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79"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8" r:id="rId26"/>
    <p:sldId id="364" r:id="rId27"/>
    <p:sldId id="357" r:id="rId28"/>
    <p:sldId id="356" r:id="rId29"/>
    <p:sldId id="359" r:id="rId30"/>
    <p:sldId id="276" r:id="rId31"/>
    <p:sldId id="277"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yuan" initials="d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58"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3" name="图片 2" descr="看"/>
          <p:cNvPicPr>
            <a:picLocks noChangeAspect="1"/>
          </p:cNvPicPr>
          <p:nvPr userDrawn="1"/>
        </p:nvPicPr>
        <p:blipFill>
          <a:blip r:embed="rId2"/>
          <a:srcRect l="31" t="4451"/>
          <a:stretch>
            <a:fillRect/>
          </a:stretch>
        </p:blipFill>
        <p:spPr>
          <a:xfrm>
            <a:off x="635" y="-635"/>
            <a:ext cx="12191365" cy="6858635"/>
          </a:xfrm>
          <a:prstGeom prst="rect">
            <a:avLst/>
          </a:prstGeom>
        </p:spPr>
      </p:pic>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9" name="图片 8" descr="就"/>
          <p:cNvPicPr>
            <a:picLocks noChangeAspect="1"/>
          </p:cNvPicPr>
          <p:nvPr userDrawn="1"/>
        </p:nvPicPr>
        <p:blipFill>
          <a:blip r:embed="rId3"/>
          <a:stretch>
            <a:fillRect/>
          </a:stretch>
        </p:blipFill>
        <p:spPr>
          <a:xfrm>
            <a:off x="3270250" y="1854835"/>
            <a:ext cx="5651500" cy="28943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022600" y="932815"/>
            <a:ext cx="8331200" cy="1325880"/>
          </a:xfrm>
        </p:spPr>
        <p:txBody>
          <a:bodyPr/>
          <a:lstStyle>
            <a:lvl1pPr>
              <a:defRPr sz="36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三"/>
          <p:cNvPicPr>
            <a:picLocks noChangeAspect="1"/>
          </p:cNvPicPr>
          <p:nvPr userDrawn="1"/>
        </p:nvPicPr>
        <p:blipFill>
          <a:blip r:embed="rId2"/>
          <a:stretch>
            <a:fillRect/>
          </a:stretch>
        </p:blipFill>
        <p:spPr>
          <a:xfrm>
            <a:off x="0" y="2667000"/>
            <a:ext cx="12192000" cy="1524000"/>
          </a:xfrm>
          <a:prstGeom prst="rect">
            <a:avLst/>
          </a:prstGeom>
        </p:spPr>
      </p:pic>
      <p:pic>
        <p:nvPicPr>
          <p:cNvPr id="11" name="图片 10" descr="图片3"/>
          <p:cNvPicPr>
            <a:picLocks noChangeAspect="1"/>
          </p:cNvPicPr>
          <p:nvPr userDrawn="1"/>
        </p:nvPicPr>
        <p:blipFill>
          <a:blip r:embed="rId3"/>
          <a:stretch>
            <a:fillRect/>
          </a:stretch>
        </p:blipFill>
        <p:spPr>
          <a:xfrm>
            <a:off x="0" y="2667000"/>
            <a:ext cx="3391535" cy="1524000"/>
          </a:xfrm>
          <a:prstGeom prst="rect">
            <a:avLst/>
          </a:prstGeom>
        </p:spPr>
      </p:pic>
      <p:sp>
        <p:nvSpPr>
          <p:cNvPr id="2" name="标题 1"/>
          <p:cNvSpPr>
            <a:spLocks noGrp="1"/>
          </p:cNvSpPr>
          <p:nvPr>
            <p:ph type="title" hasCustomPrompt="1"/>
          </p:nvPr>
        </p:nvSpPr>
        <p:spPr>
          <a:xfrm>
            <a:off x="3581400" y="2985135"/>
            <a:ext cx="7018020" cy="887095"/>
          </a:xfrm>
        </p:spPr>
        <p:txBody>
          <a:bodyPr anchor="b"/>
          <a:lstStyle>
            <a:lvl1pPr>
              <a:defRPr sz="40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838200" y="1523365"/>
            <a:ext cx="10304145" cy="381190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descr="图片4"/>
          <p:cNvPicPr>
            <a:picLocks noChangeAspect="1"/>
          </p:cNvPicPr>
          <p:nvPr userDrawn="1"/>
        </p:nvPicPr>
        <p:blipFill>
          <a:blip r:embed="rId2"/>
          <a:stretch>
            <a:fillRect/>
          </a:stretch>
        </p:blipFill>
        <p:spPr>
          <a:xfrm>
            <a:off x="0" y="0"/>
            <a:ext cx="12192000" cy="475615"/>
          </a:xfrm>
          <a:prstGeom prst="rect">
            <a:avLst/>
          </a:prstGeom>
        </p:spPr>
      </p:pic>
      <p:pic>
        <p:nvPicPr>
          <p:cNvPr id="9" name="图片 8" descr="4"/>
          <p:cNvPicPr>
            <a:picLocks noChangeAspect="1"/>
          </p:cNvPicPr>
          <p:nvPr userDrawn="1"/>
        </p:nvPicPr>
        <p:blipFill>
          <a:blip r:embed="rId3"/>
          <a:stretch>
            <a:fillRect/>
          </a:stretch>
        </p:blipFill>
        <p:spPr>
          <a:xfrm>
            <a:off x="0" y="6501765"/>
            <a:ext cx="12191365" cy="3562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3520" y="-111125"/>
            <a:ext cx="9428480" cy="2822575"/>
          </a:xfrm>
        </p:spPr>
        <p:txBody>
          <a:bodyPr>
            <a:normAutofit/>
          </a:bodyPr>
          <a:lstStyle/>
          <a:p>
            <a:pPr algn="ctr">
              <a:lnSpc>
                <a:spcPct val="200000"/>
              </a:lnSpc>
            </a:pPr>
            <a:r>
              <a:rPr lang="en-US" altLang="zh-CN" sz="4400" b="1" dirty="0">
                <a:effectLst>
                  <a:outerShdw blurRad="38100" dist="38100" dir="2700000" algn="tl">
                    <a:srgbClr val="000000">
                      <a:alpha val="43137"/>
                    </a:srgbClr>
                  </a:outerShdw>
                </a:effectLst>
                <a:latin typeface="+mj-ea"/>
              </a:rPr>
              <a:t>Unit 5</a:t>
            </a:r>
            <a:r>
              <a:rPr lang="en-US" altLang="zh-CN" sz="4400" b="1" dirty="0" smtClean="0">
                <a:effectLst>
                  <a:outerShdw blurRad="38100" dist="38100" dir="2700000" algn="tl">
                    <a:srgbClr val="000000">
                      <a:alpha val="43137"/>
                    </a:srgbClr>
                  </a:outerShdw>
                </a:effectLst>
                <a:latin typeface="+mj-ea"/>
              </a:rPr>
              <a:t> Working the Land</a:t>
            </a:r>
            <a:br>
              <a:rPr lang="en-US" altLang="zh-CN" sz="4400" b="1" dirty="0" smtClean="0">
                <a:effectLst>
                  <a:outerShdw blurRad="38100" dist="38100" dir="2700000" algn="tl">
                    <a:srgbClr val="000000">
                      <a:alpha val="43137"/>
                    </a:srgbClr>
                  </a:outerShdw>
                </a:effectLst>
                <a:latin typeface="+mj-ea"/>
              </a:rPr>
            </a:br>
            <a:r>
              <a:rPr lang="en-US" sz="4400" b="1" dirty="0" smtClean="0">
                <a:latin typeface="Times New Roman" panose="02020603050405020304" pitchFamily="18" charset="0"/>
                <a:cs typeface="Times New Roman" panose="02020603050405020304" pitchFamily="18" charset="0"/>
              </a:rPr>
              <a:t>Build Up Your Vocabulary</a:t>
            </a:r>
            <a:endParaRPr lang="zh-CN" altLang="en-US" sz="44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160" y="688975"/>
            <a:ext cx="12159615" cy="5692775"/>
          </a:xfrm>
          <a:prstGeom prst="rect">
            <a:avLst/>
          </a:prstGeom>
          <a:noFill/>
        </p:spPr>
        <p:txBody>
          <a:bodyPr wrap="square" rtlCol="0">
            <a:spAutoFit/>
          </a:bodyPr>
          <a:p>
            <a:r>
              <a:rPr lang="zh-CN" altLang="en-US" sz="2800"/>
              <a:t>【归纳总结】</a:t>
            </a:r>
            <a:endParaRPr lang="zh-CN" altLang="en-US" sz="2800"/>
          </a:p>
          <a:p>
            <a:r>
              <a:rPr lang="zh-CN" altLang="en-US" sz="2800"/>
              <a:t>food/water/housing shortage _________________</a:t>
            </a:r>
            <a:endParaRPr lang="zh-CN" altLang="en-US" sz="2800"/>
          </a:p>
          <a:p>
            <a:r>
              <a:rPr lang="zh-CN" altLang="en-US" sz="2800"/>
              <a:t>【近义短语】 </a:t>
            </a:r>
            <a:endParaRPr lang="zh-CN" altLang="en-US" sz="2800"/>
          </a:p>
          <a:p>
            <a:r>
              <a:rPr lang="zh-CN" altLang="en-US" sz="2800"/>
              <a:t>be short of _____________</a:t>
            </a:r>
            <a:endParaRPr lang="zh-CN" altLang="en-US" sz="2800"/>
          </a:p>
          <a:p>
            <a:r>
              <a:rPr lang="zh-CN" altLang="en-US" sz="2800"/>
              <a:t>【考点运用】</a:t>
            </a:r>
            <a:endParaRPr lang="zh-CN" altLang="en-US" sz="2800"/>
          </a:p>
          <a:p>
            <a:r>
              <a:rPr lang="zh-CN" altLang="en-US" sz="2800"/>
              <a:t> I had no__________________(short)  of partners all night at the dance.</a:t>
            </a:r>
            <a:endParaRPr lang="zh-CN" altLang="en-US" sz="2800"/>
          </a:p>
          <a:p>
            <a:r>
              <a:rPr lang="zh-CN" altLang="en-US" sz="2800"/>
              <a:t>【例句仿写】</a:t>
            </a:r>
            <a:endParaRPr lang="zh-CN" altLang="en-US" sz="2800"/>
          </a:p>
          <a:p>
            <a:r>
              <a:rPr lang="zh-CN" altLang="en-US" sz="2800"/>
              <a:t>我们政府一直在努力改善住房条件以解决住房短缺这个困扰成千上万百姓的社会问题。</a:t>
            </a:r>
            <a:endParaRPr lang="zh-CN" altLang="en-US" sz="2800"/>
          </a:p>
          <a:p>
            <a:r>
              <a:rPr lang="zh-CN" altLang="en-US" sz="2800"/>
              <a:t>______________________________________________________________</a:t>
            </a:r>
            <a:endParaRPr lang="zh-CN" altLang="en-US" sz="2800"/>
          </a:p>
          <a:p>
            <a:r>
              <a:rPr lang="zh-CN" altLang="en-US" sz="2800"/>
              <a:t>袁隆平一直致力于杂交水稻的研究旨在解决世界人们粮食短缺的难题。</a:t>
            </a:r>
            <a:endParaRPr lang="zh-CN" altLang="en-US" sz="2800"/>
          </a:p>
          <a:p>
            <a:r>
              <a:rPr lang="zh-CN" altLang="en-US" sz="2800"/>
              <a:t>_______________________________________________________________________________</a:t>
            </a:r>
            <a:endParaRPr lang="zh-CN" altLang="en-US" sz="2800"/>
          </a:p>
        </p:txBody>
      </p:sp>
      <p:pic>
        <p:nvPicPr>
          <p:cNvPr id="1073742867" name="图片 1073742866"/>
          <p:cNvPicPr>
            <a:picLocks noChangeAspect="1"/>
          </p:cNvPicPr>
          <p:nvPr/>
        </p:nvPicPr>
        <p:blipFill>
          <a:blip r:embed="rId1"/>
          <a:stretch>
            <a:fillRect/>
          </a:stretch>
        </p:blipFill>
        <p:spPr>
          <a:xfrm>
            <a:off x="10541000" y="3935095"/>
            <a:ext cx="1984375" cy="1114425"/>
          </a:xfrm>
          <a:prstGeom prst="rect">
            <a:avLst/>
          </a:prstGeom>
          <a:noFill/>
          <a:ln w="9525">
            <a:noFill/>
          </a:ln>
        </p:spPr>
      </p:pic>
      <p:sp>
        <p:nvSpPr>
          <p:cNvPr id="3" name="文本框 2"/>
          <p:cNvSpPr txBox="1"/>
          <p:nvPr/>
        </p:nvSpPr>
        <p:spPr>
          <a:xfrm>
            <a:off x="5666105" y="985520"/>
            <a:ext cx="6726555" cy="521970"/>
          </a:xfrm>
          <a:prstGeom prst="rect">
            <a:avLst/>
          </a:prstGeom>
          <a:noFill/>
        </p:spPr>
        <p:txBody>
          <a:bodyPr wrap="square" rtlCol="0">
            <a:spAutoFit/>
          </a:bodyPr>
          <a:p>
            <a:r>
              <a:rPr lang="zh-CN" altLang="en-US" sz="2800"/>
              <a:t> </a:t>
            </a:r>
            <a:r>
              <a:rPr lang="zh-CN" altLang="en-US" sz="2800">
                <a:solidFill>
                  <a:srgbClr val="FF0000"/>
                </a:solidFill>
              </a:rPr>
              <a:t>食物/用水/住房短缺</a:t>
            </a:r>
            <a:endParaRPr lang="zh-CN" altLang="en-US" sz="2800">
              <a:solidFill>
                <a:srgbClr val="FF0000"/>
              </a:solidFill>
            </a:endParaRPr>
          </a:p>
        </p:txBody>
      </p:sp>
      <p:sp>
        <p:nvSpPr>
          <p:cNvPr id="4" name="文本框 3"/>
          <p:cNvSpPr txBox="1"/>
          <p:nvPr/>
        </p:nvSpPr>
        <p:spPr>
          <a:xfrm>
            <a:off x="2044065" y="1857375"/>
            <a:ext cx="6726555" cy="521970"/>
          </a:xfrm>
          <a:prstGeom prst="rect">
            <a:avLst/>
          </a:prstGeom>
          <a:noFill/>
        </p:spPr>
        <p:txBody>
          <a:bodyPr wrap="square" rtlCol="0">
            <a:spAutoFit/>
          </a:bodyPr>
          <a:p>
            <a:r>
              <a:rPr lang="zh-CN" altLang="en-US" sz="2800"/>
              <a:t> </a:t>
            </a:r>
            <a:r>
              <a:rPr lang="zh-CN" altLang="en-US" sz="2800">
                <a:solidFill>
                  <a:srgbClr val="FF0000"/>
                </a:solidFill>
              </a:rPr>
              <a:t>缺少</a:t>
            </a:r>
            <a:endParaRPr lang="zh-CN" altLang="en-US" sz="2800">
              <a:solidFill>
                <a:srgbClr val="FF0000"/>
              </a:solidFill>
            </a:endParaRPr>
          </a:p>
        </p:txBody>
      </p:sp>
      <p:sp>
        <p:nvSpPr>
          <p:cNvPr id="5" name="文本框 4"/>
          <p:cNvSpPr txBox="1"/>
          <p:nvPr/>
        </p:nvSpPr>
        <p:spPr>
          <a:xfrm>
            <a:off x="1918335" y="2639695"/>
            <a:ext cx="6726555" cy="521970"/>
          </a:xfrm>
          <a:prstGeom prst="rect">
            <a:avLst/>
          </a:prstGeom>
          <a:noFill/>
        </p:spPr>
        <p:txBody>
          <a:bodyPr wrap="square" rtlCol="0">
            <a:spAutoFit/>
          </a:bodyPr>
          <a:p>
            <a:r>
              <a:rPr lang="zh-CN" altLang="en-US" sz="2800"/>
              <a:t> </a:t>
            </a:r>
            <a:r>
              <a:rPr lang="zh-CN" altLang="en-US" sz="2800">
                <a:solidFill>
                  <a:srgbClr val="FF0000"/>
                </a:solidFill>
              </a:rPr>
              <a:t>shortage</a:t>
            </a:r>
            <a:endParaRPr lang="zh-CN" altLang="en-US" sz="2800">
              <a:solidFill>
                <a:srgbClr val="FF0000"/>
              </a:solidFill>
            </a:endParaRPr>
          </a:p>
        </p:txBody>
      </p:sp>
      <p:sp>
        <p:nvSpPr>
          <p:cNvPr id="6" name="文本框 5"/>
          <p:cNvSpPr txBox="1"/>
          <p:nvPr/>
        </p:nvSpPr>
        <p:spPr>
          <a:xfrm>
            <a:off x="119380" y="4230370"/>
            <a:ext cx="11521440" cy="953135"/>
          </a:xfrm>
          <a:prstGeom prst="rect">
            <a:avLst/>
          </a:prstGeom>
          <a:noFill/>
        </p:spPr>
        <p:txBody>
          <a:bodyPr wrap="square" rtlCol="0">
            <a:spAutoFit/>
          </a:bodyPr>
          <a:p>
            <a:r>
              <a:rPr lang="zh-CN" altLang="en-US" sz="2800"/>
              <a:t> </a:t>
            </a:r>
            <a:r>
              <a:rPr lang="zh-CN" altLang="en-US" sz="2800">
                <a:solidFill>
                  <a:srgbClr val="FF0000"/>
                </a:solidFill>
              </a:rPr>
              <a:t>Our government has been trying to improve the housing conditions to sovle the housing shortage which has been a great concern of thousands of people.</a:t>
            </a:r>
            <a:endParaRPr lang="zh-CN" altLang="en-US" sz="2800">
              <a:solidFill>
                <a:srgbClr val="FF0000"/>
              </a:solidFill>
            </a:endParaRPr>
          </a:p>
        </p:txBody>
      </p:sp>
      <p:sp>
        <p:nvSpPr>
          <p:cNvPr id="7" name="文本框 6"/>
          <p:cNvSpPr txBox="1"/>
          <p:nvPr/>
        </p:nvSpPr>
        <p:spPr>
          <a:xfrm>
            <a:off x="195580" y="5428615"/>
            <a:ext cx="10575925" cy="953135"/>
          </a:xfrm>
          <a:prstGeom prst="rect">
            <a:avLst/>
          </a:prstGeom>
          <a:noFill/>
        </p:spPr>
        <p:txBody>
          <a:bodyPr wrap="square" rtlCol="0">
            <a:spAutoFit/>
          </a:bodyPr>
          <a:p>
            <a:r>
              <a:rPr lang="zh-CN" altLang="en-US" sz="2800"/>
              <a:t> </a:t>
            </a:r>
            <a:r>
              <a:rPr lang="zh-CN" altLang="en-US" sz="2800">
                <a:solidFill>
                  <a:srgbClr val="FF0000"/>
                </a:solidFill>
              </a:rPr>
              <a:t>Yuan Longping has been devoted himself to the study of the hybrid rice to solve the food shortage of the world people.</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8905" y="624205"/>
            <a:ext cx="11857355" cy="6000750"/>
          </a:xfrm>
          <a:prstGeom prst="rect">
            <a:avLst/>
          </a:prstGeom>
          <a:noFill/>
        </p:spPr>
        <p:txBody>
          <a:bodyPr wrap="square" rtlCol="0">
            <a:spAutoFit/>
          </a:bodyPr>
          <a:p>
            <a:r>
              <a:rPr lang="zh-CN" altLang="en-US" sz="2400"/>
              <a:t>3.convince  vt. 使相信；使确信；说服</a:t>
            </a:r>
            <a:endParaRPr lang="zh-CN" altLang="en-US" sz="2400"/>
          </a:p>
          <a:p>
            <a:r>
              <a:rPr lang="zh-CN" altLang="en-US" sz="2400"/>
              <a:t>【教材回扣】</a:t>
            </a:r>
            <a:endParaRPr lang="zh-CN" altLang="en-US" sz="2400"/>
          </a:p>
          <a:p>
            <a:r>
              <a:rPr lang="zh-CN" altLang="en-US" sz="2400"/>
              <a:t>Yuan was convinced that the answer could be found in the creation of hybrid rice.</a:t>
            </a:r>
            <a:endParaRPr lang="zh-CN" altLang="en-US" sz="2400"/>
          </a:p>
          <a:p>
            <a:r>
              <a:rPr lang="zh-CN" altLang="en-US" sz="2400"/>
              <a:t>【同义句替换】_______________________________________________________________.</a:t>
            </a:r>
            <a:endParaRPr lang="zh-CN" altLang="en-US" sz="2400"/>
          </a:p>
          <a:p>
            <a:r>
              <a:rPr lang="zh-CN" altLang="en-US" sz="2400"/>
              <a:t>【词汇延伸】</a:t>
            </a:r>
            <a:endParaRPr lang="zh-CN" altLang="en-US" sz="2400"/>
          </a:p>
          <a:p>
            <a:r>
              <a:rPr lang="zh-CN" altLang="en-US" sz="2400"/>
              <a:t>You will need to convince them of your enthusiasm for the job.</a:t>
            </a:r>
            <a:endParaRPr lang="zh-CN" altLang="en-US" sz="2400"/>
          </a:p>
          <a:p>
            <a:r>
              <a:rPr lang="zh-CN" altLang="en-US" sz="2400"/>
              <a:t>你需要让他们相信你对工作的热情。</a:t>
            </a:r>
            <a:endParaRPr lang="zh-CN" altLang="en-US" sz="2400"/>
          </a:p>
          <a:p>
            <a:r>
              <a:rPr lang="zh-CN" altLang="en-US" sz="2400"/>
              <a:t>I’ve been trying to convince him to see a doctor.</a:t>
            </a:r>
            <a:endParaRPr lang="zh-CN" altLang="en-US" sz="2400"/>
          </a:p>
          <a:p>
            <a:r>
              <a:rPr lang="zh-CN" altLang="en-US" sz="2400"/>
              <a:t>我一直在劝他去看医生。</a:t>
            </a:r>
            <a:endParaRPr lang="zh-CN" altLang="en-US" sz="2400"/>
          </a:p>
          <a:p>
            <a:r>
              <a:rPr lang="zh-CN" altLang="en-US" sz="2400"/>
              <a:t>I’m convinced that I’m innocent.</a:t>
            </a:r>
            <a:endParaRPr lang="zh-CN" altLang="en-US" sz="2400"/>
          </a:p>
          <a:p>
            <a:r>
              <a:rPr lang="zh-CN" altLang="en-US" sz="2400"/>
              <a:t>我相信我是无辜的。</a:t>
            </a:r>
            <a:endParaRPr lang="zh-CN" altLang="en-US" sz="2400"/>
          </a:p>
          <a:p>
            <a:r>
              <a:rPr lang="zh-CN" altLang="en-US" sz="2400"/>
              <a:t>Sam nodded but he didn’t look convinced.</a:t>
            </a:r>
            <a:endParaRPr lang="zh-CN" altLang="en-US" sz="2400"/>
          </a:p>
          <a:p>
            <a:r>
              <a:rPr lang="zh-CN" altLang="en-US" sz="2400"/>
              <a:t>山姆点点头但是看起来却不是那么信服。</a:t>
            </a:r>
            <a:endParaRPr lang="zh-CN" altLang="en-US" sz="2400"/>
          </a:p>
          <a:p>
            <a:r>
              <a:rPr lang="zh-CN" altLang="en-US" sz="2400"/>
              <a:t>She sounded very convincing to me.</a:t>
            </a:r>
            <a:endParaRPr lang="zh-CN" altLang="en-US" sz="2400"/>
          </a:p>
          <a:p>
            <a:r>
              <a:rPr lang="zh-CN" altLang="en-US" sz="2400"/>
              <a:t>她的话听上去很可信。</a:t>
            </a:r>
            <a:endParaRPr lang="zh-CN" altLang="en-US" sz="2400"/>
          </a:p>
        </p:txBody>
      </p:sp>
      <p:pic>
        <p:nvPicPr>
          <p:cNvPr id="1073742868" name="图片 1073742867" descr="IMG_256"/>
          <p:cNvPicPr>
            <a:picLocks noChangeAspect="1"/>
          </p:cNvPicPr>
          <p:nvPr/>
        </p:nvPicPr>
        <p:blipFill>
          <a:blip r:embed="rId1"/>
          <a:stretch>
            <a:fillRect/>
          </a:stretch>
        </p:blipFill>
        <p:spPr>
          <a:xfrm>
            <a:off x="9867265" y="4125595"/>
            <a:ext cx="2118995" cy="2123440"/>
          </a:xfrm>
          <a:prstGeom prst="rect">
            <a:avLst/>
          </a:prstGeom>
          <a:noFill/>
          <a:ln w="9525">
            <a:noFill/>
          </a:ln>
        </p:spPr>
      </p:pic>
      <p:sp>
        <p:nvSpPr>
          <p:cNvPr id="7" name="文本框 6"/>
          <p:cNvSpPr txBox="1"/>
          <p:nvPr/>
        </p:nvSpPr>
        <p:spPr>
          <a:xfrm>
            <a:off x="368935" y="1920240"/>
            <a:ext cx="10676255" cy="521970"/>
          </a:xfrm>
          <a:prstGeom prst="rect">
            <a:avLst/>
          </a:prstGeom>
          <a:noFill/>
        </p:spPr>
        <p:txBody>
          <a:bodyPr wrap="square" rtlCol="0">
            <a:spAutoFit/>
          </a:bodyPr>
          <a:p>
            <a:r>
              <a:rPr lang="zh-CN" altLang="en-US" sz="2800">
                <a:solidFill>
                  <a:srgbClr val="FF0000"/>
                </a:solidFill>
              </a:rPr>
              <a:t>3.Yuan believed that the creation of hybrid rice can solve the problem.</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6220" y="699770"/>
            <a:ext cx="11890375" cy="3969385"/>
          </a:xfrm>
          <a:prstGeom prst="rect">
            <a:avLst/>
          </a:prstGeom>
          <a:noFill/>
        </p:spPr>
        <p:txBody>
          <a:bodyPr wrap="square" rtlCol="0">
            <a:spAutoFit/>
          </a:bodyPr>
          <a:p>
            <a:r>
              <a:rPr lang="zh-CN" altLang="en-US" sz="2800"/>
              <a:t>【归纳总结】</a:t>
            </a:r>
            <a:endParaRPr lang="zh-CN" altLang="en-US" sz="2800"/>
          </a:p>
          <a:p>
            <a:r>
              <a:rPr lang="zh-CN" altLang="en-US" sz="2800"/>
              <a:t>convince sb of sth _____________________</a:t>
            </a:r>
            <a:endParaRPr lang="zh-CN" altLang="en-US" sz="2800"/>
          </a:p>
          <a:p>
            <a:r>
              <a:rPr lang="zh-CN" altLang="en-US" sz="2800"/>
              <a:t>convince sb to do sth __________________</a:t>
            </a:r>
            <a:endParaRPr lang="zh-CN" altLang="en-US" sz="2800"/>
          </a:p>
          <a:p>
            <a:r>
              <a:rPr lang="zh-CN" altLang="en-US" sz="2800"/>
              <a:t>sb. be convinced that..._________________</a:t>
            </a:r>
            <a:endParaRPr lang="zh-CN" altLang="en-US" sz="2800"/>
          </a:p>
          <a:p>
            <a:r>
              <a:rPr lang="zh-CN" altLang="en-US" sz="2800"/>
              <a:t>convincing a. _______________</a:t>
            </a:r>
            <a:endParaRPr lang="zh-CN" altLang="en-US" sz="2800"/>
          </a:p>
          <a:p>
            <a:r>
              <a:rPr lang="zh-CN" altLang="en-US" sz="2800"/>
              <a:t>convinced a. ________________</a:t>
            </a:r>
            <a:endParaRPr lang="zh-CN" altLang="en-US" sz="2800"/>
          </a:p>
          <a:p>
            <a:r>
              <a:rPr lang="zh-CN" altLang="en-US" sz="2800"/>
              <a:t>【近义短语】</a:t>
            </a:r>
            <a:endParaRPr lang="zh-CN" altLang="en-US" sz="2800"/>
          </a:p>
          <a:p>
            <a:r>
              <a:rPr lang="zh-CN" altLang="en-US" sz="2800"/>
              <a:t>persuade sb to do sth/into doing sth _________________</a:t>
            </a:r>
            <a:endParaRPr lang="zh-CN" altLang="en-US" sz="2800"/>
          </a:p>
          <a:p>
            <a:r>
              <a:rPr lang="zh-CN" altLang="en-US" sz="2800"/>
              <a:t>sb. hold a belief/believe that... _____________________</a:t>
            </a:r>
            <a:endParaRPr lang="zh-CN" altLang="en-US" sz="2800"/>
          </a:p>
        </p:txBody>
      </p:sp>
      <p:sp>
        <p:nvSpPr>
          <p:cNvPr id="3" name="文本框 2"/>
          <p:cNvSpPr txBox="1"/>
          <p:nvPr/>
        </p:nvSpPr>
        <p:spPr>
          <a:xfrm>
            <a:off x="3722370" y="1010920"/>
            <a:ext cx="6726555" cy="521970"/>
          </a:xfrm>
          <a:prstGeom prst="rect">
            <a:avLst/>
          </a:prstGeom>
          <a:noFill/>
        </p:spPr>
        <p:txBody>
          <a:bodyPr wrap="square" rtlCol="0">
            <a:spAutoFit/>
          </a:bodyPr>
          <a:p>
            <a:r>
              <a:rPr lang="zh-CN" altLang="en-US" sz="2800"/>
              <a:t> </a:t>
            </a:r>
            <a:r>
              <a:rPr lang="zh-CN" altLang="en-US" sz="2800">
                <a:solidFill>
                  <a:srgbClr val="FF0000"/>
                </a:solidFill>
              </a:rPr>
              <a:t>使某人相信某事</a:t>
            </a:r>
            <a:endParaRPr lang="zh-CN" altLang="en-US" sz="2800">
              <a:solidFill>
                <a:srgbClr val="FF0000"/>
              </a:solidFill>
            </a:endParaRPr>
          </a:p>
        </p:txBody>
      </p:sp>
      <p:sp>
        <p:nvSpPr>
          <p:cNvPr id="4" name="文本框 3"/>
          <p:cNvSpPr txBox="1"/>
          <p:nvPr/>
        </p:nvSpPr>
        <p:spPr>
          <a:xfrm>
            <a:off x="4063365" y="1452880"/>
            <a:ext cx="6726555" cy="521970"/>
          </a:xfrm>
          <a:prstGeom prst="rect">
            <a:avLst/>
          </a:prstGeom>
          <a:noFill/>
        </p:spPr>
        <p:txBody>
          <a:bodyPr wrap="square" rtlCol="0">
            <a:spAutoFit/>
          </a:bodyPr>
          <a:p>
            <a:r>
              <a:rPr lang="zh-CN" altLang="en-US" sz="2800"/>
              <a:t> </a:t>
            </a:r>
            <a:r>
              <a:rPr lang="zh-CN" altLang="en-US" sz="2800">
                <a:solidFill>
                  <a:srgbClr val="FF0000"/>
                </a:solidFill>
              </a:rPr>
              <a:t>说服某人做某事</a:t>
            </a:r>
            <a:endParaRPr lang="zh-CN" altLang="en-US" sz="2800">
              <a:solidFill>
                <a:srgbClr val="FF0000"/>
              </a:solidFill>
            </a:endParaRPr>
          </a:p>
        </p:txBody>
      </p:sp>
      <p:sp>
        <p:nvSpPr>
          <p:cNvPr id="5" name="文本框 4"/>
          <p:cNvSpPr txBox="1"/>
          <p:nvPr/>
        </p:nvSpPr>
        <p:spPr>
          <a:xfrm>
            <a:off x="4063365" y="1974850"/>
            <a:ext cx="6726555" cy="521970"/>
          </a:xfrm>
          <a:prstGeom prst="rect">
            <a:avLst/>
          </a:prstGeom>
          <a:noFill/>
        </p:spPr>
        <p:txBody>
          <a:bodyPr wrap="square" rtlCol="0">
            <a:spAutoFit/>
          </a:bodyPr>
          <a:p>
            <a:r>
              <a:rPr lang="zh-CN" altLang="en-US" sz="2800"/>
              <a:t> </a:t>
            </a:r>
            <a:r>
              <a:rPr lang="zh-CN" altLang="en-US" sz="2800">
                <a:solidFill>
                  <a:srgbClr val="FF0000"/>
                </a:solidFill>
              </a:rPr>
              <a:t>某人相信</a:t>
            </a:r>
            <a:endParaRPr lang="zh-CN" altLang="en-US" sz="2800">
              <a:solidFill>
                <a:srgbClr val="FF0000"/>
              </a:solidFill>
            </a:endParaRPr>
          </a:p>
        </p:txBody>
      </p:sp>
      <p:sp>
        <p:nvSpPr>
          <p:cNvPr id="6" name="文本框 5"/>
          <p:cNvSpPr txBox="1"/>
          <p:nvPr/>
        </p:nvSpPr>
        <p:spPr>
          <a:xfrm>
            <a:off x="2561590" y="2323465"/>
            <a:ext cx="6726555" cy="521970"/>
          </a:xfrm>
          <a:prstGeom prst="rect">
            <a:avLst/>
          </a:prstGeom>
          <a:noFill/>
        </p:spPr>
        <p:txBody>
          <a:bodyPr wrap="square" rtlCol="0">
            <a:spAutoFit/>
          </a:bodyPr>
          <a:p>
            <a:r>
              <a:rPr lang="zh-CN" altLang="en-US" sz="2800"/>
              <a:t> </a:t>
            </a:r>
            <a:r>
              <a:rPr lang="zh-CN" altLang="en-US" sz="2800">
                <a:solidFill>
                  <a:srgbClr val="FF0000"/>
                </a:solidFill>
              </a:rPr>
              <a:t>令人信服的</a:t>
            </a:r>
            <a:endParaRPr lang="zh-CN" altLang="en-US" sz="2800">
              <a:solidFill>
                <a:srgbClr val="FF0000"/>
              </a:solidFill>
            </a:endParaRPr>
          </a:p>
        </p:txBody>
      </p:sp>
      <p:sp>
        <p:nvSpPr>
          <p:cNvPr id="7" name="文本框 6"/>
          <p:cNvSpPr txBox="1"/>
          <p:nvPr/>
        </p:nvSpPr>
        <p:spPr>
          <a:xfrm>
            <a:off x="2637155" y="2845435"/>
            <a:ext cx="6726555" cy="521970"/>
          </a:xfrm>
          <a:prstGeom prst="rect">
            <a:avLst/>
          </a:prstGeom>
          <a:noFill/>
        </p:spPr>
        <p:txBody>
          <a:bodyPr wrap="square" rtlCol="0">
            <a:spAutoFit/>
          </a:bodyPr>
          <a:p>
            <a:r>
              <a:rPr lang="zh-CN" altLang="en-US" sz="2800"/>
              <a:t> </a:t>
            </a:r>
            <a:r>
              <a:rPr lang="zh-CN" altLang="en-US" sz="2800">
                <a:solidFill>
                  <a:srgbClr val="FF0000"/>
                </a:solidFill>
              </a:rPr>
              <a:t>坚信的</a:t>
            </a:r>
            <a:endParaRPr lang="zh-CN" altLang="en-US" sz="2800">
              <a:solidFill>
                <a:srgbClr val="FF0000"/>
              </a:solidFill>
            </a:endParaRPr>
          </a:p>
        </p:txBody>
      </p:sp>
      <p:sp>
        <p:nvSpPr>
          <p:cNvPr id="8" name="文本框 7"/>
          <p:cNvSpPr txBox="1"/>
          <p:nvPr/>
        </p:nvSpPr>
        <p:spPr>
          <a:xfrm>
            <a:off x="5831205" y="3578225"/>
            <a:ext cx="6726555" cy="521970"/>
          </a:xfrm>
          <a:prstGeom prst="rect">
            <a:avLst/>
          </a:prstGeom>
          <a:noFill/>
        </p:spPr>
        <p:txBody>
          <a:bodyPr wrap="square" rtlCol="0">
            <a:spAutoFit/>
          </a:bodyPr>
          <a:p>
            <a:r>
              <a:rPr lang="zh-CN" altLang="en-US" sz="2800">
                <a:solidFill>
                  <a:srgbClr val="FF0000"/>
                </a:solidFill>
              </a:rPr>
              <a:t>说服某人做某事</a:t>
            </a:r>
            <a:endParaRPr lang="zh-CN" altLang="en-US" sz="2800">
              <a:solidFill>
                <a:srgbClr val="FF0000"/>
              </a:solidFill>
            </a:endParaRPr>
          </a:p>
        </p:txBody>
      </p:sp>
      <p:sp>
        <p:nvSpPr>
          <p:cNvPr id="9" name="文本框 8"/>
          <p:cNvSpPr txBox="1"/>
          <p:nvPr/>
        </p:nvSpPr>
        <p:spPr>
          <a:xfrm>
            <a:off x="5831205" y="4147185"/>
            <a:ext cx="6726555" cy="521970"/>
          </a:xfrm>
          <a:prstGeom prst="rect">
            <a:avLst/>
          </a:prstGeom>
          <a:noFill/>
        </p:spPr>
        <p:txBody>
          <a:bodyPr wrap="square" rtlCol="0">
            <a:spAutoFit/>
          </a:bodyPr>
          <a:p>
            <a:r>
              <a:rPr lang="zh-CN" altLang="en-US" sz="2800">
                <a:solidFill>
                  <a:srgbClr val="FF0000"/>
                </a:solidFill>
              </a:rPr>
              <a:t>某人相信</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0495" y="742950"/>
            <a:ext cx="11878945" cy="3538220"/>
          </a:xfrm>
          <a:prstGeom prst="rect">
            <a:avLst/>
          </a:prstGeom>
          <a:noFill/>
        </p:spPr>
        <p:txBody>
          <a:bodyPr wrap="square" rtlCol="0">
            <a:spAutoFit/>
          </a:bodyPr>
          <a:p>
            <a:r>
              <a:rPr lang="zh-CN" altLang="en-US" sz="2800"/>
              <a:t>【考点运用】</a:t>
            </a:r>
            <a:endParaRPr lang="zh-CN" altLang="en-US" sz="2800"/>
          </a:p>
          <a:p>
            <a:r>
              <a:rPr lang="zh-CN" altLang="en-US" sz="2800"/>
              <a:t>In class, he gave a ______________(convince) explanation to the question.</a:t>
            </a:r>
            <a:endParaRPr lang="zh-CN" altLang="en-US" sz="2800"/>
          </a:p>
          <a:p>
            <a:r>
              <a:rPr lang="zh-CN" altLang="en-US" sz="2800"/>
              <a:t>Her case was __________________(convince) argued. </a:t>
            </a:r>
            <a:endParaRPr lang="zh-CN" altLang="en-US" sz="2800"/>
          </a:p>
          <a:p>
            <a:r>
              <a:rPr lang="zh-CN" altLang="en-US" sz="2800"/>
              <a:t>【例句仿写】</a:t>
            </a:r>
            <a:endParaRPr lang="zh-CN" altLang="en-US" sz="2800"/>
          </a:p>
          <a:p>
            <a:r>
              <a:rPr lang="zh-CN" altLang="en-US" sz="2800"/>
              <a:t>袁隆平相信杂交水稻的研发就是在现有耕地的基础上提高粮食的产量的唯一出路。</a:t>
            </a:r>
            <a:endParaRPr lang="zh-CN" altLang="en-US" sz="2800"/>
          </a:p>
          <a:p>
            <a:r>
              <a:rPr lang="zh-CN" altLang="en-US" sz="2800"/>
              <a:t>_______________________________________________________________________________ </a:t>
            </a:r>
            <a:endParaRPr lang="zh-CN" altLang="en-US" sz="2800"/>
          </a:p>
        </p:txBody>
      </p:sp>
      <p:sp>
        <p:nvSpPr>
          <p:cNvPr id="3" name="文本框 2"/>
          <p:cNvSpPr txBox="1"/>
          <p:nvPr/>
        </p:nvSpPr>
        <p:spPr>
          <a:xfrm>
            <a:off x="2914650" y="1111885"/>
            <a:ext cx="6726555" cy="521970"/>
          </a:xfrm>
          <a:prstGeom prst="rect">
            <a:avLst/>
          </a:prstGeom>
          <a:noFill/>
        </p:spPr>
        <p:txBody>
          <a:bodyPr wrap="square" rtlCol="0">
            <a:spAutoFit/>
          </a:bodyPr>
          <a:p>
            <a:r>
              <a:rPr lang="zh-CN" altLang="en-US" sz="2800"/>
              <a:t> </a:t>
            </a:r>
            <a:r>
              <a:rPr lang="en-US" altLang="zh-CN" sz="2800">
                <a:solidFill>
                  <a:srgbClr val="FF0000"/>
                </a:solidFill>
              </a:rPr>
              <a:t>convincing</a:t>
            </a:r>
            <a:endParaRPr lang="en-US" altLang="zh-CN" sz="2800">
              <a:solidFill>
                <a:srgbClr val="FF0000"/>
              </a:solidFill>
            </a:endParaRPr>
          </a:p>
        </p:txBody>
      </p:sp>
      <p:sp>
        <p:nvSpPr>
          <p:cNvPr id="4" name="文本框 3"/>
          <p:cNvSpPr txBox="1"/>
          <p:nvPr/>
        </p:nvSpPr>
        <p:spPr>
          <a:xfrm>
            <a:off x="2914650" y="1633855"/>
            <a:ext cx="6726555" cy="521970"/>
          </a:xfrm>
          <a:prstGeom prst="rect">
            <a:avLst/>
          </a:prstGeom>
          <a:noFill/>
        </p:spPr>
        <p:txBody>
          <a:bodyPr wrap="square" rtlCol="0">
            <a:spAutoFit/>
          </a:bodyPr>
          <a:p>
            <a:r>
              <a:rPr lang="zh-CN" altLang="en-US" sz="2800"/>
              <a:t> </a:t>
            </a:r>
            <a:r>
              <a:rPr lang="en-US" altLang="zh-CN" sz="2800">
                <a:solidFill>
                  <a:srgbClr val="FF0000"/>
                </a:solidFill>
              </a:rPr>
              <a:t>convinced</a:t>
            </a:r>
            <a:endParaRPr lang="en-US" altLang="zh-CN" sz="2800">
              <a:solidFill>
                <a:srgbClr val="FF0000"/>
              </a:solidFill>
            </a:endParaRPr>
          </a:p>
        </p:txBody>
      </p:sp>
      <p:sp>
        <p:nvSpPr>
          <p:cNvPr id="7" name="文本框 6"/>
          <p:cNvSpPr txBox="1"/>
          <p:nvPr/>
        </p:nvSpPr>
        <p:spPr>
          <a:xfrm>
            <a:off x="407035" y="3168015"/>
            <a:ext cx="10676255" cy="953135"/>
          </a:xfrm>
          <a:prstGeom prst="rect">
            <a:avLst/>
          </a:prstGeom>
          <a:noFill/>
        </p:spPr>
        <p:txBody>
          <a:bodyPr wrap="square" rtlCol="0">
            <a:spAutoFit/>
          </a:bodyPr>
          <a:p>
            <a:r>
              <a:rPr lang="zh-CN" altLang="en-US" sz="2800">
                <a:solidFill>
                  <a:srgbClr val="FF0000"/>
                </a:solidFill>
              </a:rPr>
              <a:t>Yuan Longping was convinced that the creation of hybrid rice was how we could boost yields in the fields we had..</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9700" y="926465"/>
            <a:ext cx="12062460" cy="4831080"/>
          </a:xfrm>
          <a:prstGeom prst="rect">
            <a:avLst/>
          </a:prstGeom>
          <a:noFill/>
        </p:spPr>
        <p:txBody>
          <a:bodyPr wrap="square" rtlCol="0">
            <a:spAutoFit/>
          </a:bodyPr>
          <a:p>
            <a:r>
              <a:rPr lang="zh-CN" altLang="en-US" sz="2800"/>
              <a:t>4.yield n. 产量；产出  vt.出产（作物）；产生（收益、效益等） vi. 屈服；让步</a:t>
            </a:r>
            <a:endParaRPr lang="zh-CN" altLang="en-US" sz="2800"/>
          </a:p>
          <a:p>
            <a:r>
              <a:rPr lang="zh-CN" altLang="en-US" sz="2800"/>
              <a:t>【教材回扣】1).Yuan Longping realised that larger fields were not the solution. Instead, farmers needed to boost yields in the fields they had.</a:t>
            </a:r>
            <a:endParaRPr lang="zh-CN" altLang="en-US" sz="2800"/>
          </a:p>
          <a:p>
            <a:r>
              <a:rPr lang="zh-CN" altLang="en-US" sz="2800"/>
              <a:t>2).One characteristic of hybrids is that they usually attain a higher yield than conventional crops.</a:t>
            </a:r>
            <a:endParaRPr lang="zh-CN" altLang="en-US" sz="2800"/>
          </a:p>
          <a:p>
            <a:r>
              <a:rPr lang="zh-CN" altLang="en-US" sz="2800"/>
              <a:t>【同义句替换】</a:t>
            </a:r>
            <a:endParaRPr lang="zh-CN" altLang="en-US" sz="2800"/>
          </a:p>
          <a:p>
            <a:r>
              <a:rPr lang="zh-CN" altLang="en-US" sz="2800"/>
              <a:t>1). ___________________________________________________________. </a:t>
            </a:r>
            <a:endParaRPr lang="zh-CN" altLang="en-US" sz="2800"/>
          </a:p>
          <a:p>
            <a:endParaRPr lang="zh-CN" altLang="en-US" sz="2800"/>
          </a:p>
          <a:p>
            <a:r>
              <a:rPr lang="zh-CN" altLang="en-US" sz="2800"/>
              <a:t>2)._________________________________________________________________________.</a:t>
            </a:r>
            <a:endParaRPr lang="zh-CN" altLang="en-US" sz="2800"/>
          </a:p>
        </p:txBody>
      </p:sp>
      <p:sp>
        <p:nvSpPr>
          <p:cNvPr id="6" name="文本框 5"/>
          <p:cNvSpPr txBox="1"/>
          <p:nvPr/>
        </p:nvSpPr>
        <p:spPr>
          <a:xfrm>
            <a:off x="670560" y="3889375"/>
            <a:ext cx="11521440" cy="953135"/>
          </a:xfrm>
          <a:prstGeom prst="rect">
            <a:avLst/>
          </a:prstGeom>
          <a:noFill/>
        </p:spPr>
        <p:txBody>
          <a:bodyPr wrap="square" rtlCol="0">
            <a:spAutoFit/>
          </a:bodyPr>
          <a:p>
            <a:r>
              <a:rPr lang="zh-CN" altLang="en-US" sz="2800">
                <a:solidFill>
                  <a:srgbClr val="FF0000"/>
                </a:solidFill>
              </a:rPr>
              <a:t>Yuan Longping realized that it could not solve the problem only by enlarging  fields.</a:t>
            </a:r>
            <a:endParaRPr lang="zh-CN" altLang="en-US" sz="2800">
              <a:solidFill>
                <a:srgbClr val="FF0000"/>
              </a:solidFill>
            </a:endParaRPr>
          </a:p>
        </p:txBody>
      </p:sp>
      <p:sp>
        <p:nvSpPr>
          <p:cNvPr id="3" name="文本框 2"/>
          <p:cNvSpPr txBox="1"/>
          <p:nvPr/>
        </p:nvSpPr>
        <p:spPr>
          <a:xfrm>
            <a:off x="797560" y="4842510"/>
            <a:ext cx="11521440" cy="521970"/>
          </a:xfrm>
          <a:prstGeom prst="rect">
            <a:avLst/>
          </a:prstGeom>
          <a:noFill/>
        </p:spPr>
        <p:txBody>
          <a:bodyPr wrap="square" rtlCol="0">
            <a:spAutoFit/>
          </a:bodyPr>
          <a:p>
            <a:r>
              <a:rPr lang="zh-CN" altLang="en-US" sz="2800">
                <a:solidFill>
                  <a:srgbClr val="FF0000"/>
                </a:solidFill>
              </a:rPr>
              <a:t>It is typical of hybrids to harvest a higher output than the traditional crops.</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8605" y="786130"/>
            <a:ext cx="11750040" cy="3969385"/>
          </a:xfrm>
          <a:prstGeom prst="rect">
            <a:avLst/>
          </a:prstGeom>
          <a:noFill/>
        </p:spPr>
        <p:txBody>
          <a:bodyPr wrap="square" rtlCol="0">
            <a:spAutoFit/>
          </a:bodyPr>
          <a:p>
            <a:r>
              <a:rPr lang="zh-CN" altLang="en-US" sz="2800"/>
              <a:t>【词汇延伸】</a:t>
            </a:r>
            <a:endParaRPr lang="zh-CN" altLang="en-US" sz="2800"/>
          </a:p>
          <a:p>
            <a:r>
              <a:rPr lang="zh-CN" altLang="en-US" sz="2800"/>
              <a:t>This will give a yield of 10% on your investment.</a:t>
            </a:r>
            <a:endParaRPr lang="zh-CN" altLang="en-US" sz="2800"/>
          </a:p>
          <a:p>
            <a:r>
              <a:rPr lang="zh-CN" altLang="en-US" sz="2800"/>
              <a:t>这会给你的投资带来10%的利润。</a:t>
            </a:r>
            <a:endParaRPr lang="zh-CN" altLang="en-US" sz="2800"/>
          </a:p>
          <a:p>
            <a:r>
              <a:rPr lang="zh-CN" altLang="en-US" sz="2800"/>
              <a:t>The research has yielded useful information.</a:t>
            </a:r>
            <a:endParaRPr lang="zh-CN" altLang="en-US" sz="2800"/>
          </a:p>
          <a:p>
            <a:r>
              <a:rPr lang="zh-CN" altLang="en-US" sz="2800"/>
              <a:t>这项研究提供了有效的信息。</a:t>
            </a:r>
            <a:endParaRPr lang="zh-CN" altLang="en-US" sz="2800"/>
          </a:p>
          <a:p>
            <a:r>
              <a:rPr lang="zh-CN" altLang="en-US" sz="2800"/>
              <a:t>He reluctantly yielded to their demands.</a:t>
            </a:r>
            <a:endParaRPr lang="zh-CN" altLang="en-US" sz="2800"/>
          </a:p>
          <a:p>
            <a:r>
              <a:rPr lang="zh-CN" altLang="en-US" sz="2800"/>
              <a:t>他勉强地同意了他们的要求。</a:t>
            </a:r>
            <a:endParaRPr lang="zh-CN" altLang="en-US" sz="2800"/>
          </a:p>
          <a:p>
            <a:r>
              <a:rPr lang="zh-CN" altLang="en-US" sz="2800"/>
              <a:t>I yielded to temptation and had a chocolate bar.</a:t>
            </a:r>
            <a:endParaRPr lang="zh-CN" altLang="en-US" sz="2800"/>
          </a:p>
          <a:p>
            <a:r>
              <a:rPr lang="zh-CN" altLang="en-US" sz="2800"/>
              <a:t>我经不住诱惑，吃了一大块巧克力。</a:t>
            </a:r>
            <a:endParaRPr lang="zh-CN" altLang="en-US" sz="2800"/>
          </a:p>
        </p:txBody>
      </p:sp>
      <p:pic>
        <p:nvPicPr>
          <p:cNvPr id="1073742869" name="图片 2"/>
          <p:cNvPicPr>
            <a:picLocks noChangeAspect="1"/>
          </p:cNvPicPr>
          <p:nvPr/>
        </p:nvPicPr>
        <p:blipFill>
          <a:blip r:embed="rId1"/>
          <a:stretch>
            <a:fillRect/>
          </a:stretch>
        </p:blipFill>
        <p:spPr>
          <a:xfrm flipH="1">
            <a:off x="9691370" y="2891155"/>
            <a:ext cx="2500630" cy="352361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4770" y="582930"/>
            <a:ext cx="12061825" cy="5692775"/>
          </a:xfrm>
          <a:prstGeom prst="rect">
            <a:avLst/>
          </a:prstGeom>
          <a:noFill/>
        </p:spPr>
        <p:txBody>
          <a:bodyPr wrap="square" rtlCol="0">
            <a:spAutoFit/>
          </a:bodyPr>
          <a:p>
            <a:r>
              <a:rPr lang="zh-CN" altLang="en-US" sz="2800"/>
              <a:t>【归纳总结】</a:t>
            </a:r>
            <a:endParaRPr lang="zh-CN" altLang="en-US" sz="2800"/>
          </a:p>
          <a:p>
            <a:r>
              <a:rPr lang="zh-CN" altLang="en-US" sz="2800"/>
              <a:t>yield sth ____________________</a:t>
            </a:r>
            <a:endParaRPr lang="zh-CN" altLang="en-US" sz="2800"/>
          </a:p>
          <a:p>
            <a:r>
              <a:rPr lang="zh-CN" altLang="en-US" sz="2800"/>
              <a:t>yield to sth/sb _____________________</a:t>
            </a:r>
            <a:endParaRPr lang="zh-CN" altLang="en-US" sz="2800"/>
          </a:p>
          <a:p>
            <a:r>
              <a:rPr lang="zh-CN" altLang="en-US" sz="2800"/>
              <a:t>boost yields _______________________</a:t>
            </a:r>
            <a:endParaRPr lang="zh-CN" altLang="en-US" sz="2800"/>
          </a:p>
          <a:p>
            <a:r>
              <a:rPr lang="zh-CN" altLang="en-US" sz="2800"/>
              <a:t>【近义短语】</a:t>
            </a:r>
            <a:endParaRPr lang="zh-CN" altLang="en-US" sz="2800"/>
          </a:p>
          <a:p>
            <a:r>
              <a:rPr lang="zh-CN" altLang="en-US" sz="2800"/>
              <a:t>give way to sb/give in to sb/submit to sb ______________</a:t>
            </a:r>
            <a:endParaRPr lang="zh-CN" altLang="en-US" sz="2800"/>
          </a:p>
          <a:p>
            <a:r>
              <a:rPr lang="zh-CN" altLang="en-US" sz="2800"/>
              <a:t>【考点运用】</a:t>
            </a:r>
            <a:endParaRPr lang="zh-CN" altLang="en-US" sz="2800"/>
          </a:p>
          <a:p>
            <a:r>
              <a:rPr lang="zh-CN" altLang="en-US" sz="2800"/>
              <a:t>She sank onto the_________________（yield) cushions of the couch.</a:t>
            </a:r>
            <a:endParaRPr lang="zh-CN" altLang="en-US" sz="2800"/>
          </a:p>
          <a:p>
            <a:r>
              <a:rPr lang="zh-CN" altLang="en-US" sz="2800"/>
              <a:t>【例句仿写】</a:t>
            </a:r>
            <a:endParaRPr lang="zh-CN" altLang="en-US" sz="2800"/>
          </a:p>
          <a:p>
            <a:r>
              <a:rPr lang="zh-CN" altLang="en-US" sz="2800"/>
              <a:t>面临技术难题，袁隆平并没有向困难低头, 而是在不断的努力下研发出了第一批杂交水稻。</a:t>
            </a:r>
            <a:endParaRPr lang="zh-CN" altLang="en-US" sz="2800"/>
          </a:p>
          <a:p>
            <a:r>
              <a:rPr lang="zh-CN" altLang="en-US" sz="2800"/>
              <a:t>_______________________________________________________________________________ </a:t>
            </a:r>
            <a:endParaRPr lang="zh-CN" altLang="en-US" sz="2800"/>
          </a:p>
        </p:txBody>
      </p:sp>
      <p:sp>
        <p:nvSpPr>
          <p:cNvPr id="2" name="文本框 1"/>
          <p:cNvSpPr txBox="1"/>
          <p:nvPr/>
        </p:nvSpPr>
        <p:spPr>
          <a:xfrm>
            <a:off x="2889250" y="771525"/>
            <a:ext cx="6726555" cy="521970"/>
          </a:xfrm>
          <a:prstGeom prst="rect">
            <a:avLst/>
          </a:prstGeom>
          <a:noFill/>
        </p:spPr>
        <p:txBody>
          <a:bodyPr wrap="square" rtlCol="0">
            <a:spAutoFit/>
          </a:bodyPr>
          <a:p>
            <a:r>
              <a:rPr lang="zh-CN" altLang="en-US" sz="2800"/>
              <a:t> </a:t>
            </a:r>
            <a:r>
              <a:rPr lang="en-US" altLang="zh-CN" sz="2800">
                <a:solidFill>
                  <a:srgbClr val="FF0000"/>
                </a:solidFill>
              </a:rPr>
              <a:t>出产；产生（收益、效益等）</a:t>
            </a:r>
            <a:endParaRPr lang="en-US" altLang="zh-CN" sz="2800">
              <a:solidFill>
                <a:srgbClr val="FF0000"/>
              </a:solidFill>
            </a:endParaRPr>
          </a:p>
        </p:txBody>
      </p:sp>
      <p:sp>
        <p:nvSpPr>
          <p:cNvPr id="4" name="文本框 3"/>
          <p:cNvSpPr txBox="1"/>
          <p:nvPr/>
        </p:nvSpPr>
        <p:spPr>
          <a:xfrm>
            <a:off x="2562225" y="1454150"/>
            <a:ext cx="6726555" cy="521970"/>
          </a:xfrm>
          <a:prstGeom prst="rect">
            <a:avLst/>
          </a:prstGeom>
          <a:noFill/>
        </p:spPr>
        <p:txBody>
          <a:bodyPr wrap="square" rtlCol="0">
            <a:spAutoFit/>
          </a:bodyPr>
          <a:p>
            <a:r>
              <a:rPr lang="zh-CN" altLang="en-US" sz="2800"/>
              <a:t> </a:t>
            </a:r>
            <a:r>
              <a:rPr lang="en-US" altLang="zh-CN" sz="2800">
                <a:solidFill>
                  <a:srgbClr val="FF0000"/>
                </a:solidFill>
              </a:rPr>
              <a:t>向某人/物屈服</a:t>
            </a:r>
            <a:endParaRPr lang="en-US" altLang="zh-CN" sz="2800">
              <a:solidFill>
                <a:srgbClr val="FF0000"/>
              </a:solidFill>
            </a:endParaRPr>
          </a:p>
        </p:txBody>
      </p:sp>
      <p:sp>
        <p:nvSpPr>
          <p:cNvPr id="5" name="文本框 4"/>
          <p:cNvSpPr txBox="1"/>
          <p:nvPr/>
        </p:nvSpPr>
        <p:spPr>
          <a:xfrm>
            <a:off x="2562225" y="1807210"/>
            <a:ext cx="6726555" cy="521970"/>
          </a:xfrm>
          <a:prstGeom prst="rect">
            <a:avLst/>
          </a:prstGeom>
          <a:noFill/>
        </p:spPr>
        <p:txBody>
          <a:bodyPr wrap="square" rtlCol="0">
            <a:spAutoFit/>
          </a:bodyPr>
          <a:p>
            <a:r>
              <a:rPr lang="zh-CN" altLang="en-US" sz="2800"/>
              <a:t> </a:t>
            </a:r>
            <a:r>
              <a:rPr lang="en-US" altLang="zh-CN" sz="2800">
                <a:solidFill>
                  <a:srgbClr val="FF0000"/>
                </a:solidFill>
              </a:rPr>
              <a:t>增加产量</a:t>
            </a:r>
            <a:endParaRPr lang="en-US" altLang="zh-CN" sz="2800">
              <a:solidFill>
                <a:srgbClr val="FF0000"/>
              </a:solidFill>
            </a:endParaRPr>
          </a:p>
        </p:txBody>
      </p:sp>
      <p:sp>
        <p:nvSpPr>
          <p:cNvPr id="6" name="文本框 5"/>
          <p:cNvSpPr txBox="1"/>
          <p:nvPr/>
        </p:nvSpPr>
        <p:spPr>
          <a:xfrm>
            <a:off x="5704840" y="2690495"/>
            <a:ext cx="6726555" cy="521970"/>
          </a:xfrm>
          <a:prstGeom prst="rect">
            <a:avLst/>
          </a:prstGeom>
          <a:noFill/>
        </p:spPr>
        <p:txBody>
          <a:bodyPr wrap="square" rtlCol="0">
            <a:spAutoFit/>
          </a:bodyPr>
          <a:p>
            <a:r>
              <a:rPr lang="zh-CN" altLang="en-US" sz="2800"/>
              <a:t> </a:t>
            </a:r>
            <a:r>
              <a:rPr lang="en-US" altLang="zh-CN" sz="2800">
                <a:solidFill>
                  <a:srgbClr val="FF0000"/>
                </a:solidFill>
              </a:rPr>
              <a:t>向某人屈服</a:t>
            </a:r>
            <a:endParaRPr lang="en-US" altLang="zh-CN" sz="2800">
              <a:solidFill>
                <a:srgbClr val="FF0000"/>
              </a:solidFill>
            </a:endParaRPr>
          </a:p>
        </p:txBody>
      </p:sp>
      <p:sp>
        <p:nvSpPr>
          <p:cNvPr id="7" name="文本框 6"/>
          <p:cNvSpPr txBox="1"/>
          <p:nvPr/>
        </p:nvSpPr>
        <p:spPr>
          <a:xfrm>
            <a:off x="2889250" y="3479165"/>
            <a:ext cx="6726555" cy="521970"/>
          </a:xfrm>
          <a:prstGeom prst="rect">
            <a:avLst/>
          </a:prstGeom>
          <a:noFill/>
        </p:spPr>
        <p:txBody>
          <a:bodyPr wrap="square" rtlCol="0">
            <a:spAutoFit/>
          </a:bodyPr>
          <a:p>
            <a:r>
              <a:rPr lang="zh-CN" altLang="en-US" sz="2800"/>
              <a:t> </a:t>
            </a:r>
            <a:r>
              <a:rPr lang="en-US" altLang="zh-CN" sz="2800">
                <a:solidFill>
                  <a:srgbClr val="FF0000"/>
                </a:solidFill>
              </a:rPr>
              <a:t>yielding</a:t>
            </a:r>
            <a:endParaRPr lang="en-US" altLang="zh-CN" sz="2800">
              <a:solidFill>
                <a:srgbClr val="FF0000"/>
              </a:solidFill>
            </a:endParaRPr>
          </a:p>
        </p:txBody>
      </p:sp>
      <p:sp>
        <p:nvSpPr>
          <p:cNvPr id="8" name="文本框 7"/>
          <p:cNvSpPr txBox="1"/>
          <p:nvPr/>
        </p:nvSpPr>
        <p:spPr>
          <a:xfrm>
            <a:off x="334645" y="5151755"/>
            <a:ext cx="11521440" cy="953135"/>
          </a:xfrm>
          <a:prstGeom prst="rect">
            <a:avLst/>
          </a:prstGeom>
          <a:noFill/>
        </p:spPr>
        <p:txBody>
          <a:bodyPr wrap="square" rtlCol="0">
            <a:spAutoFit/>
          </a:bodyPr>
          <a:p>
            <a:r>
              <a:rPr lang="zh-CN" altLang="en-US" sz="2800">
                <a:solidFill>
                  <a:srgbClr val="FF0000"/>
                </a:solidFill>
              </a:rPr>
              <a:t>Faced with the technical difficulties, Yuan Longping didn’t yield to it but developed the first hybrid rice through intense effort.</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315" y="645795"/>
            <a:ext cx="11986895" cy="4399915"/>
          </a:xfrm>
          <a:prstGeom prst="rect">
            <a:avLst/>
          </a:prstGeom>
          <a:noFill/>
        </p:spPr>
        <p:txBody>
          <a:bodyPr wrap="square" rtlCol="0">
            <a:spAutoFit/>
          </a:bodyPr>
          <a:p>
            <a:r>
              <a:rPr lang="zh-CN" altLang="en-US" sz="2800"/>
              <a:t>5.digest  vt&amp;vi 消化  vt.领会；领悟 n. 摘要；文摘</a:t>
            </a:r>
            <a:endParaRPr lang="zh-CN" altLang="en-US" sz="2800"/>
          </a:p>
          <a:p>
            <a:r>
              <a:rPr lang="zh-CN" altLang="en-US" sz="2800"/>
              <a:t>【教材回扣】This affects the crops grown on the land, in turn, the animals and humans who digest them.</a:t>
            </a:r>
            <a:endParaRPr lang="zh-CN" altLang="en-US" sz="2800"/>
          </a:p>
          <a:p>
            <a:r>
              <a:rPr lang="zh-CN" altLang="en-US" sz="2800"/>
              <a:t>【同义句替换】_________________________________________________________________.</a:t>
            </a:r>
            <a:endParaRPr lang="zh-CN" altLang="en-US" sz="2800"/>
          </a:p>
          <a:p>
            <a:r>
              <a:rPr lang="zh-CN" altLang="en-US" sz="2800"/>
              <a:t>【词汇延伸】</a:t>
            </a:r>
            <a:endParaRPr lang="zh-CN" altLang="en-US" sz="2800"/>
          </a:p>
          <a:p>
            <a:r>
              <a:rPr lang="zh-CN" altLang="en-US" sz="2800"/>
              <a:t>Humans can not digest plants such as grass.</a:t>
            </a:r>
            <a:endParaRPr lang="zh-CN" altLang="en-US" sz="2800"/>
          </a:p>
          <a:p>
            <a:r>
              <a:rPr lang="zh-CN" altLang="en-US" sz="2800"/>
              <a:t>You should allow a little time after a meal for the food to digest.</a:t>
            </a:r>
            <a:endParaRPr lang="zh-CN" altLang="en-US" sz="2800"/>
          </a:p>
          <a:p>
            <a:r>
              <a:rPr lang="zh-CN" altLang="en-US" sz="2800"/>
              <a:t>He paused, waiting for her to digest the information.   </a:t>
            </a:r>
            <a:endParaRPr lang="zh-CN" altLang="en-US" sz="2800"/>
          </a:p>
          <a:p>
            <a:r>
              <a:rPr lang="zh-CN" altLang="en-US" sz="2800"/>
              <a:t>He likes the magzine English Digest very much.</a:t>
            </a:r>
            <a:endParaRPr lang="zh-CN" altLang="en-US" sz="2800"/>
          </a:p>
        </p:txBody>
      </p:sp>
      <p:sp>
        <p:nvSpPr>
          <p:cNvPr id="8" name="文本框 7"/>
          <p:cNvSpPr txBox="1"/>
          <p:nvPr/>
        </p:nvSpPr>
        <p:spPr>
          <a:xfrm>
            <a:off x="335280" y="2172970"/>
            <a:ext cx="11521440" cy="953135"/>
          </a:xfrm>
          <a:prstGeom prst="rect">
            <a:avLst/>
          </a:prstGeom>
          <a:noFill/>
        </p:spPr>
        <p:txBody>
          <a:bodyPr wrap="square" rtlCol="0">
            <a:spAutoFit/>
          </a:bodyPr>
          <a:p>
            <a:r>
              <a:rPr lang="zh-CN" altLang="en-US" sz="2800">
                <a:solidFill>
                  <a:srgbClr val="FF0000"/>
                </a:solidFill>
              </a:rPr>
              <a:t>This has an influence on the crops grown on the land, in turn, on the animals and humans who live on them.</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3675" y="764540"/>
            <a:ext cx="11868150" cy="5692775"/>
          </a:xfrm>
          <a:prstGeom prst="rect">
            <a:avLst/>
          </a:prstGeom>
          <a:noFill/>
        </p:spPr>
        <p:txBody>
          <a:bodyPr wrap="square" rtlCol="0">
            <a:spAutoFit/>
          </a:bodyPr>
          <a:p>
            <a:r>
              <a:rPr lang="zh-CN" altLang="en-US" sz="2800"/>
              <a:t>【归纳总结】</a:t>
            </a:r>
            <a:endParaRPr lang="zh-CN" altLang="en-US" sz="2800"/>
          </a:p>
          <a:p>
            <a:r>
              <a:rPr lang="zh-CN" altLang="en-US" sz="2800"/>
              <a:t>digest  vt&amp;vi ____________ vt.________ n. _________</a:t>
            </a:r>
            <a:endParaRPr lang="zh-CN" altLang="en-US" sz="2800"/>
          </a:p>
          <a:p>
            <a:r>
              <a:rPr lang="zh-CN" altLang="en-US" sz="2800"/>
              <a:t>【近义短语】</a:t>
            </a:r>
            <a:endParaRPr lang="zh-CN" altLang="en-US" sz="2800"/>
          </a:p>
          <a:p>
            <a:r>
              <a:rPr lang="zh-CN" altLang="en-US" sz="2800"/>
              <a:t>have a good knowledge of ______________</a:t>
            </a:r>
            <a:endParaRPr lang="zh-CN" altLang="en-US" sz="2800"/>
          </a:p>
          <a:p>
            <a:r>
              <a:rPr lang="zh-CN" altLang="en-US" sz="2800"/>
              <a:t>make out _____________________</a:t>
            </a:r>
            <a:endParaRPr lang="zh-CN" altLang="en-US" sz="2800"/>
          </a:p>
          <a:p>
            <a:r>
              <a:rPr lang="zh-CN" altLang="en-US" sz="2800"/>
              <a:t>pick up on sth _______________________</a:t>
            </a:r>
            <a:endParaRPr lang="zh-CN" altLang="en-US" sz="2800"/>
          </a:p>
          <a:p>
            <a:r>
              <a:rPr lang="zh-CN" altLang="en-US" sz="2800"/>
              <a:t>【考点运用】</a:t>
            </a:r>
            <a:endParaRPr lang="zh-CN" altLang="en-US" sz="2800"/>
          </a:p>
          <a:p>
            <a:r>
              <a:rPr lang="zh-CN" altLang="en-US" sz="2800"/>
              <a:t>He failed __________________(digest) the humour in his remark. </a:t>
            </a:r>
            <a:endParaRPr lang="zh-CN" altLang="en-US" sz="2800"/>
          </a:p>
          <a:p>
            <a:r>
              <a:rPr lang="zh-CN" altLang="en-US" sz="2800"/>
              <a:t>The article is well worth ____________(digest) slowly after class.</a:t>
            </a:r>
            <a:endParaRPr lang="zh-CN" altLang="en-US" sz="2800"/>
          </a:p>
          <a:p>
            <a:r>
              <a:rPr lang="zh-CN" altLang="en-US" sz="2800"/>
              <a:t>【例句仿写】</a:t>
            </a:r>
            <a:endParaRPr lang="zh-CN" altLang="en-US" sz="2800"/>
          </a:p>
          <a:p>
            <a:r>
              <a:rPr lang="zh-CN" altLang="en-US" sz="2800"/>
              <a:t>袁隆平的故事真是家喻户晓，连《英语文摘》都对他进行过报道。</a:t>
            </a:r>
            <a:endParaRPr lang="zh-CN" altLang="en-US" sz="2800"/>
          </a:p>
          <a:p>
            <a:r>
              <a:rPr lang="zh-CN" altLang="en-US" sz="2800"/>
              <a:t>_______________________________________________________________________________ </a:t>
            </a:r>
            <a:endParaRPr lang="zh-CN" altLang="en-US" sz="2800"/>
          </a:p>
        </p:txBody>
      </p:sp>
      <p:sp>
        <p:nvSpPr>
          <p:cNvPr id="7" name="文本框 6"/>
          <p:cNvSpPr txBox="1"/>
          <p:nvPr/>
        </p:nvSpPr>
        <p:spPr>
          <a:xfrm>
            <a:off x="2308860" y="1182370"/>
            <a:ext cx="1741170" cy="521970"/>
          </a:xfrm>
          <a:prstGeom prst="rect">
            <a:avLst/>
          </a:prstGeom>
          <a:noFill/>
        </p:spPr>
        <p:txBody>
          <a:bodyPr wrap="square" rtlCol="0">
            <a:spAutoFit/>
          </a:bodyPr>
          <a:p>
            <a:r>
              <a:rPr sz="2800">
                <a:solidFill>
                  <a:srgbClr val="FF0000"/>
                </a:solidFill>
              </a:rPr>
              <a:t>消化</a:t>
            </a:r>
            <a:r>
              <a:rPr sz="2800"/>
              <a:t> </a:t>
            </a:r>
            <a:endParaRPr sz="2800"/>
          </a:p>
        </p:txBody>
      </p:sp>
      <p:sp>
        <p:nvSpPr>
          <p:cNvPr id="3" name="文本框 2"/>
          <p:cNvSpPr txBox="1"/>
          <p:nvPr/>
        </p:nvSpPr>
        <p:spPr>
          <a:xfrm>
            <a:off x="4606290" y="1182370"/>
            <a:ext cx="2132330" cy="521970"/>
          </a:xfrm>
          <a:prstGeom prst="rect">
            <a:avLst/>
          </a:prstGeom>
          <a:noFill/>
        </p:spPr>
        <p:txBody>
          <a:bodyPr wrap="square" rtlCol="0">
            <a:spAutoFit/>
          </a:bodyPr>
          <a:p>
            <a:r>
              <a:rPr lang="zh-CN" altLang="en-US" sz="2800"/>
              <a:t> </a:t>
            </a:r>
            <a:r>
              <a:rPr lang="en-US" altLang="zh-CN" sz="2800">
                <a:solidFill>
                  <a:srgbClr val="FF0000"/>
                </a:solidFill>
              </a:rPr>
              <a:t>领会；领悟</a:t>
            </a:r>
            <a:endParaRPr lang="en-US" altLang="zh-CN" sz="2800">
              <a:solidFill>
                <a:srgbClr val="FF0000"/>
              </a:solidFill>
            </a:endParaRPr>
          </a:p>
        </p:txBody>
      </p:sp>
      <p:sp>
        <p:nvSpPr>
          <p:cNvPr id="4" name="文本框 3"/>
          <p:cNvSpPr txBox="1"/>
          <p:nvPr/>
        </p:nvSpPr>
        <p:spPr>
          <a:xfrm>
            <a:off x="6828155" y="1182370"/>
            <a:ext cx="2687955" cy="521970"/>
          </a:xfrm>
          <a:prstGeom prst="rect">
            <a:avLst/>
          </a:prstGeom>
          <a:noFill/>
        </p:spPr>
        <p:txBody>
          <a:bodyPr wrap="square" rtlCol="0">
            <a:spAutoFit/>
          </a:bodyPr>
          <a:p>
            <a:r>
              <a:rPr lang="zh-CN" altLang="en-US" sz="2800"/>
              <a:t> </a:t>
            </a:r>
            <a:r>
              <a:rPr lang="en-US" altLang="zh-CN" sz="2800">
                <a:solidFill>
                  <a:srgbClr val="FF0000"/>
                </a:solidFill>
              </a:rPr>
              <a:t>摘要；文摘</a:t>
            </a:r>
            <a:endParaRPr lang="en-US" altLang="zh-CN" sz="2800">
              <a:solidFill>
                <a:srgbClr val="FF0000"/>
              </a:solidFill>
            </a:endParaRPr>
          </a:p>
        </p:txBody>
      </p:sp>
      <p:sp>
        <p:nvSpPr>
          <p:cNvPr id="5" name="文本框 4"/>
          <p:cNvSpPr txBox="1"/>
          <p:nvPr/>
        </p:nvSpPr>
        <p:spPr>
          <a:xfrm>
            <a:off x="4732655" y="1940560"/>
            <a:ext cx="3456940" cy="521970"/>
          </a:xfrm>
          <a:prstGeom prst="rect">
            <a:avLst/>
          </a:prstGeom>
          <a:noFill/>
        </p:spPr>
        <p:txBody>
          <a:bodyPr wrap="square" rtlCol="0">
            <a:spAutoFit/>
          </a:bodyPr>
          <a:p>
            <a:r>
              <a:rPr lang="zh-CN" altLang="en-US" sz="2800"/>
              <a:t> </a:t>
            </a:r>
            <a:r>
              <a:rPr lang="en-US" altLang="zh-CN" sz="2800">
                <a:solidFill>
                  <a:srgbClr val="FF0000"/>
                </a:solidFill>
              </a:rPr>
              <a:t> 精通；掌握</a:t>
            </a:r>
            <a:endParaRPr lang="en-US" altLang="zh-CN" sz="2800">
              <a:solidFill>
                <a:srgbClr val="FF0000"/>
              </a:solidFill>
            </a:endParaRPr>
          </a:p>
        </p:txBody>
      </p:sp>
      <p:sp>
        <p:nvSpPr>
          <p:cNvPr id="6" name="文本框 5"/>
          <p:cNvSpPr txBox="1"/>
          <p:nvPr/>
        </p:nvSpPr>
        <p:spPr>
          <a:xfrm>
            <a:off x="2435860" y="2462530"/>
            <a:ext cx="3684905" cy="521970"/>
          </a:xfrm>
          <a:prstGeom prst="rect">
            <a:avLst/>
          </a:prstGeom>
          <a:noFill/>
        </p:spPr>
        <p:txBody>
          <a:bodyPr wrap="square" rtlCol="0">
            <a:spAutoFit/>
          </a:bodyPr>
          <a:p>
            <a:r>
              <a:rPr lang="zh-CN" altLang="en-US" sz="2800"/>
              <a:t> </a:t>
            </a:r>
            <a:r>
              <a:rPr lang="en-US" altLang="zh-CN" sz="2800">
                <a:solidFill>
                  <a:srgbClr val="FF0000"/>
                </a:solidFill>
              </a:rPr>
              <a:t>领悟；明白</a:t>
            </a:r>
            <a:endParaRPr lang="en-US" altLang="zh-CN" sz="2800">
              <a:solidFill>
                <a:srgbClr val="FF0000"/>
              </a:solidFill>
            </a:endParaRPr>
          </a:p>
        </p:txBody>
      </p:sp>
      <p:sp>
        <p:nvSpPr>
          <p:cNvPr id="8" name="文本框 7"/>
          <p:cNvSpPr txBox="1"/>
          <p:nvPr/>
        </p:nvSpPr>
        <p:spPr>
          <a:xfrm>
            <a:off x="2865120" y="2900045"/>
            <a:ext cx="3709035" cy="521970"/>
          </a:xfrm>
          <a:prstGeom prst="rect">
            <a:avLst/>
          </a:prstGeom>
          <a:noFill/>
        </p:spPr>
        <p:txBody>
          <a:bodyPr wrap="square" rtlCol="0">
            <a:spAutoFit/>
          </a:bodyPr>
          <a:p>
            <a:r>
              <a:rPr sz="2800">
                <a:solidFill>
                  <a:srgbClr val="FF0000"/>
                </a:solidFill>
              </a:rPr>
              <a:t>领悟，意会，意识到</a:t>
            </a:r>
            <a:endParaRPr sz="2800">
              <a:solidFill>
                <a:srgbClr val="FF0000"/>
              </a:solidFill>
            </a:endParaRPr>
          </a:p>
        </p:txBody>
      </p:sp>
      <p:sp>
        <p:nvSpPr>
          <p:cNvPr id="9" name="文本框 8"/>
          <p:cNvSpPr txBox="1"/>
          <p:nvPr/>
        </p:nvSpPr>
        <p:spPr>
          <a:xfrm>
            <a:off x="2044700" y="3707765"/>
            <a:ext cx="2687955" cy="521970"/>
          </a:xfrm>
          <a:prstGeom prst="rect">
            <a:avLst/>
          </a:prstGeom>
          <a:noFill/>
        </p:spPr>
        <p:txBody>
          <a:bodyPr wrap="square" rtlCol="0">
            <a:spAutoFit/>
          </a:bodyPr>
          <a:p>
            <a:r>
              <a:rPr lang="en-US" sz="2800">
                <a:solidFill>
                  <a:srgbClr val="FF0000"/>
                </a:solidFill>
              </a:rPr>
              <a:t>to digest</a:t>
            </a:r>
            <a:r>
              <a:rPr lang="en-US" sz="2800"/>
              <a:t> </a:t>
            </a:r>
            <a:endParaRPr lang="en-US" sz="2800">
              <a:solidFill>
                <a:srgbClr val="FF0000"/>
              </a:solidFill>
            </a:endParaRPr>
          </a:p>
        </p:txBody>
      </p:sp>
      <p:sp>
        <p:nvSpPr>
          <p:cNvPr id="10" name="文本框 9"/>
          <p:cNvSpPr txBox="1"/>
          <p:nvPr/>
        </p:nvSpPr>
        <p:spPr>
          <a:xfrm>
            <a:off x="3849370" y="4229735"/>
            <a:ext cx="1741170" cy="521970"/>
          </a:xfrm>
          <a:prstGeom prst="rect">
            <a:avLst/>
          </a:prstGeom>
          <a:noFill/>
        </p:spPr>
        <p:txBody>
          <a:bodyPr wrap="square" rtlCol="0">
            <a:spAutoFit/>
          </a:bodyPr>
          <a:p>
            <a:r>
              <a:rPr lang="zh-CN" altLang="en-US" sz="2800"/>
              <a:t> </a:t>
            </a:r>
            <a:r>
              <a:rPr lang="en-US" altLang="zh-CN" sz="2800">
                <a:solidFill>
                  <a:srgbClr val="FF0000"/>
                </a:solidFill>
              </a:rPr>
              <a:t>digesting</a:t>
            </a:r>
            <a:endParaRPr lang="en-US" altLang="zh-CN" sz="2800">
              <a:solidFill>
                <a:srgbClr val="FF0000"/>
              </a:solidFill>
            </a:endParaRPr>
          </a:p>
        </p:txBody>
      </p:sp>
      <p:sp>
        <p:nvSpPr>
          <p:cNvPr id="11" name="文本框 10"/>
          <p:cNvSpPr txBox="1"/>
          <p:nvPr/>
        </p:nvSpPr>
        <p:spPr>
          <a:xfrm>
            <a:off x="448945" y="5391150"/>
            <a:ext cx="11521440" cy="953135"/>
          </a:xfrm>
          <a:prstGeom prst="rect">
            <a:avLst/>
          </a:prstGeom>
          <a:noFill/>
        </p:spPr>
        <p:txBody>
          <a:bodyPr wrap="square" rtlCol="0">
            <a:spAutoFit/>
          </a:bodyPr>
          <a:p>
            <a:r>
              <a:rPr lang="zh-CN" altLang="en-US" sz="2800">
                <a:solidFill>
                  <a:srgbClr val="FF0000"/>
                </a:solidFill>
              </a:rPr>
              <a:t>Yuan Longping’s story is made known to every family, and it is covered even in English Digest.</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p:tgtEl>
                                          <p:spTgt spid="10"/>
                                        </p:tgtEl>
                                        <p:attrNameLst>
                                          <p:attrName>ppt_y</p:attrName>
                                        </p:attrNameLst>
                                      </p:cBhvr>
                                      <p:tavLst>
                                        <p:tav tm="0">
                                          <p:val>
                                            <p:strVal val="#ppt_y+#ppt_h*1.125000"/>
                                          </p:val>
                                        </p:tav>
                                        <p:tav tm="100000">
                                          <p:val>
                                            <p:strVal val="#ppt_y"/>
                                          </p:val>
                                        </p:tav>
                                      </p:tavLst>
                                    </p:anim>
                                    <p:animEffect transition="in" filter="wipe(up)">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p:tgtEl>
                                          <p:spTgt spid="11"/>
                                        </p:tgtEl>
                                        <p:attrNameLst>
                                          <p:attrName>ppt_y</p:attrName>
                                        </p:attrNameLst>
                                      </p:cBhvr>
                                      <p:tavLst>
                                        <p:tav tm="0">
                                          <p:val>
                                            <p:strVal val="#ppt_y+#ppt_h*1.125000"/>
                                          </p:val>
                                        </p:tav>
                                        <p:tav tm="100000">
                                          <p:val>
                                            <p:strVal val="#ppt_y"/>
                                          </p:val>
                                        </p:tav>
                                      </p:tavLst>
                                    </p:anim>
                                    <p:animEffect transition="in" filter="wipe(up)">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p:bldP spid="3" grpId="1"/>
      <p:bldP spid="4" grpId="0"/>
      <p:bldP spid="4" grpId="1"/>
      <p:bldP spid="5" grpId="0"/>
      <p:bldP spid="5" grpId="1"/>
      <p:bldP spid="6" grpId="0"/>
      <p:bldP spid="6" grpId="1"/>
      <p:bldP spid="8" grpId="0"/>
      <p:bldP spid="8" grpId="1"/>
      <p:bldP spid="9" grpId="0"/>
      <p:bldP spid="9" grpId="1"/>
      <p:bldP spid="10" grpId="0"/>
      <p:bldP spid="10" grpId="1"/>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1290" y="635000"/>
            <a:ext cx="11997690" cy="3969385"/>
          </a:xfrm>
          <a:prstGeom prst="rect">
            <a:avLst/>
          </a:prstGeom>
          <a:noFill/>
        </p:spPr>
        <p:txBody>
          <a:bodyPr wrap="square" rtlCol="0">
            <a:spAutoFit/>
          </a:bodyPr>
          <a:p>
            <a:r>
              <a:rPr lang="zh-CN" altLang="en-US" sz="2800"/>
              <a:t>6.essential a. 完全必要的；极其重要的</a:t>
            </a:r>
            <a:endParaRPr lang="zh-CN" altLang="en-US" sz="2800"/>
          </a:p>
          <a:p>
            <a:r>
              <a:rPr lang="zh-CN" altLang="en-US" sz="2800"/>
              <a:t>【教材回扣】They may look beautiful on the outside, but inside there is usually more water than essential minerals, and they often have less flavour as well.</a:t>
            </a:r>
            <a:endParaRPr lang="zh-CN" altLang="en-US" sz="2800"/>
          </a:p>
          <a:p>
            <a:r>
              <a:rPr lang="zh-CN" altLang="en-US" sz="2800"/>
              <a:t>【同义句替换】_________________________________________________________________.</a:t>
            </a:r>
            <a:endParaRPr lang="zh-CN" altLang="en-US" sz="2800"/>
          </a:p>
          <a:p>
            <a:r>
              <a:rPr lang="zh-CN" altLang="en-US" sz="2800"/>
              <a:t>【词汇延伸】</a:t>
            </a:r>
            <a:endParaRPr lang="zh-CN" altLang="en-US" sz="2800"/>
          </a:p>
          <a:p>
            <a:r>
              <a:rPr lang="zh-CN" altLang="en-US" sz="2800"/>
              <a:t>It is essential that we should obey the law.</a:t>
            </a:r>
            <a:endParaRPr lang="zh-CN" altLang="en-US" sz="2800"/>
          </a:p>
          <a:p>
            <a:r>
              <a:rPr lang="zh-CN" altLang="en-US" sz="2800"/>
              <a:t>It is essential for us to obey the law.</a:t>
            </a:r>
            <a:endParaRPr lang="zh-CN" altLang="en-US" sz="2800"/>
          </a:p>
          <a:p>
            <a:r>
              <a:rPr lang="zh-CN" altLang="en-US" sz="2800"/>
              <a:t>What are the essentials of good teaching?</a:t>
            </a:r>
            <a:endParaRPr lang="zh-CN" altLang="en-US" sz="2800"/>
          </a:p>
        </p:txBody>
      </p:sp>
      <p:sp>
        <p:nvSpPr>
          <p:cNvPr id="11" name="文本框 10"/>
          <p:cNvSpPr txBox="1"/>
          <p:nvPr/>
        </p:nvSpPr>
        <p:spPr>
          <a:xfrm>
            <a:off x="335280" y="2143125"/>
            <a:ext cx="11521440" cy="953135"/>
          </a:xfrm>
          <a:prstGeom prst="rect">
            <a:avLst/>
          </a:prstGeom>
          <a:noFill/>
        </p:spPr>
        <p:txBody>
          <a:bodyPr wrap="square" rtlCol="0">
            <a:spAutoFit/>
          </a:bodyPr>
          <a:p>
            <a:r>
              <a:rPr lang="zh-CN" altLang="en-US" sz="2800">
                <a:solidFill>
                  <a:srgbClr val="FF0000"/>
                </a:solidFill>
              </a:rPr>
              <a:t>They may look beautiful on the outside, but there is more water but less necessary minerals inside, and they often lack flavour as well.</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9406" y="523514"/>
            <a:ext cx="10323646" cy="707886"/>
          </a:xfrm>
          <a:prstGeom prst="rect">
            <a:avLst/>
          </a:prstGeom>
          <a:noFill/>
        </p:spPr>
        <p:txBody>
          <a:bodyPr wrap="square" rtlCol="0">
            <a:spAutoFit/>
          </a:bodyPr>
          <a:lstStyle/>
          <a:p>
            <a:r>
              <a:rPr lang="en-US" altLang="zh-CN"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Teaching objectives:</a:t>
            </a:r>
            <a:endParaRPr lang="en-US" altLang="zh-CN"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244308" y="1458852"/>
            <a:ext cx="10896016" cy="642620"/>
          </a:xfrm>
          <a:prstGeom prst="rect">
            <a:avLst/>
          </a:prstGeom>
          <a:noFill/>
        </p:spPr>
        <p:txBody>
          <a:bodyPr wrap="square" rtlCol="0">
            <a:spAutoFit/>
          </a:bodyPr>
          <a:lstStyle/>
          <a:p>
            <a:pPr marL="457200" lvl="0" indent="-457200" fontAlgn="base">
              <a:lnSpc>
                <a:spcPts val="4300"/>
              </a:lnSpc>
              <a:spcBef>
                <a:spcPct val="0"/>
              </a:spcBef>
              <a:spcAft>
                <a:spcPct val="0"/>
              </a:spcAft>
              <a:buFont typeface="Wingdings" panose="05000000000000000000" pitchFamily="2" charset="2"/>
              <a:buChar char="n"/>
            </a:pPr>
            <a:r>
              <a:rPr lang="en-US" altLang="zh-CN" sz="3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By the end of this period, you will be able to</a:t>
            </a:r>
            <a:endParaRPr lang="zh-CN" altLang="en-US" sz="3600" dirty="0">
              <a:solidFill>
                <a:srgbClr val="000000"/>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文本框 6"/>
          <p:cNvSpPr txBox="1"/>
          <p:nvPr/>
        </p:nvSpPr>
        <p:spPr>
          <a:xfrm>
            <a:off x="523042" y="2330070"/>
            <a:ext cx="11377649" cy="3969385"/>
          </a:xfrm>
          <a:prstGeom prst="rect">
            <a:avLst/>
          </a:prstGeom>
          <a:noFill/>
        </p:spPr>
        <p:txBody>
          <a:bodyPr wrap="square" rtlCol="0">
            <a:spAutoFit/>
          </a:bodyPr>
          <a:lstStyle/>
          <a:p>
            <a:pPr lvl="0">
              <a:lnSpc>
                <a:spcPct val="150000"/>
              </a:lnSpc>
            </a:pPr>
            <a:r>
              <a:rPr lang="en-US" altLang="zh-CN" sz="2800" dirty="0">
                <a:latin typeface="Times New Roman" panose="02020603050405020304" pitchFamily="18" charset="0"/>
                <a:cs typeface="Times New Roman" panose="02020603050405020304" pitchFamily="18" charset="0"/>
              </a:rPr>
              <a:t>1.further understand the usages of such important words and expressions as devote, shortage, convince, yield, and digest etc; learn to express themselves by using them.</a:t>
            </a:r>
            <a:endParaRPr lang="en-US" altLang="zh-CN" sz="2800" dirty="0">
              <a:latin typeface="Times New Roman" panose="02020603050405020304" pitchFamily="18" charset="0"/>
              <a:cs typeface="Times New Roman" panose="02020603050405020304" pitchFamily="18" charset="0"/>
            </a:endParaRPr>
          </a:p>
          <a:p>
            <a:pPr lvl="0">
              <a:lnSpc>
                <a:spcPct val="150000"/>
              </a:lnSpc>
            </a:pPr>
            <a:r>
              <a:rPr lang="en-US" altLang="zh-CN" sz="2800" dirty="0">
                <a:latin typeface="Times New Roman" panose="02020603050405020304" pitchFamily="18" charset="0"/>
                <a:cs typeface="Times New Roman" panose="02020603050405020304" pitchFamily="18" charset="0"/>
              </a:rPr>
              <a:t>2. learn to use the right collocation beween adjectives and the nouns, verbs and their objects.</a:t>
            </a:r>
            <a:endParaRPr lang="en-US" altLang="zh-CN" sz="2800" dirty="0">
              <a:latin typeface="Times New Roman" panose="02020603050405020304" pitchFamily="18" charset="0"/>
              <a:cs typeface="Times New Roman" panose="02020603050405020304" pitchFamily="18" charset="0"/>
            </a:endParaRPr>
          </a:p>
          <a:p>
            <a:pPr lvl="0">
              <a:lnSpc>
                <a:spcPct val="150000"/>
              </a:lnSpc>
            </a:pPr>
            <a:r>
              <a:rPr lang="en-US" altLang="zh-CN" sz="2800" dirty="0">
                <a:latin typeface="Times New Roman" panose="02020603050405020304" pitchFamily="18" charset="0"/>
                <a:cs typeface="Times New Roman" panose="02020603050405020304" pitchFamily="18" charset="0"/>
              </a:rPr>
              <a:t>3. use what they have learned into writing.</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6520" y="721360"/>
            <a:ext cx="11943715" cy="4831080"/>
          </a:xfrm>
          <a:prstGeom prst="rect">
            <a:avLst/>
          </a:prstGeom>
          <a:noFill/>
        </p:spPr>
        <p:txBody>
          <a:bodyPr wrap="square" rtlCol="0">
            <a:spAutoFit/>
          </a:bodyPr>
          <a:p>
            <a:r>
              <a:rPr lang="zh-CN" altLang="en-US" sz="2800"/>
              <a:t>【归纳总结】</a:t>
            </a:r>
            <a:endParaRPr lang="zh-CN" altLang="en-US" sz="2800"/>
          </a:p>
          <a:p>
            <a:r>
              <a:rPr lang="zh-CN" altLang="en-US" sz="2800"/>
              <a:t>essential n. ____________ a. _________________</a:t>
            </a:r>
            <a:endParaRPr lang="zh-CN" altLang="en-US" sz="2800"/>
          </a:p>
          <a:p>
            <a:r>
              <a:rPr lang="zh-CN" altLang="en-US" sz="2800"/>
              <a:t>It is essential that sb should do sth =It is essential for sb to do sth ______________</a:t>
            </a:r>
            <a:endParaRPr lang="zh-CN" altLang="en-US" sz="2800"/>
          </a:p>
          <a:p>
            <a:r>
              <a:rPr lang="zh-CN" altLang="en-US" sz="2800"/>
              <a:t>【考点运用】</a:t>
            </a:r>
            <a:endParaRPr lang="zh-CN" altLang="en-US" sz="2800"/>
          </a:p>
          <a:p>
            <a:r>
              <a:rPr lang="zh-CN" altLang="en-US" sz="2800"/>
              <a:t>It is essential that application forms ___________________(send) back.</a:t>
            </a:r>
            <a:endParaRPr lang="zh-CN" altLang="en-US" sz="2800"/>
          </a:p>
          <a:p>
            <a:r>
              <a:rPr lang="zh-CN" altLang="en-US" sz="2800"/>
              <a:t>It is required ____________ he come early tomorrow.</a:t>
            </a:r>
            <a:endParaRPr lang="zh-CN" altLang="en-US" sz="2800"/>
          </a:p>
          <a:p>
            <a:r>
              <a:rPr lang="zh-CN" altLang="en-US" sz="2800"/>
              <a:t>【例句仿写】</a:t>
            </a:r>
            <a:endParaRPr lang="zh-CN" altLang="en-US" sz="2800"/>
          </a:p>
          <a:p>
            <a:r>
              <a:rPr lang="zh-CN" altLang="en-US" sz="2800"/>
              <a:t>如果你想把事情做好，专心是必要的。</a:t>
            </a:r>
            <a:endParaRPr lang="zh-CN" altLang="en-US" sz="2800"/>
          </a:p>
          <a:p>
            <a:r>
              <a:rPr lang="zh-CN" altLang="en-US" sz="2800"/>
              <a:t>_______________________________________________________________________________ </a:t>
            </a:r>
            <a:endParaRPr lang="zh-CN" altLang="en-US" sz="2800"/>
          </a:p>
        </p:txBody>
      </p:sp>
      <p:sp>
        <p:nvSpPr>
          <p:cNvPr id="4" name="文本框 3"/>
          <p:cNvSpPr txBox="1"/>
          <p:nvPr/>
        </p:nvSpPr>
        <p:spPr>
          <a:xfrm>
            <a:off x="1880870" y="1094105"/>
            <a:ext cx="2687955" cy="521970"/>
          </a:xfrm>
          <a:prstGeom prst="rect">
            <a:avLst/>
          </a:prstGeom>
          <a:noFill/>
        </p:spPr>
        <p:txBody>
          <a:bodyPr wrap="square" rtlCol="0">
            <a:spAutoFit/>
          </a:bodyPr>
          <a:p>
            <a:r>
              <a:rPr lang="zh-CN" altLang="en-US" sz="2800"/>
              <a:t> </a:t>
            </a:r>
            <a:r>
              <a:rPr lang="en-US" altLang="zh-CN" sz="2800">
                <a:solidFill>
                  <a:srgbClr val="FF0000"/>
                </a:solidFill>
              </a:rPr>
              <a:t>必需品，要素</a:t>
            </a:r>
            <a:endParaRPr lang="en-US" altLang="zh-CN" sz="2800">
              <a:solidFill>
                <a:srgbClr val="FF0000"/>
              </a:solidFill>
            </a:endParaRPr>
          </a:p>
        </p:txBody>
      </p:sp>
      <p:sp>
        <p:nvSpPr>
          <p:cNvPr id="3" name="文本框 2"/>
          <p:cNvSpPr txBox="1"/>
          <p:nvPr/>
        </p:nvSpPr>
        <p:spPr>
          <a:xfrm>
            <a:off x="4972685" y="1094105"/>
            <a:ext cx="4845685" cy="521970"/>
          </a:xfrm>
          <a:prstGeom prst="rect">
            <a:avLst/>
          </a:prstGeom>
          <a:noFill/>
        </p:spPr>
        <p:txBody>
          <a:bodyPr wrap="square" rtlCol="0">
            <a:spAutoFit/>
          </a:bodyPr>
          <a:p>
            <a:r>
              <a:rPr lang="zh-CN" altLang="en-US" sz="2800"/>
              <a:t> </a:t>
            </a:r>
            <a:r>
              <a:rPr lang="en-US" altLang="zh-CN" sz="2800">
                <a:solidFill>
                  <a:srgbClr val="FF0000"/>
                </a:solidFill>
              </a:rPr>
              <a:t>完全必要的；极其重要的</a:t>
            </a:r>
            <a:endParaRPr lang="en-US" altLang="zh-CN" sz="2800">
              <a:solidFill>
                <a:srgbClr val="FF0000"/>
              </a:solidFill>
            </a:endParaRPr>
          </a:p>
        </p:txBody>
      </p:sp>
      <p:sp>
        <p:nvSpPr>
          <p:cNvPr id="5" name="文本框 4"/>
          <p:cNvSpPr txBox="1"/>
          <p:nvPr/>
        </p:nvSpPr>
        <p:spPr>
          <a:xfrm>
            <a:off x="808355" y="1990090"/>
            <a:ext cx="2687955" cy="521970"/>
          </a:xfrm>
          <a:prstGeom prst="rect">
            <a:avLst/>
          </a:prstGeom>
          <a:noFill/>
        </p:spPr>
        <p:txBody>
          <a:bodyPr wrap="square" rtlCol="0">
            <a:spAutoFit/>
          </a:bodyPr>
          <a:p>
            <a:r>
              <a:rPr lang="zh-CN" altLang="en-US" sz="2800"/>
              <a:t> </a:t>
            </a:r>
            <a:r>
              <a:rPr lang="en-US" altLang="zh-CN" sz="2800">
                <a:solidFill>
                  <a:srgbClr val="FF0000"/>
                </a:solidFill>
              </a:rPr>
              <a:t>很有必要……</a:t>
            </a:r>
            <a:endParaRPr lang="en-US" altLang="zh-CN" sz="2800">
              <a:solidFill>
                <a:srgbClr val="FF0000"/>
              </a:solidFill>
            </a:endParaRPr>
          </a:p>
        </p:txBody>
      </p:sp>
      <p:sp>
        <p:nvSpPr>
          <p:cNvPr id="6" name="文本框 5"/>
          <p:cNvSpPr txBox="1"/>
          <p:nvPr/>
        </p:nvSpPr>
        <p:spPr>
          <a:xfrm>
            <a:off x="5932170" y="2773045"/>
            <a:ext cx="2687955" cy="521970"/>
          </a:xfrm>
          <a:prstGeom prst="rect">
            <a:avLst/>
          </a:prstGeom>
          <a:noFill/>
        </p:spPr>
        <p:txBody>
          <a:bodyPr wrap="square" rtlCol="0">
            <a:spAutoFit/>
          </a:bodyPr>
          <a:p>
            <a:r>
              <a:rPr lang="zh-CN" altLang="en-US" sz="2800"/>
              <a:t> </a:t>
            </a:r>
            <a:r>
              <a:rPr lang="en-US" altLang="zh-CN" sz="2800">
                <a:solidFill>
                  <a:srgbClr val="FF0000"/>
                </a:solidFill>
              </a:rPr>
              <a:t> be sent</a:t>
            </a:r>
            <a:endParaRPr lang="en-US" altLang="zh-CN" sz="2800">
              <a:solidFill>
                <a:srgbClr val="FF0000"/>
              </a:solidFill>
            </a:endParaRPr>
          </a:p>
        </p:txBody>
      </p:sp>
      <p:sp>
        <p:nvSpPr>
          <p:cNvPr id="7" name="文本框 6"/>
          <p:cNvSpPr txBox="1"/>
          <p:nvPr/>
        </p:nvSpPr>
        <p:spPr>
          <a:xfrm>
            <a:off x="2284730" y="3295015"/>
            <a:ext cx="2687955" cy="521970"/>
          </a:xfrm>
          <a:prstGeom prst="rect">
            <a:avLst/>
          </a:prstGeom>
          <a:noFill/>
        </p:spPr>
        <p:txBody>
          <a:bodyPr wrap="square" rtlCol="0">
            <a:spAutoFit/>
          </a:bodyPr>
          <a:p>
            <a:r>
              <a:rPr lang="zh-CN" altLang="en-US" sz="2800"/>
              <a:t> </a:t>
            </a:r>
            <a:r>
              <a:rPr lang="en-US" altLang="zh-CN" sz="2800">
                <a:solidFill>
                  <a:srgbClr val="FF0000"/>
                </a:solidFill>
              </a:rPr>
              <a:t>that</a:t>
            </a:r>
            <a:endParaRPr lang="en-US" altLang="zh-CN" sz="2800">
              <a:solidFill>
                <a:srgbClr val="FF0000"/>
              </a:solidFill>
            </a:endParaRPr>
          </a:p>
        </p:txBody>
      </p:sp>
      <p:sp>
        <p:nvSpPr>
          <p:cNvPr id="11" name="文本框 10"/>
          <p:cNvSpPr txBox="1"/>
          <p:nvPr/>
        </p:nvSpPr>
        <p:spPr>
          <a:xfrm>
            <a:off x="335280" y="4599305"/>
            <a:ext cx="11521440" cy="953135"/>
          </a:xfrm>
          <a:prstGeom prst="rect">
            <a:avLst/>
          </a:prstGeom>
          <a:noFill/>
        </p:spPr>
        <p:txBody>
          <a:bodyPr wrap="square" rtlCol="0">
            <a:spAutoFit/>
          </a:bodyPr>
          <a:p>
            <a:r>
              <a:rPr lang="zh-CN" altLang="en-US" sz="2800">
                <a:solidFill>
                  <a:srgbClr val="FF0000"/>
                </a:solidFill>
              </a:rPr>
              <a:t>If you want to do a good job, it is essential for you to concentrate.=It is essential that you concentrate on your job if you want to do it well.</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P spid="5" grpId="0"/>
      <p:bldP spid="5" grpId="1"/>
      <p:bldP spid="6" grpId="0"/>
      <p:bldP spid="6" grpId="1"/>
      <p:bldP spid="7" grpId="0"/>
      <p:bldP spid="7" grpId="1"/>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18110" y="602615"/>
            <a:ext cx="12051665" cy="5692775"/>
          </a:xfrm>
          <a:prstGeom prst="rect">
            <a:avLst/>
          </a:prstGeom>
          <a:noFill/>
        </p:spPr>
        <p:txBody>
          <a:bodyPr wrap="square" rtlCol="0">
            <a:spAutoFit/>
          </a:bodyPr>
          <a:p>
            <a:r>
              <a:rPr lang="zh-CN" altLang="en-US" sz="2800"/>
              <a:t>7.alternative n. 可供选择的事物  a.可供代替的；非传统的</a:t>
            </a:r>
            <a:endParaRPr lang="zh-CN" altLang="en-US" sz="2800"/>
          </a:p>
          <a:p>
            <a:r>
              <a:rPr lang="zh-CN" altLang="en-US" sz="2800"/>
              <a:t>【教材回扣】As an alternative, some farmers have switched to organic farming, and many customers have turned to organic food when they shop at the local grocery.</a:t>
            </a:r>
            <a:endParaRPr lang="zh-CN" altLang="en-US" sz="2800"/>
          </a:p>
          <a:p>
            <a:r>
              <a:rPr lang="zh-CN" altLang="en-US" sz="2800"/>
              <a:t>【同义句替换】_________________________________________________________________.</a:t>
            </a:r>
            <a:endParaRPr lang="zh-CN" altLang="en-US" sz="2800"/>
          </a:p>
          <a:p>
            <a:r>
              <a:rPr lang="zh-CN" altLang="en-US" sz="2800"/>
              <a:t>【词汇延伸】</a:t>
            </a:r>
            <a:endParaRPr lang="zh-CN" altLang="en-US" sz="2800"/>
          </a:p>
          <a:p>
            <a:r>
              <a:rPr lang="zh-CN" altLang="en-US" sz="2800"/>
              <a:t>Wind power is a non-polluting alternative to fossil fuels.</a:t>
            </a:r>
            <a:endParaRPr lang="zh-CN" altLang="en-US" sz="2800"/>
          </a:p>
          <a:p>
            <a:r>
              <a:rPr lang="zh-CN" altLang="en-US" sz="2800"/>
              <a:t>风力是矿物燃料的一种无污染的替代品。</a:t>
            </a:r>
            <a:endParaRPr lang="zh-CN" altLang="en-US" sz="2800"/>
          </a:p>
          <a:p>
            <a:r>
              <a:rPr lang="zh-CN" altLang="en-US" sz="2800"/>
              <a:t>She had no alternative but to break the law.</a:t>
            </a:r>
            <a:endParaRPr lang="zh-CN" altLang="en-US" sz="2800"/>
          </a:p>
          <a:p>
            <a:r>
              <a:rPr lang="zh-CN" altLang="en-US" sz="2800"/>
              <a:t>她除了违反法律之外别无选择。</a:t>
            </a:r>
            <a:endParaRPr lang="zh-CN" altLang="en-US" sz="2800"/>
          </a:p>
          <a:p>
            <a:r>
              <a:rPr lang="zh-CN" altLang="en-US" sz="2800"/>
              <a:t>We prefer to subscribe to an alternative explanation.</a:t>
            </a:r>
            <a:endParaRPr lang="zh-CN" altLang="en-US" sz="2800"/>
          </a:p>
          <a:p>
            <a:r>
              <a:rPr lang="zh-CN" altLang="en-US" sz="2800"/>
              <a:t>我们更赞同另一种解释。</a:t>
            </a:r>
            <a:endParaRPr lang="zh-CN" altLang="en-US" sz="2800"/>
          </a:p>
        </p:txBody>
      </p:sp>
      <p:sp>
        <p:nvSpPr>
          <p:cNvPr id="11" name="文本框 10"/>
          <p:cNvSpPr txBox="1"/>
          <p:nvPr/>
        </p:nvSpPr>
        <p:spPr>
          <a:xfrm>
            <a:off x="335280" y="2516505"/>
            <a:ext cx="11521440" cy="953135"/>
          </a:xfrm>
          <a:prstGeom prst="rect">
            <a:avLst/>
          </a:prstGeom>
          <a:noFill/>
        </p:spPr>
        <p:txBody>
          <a:bodyPr wrap="square" rtlCol="0">
            <a:spAutoFit/>
          </a:bodyPr>
          <a:p>
            <a:r>
              <a:rPr lang="zh-CN" altLang="en-US" sz="2800">
                <a:solidFill>
                  <a:srgbClr val="FF0000"/>
                </a:solidFill>
              </a:rPr>
              <a:t>Some farmers choose organic farming as an available possibility, and many customers have chosen to buy organic food when shopping at the local store.</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315" y="775335"/>
            <a:ext cx="11954510" cy="4399915"/>
          </a:xfrm>
          <a:prstGeom prst="rect">
            <a:avLst/>
          </a:prstGeom>
          <a:noFill/>
        </p:spPr>
        <p:txBody>
          <a:bodyPr wrap="square" rtlCol="0">
            <a:spAutoFit/>
          </a:bodyPr>
          <a:p>
            <a:r>
              <a:rPr lang="zh-CN" altLang="en-US" sz="2800"/>
              <a:t>【归纳总结】</a:t>
            </a:r>
            <a:endParaRPr lang="zh-CN" altLang="en-US" sz="2800"/>
          </a:p>
          <a:p>
            <a:r>
              <a:rPr lang="zh-CN" altLang="en-US" sz="2800"/>
              <a:t>alternative n. ________________ a.______________________</a:t>
            </a:r>
            <a:endParaRPr lang="zh-CN" altLang="en-US" sz="2800"/>
          </a:p>
          <a:p>
            <a:r>
              <a:rPr lang="zh-CN" altLang="en-US" sz="2800"/>
              <a:t>have no alternative but to do sth =have no choice but to do sth=have nothing to do but do sth___</a:t>
            </a:r>
            <a:endParaRPr lang="zh-CN" altLang="en-US" sz="2800"/>
          </a:p>
          <a:p>
            <a:r>
              <a:rPr lang="zh-CN" altLang="en-US" sz="2800"/>
              <a:t>【考点运用】</a:t>
            </a:r>
            <a:endParaRPr lang="zh-CN" altLang="en-US" sz="2800"/>
          </a:p>
          <a:p>
            <a:r>
              <a:rPr lang="zh-CN" altLang="en-US" sz="2800"/>
              <a:t>We had no alternative but _____________ (walk) all the way there.</a:t>
            </a:r>
            <a:endParaRPr lang="zh-CN" altLang="en-US" sz="2800"/>
          </a:p>
          <a:p>
            <a:r>
              <a:rPr lang="zh-CN" altLang="en-US" sz="2800"/>
              <a:t>【例句仿写】</a:t>
            </a:r>
            <a:endParaRPr lang="zh-CN" altLang="en-US" sz="2800"/>
          </a:p>
          <a:p>
            <a:r>
              <a:rPr lang="zh-CN" altLang="en-US" sz="2800"/>
              <a:t>还有其他的旅行方式可选。</a:t>
            </a:r>
            <a:endParaRPr lang="zh-CN" altLang="en-US" sz="2800"/>
          </a:p>
          <a:p>
            <a:r>
              <a:rPr lang="zh-CN" altLang="en-US" sz="2800"/>
              <a:t>_______________________________________________________________________________</a:t>
            </a:r>
            <a:endParaRPr lang="zh-CN" altLang="en-US" sz="2800"/>
          </a:p>
        </p:txBody>
      </p:sp>
      <p:sp>
        <p:nvSpPr>
          <p:cNvPr id="3" name="文本框 2"/>
          <p:cNvSpPr txBox="1"/>
          <p:nvPr/>
        </p:nvSpPr>
        <p:spPr>
          <a:xfrm>
            <a:off x="1918335" y="1081405"/>
            <a:ext cx="4845685" cy="521970"/>
          </a:xfrm>
          <a:prstGeom prst="rect">
            <a:avLst/>
          </a:prstGeom>
          <a:noFill/>
        </p:spPr>
        <p:txBody>
          <a:bodyPr wrap="square" rtlCol="0">
            <a:spAutoFit/>
          </a:bodyPr>
          <a:p>
            <a:r>
              <a:rPr lang="zh-CN" altLang="en-US" sz="2800"/>
              <a:t> </a:t>
            </a:r>
            <a:r>
              <a:rPr lang="en-US" altLang="zh-CN" sz="2800">
                <a:solidFill>
                  <a:srgbClr val="FF0000"/>
                </a:solidFill>
              </a:rPr>
              <a:t>可供选择的事物 </a:t>
            </a:r>
            <a:endParaRPr lang="en-US" altLang="zh-CN" sz="2800">
              <a:solidFill>
                <a:srgbClr val="FF0000"/>
              </a:solidFill>
            </a:endParaRPr>
          </a:p>
        </p:txBody>
      </p:sp>
      <p:sp>
        <p:nvSpPr>
          <p:cNvPr id="4" name="文本框 3"/>
          <p:cNvSpPr txBox="1"/>
          <p:nvPr/>
        </p:nvSpPr>
        <p:spPr>
          <a:xfrm>
            <a:off x="5957570" y="1081405"/>
            <a:ext cx="4845685" cy="521970"/>
          </a:xfrm>
          <a:prstGeom prst="rect">
            <a:avLst/>
          </a:prstGeom>
          <a:noFill/>
        </p:spPr>
        <p:txBody>
          <a:bodyPr wrap="square" rtlCol="0">
            <a:spAutoFit/>
          </a:bodyPr>
          <a:p>
            <a:r>
              <a:rPr lang="zh-CN" altLang="en-US" sz="2800"/>
              <a:t> </a:t>
            </a:r>
            <a:r>
              <a:rPr lang="en-US" altLang="zh-CN" sz="2800">
                <a:solidFill>
                  <a:srgbClr val="FF0000"/>
                </a:solidFill>
              </a:rPr>
              <a:t>可供代替的；非传统的</a:t>
            </a:r>
            <a:endParaRPr lang="en-US" altLang="zh-CN" sz="2800">
              <a:solidFill>
                <a:srgbClr val="FF0000"/>
              </a:solidFill>
            </a:endParaRPr>
          </a:p>
        </p:txBody>
      </p:sp>
      <p:sp>
        <p:nvSpPr>
          <p:cNvPr id="5" name="文本框 4"/>
          <p:cNvSpPr txBox="1"/>
          <p:nvPr/>
        </p:nvSpPr>
        <p:spPr>
          <a:xfrm>
            <a:off x="2309495" y="2091690"/>
            <a:ext cx="4845685" cy="521970"/>
          </a:xfrm>
          <a:prstGeom prst="rect">
            <a:avLst/>
          </a:prstGeom>
          <a:noFill/>
        </p:spPr>
        <p:txBody>
          <a:bodyPr wrap="square" rtlCol="0">
            <a:spAutoFit/>
          </a:bodyPr>
          <a:p>
            <a:r>
              <a:rPr lang="zh-CN" altLang="en-US" sz="2800"/>
              <a:t> </a:t>
            </a:r>
            <a:r>
              <a:rPr lang="en-US" altLang="zh-CN" sz="2800">
                <a:solidFill>
                  <a:srgbClr val="FF0000"/>
                </a:solidFill>
              </a:rPr>
              <a:t>除了……别无选择</a:t>
            </a:r>
            <a:endParaRPr lang="en-US" altLang="zh-CN" sz="2800">
              <a:solidFill>
                <a:srgbClr val="FF0000"/>
              </a:solidFill>
            </a:endParaRPr>
          </a:p>
        </p:txBody>
      </p:sp>
      <p:sp>
        <p:nvSpPr>
          <p:cNvPr id="6" name="文本框 5"/>
          <p:cNvSpPr txBox="1"/>
          <p:nvPr/>
        </p:nvSpPr>
        <p:spPr>
          <a:xfrm>
            <a:off x="4328795" y="2873375"/>
            <a:ext cx="4845685" cy="521970"/>
          </a:xfrm>
          <a:prstGeom prst="rect">
            <a:avLst/>
          </a:prstGeom>
          <a:noFill/>
        </p:spPr>
        <p:txBody>
          <a:bodyPr wrap="square" rtlCol="0">
            <a:spAutoFit/>
          </a:bodyPr>
          <a:p>
            <a:r>
              <a:rPr lang="zh-CN" altLang="en-US" sz="2800"/>
              <a:t> </a:t>
            </a:r>
            <a:r>
              <a:rPr lang="en-US" altLang="zh-CN" sz="2800">
                <a:solidFill>
                  <a:srgbClr val="FF0000"/>
                </a:solidFill>
              </a:rPr>
              <a:t> to walk</a:t>
            </a:r>
            <a:endParaRPr lang="en-US" altLang="zh-CN" sz="2800">
              <a:solidFill>
                <a:srgbClr val="FF0000"/>
              </a:solidFill>
            </a:endParaRPr>
          </a:p>
        </p:txBody>
      </p:sp>
      <p:sp>
        <p:nvSpPr>
          <p:cNvPr id="11" name="文本框 10"/>
          <p:cNvSpPr txBox="1"/>
          <p:nvPr/>
        </p:nvSpPr>
        <p:spPr>
          <a:xfrm>
            <a:off x="423545" y="4222115"/>
            <a:ext cx="11521440" cy="521970"/>
          </a:xfrm>
          <a:prstGeom prst="rect">
            <a:avLst/>
          </a:prstGeom>
          <a:noFill/>
        </p:spPr>
        <p:txBody>
          <a:bodyPr wrap="square" rtlCol="0">
            <a:spAutoFit/>
          </a:bodyPr>
          <a:p>
            <a:r>
              <a:rPr lang="zh-CN" altLang="en-US" sz="2800">
                <a:solidFill>
                  <a:srgbClr val="FF0000"/>
                </a:solidFill>
              </a:rPr>
              <a:t>There were alternative methods of travel available. </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725" y="602615"/>
            <a:ext cx="11997690" cy="6985635"/>
          </a:xfrm>
          <a:prstGeom prst="rect">
            <a:avLst/>
          </a:prstGeom>
          <a:noFill/>
        </p:spPr>
        <p:txBody>
          <a:bodyPr wrap="square" rtlCol="0">
            <a:spAutoFit/>
          </a:bodyPr>
          <a:p>
            <a:r>
              <a:rPr lang="zh-CN" altLang="en-US" sz="2800"/>
              <a:t>8.root n. 根；根茎；根部；根源</a:t>
            </a:r>
            <a:endParaRPr lang="zh-CN" altLang="en-US" sz="2800"/>
          </a:p>
          <a:p>
            <a:r>
              <a:rPr lang="zh-CN" altLang="en-US" sz="2800"/>
              <a:t>【教材回扣】For example, peanuts grow on the ground’s surface, but many other vegetables put down deep roots.</a:t>
            </a:r>
            <a:endParaRPr lang="zh-CN" altLang="en-US" sz="2800"/>
          </a:p>
          <a:p>
            <a:r>
              <a:rPr lang="zh-CN" altLang="en-US" sz="2800"/>
              <a:t>【同义句替换】________________________________________________________________.</a:t>
            </a:r>
            <a:endParaRPr lang="zh-CN" altLang="en-US" sz="2800"/>
          </a:p>
          <a:p>
            <a:r>
              <a:rPr lang="zh-CN" altLang="en-US" sz="2800"/>
              <a:t>【词汇延伸】</a:t>
            </a:r>
            <a:endParaRPr lang="zh-CN" altLang="en-US" sz="2800"/>
          </a:p>
          <a:p>
            <a:r>
              <a:rPr lang="zh-CN" altLang="en-US" sz="2800"/>
              <a:t>Who has been rooting around in my desk?</a:t>
            </a:r>
            <a:endParaRPr lang="zh-CN" altLang="en-US" sz="2800"/>
          </a:p>
          <a:p>
            <a:r>
              <a:rPr lang="zh-CN" altLang="en-US" sz="2800"/>
              <a:t>谁乱翻我的书桌了？</a:t>
            </a:r>
            <a:endParaRPr lang="zh-CN" altLang="en-US" sz="2800"/>
          </a:p>
          <a:p>
            <a:r>
              <a:rPr lang="zh-CN" altLang="en-US" sz="2800"/>
              <a:t>We are rooting for the Bulls.</a:t>
            </a:r>
            <a:endParaRPr lang="zh-CN" altLang="en-US" sz="2800"/>
          </a:p>
          <a:p>
            <a:r>
              <a:rPr lang="zh-CN" altLang="en-US" sz="2800"/>
              <a:t>我们为公牛队加油。</a:t>
            </a:r>
            <a:endParaRPr lang="zh-CN" altLang="en-US" sz="2800"/>
          </a:p>
          <a:p>
            <a:r>
              <a:rPr lang="zh-CN" altLang="en-US" sz="2800"/>
              <a:t>Embarrassment rooted her to the spot.</a:t>
            </a:r>
            <a:endParaRPr lang="zh-CN" altLang="en-US" sz="2800"/>
          </a:p>
          <a:p>
            <a:r>
              <a:rPr lang="zh-CN" altLang="en-US" sz="2800"/>
              <a:t>她尴尬得呆住了。</a:t>
            </a:r>
            <a:endParaRPr lang="zh-CN" altLang="en-US" sz="2800"/>
          </a:p>
          <a:p>
            <a:r>
              <a:rPr lang="zh-CN" altLang="en-US" sz="2800"/>
              <a:t>Flamenco has its roots in Arabic music. </a:t>
            </a:r>
            <a:endParaRPr lang="zh-CN" altLang="en-US" sz="2800"/>
          </a:p>
          <a:p>
            <a:r>
              <a:rPr lang="zh-CN" altLang="en-US" sz="2800"/>
              <a:t>弗拉明科起源于阿拉伯音乐。</a:t>
            </a:r>
            <a:endParaRPr lang="zh-CN" altLang="en-US" sz="2800"/>
          </a:p>
          <a:p>
            <a:r>
              <a:rPr lang="zh-CN" altLang="en-US" sz="2800"/>
              <a:t>The idea is deeply rooted in the countryside.</a:t>
            </a:r>
            <a:endParaRPr lang="zh-CN" altLang="en-US" sz="2800"/>
          </a:p>
          <a:p>
            <a:r>
              <a:rPr lang="zh-CN" altLang="en-US" sz="2800"/>
              <a:t>这种思想在农村根深蒂固。</a:t>
            </a:r>
            <a:endParaRPr lang="zh-CN" altLang="en-US" sz="2800"/>
          </a:p>
        </p:txBody>
      </p:sp>
      <p:sp>
        <p:nvSpPr>
          <p:cNvPr id="11" name="文本框 10"/>
          <p:cNvSpPr txBox="1"/>
          <p:nvPr/>
        </p:nvSpPr>
        <p:spPr>
          <a:xfrm>
            <a:off x="474345" y="2315845"/>
            <a:ext cx="11521440" cy="953135"/>
          </a:xfrm>
          <a:prstGeom prst="rect">
            <a:avLst/>
          </a:prstGeom>
          <a:noFill/>
        </p:spPr>
        <p:txBody>
          <a:bodyPr wrap="square" rtlCol="0">
            <a:spAutoFit/>
          </a:bodyPr>
          <a:p>
            <a:r>
              <a:rPr lang="zh-CN" altLang="en-US" sz="2800">
                <a:solidFill>
                  <a:srgbClr val="FF0000"/>
                </a:solidFill>
              </a:rPr>
              <a:t>For instance, peanuts grow of the top surface of the ground, but any other vegetables root deep.</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0495" y="678180"/>
            <a:ext cx="11760835" cy="3969385"/>
          </a:xfrm>
          <a:prstGeom prst="rect">
            <a:avLst/>
          </a:prstGeom>
          <a:noFill/>
        </p:spPr>
        <p:txBody>
          <a:bodyPr wrap="square" rtlCol="0">
            <a:spAutoFit/>
          </a:bodyPr>
          <a:p>
            <a:r>
              <a:rPr lang="zh-CN" altLang="en-US" sz="2800"/>
              <a:t>【归纳总结】</a:t>
            </a:r>
            <a:endParaRPr lang="zh-CN" altLang="en-US" sz="2800"/>
          </a:p>
          <a:p>
            <a:r>
              <a:rPr lang="zh-CN" altLang="en-US" sz="2800"/>
              <a:t>root n. _____________ v. __________________</a:t>
            </a:r>
            <a:endParaRPr lang="zh-CN" altLang="en-US" sz="2800"/>
          </a:p>
          <a:p>
            <a:r>
              <a:rPr lang="zh-CN" altLang="en-US" sz="2800"/>
              <a:t>root for sb/sth ___________________</a:t>
            </a:r>
            <a:endParaRPr lang="zh-CN" altLang="en-US" sz="2800"/>
          </a:p>
          <a:p>
            <a:r>
              <a:rPr lang="zh-CN" altLang="en-US" sz="2800"/>
              <a:t>root sb to sth____________________</a:t>
            </a:r>
            <a:endParaRPr lang="zh-CN" altLang="en-US" sz="2800"/>
          </a:p>
          <a:p>
            <a:r>
              <a:rPr lang="zh-CN" altLang="en-US" sz="2800"/>
              <a:t>be deeply rooted in ______________________</a:t>
            </a:r>
            <a:endParaRPr lang="zh-CN" altLang="en-US" sz="2800"/>
          </a:p>
          <a:p>
            <a:r>
              <a:rPr lang="zh-CN" altLang="en-US" sz="2800"/>
              <a:t>take root in/have roots in..._________________</a:t>
            </a:r>
            <a:endParaRPr lang="zh-CN" altLang="en-US" sz="2800"/>
          </a:p>
          <a:p>
            <a:r>
              <a:rPr lang="zh-CN" altLang="en-US" sz="2800"/>
              <a:t>put down roots/take root _________________</a:t>
            </a:r>
            <a:endParaRPr lang="zh-CN" altLang="en-US" sz="2800"/>
          </a:p>
          <a:p>
            <a:r>
              <a:rPr lang="zh-CN" altLang="en-US" sz="2800"/>
              <a:t>the root of the problem ___________________</a:t>
            </a:r>
            <a:endParaRPr lang="zh-CN" altLang="en-US" sz="2800"/>
          </a:p>
          <a:p>
            <a:endParaRPr lang="zh-CN" altLang="en-US" sz="2800"/>
          </a:p>
        </p:txBody>
      </p:sp>
      <p:sp>
        <p:nvSpPr>
          <p:cNvPr id="6" name="文本框 5"/>
          <p:cNvSpPr txBox="1"/>
          <p:nvPr/>
        </p:nvSpPr>
        <p:spPr>
          <a:xfrm>
            <a:off x="1047750" y="1081405"/>
            <a:ext cx="4845685" cy="521970"/>
          </a:xfrm>
          <a:prstGeom prst="rect">
            <a:avLst/>
          </a:prstGeom>
          <a:noFill/>
        </p:spPr>
        <p:txBody>
          <a:bodyPr wrap="square" rtlCol="0">
            <a:spAutoFit/>
          </a:bodyPr>
          <a:p>
            <a:r>
              <a:rPr lang="zh-CN" altLang="en-US" sz="2800"/>
              <a:t> </a:t>
            </a:r>
            <a:r>
              <a:rPr lang="en-US" altLang="zh-CN" sz="2800">
                <a:solidFill>
                  <a:srgbClr val="FF0000"/>
                </a:solidFill>
              </a:rPr>
              <a:t> 根部；根源</a:t>
            </a:r>
            <a:endParaRPr lang="en-US" altLang="zh-CN" sz="2800">
              <a:solidFill>
                <a:srgbClr val="FF0000"/>
              </a:solidFill>
            </a:endParaRPr>
          </a:p>
        </p:txBody>
      </p:sp>
      <p:sp>
        <p:nvSpPr>
          <p:cNvPr id="3" name="文本框 2"/>
          <p:cNvSpPr txBox="1"/>
          <p:nvPr/>
        </p:nvSpPr>
        <p:spPr>
          <a:xfrm>
            <a:off x="4265295" y="1005840"/>
            <a:ext cx="4845685" cy="521970"/>
          </a:xfrm>
          <a:prstGeom prst="rect">
            <a:avLst/>
          </a:prstGeom>
          <a:noFill/>
        </p:spPr>
        <p:txBody>
          <a:bodyPr wrap="square" rtlCol="0">
            <a:spAutoFit/>
          </a:bodyPr>
          <a:p>
            <a:r>
              <a:rPr lang="zh-CN" altLang="en-US" sz="2800"/>
              <a:t> </a:t>
            </a:r>
            <a:r>
              <a:rPr lang="en-US" altLang="zh-CN" sz="2800">
                <a:solidFill>
                  <a:srgbClr val="FF0000"/>
                </a:solidFill>
              </a:rPr>
              <a:t> 翻寻；使生根</a:t>
            </a:r>
            <a:endParaRPr lang="en-US" altLang="zh-CN" sz="2800">
              <a:solidFill>
                <a:srgbClr val="FF0000"/>
              </a:solidFill>
            </a:endParaRPr>
          </a:p>
        </p:txBody>
      </p:sp>
      <p:sp>
        <p:nvSpPr>
          <p:cNvPr id="4" name="文本框 3"/>
          <p:cNvSpPr txBox="1"/>
          <p:nvPr/>
        </p:nvSpPr>
        <p:spPr>
          <a:xfrm>
            <a:off x="3104515" y="1527810"/>
            <a:ext cx="4845685" cy="521970"/>
          </a:xfrm>
          <a:prstGeom prst="rect">
            <a:avLst/>
          </a:prstGeom>
          <a:noFill/>
        </p:spPr>
        <p:txBody>
          <a:bodyPr wrap="square" rtlCol="0">
            <a:spAutoFit/>
          </a:bodyPr>
          <a:p>
            <a:r>
              <a:rPr lang="zh-CN" altLang="en-US" sz="2800"/>
              <a:t> </a:t>
            </a:r>
            <a:r>
              <a:rPr lang="en-US" altLang="zh-CN" sz="2800">
                <a:solidFill>
                  <a:srgbClr val="FF0000"/>
                </a:solidFill>
              </a:rPr>
              <a:t> 给...助威</a:t>
            </a:r>
            <a:endParaRPr lang="en-US" altLang="zh-CN" sz="2800">
              <a:solidFill>
                <a:srgbClr val="FF0000"/>
              </a:solidFill>
            </a:endParaRPr>
          </a:p>
        </p:txBody>
      </p:sp>
      <p:sp>
        <p:nvSpPr>
          <p:cNvPr id="5" name="文本框 4"/>
          <p:cNvSpPr txBox="1"/>
          <p:nvPr/>
        </p:nvSpPr>
        <p:spPr>
          <a:xfrm>
            <a:off x="3104515" y="1927225"/>
            <a:ext cx="4845685" cy="521970"/>
          </a:xfrm>
          <a:prstGeom prst="rect">
            <a:avLst/>
          </a:prstGeom>
          <a:noFill/>
        </p:spPr>
        <p:txBody>
          <a:bodyPr wrap="square" rtlCol="0">
            <a:spAutoFit/>
          </a:bodyPr>
          <a:p>
            <a:r>
              <a:rPr lang="zh-CN" altLang="en-US" sz="2800"/>
              <a:t> </a:t>
            </a:r>
            <a:r>
              <a:rPr lang="en-US" altLang="zh-CN" sz="2800">
                <a:solidFill>
                  <a:srgbClr val="FF0000"/>
                </a:solidFill>
              </a:rPr>
              <a:t>使呆住不动</a:t>
            </a:r>
            <a:endParaRPr lang="en-US" altLang="zh-CN" sz="2800">
              <a:solidFill>
                <a:srgbClr val="FF0000"/>
              </a:solidFill>
            </a:endParaRPr>
          </a:p>
        </p:txBody>
      </p:sp>
      <p:sp>
        <p:nvSpPr>
          <p:cNvPr id="7" name="文本框 6"/>
          <p:cNvSpPr txBox="1"/>
          <p:nvPr/>
        </p:nvSpPr>
        <p:spPr>
          <a:xfrm>
            <a:off x="4089400" y="2401570"/>
            <a:ext cx="4845685" cy="521970"/>
          </a:xfrm>
          <a:prstGeom prst="rect">
            <a:avLst/>
          </a:prstGeom>
          <a:noFill/>
        </p:spPr>
        <p:txBody>
          <a:bodyPr wrap="square" rtlCol="0">
            <a:spAutoFit/>
          </a:bodyPr>
          <a:p>
            <a:r>
              <a:rPr lang="zh-CN" altLang="en-US" sz="2800"/>
              <a:t> </a:t>
            </a:r>
            <a:r>
              <a:rPr lang="en-US" altLang="zh-CN" sz="2800">
                <a:solidFill>
                  <a:srgbClr val="FF0000"/>
                </a:solidFill>
              </a:rPr>
              <a:t> 有很深的根源</a:t>
            </a:r>
            <a:endParaRPr lang="en-US" altLang="zh-CN" sz="2800">
              <a:solidFill>
                <a:srgbClr val="FF0000"/>
              </a:solidFill>
            </a:endParaRPr>
          </a:p>
        </p:txBody>
      </p:sp>
      <p:sp>
        <p:nvSpPr>
          <p:cNvPr id="8" name="文本框 7"/>
          <p:cNvSpPr txBox="1"/>
          <p:nvPr/>
        </p:nvSpPr>
        <p:spPr>
          <a:xfrm>
            <a:off x="4265295" y="2835275"/>
            <a:ext cx="4845685" cy="521970"/>
          </a:xfrm>
          <a:prstGeom prst="rect">
            <a:avLst/>
          </a:prstGeom>
          <a:noFill/>
        </p:spPr>
        <p:txBody>
          <a:bodyPr wrap="square" rtlCol="0">
            <a:spAutoFit/>
          </a:bodyPr>
          <a:p>
            <a:r>
              <a:rPr lang="zh-CN" altLang="en-US" sz="2800"/>
              <a:t> </a:t>
            </a:r>
            <a:r>
              <a:rPr lang="en-US" altLang="zh-CN" sz="2800">
                <a:solidFill>
                  <a:srgbClr val="FF0000"/>
                </a:solidFill>
              </a:rPr>
              <a:t> 根源于</a:t>
            </a:r>
            <a:endParaRPr lang="en-US" altLang="zh-CN" sz="2800">
              <a:solidFill>
                <a:srgbClr val="FF0000"/>
              </a:solidFill>
            </a:endParaRPr>
          </a:p>
        </p:txBody>
      </p:sp>
      <p:sp>
        <p:nvSpPr>
          <p:cNvPr id="9" name="文本框 8"/>
          <p:cNvSpPr txBox="1"/>
          <p:nvPr/>
        </p:nvSpPr>
        <p:spPr>
          <a:xfrm>
            <a:off x="4089400" y="3168015"/>
            <a:ext cx="4845685" cy="521970"/>
          </a:xfrm>
          <a:prstGeom prst="rect">
            <a:avLst/>
          </a:prstGeom>
          <a:noFill/>
        </p:spPr>
        <p:txBody>
          <a:bodyPr wrap="square" rtlCol="0">
            <a:spAutoFit/>
          </a:bodyPr>
          <a:p>
            <a:r>
              <a:rPr lang="zh-CN" altLang="en-US" sz="2800"/>
              <a:t> </a:t>
            </a:r>
            <a:r>
              <a:rPr lang="en-US" altLang="zh-CN" sz="2800">
                <a:solidFill>
                  <a:srgbClr val="FF0000"/>
                </a:solidFill>
              </a:rPr>
              <a:t> </a:t>
            </a:r>
            <a:r>
              <a:rPr lang="zh-CN" altLang="zh-CN" sz="2800">
                <a:solidFill>
                  <a:srgbClr val="FF0000"/>
                </a:solidFill>
              </a:rPr>
              <a:t>生根</a:t>
            </a:r>
            <a:endParaRPr lang="zh-CN" altLang="zh-CN" sz="2800">
              <a:solidFill>
                <a:srgbClr val="FF0000"/>
              </a:solidFill>
            </a:endParaRPr>
          </a:p>
        </p:txBody>
      </p:sp>
      <p:sp>
        <p:nvSpPr>
          <p:cNvPr id="10" name="文本框 9"/>
          <p:cNvSpPr txBox="1"/>
          <p:nvPr/>
        </p:nvSpPr>
        <p:spPr>
          <a:xfrm>
            <a:off x="4089400" y="3592830"/>
            <a:ext cx="4845685" cy="521970"/>
          </a:xfrm>
          <a:prstGeom prst="rect">
            <a:avLst/>
          </a:prstGeom>
          <a:noFill/>
        </p:spPr>
        <p:txBody>
          <a:bodyPr wrap="square" rtlCol="0">
            <a:spAutoFit/>
          </a:bodyPr>
          <a:p>
            <a:r>
              <a:rPr lang="zh-CN" altLang="en-US" sz="2800"/>
              <a:t> </a:t>
            </a:r>
            <a:r>
              <a:rPr lang="en-US" altLang="zh-CN" sz="2800">
                <a:solidFill>
                  <a:srgbClr val="FF0000"/>
                </a:solidFill>
              </a:rPr>
              <a:t> </a:t>
            </a:r>
            <a:r>
              <a:rPr lang="zh-CN" altLang="en-US" sz="2800">
                <a:solidFill>
                  <a:srgbClr val="FF0000"/>
                </a:solidFill>
              </a:rPr>
              <a:t>问题的根源</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p:tgtEl>
                                          <p:spTgt spid="10"/>
                                        </p:tgtEl>
                                        <p:attrNameLst>
                                          <p:attrName>ppt_y</p:attrName>
                                        </p:attrNameLst>
                                      </p:cBhvr>
                                      <p:tavLst>
                                        <p:tav tm="0">
                                          <p:val>
                                            <p:strVal val="#ppt_y+#ppt_h*1.125000"/>
                                          </p:val>
                                        </p:tav>
                                        <p:tav tm="100000">
                                          <p:val>
                                            <p:strVal val="#ppt_y"/>
                                          </p:val>
                                        </p:tav>
                                      </p:tavLst>
                                    </p:anim>
                                    <p:animEffect transition="in" filter="wipe(up)">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4" grpId="0"/>
      <p:bldP spid="4" grpId="1"/>
      <p:bldP spid="5" grpId="0"/>
      <p:bldP spid="5" grpId="1"/>
      <p:bldP spid="7" grpId="0"/>
      <p:bldP spid="7" grpId="1"/>
      <p:bldP spid="8" grpId="0"/>
      <p:bldP spid="8" grpId="1"/>
      <p:bldP spid="9" grpId="0"/>
      <p:bldP spid="9" grpId="1"/>
      <p:bldP spid="10" grpId="0"/>
      <p:bldP spid="1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half" idx="2"/>
          </p:nvPr>
        </p:nvSpPr>
        <p:spPr>
          <a:xfrm>
            <a:off x="407670" y="586740"/>
            <a:ext cx="11091545" cy="4838065"/>
          </a:xfrm>
        </p:spPr>
        <p:txBody>
          <a:bodyPr>
            <a:normAutofit/>
          </a:bodyPr>
          <a:p>
            <a:r>
              <a:rPr lang="zh-CN" altLang="en-US">
                <a:sym typeface="+mn-ea"/>
              </a:rPr>
              <a:t>【考点运用】</a:t>
            </a:r>
            <a:endParaRPr lang="zh-CN" altLang="en-US"/>
          </a:p>
          <a:p>
            <a:r>
              <a:rPr lang="zh-CN" altLang="en-US" sz="2800">
                <a:sym typeface="+mn-ea"/>
              </a:rPr>
              <a:t>“It must be here somewhere,” she said, ______________(root) through the suitcase.</a:t>
            </a:r>
            <a:endParaRPr lang="zh-CN" altLang="en-US" sz="2800"/>
          </a:p>
          <a:p>
            <a:r>
              <a:rPr lang="zh-CN" altLang="en-US" sz="2800">
                <a:sym typeface="+mn-ea"/>
              </a:rPr>
              <a:t>【例句仿写】</a:t>
            </a:r>
            <a:endParaRPr lang="zh-CN" altLang="en-US" sz="2800"/>
          </a:p>
          <a:p>
            <a:r>
              <a:rPr lang="zh-CN" altLang="en-US" sz="2800">
                <a:sym typeface="+mn-ea"/>
              </a:rPr>
              <a:t>她紧张地呆在那里。</a:t>
            </a:r>
            <a:endParaRPr lang="zh-CN" altLang="en-US" sz="2800"/>
          </a:p>
          <a:p>
            <a:r>
              <a:rPr lang="zh-CN" altLang="en-US" sz="2800">
                <a:sym typeface="+mn-ea"/>
              </a:rPr>
              <a:t>______________________________________________________________________________ </a:t>
            </a:r>
            <a:endParaRPr lang="zh-CN" altLang="en-US" sz="2800"/>
          </a:p>
          <a:p>
            <a:r>
              <a:rPr lang="zh-CN" altLang="en-US" sz="2800">
                <a:sym typeface="+mn-ea"/>
              </a:rPr>
              <a:t>游历世界十年之后，她觉得是时候找个地方定居了。</a:t>
            </a:r>
            <a:endParaRPr lang="zh-CN" altLang="en-US" sz="2800"/>
          </a:p>
          <a:p>
            <a:r>
              <a:rPr lang="zh-CN" altLang="en-US" sz="2800">
                <a:sym typeface="+mn-ea"/>
              </a:rPr>
              <a:t>______________________________________________________________________________ </a:t>
            </a:r>
            <a:endParaRPr lang="zh-CN" altLang="en-US" sz="2800"/>
          </a:p>
          <a:p>
            <a:endParaRPr lang="zh-CN" altLang="en-US" sz="2800"/>
          </a:p>
        </p:txBody>
      </p:sp>
      <p:sp>
        <p:nvSpPr>
          <p:cNvPr id="3" name="文本框 2"/>
          <p:cNvSpPr txBox="1"/>
          <p:nvPr/>
        </p:nvSpPr>
        <p:spPr>
          <a:xfrm>
            <a:off x="7041515" y="904240"/>
            <a:ext cx="1703705" cy="521970"/>
          </a:xfrm>
          <a:prstGeom prst="rect">
            <a:avLst/>
          </a:prstGeom>
          <a:noFill/>
        </p:spPr>
        <p:txBody>
          <a:bodyPr wrap="square" rtlCol="0">
            <a:spAutoFit/>
          </a:bodyPr>
          <a:p>
            <a:r>
              <a:rPr lang="zh-CN" altLang="en-US" sz="2800"/>
              <a:t> </a:t>
            </a:r>
            <a:r>
              <a:rPr lang="en-US" altLang="zh-CN" sz="2800">
                <a:solidFill>
                  <a:srgbClr val="FF0000"/>
                </a:solidFill>
              </a:rPr>
              <a:t> rooting</a:t>
            </a:r>
            <a:endParaRPr lang="en-US" altLang="zh-CN" sz="2800">
              <a:solidFill>
                <a:srgbClr val="FF0000"/>
              </a:solidFill>
            </a:endParaRPr>
          </a:p>
        </p:txBody>
      </p:sp>
      <p:sp>
        <p:nvSpPr>
          <p:cNvPr id="11" name="文本框 10"/>
          <p:cNvSpPr txBox="1"/>
          <p:nvPr/>
        </p:nvSpPr>
        <p:spPr>
          <a:xfrm>
            <a:off x="670560" y="2952115"/>
            <a:ext cx="11521440" cy="521970"/>
          </a:xfrm>
          <a:prstGeom prst="rect">
            <a:avLst/>
          </a:prstGeom>
          <a:noFill/>
        </p:spPr>
        <p:txBody>
          <a:bodyPr wrap="square" rtlCol="0">
            <a:spAutoFit/>
          </a:bodyPr>
          <a:p>
            <a:r>
              <a:rPr lang="zh-CN" altLang="en-US" sz="2800">
                <a:solidFill>
                  <a:srgbClr val="FF0000"/>
                </a:solidFill>
              </a:rPr>
              <a:t>Nervousness rooted her to the spot.</a:t>
            </a:r>
            <a:endParaRPr lang="zh-CN" altLang="en-US" sz="2800">
              <a:solidFill>
                <a:srgbClr val="FF0000"/>
              </a:solidFill>
            </a:endParaRPr>
          </a:p>
        </p:txBody>
      </p:sp>
      <p:sp>
        <p:nvSpPr>
          <p:cNvPr id="4" name="文本框 3"/>
          <p:cNvSpPr txBox="1"/>
          <p:nvPr/>
        </p:nvSpPr>
        <p:spPr>
          <a:xfrm>
            <a:off x="537845" y="4260215"/>
            <a:ext cx="11521440" cy="521970"/>
          </a:xfrm>
          <a:prstGeom prst="rect">
            <a:avLst/>
          </a:prstGeom>
          <a:noFill/>
        </p:spPr>
        <p:txBody>
          <a:bodyPr wrap="square" rtlCol="0">
            <a:spAutoFit/>
          </a:bodyPr>
          <a:p>
            <a:r>
              <a:rPr lang="zh-CN" altLang="en-US" sz="2800">
                <a:solidFill>
                  <a:srgbClr val="FF0000"/>
                </a:solidFill>
              </a:rPr>
              <a:t>After ten years travelling the world, she felt it was time to put down roots.</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1" grpId="0"/>
      <p:bldP spid="11" grpId="1"/>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1750" y="710565"/>
            <a:ext cx="12116435" cy="5692775"/>
          </a:xfrm>
          <a:prstGeom prst="rect">
            <a:avLst/>
          </a:prstGeom>
          <a:noFill/>
        </p:spPr>
        <p:txBody>
          <a:bodyPr wrap="square" rtlCol="0">
            <a:spAutoFit/>
          </a:bodyPr>
          <a:p>
            <a:r>
              <a:rPr lang="zh-CN" altLang="en-US" sz="2800"/>
              <a:t>Part IV Summary</a:t>
            </a:r>
            <a:endParaRPr lang="zh-CN" altLang="en-US" sz="2800"/>
          </a:p>
          <a:p>
            <a:r>
              <a:rPr lang="zh-CN" altLang="en-US" sz="2800"/>
              <a:t>Read the following sentences again and judge which one is giving a conclusion(C) and which one is giving a detail(D). And then try to connect them into one possible passage, and you can add proper details to make it perfect.</a:t>
            </a:r>
            <a:endParaRPr lang="zh-CN" altLang="en-US" sz="2800"/>
          </a:p>
          <a:p>
            <a:r>
              <a:rPr lang="zh-CN" altLang="en-US" sz="2800"/>
              <a:t>1.Yuan Longping has devoted all his life to the study of hybrid rice. (    )</a:t>
            </a:r>
            <a:endParaRPr lang="zh-CN" altLang="en-US" sz="2800"/>
          </a:p>
          <a:p>
            <a:r>
              <a:rPr lang="zh-CN" altLang="en-US" sz="2800"/>
              <a:t>2.Yuan Longping has been devoted himself to the study of the hybrid rice to solve the food shortage of the world people. (     )</a:t>
            </a:r>
            <a:endParaRPr lang="zh-CN" altLang="en-US" sz="2800"/>
          </a:p>
          <a:p>
            <a:r>
              <a:rPr lang="zh-CN" altLang="en-US" sz="2800"/>
              <a:t>3.Yuan Longping was convinced that the creation of hybrid rice was how we could boost yields in the fields we had.(     )</a:t>
            </a:r>
            <a:endParaRPr lang="zh-CN" altLang="en-US" sz="2800"/>
          </a:p>
          <a:p>
            <a:r>
              <a:rPr lang="zh-CN" altLang="en-US" sz="2800"/>
              <a:t>4.Faced with the technical difficulties, Yuan Longping didn’t yield to it but developed the first hybrid rice through intense effort.(      )</a:t>
            </a:r>
            <a:endParaRPr lang="zh-CN" altLang="en-US" sz="2800"/>
          </a:p>
          <a:p>
            <a:r>
              <a:rPr lang="zh-CN" altLang="en-US" sz="2800"/>
              <a:t>5.Yuan Longping’s story is made known to every family, and it is covered even in English Digest.(        )</a:t>
            </a:r>
            <a:endParaRPr lang="zh-CN" altLang="en-US" sz="2800"/>
          </a:p>
        </p:txBody>
      </p:sp>
      <p:sp>
        <p:nvSpPr>
          <p:cNvPr id="2" name="文本框 1"/>
          <p:cNvSpPr txBox="1"/>
          <p:nvPr/>
        </p:nvSpPr>
        <p:spPr>
          <a:xfrm>
            <a:off x="9591040" y="2443480"/>
            <a:ext cx="1703705" cy="521970"/>
          </a:xfrm>
          <a:prstGeom prst="rect">
            <a:avLst/>
          </a:prstGeom>
          <a:noFill/>
        </p:spPr>
        <p:txBody>
          <a:bodyPr wrap="square" rtlCol="0">
            <a:spAutoFit/>
          </a:bodyPr>
          <a:p>
            <a:r>
              <a:rPr lang="zh-CN" altLang="en-US" sz="2800"/>
              <a:t> </a:t>
            </a:r>
            <a:r>
              <a:rPr lang="en-US" altLang="zh-CN" sz="2800">
                <a:solidFill>
                  <a:srgbClr val="FF0000"/>
                </a:solidFill>
              </a:rPr>
              <a:t> C</a:t>
            </a:r>
            <a:endParaRPr lang="en-US" altLang="zh-CN" sz="2800">
              <a:solidFill>
                <a:srgbClr val="FF0000"/>
              </a:solidFill>
            </a:endParaRPr>
          </a:p>
        </p:txBody>
      </p:sp>
      <p:sp>
        <p:nvSpPr>
          <p:cNvPr id="4" name="文本框 3"/>
          <p:cNvSpPr txBox="1"/>
          <p:nvPr/>
        </p:nvSpPr>
        <p:spPr>
          <a:xfrm>
            <a:off x="5843905" y="3296285"/>
            <a:ext cx="1703705" cy="521970"/>
          </a:xfrm>
          <a:prstGeom prst="rect">
            <a:avLst/>
          </a:prstGeom>
          <a:noFill/>
        </p:spPr>
        <p:txBody>
          <a:bodyPr wrap="square" rtlCol="0">
            <a:spAutoFit/>
          </a:bodyPr>
          <a:p>
            <a:r>
              <a:rPr lang="zh-CN" altLang="en-US" sz="2800"/>
              <a:t> </a:t>
            </a:r>
            <a:r>
              <a:rPr lang="en-US" altLang="zh-CN" sz="2800">
                <a:solidFill>
                  <a:srgbClr val="FF0000"/>
                </a:solidFill>
              </a:rPr>
              <a:t> C</a:t>
            </a:r>
            <a:endParaRPr lang="en-US" altLang="zh-CN" sz="2800">
              <a:solidFill>
                <a:srgbClr val="FF0000"/>
              </a:solidFill>
            </a:endParaRPr>
          </a:p>
        </p:txBody>
      </p:sp>
      <p:sp>
        <p:nvSpPr>
          <p:cNvPr id="5" name="文本框 4"/>
          <p:cNvSpPr txBox="1"/>
          <p:nvPr/>
        </p:nvSpPr>
        <p:spPr>
          <a:xfrm>
            <a:off x="4884420" y="4047490"/>
            <a:ext cx="1703705" cy="521970"/>
          </a:xfrm>
          <a:prstGeom prst="rect">
            <a:avLst/>
          </a:prstGeom>
          <a:noFill/>
        </p:spPr>
        <p:txBody>
          <a:bodyPr wrap="square" rtlCol="0">
            <a:spAutoFit/>
          </a:bodyPr>
          <a:p>
            <a:r>
              <a:rPr lang="zh-CN" altLang="en-US" sz="2800"/>
              <a:t> </a:t>
            </a:r>
            <a:r>
              <a:rPr lang="en-US" altLang="zh-CN" sz="2800">
                <a:solidFill>
                  <a:srgbClr val="FF0000"/>
                </a:solidFill>
              </a:rPr>
              <a:t> D</a:t>
            </a:r>
            <a:endParaRPr lang="en-US" altLang="zh-CN" sz="2800">
              <a:solidFill>
                <a:srgbClr val="FF0000"/>
              </a:solidFill>
            </a:endParaRPr>
          </a:p>
        </p:txBody>
      </p:sp>
      <p:sp>
        <p:nvSpPr>
          <p:cNvPr id="6" name="文本框 5"/>
          <p:cNvSpPr txBox="1"/>
          <p:nvPr/>
        </p:nvSpPr>
        <p:spPr>
          <a:xfrm>
            <a:off x="7774305" y="5044440"/>
            <a:ext cx="1703705" cy="521970"/>
          </a:xfrm>
          <a:prstGeom prst="rect">
            <a:avLst/>
          </a:prstGeom>
          <a:noFill/>
        </p:spPr>
        <p:txBody>
          <a:bodyPr wrap="square" rtlCol="0">
            <a:spAutoFit/>
          </a:bodyPr>
          <a:p>
            <a:r>
              <a:rPr lang="zh-CN" altLang="en-US" sz="2800"/>
              <a:t> </a:t>
            </a:r>
            <a:r>
              <a:rPr lang="en-US" altLang="zh-CN" sz="2800">
                <a:solidFill>
                  <a:srgbClr val="FF0000"/>
                </a:solidFill>
              </a:rPr>
              <a:t> D</a:t>
            </a:r>
            <a:endParaRPr lang="en-US" altLang="zh-CN" sz="2800">
              <a:solidFill>
                <a:srgbClr val="FF0000"/>
              </a:solidFill>
            </a:endParaRPr>
          </a:p>
        </p:txBody>
      </p:sp>
      <p:sp>
        <p:nvSpPr>
          <p:cNvPr id="7" name="文本框 6"/>
          <p:cNvSpPr txBox="1"/>
          <p:nvPr/>
        </p:nvSpPr>
        <p:spPr>
          <a:xfrm>
            <a:off x="2271395" y="5881370"/>
            <a:ext cx="1703705" cy="521970"/>
          </a:xfrm>
          <a:prstGeom prst="rect">
            <a:avLst/>
          </a:prstGeom>
          <a:noFill/>
        </p:spPr>
        <p:txBody>
          <a:bodyPr wrap="square" rtlCol="0">
            <a:spAutoFit/>
          </a:bodyPr>
          <a:p>
            <a:r>
              <a:rPr lang="zh-CN" altLang="en-US" sz="2800"/>
              <a:t> </a:t>
            </a:r>
            <a:r>
              <a:rPr lang="en-US" altLang="zh-CN" sz="2800">
                <a:solidFill>
                  <a:srgbClr val="FF0000"/>
                </a:solidFill>
              </a:rPr>
              <a:t> C</a:t>
            </a:r>
            <a:endParaRPr lang="en-US" altLang="zh-CN"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2545" y="710565"/>
            <a:ext cx="12051665" cy="5262245"/>
          </a:xfrm>
          <a:prstGeom prst="rect">
            <a:avLst/>
          </a:prstGeom>
          <a:noFill/>
        </p:spPr>
        <p:txBody>
          <a:bodyPr wrap="square" rtlCol="0">
            <a:spAutoFit/>
          </a:bodyPr>
          <a:p>
            <a:r>
              <a:rPr lang="zh-CN" altLang="en-US" sz="2800"/>
              <a:t>Part V 核心素养专练 </a:t>
            </a:r>
            <a:endParaRPr lang="zh-CN" altLang="en-US" sz="2800"/>
          </a:p>
          <a:p>
            <a:r>
              <a:rPr lang="zh-CN" altLang="en-US" sz="2800"/>
              <a:t>I. Replace the underlined words with the correct forms of the words from the text.</a:t>
            </a:r>
            <a:endParaRPr lang="zh-CN" altLang="en-US" sz="2800"/>
          </a:p>
          <a:p>
            <a:r>
              <a:rPr lang="zh-CN" altLang="en-US" sz="2800"/>
              <a:t>___________1. To </a:t>
            </a:r>
            <a:r>
              <a:rPr lang="zh-CN" altLang="en-US" sz="2800" u="sng"/>
              <a:t>deal with</a:t>
            </a:r>
            <a:r>
              <a:rPr lang="zh-CN" altLang="en-US" sz="2800"/>
              <a:t> this crisis, he chose to study agriculture.</a:t>
            </a:r>
            <a:endParaRPr lang="zh-CN" altLang="en-US" sz="2800"/>
          </a:p>
          <a:p>
            <a:r>
              <a:rPr lang="zh-CN" altLang="en-US" sz="2800"/>
              <a:t>___________2. He is a very good actor and he </a:t>
            </a:r>
            <a:r>
              <a:rPr lang="zh-CN" altLang="en-US" sz="2800" u="sng"/>
              <a:t>commits </a:t>
            </a:r>
            <a:r>
              <a:rPr lang="zh-CN" altLang="en-US" sz="2800"/>
              <a:t>himself to </a:t>
            </a:r>
            <a:r>
              <a:rPr lang="zh-CN" altLang="en-US" sz="2800"/>
              <a:t>every role that he takes on.</a:t>
            </a:r>
            <a:endParaRPr lang="zh-CN" altLang="en-US" sz="2800"/>
          </a:p>
          <a:p>
            <a:r>
              <a:rPr lang="zh-CN" altLang="en-US" sz="2800"/>
              <a:t>___________3. Yuan Longping strongly </a:t>
            </a:r>
            <a:r>
              <a:rPr lang="zh-CN" altLang="en-US" sz="2800" u="sng"/>
              <a:t>believed</a:t>
            </a:r>
            <a:r>
              <a:rPr lang="zh-CN" altLang="en-US" sz="2800"/>
              <a:t> that the answer could be found in the creation of hybrid rice.</a:t>
            </a:r>
            <a:endParaRPr lang="zh-CN" altLang="en-US" sz="2800"/>
          </a:p>
          <a:p>
            <a:r>
              <a:rPr lang="zh-CN" altLang="en-US" sz="2800"/>
              <a:t>___________4. Yuan Longping, through intense effort, </a:t>
            </a:r>
            <a:r>
              <a:rPr lang="zh-CN" altLang="en-US" sz="2800" u="sng"/>
              <a:t>solved</a:t>
            </a:r>
            <a:r>
              <a:rPr lang="zh-CN" altLang="en-US" sz="2800"/>
              <a:t> enormous difficulties and developed the first hybrid rice that could be used for farming.</a:t>
            </a:r>
            <a:endParaRPr lang="zh-CN" altLang="en-US" sz="2800"/>
          </a:p>
          <a:p>
            <a:r>
              <a:rPr lang="zh-CN" altLang="en-US" sz="2800"/>
              <a:t>___________5. This hybrid enabled farmers to</a:t>
            </a:r>
            <a:r>
              <a:rPr lang="zh-CN" altLang="en-US" sz="2800" u="sng"/>
              <a:t> increase</a:t>
            </a:r>
            <a:r>
              <a:rPr lang="zh-CN" altLang="en-US" sz="2800"/>
              <a:t> their output greatly.</a:t>
            </a:r>
            <a:endParaRPr lang="zh-CN" altLang="en-US" sz="2800"/>
          </a:p>
          <a:p>
            <a:r>
              <a:rPr lang="zh-CN" altLang="en-US" sz="2800"/>
              <a:t>___________6. Students are encouraged to try a variety of </a:t>
            </a:r>
            <a:r>
              <a:rPr lang="zh-CN" altLang="en-US" sz="2800" u="sng"/>
              <a:t>free-time</a:t>
            </a:r>
            <a:r>
              <a:rPr lang="zh-CN" altLang="en-US" sz="2800"/>
              <a:t> activities to reduce the intense stress from studying.</a:t>
            </a:r>
            <a:endParaRPr lang="zh-CN" altLang="en-US" sz="2800"/>
          </a:p>
        </p:txBody>
      </p:sp>
      <p:sp>
        <p:nvSpPr>
          <p:cNvPr id="2" name="文本框 1"/>
          <p:cNvSpPr txBox="1"/>
          <p:nvPr/>
        </p:nvSpPr>
        <p:spPr>
          <a:xfrm>
            <a:off x="339725" y="1510030"/>
            <a:ext cx="1703705" cy="521970"/>
          </a:xfrm>
          <a:prstGeom prst="rect">
            <a:avLst/>
          </a:prstGeom>
          <a:noFill/>
        </p:spPr>
        <p:txBody>
          <a:bodyPr wrap="square" rtlCol="0">
            <a:spAutoFit/>
          </a:bodyPr>
          <a:p>
            <a:r>
              <a:rPr lang="zh-CN" altLang="en-US" sz="2800"/>
              <a:t> </a:t>
            </a:r>
            <a:r>
              <a:rPr lang="en-US" altLang="zh-CN" sz="2800">
                <a:solidFill>
                  <a:srgbClr val="FF0000"/>
                </a:solidFill>
              </a:rPr>
              <a:t>tackle</a:t>
            </a:r>
            <a:endParaRPr lang="en-US" altLang="zh-CN" sz="2800">
              <a:solidFill>
                <a:srgbClr val="FF0000"/>
              </a:solidFill>
            </a:endParaRPr>
          </a:p>
        </p:txBody>
      </p:sp>
      <p:sp>
        <p:nvSpPr>
          <p:cNvPr id="4" name="文本框 3"/>
          <p:cNvSpPr txBox="1"/>
          <p:nvPr/>
        </p:nvSpPr>
        <p:spPr>
          <a:xfrm>
            <a:off x="428625" y="2032000"/>
            <a:ext cx="1703705" cy="521970"/>
          </a:xfrm>
          <a:prstGeom prst="rect">
            <a:avLst/>
          </a:prstGeom>
          <a:noFill/>
        </p:spPr>
        <p:txBody>
          <a:bodyPr wrap="square" rtlCol="0">
            <a:spAutoFit/>
          </a:bodyPr>
          <a:p>
            <a:r>
              <a:rPr lang="zh-CN" altLang="en-US" sz="2800"/>
              <a:t> </a:t>
            </a:r>
            <a:r>
              <a:rPr lang="en-US" altLang="zh-CN" sz="2800">
                <a:solidFill>
                  <a:srgbClr val="FF0000"/>
                </a:solidFill>
              </a:rPr>
              <a:t>devotes</a:t>
            </a:r>
            <a:endParaRPr lang="en-US" altLang="zh-CN" sz="2800">
              <a:solidFill>
                <a:srgbClr val="FF0000"/>
              </a:solidFill>
            </a:endParaRPr>
          </a:p>
        </p:txBody>
      </p:sp>
      <p:sp>
        <p:nvSpPr>
          <p:cNvPr id="5" name="文本框 4"/>
          <p:cNvSpPr txBox="1"/>
          <p:nvPr/>
        </p:nvSpPr>
        <p:spPr>
          <a:xfrm>
            <a:off x="-635" y="2785745"/>
            <a:ext cx="2623820" cy="521970"/>
          </a:xfrm>
          <a:prstGeom prst="rect">
            <a:avLst/>
          </a:prstGeom>
          <a:noFill/>
        </p:spPr>
        <p:txBody>
          <a:bodyPr wrap="square" rtlCol="0">
            <a:spAutoFit/>
          </a:bodyPr>
          <a:p>
            <a:r>
              <a:rPr lang="zh-CN" altLang="en-US" sz="2800"/>
              <a:t> </a:t>
            </a:r>
            <a:r>
              <a:rPr lang="en-US" altLang="zh-CN" sz="2800">
                <a:solidFill>
                  <a:srgbClr val="FF0000"/>
                </a:solidFill>
              </a:rPr>
              <a:t>was convinced </a:t>
            </a:r>
            <a:endParaRPr lang="en-US" altLang="zh-CN" sz="2800">
              <a:solidFill>
                <a:srgbClr val="FF0000"/>
              </a:solidFill>
            </a:endParaRPr>
          </a:p>
        </p:txBody>
      </p:sp>
      <p:sp>
        <p:nvSpPr>
          <p:cNvPr id="6" name="文本框 5"/>
          <p:cNvSpPr txBox="1"/>
          <p:nvPr/>
        </p:nvSpPr>
        <p:spPr>
          <a:xfrm>
            <a:off x="339725" y="3656330"/>
            <a:ext cx="1703705" cy="521970"/>
          </a:xfrm>
          <a:prstGeom prst="rect">
            <a:avLst/>
          </a:prstGeom>
          <a:noFill/>
        </p:spPr>
        <p:txBody>
          <a:bodyPr wrap="square" rtlCol="0">
            <a:spAutoFit/>
          </a:bodyPr>
          <a:p>
            <a:r>
              <a:rPr lang="en-US" sz="2800">
                <a:solidFill>
                  <a:srgbClr val="FF0000"/>
                </a:solidFill>
              </a:rPr>
              <a:t>overcome</a:t>
            </a:r>
            <a:endParaRPr lang="en-US" sz="2800">
              <a:solidFill>
                <a:srgbClr val="FF0000"/>
              </a:solidFill>
            </a:endParaRPr>
          </a:p>
        </p:txBody>
      </p:sp>
      <p:sp>
        <p:nvSpPr>
          <p:cNvPr id="7" name="文本框 6"/>
          <p:cNvSpPr txBox="1"/>
          <p:nvPr/>
        </p:nvSpPr>
        <p:spPr>
          <a:xfrm>
            <a:off x="339725" y="4476750"/>
            <a:ext cx="1703705" cy="521970"/>
          </a:xfrm>
          <a:prstGeom prst="rect">
            <a:avLst/>
          </a:prstGeom>
          <a:noFill/>
        </p:spPr>
        <p:txBody>
          <a:bodyPr wrap="square" rtlCol="0">
            <a:spAutoFit/>
          </a:bodyPr>
          <a:p>
            <a:r>
              <a:rPr lang="zh-CN" altLang="en-US" sz="2800"/>
              <a:t> </a:t>
            </a:r>
            <a:r>
              <a:rPr lang="en-US" altLang="zh-CN" sz="2800">
                <a:solidFill>
                  <a:srgbClr val="FF0000"/>
                </a:solidFill>
              </a:rPr>
              <a:t>expand</a:t>
            </a:r>
            <a:endParaRPr lang="en-US" altLang="zh-CN" sz="2800">
              <a:solidFill>
                <a:srgbClr val="FF0000"/>
              </a:solidFill>
            </a:endParaRPr>
          </a:p>
        </p:txBody>
      </p:sp>
      <p:sp>
        <p:nvSpPr>
          <p:cNvPr id="8" name="文本框 7"/>
          <p:cNvSpPr txBox="1"/>
          <p:nvPr/>
        </p:nvSpPr>
        <p:spPr>
          <a:xfrm>
            <a:off x="428625" y="4998720"/>
            <a:ext cx="1703705" cy="521970"/>
          </a:xfrm>
          <a:prstGeom prst="rect">
            <a:avLst/>
          </a:prstGeom>
          <a:noFill/>
        </p:spPr>
        <p:txBody>
          <a:bodyPr wrap="square" rtlCol="0">
            <a:spAutoFit/>
          </a:bodyPr>
          <a:p>
            <a:r>
              <a:rPr lang="zh-CN" altLang="en-US" sz="2800"/>
              <a:t> </a:t>
            </a:r>
            <a:r>
              <a:rPr lang="en-US" altLang="zh-CN" sz="2800">
                <a:solidFill>
                  <a:srgbClr val="FF0000"/>
                </a:solidFill>
              </a:rPr>
              <a:t>leisure</a:t>
            </a:r>
            <a:endParaRPr lang="en-US" altLang="zh-CN"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484505"/>
            <a:ext cx="12363450" cy="5631180"/>
          </a:xfrm>
          <a:prstGeom prst="rect">
            <a:avLst/>
          </a:prstGeom>
          <a:noFill/>
        </p:spPr>
        <p:txBody>
          <a:bodyPr wrap="square" rtlCol="0">
            <a:spAutoFit/>
          </a:bodyPr>
          <a:p>
            <a:r>
              <a:rPr lang="zh-CN" altLang="en-US" sz="2400"/>
              <a:t>II. Complete the news report below with the correct forms of the words and phrases in the box.</a:t>
            </a:r>
            <a:endParaRPr lang="zh-CN" altLang="en-US" sz="2400"/>
          </a:p>
          <a:p>
            <a:endParaRPr lang="zh-CN" altLang="en-US" sz="2400"/>
          </a:p>
          <a:p>
            <a:endParaRPr lang="zh-CN" altLang="en-US" sz="2400"/>
          </a:p>
          <a:p>
            <a:endParaRPr lang="zh-CN" altLang="en-US" sz="2400"/>
          </a:p>
          <a:p>
            <a:r>
              <a:rPr lang="zh-CN" altLang="en-US" sz="2400"/>
              <a:t>A vast underground shelter built during World War II has been turned into an urban farm, supplying supermarkets and restaurants in London. The shelter, which could protect up to 8,000 people from wartime bombs, ______________ two large tunnels that were intended to one day become an extension of the London Underground. But that never became______________and the shelter was left for 70 years. Then businessmen decided to make use of it to grow green vegetables to meet increasing________________ demands.</a:t>
            </a:r>
            <a:endParaRPr lang="zh-CN" altLang="en-US" sz="2400"/>
          </a:p>
          <a:p>
            <a:r>
              <a:rPr lang="zh-CN" altLang="en-US" sz="2400"/>
              <a:t>The tunnels are lit with pink LEDs as there is no natural light_____________ below the ground. The vegetables are grown in special liquids instead of the earth that is used as in______________ farming.Many experts share a _______________ that this kind of urban farming could help not only in _______________ the problem of population growth, but also in adapting to climate change.</a:t>
            </a:r>
            <a:endParaRPr lang="zh-CN" altLang="en-US" sz="2400"/>
          </a:p>
        </p:txBody>
      </p:sp>
      <p:sp>
        <p:nvSpPr>
          <p:cNvPr id="1073742873" name="文本框 1073742872"/>
          <p:cNvSpPr txBox="1"/>
          <p:nvPr/>
        </p:nvSpPr>
        <p:spPr>
          <a:xfrm>
            <a:off x="423545" y="982345"/>
            <a:ext cx="11150600" cy="699770"/>
          </a:xfrm>
          <a:prstGeom prst="rect">
            <a:avLst/>
          </a:prstGeom>
          <a:noFill/>
          <a:ln w="9525" cap="flat" cmpd="sng">
            <a:solidFill>
              <a:srgbClr val="000000"/>
            </a:solidFill>
            <a:prstDash val="solid"/>
            <a:miter/>
            <a:headEnd type="none" w="med" len="med"/>
            <a:tailEnd type="none" w="med" len="med"/>
          </a:ln>
        </p:spPr>
        <p:txBody>
          <a:bodyPr/>
          <a:p>
            <a:r>
              <a:rPr lang="zh-CN" altLang="en-US" sz="2400"/>
              <a:t>tackle   vision     conventional   deep down     be comprised of   reality  consumption</a:t>
            </a:r>
            <a:endParaRPr lang="zh-CN" altLang="en-US" sz="2400"/>
          </a:p>
          <a:p>
            <a:endParaRPr lang="zh-CN" altLang="en-US" sz="2400"/>
          </a:p>
        </p:txBody>
      </p:sp>
      <p:sp>
        <p:nvSpPr>
          <p:cNvPr id="2" name="文本框 1"/>
          <p:cNvSpPr txBox="1"/>
          <p:nvPr/>
        </p:nvSpPr>
        <p:spPr>
          <a:xfrm>
            <a:off x="3936365" y="2607945"/>
            <a:ext cx="2990215" cy="521970"/>
          </a:xfrm>
          <a:prstGeom prst="rect">
            <a:avLst/>
          </a:prstGeom>
          <a:noFill/>
        </p:spPr>
        <p:txBody>
          <a:bodyPr wrap="square" rtlCol="0">
            <a:spAutoFit/>
          </a:bodyPr>
          <a:p>
            <a:r>
              <a:rPr lang="en-US" sz="2800">
                <a:solidFill>
                  <a:srgbClr val="FF0000"/>
                </a:solidFill>
              </a:rPr>
              <a:t>is comprised of</a:t>
            </a:r>
            <a:endParaRPr lang="en-US" sz="2800">
              <a:solidFill>
                <a:srgbClr val="FF0000"/>
              </a:solidFill>
            </a:endParaRPr>
          </a:p>
        </p:txBody>
      </p:sp>
      <p:sp>
        <p:nvSpPr>
          <p:cNvPr id="4" name="文本框 3"/>
          <p:cNvSpPr txBox="1"/>
          <p:nvPr/>
        </p:nvSpPr>
        <p:spPr>
          <a:xfrm>
            <a:off x="9515475" y="2898140"/>
            <a:ext cx="1703705" cy="521970"/>
          </a:xfrm>
          <a:prstGeom prst="rect">
            <a:avLst/>
          </a:prstGeom>
          <a:noFill/>
        </p:spPr>
        <p:txBody>
          <a:bodyPr wrap="square" rtlCol="0">
            <a:spAutoFit/>
          </a:bodyPr>
          <a:p>
            <a:r>
              <a:rPr lang="zh-CN" altLang="en-US" sz="2800"/>
              <a:t> </a:t>
            </a:r>
            <a:r>
              <a:rPr lang="en-US" altLang="zh-CN" sz="2800">
                <a:solidFill>
                  <a:srgbClr val="FF0000"/>
                </a:solidFill>
              </a:rPr>
              <a:t>real</a:t>
            </a:r>
            <a:endParaRPr lang="en-US" altLang="zh-CN" sz="2800">
              <a:solidFill>
                <a:srgbClr val="FF0000"/>
              </a:solidFill>
            </a:endParaRPr>
          </a:p>
        </p:txBody>
      </p:sp>
      <p:sp>
        <p:nvSpPr>
          <p:cNvPr id="5" name="文本框 4"/>
          <p:cNvSpPr txBox="1"/>
          <p:nvPr/>
        </p:nvSpPr>
        <p:spPr>
          <a:xfrm>
            <a:off x="4189095" y="3756660"/>
            <a:ext cx="2461260" cy="521970"/>
          </a:xfrm>
          <a:prstGeom prst="rect">
            <a:avLst/>
          </a:prstGeom>
          <a:noFill/>
        </p:spPr>
        <p:txBody>
          <a:bodyPr wrap="square" rtlCol="0">
            <a:spAutoFit/>
          </a:bodyPr>
          <a:p>
            <a:r>
              <a:rPr lang="zh-CN" altLang="en-US" sz="2800"/>
              <a:t> </a:t>
            </a:r>
            <a:r>
              <a:rPr lang="en-US" altLang="zh-CN" sz="2800">
                <a:solidFill>
                  <a:srgbClr val="FF0000"/>
                </a:solidFill>
              </a:rPr>
              <a:t>consumption</a:t>
            </a:r>
            <a:endParaRPr lang="en-US" altLang="zh-CN" sz="2800">
              <a:solidFill>
                <a:srgbClr val="FF0000"/>
              </a:solidFill>
            </a:endParaRPr>
          </a:p>
        </p:txBody>
      </p:sp>
      <p:sp>
        <p:nvSpPr>
          <p:cNvPr id="6" name="文本框 5"/>
          <p:cNvSpPr txBox="1"/>
          <p:nvPr/>
        </p:nvSpPr>
        <p:spPr>
          <a:xfrm>
            <a:off x="7660005" y="4084955"/>
            <a:ext cx="2397760" cy="521970"/>
          </a:xfrm>
          <a:prstGeom prst="rect">
            <a:avLst/>
          </a:prstGeom>
          <a:noFill/>
        </p:spPr>
        <p:txBody>
          <a:bodyPr wrap="square" rtlCol="0">
            <a:spAutoFit/>
          </a:bodyPr>
          <a:p>
            <a:r>
              <a:rPr lang="zh-CN" altLang="en-US" sz="2800"/>
              <a:t> </a:t>
            </a:r>
            <a:r>
              <a:rPr lang="en-US" altLang="zh-CN" sz="2800">
                <a:solidFill>
                  <a:srgbClr val="FF0000"/>
                </a:solidFill>
              </a:rPr>
              <a:t>deep down</a:t>
            </a:r>
            <a:endParaRPr lang="en-US" altLang="zh-CN" sz="2800">
              <a:solidFill>
                <a:srgbClr val="FF0000"/>
              </a:solidFill>
            </a:endParaRPr>
          </a:p>
        </p:txBody>
      </p:sp>
      <p:sp>
        <p:nvSpPr>
          <p:cNvPr id="7" name="文本框 6"/>
          <p:cNvSpPr txBox="1"/>
          <p:nvPr/>
        </p:nvSpPr>
        <p:spPr>
          <a:xfrm>
            <a:off x="10171430" y="4400550"/>
            <a:ext cx="2191385" cy="521970"/>
          </a:xfrm>
          <a:prstGeom prst="rect">
            <a:avLst/>
          </a:prstGeom>
          <a:noFill/>
        </p:spPr>
        <p:txBody>
          <a:bodyPr wrap="square" rtlCol="0">
            <a:spAutoFit/>
          </a:bodyPr>
          <a:p>
            <a:r>
              <a:rPr lang="zh-CN" altLang="en-US" sz="2800"/>
              <a:t> </a:t>
            </a:r>
            <a:r>
              <a:rPr lang="en-US" altLang="zh-CN" sz="2800">
                <a:solidFill>
                  <a:srgbClr val="FF0000"/>
                </a:solidFill>
              </a:rPr>
              <a:t>conventional</a:t>
            </a:r>
            <a:endParaRPr lang="en-US" altLang="zh-CN" sz="2800">
              <a:solidFill>
                <a:srgbClr val="FF0000"/>
              </a:solidFill>
            </a:endParaRPr>
          </a:p>
        </p:txBody>
      </p:sp>
      <p:sp>
        <p:nvSpPr>
          <p:cNvPr id="8" name="文本框 7"/>
          <p:cNvSpPr txBox="1"/>
          <p:nvPr/>
        </p:nvSpPr>
        <p:spPr>
          <a:xfrm>
            <a:off x="4189095" y="4728210"/>
            <a:ext cx="1703705" cy="521970"/>
          </a:xfrm>
          <a:prstGeom prst="rect">
            <a:avLst/>
          </a:prstGeom>
          <a:noFill/>
        </p:spPr>
        <p:txBody>
          <a:bodyPr wrap="square" rtlCol="0">
            <a:spAutoFit/>
          </a:bodyPr>
          <a:p>
            <a:r>
              <a:rPr lang="zh-CN" altLang="en-US" sz="2800"/>
              <a:t> </a:t>
            </a:r>
            <a:r>
              <a:rPr lang="en-US" altLang="zh-CN" sz="2800">
                <a:solidFill>
                  <a:srgbClr val="FF0000"/>
                </a:solidFill>
              </a:rPr>
              <a:t>vision</a:t>
            </a:r>
            <a:endParaRPr lang="en-US" altLang="zh-CN" sz="2800">
              <a:solidFill>
                <a:srgbClr val="FF0000"/>
              </a:solidFill>
            </a:endParaRPr>
          </a:p>
        </p:txBody>
      </p:sp>
      <p:sp>
        <p:nvSpPr>
          <p:cNvPr id="9" name="文本框 8"/>
          <p:cNvSpPr txBox="1"/>
          <p:nvPr/>
        </p:nvSpPr>
        <p:spPr>
          <a:xfrm>
            <a:off x="1387475" y="5157470"/>
            <a:ext cx="1703705" cy="521970"/>
          </a:xfrm>
          <a:prstGeom prst="rect">
            <a:avLst/>
          </a:prstGeom>
          <a:noFill/>
        </p:spPr>
        <p:txBody>
          <a:bodyPr wrap="square" rtlCol="0">
            <a:spAutoFit/>
          </a:bodyPr>
          <a:p>
            <a:r>
              <a:rPr lang="zh-CN" altLang="en-US" sz="2800"/>
              <a:t> </a:t>
            </a:r>
            <a:r>
              <a:rPr lang="en-US" altLang="zh-CN" sz="2800">
                <a:solidFill>
                  <a:srgbClr val="FF0000"/>
                </a:solidFill>
              </a:rPr>
              <a:t>tackling</a:t>
            </a:r>
            <a:endParaRPr lang="en-US" altLang="zh-CN"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P spid="8" grpId="0"/>
      <p:bldP spid="8" grpId="1"/>
      <p:bldP spid="9" grpId="0"/>
      <p:bldP spid="9"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nvPr>
        </p:nvSpPr>
        <p:spPr>
          <a:xfrm>
            <a:off x="1318895" y="2426335"/>
            <a:ext cx="10330815" cy="2247900"/>
          </a:xfrm>
        </p:spPr>
        <p:txBody>
          <a:bodyPr>
            <a:normAutofit/>
          </a:bodyPr>
          <a:lstStyle/>
          <a:p>
            <a:pPr lvl="0">
              <a:lnSpc>
                <a:spcPct val="130000"/>
              </a:lnSpc>
            </a:pPr>
            <a:r>
              <a:rPr lang="en-US" altLang="zh-CN" sz="2800" dirty="0">
                <a:latin typeface="Times New Roman" panose="02020603050405020304" pitchFamily="18" charset="0"/>
                <a:cs typeface="Times New Roman" panose="02020603050405020304" pitchFamily="18" charset="0"/>
              </a:rPr>
              <a:t>To surf on the Internet to find more about Yuan Longping and take notes.</a:t>
            </a:r>
            <a:endParaRPr lang="en-US" altLang="zh-CN" sz="2800" dirty="0">
              <a:latin typeface="Times New Roman" panose="02020603050405020304" pitchFamily="18" charset="0"/>
              <a:cs typeface="Times New Roman" panose="02020603050405020304" pitchFamily="18" charset="0"/>
            </a:endParaRPr>
          </a:p>
        </p:txBody>
      </p:sp>
      <p:sp>
        <p:nvSpPr>
          <p:cNvPr id="4" name="WordArt 3"/>
          <p:cNvSpPr/>
          <p:nvPr/>
        </p:nvSpPr>
        <p:spPr>
          <a:xfrm rot="180000">
            <a:off x="3595178" y="897831"/>
            <a:ext cx="3673475" cy="1079500"/>
          </a:xfrm>
          <a:prstGeom prst="rect">
            <a:avLst/>
          </a:prstGeom>
        </p:spPr>
        <p:txBody>
          <a:bodyPr wrap="none" fromWordArt="1">
            <a:prstTxWarp prst="textSlantUp">
              <a:avLst>
                <a:gd name="adj" fmla="val 32056"/>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8000"/>
                    </a:srgbClr>
                  </a:outerShdw>
                </a:effectLst>
                <a:latin typeface="Arial Black" panose="020B0A04020102020204" charset="0"/>
                <a:ea typeface="Arial Black" panose="020B0A04020102020204" charset="0"/>
              </a:rPr>
              <a:t>Homework</a:t>
            </a:r>
            <a:endParaRPr lang="zh-CN" altLang="en-US" sz="3600" b="1" dirty="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8000"/>
                  </a:srgbClr>
                </a:outerShdw>
              </a:effectLst>
              <a:latin typeface="Arial Black" panose="020B0A04020102020204" charset="0"/>
              <a:ea typeface="Arial Black" panose="020B0A040201020202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35635" y="725805"/>
            <a:ext cx="4798695" cy="5631180"/>
          </a:xfrm>
          <a:prstGeom prst="rect">
            <a:avLst/>
          </a:prstGeom>
          <a:noFill/>
        </p:spPr>
        <p:txBody>
          <a:bodyPr wrap="square" rtlCol="0">
            <a:spAutoFit/>
          </a:bodyPr>
          <a:p>
            <a:r>
              <a:rPr lang="zh-CN" altLang="en-US" sz="2400">
                <a:latin typeface="+mj-lt"/>
                <a:cs typeface="+mj-lt"/>
              </a:rPr>
              <a:t>1.short-n. _____________</a:t>
            </a:r>
            <a:endParaRPr lang="zh-CN" altLang="en-US" sz="2400">
              <a:latin typeface="+mj-lt"/>
              <a:cs typeface="+mj-lt"/>
            </a:endParaRPr>
          </a:p>
          <a:p>
            <a:r>
              <a:rPr lang="zh-CN" altLang="en-US" sz="2400">
                <a:latin typeface="+mj-lt"/>
                <a:cs typeface="+mj-lt"/>
              </a:rPr>
              <a:t>2.marry-n. _____________</a:t>
            </a:r>
            <a:endParaRPr lang="zh-CN" altLang="en-US" sz="2400">
              <a:latin typeface="+mj-lt"/>
              <a:cs typeface="+mj-lt"/>
            </a:endParaRPr>
          </a:p>
          <a:p>
            <a:r>
              <a:rPr lang="zh-CN" altLang="en-US" sz="2400">
                <a:latin typeface="+mj-lt"/>
                <a:cs typeface="+mj-lt"/>
              </a:rPr>
              <a:t>3.use-a. ________________</a:t>
            </a:r>
            <a:endParaRPr lang="zh-CN" altLang="en-US" sz="2400">
              <a:latin typeface="+mj-lt"/>
              <a:cs typeface="+mj-lt"/>
            </a:endParaRPr>
          </a:p>
          <a:p>
            <a:r>
              <a:rPr lang="zh-CN" altLang="en-US" sz="2400">
                <a:latin typeface="+mj-lt"/>
                <a:cs typeface="+mj-lt"/>
              </a:rPr>
              <a:t>4.convince-a. __________________</a:t>
            </a:r>
            <a:endParaRPr lang="zh-CN" altLang="en-US" sz="2400">
              <a:latin typeface="+mj-lt"/>
              <a:cs typeface="+mj-lt"/>
            </a:endParaRPr>
          </a:p>
          <a:p>
            <a:r>
              <a:rPr lang="zh-CN" altLang="en-US" sz="2400">
                <a:latin typeface="+mj-lt"/>
                <a:cs typeface="+mj-lt"/>
              </a:rPr>
              <a:t>5.convention-a. _______________</a:t>
            </a:r>
            <a:endParaRPr lang="zh-CN" altLang="en-US" sz="2400">
              <a:latin typeface="+mj-lt"/>
              <a:cs typeface="+mj-lt"/>
            </a:endParaRPr>
          </a:p>
          <a:p>
            <a:r>
              <a:rPr lang="zh-CN" altLang="en-US" sz="2400">
                <a:latin typeface="+mj-lt"/>
                <a:cs typeface="+mj-lt"/>
              </a:rPr>
              <a:t>6.assume- n. ________________</a:t>
            </a:r>
            <a:endParaRPr lang="zh-CN" altLang="en-US" sz="2400">
              <a:latin typeface="+mj-lt"/>
              <a:cs typeface="+mj-lt"/>
            </a:endParaRPr>
          </a:p>
          <a:p>
            <a:r>
              <a:rPr lang="zh-CN" altLang="en-US" sz="2400">
                <a:latin typeface="+mj-lt"/>
                <a:cs typeface="+mj-lt"/>
              </a:rPr>
              <a:t>7.consume-n. ______________</a:t>
            </a:r>
            <a:endParaRPr lang="zh-CN" altLang="en-US" sz="2400">
              <a:latin typeface="+mj-lt"/>
              <a:cs typeface="+mj-lt"/>
            </a:endParaRPr>
          </a:p>
          <a:p>
            <a:pPr fontAlgn="auto">
              <a:lnSpc>
                <a:spcPts val="2880"/>
              </a:lnSpc>
            </a:pPr>
            <a:r>
              <a:rPr lang="zh-CN" altLang="en-US" sz="2400">
                <a:latin typeface="+mj-lt"/>
                <a:cs typeface="+mj-lt"/>
              </a:rPr>
              <a:t>8.overcome-pt.___________ pp.__________</a:t>
            </a:r>
            <a:endParaRPr lang="zh-CN" altLang="en-US" sz="2400">
              <a:latin typeface="+mj-lt"/>
              <a:cs typeface="+mj-lt"/>
            </a:endParaRPr>
          </a:p>
          <a:p>
            <a:pPr fontAlgn="auto">
              <a:lnSpc>
                <a:spcPts val="2880"/>
              </a:lnSpc>
            </a:pPr>
            <a:r>
              <a:rPr lang="zh-CN" altLang="en-US" sz="2400">
                <a:latin typeface="+mj-lt"/>
                <a:cs typeface="+mj-lt"/>
              </a:rPr>
              <a:t>9.salt-a. ____________</a:t>
            </a:r>
            <a:endParaRPr lang="zh-CN" altLang="en-US" sz="2400">
              <a:latin typeface="+mj-lt"/>
              <a:cs typeface="+mj-lt"/>
            </a:endParaRPr>
          </a:p>
          <a:p>
            <a:pPr fontAlgn="auto">
              <a:lnSpc>
                <a:spcPts val="2880"/>
              </a:lnSpc>
            </a:pPr>
            <a:r>
              <a:rPr lang="zh-CN" altLang="en-US" sz="2400">
                <a:latin typeface="+mj-lt"/>
                <a:cs typeface="+mj-lt"/>
              </a:rPr>
              <a:t>10.cloud-a. ____________</a:t>
            </a:r>
            <a:endParaRPr lang="zh-CN" altLang="en-US" sz="2400">
              <a:latin typeface="+mj-lt"/>
              <a:cs typeface="+mj-lt"/>
            </a:endParaRPr>
          </a:p>
          <a:p>
            <a:pPr fontAlgn="auto">
              <a:lnSpc>
                <a:spcPts val="2880"/>
              </a:lnSpc>
            </a:pPr>
            <a:r>
              <a:rPr lang="zh-CN" altLang="en-US" sz="2400">
                <a:latin typeface="+mj-lt"/>
                <a:cs typeface="+mj-lt"/>
              </a:rPr>
              <a:t>11.sun- a. ____________</a:t>
            </a:r>
            <a:endParaRPr lang="zh-CN" altLang="en-US" sz="2400">
              <a:latin typeface="+mj-lt"/>
              <a:cs typeface="+mj-lt"/>
            </a:endParaRPr>
          </a:p>
          <a:p>
            <a:pPr fontAlgn="auto">
              <a:lnSpc>
                <a:spcPts val="2880"/>
              </a:lnSpc>
            </a:pPr>
            <a:r>
              <a:rPr lang="zh-CN" altLang="en-US" sz="2400">
                <a:latin typeface="+mj-lt"/>
                <a:cs typeface="+mj-lt"/>
              </a:rPr>
              <a:t>12.fog-a. ____________</a:t>
            </a:r>
            <a:endParaRPr lang="zh-CN" altLang="en-US" sz="2400">
              <a:latin typeface="+mj-lt"/>
              <a:cs typeface="+mj-lt"/>
            </a:endParaRPr>
          </a:p>
          <a:p>
            <a:r>
              <a:rPr lang="zh-CN" altLang="en-US" sz="2400">
                <a:latin typeface="+mj-lt"/>
                <a:cs typeface="+mj-lt"/>
              </a:rPr>
              <a:t>13.extend-n</a:t>
            </a:r>
            <a:r>
              <a:rPr lang="zh-CN" altLang="en-US" sz="2400"/>
              <a:t>. _____________</a:t>
            </a:r>
            <a:endParaRPr lang="zh-CN" altLang="en-US" sz="2400"/>
          </a:p>
          <a:p>
            <a:endParaRPr lang="zh-CN" altLang="en-US" sz="2400"/>
          </a:p>
        </p:txBody>
      </p:sp>
      <p:sp>
        <p:nvSpPr>
          <p:cNvPr id="4" name="文本框 3"/>
          <p:cNvSpPr txBox="1"/>
          <p:nvPr/>
        </p:nvSpPr>
        <p:spPr>
          <a:xfrm>
            <a:off x="6425565" y="725805"/>
            <a:ext cx="4798695" cy="4892675"/>
          </a:xfrm>
          <a:prstGeom prst="rect">
            <a:avLst/>
          </a:prstGeom>
          <a:noFill/>
        </p:spPr>
        <p:txBody>
          <a:bodyPr wrap="square" rtlCol="0">
            <a:spAutoFit/>
          </a:bodyPr>
          <a:p>
            <a:r>
              <a:rPr lang="zh-CN" altLang="en-US" sz="2400"/>
              <a:t>14.nutrition-a. ____________&amp;___________</a:t>
            </a:r>
            <a:endParaRPr lang="zh-CN" altLang="en-US" sz="2400"/>
          </a:p>
          <a:p>
            <a:r>
              <a:rPr lang="zh-CN" altLang="en-US" sz="2400"/>
              <a:t>15.deep-n. __________________</a:t>
            </a:r>
            <a:endParaRPr lang="zh-CN" altLang="en-US" sz="2400"/>
          </a:p>
          <a:p>
            <a:r>
              <a:rPr lang="zh-CN" altLang="en-US" sz="2400"/>
              <a:t>16.wide-n. ________________</a:t>
            </a:r>
            <a:endParaRPr lang="zh-CN" altLang="en-US" sz="2400"/>
          </a:p>
          <a:p>
            <a:r>
              <a:rPr lang="zh-CN" altLang="en-US" sz="2400"/>
              <a:t>17.warm-n. _______________</a:t>
            </a:r>
            <a:endParaRPr lang="zh-CN" altLang="en-US" sz="2400"/>
          </a:p>
          <a:p>
            <a:r>
              <a:rPr lang="zh-CN" altLang="en-US" sz="2400"/>
              <a:t>18.grow-n. ________________</a:t>
            </a:r>
            <a:endParaRPr lang="zh-CN" altLang="en-US" sz="2400"/>
          </a:p>
          <a:p>
            <a:r>
              <a:rPr lang="zh-CN" altLang="en-US" sz="2400"/>
              <a:t>19.dead-n. ________________</a:t>
            </a:r>
            <a:endParaRPr lang="zh-CN" altLang="en-US" sz="2400"/>
          </a:p>
          <a:p>
            <a:r>
              <a:rPr lang="zh-CN" altLang="en-US" sz="2400"/>
              <a:t>20.long-n. ______________</a:t>
            </a:r>
            <a:endParaRPr lang="zh-CN" altLang="en-US" sz="2400"/>
          </a:p>
          <a:p>
            <a:r>
              <a:rPr lang="zh-CN" altLang="en-US" sz="2400"/>
              <a:t>21.strong-n. _____________</a:t>
            </a:r>
            <a:endParaRPr lang="zh-CN" altLang="en-US" sz="2400"/>
          </a:p>
          <a:p>
            <a:r>
              <a:rPr lang="zh-CN" altLang="en-US" sz="2400"/>
              <a:t>22.entire-ad. _______________</a:t>
            </a:r>
            <a:endParaRPr lang="zh-CN" altLang="en-US" sz="2400"/>
          </a:p>
          <a:p>
            <a:r>
              <a:rPr lang="zh-CN" altLang="en-US" sz="2400"/>
              <a:t>23.poor-n. __________________</a:t>
            </a:r>
            <a:endParaRPr lang="zh-CN" altLang="en-US" sz="2400"/>
          </a:p>
          <a:p>
            <a:r>
              <a:rPr lang="zh-CN" altLang="en-US" sz="2400"/>
              <a:t>24.safe-n. ________________</a:t>
            </a:r>
            <a:endParaRPr lang="zh-CN" altLang="en-US" sz="2400"/>
          </a:p>
          <a:p>
            <a:r>
              <a:rPr lang="zh-CN" altLang="en-US" sz="2400"/>
              <a:t>25.secure-n. ______________</a:t>
            </a:r>
            <a:endParaRPr lang="zh-CN" altLang="en-US" sz="2400"/>
          </a:p>
        </p:txBody>
      </p:sp>
      <p:sp>
        <p:nvSpPr>
          <p:cNvPr id="2" name="文本框 1"/>
          <p:cNvSpPr txBox="1"/>
          <p:nvPr/>
        </p:nvSpPr>
        <p:spPr>
          <a:xfrm>
            <a:off x="2616200" y="705485"/>
            <a:ext cx="3269615" cy="5262245"/>
          </a:xfrm>
          <a:prstGeom prst="rect">
            <a:avLst/>
          </a:prstGeom>
          <a:noFill/>
        </p:spPr>
        <p:txBody>
          <a:bodyPr wrap="square" rtlCol="0">
            <a:spAutoFit/>
          </a:bodyPr>
          <a:p>
            <a:pPr fontAlgn="auto">
              <a:lnSpc>
                <a:spcPts val="2880"/>
              </a:lnSpc>
            </a:pPr>
            <a:r>
              <a:rPr lang="zh-CN" altLang="en-US" sz="2400">
                <a:solidFill>
                  <a:srgbClr val="FF0000"/>
                </a:solidFill>
              </a:rPr>
              <a:t>shortage  </a:t>
            </a:r>
            <a:endParaRPr lang="zh-CN" altLang="en-US" sz="2400">
              <a:solidFill>
                <a:srgbClr val="FF0000"/>
              </a:solidFill>
            </a:endParaRPr>
          </a:p>
          <a:p>
            <a:pPr fontAlgn="auto">
              <a:lnSpc>
                <a:spcPts val="2880"/>
              </a:lnSpc>
            </a:pPr>
            <a:r>
              <a:rPr lang="zh-CN" altLang="en-US" sz="2400">
                <a:solidFill>
                  <a:srgbClr val="FF0000"/>
                </a:solidFill>
              </a:rPr>
              <a:t>marriage  </a:t>
            </a:r>
            <a:endParaRPr lang="zh-CN" altLang="en-US" sz="2400">
              <a:solidFill>
                <a:srgbClr val="FF0000"/>
              </a:solidFill>
            </a:endParaRPr>
          </a:p>
          <a:p>
            <a:pPr fontAlgn="auto">
              <a:lnSpc>
                <a:spcPts val="2880"/>
              </a:lnSpc>
            </a:pPr>
            <a:r>
              <a:rPr lang="zh-CN" altLang="en-US" sz="2400">
                <a:solidFill>
                  <a:srgbClr val="FF0000"/>
                </a:solidFill>
              </a:rPr>
              <a:t>useful  convincing/convinced  convention </a:t>
            </a:r>
            <a:endParaRPr lang="zh-CN" altLang="en-US" sz="2400">
              <a:solidFill>
                <a:srgbClr val="FF0000"/>
              </a:solidFill>
            </a:endParaRPr>
          </a:p>
          <a:p>
            <a:pPr fontAlgn="auto">
              <a:lnSpc>
                <a:spcPts val="2880"/>
              </a:lnSpc>
            </a:pPr>
            <a:r>
              <a:rPr lang="zh-CN" altLang="en-US" sz="2400">
                <a:solidFill>
                  <a:srgbClr val="FF0000"/>
                </a:solidFill>
              </a:rPr>
              <a:t>assumption  consumption   </a:t>
            </a:r>
            <a:endParaRPr lang="zh-CN" altLang="en-US" sz="2400">
              <a:solidFill>
                <a:srgbClr val="FF0000"/>
              </a:solidFill>
            </a:endParaRPr>
          </a:p>
          <a:p>
            <a:pPr fontAlgn="auto">
              <a:lnSpc>
                <a:spcPts val="2880"/>
              </a:lnSpc>
            </a:pPr>
            <a:r>
              <a:rPr lang="zh-CN" altLang="en-US" sz="2400">
                <a:solidFill>
                  <a:srgbClr val="FF0000"/>
                </a:solidFill>
              </a:rPr>
              <a:t>overcame</a:t>
            </a:r>
            <a:endParaRPr lang="zh-CN" altLang="en-US" sz="2400">
              <a:solidFill>
                <a:srgbClr val="FF0000"/>
              </a:solidFill>
            </a:endParaRPr>
          </a:p>
          <a:p>
            <a:pPr fontAlgn="auto">
              <a:lnSpc>
                <a:spcPts val="2880"/>
              </a:lnSpc>
            </a:pPr>
            <a:r>
              <a:rPr lang="zh-CN" altLang="en-US" sz="2400">
                <a:solidFill>
                  <a:srgbClr val="FF0000"/>
                </a:solidFill>
              </a:rPr>
              <a:t>overcome  </a:t>
            </a:r>
            <a:endParaRPr lang="zh-CN" altLang="en-US" sz="2400">
              <a:solidFill>
                <a:srgbClr val="FF0000"/>
              </a:solidFill>
            </a:endParaRPr>
          </a:p>
          <a:p>
            <a:pPr fontAlgn="auto">
              <a:lnSpc>
                <a:spcPts val="2880"/>
              </a:lnSpc>
            </a:pPr>
            <a:r>
              <a:rPr lang="zh-CN" altLang="en-US" sz="2400">
                <a:solidFill>
                  <a:srgbClr val="FF0000"/>
                </a:solidFill>
              </a:rPr>
              <a:t>salty  </a:t>
            </a:r>
            <a:endParaRPr lang="zh-CN" altLang="en-US" sz="2400">
              <a:solidFill>
                <a:srgbClr val="FF0000"/>
              </a:solidFill>
            </a:endParaRPr>
          </a:p>
          <a:p>
            <a:pPr fontAlgn="auto">
              <a:lnSpc>
                <a:spcPts val="2880"/>
              </a:lnSpc>
            </a:pPr>
            <a:r>
              <a:rPr lang="zh-CN" altLang="en-US" sz="2400">
                <a:solidFill>
                  <a:srgbClr val="FF0000"/>
                </a:solidFill>
              </a:rPr>
              <a:t>cloudy  </a:t>
            </a:r>
            <a:endParaRPr lang="zh-CN" altLang="en-US" sz="2400">
              <a:solidFill>
                <a:srgbClr val="FF0000"/>
              </a:solidFill>
            </a:endParaRPr>
          </a:p>
          <a:p>
            <a:pPr fontAlgn="auto">
              <a:lnSpc>
                <a:spcPts val="2880"/>
              </a:lnSpc>
            </a:pPr>
            <a:r>
              <a:rPr lang="zh-CN" altLang="en-US" sz="2400">
                <a:solidFill>
                  <a:srgbClr val="FF0000"/>
                </a:solidFill>
              </a:rPr>
              <a:t>sunny   </a:t>
            </a:r>
            <a:endParaRPr lang="zh-CN" altLang="en-US" sz="2400">
              <a:solidFill>
                <a:srgbClr val="FF0000"/>
              </a:solidFill>
            </a:endParaRPr>
          </a:p>
          <a:p>
            <a:pPr fontAlgn="auto">
              <a:lnSpc>
                <a:spcPts val="2880"/>
              </a:lnSpc>
            </a:pPr>
            <a:r>
              <a:rPr lang="zh-CN" altLang="en-US" sz="2400">
                <a:solidFill>
                  <a:srgbClr val="FF0000"/>
                </a:solidFill>
              </a:rPr>
              <a:t>foggy  </a:t>
            </a:r>
            <a:endParaRPr lang="zh-CN" altLang="en-US" sz="2400">
              <a:solidFill>
                <a:srgbClr val="FF0000"/>
              </a:solidFill>
            </a:endParaRPr>
          </a:p>
          <a:p>
            <a:pPr fontAlgn="auto">
              <a:lnSpc>
                <a:spcPts val="2880"/>
              </a:lnSpc>
            </a:pPr>
            <a:r>
              <a:rPr lang="zh-CN" altLang="en-US" sz="2400">
                <a:solidFill>
                  <a:srgbClr val="FF0000"/>
                </a:solidFill>
              </a:rPr>
              <a:t>extension </a:t>
            </a:r>
            <a:r>
              <a:rPr lang="zh-CN" altLang="en-US" sz="2800"/>
              <a:t> </a:t>
            </a:r>
            <a:endParaRPr lang="zh-CN" altLang="en-US" sz="2800"/>
          </a:p>
        </p:txBody>
      </p:sp>
      <p:sp>
        <p:nvSpPr>
          <p:cNvPr id="5" name="文本框 4"/>
          <p:cNvSpPr txBox="1"/>
          <p:nvPr/>
        </p:nvSpPr>
        <p:spPr>
          <a:xfrm>
            <a:off x="8512175" y="725805"/>
            <a:ext cx="2392680" cy="4892675"/>
          </a:xfrm>
          <a:prstGeom prst="rect">
            <a:avLst/>
          </a:prstGeom>
          <a:noFill/>
        </p:spPr>
        <p:txBody>
          <a:bodyPr wrap="square" rtlCol="0">
            <a:spAutoFit/>
          </a:bodyPr>
          <a:p>
            <a:pPr fontAlgn="auto">
              <a:lnSpc>
                <a:spcPts val="2880"/>
              </a:lnSpc>
            </a:pPr>
            <a:r>
              <a:rPr lang="zh-CN" altLang="en-US" sz="2400">
                <a:solidFill>
                  <a:srgbClr val="FF0000"/>
                </a:solidFill>
              </a:rPr>
              <a:t>nutritional</a:t>
            </a:r>
            <a:endParaRPr lang="zh-CN" altLang="en-US" sz="2400">
              <a:solidFill>
                <a:srgbClr val="FF0000"/>
              </a:solidFill>
            </a:endParaRPr>
          </a:p>
          <a:p>
            <a:pPr fontAlgn="auto">
              <a:lnSpc>
                <a:spcPts val="2880"/>
              </a:lnSpc>
            </a:pPr>
            <a:r>
              <a:rPr lang="zh-CN" altLang="en-US" sz="2400">
                <a:solidFill>
                  <a:srgbClr val="FF0000"/>
                </a:solidFill>
              </a:rPr>
              <a:t>nutritious  </a:t>
            </a:r>
            <a:endParaRPr lang="zh-CN" altLang="en-US" sz="2400">
              <a:solidFill>
                <a:srgbClr val="FF0000"/>
              </a:solidFill>
            </a:endParaRPr>
          </a:p>
          <a:p>
            <a:pPr fontAlgn="auto">
              <a:lnSpc>
                <a:spcPts val="2880"/>
              </a:lnSpc>
            </a:pPr>
            <a:r>
              <a:rPr lang="zh-CN" altLang="en-US" sz="2400">
                <a:solidFill>
                  <a:srgbClr val="FF0000"/>
                </a:solidFill>
              </a:rPr>
              <a:t>depth  </a:t>
            </a:r>
            <a:endParaRPr lang="zh-CN" altLang="en-US" sz="2400">
              <a:solidFill>
                <a:srgbClr val="FF0000"/>
              </a:solidFill>
            </a:endParaRPr>
          </a:p>
          <a:p>
            <a:pPr fontAlgn="auto">
              <a:lnSpc>
                <a:spcPts val="2880"/>
              </a:lnSpc>
            </a:pPr>
            <a:r>
              <a:rPr lang="zh-CN" altLang="en-US" sz="2400">
                <a:solidFill>
                  <a:srgbClr val="FF0000"/>
                </a:solidFill>
              </a:rPr>
              <a:t>width  </a:t>
            </a:r>
            <a:endParaRPr lang="zh-CN" altLang="en-US" sz="2400">
              <a:solidFill>
                <a:srgbClr val="FF0000"/>
              </a:solidFill>
            </a:endParaRPr>
          </a:p>
          <a:p>
            <a:pPr fontAlgn="auto">
              <a:lnSpc>
                <a:spcPts val="2880"/>
              </a:lnSpc>
            </a:pPr>
            <a:r>
              <a:rPr lang="zh-CN" altLang="en-US" sz="2400">
                <a:solidFill>
                  <a:srgbClr val="FF0000"/>
                </a:solidFill>
              </a:rPr>
              <a:t>warmth  </a:t>
            </a:r>
            <a:endParaRPr lang="zh-CN" altLang="en-US" sz="2400">
              <a:solidFill>
                <a:srgbClr val="FF0000"/>
              </a:solidFill>
            </a:endParaRPr>
          </a:p>
          <a:p>
            <a:pPr fontAlgn="auto">
              <a:lnSpc>
                <a:spcPts val="2880"/>
              </a:lnSpc>
            </a:pPr>
            <a:r>
              <a:rPr lang="zh-CN" altLang="en-US" sz="2400">
                <a:solidFill>
                  <a:srgbClr val="FF0000"/>
                </a:solidFill>
              </a:rPr>
              <a:t>growth   </a:t>
            </a:r>
            <a:endParaRPr lang="zh-CN" altLang="en-US" sz="2400">
              <a:solidFill>
                <a:srgbClr val="FF0000"/>
              </a:solidFill>
            </a:endParaRPr>
          </a:p>
          <a:p>
            <a:pPr fontAlgn="auto">
              <a:lnSpc>
                <a:spcPts val="2880"/>
              </a:lnSpc>
            </a:pPr>
            <a:r>
              <a:rPr lang="zh-CN" altLang="en-US" sz="2400">
                <a:solidFill>
                  <a:srgbClr val="FF0000"/>
                </a:solidFill>
              </a:rPr>
              <a:t>death  </a:t>
            </a:r>
            <a:endParaRPr lang="zh-CN" altLang="en-US" sz="2400">
              <a:solidFill>
                <a:srgbClr val="FF0000"/>
              </a:solidFill>
            </a:endParaRPr>
          </a:p>
          <a:p>
            <a:pPr fontAlgn="auto">
              <a:lnSpc>
                <a:spcPts val="2880"/>
              </a:lnSpc>
            </a:pPr>
            <a:r>
              <a:rPr lang="zh-CN" altLang="en-US" sz="2400">
                <a:solidFill>
                  <a:srgbClr val="FF0000"/>
                </a:solidFill>
              </a:rPr>
              <a:t>length  </a:t>
            </a:r>
            <a:endParaRPr lang="zh-CN" altLang="en-US" sz="2400">
              <a:solidFill>
                <a:srgbClr val="FF0000"/>
              </a:solidFill>
            </a:endParaRPr>
          </a:p>
          <a:p>
            <a:pPr fontAlgn="auto">
              <a:lnSpc>
                <a:spcPts val="2880"/>
              </a:lnSpc>
            </a:pPr>
            <a:r>
              <a:rPr lang="zh-CN" altLang="en-US" sz="2400">
                <a:solidFill>
                  <a:srgbClr val="FF0000"/>
                </a:solidFill>
              </a:rPr>
              <a:t>strength  </a:t>
            </a:r>
            <a:endParaRPr lang="zh-CN" altLang="en-US" sz="2400">
              <a:solidFill>
                <a:srgbClr val="FF0000"/>
              </a:solidFill>
            </a:endParaRPr>
          </a:p>
          <a:p>
            <a:pPr fontAlgn="auto">
              <a:lnSpc>
                <a:spcPts val="2880"/>
              </a:lnSpc>
            </a:pPr>
            <a:r>
              <a:rPr lang="zh-CN" altLang="en-US" sz="2400">
                <a:solidFill>
                  <a:srgbClr val="FF0000"/>
                </a:solidFill>
              </a:rPr>
              <a:t>entirely  </a:t>
            </a:r>
            <a:endParaRPr lang="zh-CN" altLang="en-US" sz="2400">
              <a:solidFill>
                <a:srgbClr val="FF0000"/>
              </a:solidFill>
            </a:endParaRPr>
          </a:p>
          <a:p>
            <a:pPr fontAlgn="auto">
              <a:lnSpc>
                <a:spcPts val="2880"/>
              </a:lnSpc>
            </a:pPr>
            <a:r>
              <a:rPr lang="zh-CN" altLang="en-US" sz="2400">
                <a:solidFill>
                  <a:srgbClr val="FF0000"/>
                </a:solidFill>
              </a:rPr>
              <a:t>poverty   </a:t>
            </a:r>
            <a:endParaRPr lang="zh-CN" altLang="en-US" sz="2400">
              <a:solidFill>
                <a:srgbClr val="FF0000"/>
              </a:solidFill>
            </a:endParaRPr>
          </a:p>
          <a:p>
            <a:pPr fontAlgn="auto">
              <a:lnSpc>
                <a:spcPts val="2880"/>
              </a:lnSpc>
            </a:pPr>
            <a:r>
              <a:rPr lang="zh-CN" altLang="en-US" sz="2400">
                <a:solidFill>
                  <a:srgbClr val="FF0000"/>
                </a:solidFill>
              </a:rPr>
              <a:t>safety  </a:t>
            </a:r>
            <a:endParaRPr lang="zh-CN" altLang="en-US" sz="2400">
              <a:solidFill>
                <a:srgbClr val="FF0000"/>
              </a:solidFill>
            </a:endParaRPr>
          </a:p>
          <a:p>
            <a:pPr fontAlgn="auto">
              <a:lnSpc>
                <a:spcPts val="2880"/>
              </a:lnSpc>
            </a:pPr>
            <a:r>
              <a:rPr lang="zh-CN" altLang="en-US" sz="2400">
                <a:solidFill>
                  <a:srgbClr val="FF0000"/>
                </a:solidFill>
              </a:rPr>
              <a:t>security</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71640" y="2471670"/>
            <a:ext cx="6648450" cy="1422400"/>
          </a:xfrm>
          <a:prstGeom prst="rect">
            <a:avLst/>
          </a:prstGeom>
          <a:solidFill>
            <a:srgbClr val="FFFFFF">
              <a:lumMod val="20000"/>
              <a:lumOff val="80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68580" tIns="34290" rIns="68580" bIns="34290">
            <a:sp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88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rPr>
              <a:t>Thank you ! </a:t>
            </a:r>
            <a:endParaRPr kumimoji="0" lang="en-US" altLang="zh-CN" sz="8800" b="1" i="0" u="none" strike="noStrike" kern="1200" cap="none" spc="0" normalizeH="0" baseline="0" noProof="0" dirty="0">
              <a:ln w="31550" cmpd="sng">
                <a:gradFill>
                  <a:gsLst>
                    <a:gs pos="70000">
                      <a:srgbClr val="AE4845">
                        <a:shade val="50000"/>
                        <a:satMod val="190000"/>
                      </a:srgbClr>
                    </a:gs>
                    <a:gs pos="0">
                      <a:srgbClr val="AE4845">
                        <a:tint val="77000"/>
                        <a:satMod val="180000"/>
                      </a:srgbClr>
                    </a:gs>
                  </a:gsLst>
                  <a:lin ang="5400000"/>
                </a:gradFill>
                <a:prstDash val="solid"/>
              </a:ln>
              <a:solidFill>
                <a:srgbClr val="FFFF00"/>
              </a:solidFill>
              <a:effectLst/>
              <a:uLnTx/>
              <a:uFillTx/>
              <a:latin typeface="Calibri" panose="020F0502020204030204"/>
              <a:ea typeface="GungsuhChe" panose="02030609000101010101" pitchFamily="49" charset="-127"/>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02260" y="1329055"/>
            <a:ext cx="7110730" cy="4592320"/>
          </a:xfrm>
          <a:prstGeom prst="rect">
            <a:avLst/>
          </a:prstGeom>
          <a:noFill/>
        </p:spPr>
        <p:txBody>
          <a:bodyPr wrap="square" rtlCol="0">
            <a:spAutoFit/>
          </a:bodyPr>
          <a:p>
            <a:pPr fontAlgn="auto">
              <a:lnSpc>
                <a:spcPts val="3580"/>
              </a:lnSpc>
            </a:pPr>
            <a:r>
              <a:rPr lang="zh-CN" altLang="en-US" sz="2400"/>
              <a:t>1.我毕生的追求____________</a:t>
            </a:r>
            <a:endParaRPr lang="zh-CN" altLang="en-US" sz="2400"/>
          </a:p>
          <a:p>
            <a:pPr fontAlgn="auto">
              <a:lnSpc>
                <a:spcPts val="3580"/>
              </a:lnSpc>
            </a:pPr>
            <a:r>
              <a:rPr lang="zh-CN" altLang="en-US" sz="2400"/>
              <a:t>2.耕种土地________________</a:t>
            </a:r>
            <a:endParaRPr lang="zh-CN" altLang="en-US" sz="2400"/>
          </a:p>
          <a:p>
            <a:pPr fontAlgn="auto">
              <a:lnSpc>
                <a:spcPts val="3580"/>
              </a:lnSpc>
            </a:pPr>
            <a:r>
              <a:rPr lang="zh-CN" altLang="en-US" sz="2400"/>
              <a:t>3.追求事业 _______________</a:t>
            </a:r>
            <a:endParaRPr lang="zh-CN" altLang="en-US" sz="2400"/>
          </a:p>
          <a:p>
            <a:pPr fontAlgn="auto">
              <a:lnSpc>
                <a:spcPts val="3580"/>
              </a:lnSpc>
            </a:pPr>
            <a:r>
              <a:rPr lang="zh-CN" altLang="en-US" sz="2400"/>
              <a:t>4.收成不好________________</a:t>
            </a:r>
            <a:endParaRPr lang="zh-CN" altLang="en-US" sz="2400"/>
          </a:p>
          <a:p>
            <a:pPr fontAlgn="auto">
              <a:lnSpc>
                <a:spcPts val="3580"/>
              </a:lnSpc>
            </a:pPr>
            <a:r>
              <a:rPr lang="zh-CN" altLang="en-US" sz="2400"/>
              <a:t>5.缺少……________________</a:t>
            </a:r>
            <a:endParaRPr lang="zh-CN" altLang="en-US" sz="2400"/>
          </a:p>
          <a:p>
            <a:pPr fontAlgn="auto">
              <a:lnSpc>
                <a:spcPts val="3580"/>
              </a:lnSpc>
            </a:pPr>
            <a:r>
              <a:rPr lang="zh-CN" altLang="en-US" sz="2400"/>
              <a:t>6.解决危机________________</a:t>
            </a:r>
            <a:endParaRPr lang="zh-CN" altLang="en-US" sz="2400"/>
          </a:p>
          <a:p>
            <a:pPr fontAlgn="auto">
              <a:lnSpc>
                <a:spcPts val="3580"/>
              </a:lnSpc>
            </a:pPr>
            <a:r>
              <a:rPr lang="zh-CN" altLang="en-US" sz="2400"/>
              <a:t>7.增加产量________________</a:t>
            </a:r>
            <a:endParaRPr lang="zh-CN" altLang="en-US" sz="2400"/>
          </a:p>
          <a:p>
            <a:pPr fontAlgn="auto">
              <a:lnSpc>
                <a:spcPts val="3580"/>
              </a:lnSpc>
            </a:pPr>
            <a:r>
              <a:rPr lang="zh-CN" altLang="en-US" sz="2400"/>
              <a:t>8.获得高产量______________</a:t>
            </a:r>
            <a:endParaRPr lang="zh-CN" altLang="en-US" sz="2400"/>
          </a:p>
          <a:p>
            <a:pPr fontAlgn="auto">
              <a:lnSpc>
                <a:spcPts val="3580"/>
              </a:lnSpc>
            </a:pPr>
            <a:r>
              <a:rPr lang="zh-CN" altLang="en-US" sz="2400"/>
              <a:t>9.大量的努力______________</a:t>
            </a:r>
            <a:endParaRPr lang="zh-CN" altLang="en-US" sz="2400"/>
          </a:p>
          <a:p>
            <a:endParaRPr lang="zh-CN" altLang="en-US" sz="2400"/>
          </a:p>
        </p:txBody>
      </p:sp>
      <p:sp>
        <p:nvSpPr>
          <p:cNvPr id="3" name="文本框 2"/>
          <p:cNvSpPr txBox="1"/>
          <p:nvPr/>
        </p:nvSpPr>
        <p:spPr>
          <a:xfrm>
            <a:off x="6043295" y="1337310"/>
            <a:ext cx="5657215" cy="4223385"/>
          </a:xfrm>
          <a:prstGeom prst="rect">
            <a:avLst/>
          </a:prstGeom>
          <a:noFill/>
        </p:spPr>
        <p:txBody>
          <a:bodyPr wrap="square" rtlCol="0" anchor="t">
            <a:spAutoFit/>
          </a:bodyPr>
          <a:p>
            <a:pPr fontAlgn="auto">
              <a:lnSpc>
                <a:spcPts val="3580"/>
              </a:lnSpc>
            </a:pPr>
            <a:r>
              <a:rPr lang="zh-CN" altLang="en-US" sz="2400">
                <a:sym typeface="+mn-ea"/>
              </a:rPr>
              <a:t>10.巨大的困难______________</a:t>
            </a:r>
            <a:endParaRPr lang="zh-CN" altLang="en-US" sz="2400"/>
          </a:p>
          <a:p>
            <a:pPr fontAlgn="auto">
              <a:lnSpc>
                <a:spcPts val="3580"/>
              </a:lnSpc>
            </a:pPr>
            <a:r>
              <a:rPr lang="zh-CN" altLang="en-US" sz="2400">
                <a:sym typeface="+mn-ea"/>
              </a:rPr>
              <a:t>11.水稻消费量______________</a:t>
            </a:r>
            <a:endParaRPr lang="zh-CN" altLang="en-US" sz="2400"/>
          </a:p>
          <a:p>
            <a:pPr fontAlgn="auto">
              <a:lnSpc>
                <a:spcPts val="3580"/>
              </a:lnSpc>
            </a:pPr>
            <a:r>
              <a:rPr lang="zh-CN" altLang="en-US" sz="2400">
                <a:sym typeface="+mn-ea"/>
              </a:rPr>
              <a:t>12.宝贵的贡献______________</a:t>
            </a:r>
            <a:endParaRPr lang="zh-CN" altLang="en-US" sz="2400"/>
          </a:p>
          <a:p>
            <a:pPr fontAlgn="auto">
              <a:lnSpc>
                <a:spcPts val="3580"/>
              </a:lnSpc>
            </a:pPr>
            <a:r>
              <a:rPr lang="zh-CN" altLang="en-US" sz="2400">
                <a:sym typeface="+mn-ea"/>
              </a:rPr>
              <a:t>13.悠闲的生活______________</a:t>
            </a:r>
            <a:endParaRPr lang="zh-CN" altLang="en-US" sz="2400"/>
          </a:p>
          <a:p>
            <a:pPr fontAlgn="auto">
              <a:lnSpc>
                <a:spcPts val="3580"/>
              </a:lnSpc>
            </a:pPr>
            <a:r>
              <a:rPr lang="zh-CN" altLang="en-US" sz="2400">
                <a:sym typeface="+mn-ea"/>
              </a:rPr>
              <a:t>14.捐献了很多______________</a:t>
            </a:r>
            <a:endParaRPr lang="zh-CN" altLang="en-US" sz="2400"/>
          </a:p>
          <a:p>
            <a:pPr fontAlgn="auto">
              <a:lnSpc>
                <a:spcPts val="3580"/>
              </a:lnSpc>
            </a:pPr>
            <a:r>
              <a:rPr lang="zh-CN" altLang="en-US" sz="2400">
                <a:sym typeface="+mn-ea"/>
              </a:rPr>
              <a:t>15.实现梦想________________</a:t>
            </a:r>
            <a:endParaRPr lang="zh-CN" altLang="en-US" sz="2400"/>
          </a:p>
          <a:p>
            <a:pPr fontAlgn="auto">
              <a:lnSpc>
                <a:spcPts val="3580"/>
              </a:lnSpc>
            </a:pPr>
            <a:r>
              <a:rPr lang="zh-CN" altLang="en-US" sz="2400">
                <a:sym typeface="+mn-ea"/>
              </a:rPr>
              <a:t>16.在国内外________________</a:t>
            </a:r>
            <a:endParaRPr lang="zh-CN" altLang="en-US" sz="2400"/>
          </a:p>
          <a:p>
            <a:pPr fontAlgn="auto">
              <a:lnSpc>
                <a:spcPts val="3580"/>
              </a:lnSpc>
            </a:pPr>
            <a:r>
              <a:rPr lang="zh-CN" altLang="en-US" sz="2400">
                <a:sym typeface="+mn-ea"/>
              </a:rPr>
              <a:t>17.高龄____________________</a:t>
            </a:r>
            <a:endParaRPr lang="zh-CN" altLang="en-US" sz="2400"/>
          </a:p>
          <a:p>
            <a:pPr fontAlgn="auto">
              <a:lnSpc>
                <a:spcPts val="3580"/>
              </a:lnSpc>
            </a:pPr>
            <a:r>
              <a:rPr lang="zh-CN" altLang="en-US" sz="2400">
                <a:sym typeface="+mn-ea"/>
              </a:rPr>
              <a:t>18.满足很高的需求__________</a:t>
            </a:r>
            <a:endParaRPr lang="zh-CN" altLang="en-US" sz="2400">
              <a:sym typeface="+mn-ea"/>
            </a:endParaRPr>
          </a:p>
        </p:txBody>
      </p:sp>
      <p:sp>
        <p:nvSpPr>
          <p:cNvPr id="4" name="文本框 3"/>
          <p:cNvSpPr txBox="1"/>
          <p:nvPr/>
        </p:nvSpPr>
        <p:spPr>
          <a:xfrm>
            <a:off x="2392680" y="1337310"/>
            <a:ext cx="5814060" cy="4631055"/>
          </a:xfrm>
          <a:prstGeom prst="rect">
            <a:avLst/>
          </a:prstGeom>
          <a:noFill/>
        </p:spPr>
        <p:txBody>
          <a:bodyPr wrap="square" rtlCol="0">
            <a:spAutoFit/>
          </a:bodyPr>
          <a:p>
            <a:pPr fontAlgn="auto">
              <a:lnSpc>
                <a:spcPts val="3560"/>
              </a:lnSpc>
            </a:pPr>
            <a:r>
              <a:rPr lang="zh-CN" altLang="en-US" sz="2800">
                <a:solidFill>
                  <a:srgbClr val="FF0000"/>
                </a:solidFill>
              </a:rPr>
              <a:t> 1.my lifelong pursuit </a:t>
            </a:r>
            <a:endParaRPr lang="zh-CN" altLang="en-US" sz="2800">
              <a:solidFill>
                <a:srgbClr val="FF0000"/>
              </a:solidFill>
            </a:endParaRPr>
          </a:p>
          <a:p>
            <a:pPr fontAlgn="auto">
              <a:lnSpc>
                <a:spcPts val="3560"/>
              </a:lnSpc>
            </a:pPr>
            <a:r>
              <a:rPr lang="zh-CN" altLang="en-US" sz="2800">
                <a:solidFill>
                  <a:srgbClr val="FF0000"/>
                </a:solidFill>
              </a:rPr>
              <a:t>2.work the land </a:t>
            </a:r>
            <a:endParaRPr lang="zh-CN" altLang="en-US" sz="2800">
              <a:solidFill>
                <a:srgbClr val="FF0000"/>
              </a:solidFill>
            </a:endParaRPr>
          </a:p>
          <a:p>
            <a:pPr fontAlgn="auto">
              <a:lnSpc>
                <a:spcPts val="3560"/>
              </a:lnSpc>
            </a:pPr>
            <a:r>
              <a:rPr lang="zh-CN" altLang="en-US" sz="2800">
                <a:solidFill>
                  <a:srgbClr val="FF0000"/>
                </a:solidFill>
              </a:rPr>
              <a:t>3.pursue a career</a:t>
            </a:r>
            <a:endParaRPr lang="zh-CN" altLang="en-US" sz="2800">
              <a:solidFill>
                <a:srgbClr val="FF0000"/>
              </a:solidFill>
            </a:endParaRPr>
          </a:p>
          <a:p>
            <a:pPr fontAlgn="auto">
              <a:lnSpc>
                <a:spcPts val="3560"/>
              </a:lnSpc>
            </a:pPr>
            <a:r>
              <a:rPr lang="zh-CN" altLang="en-US" sz="2800">
                <a:solidFill>
                  <a:srgbClr val="FF0000"/>
                </a:solidFill>
              </a:rPr>
              <a:t>4.a poor harvest</a:t>
            </a:r>
            <a:endParaRPr lang="zh-CN" altLang="en-US" sz="2800">
              <a:solidFill>
                <a:srgbClr val="FF0000"/>
              </a:solidFill>
            </a:endParaRPr>
          </a:p>
          <a:p>
            <a:pPr fontAlgn="auto">
              <a:lnSpc>
                <a:spcPts val="3560"/>
              </a:lnSpc>
            </a:pPr>
            <a:r>
              <a:rPr lang="zh-CN" altLang="en-US" sz="2800">
                <a:solidFill>
                  <a:srgbClr val="FF0000"/>
                </a:solidFill>
              </a:rPr>
              <a:t>5.have a shortage </a:t>
            </a:r>
            <a:endParaRPr lang="zh-CN" altLang="en-US" sz="2800">
              <a:solidFill>
                <a:srgbClr val="FF0000"/>
              </a:solidFill>
            </a:endParaRPr>
          </a:p>
          <a:p>
            <a:pPr fontAlgn="auto">
              <a:lnSpc>
                <a:spcPts val="3560"/>
              </a:lnSpc>
            </a:pPr>
            <a:r>
              <a:rPr lang="zh-CN" altLang="en-US" sz="2800">
                <a:solidFill>
                  <a:srgbClr val="FF0000"/>
                </a:solidFill>
              </a:rPr>
              <a:t>6.tackle the crisis </a:t>
            </a:r>
            <a:endParaRPr lang="zh-CN" altLang="en-US" sz="2800">
              <a:solidFill>
                <a:srgbClr val="FF0000"/>
              </a:solidFill>
            </a:endParaRPr>
          </a:p>
          <a:p>
            <a:pPr fontAlgn="auto">
              <a:lnSpc>
                <a:spcPts val="3560"/>
              </a:lnSpc>
            </a:pPr>
            <a:r>
              <a:rPr lang="zh-CN" altLang="en-US" sz="2800">
                <a:solidFill>
                  <a:srgbClr val="FF0000"/>
                </a:solidFill>
              </a:rPr>
              <a:t>7.boost yields </a:t>
            </a:r>
            <a:endParaRPr lang="zh-CN" altLang="en-US" sz="2800">
              <a:solidFill>
                <a:srgbClr val="FF0000"/>
              </a:solidFill>
            </a:endParaRPr>
          </a:p>
          <a:p>
            <a:pPr fontAlgn="auto">
              <a:lnSpc>
                <a:spcPts val="3560"/>
              </a:lnSpc>
            </a:pPr>
            <a:r>
              <a:rPr lang="zh-CN" altLang="en-US" sz="2800">
                <a:solidFill>
                  <a:srgbClr val="FF0000"/>
                </a:solidFill>
              </a:rPr>
              <a:t>8.attain a higher yield </a:t>
            </a:r>
            <a:endParaRPr lang="zh-CN" altLang="en-US" sz="2800">
              <a:solidFill>
                <a:srgbClr val="FF0000"/>
              </a:solidFill>
            </a:endParaRPr>
          </a:p>
          <a:p>
            <a:pPr fontAlgn="auto">
              <a:lnSpc>
                <a:spcPts val="3560"/>
              </a:lnSpc>
            </a:pPr>
            <a:r>
              <a:rPr lang="zh-CN" altLang="en-US" sz="2800">
                <a:solidFill>
                  <a:srgbClr val="FF0000"/>
                </a:solidFill>
              </a:rPr>
              <a:t>9.intense effort </a:t>
            </a:r>
            <a:endParaRPr lang="zh-CN" altLang="en-US" sz="2800">
              <a:solidFill>
                <a:srgbClr val="FF0000"/>
              </a:solidFill>
            </a:endParaRPr>
          </a:p>
          <a:p>
            <a:endParaRPr lang="zh-CN" altLang="en-US" sz="2800">
              <a:solidFill>
                <a:srgbClr val="FF0000"/>
              </a:solidFill>
            </a:endParaRPr>
          </a:p>
        </p:txBody>
      </p:sp>
      <p:sp>
        <p:nvSpPr>
          <p:cNvPr id="5" name="文本框 4"/>
          <p:cNvSpPr txBox="1"/>
          <p:nvPr/>
        </p:nvSpPr>
        <p:spPr>
          <a:xfrm>
            <a:off x="8102600" y="1337310"/>
            <a:ext cx="5814060" cy="5113020"/>
          </a:xfrm>
          <a:prstGeom prst="rect">
            <a:avLst/>
          </a:prstGeom>
          <a:noFill/>
        </p:spPr>
        <p:txBody>
          <a:bodyPr wrap="square" rtlCol="0">
            <a:spAutoFit/>
          </a:bodyPr>
          <a:p>
            <a:pPr fontAlgn="auto">
              <a:lnSpc>
                <a:spcPts val="3560"/>
              </a:lnSpc>
            </a:pPr>
            <a:r>
              <a:rPr lang="zh-CN" altLang="en-US" sz="2800">
                <a:solidFill>
                  <a:srgbClr val="FF0000"/>
                </a:solidFill>
              </a:rPr>
              <a:t>9.intense effort </a:t>
            </a:r>
            <a:endParaRPr lang="zh-CN" altLang="en-US" sz="2800">
              <a:solidFill>
                <a:srgbClr val="FF0000"/>
              </a:solidFill>
            </a:endParaRPr>
          </a:p>
          <a:p>
            <a:pPr fontAlgn="auto">
              <a:lnSpc>
                <a:spcPts val="3560"/>
              </a:lnSpc>
            </a:pPr>
            <a:r>
              <a:rPr lang="zh-CN" altLang="en-US" sz="2800">
                <a:solidFill>
                  <a:srgbClr val="FF0000"/>
                </a:solidFill>
              </a:rPr>
              <a:t>10.enormous difficulty  </a:t>
            </a:r>
            <a:endParaRPr lang="zh-CN" altLang="en-US" sz="2800">
              <a:solidFill>
                <a:srgbClr val="FF0000"/>
              </a:solidFill>
            </a:endParaRPr>
          </a:p>
          <a:p>
            <a:pPr fontAlgn="auto">
              <a:lnSpc>
                <a:spcPts val="3560"/>
              </a:lnSpc>
            </a:pPr>
            <a:r>
              <a:rPr lang="zh-CN" altLang="en-US" sz="2800">
                <a:solidFill>
                  <a:srgbClr val="FF0000"/>
                </a:solidFill>
              </a:rPr>
              <a:t>11.rice consumption </a:t>
            </a:r>
            <a:endParaRPr lang="zh-CN" altLang="en-US" sz="2800">
              <a:solidFill>
                <a:srgbClr val="FF0000"/>
              </a:solidFill>
            </a:endParaRPr>
          </a:p>
          <a:p>
            <a:pPr fontAlgn="auto">
              <a:lnSpc>
                <a:spcPts val="3560"/>
              </a:lnSpc>
            </a:pPr>
            <a:r>
              <a:rPr lang="zh-CN" altLang="en-US" sz="2800">
                <a:solidFill>
                  <a:srgbClr val="FF0000"/>
                </a:solidFill>
              </a:rPr>
              <a:t>12.invaluable contribution </a:t>
            </a:r>
            <a:endParaRPr lang="zh-CN" altLang="en-US" sz="2800">
              <a:solidFill>
                <a:srgbClr val="FF0000"/>
              </a:solidFill>
            </a:endParaRPr>
          </a:p>
          <a:p>
            <a:pPr fontAlgn="auto">
              <a:lnSpc>
                <a:spcPts val="3560"/>
              </a:lnSpc>
            </a:pPr>
            <a:r>
              <a:rPr lang="zh-CN" altLang="en-US" sz="2800">
                <a:solidFill>
                  <a:srgbClr val="FF0000"/>
                </a:solidFill>
              </a:rPr>
              <a:t>13.a life of leisure </a:t>
            </a:r>
            <a:endParaRPr lang="zh-CN" altLang="en-US" sz="2800">
              <a:solidFill>
                <a:srgbClr val="FF0000"/>
              </a:solidFill>
            </a:endParaRPr>
          </a:p>
          <a:p>
            <a:pPr fontAlgn="auto">
              <a:lnSpc>
                <a:spcPts val="3560"/>
              </a:lnSpc>
            </a:pPr>
            <a:r>
              <a:rPr lang="zh-CN" altLang="en-US" sz="2800">
                <a:solidFill>
                  <a:srgbClr val="FF0000"/>
                </a:solidFill>
              </a:rPr>
              <a:t>14.make a large donation </a:t>
            </a:r>
            <a:endParaRPr lang="zh-CN" altLang="en-US" sz="2800">
              <a:solidFill>
                <a:srgbClr val="FF0000"/>
              </a:solidFill>
            </a:endParaRPr>
          </a:p>
          <a:p>
            <a:pPr fontAlgn="auto">
              <a:lnSpc>
                <a:spcPts val="3560"/>
              </a:lnSpc>
            </a:pPr>
            <a:r>
              <a:rPr lang="zh-CN" altLang="en-US" sz="2800">
                <a:solidFill>
                  <a:srgbClr val="FF0000"/>
                </a:solidFill>
              </a:rPr>
              <a:t>15.fulfil one’s dream </a:t>
            </a:r>
            <a:endParaRPr lang="zh-CN" altLang="en-US" sz="2800">
              <a:solidFill>
                <a:srgbClr val="FF0000"/>
              </a:solidFill>
            </a:endParaRPr>
          </a:p>
          <a:p>
            <a:pPr fontAlgn="auto">
              <a:lnSpc>
                <a:spcPts val="3560"/>
              </a:lnSpc>
            </a:pPr>
            <a:r>
              <a:rPr lang="zh-CN" altLang="en-US" sz="2800">
                <a:solidFill>
                  <a:srgbClr val="FF0000"/>
                </a:solidFill>
              </a:rPr>
              <a:t>16.at home and abroad  </a:t>
            </a:r>
            <a:endParaRPr lang="zh-CN" altLang="en-US" sz="2800">
              <a:solidFill>
                <a:srgbClr val="FF0000"/>
              </a:solidFill>
            </a:endParaRPr>
          </a:p>
          <a:p>
            <a:pPr fontAlgn="auto">
              <a:lnSpc>
                <a:spcPts val="3560"/>
              </a:lnSpc>
            </a:pPr>
            <a:r>
              <a:rPr lang="zh-CN" altLang="en-US" sz="2800">
                <a:solidFill>
                  <a:srgbClr val="FF0000"/>
                </a:solidFill>
              </a:rPr>
              <a:t>17.advanced years  </a:t>
            </a:r>
            <a:endParaRPr lang="zh-CN" altLang="en-US" sz="2800">
              <a:solidFill>
                <a:srgbClr val="FF0000"/>
              </a:solidFill>
            </a:endParaRPr>
          </a:p>
          <a:p>
            <a:pPr fontAlgn="auto">
              <a:lnSpc>
                <a:spcPts val="3560"/>
              </a:lnSpc>
            </a:pPr>
            <a:r>
              <a:rPr lang="zh-CN" altLang="en-US" sz="2800">
                <a:solidFill>
                  <a:srgbClr val="FF0000"/>
                </a:solidFill>
              </a:rPr>
              <a:t>18.serve the high demand </a:t>
            </a:r>
            <a:endParaRPr lang="zh-CN" altLang="en-US" sz="2800">
              <a:solidFill>
                <a:srgbClr val="FF0000"/>
              </a:solidFill>
            </a:endParaRPr>
          </a:p>
          <a:p>
            <a:pPr fontAlgn="auto">
              <a:lnSpc>
                <a:spcPts val="3560"/>
              </a:lnSpc>
            </a:pPr>
            <a:r>
              <a:rPr lang="zh-CN" altLang="en-US" sz="2800">
                <a:solidFill>
                  <a:srgbClr val="FF0000"/>
                </a:solidFill>
              </a:rPr>
              <a:t>for sth</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2085" y="699770"/>
            <a:ext cx="11771630" cy="5507990"/>
          </a:xfrm>
          <a:prstGeom prst="rect">
            <a:avLst/>
          </a:prstGeom>
          <a:noFill/>
        </p:spPr>
        <p:txBody>
          <a:bodyPr wrap="square" rtlCol="0">
            <a:spAutoFit/>
          </a:bodyPr>
          <a:p>
            <a:r>
              <a:rPr lang="zh-CN" altLang="en-US" sz="3200"/>
              <a:t>【词汇运用】</a:t>
            </a:r>
            <a:endParaRPr lang="zh-CN" altLang="en-US" sz="3200"/>
          </a:p>
          <a:p>
            <a:r>
              <a:rPr lang="zh-CN" altLang="en-US" sz="3200"/>
              <a:t>选词填空</a:t>
            </a:r>
            <a:endParaRPr lang="zh-CN" altLang="en-US" sz="3200"/>
          </a:p>
          <a:p>
            <a:r>
              <a:rPr lang="zh-CN" altLang="en-US" sz="3200"/>
              <a:t>1.I believe that I have come this far because of my willpower. I am never tired of working, as acting has been my ____________pursuit. I feel honoured to receive so much love from the people of this country.</a:t>
            </a:r>
            <a:endParaRPr lang="zh-CN" altLang="en-US" sz="3200"/>
          </a:p>
          <a:p>
            <a:r>
              <a:rPr lang="zh-CN" altLang="en-US" sz="3200"/>
              <a:t>2. The president is clearly in a dilemma about how to ____________the crisis.</a:t>
            </a:r>
            <a:endParaRPr lang="zh-CN" altLang="en-US" sz="3200"/>
          </a:p>
          <a:p>
            <a:r>
              <a:rPr lang="zh-CN" altLang="en-US" sz="3200"/>
              <a:t>3. Schools nationwide are experiencing a ___________of teachers.</a:t>
            </a:r>
            <a:endParaRPr lang="zh-CN" altLang="en-US" sz="3200"/>
          </a:p>
          <a:p>
            <a:r>
              <a:rPr lang="zh-CN" altLang="en-US" sz="3200"/>
              <a:t>4. She felt that she had failed to _______________ her objectives for the year.</a:t>
            </a:r>
            <a:endParaRPr lang="zh-CN" altLang="en-US" sz="3200"/>
          </a:p>
          <a:p>
            <a:r>
              <a:rPr lang="zh-CN" altLang="en-US" sz="3200"/>
              <a:t>5. During his __________years, he was still devoted to carving.</a:t>
            </a:r>
            <a:endParaRPr lang="zh-CN" altLang="en-US" sz="3200"/>
          </a:p>
        </p:txBody>
      </p:sp>
      <p:sp>
        <p:nvSpPr>
          <p:cNvPr id="3" name="文本框 2"/>
          <p:cNvSpPr txBox="1"/>
          <p:nvPr/>
        </p:nvSpPr>
        <p:spPr>
          <a:xfrm>
            <a:off x="7975600" y="2171700"/>
            <a:ext cx="4960620" cy="521970"/>
          </a:xfrm>
          <a:prstGeom prst="rect">
            <a:avLst/>
          </a:prstGeom>
          <a:noFill/>
        </p:spPr>
        <p:txBody>
          <a:bodyPr wrap="square" rtlCol="0">
            <a:spAutoFit/>
          </a:bodyPr>
          <a:p>
            <a:r>
              <a:rPr lang="zh-CN" altLang="en-US" sz="2800">
                <a:solidFill>
                  <a:srgbClr val="FF0000"/>
                </a:solidFill>
              </a:rPr>
              <a:t>lifelong  </a:t>
            </a:r>
            <a:endParaRPr lang="zh-CN" altLang="en-US" sz="2800">
              <a:solidFill>
                <a:srgbClr val="FF0000"/>
              </a:solidFill>
            </a:endParaRPr>
          </a:p>
        </p:txBody>
      </p:sp>
      <p:sp>
        <p:nvSpPr>
          <p:cNvPr id="4" name="文本框 3"/>
          <p:cNvSpPr txBox="1"/>
          <p:nvPr/>
        </p:nvSpPr>
        <p:spPr>
          <a:xfrm>
            <a:off x="264795" y="3724910"/>
            <a:ext cx="4960620" cy="521970"/>
          </a:xfrm>
          <a:prstGeom prst="rect">
            <a:avLst/>
          </a:prstGeom>
          <a:noFill/>
        </p:spPr>
        <p:txBody>
          <a:bodyPr wrap="square" rtlCol="0">
            <a:spAutoFit/>
          </a:bodyPr>
          <a:p>
            <a:r>
              <a:rPr lang="zh-CN" altLang="en-US" sz="2800">
                <a:solidFill>
                  <a:srgbClr val="FF0000"/>
                </a:solidFill>
              </a:rPr>
              <a:t>tackle  </a:t>
            </a:r>
            <a:endParaRPr lang="zh-CN" altLang="en-US" sz="2800">
              <a:solidFill>
                <a:srgbClr val="FF0000"/>
              </a:solidFill>
            </a:endParaRPr>
          </a:p>
        </p:txBody>
      </p:sp>
      <p:sp>
        <p:nvSpPr>
          <p:cNvPr id="5" name="文本框 4"/>
          <p:cNvSpPr txBox="1"/>
          <p:nvPr/>
        </p:nvSpPr>
        <p:spPr>
          <a:xfrm>
            <a:off x="7231380" y="4156075"/>
            <a:ext cx="4960620" cy="521970"/>
          </a:xfrm>
          <a:prstGeom prst="rect">
            <a:avLst/>
          </a:prstGeom>
          <a:noFill/>
        </p:spPr>
        <p:txBody>
          <a:bodyPr wrap="square" rtlCol="0">
            <a:spAutoFit/>
          </a:bodyPr>
          <a:p>
            <a:r>
              <a:rPr lang="zh-CN" altLang="en-US" sz="2800">
                <a:solidFill>
                  <a:srgbClr val="FF0000"/>
                </a:solidFill>
              </a:rPr>
              <a:t>shortage   </a:t>
            </a:r>
            <a:endParaRPr lang="zh-CN" altLang="en-US" sz="2800">
              <a:solidFill>
                <a:srgbClr val="FF0000"/>
              </a:solidFill>
            </a:endParaRPr>
          </a:p>
        </p:txBody>
      </p:sp>
      <p:sp>
        <p:nvSpPr>
          <p:cNvPr id="6" name="文本框 5"/>
          <p:cNvSpPr txBox="1"/>
          <p:nvPr/>
        </p:nvSpPr>
        <p:spPr>
          <a:xfrm>
            <a:off x="5944235" y="4678045"/>
            <a:ext cx="4960620" cy="521970"/>
          </a:xfrm>
          <a:prstGeom prst="rect">
            <a:avLst/>
          </a:prstGeom>
          <a:noFill/>
        </p:spPr>
        <p:txBody>
          <a:bodyPr wrap="square" rtlCol="0">
            <a:spAutoFit/>
          </a:bodyPr>
          <a:p>
            <a:r>
              <a:rPr lang="zh-CN" altLang="en-US" sz="2800">
                <a:solidFill>
                  <a:srgbClr val="FF0000"/>
                </a:solidFill>
              </a:rPr>
              <a:t>fulfil   </a:t>
            </a:r>
            <a:endParaRPr lang="zh-CN" altLang="en-US" sz="2800">
              <a:solidFill>
                <a:srgbClr val="FF0000"/>
              </a:solidFill>
            </a:endParaRPr>
          </a:p>
        </p:txBody>
      </p:sp>
      <p:sp>
        <p:nvSpPr>
          <p:cNvPr id="7" name="文本框 6"/>
          <p:cNvSpPr txBox="1"/>
          <p:nvPr/>
        </p:nvSpPr>
        <p:spPr>
          <a:xfrm>
            <a:off x="2637155" y="5570220"/>
            <a:ext cx="4960620" cy="521970"/>
          </a:xfrm>
          <a:prstGeom prst="rect">
            <a:avLst/>
          </a:prstGeom>
          <a:noFill/>
        </p:spPr>
        <p:txBody>
          <a:bodyPr wrap="square" rtlCol="0">
            <a:spAutoFit/>
          </a:bodyPr>
          <a:p>
            <a:r>
              <a:rPr lang="zh-CN" altLang="en-US" sz="2800">
                <a:solidFill>
                  <a:srgbClr val="FF0000"/>
                </a:solidFill>
              </a:rPr>
              <a:t>advanced</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0495" y="688975"/>
            <a:ext cx="11889740" cy="2245360"/>
          </a:xfrm>
          <a:prstGeom prst="rect">
            <a:avLst/>
          </a:prstGeom>
          <a:noFill/>
        </p:spPr>
        <p:txBody>
          <a:bodyPr wrap="square" rtlCol="0">
            <a:spAutoFit/>
          </a:bodyPr>
          <a:p>
            <a:r>
              <a:rPr lang="zh-CN" altLang="en-US" sz="2800"/>
              <a:t>1.devote vt. 把……献（给）；把……专用于；专心于</a:t>
            </a:r>
            <a:endParaRPr lang="zh-CN" altLang="en-US" sz="2800"/>
          </a:p>
          <a:p>
            <a:r>
              <a:rPr lang="zh-CN" altLang="en-US" sz="2800"/>
              <a:t>【教材回扣】Indeed, his slim but strong body is just like that of millions of Chinese farmers, to whom he has devoted his life. </a:t>
            </a:r>
            <a:endParaRPr lang="zh-CN" altLang="en-US" sz="2800"/>
          </a:p>
          <a:p>
            <a:r>
              <a:rPr lang="zh-CN" altLang="en-US" sz="2800"/>
              <a:t>【同义句替换】_________________________________________________________________</a:t>
            </a:r>
            <a:endParaRPr lang="zh-CN" altLang="en-US" sz="2800"/>
          </a:p>
        </p:txBody>
      </p:sp>
      <p:sp>
        <p:nvSpPr>
          <p:cNvPr id="3" name="文本框 2"/>
          <p:cNvSpPr txBox="1"/>
          <p:nvPr/>
        </p:nvSpPr>
        <p:spPr>
          <a:xfrm>
            <a:off x="182245" y="2934335"/>
            <a:ext cx="11857990" cy="3538220"/>
          </a:xfrm>
          <a:prstGeom prst="rect">
            <a:avLst/>
          </a:prstGeom>
          <a:noFill/>
        </p:spPr>
        <p:txBody>
          <a:bodyPr wrap="square" rtlCol="0">
            <a:spAutoFit/>
          </a:bodyPr>
          <a:p>
            <a:r>
              <a:rPr lang="zh-CN" altLang="en-US" sz="2800"/>
              <a:t>【词汇延伸】</a:t>
            </a:r>
            <a:endParaRPr lang="zh-CN" altLang="en-US" sz="2800"/>
          </a:p>
          <a:p>
            <a:r>
              <a:rPr lang="zh-CN" altLang="en-US" sz="2800"/>
              <a:t>She devoted herself to her career.</a:t>
            </a:r>
            <a:endParaRPr lang="zh-CN" altLang="en-US" sz="2800"/>
          </a:p>
          <a:p>
            <a:r>
              <a:rPr lang="zh-CN" altLang="en-US" sz="2800"/>
              <a:t>她全心全意投入到工作中。</a:t>
            </a:r>
            <a:endParaRPr lang="zh-CN" altLang="en-US" sz="2800"/>
          </a:p>
          <a:p>
            <a:r>
              <a:rPr lang="zh-CN" altLang="en-US" sz="2800"/>
              <a:t>I can only devote two hours a day to the work.</a:t>
            </a:r>
            <a:endParaRPr lang="zh-CN" altLang="en-US" sz="2800"/>
          </a:p>
          <a:p>
            <a:r>
              <a:rPr lang="zh-CN" altLang="en-US" sz="2800"/>
              <a:t>我每天只能花两个小时来工作。</a:t>
            </a:r>
            <a:endParaRPr lang="zh-CN" altLang="en-US" sz="2800"/>
          </a:p>
          <a:p>
            <a:r>
              <a:rPr lang="zh-CN" altLang="en-US" sz="2800"/>
              <a:t>He is proud that he has a devoted son who is always taking good care of him and giving enough respect to him.</a:t>
            </a:r>
            <a:endParaRPr lang="zh-CN" altLang="en-US" sz="2800"/>
          </a:p>
          <a:p>
            <a:r>
              <a:rPr lang="zh-CN" altLang="en-US" sz="2800"/>
              <a:t>他很骄傲，因为他有个孝顺的儿子总是悉心照顾他并无比尊敬他。</a:t>
            </a:r>
            <a:endParaRPr lang="zh-CN" altLang="en-US" sz="2800"/>
          </a:p>
        </p:txBody>
      </p:sp>
      <p:pic>
        <p:nvPicPr>
          <p:cNvPr id="1073742865" name="图片 1073742864"/>
          <p:cNvPicPr>
            <a:picLocks noChangeAspect="1"/>
          </p:cNvPicPr>
          <p:nvPr/>
        </p:nvPicPr>
        <p:blipFill>
          <a:blip r:embed="rId1"/>
          <a:stretch>
            <a:fillRect/>
          </a:stretch>
        </p:blipFill>
        <p:spPr>
          <a:xfrm>
            <a:off x="9477375" y="2934335"/>
            <a:ext cx="2562860" cy="1697355"/>
          </a:xfrm>
          <a:prstGeom prst="rect">
            <a:avLst/>
          </a:prstGeom>
          <a:noFill/>
          <a:ln w="9525">
            <a:noFill/>
          </a:ln>
        </p:spPr>
      </p:pic>
      <p:sp>
        <p:nvSpPr>
          <p:cNvPr id="4" name="文本框 3"/>
          <p:cNvSpPr txBox="1"/>
          <p:nvPr/>
        </p:nvSpPr>
        <p:spPr>
          <a:xfrm>
            <a:off x="1955165" y="1981200"/>
            <a:ext cx="9629775" cy="953135"/>
          </a:xfrm>
          <a:prstGeom prst="rect">
            <a:avLst/>
          </a:prstGeom>
          <a:noFill/>
        </p:spPr>
        <p:txBody>
          <a:bodyPr wrap="square" rtlCol="0">
            <a:spAutoFit/>
          </a:bodyPr>
          <a:p>
            <a:r>
              <a:rPr lang="zh-CN" altLang="en-US" sz="2800">
                <a:solidFill>
                  <a:srgbClr val="FF0000"/>
                </a:solidFill>
              </a:rPr>
              <a:t>Indeed, he is just like one of the millions of Chinese farmers with a slim but strong body. And he has given most of his life to them.</a:t>
            </a:r>
            <a:endParaRPr lang="zh-CN" altLang="en-US" sz="28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7315" y="645795"/>
            <a:ext cx="10088880" cy="2676525"/>
          </a:xfrm>
          <a:prstGeom prst="rect">
            <a:avLst/>
          </a:prstGeom>
          <a:noFill/>
        </p:spPr>
        <p:txBody>
          <a:bodyPr wrap="square" rtlCol="0">
            <a:spAutoFit/>
          </a:bodyPr>
          <a:p>
            <a:r>
              <a:rPr lang="zh-CN" altLang="en-US" sz="2800"/>
              <a:t>【归纳总结】</a:t>
            </a:r>
            <a:endParaRPr lang="zh-CN" altLang="en-US" sz="2800"/>
          </a:p>
          <a:p>
            <a:r>
              <a:rPr lang="zh-CN" altLang="en-US" sz="2800"/>
              <a:t>devote oneself to sth/be devoted to______________</a:t>
            </a:r>
            <a:endParaRPr lang="zh-CN" altLang="en-US" sz="2800"/>
          </a:p>
          <a:p>
            <a:r>
              <a:rPr lang="zh-CN" altLang="en-US" sz="2800"/>
              <a:t>devote sth to sth/be devoted to_________________</a:t>
            </a:r>
            <a:endParaRPr lang="zh-CN" altLang="en-US" sz="2800"/>
          </a:p>
          <a:p>
            <a:r>
              <a:rPr lang="zh-CN" altLang="en-US" sz="2800"/>
              <a:t>devoted a. _____</a:t>
            </a:r>
            <a:endParaRPr lang="zh-CN" altLang="en-US" sz="2800"/>
          </a:p>
          <a:p>
            <a:r>
              <a:rPr lang="zh-CN" altLang="en-US" sz="2800"/>
              <a:t>a devoted son __________________</a:t>
            </a:r>
            <a:endParaRPr lang="zh-CN" altLang="en-US" sz="2800"/>
          </a:p>
          <a:p>
            <a:endParaRPr lang="zh-CN" altLang="en-US" sz="2800"/>
          </a:p>
        </p:txBody>
      </p:sp>
      <p:sp>
        <p:nvSpPr>
          <p:cNvPr id="4" name="文本框 3"/>
          <p:cNvSpPr txBox="1"/>
          <p:nvPr/>
        </p:nvSpPr>
        <p:spPr>
          <a:xfrm>
            <a:off x="4387215" y="3322320"/>
            <a:ext cx="7804785" cy="2676525"/>
          </a:xfrm>
          <a:prstGeom prst="rect">
            <a:avLst/>
          </a:prstGeom>
          <a:noFill/>
        </p:spPr>
        <p:txBody>
          <a:bodyPr wrap="square" rtlCol="0">
            <a:spAutoFit/>
          </a:bodyPr>
          <a:p>
            <a:endParaRPr lang="zh-CN" altLang="en-US" sz="2800"/>
          </a:p>
          <a:p>
            <a:r>
              <a:rPr lang="zh-CN" altLang="en-US" sz="2800"/>
              <a:t>【近义短语】</a:t>
            </a:r>
            <a:endParaRPr lang="zh-CN" altLang="en-US" sz="2800"/>
          </a:p>
          <a:p>
            <a:r>
              <a:rPr lang="zh-CN" altLang="en-US" sz="2800"/>
              <a:t>be lost in  ________________</a:t>
            </a:r>
            <a:endParaRPr lang="zh-CN" altLang="en-US" sz="2800"/>
          </a:p>
          <a:p>
            <a:r>
              <a:rPr lang="zh-CN" altLang="en-US" sz="2800"/>
              <a:t>be applied to _______________</a:t>
            </a:r>
            <a:endParaRPr lang="zh-CN" altLang="en-US" sz="2800"/>
          </a:p>
          <a:p>
            <a:r>
              <a:rPr lang="zh-CN" altLang="en-US" sz="2800"/>
              <a:t>be engaed in ______________</a:t>
            </a:r>
            <a:endParaRPr lang="zh-CN" altLang="en-US" sz="2800"/>
          </a:p>
          <a:p>
            <a:r>
              <a:rPr lang="zh-CN" altLang="en-US" sz="2800"/>
              <a:t>be occupied with ____________</a:t>
            </a:r>
            <a:endParaRPr lang="zh-CN" altLang="en-US" sz="2800"/>
          </a:p>
        </p:txBody>
      </p:sp>
      <p:sp>
        <p:nvSpPr>
          <p:cNvPr id="2" name="文本框 1"/>
          <p:cNvSpPr txBox="1"/>
          <p:nvPr/>
        </p:nvSpPr>
        <p:spPr>
          <a:xfrm>
            <a:off x="5666105" y="985520"/>
            <a:ext cx="6726555" cy="521970"/>
          </a:xfrm>
          <a:prstGeom prst="rect">
            <a:avLst/>
          </a:prstGeom>
          <a:noFill/>
        </p:spPr>
        <p:txBody>
          <a:bodyPr wrap="square" rtlCol="0">
            <a:spAutoFit/>
          </a:bodyPr>
          <a:p>
            <a:r>
              <a:rPr lang="zh-CN" altLang="en-US" sz="2800"/>
              <a:t> </a:t>
            </a:r>
            <a:r>
              <a:rPr lang="zh-CN" altLang="en-US" sz="2800">
                <a:solidFill>
                  <a:srgbClr val="FF0000"/>
                </a:solidFill>
              </a:rPr>
              <a:t>把……奉献给……</a:t>
            </a:r>
            <a:endParaRPr lang="zh-CN" altLang="en-US" sz="2800">
              <a:solidFill>
                <a:srgbClr val="FF0000"/>
              </a:solidFill>
            </a:endParaRPr>
          </a:p>
        </p:txBody>
      </p:sp>
      <p:sp>
        <p:nvSpPr>
          <p:cNvPr id="5" name="文本框 4"/>
          <p:cNvSpPr txBox="1"/>
          <p:nvPr/>
        </p:nvSpPr>
        <p:spPr>
          <a:xfrm>
            <a:off x="5363845" y="1507490"/>
            <a:ext cx="6726555" cy="521970"/>
          </a:xfrm>
          <a:prstGeom prst="rect">
            <a:avLst/>
          </a:prstGeom>
          <a:noFill/>
        </p:spPr>
        <p:txBody>
          <a:bodyPr wrap="square" rtlCol="0">
            <a:spAutoFit/>
          </a:bodyPr>
          <a:p>
            <a:r>
              <a:rPr lang="zh-CN" altLang="en-US" sz="2800"/>
              <a:t> </a:t>
            </a:r>
            <a:r>
              <a:rPr lang="zh-CN" altLang="en-US" sz="2800">
                <a:solidFill>
                  <a:srgbClr val="FF0000"/>
                </a:solidFill>
              </a:rPr>
              <a:t> 把……用于</a:t>
            </a:r>
            <a:endParaRPr lang="zh-CN" altLang="en-US" sz="2800">
              <a:solidFill>
                <a:srgbClr val="FF0000"/>
              </a:solidFill>
            </a:endParaRPr>
          </a:p>
        </p:txBody>
      </p:sp>
      <p:sp>
        <p:nvSpPr>
          <p:cNvPr id="6" name="文本框 5"/>
          <p:cNvSpPr txBox="1"/>
          <p:nvPr/>
        </p:nvSpPr>
        <p:spPr>
          <a:xfrm>
            <a:off x="2475230" y="2630805"/>
            <a:ext cx="6726555" cy="521970"/>
          </a:xfrm>
          <a:prstGeom prst="rect">
            <a:avLst/>
          </a:prstGeom>
          <a:noFill/>
        </p:spPr>
        <p:txBody>
          <a:bodyPr wrap="square" rtlCol="0">
            <a:spAutoFit/>
          </a:bodyPr>
          <a:p>
            <a:r>
              <a:rPr lang="zh-CN" altLang="en-US" sz="2800">
                <a:solidFill>
                  <a:srgbClr val="FF0000"/>
                </a:solidFill>
              </a:rPr>
              <a:t> </a:t>
            </a:r>
            <a:endParaRPr lang="zh-CN" altLang="en-US" sz="2800">
              <a:solidFill>
                <a:srgbClr val="FF0000"/>
              </a:solidFill>
            </a:endParaRPr>
          </a:p>
        </p:txBody>
      </p:sp>
      <p:sp>
        <p:nvSpPr>
          <p:cNvPr id="7" name="文本框 6"/>
          <p:cNvSpPr txBox="1"/>
          <p:nvPr/>
        </p:nvSpPr>
        <p:spPr>
          <a:xfrm>
            <a:off x="2600325" y="2329180"/>
            <a:ext cx="6726555" cy="521970"/>
          </a:xfrm>
          <a:prstGeom prst="rect">
            <a:avLst/>
          </a:prstGeom>
          <a:noFill/>
        </p:spPr>
        <p:txBody>
          <a:bodyPr wrap="square" rtlCol="0">
            <a:spAutoFit/>
          </a:bodyPr>
          <a:p>
            <a:r>
              <a:rPr lang="zh-CN" altLang="en-US" sz="2800"/>
              <a:t> </a:t>
            </a:r>
            <a:r>
              <a:rPr lang="zh-CN" altLang="en-US" sz="2800">
                <a:solidFill>
                  <a:srgbClr val="FF0000"/>
                </a:solidFill>
              </a:rPr>
              <a:t>孝子</a:t>
            </a:r>
            <a:endParaRPr lang="zh-CN" altLang="en-US" sz="2800">
              <a:solidFill>
                <a:srgbClr val="FF0000"/>
              </a:solidFill>
            </a:endParaRPr>
          </a:p>
        </p:txBody>
      </p:sp>
      <p:sp>
        <p:nvSpPr>
          <p:cNvPr id="8" name="文本框 7"/>
          <p:cNvSpPr txBox="1"/>
          <p:nvPr/>
        </p:nvSpPr>
        <p:spPr>
          <a:xfrm>
            <a:off x="6021070" y="4095750"/>
            <a:ext cx="6726555" cy="521970"/>
          </a:xfrm>
          <a:prstGeom prst="rect">
            <a:avLst/>
          </a:prstGeom>
          <a:noFill/>
        </p:spPr>
        <p:txBody>
          <a:bodyPr wrap="square" rtlCol="0">
            <a:spAutoFit/>
          </a:bodyPr>
          <a:p>
            <a:r>
              <a:rPr lang="zh-CN" altLang="en-US" sz="2800"/>
              <a:t> </a:t>
            </a:r>
            <a:r>
              <a:rPr lang="zh-CN" altLang="en-US" sz="2800">
                <a:solidFill>
                  <a:srgbClr val="FF0000"/>
                </a:solidFill>
              </a:rPr>
              <a:t>陷入……状态</a:t>
            </a:r>
            <a:endParaRPr lang="zh-CN" altLang="en-US" sz="2800">
              <a:solidFill>
                <a:srgbClr val="FF0000"/>
              </a:solidFill>
            </a:endParaRPr>
          </a:p>
        </p:txBody>
      </p:sp>
      <p:sp>
        <p:nvSpPr>
          <p:cNvPr id="9" name="文本框 8"/>
          <p:cNvSpPr txBox="1"/>
          <p:nvPr/>
        </p:nvSpPr>
        <p:spPr>
          <a:xfrm>
            <a:off x="6311265" y="4525010"/>
            <a:ext cx="6726555" cy="521970"/>
          </a:xfrm>
          <a:prstGeom prst="rect">
            <a:avLst/>
          </a:prstGeom>
          <a:noFill/>
        </p:spPr>
        <p:txBody>
          <a:bodyPr wrap="square" rtlCol="0">
            <a:spAutoFit/>
          </a:bodyPr>
          <a:p>
            <a:r>
              <a:rPr lang="zh-CN" altLang="en-US" sz="2800"/>
              <a:t> </a:t>
            </a:r>
            <a:r>
              <a:rPr lang="zh-CN" altLang="en-US" sz="2800">
                <a:solidFill>
                  <a:srgbClr val="FF0000"/>
                </a:solidFill>
              </a:rPr>
              <a:t>专心于；被运用于</a:t>
            </a:r>
            <a:endParaRPr lang="zh-CN" altLang="en-US" sz="2800">
              <a:solidFill>
                <a:srgbClr val="FF0000"/>
              </a:solidFill>
            </a:endParaRPr>
          </a:p>
        </p:txBody>
      </p:sp>
      <p:sp>
        <p:nvSpPr>
          <p:cNvPr id="10" name="文本框 9"/>
          <p:cNvSpPr txBox="1"/>
          <p:nvPr/>
        </p:nvSpPr>
        <p:spPr>
          <a:xfrm>
            <a:off x="6538595" y="4953635"/>
            <a:ext cx="6726555" cy="521970"/>
          </a:xfrm>
          <a:prstGeom prst="rect">
            <a:avLst/>
          </a:prstGeom>
          <a:noFill/>
        </p:spPr>
        <p:txBody>
          <a:bodyPr wrap="square" rtlCol="0">
            <a:spAutoFit/>
          </a:bodyPr>
          <a:p>
            <a:r>
              <a:rPr lang="zh-CN" altLang="en-US" sz="2800"/>
              <a:t> </a:t>
            </a:r>
            <a:r>
              <a:rPr lang="zh-CN" altLang="en-US" sz="2800">
                <a:solidFill>
                  <a:srgbClr val="FF0000"/>
                </a:solidFill>
              </a:rPr>
              <a:t>忙于</a:t>
            </a:r>
            <a:endParaRPr lang="zh-CN" altLang="en-US" sz="2800">
              <a:solidFill>
                <a:srgbClr val="FF0000"/>
              </a:solidFill>
            </a:endParaRPr>
          </a:p>
        </p:txBody>
      </p:sp>
      <p:sp>
        <p:nvSpPr>
          <p:cNvPr id="11" name="文本框 10"/>
          <p:cNvSpPr txBox="1"/>
          <p:nvPr/>
        </p:nvSpPr>
        <p:spPr>
          <a:xfrm>
            <a:off x="7118985" y="5475605"/>
            <a:ext cx="6726555" cy="521970"/>
          </a:xfrm>
          <a:prstGeom prst="rect">
            <a:avLst/>
          </a:prstGeom>
          <a:noFill/>
        </p:spPr>
        <p:txBody>
          <a:bodyPr wrap="square" rtlCol="0">
            <a:spAutoFit/>
          </a:bodyPr>
          <a:p>
            <a:r>
              <a:rPr lang="zh-CN" altLang="en-US" sz="2800">
                <a:solidFill>
                  <a:srgbClr val="FF0000"/>
                </a:solidFill>
              </a:rPr>
              <a:t>忙于</a:t>
            </a:r>
            <a:endParaRPr lang="zh-CN" altLang="en-US" sz="2800">
              <a:solidFill>
                <a:srgbClr val="FF0000"/>
              </a:solidFill>
            </a:endParaRPr>
          </a:p>
        </p:txBody>
      </p:sp>
      <p:sp>
        <p:nvSpPr>
          <p:cNvPr id="12" name="文本框 11"/>
          <p:cNvSpPr txBox="1"/>
          <p:nvPr/>
        </p:nvSpPr>
        <p:spPr>
          <a:xfrm>
            <a:off x="2057400" y="1882775"/>
            <a:ext cx="6726555" cy="521970"/>
          </a:xfrm>
          <a:prstGeom prst="rect">
            <a:avLst/>
          </a:prstGeom>
          <a:noFill/>
        </p:spPr>
        <p:txBody>
          <a:bodyPr wrap="square" rtlCol="0">
            <a:spAutoFit/>
          </a:bodyPr>
          <a:p>
            <a:r>
              <a:rPr lang="zh-CN" altLang="en-US" sz="2800"/>
              <a:t> </a:t>
            </a:r>
            <a:r>
              <a:rPr lang="zh-CN" altLang="en-US" sz="2800">
                <a:solidFill>
                  <a:srgbClr val="FF0000"/>
                </a:solidFill>
              </a:rPr>
              <a:t> 挚爱的；忠诚的；全心全意的</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p:tgtEl>
                                          <p:spTgt spid="10"/>
                                        </p:tgtEl>
                                        <p:attrNameLst>
                                          <p:attrName>ppt_y</p:attrName>
                                        </p:attrNameLst>
                                      </p:cBhvr>
                                      <p:tavLst>
                                        <p:tav tm="0">
                                          <p:val>
                                            <p:strVal val="#ppt_y+#ppt_h*1.125000"/>
                                          </p:val>
                                        </p:tav>
                                        <p:tav tm="100000">
                                          <p:val>
                                            <p:strVal val="#ppt_y"/>
                                          </p:val>
                                        </p:tav>
                                      </p:tavLst>
                                    </p:anim>
                                    <p:animEffect transition="in" filter="wipe(up)">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p:tgtEl>
                                          <p:spTgt spid="11"/>
                                        </p:tgtEl>
                                        <p:attrNameLst>
                                          <p:attrName>ppt_y</p:attrName>
                                        </p:attrNameLst>
                                      </p:cBhvr>
                                      <p:tavLst>
                                        <p:tav tm="0">
                                          <p:val>
                                            <p:strVal val="#ppt_y+#ppt_h*1.125000"/>
                                          </p:val>
                                        </p:tav>
                                        <p:tav tm="100000">
                                          <p:val>
                                            <p:strVal val="#ppt_y"/>
                                          </p:val>
                                        </p:tav>
                                      </p:tavLst>
                                    </p:anim>
                                    <p:animEffect transition="in" filter="wipe(up)">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613410"/>
            <a:ext cx="12148185" cy="5262245"/>
          </a:xfrm>
          <a:prstGeom prst="rect">
            <a:avLst/>
          </a:prstGeom>
          <a:noFill/>
        </p:spPr>
        <p:txBody>
          <a:bodyPr wrap="square" rtlCol="0">
            <a:spAutoFit/>
          </a:bodyPr>
          <a:p>
            <a:r>
              <a:rPr lang="zh-CN" altLang="en-US" sz="2800"/>
              <a:t>【考点运用】</a:t>
            </a:r>
            <a:endParaRPr lang="zh-CN" altLang="en-US" sz="2800"/>
          </a:p>
          <a:p>
            <a:r>
              <a:rPr lang="zh-CN" altLang="en-US" sz="2800"/>
              <a:t>1.Completely_______________(devote) to his career, he ignored the development of his son.</a:t>
            </a:r>
            <a:endParaRPr lang="zh-CN" altLang="en-US" sz="2800"/>
          </a:p>
          <a:p>
            <a:r>
              <a:rPr lang="zh-CN" altLang="en-US" sz="2800"/>
              <a:t>2.He devoted so many years __________planting trees along the coast that finally he created a wonder which attracted a lot of people coming here for the scene.</a:t>
            </a:r>
            <a:endParaRPr lang="zh-CN" altLang="en-US" sz="2800"/>
          </a:p>
          <a:p>
            <a:r>
              <a:rPr lang="zh-CN" altLang="en-US" sz="2800"/>
              <a:t>3.____________(apply) to practice, the theory proved to be true.</a:t>
            </a:r>
            <a:endParaRPr lang="zh-CN" altLang="en-US" sz="2800"/>
          </a:p>
          <a:p>
            <a:r>
              <a:rPr lang="zh-CN" altLang="en-US" sz="2800"/>
              <a:t>4._____________(occupy) with his work without rest all the year, he was in bad condition now.</a:t>
            </a:r>
            <a:endParaRPr lang="zh-CN" altLang="en-US" sz="2800"/>
          </a:p>
          <a:p>
            <a:r>
              <a:rPr lang="zh-CN" altLang="en-US" sz="2800"/>
              <a:t>【例句仿写】</a:t>
            </a:r>
            <a:endParaRPr lang="zh-CN" altLang="en-US" sz="2800"/>
          </a:p>
          <a:p>
            <a:r>
              <a:rPr lang="zh-CN" altLang="en-US" sz="2800"/>
              <a:t>袁隆平将他毕生的精力都放在了杂交水稻的研究上。</a:t>
            </a:r>
            <a:endParaRPr lang="zh-CN" altLang="en-US" sz="2800"/>
          </a:p>
          <a:p>
            <a:r>
              <a:rPr lang="zh-CN" altLang="en-US" sz="2800"/>
              <a:t>_______________________________________________________________________________</a:t>
            </a:r>
            <a:endParaRPr lang="zh-CN" altLang="en-US" sz="2800"/>
          </a:p>
        </p:txBody>
      </p:sp>
      <p:pic>
        <p:nvPicPr>
          <p:cNvPr id="1073742866" name="图片 1073742865"/>
          <p:cNvPicPr>
            <a:picLocks noChangeAspect="1"/>
          </p:cNvPicPr>
          <p:nvPr/>
        </p:nvPicPr>
        <p:blipFill>
          <a:blip r:embed="rId1"/>
          <a:stretch>
            <a:fillRect/>
          </a:stretch>
        </p:blipFill>
        <p:spPr>
          <a:xfrm>
            <a:off x="9191625" y="4393565"/>
            <a:ext cx="2704465" cy="1812290"/>
          </a:xfrm>
          <a:prstGeom prst="rect">
            <a:avLst/>
          </a:prstGeom>
          <a:noFill/>
          <a:ln w="9525">
            <a:noFill/>
          </a:ln>
        </p:spPr>
      </p:pic>
      <p:sp>
        <p:nvSpPr>
          <p:cNvPr id="3" name="文本框 2"/>
          <p:cNvSpPr txBox="1"/>
          <p:nvPr/>
        </p:nvSpPr>
        <p:spPr>
          <a:xfrm>
            <a:off x="2195195" y="934720"/>
            <a:ext cx="6726555" cy="521970"/>
          </a:xfrm>
          <a:prstGeom prst="rect">
            <a:avLst/>
          </a:prstGeom>
          <a:noFill/>
        </p:spPr>
        <p:txBody>
          <a:bodyPr wrap="square" rtlCol="0">
            <a:spAutoFit/>
          </a:bodyPr>
          <a:p>
            <a:r>
              <a:rPr lang="zh-CN" altLang="en-US" sz="2800">
                <a:solidFill>
                  <a:srgbClr val="FF0000"/>
                </a:solidFill>
              </a:rPr>
              <a:t>devoted</a:t>
            </a:r>
            <a:endParaRPr lang="zh-CN" altLang="en-US" sz="2800">
              <a:solidFill>
                <a:srgbClr val="FF0000"/>
              </a:solidFill>
            </a:endParaRPr>
          </a:p>
        </p:txBody>
      </p:sp>
      <p:sp>
        <p:nvSpPr>
          <p:cNvPr id="4" name="文本框 3"/>
          <p:cNvSpPr txBox="1"/>
          <p:nvPr/>
        </p:nvSpPr>
        <p:spPr>
          <a:xfrm>
            <a:off x="4493260" y="1919605"/>
            <a:ext cx="6726555" cy="521970"/>
          </a:xfrm>
          <a:prstGeom prst="rect">
            <a:avLst/>
          </a:prstGeom>
          <a:noFill/>
        </p:spPr>
        <p:txBody>
          <a:bodyPr wrap="square" rtlCol="0">
            <a:spAutoFit/>
          </a:bodyPr>
          <a:p>
            <a:r>
              <a:rPr lang="zh-CN" altLang="en-US" sz="2800">
                <a:solidFill>
                  <a:srgbClr val="FF0000"/>
                </a:solidFill>
              </a:rPr>
              <a:t>to</a:t>
            </a:r>
            <a:endParaRPr lang="zh-CN" altLang="en-US" sz="2800">
              <a:solidFill>
                <a:srgbClr val="FF0000"/>
              </a:solidFill>
            </a:endParaRPr>
          </a:p>
        </p:txBody>
      </p:sp>
      <p:sp>
        <p:nvSpPr>
          <p:cNvPr id="5" name="文本框 4"/>
          <p:cNvSpPr txBox="1"/>
          <p:nvPr/>
        </p:nvSpPr>
        <p:spPr>
          <a:xfrm>
            <a:off x="857885" y="2639060"/>
            <a:ext cx="6726555" cy="521970"/>
          </a:xfrm>
          <a:prstGeom prst="rect">
            <a:avLst/>
          </a:prstGeom>
          <a:noFill/>
        </p:spPr>
        <p:txBody>
          <a:bodyPr wrap="square" rtlCol="0">
            <a:spAutoFit/>
          </a:bodyPr>
          <a:p>
            <a:r>
              <a:rPr lang="zh-CN" altLang="en-US" sz="2800">
                <a:solidFill>
                  <a:srgbClr val="FF0000"/>
                </a:solidFill>
              </a:rPr>
              <a:t>Applied</a:t>
            </a:r>
            <a:endParaRPr lang="zh-CN" altLang="en-US" sz="2800">
              <a:solidFill>
                <a:srgbClr val="FF0000"/>
              </a:solidFill>
            </a:endParaRPr>
          </a:p>
        </p:txBody>
      </p:sp>
      <p:sp>
        <p:nvSpPr>
          <p:cNvPr id="6" name="文本框 5"/>
          <p:cNvSpPr txBox="1"/>
          <p:nvPr/>
        </p:nvSpPr>
        <p:spPr>
          <a:xfrm>
            <a:off x="391160" y="3168015"/>
            <a:ext cx="6726555" cy="521970"/>
          </a:xfrm>
          <a:prstGeom prst="rect">
            <a:avLst/>
          </a:prstGeom>
          <a:noFill/>
        </p:spPr>
        <p:txBody>
          <a:bodyPr wrap="square" rtlCol="0">
            <a:spAutoFit/>
          </a:bodyPr>
          <a:p>
            <a:r>
              <a:rPr lang="zh-CN" altLang="en-US" sz="2800">
                <a:solidFill>
                  <a:srgbClr val="FF0000"/>
                </a:solidFill>
              </a:rPr>
              <a:t>Occupied</a:t>
            </a:r>
            <a:endParaRPr lang="zh-CN" altLang="en-US" sz="2800">
              <a:solidFill>
                <a:srgbClr val="FF0000"/>
              </a:solidFill>
            </a:endParaRPr>
          </a:p>
        </p:txBody>
      </p:sp>
      <p:sp>
        <p:nvSpPr>
          <p:cNvPr id="7" name="文本框 6"/>
          <p:cNvSpPr txBox="1"/>
          <p:nvPr/>
        </p:nvSpPr>
        <p:spPr>
          <a:xfrm>
            <a:off x="201930" y="4759960"/>
            <a:ext cx="10676255" cy="521970"/>
          </a:xfrm>
          <a:prstGeom prst="rect">
            <a:avLst/>
          </a:prstGeom>
          <a:noFill/>
        </p:spPr>
        <p:txBody>
          <a:bodyPr wrap="square" rtlCol="0">
            <a:spAutoFit/>
          </a:bodyPr>
          <a:p>
            <a:r>
              <a:rPr lang="zh-CN" altLang="en-US" sz="2800">
                <a:solidFill>
                  <a:srgbClr val="FF0000"/>
                </a:solidFill>
              </a:rPr>
              <a:t>Yuan Longping has devoted all his life to the study of hybrid rice.</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8905" y="786130"/>
            <a:ext cx="11954510" cy="4831080"/>
          </a:xfrm>
          <a:prstGeom prst="rect">
            <a:avLst/>
          </a:prstGeom>
          <a:noFill/>
        </p:spPr>
        <p:txBody>
          <a:bodyPr wrap="square" rtlCol="0">
            <a:spAutoFit/>
          </a:bodyPr>
          <a:p>
            <a:r>
              <a:rPr lang="zh-CN" altLang="en-US" sz="2800"/>
              <a:t>2.shortage n. 不足；缺少；短缺</a:t>
            </a:r>
            <a:endParaRPr lang="zh-CN" altLang="en-US" sz="2800"/>
          </a:p>
          <a:p>
            <a:r>
              <a:rPr lang="zh-CN" altLang="en-US" sz="2800"/>
              <a:t>【教材回扣】However, what concerned him most was that farmers often had poor harvests and sometimes even had a serious shortage of food to eat. </a:t>
            </a:r>
            <a:endParaRPr lang="zh-CN" altLang="en-US" sz="2800"/>
          </a:p>
          <a:p>
            <a:r>
              <a:rPr lang="zh-CN" altLang="en-US" sz="2800"/>
              <a:t>【同义句替换】________________________________________________________________.</a:t>
            </a:r>
            <a:endParaRPr lang="zh-CN" altLang="en-US" sz="2800"/>
          </a:p>
          <a:p>
            <a:endParaRPr lang="zh-CN" altLang="en-US" sz="2800"/>
          </a:p>
          <a:p>
            <a:r>
              <a:rPr lang="zh-CN" altLang="en-US" sz="2800"/>
              <a:t>【词汇延伸】</a:t>
            </a:r>
            <a:endParaRPr lang="zh-CN" altLang="en-US" sz="2800"/>
          </a:p>
          <a:p>
            <a:r>
              <a:rPr lang="zh-CN" altLang="en-US" sz="2800"/>
              <a:t>Many people died because of food shortage.</a:t>
            </a:r>
            <a:endParaRPr lang="zh-CN" altLang="en-US" sz="2800"/>
          </a:p>
          <a:p>
            <a:r>
              <a:rPr lang="zh-CN" altLang="en-US" sz="2800"/>
              <a:t>很多人饿死了。</a:t>
            </a:r>
            <a:endParaRPr lang="zh-CN" altLang="en-US" sz="2800"/>
          </a:p>
          <a:p>
            <a:r>
              <a:rPr lang="zh-CN" altLang="en-US" sz="2800"/>
              <a:t>There is no shortage of things in the town.</a:t>
            </a:r>
            <a:endParaRPr lang="zh-CN" altLang="en-US" sz="2800"/>
          </a:p>
          <a:p>
            <a:r>
              <a:rPr lang="zh-CN" altLang="en-US" sz="2800"/>
              <a:t>在镇上啥也不缺。</a:t>
            </a:r>
            <a:endParaRPr lang="zh-CN" altLang="en-US" sz="2800"/>
          </a:p>
        </p:txBody>
      </p:sp>
      <p:sp>
        <p:nvSpPr>
          <p:cNvPr id="7" name="文本框 6"/>
          <p:cNvSpPr txBox="1"/>
          <p:nvPr/>
        </p:nvSpPr>
        <p:spPr>
          <a:xfrm>
            <a:off x="128905" y="2450465"/>
            <a:ext cx="10676255" cy="953135"/>
          </a:xfrm>
          <a:prstGeom prst="rect">
            <a:avLst/>
          </a:prstGeom>
          <a:noFill/>
        </p:spPr>
        <p:txBody>
          <a:bodyPr wrap="square" rtlCol="0">
            <a:spAutoFit/>
          </a:bodyPr>
          <a:p>
            <a:r>
              <a:rPr lang="zh-CN" altLang="en-US" sz="2800">
                <a:solidFill>
                  <a:srgbClr val="FF0000"/>
                </a:solidFill>
              </a:rPr>
              <a:t>However, what made him worried was that the harvest of farmers are poor and sometimes they are short of food to eat.</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sz="280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15340</Words>
  <Application>WPS 演示</Application>
  <PresentationFormat>宽屏</PresentationFormat>
  <Paragraphs>558</Paragraphs>
  <Slides>30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Arial</vt:lpstr>
      <vt:lpstr>宋体</vt:lpstr>
      <vt:lpstr>Wingdings</vt:lpstr>
      <vt:lpstr>微软雅黑</vt:lpstr>
      <vt:lpstr>Times New Roman</vt:lpstr>
      <vt:lpstr>Segoe UI</vt:lpstr>
      <vt:lpstr>Arial Unicode MS</vt:lpstr>
      <vt:lpstr>Calibri</vt:lpstr>
      <vt:lpstr>Arial Black</vt:lpstr>
      <vt:lpstr>Calibri</vt:lpstr>
      <vt:lpstr>GungsuhChe</vt:lpstr>
      <vt:lpstr>Office 主题</vt:lpstr>
      <vt:lpstr>Unit 5 Working the Land Build Up Your Vocabulary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Hannah</cp:lastModifiedBy>
  <cp:revision>135</cp:revision>
  <dcterms:created xsi:type="dcterms:W3CDTF">2020-01-14T10:19:00Z</dcterms:created>
  <dcterms:modified xsi:type="dcterms:W3CDTF">2021-08-15T09:12:31Z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584B3677184044CBA5B2926D8C37685A</vt:lpwstr>
  </property>
</Properties>
</file>