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doc" ContentType="application/msword"/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4" r:id="rId3"/>
  </p:sldMasterIdLst>
  <p:notesMasterIdLst>
    <p:notesMasterId r:id="rId24"/>
  </p:notesMasterIdLst>
  <p:sldIdLst>
    <p:sldId id="682" r:id="rId4"/>
    <p:sldId id="647" r:id="rId5"/>
    <p:sldId id="648" r:id="rId6"/>
    <p:sldId id="649" r:id="rId7"/>
    <p:sldId id="650" r:id="rId8"/>
    <p:sldId id="651" r:id="rId9"/>
    <p:sldId id="652" r:id="rId10"/>
    <p:sldId id="653" r:id="rId11"/>
    <p:sldId id="654" r:id="rId12"/>
    <p:sldId id="672" r:id="rId13"/>
    <p:sldId id="656" r:id="rId14"/>
    <p:sldId id="657" r:id="rId15"/>
    <p:sldId id="658" r:id="rId16"/>
    <p:sldId id="659" r:id="rId17"/>
    <p:sldId id="660" r:id="rId18"/>
    <p:sldId id="661" r:id="rId19"/>
    <p:sldId id="667" r:id="rId20"/>
    <p:sldId id="670" r:id="rId21"/>
    <p:sldId id="683" r:id="rId22"/>
    <p:sldId id="684" r:id="rId23"/>
  </p:sldIdLst>
  <p:sldSz cx="12192000" cy="6858000"/>
  <p:notesSz cx="7103745" cy="10234295"/>
  <p:custDataLst>
    <p:tags r:id="rId2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卢 政坤" initials="卢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43F5"/>
    <a:srgbClr val="648BAE"/>
    <a:srgbClr val="C1DEF6"/>
    <a:srgbClr val="B4DEFA"/>
    <a:srgbClr val="EA6E7E"/>
    <a:srgbClr val="EFA0A7"/>
    <a:srgbClr val="F3EFEE"/>
    <a:srgbClr val="F5F1EE"/>
    <a:srgbClr val="FCF8F7"/>
    <a:srgbClr val="F1ED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256" autoAdjust="0"/>
    <p:restoredTop sz="94660"/>
  </p:normalViewPr>
  <p:slideViewPr>
    <p:cSldViewPr snapToGrid="0">
      <p:cViewPr varScale="1">
        <p:scale>
          <a:sx n="89" d="100"/>
          <a:sy n="89" d="100"/>
        </p:scale>
        <p:origin x="221" y="72"/>
      </p:cViewPr>
      <p:guideLst>
        <p:guide orient="horz" pos="221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9" Type="http://schemas.openxmlformats.org/officeDocument/2006/relationships/tags" Target="tags/tag6.xml"/><Relationship Id="rId28" Type="http://schemas.openxmlformats.org/officeDocument/2006/relationships/commentAuthors" Target="commentAuthors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notesMaster" Target="notesMasters/notesMaster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7" Type="http://schemas.openxmlformats.org/officeDocument/2006/relationships/image" Target="../media/image24.emf"/><Relationship Id="rId6" Type="http://schemas.openxmlformats.org/officeDocument/2006/relationships/image" Target="../media/image23.emf"/><Relationship Id="rId5" Type="http://schemas.openxmlformats.org/officeDocument/2006/relationships/image" Target="../media/image22.emf"/><Relationship Id="rId4" Type="http://schemas.openxmlformats.org/officeDocument/2006/relationships/image" Target="../media/image21.emf"/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image" Target="../media/image18.emf"/></Relationships>
</file>

<file path=ppt/drawings/_rels/vmlDrawing3.vml.rels><?xml version="1.0" encoding="UTF-8" standalone="yes"?>
<Relationships xmlns="http://schemas.openxmlformats.org/package/2006/relationships"><Relationship Id="rId5" Type="http://schemas.openxmlformats.org/officeDocument/2006/relationships/image" Target="../media/image29.wmf"/><Relationship Id="rId4" Type="http://schemas.openxmlformats.org/officeDocument/2006/relationships/image" Target="../media/image28.emf"/><Relationship Id="rId3" Type="http://schemas.openxmlformats.org/officeDocument/2006/relationships/image" Target="../media/image27.emf"/><Relationship Id="rId2" Type="http://schemas.openxmlformats.org/officeDocument/2006/relationships/image" Target="../media/image26.emf"/><Relationship Id="rId1" Type="http://schemas.openxmlformats.org/officeDocument/2006/relationships/image" Target="../media/image2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image" Target="../media/image3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emf"/></Relationships>
</file>

<file path=ppt/drawings/_rels/vmlDrawing8.vml.rels><?xml version="1.0" encoding="UTF-8" standalone="yes"?>
<Relationships xmlns="http://schemas.openxmlformats.org/package/2006/relationships"><Relationship Id="rId7" Type="http://schemas.openxmlformats.org/officeDocument/2006/relationships/image" Target="../media/image24.emf"/><Relationship Id="rId6" Type="http://schemas.openxmlformats.org/officeDocument/2006/relationships/image" Target="../media/image23.emf"/><Relationship Id="rId5" Type="http://schemas.openxmlformats.org/officeDocument/2006/relationships/image" Target="../media/image22.emf"/><Relationship Id="rId4" Type="http://schemas.openxmlformats.org/officeDocument/2006/relationships/image" Target="../media/image21.emf"/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image" Target="../media/image35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image" Target="../media/image3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6" descr="QQ截图2020101510434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8096250" cy="571500"/>
          </a:xfrm>
          <a:prstGeom prst="rect">
            <a:avLst/>
          </a:prstGeom>
        </p:spPr>
      </p:pic>
      <p:pic>
        <p:nvPicPr>
          <p:cNvPr id="8" name="图片 7" descr="QQ截图2020101510434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95750" y="0"/>
            <a:ext cx="8096250" cy="571500"/>
          </a:xfrm>
          <a:prstGeom prst="rect">
            <a:avLst/>
          </a:prstGeom>
        </p:spPr>
      </p:pic>
      <p:sp>
        <p:nvSpPr>
          <p:cNvPr id="10" name="圆角矩形 9"/>
          <p:cNvSpPr/>
          <p:nvPr userDrawn="1"/>
        </p:nvSpPr>
        <p:spPr>
          <a:xfrm>
            <a:off x="10338435" y="86360"/>
            <a:ext cx="1753870" cy="45783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 userDrawn="1"/>
        </p:nvSpPr>
        <p:spPr>
          <a:xfrm>
            <a:off x="10267950" y="116205"/>
            <a:ext cx="189420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努力就有希望！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5" name="图片 4" descr="QQ截图2020101510434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8096250" cy="571500"/>
          </a:xfrm>
          <a:prstGeom prst="rect">
            <a:avLst/>
          </a:prstGeom>
        </p:spPr>
      </p:pic>
      <p:pic>
        <p:nvPicPr>
          <p:cNvPr id="7" name="图片 6" descr="QQ截图2020101510434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95750" y="0"/>
            <a:ext cx="8096250" cy="571500"/>
          </a:xfrm>
          <a:prstGeom prst="rect">
            <a:avLst/>
          </a:prstGeom>
        </p:spPr>
      </p:pic>
      <p:sp>
        <p:nvSpPr>
          <p:cNvPr id="6" name="文本框 5"/>
          <p:cNvSpPr txBox="1"/>
          <p:nvPr userDrawn="1"/>
        </p:nvSpPr>
        <p:spPr>
          <a:xfrm>
            <a:off x="10356850" y="0"/>
            <a:ext cx="183515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努力就有希望！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9600" y="274638"/>
            <a:ext cx="109728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6" descr="QQ截图2020101510434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8096250" cy="571500"/>
          </a:xfrm>
          <a:prstGeom prst="rect">
            <a:avLst/>
          </a:prstGeom>
        </p:spPr>
      </p:pic>
      <p:pic>
        <p:nvPicPr>
          <p:cNvPr id="8" name="图片 7" descr="QQ截图2020101510434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95750" y="0"/>
            <a:ext cx="8096250" cy="571500"/>
          </a:xfrm>
          <a:prstGeom prst="rect">
            <a:avLst/>
          </a:prstGeom>
        </p:spPr>
      </p:pic>
      <p:sp>
        <p:nvSpPr>
          <p:cNvPr id="10" name="圆角矩形 9"/>
          <p:cNvSpPr/>
          <p:nvPr userDrawn="1"/>
        </p:nvSpPr>
        <p:spPr>
          <a:xfrm>
            <a:off x="10194290" y="86360"/>
            <a:ext cx="1898015" cy="45783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 userDrawn="1"/>
        </p:nvSpPr>
        <p:spPr>
          <a:xfrm>
            <a:off x="10194925" y="115570"/>
            <a:ext cx="179768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努力就有希望！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5" name="图片 4" descr="QQ截图2020101510434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8096250" cy="571500"/>
          </a:xfrm>
          <a:prstGeom prst="rect">
            <a:avLst/>
          </a:prstGeom>
        </p:spPr>
      </p:pic>
      <p:pic>
        <p:nvPicPr>
          <p:cNvPr id="7" name="图片 6" descr="QQ截图2020101510434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95750" y="0"/>
            <a:ext cx="8096250" cy="571500"/>
          </a:xfrm>
          <a:prstGeom prst="rect">
            <a:avLst/>
          </a:prstGeom>
        </p:spPr>
      </p:pic>
      <p:sp>
        <p:nvSpPr>
          <p:cNvPr id="10" name="圆角矩形 9"/>
          <p:cNvSpPr/>
          <p:nvPr userDrawn="1"/>
        </p:nvSpPr>
        <p:spPr>
          <a:xfrm>
            <a:off x="9287510" y="86360"/>
            <a:ext cx="2804795" cy="45783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 userDrawn="1"/>
        </p:nvSpPr>
        <p:spPr>
          <a:xfrm>
            <a:off x="9387840" y="115570"/>
            <a:ext cx="260477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立德树人  和谐发展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9600" y="274638"/>
            <a:ext cx="109728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7" Type="http://schemas.openxmlformats.org/officeDocument/2006/relationships/image" Target="../media/image1.png"/><Relationship Id="rId6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7" Type="http://schemas.openxmlformats.org/officeDocument/2006/relationships/image" Target="../media/image1.png"/><Relationship Id="rId6" Type="http://schemas.openxmlformats.org/officeDocument/2006/relationships/image" Target="../media/image3.png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6" descr="QQ截图20201015104342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0" y="0"/>
            <a:ext cx="8096250" cy="571500"/>
          </a:xfrm>
          <a:prstGeom prst="rect">
            <a:avLst/>
          </a:prstGeom>
        </p:spPr>
      </p:pic>
      <p:pic>
        <p:nvPicPr>
          <p:cNvPr id="8" name="图片 7" descr="QQ截图20201015104342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4095750" y="0"/>
            <a:ext cx="8096250" cy="571500"/>
          </a:xfrm>
          <a:prstGeom prst="rect">
            <a:avLst/>
          </a:prstGeom>
        </p:spPr>
      </p:pic>
      <p:sp>
        <p:nvSpPr>
          <p:cNvPr id="10" name="圆角矩形 9"/>
          <p:cNvSpPr/>
          <p:nvPr userDrawn="1"/>
        </p:nvSpPr>
        <p:spPr>
          <a:xfrm>
            <a:off x="10157460" y="86360"/>
            <a:ext cx="1934845" cy="45783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 userDrawn="1"/>
        </p:nvSpPr>
        <p:spPr>
          <a:xfrm>
            <a:off x="10157460" y="115570"/>
            <a:ext cx="183515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努力就有希望！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6" descr="QQ截图20201015104342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0" y="0"/>
            <a:ext cx="8096250" cy="571500"/>
          </a:xfrm>
          <a:prstGeom prst="rect">
            <a:avLst/>
          </a:prstGeom>
        </p:spPr>
      </p:pic>
      <p:pic>
        <p:nvPicPr>
          <p:cNvPr id="8" name="图片 7" descr="QQ截图20201015104342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4095750" y="0"/>
            <a:ext cx="8096250" cy="571500"/>
          </a:xfrm>
          <a:prstGeom prst="rect">
            <a:avLst/>
          </a:prstGeom>
        </p:spPr>
      </p:pic>
      <p:sp>
        <p:nvSpPr>
          <p:cNvPr id="10" name="圆角矩形 9"/>
          <p:cNvSpPr/>
          <p:nvPr userDrawn="1"/>
        </p:nvSpPr>
        <p:spPr>
          <a:xfrm>
            <a:off x="10114280" y="85725"/>
            <a:ext cx="1978025" cy="45783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 userDrawn="1"/>
        </p:nvSpPr>
        <p:spPr>
          <a:xfrm>
            <a:off x="10185400" y="115570"/>
            <a:ext cx="180721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努力就有希望！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</p:sldLayoutIdLst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Document7.doc"/><Relationship Id="rId8" Type="http://schemas.openxmlformats.org/officeDocument/2006/relationships/image" Target="../media/image21.emf"/><Relationship Id="rId7" Type="http://schemas.openxmlformats.org/officeDocument/2006/relationships/oleObject" Target="../embeddings/Document6.doc"/><Relationship Id="rId6" Type="http://schemas.openxmlformats.org/officeDocument/2006/relationships/image" Target="../media/image20.emf"/><Relationship Id="rId5" Type="http://schemas.openxmlformats.org/officeDocument/2006/relationships/oleObject" Target="../embeddings/Document5.doc"/><Relationship Id="rId4" Type="http://schemas.openxmlformats.org/officeDocument/2006/relationships/image" Target="../media/image19.emf"/><Relationship Id="rId3" Type="http://schemas.openxmlformats.org/officeDocument/2006/relationships/oleObject" Target="../embeddings/Document4.doc"/><Relationship Id="rId2" Type="http://schemas.openxmlformats.org/officeDocument/2006/relationships/image" Target="../media/image18.emf"/><Relationship Id="rId16" Type="http://schemas.openxmlformats.org/officeDocument/2006/relationships/vmlDrawing" Target="../drawings/vmlDrawing2.vml"/><Relationship Id="rId15" Type="http://schemas.openxmlformats.org/officeDocument/2006/relationships/slideLayout" Target="../slideLayouts/slideLayout2.xml"/><Relationship Id="rId14" Type="http://schemas.openxmlformats.org/officeDocument/2006/relationships/image" Target="../media/image24.emf"/><Relationship Id="rId13" Type="http://schemas.openxmlformats.org/officeDocument/2006/relationships/oleObject" Target="../embeddings/Document9.doc"/><Relationship Id="rId12" Type="http://schemas.openxmlformats.org/officeDocument/2006/relationships/image" Target="../media/image23.emf"/><Relationship Id="rId11" Type="http://schemas.openxmlformats.org/officeDocument/2006/relationships/oleObject" Target="../embeddings/Document8.doc"/><Relationship Id="rId10" Type="http://schemas.openxmlformats.org/officeDocument/2006/relationships/image" Target="../media/image22.emf"/><Relationship Id="rId1" Type="http://schemas.openxmlformats.org/officeDocument/2006/relationships/oleObject" Target="../embeddings/Document3.doc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.bin"/><Relationship Id="rId8" Type="http://schemas.openxmlformats.org/officeDocument/2006/relationships/image" Target="../media/image28.emf"/><Relationship Id="rId7" Type="http://schemas.openxmlformats.org/officeDocument/2006/relationships/oleObject" Target="../embeddings/Document13.doc"/><Relationship Id="rId6" Type="http://schemas.openxmlformats.org/officeDocument/2006/relationships/image" Target="../media/image27.emf"/><Relationship Id="rId5" Type="http://schemas.openxmlformats.org/officeDocument/2006/relationships/oleObject" Target="../embeddings/Document12.doc"/><Relationship Id="rId4" Type="http://schemas.openxmlformats.org/officeDocument/2006/relationships/image" Target="../media/image26.emf"/><Relationship Id="rId3" Type="http://schemas.openxmlformats.org/officeDocument/2006/relationships/oleObject" Target="../embeddings/Document11.doc"/><Relationship Id="rId2" Type="http://schemas.openxmlformats.org/officeDocument/2006/relationships/image" Target="../media/image25.emf"/><Relationship Id="rId12" Type="http://schemas.openxmlformats.org/officeDocument/2006/relationships/vmlDrawing" Target="../drawings/vmlDrawing3.vml"/><Relationship Id="rId11" Type="http://schemas.openxmlformats.org/officeDocument/2006/relationships/slideLayout" Target="../slideLayouts/slideLayout2.xml"/><Relationship Id="rId10" Type="http://schemas.openxmlformats.org/officeDocument/2006/relationships/image" Target="../media/image29.wmf"/><Relationship Id="rId1" Type="http://schemas.openxmlformats.org/officeDocument/2006/relationships/oleObject" Target="../embeddings/Document10.doc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4.v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9.jpeg"/><Relationship Id="rId2" Type="http://schemas.openxmlformats.org/officeDocument/2006/relationships/image" Target="../media/image30.emf"/><Relationship Id="rId1" Type="http://schemas.openxmlformats.org/officeDocument/2006/relationships/oleObject" Target="../embeddings/Document14.doc"/></Relationships>
</file>

<file path=ppt/slides/_rels/slide13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5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32.emf"/><Relationship Id="rId3" Type="http://schemas.openxmlformats.org/officeDocument/2006/relationships/oleObject" Target="../embeddings/Document16.doc"/><Relationship Id="rId2" Type="http://schemas.openxmlformats.org/officeDocument/2006/relationships/image" Target="../media/image31.emf"/><Relationship Id="rId1" Type="http://schemas.openxmlformats.org/officeDocument/2006/relationships/oleObject" Target="../embeddings/Document15.doc"/></Relationships>
</file>

<file path=ppt/slides/_rels/slide14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6.v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2.xml"/><Relationship Id="rId2" Type="http://schemas.openxmlformats.org/officeDocument/2006/relationships/image" Target="../media/image33.emf"/><Relationship Id="rId1" Type="http://schemas.openxmlformats.org/officeDocument/2006/relationships/oleObject" Target="../embeddings/Document17.doc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7.v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3.xml"/><Relationship Id="rId2" Type="http://schemas.openxmlformats.org/officeDocument/2006/relationships/image" Target="../media/image34.emf"/><Relationship Id="rId1" Type="http://schemas.openxmlformats.org/officeDocument/2006/relationships/oleObject" Target="../embeddings/Document18.doc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Document23.doc"/><Relationship Id="rId8" Type="http://schemas.openxmlformats.org/officeDocument/2006/relationships/image" Target="../media/image21.emf"/><Relationship Id="rId7" Type="http://schemas.openxmlformats.org/officeDocument/2006/relationships/oleObject" Target="../embeddings/Document22.doc"/><Relationship Id="rId6" Type="http://schemas.openxmlformats.org/officeDocument/2006/relationships/image" Target="../media/image20.emf"/><Relationship Id="rId5" Type="http://schemas.openxmlformats.org/officeDocument/2006/relationships/oleObject" Target="../embeddings/Document21.doc"/><Relationship Id="rId4" Type="http://schemas.openxmlformats.org/officeDocument/2006/relationships/image" Target="../media/image19.emf"/><Relationship Id="rId3" Type="http://schemas.openxmlformats.org/officeDocument/2006/relationships/oleObject" Target="../embeddings/Document20.doc"/><Relationship Id="rId2" Type="http://schemas.openxmlformats.org/officeDocument/2006/relationships/image" Target="../media/image35.emf"/><Relationship Id="rId16" Type="http://schemas.openxmlformats.org/officeDocument/2006/relationships/vmlDrawing" Target="../drawings/vmlDrawing8.vml"/><Relationship Id="rId15" Type="http://schemas.openxmlformats.org/officeDocument/2006/relationships/slideLayout" Target="../slideLayouts/slideLayout2.xml"/><Relationship Id="rId14" Type="http://schemas.openxmlformats.org/officeDocument/2006/relationships/image" Target="../media/image24.emf"/><Relationship Id="rId13" Type="http://schemas.openxmlformats.org/officeDocument/2006/relationships/oleObject" Target="../embeddings/Document25.doc"/><Relationship Id="rId12" Type="http://schemas.openxmlformats.org/officeDocument/2006/relationships/image" Target="../media/image23.emf"/><Relationship Id="rId11" Type="http://schemas.openxmlformats.org/officeDocument/2006/relationships/oleObject" Target="../embeddings/Document24.doc"/><Relationship Id="rId10" Type="http://schemas.openxmlformats.org/officeDocument/2006/relationships/image" Target="../media/image22.emf"/><Relationship Id="rId1" Type="http://schemas.openxmlformats.org/officeDocument/2006/relationships/oleObject" Target="../embeddings/Document19.doc"/></Relationships>
</file>

<file path=ppt/slides/_rels/slide18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9.vml"/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38.png"/><Relationship Id="rId4" Type="http://schemas.openxmlformats.org/officeDocument/2006/relationships/image" Target="../media/image37.emf"/><Relationship Id="rId3" Type="http://schemas.openxmlformats.org/officeDocument/2006/relationships/oleObject" Target="../embeddings/Document27.doc"/><Relationship Id="rId2" Type="http://schemas.openxmlformats.org/officeDocument/2006/relationships/image" Target="../media/image36.emf"/><Relationship Id="rId1" Type="http://schemas.openxmlformats.org/officeDocument/2006/relationships/oleObject" Target="../embeddings/Document26.doc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39.png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1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2.emf"/><Relationship Id="rId3" Type="http://schemas.openxmlformats.org/officeDocument/2006/relationships/oleObject" Target="../embeddings/Document2.doc"/><Relationship Id="rId2" Type="http://schemas.openxmlformats.org/officeDocument/2006/relationships/image" Target="../media/image11.emf"/><Relationship Id="rId1" Type="http://schemas.openxmlformats.org/officeDocument/2006/relationships/oleObject" Target="../embeddings/Document1.doc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048385" y="1143000"/>
            <a:ext cx="1051433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6000" b="1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第四章    指数函数与对数函数</a:t>
            </a:r>
            <a:endParaRPr lang="zh-CN" altLang="en-US" sz="6000" b="1" smtClean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8" name="文本框 4"/>
          <p:cNvSpPr txBox="1"/>
          <p:nvPr/>
        </p:nvSpPr>
        <p:spPr>
          <a:xfrm>
            <a:off x="4762500" y="2756535"/>
            <a:ext cx="3852545" cy="645160"/>
          </a:xfrm>
          <a:prstGeom prst="rect">
            <a:avLst/>
          </a:prstGeom>
          <a:solidFill>
            <a:srgbClr val="FFFF00">
              <a:alpha val="15000"/>
            </a:srgbClr>
          </a:solidFill>
          <a:ln w="9525">
            <a:noFill/>
          </a:ln>
          <a:effectLst>
            <a:glow rad="228600">
              <a:srgbClr val="FFFF00">
                <a:alpha val="40000"/>
              </a:srgbClr>
            </a:glow>
            <a:reflection blurRad="38100" stA="90000" endA="300" endPos="55500" dist="355600" dir="5400000" sy="-100000" algn="bl" rotWithShape="0"/>
          </a:effectLst>
        </p:spPr>
        <p:txBody>
          <a:bodyPr wrap="square">
            <a:spAutoFit/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eaLnBrk="1" hangingPunct="1">
              <a:defRPr/>
            </a:pPr>
            <a:r>
              <a:rPr sz="3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4.3.1 对数的概念</a:t>
            </a:r>
            <a:endParaRPr sz="36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9" name="对象 49188"/>
          <p:cNvGraphicFramePr>
            <a:graphicFrameLocks noChangeAspect="1"/>
          </p:cNvGraphicFramePr>
          <p:nvPr/>
        </p:nvGraphicFramePr>
        <p:xfrm>
          <a:off x="604362" y="890429"/>
          <a:ext cx="10841990" cy="61709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Document" r:id="rId1" imgW="10382885" imgH="5916295" progId="Word.Document.8">
                  <p:embed/>
                </p:oleObj>
              </mc:Choice>
              <mc:Fallback>
                <p:oleObj name="Document" r:id="rId1" imgW="10382885" imgH="591629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04362" y="890429"/>
                        <a:ext cx="10841990" cy="617093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90" name="对象 49189"/>
          <p:cNvGraphicFramePr>
            <a:graphicFrameLocks noChangeAspect="1"/>
          </p:cNvGraphicFramePr>
          <p:nvPr/>
        </p:nvGraphicFramePr>
        <p:xfrm>
          <a:off x="5000041" y="2789383"/>
          <a:ext cx="987723" cy="6013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" r:id="rId3" imgW="941705" imgH="571500" progId="Word.Document.8">
                  <p:embed/>
                </p:oleObj>
              </mc:Choice>
              <mc:Fallback>
                <p:oleObj name="" r:id="rId3" imgW="941705" imgH="57150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00041" y="2789383"/>
                        <a:ext cx="987723" cy="601369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91" name="对象 49190"/>
          <p:cNvGraphicFramePr>
            <a:graphicFrameLocks noChangeAspect="1"/>
          </p:cNvGraphicFramePr>
          <p:nvPr/>
        </p:nvGraphicFramePr>
        <p:xfrm>
          <a:off x="6705431" y="2976657"/>
          <a:ext cx="977645" cy="5711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" r:id="rId5" imgW="946150" imgH="548640" progId="Word.Document.8">
                  <p:embed/>
                </p:oleObj>
              </mc:Choice>
              <mc:Fallback>
                <p:oleObj name="" r:id="rId5" imgW="946150" imgH="54864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705431" y="2976657"/>
                        <a:ext cx="977645" cy="57113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92" name="对象 49191"/>
          <p:cNvGraphicFramePr>
            <a:graphicFrameLocks noChangeAspect="1"/>
          </p:cNvGraphicFramePr>
          <p:nvPr/>
        </p:nvGraphicFramePr>
        <p:xfrm>
          <a:off x="5024867" y="5461029"/>
          <a:ext cx="967566" cy="6836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" r:id="rId7" imgW="946150" imgH="662940" progId="Word.Document.8">
                  <p:embed/>
                </p:oleObj>
              </mc:Choice>
              <mc:Fallback>
                <p:oleObj name="" r:id="rId7" imgW="946150" imgH="66294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024867" y="5461029"/>
                        <a:ext cx="967566" cy="683679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94" name="对象 49193"/>
          <p:cNvGraphicFramePr>
            <a:graphicFrameLocks noChangeAspect="1"/>
          </p:cNvGraphicFramePr>
          <p:nvPr/>
        </p:nvGraphicFramePr>
        <p:xfrm>
          <a:off x="6320448" y="3667628"/>
          <a:ext cx="957487" cy="6719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" r:id="rId9" imgW="946150" imgH="658495" progId="Word.Document.8">
                  <p:embed/>
                </p:oleObj>
              </mc:Choice>
              <mc:Fallback>
                <p:oleObj name="" r:id="rId9" imgW="946150" imgH="65849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320448" y="3667628"/>
                        <a:ext cx="957487" cy="671921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95" name="对象 49194"/>
          <p:cNvGraphicFramePr>
            <a:graphicFrameLocks noChangeAspect="1"/>
          </p:cNvGraphicFramePr>
          <p:nvPr/>
        </p:nvGraphicFramePr>
        <p:xfrm>
          <a:off x="5211143" y="3665874"/>
          <a:ext cx="957487" cy="6719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" r:id="rId11" imgW="946150" imgH="658495" progId="Word.Document.8">
                  <p:embed/>
                </p:oleObj>
              </mc:Choice>
              <mc:Fallback>
                <p:oleObj name="" r:id="rId11" imgW="946150" imgH="65849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211143" y="3665874"/>
                        <a:ext cx="957487" cy="671921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96" name="对象 49195"/>
          <p:cNvGraphicFramePr>
            <a:graphicFrameLocks noChangeAspect="1"/>
          </p:cNvGraphicFramePr>
          <p:nvPr/>
        </p:nvGraphicFramePr>
        <p:xfrm>
          <a:off x="4948238" y="6205538"/>
          <a:ext cx="5567362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Document" r:id="rId13" imgW="4741545" imgH="533400" progId="Word.Document.8">
                  <p:embed/>
                </p:oleObj>
              </mc:Choice>
              <mc:Fallback>
                <p:oleObj name="Document" r:id="rId13" imgW="4741545" imgH="53340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948238" y="6205538"/>
                        <a:ext cx="5567362" cy="6191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文本框 2"/>
          <p:cNvSpPr txBox="1"/>
          <p:nvPr/>
        </p:nvSpPr>
        <p:spPr>
          <a:xfrm>
            <a:off x="0" y="61595"/>
            <a:ext cx="2070100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defRPr/>
            </a:pPr>
            <a:r>
              <a:rPr lang="zh-CN" altLang="en-US" sz="28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对数的概念</a:t>
            </a:r>
            <a:endParaRPr lang="en-US" altLang="zh-CN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对象 436225"/>
          <p:cNvGraphicFramePr>
            <a:graphicFrameLocks noChangeAspect="1"/>
          </p:cNvGraphicFramePr>
          <p:nvPr/>
        </p:nvGraphicFramePr>
        <p:xfrm>
          <a:off x="460755" y="583443"/>
          <a:ext cx="10629900" cy="426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Document" r:id="rId1" imgW="9194800" imgH="3700145" progId="Word.Document.8">
                  <p:embed/>
                </p:oleObj>
              </mc:Choice>
              <mc:Fallback>
                <p:oleObj name="Document" r:id="rId1" imgW="9194800" imgH="370014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60755" y="583443"/>
                        <a:ext cx="10629900" cy="42624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6228" name="对象 436227"/>
          <p:cNvGraphicFramePr>
            <a:graphicFrameLocks noChangeAspect="1"/>
          </p:cNvGraphicFramePr>
          <p:nvPr/>
        </p:nvGraphicFramePr>
        <p:xfrm>
          <a:off x="2977894" y="4040905"/>
          <a:ext cx="5649912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Document" r:id="rId3" imgW="4775200" imgH="533400" progId="Word.Document.8">
                  <p:embed/>
                </p:oleObj>
              </mc:Choice>
              <mc:Fallback>
                <p:oleObj name="Document" r:id="rId3" imgW="4775200" imgH="53340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77894" y="4040905"/>
                        <a:ext cx="5649912" cy="4095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6229" name="对象 436228"/>
          <p:cNvGraphicFramePr>
            <a:graphicFrameLocks noChangeAspect="1"/>
          </p:cNvGraphicFramePr>
          <p:nvPr/>
        </p:nvGraphicFramePr>
        <p:xfrm>
          <a:off x="2954790" y="1445646"/>
          <a:ext cx="5642453" cy="41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Document" r:id="rId5" imgW="4741545" imgH="533400" progId="Word.Document.8">
                  <p:embed/>
                </p:oleObj>
              </mc:Choice>
              <mc:Fallback>
                <p:oleObj name="Document" r:id="rId5" imgW="4741545" imgH="53340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54790" y="1445646"/>
                        <a:ext cx="5642453" cy="4199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6230" name="对象 436229"/>
          <p:cNvGraphicFramePr>
            <a:graphicFrameLocks noChangeAspect="1"/>
          </p:cNvGraphicFramePr>
          <p:nvPr/>
        </p:nvGraphicFramePr>
        <p:xfrm>
          <a:off x="2985077" y="2743976"/>
          <a:ext cx="5642454" cy="41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Document" r:id="rId7" imgW="4741545" imgH="533400" progId="Word.Document.8">
                  <p:embed/>
                </p:oleObj>
              </mc:Choice>
              <mc:Fallback>
                <p:oleObj name="Document" r:id="rId7" imgW="4741545" imgH="53340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985077" y="2743976"/>
                        <a:ext cx="5642454" cy="4199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53333" y="4719484"/>
            <a:ext cx="71096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smtClean="0"/>
              <a:t>思考：为什么零和负数没有对数？</a:t>
            </a:r>
            <a:endParaRPr lang="zh-CN" altLang="en-US" sz="3600" b="1"/>
          </a:p>
        </p:txBody>
      </p:sp>
      <p:sp>
        <p:nvSpPr>
          <p:cNvPr id="9" name="TextBox 8"/>
          <p:cNvSpPr txBox="1"/>
          <p:nvPr/>
        </p:nvSpPr>
        <p:spPr>
          <a:xfrm>
            <a:off x="5501149" y="3982064"/>
            <a:ext cx="3416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smtClean="0">
                <a:latin typeface="楷体" panose="02010609060101010101" pitchFamily="49" charset="-122"/>
                <a:ea typeface="楷体" panose="02010609060101010101" pitchFamily="49" charset="-122"/>
              </a:rPr>
              <a:t>（指的是真数）</a:t>
            </a:r>
            <a:endParaRPr lang="zh-CN" altLang="en-US" sz="3600" b="1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37887" y="4719034"/>
            <a:ext cx="24929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(</a:t>
            </a:r>
            <a:r>
              <a:rPr lang="zh-CN" altLang="en-US" sz="400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真数</a:t>
            </a:r>
            <a:r>
              <a:rPr lang="en-US" altLang="zh-CN" sz="400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N&gt;0)</a:t>
            </a:r>
            <a:endParaRPr lang="zh-CN" altLang="en-US" sz="400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" name="文本框 2"/>
          <p:cNvSpPr txBox="1"/>
          <p:nvPr/>
        </p:nvSpPr>
        <p:spPr>
          <a:xfrm>
            <a:off x="0" y="61595"/>
            <a:ext cx="2744470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defRPr/>
            </a:pPr>
            <a:r>
              <a:rPr lang="zh-CN" altLang="en-US" sz="28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对数的基本性质 </a:t>
            </a:r>
            <a:endParaRPr lang="en-US" altLang="zh-CN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61010" y="5467668"/>
          <a:ext cx="10309860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9" imgW="3886200" imgH="241300" progId="Equation.KSEE3">
                  <p:embed/>
                </p:oleObj>
              </mc:Choice>
              <mc:Fallback>
                <p:oleObj name="" r:id="rId9" imgW="3886200" imgH="2413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61010" y="5467668"/>
                        <a:ext cx="10309860" cy="641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2744470" y="5496560"/>
            <a:ext cx="264922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solidFill>
                  <a:srgbClr val="FF0000"/>
                </a:solidFill>
              </a:rPr>
              <a:t>N</a:t>
            </a:r>
            <a:endParaRPr lang="en-US" altLang="zh-CN" sz="3200"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449820" y="5496560"/>
            <a:ext cx="264922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solidFill>
                  <a:srgbClr val="FF0000"/>
                </a:solidFill>
              </a:rPr>
              <a:t>m</a:t>
            </a:r>
            <a:endParaRPr lang="en-US" altLang="zh-CN" sz="320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6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6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6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6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6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6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1"/>
      <p:bldP spid="10" grpId="2"/>
      <p:bldP spid="7" grpId="0"/>
      <p:bldP spid="7" grpId="1"/>
      <p:bldP spid="11" grpId="0"/>
      <p:bldP spid="11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对象 435201"/>
          <p:cNvGraphicFramePr>
            <a:graphicFrameLocks noChangeAspect="1"/>
          </p:cNvGraphicFramePr>
          <p:nvPr/>
        </p:nvGraphicFramePr>
        <p:xfrm>
          <a:off x="655320" y="1113155"/>
          <a:ext cx="10302875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Document" r:id="rId1" imgW="10373995" imgH="4156075" progId="Word.Document.8">
                  <p:embed/>
                </p:oleObj>
              </mc:Choice>
              <mc:Fallback>
                <p:oleObj name="Document" r:id="rId1" imgW="10373995" imgH="415607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55320" y="1113155"/>
                        <a:ext cx="10302875" cy="4114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0696" y="433017"/>
            <a:ext cx="2901304" cy="217597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492181" y="1725562"/>
            <a:ext cx="4651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smtClean="0">
                <a:solidFill>
                  <a:srgbClr val="FF0000"/>
                </a:solidFill>
              </a:rPr>
              <a:t>×</a:t>
            </a:r>
            <a:endParaRPr lang="zh-CN" altLang="en-US" sz="540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69969" y="3159595"/>
            <a:ext cx="5293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smtClean="0">
                <a:solidFill>
                  <a:srgbClr val="FF0000"/>
                </a:solidFill>
              </a:rPr>
              <a:t>×</a:t>
            </a:r>
            <a:endParaRPr lang="zh-CN" altLang="en-US" sz="5400">
              <a:solidFill>
                <a:srgbClr val="FF0000"/>
              </a:solidFill>
            </a:endParaRPr>
          </a:p>
        </p:txBody>
      </p:sp>
      <p:sp>
        <p:nvSpPr>
          <p:cNvPr id="2" name="文本框 2"/>
          <p:cNvSpPr txBox="1"/>
          <p:nvPr/>
        </p:nvSpPr>
        <p:spPr>
          <a:xfrm>
            <a:off x="0" y="61595"/>
            <a:ext cx="173418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defRPr/>
            </a:pPr>
            <a:r>
              <a:rPr lang="zh-CN" altLang="en-US" sz="2800" b="1" kern="0">
                <a:solidFill>
                  <a:srgbClr val="37600F"/>
                </a:solidFill>
                <a:ea typeface="隶书" pitchFamily="49" charset="-122"/>
              </a:rPr>
              <a:t>巩固训练</a:t>
            </a:r>
            <a:endParaRPr lang="zh-CN" altLang="en-US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对象 434177"/>
          <p:cNvGraphicFramePr>
            <a:graphicFrameLocks noChangeAspect="1"/>
          </p:cNvGraphicFramePr>
          <p:nvPr/>
        </p:nvGraphicFramePr>
        <p:xfrm>
          <a:off x="604838" y="1176338"/>
          <a:ext cx="10890250" cy="2497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Document" r:id="rId1" imgW="9271000" imgH="2141855" progId="Word.Document.8">
                  <p:embed/>
                </p:oleObj>
              </mc:Choice>
              <mc:Fallback>
                <p:oleObj name="Document" r:id="rId1" imgW="9271000" imgH="214185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04838" y="1176338"/>
                        <a:ext cx="10890250" cy="249713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4179" name="对象 434178"/>
          <p:cNvGraphicFramePr>
            <a:graphicFrameLocks noChangeAspect="1"/>
          </p:cNvGraphicFramePr>
          <p:nvPr/>
        </p:nvGraphicFramePr>
        <p:xfrm>
          <a:off x="587375" y="4652963"/>
          <a:ext cx="10663238" cy="817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Document" r:id="rId3" imgW="9228455" imgH="719455" progId="Word.Document.8">
                  <p:embed/>
                </p:oleObj>
              </mc:Choice>
              <mc:Fallback>
                <p:oleObj name="Document" r:id="rId3" imgW="9228455" imgH="71945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7375" y="4652963"/>
                        <a:ext cx="10663238" cy="8175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文本框 2"/>
          <p:cNvSpPr txBox="1"/>
          <p:nvPr/>
        </p:nvSpPr>
        <p:spPr>
          <a:xfrm>
            <a:off x="0" y="61595"/>
            <a:ext cx="173418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defRPr/>
            </a:pPr>
            <a:r>
              <a:rPr lang="zh-CN" altLang="en-US" sz="2800" b="1" kern="0">
                <a:solidFill>
                  <a:srgbClr val="37600F"/>
                </a:solidFill>
                <a:ea typeface="隶书" pitchFamily="49" charset="-122"/>
              </a:rPr>
              <a:t>巩固训练</a:t>
            </a:r>
            <a:endParaRPr lang="zh-CN" altLang="en-US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3" name="对象 397330"/>
          <p:cNvGraphicFramePr>
            <a:graphicFrameLocks noChangeAspect="1"/>
          </p:cNvGraphicFramePr>
          <p:nvPr/>
        </p:nvGraphicFramePr>
        <p:xfrm>
          <a:off x="462598" y="514033"/>
          <a:ext cx="13047662" cy="582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Document" r:id="rId1" imgW="9279255" imgH="4157345" progId="Word.Document.8">
                  <p:embed/>
                </p:oleObj>
              </mc:Choice>
              <mc:Fallback>
                <p:oleObj name="Document" r:id="rId1" imgW="9279255" imgH="415734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62598" y="514033"/>
                        <a:ext cx="13047662" cy="58293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矩形 4"/>
          <p:cNvSpPr/>
          <p:nvPr/>
        </p:nvSpPr>
        <p:spPr>
          <a:xfrm>
            <a:off x="3305248" y="268487"/>
            <a:ext cx="309880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32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endParaRPr lang="zh-CN" altLang="en-US" sz="32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" name="文本框 2"/>
          <p:cNvSpPr txBox="1"/>
          <p:nvPr/>
        </p:nvSpPr>
        <p:spPr>
          <a:xfrm>
            <a:off x="0" y="61595"/>
            <a:ext cx="1675130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defRPr/>
            </a:pPr>
            <a:r>
              <a:rPr lang="zh-CN" altLang="en-US" sz="28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典</a:t>
            </a:r>
            <a:r>
              <a:rPr lang="zh-CN" altLang="en-US" sz="28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例解析</a:t>
            </a:r>
            <a:endParaRPr lang="en-US" altLang="zh-CN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  <p:sp>
        <p:nvSpPr>
          <p:cNvPr id="3" name="文本框 2"/>
          <p:cNvSpPr/>
          <p:nvPr>
            <p:custDataLst>
              <p:tags r:id="rId3"/>
            </p:custDataLst>
          </p:nvPr>
        </p:nvSpPr>
        <p:spPr>
          <a:xfrm>
            <a:off x="7073900" y="5574665"/>
            <a:ext cx="53016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练习：书本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P123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第</a:t>
            </a:r>
            <a:r>
              <a:rPr 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题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968063" y="1060332"/>
            <a:ext cx="309880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32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endParaRPr lang="zh-CN" altLang="en-US" sz="32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8768" y="2294358"/>
            <a:ext cx="1172628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smtClean="0">
                <a:latin typeface="华文楷体" pitchFamily="2" charset="-122"/>
                <a:ea typeface="华文楷体" pitchFamily="2" charset="-122"/>
              </a:rPr>
              <a:t>其实指数式与对数式，虽然从形式上看，两者不同，</a:t>
            </a:r>
            <a:endParaRPr lang="en-US" altLang="zh-CN" sz="3600" b="1" smtClean="0"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sz="3600" b="1" smtClean="0">
                <a:latin typeface="华文楷体" pitchFamily="2" charset="-122"/>
                <a:ea typeface="华文楷体" pitchFamily="2" charset="-122"/>
              </a:rPr>
              <a:t>但本质上是一致的。这个一致就是底数、指数（对数）、</a:t>
            </a:r>
            <a:endParaRPr lang="en-US" altLang="zh-CN" sz="3600" b="1" smtClean="0"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sz="3600" b="1" smtClean="0">
                <a:latin typeface="华文楷体" pitchFamily="2" charset="-122"/>
                <a:ea typeface="华文楷体" pitchFamily="2" charset="-122"/>
              </a:rPr>
              <a:t>幂（真数）三者之间的关系。</a:t>
            </a:r>
            <a:endParaRPr lang="zh-CN" altLang="en-US" sz="3600" b="1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2" name="文本框 2"/>
          <p:cNvSpPr txBox="1"/>
          <p:nvPr/>
        </p:nvSpPr>
        <p:spPr>
          <a:xfrm>
            <a:off x="0" y="61595"/>
            <a:ext cx="1675130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defRPr/>
            </a:pPr>
            <a:r>
              <a:rPr lang="zh-CN" altLang="en-US" sz="28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归纳总结</a:t>
            </a:r>
            <a:endParaRPr lang="en-US" altLang="zh-CN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对象 425988"/>
          <p:cNvGraphicFramePr>
            <a:graphicFrameLocks noChangeAspect="1"/>
          </p:cNvGraphicFramePr>
          <p:nvPr/>
        </p:nvGraphicFramePr>
        <p:xfrm>
          <a:off x="636905" y="719455"/>
          <a:ext cx="10662920" cy="33032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Document" r:id="rId1" imgW="10363200" imgH="2555875" progId="Word.Document.8">
                  <p:embed/>
                </p:oleObj>
              </mc:Choice>
              <mc:Fallback>
                <p:oleObj name="Document" r:id="rId1" imgW="10363200" imgH="255587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36905" y="719455"/>
                        <a:ext cx="10662920" cy="330327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文本框 2"/>
          <p:cNvSpPr txBox="1"/>
          <p:nvPr/>
        </p:nvSpPr>
        <p:spPr>
          <a:xfrm>
            <a:off x="0" y="61595"/>
            <a:ext cx="1675130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defRPr/>
            </a:pPr>
            <a:r>
              <a:rPr lang="zh-CN" altLang="en-US" sz="28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典</a:t>
            </a:r>
            <a:r>
              <a:rPr lang="zh-CN" altLang="en-US" sz="28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例解析</a:t>
            </a:r>
            <a:endParaRPr lang="en-US" altLang="zh-CN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  <p:sp>
        <p:nvSpPr>
          <p:cNvPr id="3" name="文本框 2"/>
          <p:cNvSpPr/>
          <p:nvPr>
            <p:custDataLst>
              <p:tags r:id="rId3"/>
            </p:custDataLst>
          </p:nvPr>
        </p:nvSpPr>
        <p:spPr>
          <a:xfrm>
            <a:off x="7073900" y="5574665"/>
            <a:ext cx="53016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练习：书本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P123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第</a:t>
            </a:r>
            <a:r>
              <a:rPr 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题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9" name="对象 49188"/>
          <p:cNvGraphicFramePr>
            <a:graphicFrameLocks noChangeAspect="1"/>
          </p:cNvGraphicFramePr>
          <p:nvPr/>
        </p:nvGraphicFramePr>
        <p:xfrm>
          <a:off x="604838" y="881063"/>
          <a:ext cx="10841037" cy="6189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Document" r:id="rId1" imgW="9228455" imgH="5274945" progId="Word.Document.8">
                  <p:embed/>
                </p:oleObj>
              </mc:Choice>
              <mc:Fallback>
                <p:oleObj name="Document" r:id="rId1" imgW="9228455" imgH="527494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04838" y="881063"/>
                        <a:ext cx="10841037" cy="61896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90" name="对象 49189"/>
          <p:cNvGraphicFramePr>
            <a:graphicFrameLocks noChangeAspect="1"/>
          </p:cNvGraphicFramePr>
          <p:nvPr/>
        </p:nvGraphicFramePr>
        <p:xfrm>
          <a:off x="5000041" y="2789383"/>
          <a:ext cx="987723" cy="6013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" r:id="rId3" imgW="941705" imgH="571500" progId="Word.Document.8">
                  <p:embed/>
                </p:oleObj>
              </mc:Choice>
              <mc:Fallback>
                <p:oleObj name="" r:id="rId3" imgW="941705" imgH="57150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00041" y="2789383"/>
                        <a:ext cx="987723" cy="601369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91" name="对象 49190"/>
          <p:cNvGraphicFramePr>
            <a:graphicFrameLocks noChangeAspect="1"/>
          </p:cNvGraphicFramePr>
          <p:nvPr/>
        </p:nvGraphicFramePr>
        <p:xfrm>
          <a:off x="6705431" y="2976657"/>
          <a:ext cx="977645" cy="5711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" r:id="rId5" imgW="946150" imgH="548640" progId="Word.Document.8">
                  <p:embed/>
                </p:oleObj>
              </mc:Choice>
              <mc:Fallback>
                <p:oleObj name="" r:id="rId5" imgW="946150" imgH="54864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705431" y="2976657"/>
                        <a:ext cx="977645" cy="57113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92" name="对象 49191"/>
          <p:cNvGraphicFramePr>
            <a:graphicFrameLocks noChangeAspect="1"/>
          </p:cNvGraphicFramePr>
          <p:nvPr/>
        </p:nvGraphicFramePr>
        <p:xfrm>
          <a:off x="5024867" y="5461029"/>
          <a:ext cx="967566" cy="6836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" r:id="rId7" imgW="946150" imgH="662940" progId="Word.Document.8">
                  <p:embed/>
                </p:oleObj>
              </mc:Choice>
              <mc:Fallback>
                <p:oleObj name="" r:id="rId7" imgW="946150" imgH="66294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024867" y="5461029"/>
                        <a:ext cx="967566" cy="683679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94" name="对象 49193"/>
          <p:cNvGraphicFramePr>
            <a:graphicFrameLocks noChangeAspect="1"/>
          </p:cNvGraphicFramePr>
          <p:nvPr/>
        </p:nvGraphicFramePr>
        <p:xfrm>
          <a:off x="6320448" y="3667628"/>
          <a:ext cx="957487" cy="6719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" r:id="rId9" imgW="946150" imgH="658495" progId="Word.Document.8">
                  <p:embed/>
                </p:oleObj>
              </mc:Choice>
              <mc:Fallback>
                <p:oleObj name="" r:id="rId9" imgW="946150" imgH="65849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320448" y="3667628"/>
                        <a:ext cx="957487" cy="671921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95" name="对象 49194"/>
          <p:cNvGraphicFramePr>
            <a:graphicFrameLocks noChangeAspect="1"/>
          </p:cNvGraphicFramePr>
          <p:nvPr/>
        </p:nvGraphicFramePr>
        <p:xfrm>
          <a:off x="5211143" y="3665874"/>
          <a:ext cx="957487" cy="6719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" r:id="rId11" imgW="946150" imgH="658495" progId="Word.Document.8">
                  <p:embed/>
                </p:oleObj>
              </mc:Choice>
              <mc:Fallback>
                <p:oleObj name="" r:id="rId11" imgW="946150" imgH="65849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211143" y="3665874"/>
                        <a:ext cx="957487" cy="671921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96" name="对象 49195"/>
          <p:cNvGraphicFramePr>
            <a:graphicFrameLocks noChangeAspect="1"/>
          </p:cNvGraphicFramePr>
          <p:nvPr/>
        </p:nvGraphicFramePr>
        <p:xfrm>
          <a:off x="4948238" y="6205538"/>
          <a:ext cx="5567362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Document" r:id="rId13" imgW="4741545" imgH="533400" progId="Word.Document.8">
                  <p:embed/>
                </p:oleObj>
              </mc:Choice>
              <mc:Fallback>
                <p:oleObj name="Document" r:id="rId13" imgW="4741545" imgH="53340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948238" y="6205538"/>
                        <a:ext cx="5567362" cy="6191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文本框 2"/>
          <p:cNvSpPr txBox="1"/>
          <p:nvPr/>
        </p:nvSpPr>
        <p:spPr>
          <a:xfrm>
            <a:off x="0" y="61595"/>
            <a:ext cx="2070100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defRPr/>
            </a:pPr>
            <a:r>
              <a:rPr lang="zh-CN" altLang="en-US" sz="28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课堂小结</a:t>
            </a:r>
            <a:endParaRPr lang="en-US" altLang="zh-CN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对象 421889"/>
          <p:cNvGraphicFramePr>
            <a:graphicFrameLocks noChangeAspect="1"/>
          </p:cNvGraphicFramePr>
          <p:nvPr/>
        </p:nvGraphicFramePr>
        <p:xfrm>
          <a:off x="647779" y="574961"/>
          <a:ext cx="10914063" cy="180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Document" r:id="rId1" imgW="10373995" imgH="1720850" progId="Word.Document.8">
                  <p:embed/>
                </p:oleObj>
              </mc:Choice>
              <mc:Fallback>
                <p:oleObj name="Document" r:id="rId1" imgW="10373995" imgH="172085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47779" y="574961"/>
                        <a:ext cx="10914063" cy="18002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6" name="对象 421891"/>
          <p:cNvGraphicFramePr>
            <a:graphicFrameLocks noChangeAspect="1"/>
          </p:cNvGraphicFramePr>
          <p:nvPr/>
        </p:nvGraphicFramePr>
        <p:xfrm>
          <a:off x="718956" y="4023651"/>
          <a:ext cx="10974144" cy="56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Document" r:id="rId3" imgW="10373995" imgH="536575" progId="Word.Document.8">
                  <p:embed/>
                </p:oleObj>
              </mc:Choice>
              <mc:Fallback>
                <p:oleObj name="Document" r:id="rId3" imgW="10373995" imgH="53657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18956" y="4023651"/>
                        <a:ext cx="10974144" cy="5644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矩形 6"/>
          <p:cNvSpPr/>
          <p:nvPr/>
        </p:nvSpPr>
        <p:spPr>
          <a:xfrm>
            <a:off x="81353" y="-24248"/>
            <a:ext cx="20393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32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问题探究 </a:t>
            </a:r>
            <a:endParaRPr lang="zh-CN" altLang="en-US" sz="32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18437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0452100" y="10198100"/>
            <a:ext cx="355600" cy="266700"/>
          </a:xfrm>
          <a:prstGeom prst="cube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文本框 34820"/>
          <p:cNvSpPr txBox="1"/>
          <p:nvPr/>
        </p:nvSpPr>
        <p:spPr>
          <a:xfrm>
            <a:off x="1462405" y="881380"/>
            <a:ext cx="556768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en-US" sz="3200">
                <a:latin typeface="Arial" panose="020B0604020202020204" pitchFamily="34" charset="0"/>
                <a:ea typeface="宋体" panose="02010600030101010101" pitchFamily="2" charset="-122"/>
              </a:rPr>
              <a:t>、指数函数的定义？</a:t>
            </a:r>
            <a:endParaRPr lang="zh-CN" altLang="en-US" sz="32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" name="文本框 2"/>
          <p:cNvSpPr txBox="1"/>
          <p:nvPr/>
        </p:nvSpPr>
        <p:spPr>
          <a:xfrm>
            <a:off x="121285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defRPr/>
            </a:pPr>
            <a:r>
              <a:rPr lang="zh-CN" altLang="en-US" sz="28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课堂小结</a:t>
            </a:r>
            <a:endParaRPr lang="zh-CN" altLang="en-US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462405" y="2343150"/>
            <a:ext cx="556768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lang="en-US" altLang="zh-CN" sz="320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en-US" sz="3200">
                <a:latin typeface="Arial" panose="020B0604020202020204" pitchFamily="34" charset="0"/>
                <a:ea typeface="宋体" panose="02010600030101010101" pitchFamily="2" charset="-122"/>
              </a:rPr>
              <a:t>、指数函数的图象与性质？</a:t>
            </a:r>
            <a:endParaRPr lang="zh-CN" altLang="en-US" sz="32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462405" y="3795395"/>
            <a:ext cx="703135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lang="en-US" altLang="zh-CN" sz="3200"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zh-CN" altLang="en-US" sz="3200">
                <a:latin typeface="Arial" panose="020B0604020202020204" pitchFamily="34" charset="0"/>
                <a:ea typeface="宋体" panose="02010600030101010101" pitchFamily="2" charset="-122"/>
              </a:rPr>
              <a:t>、本节课讲了几种题型与解法？</a:t>
            </a:r>
            <a:endParaRPr lang="zh-CN" altLang="en-US" sz="32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0666" y="2227006"/>
            <a:ext cx="11415304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smtClean="0"/>
              <a:t>在指数函数               中，当函数值分别取</a:t>
            </a:r>
            <a:r>
              <a:rPr lang="en-US" sz="4000" smtClean="0"/>
              <a:t>3</a:t>
            </a:r>
            <a:r>
              <a:rPr lang="zh-CN" altLang="en-US" sz="4000" smtClean="0"/>
              <a:t>，</a:t>
            </a:r>
            <a:r>
              <a:rPr lang="en-US" sz="4000" smtClean="0"/>
              <a:t>4</a:t>
            </a:r>
            <a:r>
              <a:rPr lang="zh-CN" altLang="en-US" sz="4000" smtClean="0"/>
              <a:t>，</a:t>
            </a:r>
            <a:r>
              <a:rPr lang="en-US" sz="4000" smtClean="0"/>
              <a:t>6</a:t>
            </a:r>
            <a:r>
              <a:rPr lang="zh-CN" altLang="en-US" sz="4000" smtClean="0"/>
              <a:t>，</a:t>
            </a:r>
            <a:endParaRPr lang="en-US" altLang="zh-CN" sz="4000" smtClean="0"/>
          </a:p>
          <a:p>
            <a:r>
              <a:rPr lang="en-US" sz="4000" smtClean="0"/>
              <a:t>9</a:t>
            </a:r>
            <a:r>
              <a:rPr lang="zh-CN" altLang="en-US" sz="4000" smtClean="0"/>
              <a:t>时，你能不能求出自变量</a:t>
            </a:r>
            <a:r>
              <a:rPr lang="en-US" sz="4000" smtClean="0"/>
              <a:t>x</a:t>
            </a:r>
            <a:r>
              <a:rPr lang="zh-CN" altLang="en-US" sz="4000" smtClean="0"/>
              <a:t>的值分别为多少？</a:t>
            </a:r>
            <a:endParaRPr lang="zh-CN" altLang="en-US" sz="4000" smtClean="0"/>
          </a:p>
          <a:p>
            <a:endParaRPr lang="zh-CN" altLang="en-US"/>
          </a:p>
        </p:txBody>
      </p:sp>
      <p:sp>
        <p:nvSpPr>
          <p:cNvPr id="455682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pic>
        <p:nvPicPr>
          <p:cNvPr id="455681" name="Picture 1"/>
          <p:cNvPicPr>
            <a:picLocks noChangeAspect="1" noChangeArrowheads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554362" y="2168013"/>
            <a:ext cx="1495425" cy="628650"/>
          </a:xfrm>
          <a:prstGeom prst="rect">
            <a:avLst/>
          </a:prstGeom>
          <a:noFill/>
        </p:spPr>
      </p:pic>
      <p:sp>
        <p:nvSpPr>
          <p:cNvPr id="6" name="矩形 5"/>
          <p:cNvSpPr/>
          <p:nvPr/>
        </p:nvSpPr>
        <p:spPr>
          <a:xfrm>
            <a:off x="2780961" y="238928"/>
            <a:ext cx="309880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32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endParaRPr lang="zh-CN" altLang="en-US" sz="32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1" name="文本框 2"/>
          <p:cNvSpPr txBox="1"/>
          <p:nvPr/>
        </p:nvSpPr>
        <p:spPr>
          <a:xfrm>
            <a:off x="0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l">
              <a:defRPr/>
            </a:pPr>
            <a:r>
              <a:rPr lang="zh-CN" altLang="en-US" sz="28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创设情境</a:t>
            </a:r>
            <a:endParaRPr lang="en-US" altLang="zh-CN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206752" y="108400"/>
            <a:ext cx="2179209" cy="666115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zh-CN" altLang="en-US" sz="3735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课后作业</a:t>
            </a:r>
            <a:endParaRPr lang="zh-CN" altLang="en-US" sz="3735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6" name="New picture"/>
          <p:cNvPicPr/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15358533" y="16789400"/>
            <a:ext cx="474133" cy="355600"/>
          </a:xfrm>
          <a:prstGeom prst="cube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298576" y="1472276"/>
            <a:ext cx="11892995" cy="28714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eaLnBrk="0" hangingPunct="0"/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课本：</a:t>
            </a:r>
            <a:r>
              <a:rPr lang="en-US" altLang="zh-CN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P126 </a:t>
            </a:r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第</a:t>
            </a:r>
            <a:r>
              <a:rPr 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题</a:t>
            </a:r>
            <a:endParaRPr lang="zh-CN" altLang="en-US" sz="4515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/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预习</a:t>
            </a:r>
            <a:r>
              <a:rPr lang="en-US" altLang="zh-CN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:</a:t>
            </a:r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书本</a:t>
            </a:r>
            <a:r>
              <a:rPr lang="en-US" altLang="zh-CN" sz="4515" b="1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P123--126</a:t>
            </a:r>
            <a:endParaRPr lang="en-US" altLang="zh-CN" sz="4515" b="1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eaLnBrk="0" hangingPunct="0"/>
            <a:r>
              <a:rPr lang="zh-CN" altLang="en-US" sz="4515" b="1" dirty="0">
                <a:latin typeface="宋体" panose="02010600030101010101" pitchFamily="2" charset="-122"/>
                <a:ea typeface="宋体" panose="02010600030101010101" pitchFamily="2" charset="-122"/>
              </a:rPr>
              <a:t>练习册</a:t>
            </a:r>
            <a:r>
              <a:rPr lang="en-US" altLang="zh-CN" sz="4515" b="1" dirty="0">
                <a:latin typeface="宋体" panose="02010600030101010101" pitchFamily="2" charset="-122"/>
                <a:ea typeface="宋体" panose="02010600030101010101" pitchFamily="2" charset="-122"/>
              </a:rPr>
              <a:t>:P63--65</a:t>
            </a:r>
            <a:endParaRPr lang="zh-CN" altLang="en-US" sz="4515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/>
            <a:endParaRPr lang="zh-CN" altLang="en-US" sz="4515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63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454665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pic>
        <p:nvPicPr>
          <p:cNvPr id="454664" name="Picture 8"/>
          <p:cNvPicPr>
            <a:picLocks noChangeAspect="1" noChangeArrowheads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840659" y="3111911"/>
            <a:ext cx="1972322" cy="825910"/>
          </a:xfrm>
          <a:prstGeom prst="rect">
            <a:avLst/>
          </a:prstGeom>
          <a:noFill/>
        </p:spPr>
      </p:pic>
      <p:sp>
        <p:nvSpPr>
          <p:cNvPr id="454672" name="Rectangle 1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454671" name="Picture 1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067664" y="2934929"/>
            <a:ext cx="2920182" cy="973394"/>
          </a:xfrm>
          <a:prstGeom prst="rect">
            <a:avLst/>
          </a:prstGeom>
          <a:noFill/>
        </p:spPr>
      </p:pic>
      <p:sp>
        <p:nvSpPr>
          <p:cNvPr id="454673" name="Rectangle 17"/>
          <p:cNvSpPr>
            <a:spLocks noChangeArrowheads="1"/>
          </p:cNvSpPr>
          <p:nvPr/>
        </p:nvSpPr>
        <p:spPr bwMode="auto">
          <a:xfrm>
            <a:off x="0" y="78105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454675" name="Rectangle 1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pic>
        <p:nvPicPr>
          <p:cNvPr id="454674" name="Picture 1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6400801" y="2979173"/>
            <a:ext cx="2698953" cy="899651"/>
          </a:xfrm>
          <a:prstGeom prst="rect">
            <a:avLst/>
          </a:prstGeom>
          <a:noFill/>
        </p:spPr>
      </p:pic>
      <p:sp>
        <p:nvSpPr>
          <p:cNvPr id="454677" name="Rectangle 2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pic>
        <p:nvPicPr>
          <p:cNvPr id="454676" name="Picture 20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9792928" y="3111910"/>
            <a:ext cx="1913769" cy="796413"/>
          </a:xfrm>
          <a:prstGeom prst="rect">
            <a:avLst/>
          </a:prstGeom>
          <a:noFill/>
        </p:spPr>
      </p:pic>
      <p:sp>
        <p:nvSpPr>
          <p:cNvPr id="24" name="TextBox 23"/>
          <p:cNvSpPr txBox="1"/>
          <p:nvPr/>
        </p:nvSpPr>
        <p:spPr>
          <a:xfrm>
            <a:off x="673510" y="3156155"/>
            <a:ext cx="115184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smtClean="0"/>
              <a:t>                  ；                        ；                         ；</a:t>
            </a:r>
            <a:endParaRPr lang="zh-CN" altLang="en-US" sz="4000"/>
          </a:p>
        </p:txBody>
      </p:sp>
      <p:sp>
        <p:nvSpPr>
          <p:cNvPr id="11" name="文本框 2"/>
          <p:cNvSpPr txBox="1"/>
          <p:nvPr/>
        </p:nvSpPr>
        <p:spPr>
          <a:xfrm>
            <a:off x="0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l">
              <a:defRPr/>
            </a:pPr>
            <a:r>
              <a:rPr lang="zh-CN" altLang="en-US" sz="28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创设情境</a:t>
            </a:r>
            <a:endParaRPr lang="en-US" altLang="zh-CN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6"/>
          <p:cNvSpPr>
            <a:spLocks noChangeArrowheads="1"/>
          </p:cNvSpPr>
          <p:nvPr/>
        </p:nvSpPr>
        <p:spPr bwMode="auto">
          <a:xfrm>
            <a:off x="5581650" y="3314700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4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4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4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4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4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672138" y="3314700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4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4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4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4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4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0696" y="4710049"/>
            <a:ext cx="2901304" cy="2175978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356314" y="902990"/>
            <a:ext cx="11210846" cy="2306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在</a:t>
            </a:r>
            <a:r>
              <a:rPr lang="en-US" altLang="zh-CN" sz="360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4.2.1</a:t>
            </a:r>
            <a:r>
              <a:rPr lang="zh-CN" altLang="en-US" sz="360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的问题</a:t>
            </a:r>
            <a:r>
              <a:rPr lang="en-US" altLang="zh-CN" sz="360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lang="zh-CN" altLang="en-US" sz="360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中</a:t>
            </a:r>
            <a:r>
              <a:rPr lang="zh-CN" altLang="en-US" sz="36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，通过指数幂运算，我们能</a:t>
            </a:r>
            <a:r>
              <a:rPr lang="zh-CN" altLang="en-US" sz="360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从</a:t>
            </a:r>
            <a:r>
              <a:rPr lang="en-US" altLang="zh-CN" sz="360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y</a:t>
            </a:r>
            <a:r>
              <a:rPr lang="zh-CN" altLang="en-US" sz="360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＝</a:t>
            </a:r>
            <a:r>
              <a:rPr lang="en-US" altLang="zh-CN" sz="360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 </a:t>
            </a:r>
            <a:r>
              <a:rPr lang="zh-CN" altLang="en-US" sz="360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中</a:t>
            </a:r>
            <a:r>
              <a:rPr lang="zh-CN" altLang="en-US" sz="36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求出</a:t>
            </a:r>
            <a:r>
              <a:rPr lang="zh-CN" altLang="en-US" sz="360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经过</a:t>
            </a:r>
            <a:r>
              <a:rPr lang="en-US" altLang="zh-CN" sz="360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x</a:t>
            </a:r>
            <a:r>
              <a:rPr lang="zh-CN" altLang="en-US" sz="360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年后</a:t>
            </a:r>
            <a:r>
              <a:rPr lang="zh-CN" altLang="en-US" sz="36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Ｂ地景区的游客人次</a:t>
            </a:r>
            <a:r>
              <a:rPr lang="zh-CN" altLang="en-US" sz="360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为</a:t>
            </a:r>
            <a:r>
              <a:rPr lang="en-US" altLang="zh-CN" sz="360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2001</a:t>
            </a:r>
            <a:r>
              <a:rPr lang="zh-CN" altLang="en-US" sz="360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年的</a:t>
            </a:r>
            <a:r>
              <a:rPr lang="en-US" altLang="zh-CN" sz="360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y</a:t>
            </a:r>
            <a:r>
              <a:rPr lang="zh-CN" altLang="en-US" sz="360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倍．反之，如果要求经过多少年游客人次是</a:t>
            </a:r>
            <a:r>
              <a:rPr lang="en-US" altLang="zh-CN" sz="360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2001</a:t>
            </a:r>
            <a:r>
              <a:rPr lang="zh-CN" altLang="en-US" sz="360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年的</a:t>
            </a:r>
            <a:r>
              <a:rPr lang="en-US" altLang="zh-CN" sz="360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zh-CN" altLang="en-US" sz="360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倍，</a:t>
            </a:r>
            <a:r>
              <a:rPr lang="en-US" altLang="zh-CN" sz="360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lang="zh-CN" altLang="en-US" sz="360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倍，</a:t>
            </a:r>
            <a:r>
              <a:rPr lang="en-US" altLang="zh-CN" sz="360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</a:t>
            </a:r>
            <a:r>
              <a:rPr lang="zh-CN" altLang="en-US" sz="360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倍</a:t>
            </a:r>
            <a:r>
              <a:rPr lang="zh-CN" altLang="en-US" sz="36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lang="en-US" altLang="zh-CN" sz="36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…</a:t>
            </a:r>
            <a:r>
              <a:rPr lang="zh-CN" altLang="en-US" sz="36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，那么该如何解决？</a:t>
            </a:r>
            <a:endParaRPr lang="zh-CN" altLang="en-US" sz="36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11350" y="3120003"/>
            <a:ext cx="1115581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smtClean="0">
                <a:solidFill>
                  <a:srgbClr val="FF0000"/>
                </a:solidFill>
                <a:latin typeface="SSJ-PK748200013fe-Identity-H"/>
              </a:rPr>
              <a:t>   </a:t>
            </a:r>
            <a:r>
              <a:rPr lang="zh-CN" altLang="en-US" sz="3600" smtClean="0">
                <a:latin typeface="SSJ-PK748200013fe-Identity-H"/>
              </a:rPr>
              <a:t>上述</a:t>
            </a:r>
            <a:r>
              <a:rPr lang="zh-CN" altLang="en-US" sz="3600">
                <a:latin typeface="SSJ-PK748200013fe-Identity-H"/>
              </a:rPr>
              <a:t>问题实际上就是</a:t>
            </a:r>
            <a:r>
              <a:rPr lang="zh-CN" altLang="en-US" sz="3600" smtClean="0">
                <a:latin typeface="SSJ-PK748200013fe-Identity-H"/>
              </a:rPr>
              <a:t>从</a:t>
            </a:r>
            <a:r>
              <a:rPr lang="en-US" altLang="zh-CN" sz="4000" b="1" smtClean="0">
                <a:latin typeface="+mj-ea"/>
                <a:ea typeface="+mj-ea"/>
              </a:rPr>
              <a:t>2</a:t>
            </a:r>
            <a:r>
              <a:rPr lang="en-US" altLang="zh-CN" sz="3600" smtClean="0">
                <a:latin typeface="SSJ-PK748200013fe-Identity-H"/>
              </a:rPr>
              <a:t>=</a:t>
            </a:r>
            <a:r>
              <a:rPr lang="en-US" altLang="zh-CN" sz="3600" smtClean="0">
                <a:latin typeface="E-BZ9-PK7481a4-Identity-H"/>
              </a:rPr>
              <a:t>        </a:t>
            </a:r>
            <a:r>
              <a:rPr lang="en-US" altLang="zh-CN" sz="3600" baseline="30000" smtClean="0">
                <a:latin typeface="E-BZ9-PK7481a4-Identity-H"/>
              </a:rPr>
              <a:t> </a:t>
            </a:r>
            <a:r>
              <a:rPr lang="zh-CN" altLang="en-US" sz="3600" smtClean="0">
                <a:latin typeface="H-SS9-PK74820001404-Identity-H"/>
              </a:rPr>
              <a:t>，</a:t>
            </a:r>
            <a:r>
              <a:rPr lang="en-US" altLang="zh-CN" sz="4000" b="1" smtClean="0">
                <a:latin typeface="+mn-ea"/>
              </a:rPr>
              <a:t>3</a:t>
            </a:r>
            <a:r>
              <a:rPr lang="en-US" altLang="zh-CN" sz="3600" smtClean="0">
                <a:latin typeface="SSJ-PK748200013fe-Identity-H"/>
              </a:rPr>
              <a:t>=</a:t>
            </a:r>
            <a:endParaRPr lang="en-US" altLang="zh-CN" sz="3600" smtClean="0">
              <a:latin typeface="E-BZ9-PK7481a4-Identity-H"/>
            </a:endParaRPr>
          </a:p>
          <a:p>
            <a:r>
              <a:rPr lang="zh-CN" altLang="en-US" sz="3600" smtClean="0">
                <a:latin typeface="H-SS9-PK74820001404-Identity-H"/>
              </a:rPr>
              <a:t>，</a:t>
            </a:r>
            <a:r>
              <a:rPr lang="en-US" altLang="zh-CN" sz="3600" smtClean="0">
                <a:latin typeface="SSJ-PK748200013fe-Identity-H"/>
              </a:rPr>
              <a:t> </a:t>
            </a:r>
            <a:r>
              <a:rPr lang="en-US" altLang="zh-CN" sz="3600" b="1" smtClean="0">
                <a:latin typeface="+mn-ea"/>
              </a:rPr>
              <a:t>4</a:t>
            </a:r>
            <a:r>
              <a:rPr lang="en-US" altLang="zh-CN" sz="3600" smtClean="0">
                <a:latin typeface="SSJ-PK748200013fe-Identity-H"/>
              </a:rPr>
              <a:t>=</a:t>
            </a:r>
            <a:r>
              <a:rPr lang="en-US" altLang="zh-CN" sz="3600" smtClean="0">
                <a:latin typeface="E-BZ9-PK7481a4-Identity-H"/>
              </a:rPr>
              <a:t>        </a:t>
            </a:r>
            <a:r>
              <a:rPr lang="zh-CN" altLang="en-US" sz="3600" smtClean="0">
                <a:latin typeface="H-SS9-PK74820001404-Identity-H"/>
              </a:rPr>
              <a:t>，</a:t>
            </a:r>
            <a:r>
              <a:rPr lang="en-US" altLang="zh-CN" sz="3600" smtClean="0">
                <a:latin typeface="H-SS9-PK74820001404-Identity-H"/>
              </a:rPr>
              <a:t>…</a:t>
            </a:r>
            <a:r>
              <a:rPr lang="zh-CN" altLang="en-US" sz="3600" smtClean="0">
                <a:latin typeface="SSJ-PK748200013fe-Identity-H"/>
              </a:rPr>
              <a:t>中</a:t>
            </a:r>
            <a:r>
              <a:rPr lang="zh-CN" altLang="en-US" sz="3600">
                <a:latin typeface="SSJ-PK748200013fe-Identity-H"/>
              </a:rPr>
              <a:t>分别求</a:t>
            </a:r>
            <a:r>
              <a:rPr lang="zh-CN" altLang="en-US" sz="3600" smtClean="0">
                <a:latin typeface="SSJ-PK748200013fe-Identity-H"/>
              </a:rPr>
              <a:t>出</a:t>
            </a:r>
            <a:r>
              <a:rPr lang="en-US" altLang="zh-CN" sz="3600" smtClean="0">
                <a:latin typeface="E-BX9-PK7481a2-Identity-H"/>
              </a:rPr>
              <a:t>x</a:t>
            </a:r>
            <a:r>
              <a:rPr lang="zh-CN" altLang="en-US" sz="3600" smtClean="0">
                <a:latin typeface="H-SS9-PK74820001404-Identity-H"/>
              </a:rPr>
              <a:t>，</a:t>
            </a:r>
            <a:r>
              <a:rPr lang="zh-CN" altLang="en-US" sz="3600">
                <a:latin typeface="SSJ-PK748200013fe-Identity-H"/>
              </a:rPr>
              <a:t>即</a:t>
            </a:r>
            <a:r>
              <a:rPr lang="zh-CN" altLang="en-US" sz="3600" smtClean="0">
                <a:latin typeface="SSJ-PK748200013fe-Identity-H"/>
              </a:rPr>
              <a:t>已知底数</a:t>
            </a:r>
            <a:r>
              <a:rPr lang="zh-CN" altLang="en-US" sz="3600">
                <a:latin typeface="SSJ-PK748200013fe-Identity-H"/>
              </a:rPr>
              <a:t>和幂的值</a:t>
            </a:r>
            <a:r>
              <a:rPr lang="zh-CN" altLang="en-US" sz="3600">
                <a:latin typeface="H-SS9-PK74820001404-Identity-H"/>
              </a:rPr>
              <a:t>，</a:t>
            </a:r>
            <a:r>
              <a:rPr lang="zh-CN" altLang="en-US" sz="3600">
                <a:latin typeface="SSJ-PK748200013fe-Identity-H"/>
              </a:rPr>
              <a:t>求指数</a:t>
            </a:r>
            <a:r>
              <a:rPr lang="zh-CN" altLang="en-US" sz="3600" smtClean="0">
                <a:latin typeface="E-BX9-PK7481a2-Identity-H"/>
              </a:rPr>
              <a:t>．</a:t>
            </a:r>
            <a:r>
              <a:rPr lang="zh-CN" altLang="en-US" sz="3600" smtClean="0">
                <a:latin typeface="SSJ-PK748200013fe-Identity-H"/>
              </a:rPr>
              <a:t>用我们现有的知识体系可以解决上述问题吗？</a:t>
            </a:r>
            <a:endParaRPr lang="zh-CN" altLang="en-US" sz="3600"/>
          </a:p>
        </p:txBody>
      </p:sp>
      <p:sp>
        <p:nvSpPr>
          <p:cNvPr id="8" name="TextBox 7"/>
          <p:cNvSpPr txBox="1"/>
          <p:nvPr/>
        </p:nvSpPr>
        <p:spPr>
          <a:xfrm>
            <a:off x="1021080" y="5334000"/>
            <a:ext cx="57438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smtClean="0">
                <a:solidFill>
                  <a:srgbClr val="FF0000"/>
                </a:solidFill>
              </a:rPr>
              <a:t>这就是本节要学习的对数。</a:t>
            </a:r>
            <a:endParaRPr lang="zh-CN" altLang="en-US" sz="3600" b="1">
              <a:solidFill>
                <a:srgbClr val="FF0000"/>
              </a:solidFill>
            </a:endParaRPr>
          </a:p>
        </p:txBody>
      </p:sp>
      <p:sp>
        <p:nvSpPr>
          <p:cNvPr id="431106" name="Rectangle 2"/>
          <p:cNvSpPr>
            <a:spLocks noChangeArrowheads="1"/>
          </p:cNvSpPr>
          <p:nvPr/>
        </p:nvSpPr>
        <p:spPr bwMode="auto">
          <a:xfrm>
            <a:off x="30480" y="14605"/>
            <a:ext cx="12192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pic>
        <p:nvPicPr>
          <p:cNvPr id="43110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1424305" y="1339850"/>
            <a:ext cx="1228725" cy="805815"/>
          </a:xfrm>
          <a:prstGeom prst="rect">
            <a:avLst/>
          </a:prstGeom>
          <a:noFill/>
        </p:spPr>
      </p:pic>
      <p:sp>
        <p:nvSpPr>
          <p:cNvPr id="431107" name="Rectangle 3"/>
          <p:cNvSpPr>
            <a:spLocks noChangeArrowheads="1"/>
          </p:cNvSpPr>
          <p:nvPr/>
        </p:nvSpPr>
        <p:spPr bwMode="auto">
          <a:xfrm>
            <a:off x="0" y="1247775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6136005" y="3025775"/>
            <a:ext cx="1228725" cy="805815"/>
          </a:xfrm>
          <a:prstGeom prst="rect">
            <a:avLst/>
          </a:prstGeom>
          <a:noFill/>
        </p:spPr>
      </p:pic>
      <p:pic>
        <p:nvPicPr>
          <p:cNvPr id="1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9010015" y="3026410"/>
            <a:ext cx="1228725" cy="805815"/>
          </a:xfrm>
          <a:prstGeom prst="rect">
            <a:avLst/>
          </a:prstGeom>
          <a:noFill/>
        </p:spPr>
      </p:pic>
      <p:pic>
        <p:nvPicPr>
          <p:cNvPr id="14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1630680" y="3566160"/>
            <a:ext cx="1228725" cy="805815"/>
          </a:xfrm>
          <a:prstGeom prst="rect">
            <a:avLst/>
          </a:prstGeom>
          <a:noFill/>
        </p:spPr>
      </p:pic>
      <p:sp>
        <p:nvSpPr>
          <p:cNvPr id="11" name="文本框 2"/>
          <p:cNvSpPr txBox="1"/>
          <p:nvPr/>
        </p:nvSpPr>
        <p:spPr>
          <a:xfrm>
            <a:off x="0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l">
              <a:defRPr/>
            </a:pPr>
            <a:r>
              <a:rPr lang="zh-CN" altLang="en-US" sz="28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创设情境</a:t>
            </a:r>
            <a:endParaRPr lang="en-US" altLang="zh-CN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1466271" y="482841"/>
            <a:ext cx="7239001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4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4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4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4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4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CN" altLang="en-US" sz="6000" b="1">
                <a:solidFill>
                  <a:srgbClr val="FF0066"/>
                </a:solidFill>
                <a:latin typeface="隶书" pitchFamily="49" charset="-122"/>
                <a:ea typeface="隶书" pitchFamily="49" charset="-122"/>
              </a:rPr>
              <a:t>对 数</a:t>
            </a:r>
            <a:endParaRPr lang="zh-CN" altLang="en-US" sz="6000" b="1">
              <a:solidFill>
                <a:srgbClr val="FF0066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21708" y="1133838"/>
            <a:ext cx="10116912" cy="6647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87680" eaLnBrk="0" hangingPunct="0">
              <a:defRPr kumimoji="1" sz="4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4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4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4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4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50000"/>
              </a:spcBef>
            </a:pPr>
            <a:r>
              <a:rPr lang="en-US" altLang="zh-CN" sz="2800" smtClean="0">
                <a:solidFill>
                  <a:srgbClr val="FF3399"/>
                </a:solidFill>
              </a:rPr>
              <a:t>  </a:t>
            </a:r>
            <a:r>
              <a:rPr lang="zh-CN" altLang="en-US" sz="3600"/>
              <a:t>对数的创始人是苏格兰数学家纳皮尔（</a:t>
            </a:r>
            <a:r>
              <a:rPr lang="en-US" altLang="zh-CN" sz="3600"/>
              <a:t>Napier</a:t>
            </a:r>
            <a:r>
              <a:rPr lang="zh-CN" altLang="en-US" sz="3600"/>
              <a:t>，</a:t>
            </a:r>
            <a:r>
              <a:rPr lang="en-US" altLang="zh-CN" sz="3600"/>
              <a:t>1550</a:t>
            </a:r>
            <a:r>
              <a:rPr lang="zh-CN" altLang="en-US" sz="3600"/>
              <a:t>年</a:t>
            </a:r>
            <a:r>
              <a:rPr lang="en-US" altLang="zh-CN" sz="3600"/>
              <a:t>~1617</a:t>
            </a:r>
            <a:r>
              <a:rPr lang="zh-CN" altLang="en-US" sz="3600"/>
              <a:t>年）。他发明了供天文计算作参考的对数，并于</a:t>
            </a:r>
            <a:r>
              <a:rPr lang="en-US" altLang="zh-CN" sz="3600"/>
              <a:t>1614</a:t>
            </a:r>
            <a:r>
              <a:rPr lang="zh-CN" altLang="en-US" sz="3600"/>
              <a:t>年在爱丁堡出版了</a:t>
            </a:r>
            <a:r>
              <a:rPr lang="en-US" altLang="zh-CN" sz="3600"/>
              <a:t>《</a:t>
            </a:r>
            <a:r>
              <a:rPr lang="zh-CN" altLang="en-US" sz="3600"/>
              <a:t>奇妙的对数定律说明书</a:t>
            </a:r>
            <a:r>
              <a:rPr lang="en-US" altLang="zh-CN" sz="3600"/>
              <a:t>》</a:t>
            </a:r>
            <a:r>
              <a:rPr lang="zh-CN" altLang="en-US" sz="3600"/>
              <a:t>，公布了他的发明。恩格斯把对数的发明与解析几何的创始，微积分的建立并称为</a:t>
            </a:r>
            <a:r>
              <a:rPr lang="en-US" altLang="zh-CN" sz="3600"/>
              <a:t>17</a:t>
            </a:r>
            <a:r>
              <a:rPr lang="zh-CN" altLang="en-US" sz="3600"/>
              <a:t>世纪数学的三大成就</a:t>
            </a:r>
            <a:r>
              <a:rPr lang="zh-CN" altLang="en-US" sz="3600" smtClean="0"/>
              <a:t>。（具体发明的过程请大家阅读课本</a:t>
            </a:r>
            <a:r>
              <a:rPr lang="en-US" altLang="zh-CN" sz="3600" smtClean="0"/>
              <a:t>128</a:t>
            </a:r>
            <a:r>
              <a:rPr lang="zh-CN" altLang="en-US" sz="3600" smtClean="0"/>
              <a:t>页的对数的发明。）</a:t>
            </a:r>
            <a:endParaRPr lang="zh-CN" altLang="en-US" sz="3600"/>
          </a:p>
          <a:p>
            <a:pPr algn="just" eaLnBrk="1" hangingPunct="1">
              <a:spcBef>
                <a:spcPct val="50000"/>
              </a:spcBef>
            </a:pPr>
            <a:r>
              <a:rPr lang="zh-CN" altLang="en-US" sz="3200"/>
              <a:t> </a:t>
            </a:r>
            <a:endParaRPr lang="zh-CN" altLang="en-US" sz="3200"/>
          </a:p>
        </p:txBody>
      </p:sp>
      <p:sp>
        <p:nvSpPr>
          <p:cNvPr id="11" name="文本框 2"/>
          <p:cNvSpPr txBox="1"/>
          <p:nvPr/>
        </p:nvSpPr>
        <p:spPr>
          <a:xfrm>
            <a:off x="0" y="104775"/>
            <a:ext cx="2070100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defRPr/>
            </a:pPr>
            <a:r>
              <a:rPr lang="zh-CN" altLang="en-US" sz="28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对数的发明 </a:t>
            </a:r>
            <a:endParaRPr lang="en-US" altLang="zh-CN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1466271" y="482841"/>
            <a:ext cx="7239001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4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4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4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4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4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CN" altLang="en-US" sz="6000" b="1">
                <a:solidFill>
                  <a:srgbClr val="FF0066"/>
                </a:solidFill>
                <a:latin typeface="隶书" pitchFamily="49" charset="-122"/>
                <a:ea typeface="隶书" pitchFamily="49" charset="-122"/>
              </a:rPr>
              <a:t>对 数</a:t>
            </a:r>
            <a:endParaRPr lang="zh-CN" altLang="en-US" sz="6000" b="1">
              <a:solidFill>
                <a:srgbClr val="FF0066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54443" y="1856509"/>
            <a:ext cx="9462655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87680" eaLnBrk="0" hangingPunct="0">
              <a:defRPr kumimoji="1" sz="4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4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4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4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4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50000"/>
              </a:spcBef>
            </a:pPr>
            <a:r>
              <a:rPr lang="en-US" altLang="zh-CN" sz="2800" smtClean="0">
                <a:solidFill>
                  <a:srgbClr val="FF3399"/>
                </a:solidFill>
              </a:rPr>
              <a:t>  </a:t>
            </a:r>
            <a:endParaRPr lang="zh-CN" altLang="en-US" sz="2800"/>
          </a:p>
          <a:p>
            <a:pPr algn="just" eaLnBrk="1" hangingPunct="1">
              <a:spcBef>
                <a:spcPct val="50000"/>
              </a:spcBef>
            </a:pPr>
            <a:r>
              <a:rPr lang="zh-CN" altLang="en-US" sz="3200"/>
              <a:t> </a:t>
            </a:r>
            <a:endParaRPr lang="zh-CN" altLang="en-US" sz="3200"/>
          </a:p>
        </p:txBody>
      </p:sp>
      <p:sp>
        <p:nvSpPr>
          <p:cNvPr id="7" name="矩形 6"/>
          <p:cNvSpPr/>
          <p:nvPr/>
        </p:nvSpPr>
        <p:spPr>
          <a:xfrm>
            <a:off x="1071716" y="1225689"/>
            <a:ext cx="870646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 b="1" smtClean="0"/>
              <a:t>对数表的发明</a:t>
            </a:r>
            <a:r>
              <a:rPr lang="en-US" altLang="zh-CN" sz="3600" b="1" smtClean="0"/>
              <a:t>,</a:t>
            </a:r>
            <a:r>
              <a:rPr lang="zh-CN" altLang="en-US" sz="3600" b="1" smtClean="0"/>
              <a:t>很快得到了人们的认可</a:t>
            </a:r>
            <a:r>
              <a:rPr lang="en-US" altLang="zh-CN" sz="3600" b="1" smtClean="0"/>
              <a:t>,</a:t>
            </a:r>
            <a:r>
              <a:rPr lang="zh-CN" altLang="en-US" sz="3600" b="1" smtClean="0"/>
              <a:t>尤其是天文学界</a:t>
            </a:r>
            <a:r>
              <a:rPr lang="en-US" altLang="zh-CN" sz="3600" b="1" smtClean="0"/>
              <a:t>,</a:t>
            </a:r>
            <a:r>
              <a:rPr lang="zh-CN" altLang="en-US" sz="3600" b="1" smtClean="0"/>
              <a:t>他们认为对数的发明延长了天文学者的寿命</a:t>
            </a:r>
            <a:r>
              <a:rPr lang="en-US" altLang="zh-CN" sz="3600" b="1" smtClean="0"/>
              <a:t>.</a:t>
            </a:r>
            <a:r>
              <a:rPr lang="zh-CN" altLang="en-US" sz="3600" b="1" smtClean="0"/>
              <a:t>伽利略甚至说</a:t>
            </a:r>
            <a:r>
              <a:rPr lang="en-US" altLang="zh-CN" sz="3600" b="1" smtClean="0"/>
              <a:t>,</a:t>
            </a:r>
            <a:r>
              <a:rPr lang="zh-CN" altLang="en-US" sz="3600" b="1" smtClean="0"/>
              <a:t>给他空间、时间及对数</a:t>
            </a:r>
            <a:r>
              <a:rPr lang="en-US" altLang="zh-CN" sz="3600" b="1" smtClean="0"/>
              <a:t>,</a:t>
            </a:r>
            <a:r>
              <a:rPr lang="zh-CN" altLang="en-US" sz="3600" b="1" smtClean="0"/>
              <a:t>他就可以创造一个宇宙</a:t>
            </a:r>
            <a:r>
              <a:rPr lang="en-US" altLang="zh-CN" sz="3600" smtClean="0"/>
              <a:t>.</a:t>
            </a:r>
            <a:r>
              <a:rPr lang="zh-CN" altLang="en-US" sz="3600" b="1" smtClean="0"/>
              <a:t>在生产生活中测量地震的里氏多少多少级</a:t>
            </a:r>
            <a:r>
              <a:rPr lang="en-US" altLang="zh-CN" sz="3600" b="1" smtClean="0"/>
              <a:t>,</a:t>
            </a:r>
            <a:r>
              <a:rPr lang="zh-CN" altLang="en-US" sz="3600" b="1" smtClean="0"/>
              <a:t>就是个对数；</a:t>
            </a:r>
            <a:r>
              <a:rPr lang="en-US" altLang="zh-CN" sz="3600" b="1" smtClean="0"/>
              <a:t>PH</a:t>
            </a:r>
            <a:r>
              <a:rPr lang="zh-CN" altLang="en-US" sz="3600" b="1" smtClean="0"/>
              <a:t>值是个对数；人口增长率、死亡率、生物的繁殖率</a:t>
            </a:r>
            <a:r>
              <a:rPr lang="en-US" altLang="zh-CN" sz="3600" b="1" smtClean="0"/>
              <a:t>,</a:t>
            </a:r>
            <a:r>
              <a:rPr lang="zh-CN" altLang="en-US" sz="3600" b="1" smtClean="0"/>
              <a:t>银行的利息率、国民经济增长率、原子的核衰变</a:t>
            </a:r>
            <a:r>
              <a:rPr lang="en-US" altLang="zh-CN" sz="3600" b="1" smtClean="0"/>
              <a:t>,</a:t>
            </a:r>
            <a:r>
              <a:rPr lang="zh-CN" altLang="en-US" sz="3600" b="1" smtClean="0"/>
              <a:t>甚至人死后的体温降低率等等等等</a:t>
            </a:r>
            <a:r>
              <a:rPr lang="en-US" altLang="zh-CN" sz="3600" b="1" smtClean="0"/>
              <a:t>.</a:t>
            </a:r>
            <a:r>
              <a:rPr lang="zh-CN" altLang="en-US" sz="3600" b="1" smtClean="0"/>
              <a:t>这些计算方面的问题</a:t>
            </a:r>
            <a:r>
              <a:rPr lang="en-US" altLang="zh-CN" sz="3600" b="1" smtClean="0"/>
              <a:t>,</a:t>
            </a:r>
            <a:r>
              <a:rPr lang="zh-CN" altLang="en-US" sz="3600" b="1" smtClean="0"/>
              <a:t>很多都要用到对数的</a:t>
            </a:r>
            <a:r>
              <a:rPr lang="en-US" altLang="zh-CN" sz="3600" b="1" smtClean="0"/>
              <a:t>.</a:t>
            </a:r>
            <a:endParaRPr lang="zh-CN" altLang="en-US" sz="3600" b="1"/>
          </a:p>
        </p:txBody>
      </p:sp>
      <p:sp>
        <p:nvSpPr>
          <p:cNvPr id="11" name="文本框 2"/>
          <p:cNvSpPr txBox="1"/>
          <p:nvPr/>
        </p:nvSpPr>
        <p:spPr>
          <a:xfrm>
            <a:off x="0" y="104775"/>
            <a:ext cx="2070100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defRPr/>
            </a:pPr>
            <a:r>
              <a:rPr lang="zh-CN" altLang="en-US" sz="28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对数的作用 </a:t>
            </a:r>
            <a:endParaRPr lang="en-US" altLang="zh-CN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9" name="对象 49188"/>
          <p:cNvGraphicFramePr>
            <a:graphicFrameLocks noChangeAspect="1"/>
          </p:cNvGraphicFramePr>
          <p:nvPr/>
        </p:nvGraphicFramePr>
        <p:xfrm>
          <a:off x="358775" y="701675"/>
          <a:ext cx="11495088" cy="555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Document" r:id="rId1" imgW="11004550" imgH="5334000" progId="Word.Document.8">
                  <p:embed/>
                </p:oleObj>
              </mc:Choice>
              <mc:Fallback>
                <p:oleObj name="Document" r:id="rId1" imgW="11004550" imgH="533400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58775" y="701675"/>
                        <a:ext cx="11495088" cy="55514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矩形 9"/>
          <p:cNvSpPr/>
          <p:nvPr/>
        </p:nvSpPr>
        <p:spPr>
          <a:xfrm>
            <a:off x="3180080" y="0"/>
            <a:ext cx="309880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32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endParaRPr lang="zh-CN" altLang="en-US" sz="32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aphicFrame>
        <p:nvGraphicFramePr>
          <p:cNvPr id="428041" name="Object 9"/>
          <p:cNvGraphicFramePr>
            <a:graphicFrameLocks noChangeAspect="1"/>
          </p:cNvGraphicFramePr>
          <p:nvPr/>
        </p:nvGraphicFramePr>
        <p:xfrm>
          <a:off x="675261" y="1482884"/>
          <a:ext cx="10862945" cy="11569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Document" r:id="rId3" imgW="11030585" imgH="1188720" progId="Word.Document.8">
                  <p:embed/>
                </p:oleObj>
              </mc:Choice>
              <mc:Fallback>
                <p:oleObj name="Document" r:id="rId3" imgW="11030585" imgH="118872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75261" y="1482884"/>
                        <a:ext cx="10862945" cy="115697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89935" y="2639961"/>
            <a:ext cx="4087495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smtClean="0"/>
              <a:t>注意：</a:t>
            </a:r>
            <a:endParaRPr lang="en-US" altLang="zh-CN" sz="3600" b="1" smtClean="0"/>
          </a:p>
          <a:p>
            <a:r>
              <a:rPr lang="zh-CN" altLang="en-US" sz="3600" b="1" smtClean="0"/>
              <a:t>（</a:t>
            </a:r>
            <a:r>
              <a:rPr lang="en-US" altLang="zh-CN" sz="3600" b="1" smtClean="0"/>
              <a:t>1</a:t>
            </a:r>
            <a:r>
              <a:rPr lang="zh-CN" altLang="en-US" sz="3600" b="1" smtClean="0"/>
              <a:t>）对数的写法；</a:t>
            </a:r>
            <a:endParaRPr lang="en-US" altLang="zh-CN" sz="3600" b="1" smtClean="0"/>
          </a:p>
        </p:txBody>
      </p:sp>
      <p:sp>
        <p:nvSpPr>
          <p:cNvPr id="7" name="TextBox 6"/>
          <p:cNvSpPr txBox="1"/>
          <p:nvPr/>
        </p:nvSpPr>
        <p:spPr>
          <a:xfrm>
            <a:off x="619432" y="3819833"/>
            <a:ext cx="103533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smtClean="0"/>
              <a:t>（</a:t>
            </a:r>
            <a:r>
              <a:rPr lang="en-US" altLang="zh-CN" sz="3600" b="1" smtClean="0"/>
              <a:t>2</a:t>
            </a:r>
            <a:r>
              <a:rPr lang="zh-CN" altLang="en-US" sz="3600" b="1" smtClean="0"/>
              <a:t>）</a:t>
            </a:r>
            <a:r>
              <a:rPr lang="en-US" altLang="zh-CN" sz="3600" b="1" smtClean="0"/>
              <a:t>log</a:t>
            </a:r>
            <a:r>
              <a:rPr lang="zh-CN" altLang="en-US" sz="3600" b="1" smtClean="0"/>
              <a:t>只是记录对数的符号，类似于三角中的正余弦</a:t>
            </a:r>
            <a:r>
              <a:rPr lang="en-US" altLang="zh-CN" sz="3600" b="1" err="1" smtClean="0"/>
              <a:t>sin,cos</a:t>
            </a:r>
            <a:r>
              <a:rPr lang="zh-CN" altLang="en-US" sz="3600" b="1" smtClean="0"/>
              <a:t>等</a:t>
            </a:r>
            <a:r>
              <a:rPr lang="zh-CN" altLang="en-US" b="1" smtClean="0"/>
              <a:t>；</a:t>
            </a:r>
            <a:endParaRPr lang="en-US" altLang="zh-CN" b="1" smtClean="0"/>
          </a:p>
          <a:p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634180" y="5014451"/>
            <a:ext cx="67409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smtClean="0"/>
              <a:t>（</a:t>
            </a:r>
            <a:r>
              <a:rPr lang="en-US" altLang="zh-CN" sz="3600" b="1" smtClean="0"/>
              <a:t>3</a:t>
            </a:r>
            <a:r>
              <a:rPr lang="zh-CN" altLang="en-US" sz="3600" b="1" smtClean="0"/>
              <a:t>）</a:t>
            </a:r>
            <a:r>
              <a:rPr lang="en-US" sz="3600" smtClean="0"/>
              <a:t> log</a:t>
            </a:r>
            <a:r>
              <a:rPr lang="en-US" sz="3600" i="1" baseline="-25000" err="1" smtClean="0"/>
              <a:t>a</a:t>
            </a:r>
            <a:r>
              <a:rPr lang="en-US" sz="3600" i="1" err="1" smtClean="0"/>
              <a:t>N</a:t>
            </a:r>
            <a:r>
              <a:rPr lang="zh-CN" altLang="en-US" sz="3600" b="1" smtClean="0"/>
              <a:t>不是</a:t>
            </a:r>
            <a:r>
              <a:rPr lang="en-US" sz="3600" err="1" smtClean="0"/>
              <a:t>log</a:t>
            </a:r>
            <a:r>
              <a:rPr lang="en-US" sz="3600" i="1" baseline="-25000" err="1" smtClean="0"/>
              <a:t>a</a:t>
            </a:r>
            <a:r>
              <a:rPr lang="zh-CN" altLang="en-US" sz="3600" b="1" smtClean="0"/>
              <a:t>与</a:t>
            </a:r>
            <a:r>
              <a:rPr lang="en-US" sz="3600" i="1" smtClean="0"/>
              <a:t>N</a:t>
            </a:r>
            <a:r>
              <a:rPr lang="zh-CN" altLang="en-US" sz="3600" b="1" smtClean="0"/>
              <a:t>的乘积；</a:t>
            </a:r>
            <a:endParaRPr lang="zh-CN" altLang="en-US" sz="3600"/>
          </a:p>
        </p:txBody>
      </p:sp>
      <p:sp>
        <p:nvSpPr>
          <p:cNvPr id="9" name="TextBox 8"/>
          <p:cNvSpPr txBox="1"/>
          <p:nvPr/>
        </p:nvSpPr>
        <p:spPr>
          <a:xfrm>
            <a:off x="663678" y="5692878"/>
            <a:ext cx="106105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smtClean="0"/>
              <a:t>（</a:t>
            </a:r>
            <a:r>
              <a:rPr lang="en-US" altLang="zh-CN" sz="3600" b="1" smtClean="0"/>
              <a:t>4</a:t>
            </a:r>
            <a:r>
              <a:rPr lang="zh-CN" altLang="en-US" sz="3600" b="1" smtClean="0"/>
              <a:t>）对数是一个数，是指数式中指数的等价表达。</a:t>
            </a:r>
            <a:endParaRPr lang="zh-CN" altLang="en-US" sz="3600" b="1" smtClean="0"/>
          </a:p>
          <a:p>
            <a:endParaRPr lang="zh-CN" altLang="en-US"/>
          </a:p>
        </p:txBody>
      </p:sp>
      <p:sp>
        <p:nvSpPr>
          <p:cNvPr id="2" name="文本框 2"/>
          <p:cNvSpPr txBox="1"/>
          <p:nvPr/>
        </p:nvSpPr>
        <p:spPr>
          <a:xfrm>
            <a:off x="0" y="61595"/>
            <a:ext cx="2070100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defRPr/>
            </a:pPr>
            <a:r>
              <a:rPr lang="zh-CN" altLang="en-US" sz="28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对数的概念</a:t>
            </a:r>
            <a:endParaRPr lang="en-US" altLang="zh-CN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8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8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7" grpId="1"/>
      <p:bldP spid="8" grpId="2"/>
      <p:bldP spid="9" grpId="3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9564" y="1548581"/>
            <a:ext cx="9719327" cy="45858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smtClean="0"/>
              <a:t>例如</a:t>
            </a:r>
            <a:r>
              <a:rPr lang="en-US" altLang="zh-CN" sz="3600" smtClean="0"/>
              <a:t>·</a:t>
            </a:r>
            <a:r>
              <a:rPr lang="zh-CN" altLang="en-US" sz="3600" smtClean="0"/>
              <a:t>，由于                       ，所以</a:t>
            </a:r>
            <a:r>
              <a:rPr lang="en-US" altLang="zh-CN" sz="3600" smtClean="0"/>
              <a:t>x</a:t>
            </a:r>
            <a:r>
              <a:rPr lang="zh-CN" altLang="en-US" sz="3600" smtClean="0"/>
              <a:t>就是以</a:t>
            </a:r>
            <a:r>
              <a:rPr lang="en-US" altLang="zh-CN" sz="3600" smtClean="0"/>
              <a:t>1.11</a:t>
            </a:r>
            <a:r>
              <a:rPr lang="zh-CN" altLang="en-US" sz="3600" smtClean="0"/>
              <a:t>为底</a:t>
            </a:r>
            <a:endParaRPr lang="en-US" altLang="zh-CN" sz="3600" smtClean="0"/>
          </a:p>
          <a:p>
            <a:r>
              <a:rPr lang="en-US" altLang="zh-CN" sz="3600" smtClean="0"/>
              <a:t>2</a:t>
            </a:r>
            <a:r>
              <a:rPr lang="zh-CN" altLang="en-US" sz="3600" smtClean="0"/>
              <a:t>的对数，记作                           ；</a:t>
            </a:r>
            <a:endParaRPr lang="en-US" altLang="zh-CN" sz="3600" smtClean="0"/>
          </a:p>
          <a:p>
            <a:endParaRPr lang="en-US" altLang="zh-CN" sz="3600" smtClean="0"/>
          </a:p>
          <a:p>
            <a:r>
              <a:rPr lang="zh-CN" altLang="en-US" sz="3600" smtClean="0"/>
              <a:t>由于                       ，所以</a:t>
            </a:r>
            <a:r>
              <a:rPr lang="en-US" altLang="zh-CN" sz="3600" smtClean="0"/>
              <a:t>x</a:t>
            </a:r>
            <a:r>
              <a:rPr lang="zh-CN" altLang="en-US" sz="3600" smtClean="0"/>
              <a:t>就是以</a:t>
            </a:r>
            <a:r>
              <a:rPr lang="en-US" altLang="zh-CN" sz="3600" smtClean="0"/>
              <a:t>3</a:t>
            </a:r>
            <a:r>
              <a:rPr lang="zh-CN" altLang="en-US" sz="3600" smtClean="0"/>
              <a:t>为底</a:t>
            </a:r>
            <a:endParaRPr lang="en-US" altLang="zh-CN" sz="3600" smtClean="0"/>
          </a:p>
          <a:p>
            <a:r>
              <a:rPr lang="en-US" altLang="zh-CN" sz="3600" smtClean="0"/>
              <a:t>6</a:t>
            </a:r>
            <a:r>
              <a:rPr lang="zh-CN" altLang="en-US" sz="3600" smtClean="0"/>
              <a:t>的对数，记作                           ；</a:t>
            </a:r>
            <a:endParaRPr lang="en-US" altLang="zh-CN" sz="3600" smtClean="0"/>
          </a:p>
          <a:p>
            <a:endParaRPr lang="en-US" altLang="zh-CN" sz="3600" smtClean="0"/>
          </a:p>
          <a:p>
            <a:r>
              <a:rPr lang="zh-CN" altLang="en-US" sz="3600" smtClean="0"/>
              <a:t>再如，由于                        ，所以以</a:t>
            </a:r>
            <a:r>
              <a:rPr lang="en-US" altLang="zh-CN" sz="3600" smtClean="0"/>
              <a:t>4</a:t>
            </a:r>
            <a:r>
              <a:rPr lang="zh-CN" altLang="en-US" sz="3600" smtClean="0"/>
              <a:t>为底</a:t>
            </a:r>
            <a:endParaRPr lang="en-US" altLang="zh-CN" sz="3600" smtClean="0"/>
          </a:p>
          <a:p>
            <a:r>
              <a:rPr lang="en-US" altLang="zh-CN" sz="3600" smtClean="0"/>
              <a:t>16</a:t>
            </a:r>
            <a:r>
              <a:rPr lang="zh-CN" altLang="en-US" sz="3600" smtClean="0"/>
              <a:t>的对数是</a:t>
            </a:r>
            <a:r>
              <a:rPr lang="en-US" altLang="zh-CN" sz="3600" smtClean="0"/>
              <a:t>2</a:t>
            </a:r>
            <a:r>
              <a:rPr lang="zh-CN" altLang="en-US" sz="3600" smtClean="0"/>
              <a:t>，记作</a:t>
            </a:r>
            <a:endParaRPr lang="zh-CN" altLang="en-US" sz="3600"/>
          </a:p>
        </p:txBody>
      </p:sp>
      <p:sp>
        <p:nvSpPr>
          <p:cNvPr id="42803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pic>
        <p:nvPicPr>
          <p:cNvPr id="428033" name="Picture 1"/>
          <p:cNvPicPr>
            <a:picLocks noChangeAspect="1" noChangeArrowheads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886201" y="1497451"/>
            <a:ext cx="2168012" cy="619432"/>
          </a:xfrm>
          <a:prstGeom prst="rect">
            <a:avLst/>
          </a:prstGeom>
          <a:noFill/>
        </p:spPr>
      </p:pic>
      <p:sp>
        <p:nvSpPr>
          <p:cNvPr id="428035" name="Rectangle 3"/>
          <p:cNvSpPr>
            <a:spLocks noChangeArrowheads="1"/>
          </p:cNvSpPr>
          <p:nvPr/>
        </p:nvSpPr>
        <p:spPr bwMode="auto">
          <a:xfrm>
            <a:off x="0" y="81915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428037" name="Rectangle 5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pic>
        <p:nvPicPr>
          <p:cNvPr id="428036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499241" y="2176370"/>
            <a:ext cx="2288006" cy="533400"/>
          </a:xfrm>
          <a:prstGeom prst="rect">
            <a:avLst/>
          </a:prstGeom>
          <a:noFill/>
        </p:spPr>
      </p:pic>
      <p:sp>
        <p:nvSpPr>
          <p:cNvPr id="428038" name="Rectangle 6"/>
          <p:cNvSpPr>
            <a:spLocks noChangeArrowheads="1"/>
          </p:cNvSpPr>
          <p:nvPr/>
        </p:nvSpPr>
        <p:spPr bwMode="auto">
          <a:xfrm>
            <a:off x="0" y="81915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428040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pic>
        <p:nvPicPr>
          <p:cNvPr id="428039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802134" y="4775527"/>
            <a:ext cx="1859280" cy="642297"/>
          </a:xfrm>
          <a:prstGeom prst="rect">
            <a:avLst/>
          </a:prstGeom>
          <a:noFill/>
        </p:spPr>
      </p:pic>
      <p:sp>
        <p:nvSpPr>
          <p:cNvPr id="428041" name="Rectangle 9"/>
          <p:cNvSpPr>
            <a:spLocks noChangeArrowheads="1"/>
          </p:cNvSpPr>
          <p:nvPr/>
        </p:nvSpPr>
        <p:spPr bwMode="auto">
          <a:xfrm>
            <a:off x="0" y="81915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428043" name="Rectangle 1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428044" name="Rectangle 12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44851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pic>
        <p:nvPicPr>
          <p:cNvPr id="448513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2403987" y="3082413"/>
            <a:ext cx="2064774" cy="769916"/>
          </a:xfrm>
          <a:prstGeom prst="rect">
            <a:avLst/>
          </a:prstGeom>
          <a:noFill/>
        </p:spPr>
      </p:pic>
      <p:sp>
        <p:nvSpPr>
          <p:cNvPr id="448519" name="Rectangle 7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pic>
        <p:nvPicPr>
          <p:cNvPr id="448518" name="Picture 6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542503" y="3790336"/>
            <a:ext cx="2531135" cy="693174"/>
          </a:xfrm>
          <a:prstGeom prst="rect">
            <a:avLst/>
          </a:prstGeom>
          <a:noFill/>
        </p:spPr>
      </p:pic>
      <p:sp>
        <p:nvSpPr>
          <p:cNvPr id="448520" name="Rectangle 8"/>
          <p:cNvSpPr>
            <a:spLocks noChangeArrowheads="1"/>
          </p:cNvSpPr>
          <p:nvPr/>
        </p:nvSpPr>
        <p:spPr bwMode="auto">
          <a:xfrm>
            <a:off x="0" y="108585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353665" y="5368413"/>
            <a:ext cx="257474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smtClean="0"/>
              <a:t>2 = </a:t>
            </a:r>
            <a:r>
              <a:rPr lang="en-US" altLang="zh-CN" sz="440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log</a:t>
            </a:r>
            <a:r>
              <a:rPr lang="en-US" altLang="zh-CN" sz="4400" baseline="-3000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 </a:t>
            </a:r>
            <a:r>
              <a:rPr lang="en-US" altLang="zh-CN" sz="440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16</a:t>
            </a:r>
            <a:endParaRPr lang="zh-CN" altLang="en-US" sz="4400"/>
          </a:p>
        </p:txBody>
      </p:sp>
      <p:sp>
        <p:nvSpPr>
          <p:cNvPr id="4" name="文本框 2"/>
          <p:cNvSpPr txBox="1"/>
          <p:nvPr/>
        </p:nvSpPr>
        <p:spPr>
          <a:xfrm>
            <a:off x="0" y="61595"/>
            <a:ext cx="2070100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defRPr/>
            </a:pPr>
            <a:r>
              <a:rPr lang="zh-CN" altLang="en-US" sz="28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对数的概念</a:t>
            </a:r>
            <a:endParaRPr lang="en-US" altLang="zh-CN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8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8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8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8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29610" y="1361440"/>
            <a:ext cx="5234940" cy="7683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b="1" smtClean="0"/>
              <a:t>常用对数与自然对数</a:t>
            </a:r>
            <a:endParaRPr lang="zh-CN" altLang="en-US" sz="4400" b="1"/>
          </a:p>
        </p:txBody>
      </p:sp>
      <p:sp>
        <p:nvSpPr>
          <p:cNvPr id="6" name="TextBox 5"/>
          <p:cNvSpPr txBox="1"/>
          <p:nvPr/>
        </p:nvSpPr>
        <p:spPr>
          <a:xfrm>
            <a:off x="1630680" y="3032760"/>
            <a:ext cx="135325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err="1" smtClean="0"/>
              <a:t>lg N=</a:t>
            </a:r>
            <a:endParaRPr lang="zh-CN" altLang="en-US" sz="4400"/>
          </a:p>
        </p:txBody>
      </p:sp>
      <p:sp>
        <p:nvSpPr>
          <p:cNvPr id="7" name="TextBox 6"/>
          <p:cNvSpPr txBox="1"/>
          <p:nvPr/>
        </p:nvSpPr>
        <p:spPr>
          <a:xfrm>
            <a:off x="1645920" y="4465320"/>
            <a:ext cx="13837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err="1" smtClean="0"/>
              <a:t>ln N=</a:t>
            </a:r>
            <a:endParaRPr lang="zh-CN" altLang="en-US" sz="4400"/>
          </a:p>
        </p:txBody>
      </p:sp>
      <p:sp>
        <p:nvSpPr>
          <p:cNvPr id="8" name="TextBox 7"/>
          <p:cNvSpPr txBox="1"/>
          <p:nvPr/>
        </p:nvSpPr>
        <p:spPr>
          <a:xfrm>
            <a:off x="3141406" y="3038169"/>
            <a:ext cx="192392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log</a:t>
            </a:r>
            <a:r>
              <a:rPr lang="en-US" altLang="zh-CN" sz="4400" baseline="-3000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10 </a:t>
            </a:r>
            <a:r>
              <a:rPr lang="en-US" altLang="zh-CN" sz="440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N</a:t>
            </a:r>
            <a:endParaRPr lang="zh-CN" altLang="en-US" sz="4400"/>
          </a:p>
        </p:txBody>
      </p:sp>
      <p:sp>
        <p:nvSpPr>
          <p:cNvPr id="9" name="TextBox 8"/>
          <p:cNvSpPr txBox="1"/>
          <p:nvPr/>
        </p:nvSpPr>
        <p:spPr>
          <a:xfrm>
            <a:off x="3229897" y="4498258"/>
            <a:ext cx="171553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log</a:t>
            </a:r>
            <a:r>
              <a:rPr lang="en-US" altLang="zh-CN" sz="4400" baseline="-3000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e </a:t>
            </a:r>
            <a:r>
              <a:rPr lang="en-US" altLang="zh-CN" sz="440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N</a:t>
            </a:r>
            <a:endParaRPr lang="zh-CN" altLang="en-US" sz="4400"/>
          </a:p>
        </p:txBody>
      </p:sp>
      <p:sp>
        <p:nvSpPr>
          <p:cNvPr id="4" name="文本框 2"/>
          <p:cNvSpPr txBox="1"/>
          <p:nvPr/>
        </p:nvSpPr>
        <p:spPr>
          <a:xfrm>
            <a:off x="0" y="61595"/>
            <a:ext cx="2070100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defRPr/>
            </a:pPr>
            <a:r>
              <a:rPr lang="zh-CN" altLang="en-US" sz="28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对数的分类</a:t>
            </a:r>
            <a:endParaRPr lang="en-US" altLang="zh-CN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1"/>
    </p:bldLst>
  </p:timing>
</p:sld>
</file>

<file path=ppt/tags/tag1.xml><?xml version="1.0" encoding="utf-8"?>
<p:tagLst xmlns:p="http://schemas.openxmlformats.org/presentationml/2006/main">
  <p:tag name="AS_UNIQUEID" val="243"/>
</p:tagLst>
</file>

<file path=ppt/tags/tag2.xml><?xml version="1.0" encoding="utf-8"?>
<p:tagLst xmlns:p="http://schemas.openxmlformats.org/presentationml/2006/main">
  <p:tag name="AS_UNIQUEID" val="58"/>
</p:tagLst>
</file>

<file path=ppt/tags/tag3.xml><?xml version="1.0" encoding="utf-8"?>
<p:tagLst xmlns:p="http://schemas.openxmlformats.org/presentationml/2006/main">
  <p:tag name="AS_UNIQUEID" val="58"/>
</p:tagLst>
</file>

<file path=ppt/tags/tag4.xml><?xml version="1.0" encoding="utf-8"?>
<p:tagLst xmlns:p="http://schemas.openxmlformats.org/presentationml/2006/main">
  <p:tag name="AS_UNIQUEID" val="21"/>
</p:tagLst>
</file>

<file path=ppt/tags/tag5.xml><?xml version="1.0" encoding="utf-8"?>
<p:tagLst xmlns:p="http://schemas.openxmlformats.org/presentationml/2006/main">
  <p:tag name="AS_UNIQUEID" val="335"/>
</p:tagLst>
</file>

<file path=ppt/tags/tag6.xml><?xml version="1.0" encoding="utf-8"?>
<p:tagLst xmlns:p="http://schemas.openxmlformats.org/presentationml/2006/main">
  <p:tag name="AS_OS" val="Unix 3.10 unknown"/>
  <p:tag name="AS_RELEASE_DATE" val="2017.06.20"/>
  <p:tag name="AS_TITLE" val="Aspose.Slides for Java"/>
  <p:tag name="AS_VERSION" val="17.6"/>
  <p:tag name="ISPRING_PRESENTATION_TITLE" val="毕业活动策划"/>
  <p:tag name="KSO_WM_DOC_GUID" val="{42bd8650-b790-4050-be52-eb8cba04ccd4}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1326</Words>
  <Application>WPS 演示</Application>
  <PresentationFormat/>
  <Paragraphs>144</Paragraphs>
  <Slides>20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28</vt:i4>
      </vt:variant>
      <vt:variant>
        <vt:lpstr>幻灯片标题</vt:lpstr>
      </vt:variant>
      <vt:variant>
        <vt:i4>20</vt:i4>
      </vt:variant>
    </vt:vector>
  </HeadingPairs>
  <TitlesOfParts>
    <vt:vector size="66" baseType="lpstr">
      <vt:lpstr>Arial</vt:lpstr>
      <vt:lpstr>宋体</vt:lpstr>
      <vt:lpstr>Wingdings</vt:lpstr>
      <vt:lpstr>微软雅黑</vt:lpstr>
      <vt:lpstr>楷体</vt:lpstr>
      <vt:lpstr>隶书</vt:lpstr>
      <vt:lpstr>Times New Roman</vt:lpstr>
      <vt:lpstr>SSJ-PK748200013fe-Identity-H</vt:lpstr>
      <vt:lpstr>Segoe Print</vt:lpstr>
      <vt:lpstr>E-BZ9-PK7481a4-Identity-H</vt:lpstr>
      <vt:lpstr>H-SS9-PK74820001404-Identity-H</vt:lpstr>
      <vt:lpstr>E-BX9-PK7481a2-Identity-H</vt:lpstr>
      <vt:lpstr>Calibri</vt:lpstr>
      <vt:lpstr>Arial Unicode MS</vt:lpstr>
      <vt:lpstr>华文楷体</vt:lpstr>
      <vt:lpstr>黑体</vt:lpstr>
      <vt:lpstr>1_Office 主题</vt:lpstr>
      <vt:lpstr>2_Office 主题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Equation.KSEE3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学科网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rbm.xkw.com</dc:creator>
  <cp:lastModifiedBy>Administrator</cp:lastModifiedBy>
  <cp:revision>5</cp:revision>
  <cp:lastPrinted>2020-10-22T16:58:00Z</cp:lastPrinted>
  <dcterms:created xsi:type="dcterms:W3CDTF">2020-10-22T16:58:00Z</dcterms:created>
  <dcterms:modified xsi:type="dcterms:W3CDTF">2020-10-25T07:58:12Z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  <property fmtid="{D5CDD505-2E9C-101B-9397-08002B2CF9AE}" pid="6" name="KSOProductBuildVer">
    <vt:lpwstr>2052-11.1.0.9999</vt:lpwstr>
  </property>
</Properties>
</file>