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005" r:id="rId3"/>
    <p:sldId id="970" r:id="rId5"/>
    <p:sldId id="971" r:id="rId6"/>
    <p:sldId id="972" r:id="rId7"/>
    <p:sldId id="973" r:id="rId8"/>
    <p:sldId id="974" r:id="rId9"/>
    <p:sldId id="975" r:id="rId10"/>
    <p:sldId id="976" r:id="rId11"/>
    <p:sldId id="953" r:id="rId12"/>
    <p:sldId id="993" r:id="rId13"/>
    <p:sldId id="956" r:id="rId14"/>
    <p:sldId id="994" r:id="rId15"/>
    <p:sldId id="995" r:id="rId16"/>
    <p:sldId id="958" r:id="rId17"/>
    <p:sldId id="960" r:id="rId18"/>
    <p:sldId id="961" r:id="rId19"/>
    <p:sldId id="962" r:id="rId20"/>
    <p:sldId id="1010" r:id="rId21"/>
    <p:sldId id="1008" r:id="rId22"/>
    <p:sldId id="1009" r:id="rId23"/>
    <p:sldId id="1011" r:id="rId24"/>
    <p:sldId id="1006" r:id="rId25"/>
    <p:sldId id="1007" r:id="rId26"/>
    <p:sldId id="977" r:id="rId27"/>
    <p:sldId id="991" r:id="rId28"/>
    <p:sldId id="992" r:id="rId29"/>
  </p:sldIdLst>
  <p:sldSz cx="12192000" cy="6858000"/>
  <p:notesSz cx="7103745" cy="10234295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31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17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7" Type="http://schemas.openxmlformats.org/officeDocument/2006/relationships/image" Target="../media/image43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5" Type="http://schemas.openxmlformats.org/officeDocument/2006/relationships/image" Target="../media/image41.wmf"/><Relationship Id="rId4" Type="http://schemas.openxmlformats.org/officeDocument/2006/relationships/image" Target="../media/image39.wmf"/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4.emf"/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7" Type="http://schemas.openxmlformats.org/officeDocument/2006/relationships/image" Target="../media/image33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26980" y="27305"/>
            <a:ext cx="206502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259060" y="86360"/>
            <a:ext cx="19329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36810" y="113665"/>
            <a:ext cx="198564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86975" y="172720"/>
            <a:ext cx="18853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32834" y="1673225"/>
            <a:ext cx="5729817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232834" y="3979864"/>
            <a:ext cx="5729817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32834" y="1673226"/>
            <a:ext cx="5729817" cy="4460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929495" y="57150"/>
            <a:ext cx="211391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19995" y="116205"/>
            <a:ext cx="19234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9.bin"/><Relationship Id="rId8" Type="http://schemas.openxmlformats.org/officeDocument/2006/relationships/image" Target="../media/image30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27.wmf"/><Relationship Id="rId19" Type="http://schemas.openxmlformats.org/officeDocument/2006/relationships/vmlDrawing" Target="../drawings/vmlDrawing8.vml"/><Relationship Id="rId18" Type="http://schemas.openxmlformats.org/officeDocument/2006/relationships/slideLayout" Target="../slideLayouts/slideLayout1.xml"/><Relationship Id="rId17" Type="http://schemas.openxmlformats.org/officeDocument/2006/relationships/tags" Target="../tags/tag2.xml"/><Relationship Id="rId16" Type="http://schemas.openxmlformats.org/officeDocument/2006/relationships/image" Target="../media/image34.wmf"/><Relationship Id="rId15" Type="http://schemas.openxmlformats.org/officeDocument/2006/relationships/oleObject" Target="../embeddings/oleObject32.bin"/><Relationship Id="rId14" Type="http://schemas.openxmlformats.org/officeDocument/2006/relationships/image" Target="../media/image33.wmf"/><Relationship Id="rId13" Type="http://schemas.openxmlformats.org/officeDocument/2006/relationships/oleObject" Target="../embeddings/oleObject31.bin"/><Relationship Id="rId12" Type="http://schemas.openxmlformats.org/officeDocument/2006/relationships/image" Target="../media/image32.wmf"/><Relationship Id="rId11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1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9.v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3.xml"/><Relationship Id="rId4" Type="http://schemas.openxmlformats.org/officeDocument/2006/relationships/image" Target="../media/image36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35.wmf"/><Relationship Id="rId1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9.bin"/><Relationship Id="rId8" Type="http://schemas.openxmlformats.org/officeDocument/2006/relationships/image" Target="../media/image40.wmf"/><Relationship Id="rId7" Type="http://schemas.openxmlformats.org/officeDocument/2006/relationships/oleObject" Target="../embeddings/oleObject38.bin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37.wmf"/><Relationship Id="rId17" Type="http://schemas.openxmlformats.org/officeDocument/2006/relationships/vmlDrawing" Target="../drawings/vmlDrawing10.v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4.xml"/><Relationship Id="rId14" Type="http://schemas.openxmlformats.org/officeDocument/2006/relationships/image" Target="../media/image43.wmf"/><Relationship Id="rId13" Type="http://schemas.openxmlformats.org/officeDocument/2006/relationships/oleObject" Target="../embeddings/oleObject41.bin"/><Relationship Id="rId12" Type="http://schemas.openxmlformats.org/officeDocument/2006/relationships/image" Target="../media/image42.wmf"/><Relationship Id="rId11" Type="http://schemas.openxmlformats.org/officeDocument/2006/relationships/oleObject" Target="../embeddings/oleObject40.bin"/><Relationship Id="rId10" Type="http://schemas.openxmlformats.org/officeDocument/2006/relationships/image" Target="../media/image41.wmf"/><Relationship Id="rId1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6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45.bin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5.wmf"/><Relationship Id="rId3" Type="http://schemas.openxmlformats.org/officeDocument/2006/relationships/oleObject" Target="../embeddings/oleObject43.bin"/><Relationship Id="rId2" Type="http://schemas.openxmlformats.org/officeDocument/2006/relationships/image" Target="../media/image44.wmf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5.xml"/><Relationship Id="rId11" Type="http://schemas.openxmlformats.org/officeDocument/2006/relationships/oleObject" Target="../embeddings/oleObject47.bin"/><Relationship Id="rId10" Type="http://schemas.openxmlformats.org/officeDocument/2006/relationships/image" Target="../media/image41.wmf"/><Relationship Id="rId1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7.wmf"/><Relationship Id="rId1" Type="http://schemas.openxmlformats.org/officeDocument/2006/relationships/oleObject" Target="../embeddings/oleObject48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8.wmf"/><Relationship Id="rId1" Type="http://schemas.openxmlformats.org/officeDocument/2006/relationships/oleObject" Target="../embeddings/oleObject49.bin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4.vml"/><Relationship Id="rId4" Type="http://schemas.openxmlformats.org/officeDocument/2006/relationships/slideLayout" Target="../slideLayouts/slideLayout6.xml"/><Relationship Id="rId3" Type="http://schemas.openxmlformats.org/officeDocument/2006/relationships/oleObject" Target="../embeddings/oleObject51.bin"/><Relationship Id="rId2" Type="http://schemas.openxmlformats.org/officeDocument/2006/relationships/image" Target="../media/image48.wmf"/><Relationship Id="rId1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5.v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6.xml"/><Relationship Id="rId4" Type="http://schemas.openxmlformats.org/officeDocument/2006/relationships/image" Target="../media/image49.wmf"/><Relationship Id="rId3" Type="http://schemas.openxmlformats.org/officeDocument/2006/relationships/oleObject" Target="../embeddings/oleObject53.bin"/><Relationship Id="rId2" Type="http://schemas.openxmlformats.org/officeDocument/2006/relationships/image" Target="../media/image47.wmf"/><Relationship Id="rId1" Type="http://schemas.openxmlformats.org/officeDocument/2006/relationships/oleObject" Target="../embeddings/oleObject52.bin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.xml"/><Relationship Id="rId4" Type="http://schemas.openxmlformats.org/officeDocument/2006/relationships/image" Target="../media/image51.png"/><Relationship Id="rId3" Type="http://schemas.openxmlformats.org/officeDocument/2006/relationships/tags" Target="../tags/tag7.xml"/><Relationship Id="rId2" Type="http://schemas.openxmlformats.org/officeDocument/2006/relationships/image" Target="../media/image50.wmf"/><Relationship Id="rId1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tags" Target="../tags/tag11.xml"/><Relationship Id="rId4" Type="http://schemas.openxmlformats.org/officeDocument/2006/relationships/image" Target="../media/image53.png"/><Relationship Id="rId3" Type="http://schemas.openxmlformats.org/officeDocument/2006/relationships/tags" Target="../tags/tag10.xml"/><Relationship Id="rId2" Type="http://schemas.openxmlformats.org/officeDocument/2006/relationships/image" Target="../media/image52.png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6.png"/><Relationship Id="rId3" Type="http://schemas.openxmlformats.org/officeDocument/2006/relationships/tags" Target="../tags/tag13.xml"/><Relationship Id="rId2" Type="http://schemas.openxmlformats.org/officeDocument/2006/relationships/image" Target="../media/image55.png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8.png"/><Relationship Id="rId3" Type="http://schemas.openxmlformats.org/officeDocument/2006/relationships/tags" Target="../tags/tag15.xml"/><Relationship Id="rId2" Type="http://schemas.openxmlformats.org/officeDocument/2006/relationships/image" Target="../media/image57.png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7.v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6.xml"/><Relationship Id="rId2" Type="http://schemas.openxmlformats.org/officeDocument/2006/relationships/image" Target="../media/image59.wmf"/><Relationship Id="rId1" Type="http://schemas.openxmlformats.org/officeDocument/2006/relationships/oleObject" Target="../embeddings/oleObject5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9.xml"/><Relationship Id="rId8" Type="http://schemas.openxmlformats.org/officeDocument/2006/relationships/vmlDrawing" Target="../drawings/vmlDrawing18.v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2.wmf"/><Relationship Id="rId3" Type="http://schemas.openxmlformats.org/officeDocument/2006/relationships/oleObject" Target="../embeddings/oleObject56.bin"/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5.emf"/><Relationship Id="rId1" Type="http://schemas.openxmlformats.org/officeDocument/2006/relationships/image" Target="../media/image64.em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6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1" Type="http://schemas.openxmlformats.org/officeDocument/2006/relationships/notesSlide" Target="../notesSlides/notesSlide3.xml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10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7.wmf"/><Relationship Id="rId11" Type="http://schemas.openxmlformats.org/officeDocument/2006/relationships/notesSlide" Target="../notesSlides/notesSlide4.xml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.bin"/><Relationship Id="rId8" Type="http://schemas.openxmlformats.org/officeDocument/2006/relationships/image" Target="../media/image15.wmf"/><Relationship Id="rId7" Type="http://schemas.openxmlformats.org/officeDocument/2006/relationships/oleObject" Target="../embeddings/oleObject13.bin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2.wmf"/><Relationship Id="rId15" Type="http://schemas.openxmlformats.org/officeDocument/2006/relationships/notesSlide" Target="../notesSlides/notesSlide6.xml"/><Relationship Id="rId14" Type="http://schemas.openxmlformats.org/officeDocument/2006/relationships/vmlDrawing" Target="../drawings/vmlDrawing4.vml"/><Relationship Id="rId13" Type="http://schemas.openxmlformats.org/officeDocument/2006/relationships/slideLayout" Target="../slideLayouts/slideLayout6.xml"/><Relationship Id="rId12" Type="http://schemas.openxmlformats.org/officeDocument/2006/relationships/image" Target="../media/image17.wmf"/><Relationship Id="rId11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1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image" Target="../media/image24.e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e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1.emf"/><Relationship Id="rId11" Type="http://schemas.openxmlformats.org/officeDocument/2006/relationships/notesSlide" Target="../notesSlides/notesSlide8.xml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.xml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391" y="862301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1031" y="104625"/>
            <a:ext cx="32746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人教</a:t>
            </a:r>
            <a:r>
              <a:rPr lang="en-US" altLang="zh-CN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</a:t>
            </a:r>
            <a:r>
              <a:rPr lang="en-US" altLang="zh-CN" sz="1600" b="1" kern="100">
                <a:solidFill>
                  <a:srgbClr val="FF5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高中数学必修第一册</a:t>
            </a:r>
            <a:endParaRPr lang="zh-CN" altLang="zh-CN" sz="1600" b="1" kern="100">
              <a:solidFill>
                <a:srgbClr val="FF505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2997200" y="2564765"/>
            <a:ext cx="708977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5.5.1 两角和与差的正弦、余弦和正切公式（第</a:t>
            </a:r>
            <a:r>
              <a:rPr lang="zh-CN"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</a:t>
            </a:r>
            <a:r>
              <a:rPr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课时）</a:t>
            </a:r>
            <a:endParaRPr sz="36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10"/>
          <p:cNvGrpSpPr/>
          <p:nvPr/>
        </p:nvGrpSpPr>
        <p:grpSpPr>
          <a:xfrm>
            <a:off x="704850" y="612775"/>
            <a:ext cx="10990262" cy="865188"/>
            <a:chOff x="-23" y="254"/>
            <a:chExt cx="5850" cy="545"/>
          </a:xfrm>
        </p:grpSpPr>
        <p:graphicFrame>
          <p:nvGraphicFramePr>
            <p:cNvPr id="40963" name="Object 8"/>
            <p:cNvGraphicFramePr/>
            <p:nvPr/>
          </p:nvGraphicFramePr>
          <p:xfrm>
            <a:off x="899" y="274"/>
            <a:ext cx="932" cy="4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1" imgW="20726400" imgH="9448800" progId="Equation.DSMT4">
                    <p:embed/>
                  </p:oleObj>
                </mc:Choice>
                <mc:Fallback>
                  <p:oleObj name="" r:id="rId1" imgW="20726400" imgH="9448800" progId="Equation.DSMT4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99" y="274"/>
                          <a:ext cx="932" cy="4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64" name="Object 9"/>
            <p:cNvGraphicFramePr/>
            <p:nvPr/>
          </p:nvGraphicFramePr>
          <p:xfrm>
            <a:off x="3334" y="254"/>
            <a:ext cx="1951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3" imgW="56083200" imgH="10363200" progId="Equation.DSMT4">
                    <p:embed/>
                  </p:oleObj>
                </mc:Choice>
                <mc:Fallback>
                  <p:oleObj name="" r:id="rId3" imgW="56083200" imgH="10363200" progId="Equation.DSMT4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334" y="254"/>
                          <a:ext cx="1951" cy="54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5" name="Rectangle 7"/>
            <p:cNvSpPr/>
            <p:nvPr/>
          </p:nvSpPr>
          <p:spPr>
            <a:xfrm>
              <a:off x="-23" y="327"/>
              <a:ext cx="1063" cy="32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800" b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例</a:t>
              </a:r>
              <a:r>
                <a:rPr lang="en-US" altLang="zh-CN" sz="2800" b="1">
                  <a:solidFill>
                    <a:srgbClr val="000000"/>
                  </a:solidFill>
                  <a:latin typeface="宋体" panose="02010600030101010101" pitchFamily="2" charset="-122"/>
                </a:rPr>
                <a:t>1</a:t>
              </a:r>
              <a:r>
                <a:rPr lang="zh-CN" altLang="en-US" sz="2800" b="1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、</a:t>
              </a:r>
              <a:r>
                <a:rPr lang="zh-CN" altLang="en-US" sz="280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已知</a:t>
              </a:r>
              <a:endParaRPr lang="zh-CN" altLang="en-US" sz="28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sp>
          <p:nvSpPr>
            <p:cNvPr id="40966" name="Rectangle 8"/>
            <p:cNvSpPr/>
            <p:nvPr/>
          </p:nvSpPr>
          <p:spPr>
            <a:xfrm>
              <a:off x="1746" y="326"/>
              <a:ext cx="1651" cy="32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80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是第四象限角，求</a:t>
              </a:r>
              <a:endParaRPr lang="zh-CN" altLang="en-US" sz="28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sp>
          <p:nvSpPr>
            <p:cNvPr id="40967" name="Rectangle 9"/>
            <p:cNvSpPr/>
            <p:nvPr/>
          </p:nvSpPr>
          <p:spPr>
            <a:xfrm>
              <a:off x="5232" y="326"/>
              <a:ext cx="595" cy="32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80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的值</a:t>
              </a:r>
              <a:r>
                <a:rPr lang="en-US" altLang="zh-CN" sz="2400">
                  <a:solidFill>
                    <a:srgbClr val="000000"/>
                  </a:solidFill>
                  <a:latin typeface="宋体" panose="02010600030101010101" pitchFamily="2" charset="-122"/>
                </a:rPr>
                <a:t>.</a:t>
              </a:r>
              <a:endParaRPr lang="en-US" altLang="zh-CN" sz="2400">
                <a:latin typeface="Calibri" panose="020F0502020204030204" charset="0"/>
              </a:endParaRPr>
            </a:p>
          </p:txBody>
        </p:sp>
      </p:grpSp>
      <p:sp>
        <p:nvSpPr>
          <p:cNvPr id="40968" name="Rectangle 15"/>
          <p:cNvSpPr/>
          <p:nvPr/>
        </p:nvSpPr>
        <p:spPr>
          <a:xfrm>
            <a:off x="4953000" y="4006850"/>
            <a:ext cx="309562" cy="228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900">
                <a:latin typeface="Calibri" panose="020F0502020204030204" charset="0"/>
              </a:rPr>
              <a:t> </a:t>
            </a:r>
            <a:endParaRPr lang="en-US" altLang="zh-CN">
              <a:latin typeface="Calibri" panose="020F0502020204030204" charset="0"/>
            </a:endParaRPr>
          </a:p>
        </p:txBody>
      </p:sp>
      <p:sp>
        <p:nvSpPr>
          <p:cNvPr id="40969" name="Rectangle 18"/>
          <p:cNvSpPr/>
          <p:nvPr/>
        </p:nvSpPr>
        <p:spPr>
          <a:xfrm>
            <a:off x="1524000" y="2863850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0970" name="Group 26"/>
          <p:cNvGrpSpPr/>
          <p:nvPr/>
        </p:nvGrpSpPr>
        <p:grpSpPr>
          <a:xfrm>
            <a:off x="1511300" y="1406525"/>
            <a:ext cx="10090150" cy="2270125"/>
            <a:chOff x="0" y="754"/>
            <a:chExt cx="6025" cy="1451"/>
          </a:xfrm>
        </p:grpSpPr>
        <p:grpSp>
          <p:nvGrpSpPr>
            <p:cNvPr id="40971" name="Group 16"/>
            <p:cNvGrpSpPr/>
            <p:nvPr/>
          </p:nvGrpSpPr>
          <p:grpSpPr>
            <a:xfrm>
              <a:off x="0" y="754"/>
              <a:ext cx="6025" cy="666"/>
              <a:chOff x="0" y="754"/>
              <a:chExt cx="6025" cy="666"/>
            </a:xfrm>
          </p:grpSpPr>
          <p:graphicFrame>
            <p:nvGraphicFramePr>
              <p:cNvPr id="40972" name="Object 6"/>
              <p:cNvGraphicFramePr/>
              <p:nvPr/>
            </p:nvGraphicFramePr>
            <p:xfrm>
              <a:off x="814" y="754"/>
              <a:ext cx="1064" cy="5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7" name="" r:id="rId5" imgW="21031200" imgH="9448800" progId="Equation.DSMT4">
                      <p:embed/>
                    </p:oleObj>
                  </mc:Choice>
                  <mc:Fallback>
                    <p:oleObj name="" r:id="rId5" imgW="21031200" imgH="9448800" progId="Equation.DSMT4">
                      <p:embed/>
                      <p:pic>
                        <p:nvPicPr>
                          <p:cNvPr id="0" name="图片 1026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814" y="754"/>
                            <a:ext cx="1064" cy="59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73" name="Object 7"/>
              <p:cNvGraphicFramePr/>
              <p:nvPr/>
            </p:nvGraphicFramePr>
            <p:xfrm>
              <a:off x="3425" y="754"/>
              <a:ext cx="2600" cy="6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" name="" r:id="rId7" imgW="54864000" imgH="12192000" progId="Equation.DSMT4">
                      <p:embed/>
                    </p:oleObj>
                  </mc:Choice>
                  <mc:Fallback>
                    <p:oleObj name="" r:id="rId7" imgW="54864000" imgH="12192000" progId="Equation.DSMT4">
                      <p:embed/>
                      <p:pic>
                        <p:nvPicPr>
                          <p:cNvPr id="0" name="图片 1027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3425" y="754"/>
                            <a:ext cx="2600" cy="66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0974" name="Rectangle 13"/>
              <p:cNvSpPr/>
              <p:nvPr/>
            </p:nvSpPr>
            <p:spPr>
              <a:xfrm>
                <a:off x="0" y="916"/>
                <a:ext cx="883" cy="294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wrap="square" anchor="ctr" anchorCtr="0">
                <a:spAutoFit/>
              </a:bodyPr>
              <a:lstStyle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</a:lstStyle>
              <a:p>
                <a:pPr lvl="0"/>
                <a:r>
                  <a:rPr lang="zh-CN" altLang="en-US" sz="2400">
                    <a:solidFill>
                      <a:srgbClr val="000000"/>
                    </a:solidFill>
                    <a:latin typeface="Calibri" panose="020F0502020204030204" charset="0"/>
                    <a:ea typeface="宋体" panose="02010600030101010101" pitchFamily="2" charset="-122"/>
                  </a:rPr>
                  <a:t>解：因为</a:t>
                </a:r>
                <a:endParaRPr lang="zh-CN" altLang="en-US" sz="2400"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0975" name="Rectangle 14"/>
              <p:cNvSpPr/>
              <p:nvPr/>
            </p:nvSpPr>
            <p:spPr>
              <a:xfrm>
                <a:off x="1818" y="916"/>
                <a:ext cx="1651" cy="294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wrap="square" anchor="ctr" anchorCtr="0">
                <a:spAutoFit/>
              </a:bodyPr>
              <a:lstStyle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</a:lstStyle>
              <a:p>
                <a:pPr lvl="0"/>
                <a:r>
                  <a:rPr lang="zh-CN" altLang="en-US" sz="2400">
                    <a:solidFill>
                      <a:srgbClr val="000000"/>
                    </a:solidFill>
                    <a:latin typeface="Calibri" panose="020F0502020204030204" charset="0"/>
                    <a:ea typeface="宋体" panose="02010600030101010101" pitchFamily="2" charset="-122"/>
                  </a:rPr>
                  <a:t>是第四象限角，得</a:t>
                </a:r>
                <a:endParaRPr lang="zh-CN" altLang="en-US" sz="2400"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</p:grpSp>
        <p:graphicFrame>
          <p:nvGraphicFramePr>
            <p:cNvPr id="40976" name="Object 5"/>
            <p:cNvGraphicFramePr/>
            <p:nvPr/>
          </p:nvGraphicFramePr>
          <p:xfrm>
            <a:off x="431" y="1252"/>
            <a:ext cx="1995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" r:id="rId9" imgW="38404800" imgH="18288000" progId="Equation.DSMT4">
                    <p:embed/>
                  </p:oleObj>
                </mc:Choice>
                <mc:Fallback>
                  <p:oleObj name="" r:id="rId9" imgW="38404800" imgH="18288000" progId="Equation.DSMT4">
                    <p:embed/>
                    <p:pic>
                      <p:nvPicPr>
                        <p:cNvPr id="0" name="图片 102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31" y="1252"/>
                          <a:ext cx="1995" cy="95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77" name="Rectangle 21"/>
          <p:cNvSpPr/>
          <p:nvPr/>
        </p:nvSpPr>
        <p:spPr>
          <a:xfrm>
            <a:off x="1524000" y="3016250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0978" name="Rectangle 23"/>
          <p:cNvSpPr/>
          <p:nvPr/>
        </p:nvSpPr>
        <p:spPr>
          <a:xfrm>
            <a:off x="1524000" y="3016250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0979" name="Rectangle 25"/>
          <p:cNvSpPr/>
          <p:nvPr/>
        </p:nvSpPr>
        <p:spPr>
          <a:xfrm>
            <a:off x="1524000" y="2844800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0980" name="Group 27"/>
          <p:cNvGrpSpPr/>
          <p:nvPr/>
        </p:nvGrpSpPr>
        <p:grpSpPr>
          <a:xfrm>
            <a:off x="1595438" y="3355975"/>
            <a:ext cx="8604250" cy="3525838"/>
            <a:chOff x="0" y="2099"/>
            <a:chExt cx="5420" cy="2221"/>
          </a:xfrm>
        </p:grpSpPr>
        <p:sp>
          <p:nvSpPr>
            <p:cNvPr id="40981" name="Rectangle 19"/>
            <p:cNvSpPr/>
            <p:nvPr/>
          </p:nvSpPr>
          <p:spPr>
            <a:xfrm>
              <a:off x="0" y="2204"/>
              <a:ext cx="883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于是有：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0982" name="Object 2"/>
            <p:cNvGraphicFramePr/>
            <p:nvPr/>
          </p:nvGraphicFramePr>
          <p:xfrm>
            <a:off x="748" y="2099"/>
            <a:ext cx="4627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" r:id="rId11" imgW="100888800" imgH="10972800" progId="Equation.DSMT4">
                    <p:embed/>
                  </p:oleObj>
                </mc:Choice>
                <mc:Fallback>
                  <p:oleObj name="" r:id="rId11" imgW="100888800" imgH="10972800" progId="Equation.DSMT4">
                    <p:embed/>
                    <p:pic>
                      <p:nvPicPr>
                        <p:cNvPr id="0" name="图片 102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748" y="2099"/>
                          <a:ext cx="4627" cy="5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83" name="Object 3"/>
            <p:cNvGraphicFramePr/>
            <p:nvPr/>
          </p:nvGraphicFramePr>
          <p:xfrm>
            <a:off x="748" y="2704"/>
            <a:ext cx="4672" cy="6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" r:id="rId13" imgW="101498400" imgH="10972800" progId="Equation.DSMT4">
                    <p:embed/>
                  </p:oleObj>
                </mc:Choice>
                <mc:Fallback>
                  <p:oleObj name="" r:id="rId13" imgW="101498400" imgH="10972800" progId="Equation.DSMT4">
                    <p:embed/>
                    <p:pic>
                      <p:nvPicPr>
                        <p:cNvPr id="0" name="图片 1030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48" y="2704"/>
                          <a:ext cx="4672" cy="60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84" name="Object 4"/>
            <p:cNvGraphicFramePr/>
            <p:nvPr/>
          </p:nvGraphicFramePr>
          <p:xfrm>
            <a:off x="748" y="3339"/>
            <a:ext cx="3176" cy="9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" name="" r:id="rId15" imgW="67665600" imgH="19202400" progId="Equation.DSMT4">
                    <p:embed/>
                  </p:oleObj>
                </mc:Choice>
                <mc:Fallback>
                  <p:oleObj name="" r:id="rId15" imgW="67665600" imgH="19202400" progId="Equation.DSMT4">
                    <p:embed/>
                    <p:pic>
                      <p:nvPicPr>
                        <p:cNvPr id="0" name="图片 1031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748" y="3339"/>
                          <a:ext cx="3176" cy="98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985" name="流程图: 过程 3"/>
          <p:cNvSpPr/>
          <p:nvPr/>
        </p:nvSpPr>
        <p:spPr>
          <a:xfrm>
            <a:off x="4786312" y="68262"/>
            <a:ext cx="2303462" cy="576262"/>
          </a:xfrm>
          <a:prstGeom prst="flowChartProcess">
            <a:avLst/>
          </a:prstGeom>
          <a:solidFill>
            <a:srgbClr val="9CFBB2">
              <a:alpha val="39000"/>
            </a:srgbClr>
          </a:solidFill>
          <a:ln w="50800">
            <a:solidFill>
              <a:srgbClr val="9CFBB2"/>
            </a:solidFill>
            <a:round/>
          </a:ln>
        </p:spPr>
        <p:txBody>
          <a:bodyPr anchor="ctr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/>
            <a:r>
              <a:rPr lang="zh-CN" altLang="zh-CN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学以致用</a:t>
            </a:r>
            <a:endParaRPr lang="zh-CN" altLang="zh-CN" sz="40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custDataLst>
      <p:tags r:id="rId17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2" dur="500" fill="hold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如果去掉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“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是第四象限角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这个条件，则答案如何？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35609" y="2168525"/>
            <a:ext cx="11403966" cy="3184525"/>
            <a:chOff x="435609" y="2168525"/>
            <a:chExt cx="11403966" cy="3184525"/>
          </a:xfrm>
        </p:grpSpPr>
        <p:sp>
          <p:nvSpPr>
            <p:cNvPr id="15" name="圆角矩形 14"/>
            <p:cNvSpPr/>
            <p:nvPr/>
          </p:nvSpPr>
          <p:spPr>
            <a:xfrm>
              <a:off x="435609" y="2168525"/>
              <a:ext cx="11403966" cy="3184525"/>
            </a:xfrm>
            <a:prstGeom prst="roundRect">
              <a:avLst>
                <a:gd name="adj" fmla="val 295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593152" y="2385766"/>
              <a:ext cx="11081323" cy="1535359"/>
              <a:chOff x="593152" y="2385766"/>
              <a:chExt cx="11081323" cy="1535359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93152" y="2385766"/>
                <a:ext cx="8632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 smtClean="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如果</a:t>
                </a:r>
                <a:r>
                  <a:rPr lang="en-US" sz="2800" i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是第三象限角，则所求的三个三角函数值依次是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9218" name="Object 2"/>
              <p:cNvGraphicFramePr>
                <a:graphicFrameLocks noChangeAspect="1"/>
              </p:cNvGraphicFramePr>
              <p:nvPr/>
            </p:nvGraphicFramePr>
            <p:xfrm>
              <a:off x="9159875" y="2994025"/>
              <a:ext cx="2514600" cy="927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1" name="Equation" r:id="rId1" imgW="60350400" imgH="22250400" progId="Equation.DSMT4">
                      <p:embed/>
                    </p:oleObj>
                  </mc:Choice>
                  <mc:Fallback>
                    <p:oleObj name="Equation" r:id="rId1" imgW="60350400" imgH="222504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9159875" y="2994025"/>
                            <a:ext cx="2514600" cy="92710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2" name="组合 11"/>
          <p:cNvGrpSpPr/>
          <p:nvPr/>
        </p:nvGrpSpPr>
        <p:grpSpPr>
          <a:xfrm>
            <a:off x="593152" y="4199805"/>
            <a:ext cx="10430797" cy="927100"/>
            <a:chOff x="593152" y="4199805"/>
            <a:chExt cx="10430797" cy="927100"/>
          </a:xfrm>
        </p:grpSpPr>
        <p:sp>
          <p:nvSpPr>
            <p:cNvPr id="9" name="TextBox 8"/>
            <p:cNvSpPr txBox="1"/>
            <p:nvPr/>
          </p:nvSpPr>
          <p:spPr>
            <a:xfrm>
              <a:off x="593152" y="4456546"/>
              <a:ext cx="8646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如果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是第四象限角，则所求的三个三角函数值依次是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9219" name="Object 3"/>
            <p:cNvGraphicFramePr>
              <a:graphicFrameLocks noChangeAspect="1"/>
            </p:cNvGraphicFramePr>
            <p:nvPr/>
          </p:nvGraphicFramePr>
          <p:xfrm>
            <a:off x="9106249" y="4199805"/>
            <a:ext cx="191770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46024800" imgH="22250400" progId="Equation.DSMT4">
                    <p:embed/>
                  </p:oleObj>
                </mc:Choice>
                <mc:Fallback>
                  <p:oleObj name="Equation" r:id="rId3" imgW="46024800" imgH="22250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106249" y="4199805"/>
                          <a:ext cx="1917700" cy="9271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6969760" y="620395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P220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4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1986" name="Group 28"/>
          <p:cNvGrpSpPr/>
          <p:nvPr/>
        </p:nvGrpSpPr>
        <p:grpSpPr>
          <a:xfrm>
            <a:off x="1487488" y="1628775"/>
            <a:ext cx="6959600" cy="771525"/>
            <a:chOff x="-23" y="1026"/>
            <a:chExt cx="4384" cy="486"/>
          </a:xfrm>
        </p:grpSpPr>
        <p:sp>
          <p:nvSpPr>
            <p:cNvPr id="41987" name="Rectangle 12"/>
            <p:cNvSpPr/>
            <p:nvPr/>
          </p:nvSpPr>
          <p:spPr>
            <a:xfrm>
              <a:off x="-23" y="1116"/>
              <a:ext cx="1267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解：方法一、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1988" name="Object 7"/>
            <p:cNvGraphicFramePr/>
            <p:nvPr/>
          </p:nvGraphicFramePr>
          <p:xfrm>
            <a:off x="1111" y="1026"/>
            <a:ext cx="3250" cy="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1" imgW="64008000" imgH="9448800" progId="Equation.DSMT4">
                    <p:embed/>
                  </p:oleObj>
                </mc:Choice>
                <mc:Fallback>
                  <p:oleObj name="" r:id="rId1" imgW="64008000" imgH="9448800" progId="Equation.DSMT4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111" y="1026"/>
                          <a:ext cx="3250" cy="4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989" name="Rectangle 17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1990" name="Group 29"/>
          <p:cNvGrpSpPr/>
          <p:nvPr/>
        </p:nvGrpSpPr>
        <p:grpSpPr>
          <a:xfrm>
            <a:off x="2063750" y="2393950"/>
            <a:ext cx="6383338" cy="812800"/>
            <a:chOff x="340" y="1512"/>
            <a:chExt cx="4021" cy="512"/>
          </a:xfrm>
        </p:grpSpPr>
        <p:sp>
          <p:nvSpPr>
            <p:cNvPr id="41991" name="Rectangle 15"/>
            <p:cNvSpPr/>
            <p:nvPr/>
          </p:nvSpPr>
          <p:spPr>
            <a:xfrm>
              <a:off x="340" y="1610"/>
              <a:ext cx="928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方法二、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1992" name="Object 6"/>
            <p:cNvGraphicFramePr/>
            <p:nvPr/>
          </p:nvGraphicFramePr>
          <p:xfrm>
            <a:off x="1111" y="1512"/>
            <a:ext cx="3250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3" imgW="63398400" imgH="9448800" progId="Equation.DSMT4">
                    <p:embed/>
                  </p:oleObj>
                </mc:Choice>
                <mc:Fallback>
                  <p:oleObj name="" r:id="rId3" imgW="63398400" imgH="9448800" progId="Equation.DSMT4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11" y="1512"/>
                          <a:ext cx="3250" cy="5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993" name="Rectangle 20"/>
          <p:cNvSpPr/>
          <p:nvPr/>
        </p:nvSpPr>
        <p:spPr>
          <a:xfrm>
            <a:off x="1524000" y="303053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1994" name="Rectangle 22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1995" name="Group 30"/>
          <p:cNvGrpSpPr/>
          <p:nvPr/>
        </p:nvGrpSpPr>
        <p:grpSpPr>
          <a:xfrm>
            <a:off x="2063750" y="3206750"/>
            <a:ext cx="7408862" cy="1517650"/>
            <a:chOff x="385" y="2020"/>
            <a:chExt cx="4667" cy="956"/>
          </a:xfrm>
        </p:grpSpPr>
        <p:sp>
          <p:nvSpPr>
            <p:cNvPr id="41996" name="Rectangle 18"/>
            <p:cNvSpPr/>
            <p:nvPr/>
          </p:nvSpPr>
          <p:spPr>
            <a:xfrm>
              <a:off x="385" y="2143"/>
              <a:ext cx="883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方法三、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1997" name="Object 4"/>
            <p:cNvGraphicFramePr/>
            <p:nvPr/>
          </p:nvGraphicFramePr>
          <p:xfrm>
            <a:off x="1156" y="2020"/>
            <a:ext cx="3896" cy="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" r:id="rId5" imgW="88392000" imgH="10363200" progId="Equation.DSMT4">
                    <p:embed/>
                  </p:oleObj>
                </mc:Choice>
                <mc:Fallback>
                  <p:oleObj name="" r:id="rId5" imgW="88392000" imgH="10363200" progId="Equation.DSMT4">
                    <p:embed/>
                    <p:pic>
                      <p:nvPicPr>
                        <p:cNvPr id="0" name="图片 102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156" y="2020"/>
                          <a:ext cx="3896" cy="5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8" name="Object 5"/>
            <p:cNvGraphicFramePr/>
            <p:nvPr/>
          </p:nvGraphicFramePr>
          <p:xfrm>
            <a:off x="1837" y="2476"/>
            <a:ext cx="3130" cy="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" r:id="rId7" imgW="58826400" imgH="9448800" progId="Equation.DSMT4">
                    <p:embed/>
                  </p:oleObj>
                </mc:Choice>
                <mc:Fallback>
                  <p:oleObj name="" r:id="rId7" imgW="58826400" imgH="9448800" progId="Equation.DSMT4">
                    <p:embed/>
                    <p:pic>
                      <p:nvPicPr>
                        <p:cNvPr id="0" name="图片 102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37" y="2476"/>
                          <a:ext cx="3130" cy="5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999" name="Rectangle 25"/>
          <p:cNvSpPr/>
          <p:nvPr/>
        </p:nvSpPr>
        <p:spPr>
          <a:xfrm>
            <a:off x="1524000" y="303053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2000" name="Rectangle 27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2001" name="Group 31"/>
          <p:cNvGrpSpPr/>
          <p:nvPr/>
        </p:nvGrpSpPr>
        <p:grpSpPr>
          <a:xfrm>
            <a:off x="2057400" y="4870450"/>
            <a:ext cx="7416800" cy="1606550"/>
            <a:chOff x="445" y="3112"/>
            <a:chExt cx="4612" cy="998"/>
          </a:xfrm>
        </p:grpSpPr>
        <p:sp>
          <p:nvSpPr>
            <p:cNvPr id="42002" name="Rectangle 23"/>
            <p:cNvSpPr/>
            <p:nvPr/>
          </p:nvSpPr>
          <p:spPr>
            <a:xfrm>
              <a:off x="445" y="3219"/>
              <a:ext cx="913" cy="286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方法四 、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2003" name="Object 2"/>
            <p:cNvGraphicFramePr/>
            <p:nvPr/>
          </p:nvGraphicFramePr>
          <p:xfrm>
            <a:off x="1253" y="3112"/>
            <a:ext cx="3719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" r:id="rId9" imgW="89001600" imgH="10363200" progId="Equation.DSMT4">
                    <p:embed/>
                  </p:oleObj>
                </mc:Choice>
                <mc:Fallback>
                  <p:oleObj name="" r:id="rId9" imgW="89001600" imgH="10363200" progId="Equation.DSMT4">
                    <p:embed/>
                    <p:pic>
                      <p:nvPicPr>
                        <p:cNvPr id="0" name="图片 102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253" y="3112"/>
                          <a:ext cx="3719" cy="49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4" name="Object 3"/>
            <p:cNvGraphicFramePr/>
            <p:nvPr/>
          </p:nvGraphicFramePr>
          <p:xfrm>
            <a:off x="1927" y="3603"/>
            <a:ext cx="3130" cy="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" r:id="rId11" imgW="57912000" imgH="9448800" progId="Equation.DSMT4">
                    <p:embed/>
                  </p:oleObj>
                </mc:Choice>
                <mc:Fallback>
                  <p:oleObj name="" r:id="rId11" imgW="57912000" imgH="9448800" progId="Equation.DSMT4">
                    <p:embed/>
                    <p:pic>
                      <p:nvPicPr>
                        <p:cNvPr id="0" name="图片 102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927" y="3603"/>
                          <a:ext cx="3130" cy="5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005" name="对象 2"/>
          <p:cNvGraphicFramePr>
            <a:graphicFrameLocks noChangeAspect="1"/>
          </p:cNvGraphicFramePr>
          <p:nvPr/>
        </p:nvGraphicFramePr>
        <p:xfrm>
          <a:off x="1122362" y="409575"/>
          <a:ext cx="9947275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" r:id="rId13" imgW="99060000" imgH="12496800" progId="Equation.KSEE3">
                  <p:embed/>
                </p:oleObj>
              </mc:Choice>
              <mc:Fallback>
                <p:oleObj name="" r:id="rId13" imgW="99060000" imgH="12496800" progId="Equation.KSEE3">
                  <p:embed/>
                  <p:pic>
                    <p:nvPicPr>
                      <p:cNvPr id="0" name="图片 103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22362" y="409575"/>
                        <a:ext cx="9947275" cy="1255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6" name="流程图: 过程 1"/>
          <p:cNvSpPr/>
          <p:nvPr/>
        </p:nvSpPr>
        <p:spPr>
          <a:xfrm>
            <a:off x="4797425" y="33338"/>
            <a:ext cx="2305050" cy="576262"/>
          </a:xfrm>
          <a:prstGeom prst="flowChartProcess">
            <a:avLst/>
          </a:prstGeom>
          <a:solidFill>
            <a:srgbClr val="9CFBB2">
              <a:alpha val="39000"/>
            </a:srgbClr>
          </a:solidFill>
          <a:ln w="50800">
            <a:solidFill>
              <a:srgbClr val="9CFBB2"/>
            </a:solidFill>
            <a:round/>
          </a:ln>
        </p:spPr>
        <p:txBody>
          <a:bodyPr anchor="ctr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/>
            <a:r>
              <a:rPr lang="zh-CN" altLang="zh-CN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头脑风暴</a:t>
            </a:r>
            <a:endParaRPr lang="zh-CN" altLang="zh-CN" sz="40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6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43010" name="Rectangle 11"/>
          <p:cNvSpPr/>
          <p:nvPr/>
        </p:nvSpPr>
        <p:spPr>
          <a:xfrm>
            <a:off x="1524000" y="304958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3011" name="Group 17"/>
          <p:cNvGrpSpPr/>
          <p:nvPr/>
        </p:nvGrpSpPr>
        <p:grpSpPr>
          <a:xfrm>
            <a:off x="1416050" y="3417888"/>
            <a:ext cx="9752012" cy="3017838"/>
            <a:chOff x="-68" y="1958"/>
            <a:chExt cx="6143" cy="1901"/>
          </a:xfrm>
        </p:grpSpPr>
        <p:sp>
          <p:nvSpPr>
            <p:cNvPr id="43012" name="Rectangle 4"/>
            <p:cNvSpPr/>
            <p:nvPr/>
          </p:nvSpPr>
          <p:spPr>
            <a:xfrm>
              <a:off x="-68" y="1958"/>
              <a:ext cx="2007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方法六、由题意知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3013" name="Object 5"/>
            <p:cNvGraphicFramePr/>
            <p:nvPr/>
          </p:nvGraphicFramePr>
          <p:xfrm>
            <a:off x="0" y="2327"/>
            <a:ext cx="6075" cy="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1" imgW="117652800" imgH="9448800" progId="Equation.DSMT4">
                    <p:embed/>
                  </p:oleObj>
                </mc:Choice>
                <mc:Fallback>
                  <p:oleObj name="" r:id="rId1" imgW="117652800" imgH="9448800" progId="Equation.DSMT4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0" y="2327"/>
                          <a:ext cx="6075" cy="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14" name="Object 6"/>
            <p:cNvGraphicFramePr/>
            <p:nvPr/>
          </p:nvGraphicFramePr>
          <p:xfrm>
            <a:off x="0" y="2855"/>
            <a:ext cx="4003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3" imgW="76504800" imgH="10363200" progId="Equation.DSMT4">
                    <p:embed/>
                  </p:oleObj>
                </mc:Choice>
                <mc:Fallback>
                  <p:oleObj name="" r:id="rId3" imgW="76504800" imgH="10363200" progId="Equation.DSMT4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0" y="2855"/>
                          <a:ext cx="4003" cy="49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15" name="Rectangle 9"/>
            <p:cNvSpPr/>
            <p:nvPr/>
          </p:nvSpPr>
          <p:spPr>
            <a:xfrm>
              <a:off x="8" y="3460"/>
              <a:ext cx="691" cy="290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所以，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3016" name="Object 7"/>
            <p:cNvGraphicFramePr/>
            <p:nvPr/>
          </p:nvGraphicFramePr>
          <p:xfrm>
            <a:off x="611" y="3351"/>
            <a:ext cx="2228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" r:id="rId5" imgW="36880800" imgH="9448800" progId="Equation.DSMT4">
                    <p:embed/>
                  </p:oleObj>
                </mc:Choice>
                <mc:Fallback>
                  <p:oleObj name="" r:id="rId5" imgW="36880800" imgH="9448800" progId="Equation.DSMT4">
                    <p:embed/>
                    <p:pic>
                      <p:nvPicPr>
                        <p:cNvPr id="0" name="图片 102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11" y="3351"/>
                          <a:ext cx="2228" cy="5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17" name="Rectangle 16"/>
          <p:cNvSpPr/>
          <p:nvPr/>
        </p:nvSpPr>
        <p:spPr>
          <a:xfrm>
            <a:off x="1524000" y="3030538"/>
            <a:ext cx="309562" cy="3683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ctr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43018" name="Group 24"/>
          <p:cNvGrpSpPr/>
          <p:nvPr/>
        </p:nvGrpSpPr>
        <p:grpSpPr>
          <a:xfrm>
            <a:off x="1416050" y="485775"/>
            <a:ext cx="7888288" cy="2913062"/>
            <a:chOff x="-69" y="209"/>
            <a:chExt cx="5027" cy="1881"/>
          </a:xfrm>
        </p:grpSpPr>
        <p:sp>
          <p:nvSpPr>
            <p:cNvPr id="43019" name="Rectangle 14"/>
            <p:cNvSpPr/>
            <p:nvPr/>
          </p:nvSpPr>
          <p:spPr>
            <a:xfrm>
              <a:off x="-69" y="209"/>
              <a:ext cx="1778" cy="297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square" anchor="ctr" anchorCtr="0">
              <a:sp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/>
              <a:r>
                <a:rPr lang="zh-CN" altLang="en-US" sz="2400">
                  <a:latin typeface="Calibri" panose="020F0502020204030204" charset="0"/>
                  <a:ea typeface="宋体" panose="02010600030101010101" pitchFamily="2" charset="-122"/>
                </a:rPr>
                <a:t>方法五、由题意知 </a:t>
              </a:r>
              <a:endParaRPr lang="zh-CN" altLang="en-US" sz="2400">
                <a:latin typeface="Calibri" panose="020F0502020204030204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43020" name="Object 2"/>
            <p:cNvGraphicFramePr/>
            <p:nvPr/>
          </p:nvGraphicFramePr>
          <p:xfrm>
            <a:off x="45" y="448"/>
            <a:ext cx="4913" cy="5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" r:id="rId7" imgW="88392000" imgH="10363200" progId="Equation.DSMT4">
                    <p:embed/>
                  </p:oleObj>
                </mc:Choice>
                <mc:Fallback>
                  <p:oleObj name="" r:id="rId7" imgW="88392000" imgH="10363200" progId="Equation.DSMT4">
                    <p:embed/>
                    <p:pic>
                      <p:nvPicPr>
                        <p:cNvPr id="0" name="图片 102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5" y="448"/>
                          <a:ext cx="4913" cy="51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021" name="Object 3"/>
            <p:cNvGraphicFramePr/>
            <p:nvPr/>
          </p:nvGraphicFramePr>
          <p:xfrm>
            <a:off x="0" y="1009"/>
            <a:ext cx="4958" cy="5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" r:id="rId9" imgW="89001600" imgH="10363200" progId="Equation.DSMT4">
                    <p:embed/>
                  </p:oleObj>
                </mc:Choice>
                <mc:Fallback>
                  <p:oleObj name="" r:id="rId9" imgW="89001600" imgH="10363200" progId="Equation.DSMT4">
                    <p:embed/>
                    <p:pic>
                      <p:nvPicPr>
                        <p:cNvPr id="0" name="图片 102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0" y="1009"/>
                          <a:ext cx="4958" cy="52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3022" name="Group 23"/>
            <p:cNvGrpSpPr/>
            <p:nvPr/>
          </p:nvGrpSpPr>
          <p:grpSpPr>
            <a:xfrm>
              <a:off x="8" y="1605"/>
              <a:ext cx="2575" cy="485"/>
              <a:chOff x="8" y="1605"/>
              <a:chExt cx="2575" cy="485"/>
            </a:xfrm>
          </p:grpSpPr>
          <p:sp>
            <p:nvSpPr>
              <p:cNvPr id="43023" name="Rectangle 20"/>
              <p:cNvSpPr/>
              <p:nvPr/>
            </p:nvSpPr>
            <p:spPr>
              <a:xfrm>
                <a:off x="8" y="1694"/>
                <a:ext cx="691" cy="29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wrap="square" anchor="ctr" anchorCtr="0">
                <a:spAutoFit/>
              </a:bodyPr>
              <a:lstStyle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</a:lstStyle>
              <a:p>
                <a:pPr lvl="0"/>
                <a:r>
                  <a:rPr lang="zh-CN" altLang="en-US" sz="2400">
                    <a:latin typeface="Calibri" panose="020F0502020204030204" charset="0"/>
                    <a:ea typeface="宋体" panose="02010600030101010101" pitchFamily="2" charset="-122"/>
                  </a:rPr>
                  <a:t>所以， </a:t>
                </a:r>
                <a:endParaRPr lang="zh-CN" altLang="en-US" sz="2400">
                  <a:latin typeface="Calibri" panose="020F0502020204030204" charset="0"/>
                  <a:ea typeface="宋体" panose="02010600030101010101" pitchFamily="2" charset="-122"/>
                </a:endParaRPr>
              </a:p>
            </p:txBody>
          </p:sp>
          <p:graphicFrame>
            <p:nvGraphicFramePr>
              <p:cNvPr id="43024" name="Object 4"/>
              <p:cNvGraphicFramePr/>
              <p:nvPr/>
            </p:nvGraphicFramePr>
            <p:xfrm>
              <a:off x="643" y="1605"/>
              <a:ext cx="1940" cy="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0" name="" r:id="rId11" imgW="36880800" imgH="9448800" progId="Equation.DSMT4">
                      <p:embed/>
                    </p:oleObj>
                  </mc:Choice>
                  <mc:Fallback>
                    <p:oleObj name="" r:id="rId11" imgW="36880800" imgH="9448800" progId="Equation.DSMT4">
                      <p:embed/>
                      <p:pic>
                        <p:nvPicPr>
                          <p:cNvPr id="0" name="图片 1029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643" y="1605"/>
                            <a:ext cx="1940" cy="48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3025" name="流程图: 过程 3"/>
          <p:cNvSpPr/>
          <p:nvPr/>
        </p:nvSpPr>
        <p:spPr>
          <a:xfrm>
            <a:off x="4797425" y="33338"/>
            <a:ext cx="2305050" cy="576262"/>
          </a:xfrm>
          <a:prstGeom prst="flowChartProcess">
            <a:avLst/>
          </a:prstGeom>
          <a:solidFill>
            <a:srgbClr val="9CFBB2">
              <a:alpha val="39000"/>
            </a:srgbClr>
          </a:solidFill>
          <a:ln w="50800">
            <a:solidFill>
              <a:srgbClr val="9CFBB2"/>
            </a:solidFill>
            <a:round/>
          </a:ln>
        </p:spPr>
        <p:txBody>
          <a:bodyPr anchor="ctr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/>
            <a:r>
              <a:rPr lang="zh-CN" altLang="zh-CN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头脑风暴</a:t>
            </a:r>
            <a:endParaRPr lang="zh-CN" altLang="zh-CN" sz="40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152" y="1889719"/>
            <a:ext cx="6824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72°cos 42°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72°sin 42°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52" y="2764787"/>
            <a:ext cx="6914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 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20°cos 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20°sin 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152" y="3639855"/>
            <a:ext cx="6795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sin 66°sin 54°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36°sin 24°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3152" y="4625451"/>
            <a:ext cx="2967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                 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34673" y="4420452"/>
          <a:ext cx="1485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" imgW="35661600" imgH="21336000" progId="Equation.DSMT4">
                  <p:embed/>
                </p:oleObj>
              </mc:Choice>
              <mc:Fallback>
                <p:oleObj name="Equation" r:id="rId1" imgW="35661600" imgH="2133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34673" y="4420452"/>
                        <a:ext cx="1485900" cy="889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利用和（差）角公式计算下列各式的值：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445133" y="3378200"/>
            <a:ext cx="11261091" cy="3117850"/>
            <a:chOff x="445133" y="3378200"/>
            <a:chExt cx="11261091" cy="3117850"/>
          </a:xfrm>
        </p:grpSpPr>
        <p:sp>
          <p:nvSpPr>
            <p:cNvPr id="26" name="圆角矩形 25"/>
            <p:cNvSpPr/>
            <p:nvPr/>
          </p:nvSpPr>
          <p:spPr>
            <a:xfrm>
              <a:off x="445133" y="3378200"/>
              <a:ext cx="11261091" cy="3117850"/>
            </a:xfrm>
            <a:prstGeom prst="roundRect">
              <a:avLst>
                <a:gd name="adj" fmla="val 490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152" y="3501994"/>
              <a:ext cx="97802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）由公式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72°cos 42°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 err="1">
                  <a:latin typeface="Times New Roman" panose="02020603050405020304" pitchFamily="18" charset="0"/>
                  <a:ea typeface="黑体" panose="02010609060101010101" pitchFamily="49" charset="-122"/>
                </a:rPr>
                <a:t>cos 72°sin 42°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46777" y="5157472"/>
            <a:ext cx="945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）由公式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sz="2800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，得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20°cos 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20°sin 70°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441679" y="4178593"/>
            <a:ext cx="6138219" cy="825500"/>
            <a:chOff x="4441679" y="4119981"/>
            <a:chExt cx="6138219" cy="825500"/>
          </a:xfrm>
        </p:grpSpPr>
        <p:sp>
          <p:nvSpPr>
            <p:cNvPr id="14" name="TextBox 13"/>
            <p:cNvSpPr txBox="1"/>
            <p:nvPr/>
          </p:nvSpPr>
          <p:spPr>
            <a:xfrm>
              <a:off x="4441679" y="4275720"/>
              <a:ext cx="61382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72°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42°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30°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；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2291" name="Object 3"/>
            <p:cNvGraphicFramePr>
              <a:graphicFrameLocks noChangeAspect="1"/>
            </p:cNvGraphicFramePr>
            <p:nvPr/>
          </p:nvGraphicFramePr>
          <p:xfrm>
            <a:off x="9740829" y="4119981"/>
            <a:ext cx="2667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Equation" r:id="rId1" imgW="6400800" imgH="19812000" progId="Equation.DSMT4">
                    <p:embed/>
                  </p:oleObj>
                </mc:Choice>
                <mc:Fallback>
                  <p:oleObj name="Equation" r:id="rId1" imgW="64008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740829" y="4119981"/>
                          <a:ext cx="266700" cy="8255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TextBox 17"/>
          <p:cNvSpPr txBox="1"/>
          <p:nvPr/>
        </p:nvSpPr>
        <p:spPr>
          <a:xfrm>
            <a:off x="4863686" y="5834072"/>
            <a:ext cx="6077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）＝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90°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利用和（差）角公式计算下列各式的值：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3152" y="1889719"/>
            <a:ext cx="6824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72°cos 42°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72°sin 42°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3152" y="2764787"/>
            <a:ext cx="6914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 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20°cos 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20°sin 70°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45133" y="2486025"/>
            <a:ext cx="11261091" cy="4210050"/>
            <a:chOff x="445133" y="2486025"/>
            <a:chExt cx="11261091" cy="4210050"/>
          </a:xfrm>
        </p:grpSpPr>
        <p:sp>
          <p:nvSpPr>
            <p:cNvPr id="36" name="圆角矩形 35"/>
            <p:cNvSpPr/>
            <p:nvPr/>
          </p:nvSpPr>
          <p:spPr>
            <a:xfrm>
              <a:off x="445133" y="2486025"/>
              <a:ext cx="11261091" cy="4210050"/>
            </a:xfrm>
            <a:prstGeom prst="roundRect">
              <a:avLst>
                <a:gd name="adj" fmla="val 490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152" y="2521585"/>
              <a:ext cx="85010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方法一：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66°sin 54°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36°sin 24°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322048" y="3145416"/>
            <a:ext cx="6138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cos24°cos 36°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36°sin 24°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346777" y="3769247"/>
            <a:ext cx="9520555" cy="825500"/>
            <a:chOff x="1346777" y="3917337"/>
            <a:chExt cx="9520555" cy="825500"/>
          </a:xfrm>
        </p:grpSpPr>
        <p:sp>
          <p:nvSpPr>
            <p:cNvPr id="13" name="TextBox 12"/>
            <p:cNvSpPr txBox="1"/>
            <p:nvPr/>
          </p:nvSpPr>
          <p:spPr>
            <a:xfrm>
              <a:off x="1346777" y="4072288"/>
              <a:ext cx="95205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由公式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，原式＝</a:t>
              </a:r>
              <a:r>
                <a:rPr lang="en-US" sz="2800" err="1">
                  <a:latin typeface="Times New Roman" panose="02020603050405020304" pitchFamily="18" charset="0"/>
                  <a:ea typeface="黑体" panose="02010609060101010101" pitchFamily="49" charset="-122"/>
                </a:rPr>
                <a:t>cos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36°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24°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cos60°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5" name="Object 3"/>
            <p:cNvGraphicFramePr>
              <a:graphicFrameLocks noChangeAspect="1"/>
            </p:cNvGraphicFramePr>
            <p:nvPr/>
          </p:nvGraphicFramePr>
          <p:xfrm>
            <a:off x="10012134" y="3917337"/>
            <a:ext cx="2667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Equation" r:id="rId1" imgW="6400800" imgH="19812000" progId="Equation.DSMT4">
                    <p:embed/>
                  </p:oleObj>
                </mc:Choice>
                <mc:Fallback>
                  <p:oleObj name="Equation" r:id="rId1" imgW="64008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0012134" y="3917337"/>
                          <a:ext cx="266700" cy="8255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16"/>
          <p:cNvSpPr txBox="1"/>
          <p:nvPr/>
        </p:nvSpPr>
        <p:spPr>
          <a:xfrm>
            <a:off x="2241507" y="4695358"/>
            <a:ext cx="6885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方法二：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66°sin 54°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36°sin 24°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22048" y="5319189"/>
            <a:ext cx="6195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sin 66°cos36°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 err="1">
                <a:latin typeface="Times New Roman" panose="02020603050405020304" pitchFamily="18" charset="0"/>
                <a:ea typeface="黑体" panose="02010609060101010101" pitchFamily="49" charset="-122"/>
              </a:rPr>
              <a:t>cos 66°sin 36°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337162" y="5838246"/>
            <a:ext cx="9432390" cy="825500"/>
            <a:chOff x="1337162" y="5838246"/>
            <a:chExt cx="9432390" cy="825500"/>
          </a:xfrm>
        </p:grpSpPr>
        <p:sp>
          <p:nvSpPr>
            <p:cNvPr id="22" name="TextBox 21"/>
            <p:cNvSpPr txBox="1"/>
            <p:nvPr/>
          </p:nvSpPr>
          <p:spPr>
            <a:xfrm>
              <a:off x="1337162" y="5979635"/>
              <a:ext cx="94323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由公式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，原式＝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66°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36°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sin 30°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 </a:t>
              </a:r>
              <a:r>
                <a:rPr lang="en-US" altLang="zh-CN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23" name="Object 3"/>
            <p:cNvGraphicFramePr>
              <a:graphicFrameLocks noChangeAspect="1"/>
            </p:cNvGraphicFramePr>
            <p:nvPr/>
          </p:nvGraphicFramePr>
          <p:xfrm>
            <a:off x="9936773" y="5838246"/>
            <a:ext cx="2667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Equation" r:id="rId3" imgW="6400800" imgH="19812000" progId="Equation.DSMT4">
                    <p:embed/>
                  </p:oleObj>
                </mc:Choice>
                <mc:Fallback>
                  <p:oleObj name="Equation" r:id="rId3" imgW="64008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936773" y="5838246"/>
                          <a:ext cx="266700" cy="82550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利用和（差）角公式计算下列各式的值：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3152" y="1889719"/>
            <a:ext cx="6824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 sin 66°sin 54°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sin 36°sin 24°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1"/>
      <p:bldP spid="21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3152" y="2154216"/>
            <a:ext cx="2967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                 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45133" y="3378200"/>
            <a:ext cx="11261091" cy="2089150"/>
            <a:chOff x="445133" y="3378200"/>
            <a:chExt cx="11261091" cy="2089150"/>
          </a:xfrm>
        </p:grpSpPr>
        <p:sp>
          <p:nvSpPr>
            <p:cNvPr id="19" name="圆角矩形 18"/>
            <p:cNvSpPr/>
            <p:nvPr/>
          </p:nvSpPr>
          <p:spPr>
            <a:xfrm>
              <a:off x="445133" y="3378200"/>
              <a:ext cx="11261091" cy="2089150"/>
            </a:xfrm>
            <a:prstGeom prst="roundRect">
              <a:avLst>
                <a:gd name="adj" fmla="val 490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152" y="3501994"/>
              <a:ext cx="66303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4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）由公式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T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＋</a:t>
              </a:r>
              <a:r>
                <a:rPr lang="en-US" sz="2800" i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及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tan 45°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1474821" y="1942486"/>
          <a:ext cx="1485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1" imgW="35661600" imgH="21336000" progId="Equation.DSMT4">
                  <p:embed/>
                </p:oleObj>
              </mc:Choice>
              <mc:Fallback>
                <p:oleObj name="Equation" r:id="rId1" imgW="35661600" imgH="2133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74821" y="1942486"/>
                        <a:ext cx="1485900" cy="889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339243" y="4349489"/>
          <a:ext cx="6388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3" imgW="153314400" imgH="21336000" progId="Equation.DSMT4">
                  <p:embed/>
                </p:oleObj>
              </mc:Choice>
              <mc:Fallback>
                <p:oleObj name="Equation" r:id="rId3" imgW="153314400" imgH="2133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9243" y="4349489"/>
                        <a:ext cx="6388100" cy="889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1179407" y="1067681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利用和（差）角公式计算下列各式的值：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4" name="组合 9"/>
          <p:cNvGrpSpPr/>
          <p:nvPr/>
        </p:nvGrpSpPr>
        <p:grpSpPr>
          <a:xfrm>
            <a:off x="511968" y="1113319"/>
            <a:ext cx="652464" cy="652465"/>
            <a:chOff x="9337676" y="4629151"/>
            <a:chExt cx="652464" cy="652465"/>
          </a:xfrm>
        </p:grpSpPr>
        <p:sp>
          <p:nvSpPr>
            <p:cNvPr id="15" name="Shape 20052"/>
            <p:cNvSpPr/>
            <p:nvPr/>
          </p:nvSpPr>
          <p:spPr>
            <a:xfrm>
              <a:off x="9337676" y="4629151"/>
              <a:ext cx="652463" cy="65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7DC0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6" name="Shape 20053"/>
            <p:cNvSpPr/>
            <p:nvPr/>
          </p:nvSpPr>
          <p:spPr>
            <a:xfrm>
              <a:off x="9509126" y="4779964"/>
              <a:ext cx="481014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978"/>
                  </a:moveTo>
                  <a:cubicBezTo>
                    <a:pt x="571" y="14583"/>
                    <a:pt x="571" y="14583"/>
                    <a:pt x="571" y="14583"/>
                  </a:cubicBezTo>
                  <a:cubicBezTo>
                    <a:pt x="7886" y="21600"/>
                    <a:pt x="7886" y="21600"/>
                    <a:pt x="7886" y="21600"/>
                  </a:cubicBezTo>
                  <a:cubicBezTo>
                    <a:pt x="15543" y="21161"/>
                    <a:pt x="21486" y="15131"/>
                    <a:pt x="21600" y="7785"/>
                  </a:cubicBezTo>
                  <a:cubicBezTo>
                    <a:pt x="13714" y="219"/>
                    <a:pt x="13714" y="219"/>
                    <a:pt x="13714" y="219"/>
                  </a:cubicBezTo>
                  <a:cubicBezTo>
                    <a:pt x="10514" y="0"/>
                    <a:pt x="10514" y="0"/>
                    <a:pt x="10514" y="0"/>
                  </a:cubicBezTo>
                  <a:lnTo>
                    <a:pt x="0" y="9978"/>
                  </a:lnTo>
                  <a:close/>
                </a:path>
              </a:pathLst>
            </a:custGeom>
            <a:solidFill>
              <a:srgbClr val="6DADD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7" name="Shape 20054"/>
            <p:cNvSpPr/>
            <p:nvPr/>
          </p:nvSpPr>
          <p:spPr>
            <a:xfrm>
              <a:off x="9491664" y="4762502"/>
              <a:ext cx="346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782" y="17053"/>
                  </a:moveTo>
                  <a:cubicBezTo>
                    <a:pt x="8576" y="17053"/>
                    <a:pt x="9212" y="16911"/>
                    <a:pt x="9688" y="16484"/>
                  </a:cubicBezTo>
                  <a:cubicBezTo>
                    <a:pt x="9688" y="16484"/>
                    <a:pt x="9688" y="16484"/>
                    <a:pt x="9688" y="16484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0329" y="6963"/>
                    <a:pt x="20329" y="6963"/>
                    <a:pt x="20329" y="6963"/>
                  </a:cubicBezTo>
                  <a:cubicBezTo>
                    <a:pt x="21124" y="6253"/>
                    <a:pt x="21600" y="5258"/>
                    <a:pt x="21600" y="4121"/>
                  </a:cubicBezTo>
                  <a:cubicBezTo>
                    <a:pt x="21600" y="1847"/>
                    <a:pt x="19535" y="0"/>
                    <a:pt x="16835" y="0"/>
                  </a:cubicBezTo>
                  <a:cubicBezTo>
                    <a:pt x="15565" y="0"/>
                    <a:pt x="14294" y="568"/>
                    <a:pt x="13500" y="1421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1906" y="11653"/>
                    <a:pt x="1906" y="11653"/>
                    <a:pt x="1906" y="11653"/>
                  </a:cubicBezTo>
                  <a:cubicBezTo>
                    <a:pt x="794" y="12789"/>
                    <a:pt x="0" y="14211"/>
                    <a:pt x="0" y="15774"/>
                  </a:cubicBezTo>
                  <a:cubicBezTo>
                    <a:pt x="0" y="19042"/>
                    <a:pt x="3018" y="21600"/>
                    <a:pt x="6512" y="21600"/>
                  </a:cubicBezTo>
                  <a:cubicBezTo>
                    <a:pt x="8418" y="21600"/>
                    <a:pt x="10006" y="20889"/>
                    <a:pt x="11276" y="19753"/>
                  </a:cubicBezTo>
                  <a:cubicBezTo>
                    <a:pt x="19853" y="11937"/>
                    <a:pt x="19853" y="11937"/>
                    <a:pt x="19853" y="11937"/>
                  </a:cubicBezTo>
                  <a:cubicBezTo>
                    <a:pt x="18582" y="10800"/>
                    <a:pt x="18582" y="10800"/>
                    <a:pt x="18582" y="10800"/>
                  </a:cubicBezTo>
                  <a:cubicBezTo>
                    <a:pt x="13024" y="15916"/>
                    <a:pt x="13024" y="15916"/>
                    <a:pt x="13024" y="15916"/>
                  </a:cubicBezTo>
                  <a:cubicBezTo>
                    <a:pt x="13024" y="15916"/>
                    <a:pt x="9847" y="18758"/>
                    <a:pt x="9847" y="18758"/>
                  </a:cubicBezTo>
                  <a:cubicBezTo>
                    <a:pt x="9847" y="18758"/>
                    <a:pt x="9847" y="18758"/>
                    <a:pt x="9847" y="18758"/>
                  </a:cubicBezTo>
                  <a:cubicBezTo>
                    <a:pt x="8894" y="19468"/>
                    <a:pt x="7782" y="19895"/>
                    <a:pt x="6512" y="19895"/>
                  </a:cubicBezTo>
                  <a:cubicBezTo>
                    <a:pt x="3971" y="19895"/>
                    <a:pt x="1906" y="18047"/>
                    <a:pt x="1906" y="15774"/>
                  </a:cubicBezTo>
                  <a:cubicBezTo>
                    <a:pt x="1906" y="14637"/>
                    <a:pt x="2382" y="13642"/>
                    <a:pt x="3335" y="12932"/>
                  </a:cubicBezTo>
                  <a:cubicBezTo>
                    <a:pt x="3335" y="12932"/>
                    <a:pt x="3335" y="12932"/>
                    <a:pt x="3335" y="12932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4929" y="2416"/>
                    <a:pt x="14929" y="2416"/>
                    <a:pt x="14929" y="2416"/>
                  </a:cubicBezTo>
                  <a:cubicBezTo>
                    <a:pt x="15406" y="1989"/>
                    <a:pt x="16200" y="1705"/>
                    <a:pt x="16835" y="1705"/>
                  </a:cubicBezTo>
                  <a:cubicBezTo>
                    <a:pt x="18424" y="1705"/>
                    <a:pt x="19694" y="2842"/>
                    <a:pt x="19694" y="4121"/>
                  </a:cubicBezTo>
                  <a:cubicBezTo>
                    <a:pt x="19694" y="4832"/>
                    <a:pt x="19376" y="5400"/>
                    <a:pt x="18900" y="5826"/>
                  </a:cubicBezTo>
                  <a:cubicBezTo>
                    <a:pt x="18900" y="5826"/>
                    <a:pt x="18900" y="5826"/>
                    <a:pt x="18900" y="5826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418" y="15205"/>
                    <a:pt x="8418" y="15205"/>
                    <a:pt x="8418" y="15205"/>
                  </a:cubicBezTo>
                  <a:cubicBezTo>
                    <a:pt x="8259" y="15347"/>
                    <a:pt x="8100" y="15489"/>
                    <a:pt x="7782" y="15489"/>
                  </a:cubicBezTo>
                  <a:cubicBezTo>
                    <a:pt x="7306" y="15489"/>
                    <a:pt x="6829" y="15063"/>
                    <a:pt x="6829" y="14637"/>
                  </a:cubicBezTo>
                  <a:cubicBezTo>
                    <a:pt x="6829" y="14495"/>
                    <a:pt x="6988" y="14353"/>
                    <a:pt x="6988" y="14211"/>
                  </a:cubicBezTo>
                  <a:cubicBezTo>
                    <a:pt x="14771" y="7389"/>
                    <a:pt x="14771" y="7389"/>
                    <a:pt x="14771" y="7389"/>
                  </a:cubicBezTo>
                  <a:cubicBezTo>
                    <a:pt x="13341" y="6111"/>
                    <a:pt x="13341" y="6111"/>
                    <a:pt x="13341" y="6111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718" y="13074"/>
                    <a:pt x="5718" y="13074"/>
                    <a:pt x="5718" y="13074"/>
                  </a:cubicBezTo>
                  <a:cubicBezTo>
                    <a:pt x="5241" y="13500"/>
                    <a:pt x="5082" y="14068"/>
                    <a:pt x="5082" y="14637"/>
                  </a:cubicBezTo>
                  <a:cubicBezTo>
                    <a:pt x="5082" y="15916"/>
                    <a:pt x="6353" y="17053"/>
                    <a:pt x="7782" y="17053"/>
                  </a:cubicBezTo>
                  <a:close/>
                </a:path>
              </a:pathLst>
            </a:custGeom>
            <a:solidFill>
              <a:srgbClr val="F5F7F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6969760" y="620395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P220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对象 3"/>
          <p:cNvGraphicFramePr/>
          <p:nvPr/>
        </p:nvGraphicFramePr>
        <p:xfrm>
          <a:off x="739775" y="621665"/>
          <a:ext cx="10237470" cy="1756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7858125" imgH="1400175" progId="Paint.Picture">
                  <p:embed/>
                </p:oleObj>
              </mc:Choice>
              <mc:Fallback>
                <p:oleObj name="" r:id="rId1" imgW="7858125" imgH="1400175" progId="Paint.Picture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775" y="621665"/>
                        <a:ext cx="10237470" cy="1756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6018" name="图片 113868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44550" y="2642870"/>
            <a:ext cx="6249988" cy="2181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2"/>
          <p:cNvSpPr/>
          <p:nvPr>
            <p:custDataLst>
              <p:tags r:id="rId5"/>
            </p:custDataLst>
          </p:nvPr>
        </p:nvSpPr>
        <p:spPr>
          <a:xfrm>
            <a:off x="6969760" y="620395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P220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4514" name="图片 114380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53490" y="210503"/>
            <a:ext cx="6542088" cy="241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5538" name="图片 117964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63245" y="2709545"/>
            <a:ext cx="5556885" cy="3324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6562" name="图片 118067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512560" y="2630170"/>
            <a:ext cx="5088255" cy="3451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49973" y="993331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两角差的余弦公式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1077912" y="1739903"/>
            <a:ext cx="6915149" cy="658813"/>
            <a:chOff x="1087" y="1560"/>
            <a:chExt cx="4356" cy="415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4445" y="1560"/>
              <a:ext cx="998" cy="41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bIns="180000">
              <a:spAutoFit/>
            </a:bodyPr>
            <a:lstStyle/>
            <a:p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( 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Symbol" panose="05050102010706020507" pitchFamily="18" charset="2"/>
                </a:rPr>
                <a:t>-</a:t>
              </a:r>
              <a:r>
                <a:rPr lang="en-US" altLang="zh-CN" sz="2800" b="1" i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)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087" y="1580"/>
              <a:ext cx="3179" cy="330"/>
            </a:xfrm>
            <a:prstGeom prst="rect">
              <a:avLst/>
            </a:prstGeom>
            <a:solidFill>
              <a:srgbClr val="FFFFCC"/>
            </a:solidFill>
            <a:ln w="38100" cmpd="dbl" algn="ctr">
              <a:solidFill>
                <a:srgbClr val="CC0000"/>
              </a:solidFill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 err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cos(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i="1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-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= </a:t>
              </a:r>
              <a:r>
                <a:rPr lang="en-US" altLang="zh-CN" sz="2800" b="1" err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cos 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err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cos 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+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sin 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sin </a:t>
              </a:r>
              <a:r>
                <a:rPr lang="en-US" altLang="zh-CN" sz="2800" b="1" i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endPara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endParaRPr>
            </a:p>
          </p:txBody>
        </p:sp>
      </p:grp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050100" y="2734056"/>
            <a:ext cx="4636206" cy="523220"/>
          </a:xfrm>
          <a:prstGeom prst="rect">
            <a:avLst/>
          </a:prstGeom>
          <a:noFill/>
          <a:ln w="38100" algn="ctr">
            <a:noFill/>
            <a:prstDash val="dash"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en-US" altLang="zh-CN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代替</a:t>
            </a:r>
            <a:r>
              <a:rPr lang="zh-CN" alt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看看有什么结果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?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055370" y="3599371"/>
            <a:ext cx="2133918" cy="523220"/>
          </a:xfrm>
          <a:prstGeom prst="rect">
            <a:avLst/>
          </a:prstGeom>
          <a:noFill/>
          <a:ln w="38100" cmpd="dbl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cos[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)]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5343" y="3574987"/>
            <a:ext cx="4068743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</a:t>
            </a:r>
            <a:r>
              <a:rPr lang="en-US" altLang="zh-CN" sz="2800" b="1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cos(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altLang="zh-CN" sz="2800" b="1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sin(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79510" y="4569016"/>
            <a:ext cx="3520516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cos</a:t>
            </a:r>
            <a:r>
              <a:rPr lang="en-US" altLang="zh-CN" sz="2800" b="1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－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altLang="zh-CN" sz="2800" b="1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053529" y="4532440"/>
            <a:ext cx="1686680" cy="523220"/>
          </a:xfrm>
          <a:prstGeom prst="rect">
            <a:avLst/>
          </a:prstGeom>
          <a:noFill/>
          <a:ln w="38100" cmpd="dbl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＋</a:t>
            </a:r>
            <a:r>
              <a:rPr lang="zh-CN" alt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1" bldLvl="0" animBg="1"/>
      <p:bldP spid="8" grpId="2" bldLvl="0" animBg="1"/>
      <p:bldP spid="9" grpId="3" bldLvl="0" animBg="1"/>
      <p:bldP spid="10" grpId="4" bldLvl="0" animBg="1"/>
      <p:bldP spid="11" grpId="5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8610" name="图片 118272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39115" y="127000"/>
            <a:ext cx="6503988" cy="1876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58" name="图片 118476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06780" y="2409190"/>
            <a:ext cx="9653905" cy="3590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9330" name="图片 119603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13715" y="84455"/>
            <a:ext cx="6656388" cy="2828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0354" name="图片 119705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153150" y="2165668"/>
            <a:ext cx="5657850" cy="43243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995680" y="2924492"/>
            <a:ext cx="6096000" cy="3338513"/>
            <a:chOff x="2914650" y="3043237"/>
            <a:chExt cx="6096000" cy="3338513"/>
          </a:xfrm>
        </p:grpSpPr>
        <p:sp>
          <p:nvSpPr>
            <p:cNvPr id="50" name="圆角矩形 49"/>
            <p:cNvSpPr/>
            <p:nvPr/>
          </p:nvSpPr>
          <p:spPr>
            <a:xfrm>
              <a:off x="2914650" y="3043237"/>
              <a:ext cx="6096000" cy="3338513"/>
            </a:xfrm>
            <a:prstGeom prst="roundRect">
              <a:avLst>
                <a:gd name="adj" fmla="val 3822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462076" y="3215578"/>
              <a:ext cx="5100796" cy="2984458"/>
              <a:chOff x="5180344" y="3197051"/>
              <a:chExt cx="5100796" cy="2984458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6484955" y="3367871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8647026" y="3367871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C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484955" y="4489936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8647026" y="4489936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S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6484955" y="5612002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－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8647026" y="5612002"/>
                <a:ext cx="1433146" cy="56950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T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(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＋</a:t>
                </a:r>
                <a:r>
                  <a:rPr lang="el-GR" altLang="zh-CN" sz="2000" i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en-US" altLang="zh-CN" sz="2000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)</a:t>
                </a:r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5180344" y="3367871"/>
                <a:ext cx="486926" cy="244845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圆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的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旋转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r>
                  <a:rPr lang="zh-CN" altLang="en-US" sz="2000" b="1" baseline="-25000">
                    <a:solidFill>
                      <a:schemeClr val="tx1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对称性</a:t>
                </a:r>
                <a:endParaRPr lang="en-US" altLang="zh-CN" sz="2000" b="1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  <a:p>
                <a:pPr algn="ctr"/>
                <a:endParaRPr lang="zh-CN" altLang="en-US" sz="20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cxnSp>
            <p:nvCxnSpPr>
              <p:cNvPr id="17" name="直接箭头连接符 16"/>
              <p:cNvCxnSpPr>
                <a:endCxn id="9" idx="1"/>
              </p:cNvCxnSpPr>
              <p:nvPr/>
            </p:nvCxnSpPr>
            <p:spPr>
              <a:xfrm flipV="1">
                <a:off x="5687367" y="3652625"/>
                <a:ext cx="797588" cy="150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/>
              <p:cNvCxnSpPr>
                <a:stCxn id="9" idx="3"/>
                <a:endCxn id="10" idx="1"/>
              </p:cNvCxnSpPr>
              <p:nvPr/>
            </p:nvCxnSpPr>
            <p:spPr>
              <a:xfrm>
                <a:off x="7918101" y="3652625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/>
              <p:cNvCxnSpPr>
                <a:stCxn id="9" idx="2"/>
                <a:endCxn id="11" idx="0"/>
              </p:cNvCxnSpPr>
              <p:nvPr/>
            </p:nvCxnSpPr>
            <p:spPr>
              <a:xfrm rot="5400000">
                <a:off x="6925249" y="4213657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箭头连接符 24"/>
              <p:cNvCxnSpPr>
                <a:stCxn id="10" idx="2"/>
                <a:endCxn id="12" idx="0"/>
              </p:cNvCxnSpPr>
              <p:nvPr/>
            </p:nvCxnSpPr>
            <p:spPr>
              <a:xfrm rot="5400000">
                <a:off x="9087320" y="4213657"/>
                <a:ext cx="55255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箭头连接符 26"/>
              <p:cNvCxnSpPr>
                <a:stCxn id="12" idx="2"/>
                <a:endCxn id="14" idx="0"/>
              </p:cNvCxnSpPr>
              <p:nvPr/>
            </p:nvCxnSpPr>
            <p:spPr>
              <a:xfrm rot="5400000">
                <a:off x="9087320" y="5335722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箭头连接符 28"/>
              <p:cNvCxnSpPr>
                <a:stCxn id="11" idx="2"/>
                <a:endCxn id="13" idx="0"/>
              </p:cNvCxnSpPr>
              <p:nvPr/>
            </p:nvCxnSpPr>
            <p:spPr>
              <a:xfrm rot="5400000">
                <a:off x="6925249" y="5335722"/>
                <a:ext cx="552559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箭头连接符 30"/>
              <p:cNvCxnSpPr>
                <a:stCxn id="11" idx="3"/>
                <a:endCxn id="12" idx="1"/>
              </p:cNvCxnSpPr>
              <p:nvPr/>
            </p:nvCxnSpPr>
            <p:spPr>
              <a:xfrm>
                <a:off x="7918101" y="4774690"/>
                <a:ext cx="728925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矩形 31"/>
              <p:cNvSpPr/>
              <p:nvPr/>
            </p:nvSpPr>
            <p:spPr>
              <a:xfrm>
                <a:off x="6280220" y="3197051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8412147" y="3197051"/>
                <a:ext cx="1868993" cy="2039815"/>
              </a:xfrm>
              <a:prstGeom prst="rect">
                <a:avLst/>
              </a:prstGeom>
              <a:noFill/>
              <a:ln w="25400"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归纳小结</a:t>
            </a:r>
            <a:endParaRPr lang="zh-CN" alt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8838" y="703847"/>
            <a:ext cx="9416087" cy="1949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 smtClean="0">
                <a:latin typeface="Times New Roman" panose="02020603050405020304" pitchFamily="18" charset="0"/>
                <a:ea typeface="黑体" panose="02010609060101010101" pitchFamily="49" charset="-122"/>
              </a:rPr>
              <a:t>这两节课的内容中出现了很多性质和公式，它们之间具有怎样的推出关系？你能画一个结构图来反映这种关系吗？你在使用这些公式解决问题时有哪些心得体会？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8" name="Group 16364"/>
          <p:cNvGrpSpPr/>
          <p:nvPr/>
        </p:nvGrpSpPr>
        <p:grpSpPr>
          <a:xfrm>
            <a:off x="2343" y="45391"/>
            <a:ext cx="1149025" cy="1147851"/>
            <a:chOff x="0" y="0"/>
            <a:chExt cx="1149024" cy="1147849"/>
          </a:xfrm>
        </p:grpSpPr>
        <p:sp>
          <p:nvSpPr>
            <p:cNvPr id="30" name="Shape 16348"/>
            <p:cNvSpPr/>
            <p:nvPr/>
          </p:nvSpPr>
          <p:spPr>
            <a:xfrm>
              <a:off x="-1" y="0"/>
              <a:ext cx="1149026" cy="114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CE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5" name="Shape 16349"/>
            <p:cNvSpPr/>
            <p:nvPr/>
          </p:nvSpPr>
          <p:spPr>
            <a:xfrm>
              <a:off x="222997" y="113846"/>
              <a:ext cx="704203" cy="92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26"/>
                  </a:moveTo>
                  <a:cubicBezTo>
                    <a:pt x="21600" y="20562"/>
                    <a:pt x="20310" y="21600"/>
                    <a:pt x="18634" y="21600"/>
                  </a:cubicBezTo>
                  <a:cubicBezTo>
                    <a:pt x="2901" y="21600"/>
                    <a:pt x="2901" y="21600"/>
                    <a:pt x="2901" y="21600"/>
                  </a:cubicBezTo>
                  <a:cubicBezTo>
                    <a:pt x="1290" y="21600"/>
                    <a:pt x="0" y="20562"/>
                    <a:pt x="0" y="19326"/>
                  </a:cubicBezTo>
                  <a:cubicBezTo>
                    <a:pt x="0" y="2274"/>
                    <a:pt x="0" y="2274"/>
                    <a:pt x="0" y="2274"/>
                  </a:cubicBezTo>
                  <a:cubicBezTo>
                    <a:pt x="0" y="1038"/>
                    <a:pt x="1290" y="0"/>
                    <a:pt x="2901" y="0"/>
                  </a:cubicBezTo>
                  <a:cubicBezTo>
                    <a:pt x="18634" y="0"/>
                    <a:pt x="18634" y="0"/>
                    <a:pt x="18634" y="0"/>
                  </a:cubicBezTo>
                  <a:cubicBezTo>
                    <a:pt x="20310" y="0"/>
                    <a:pt x="21600" y="1038"/>
                    <a:pt x="21600" y="2274"/>
                  </a:cubicBezTo>
                  <a:lnTo>
                    <a:pt x="21600" y="19326"/>
                  </a:lnTo>
                  <a:close/>
                </a:path>
              </a:pathLst>
            </a:custGeom>
            <a:solidFill>
              <a:srgbClr val="094C7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6" name="Shape 16350"/>
            <p:cNvSpPr/>
            <p:nvPr/>
          </p:nvSpPr>
          <p:spPr>
            <a:xfrm>
              <a:off x="281680" y="257034"/>
              <a:ext cx="586837" cy="718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0"/>
                    <a:pt x="0" y="2914"/>
                  </a:cubicBezTo>
                  <a:cubicBezTo>
                    <a:pt x="0" y="18686"/>
                    <a:pt x="0" y="18686"/>
                    <a:pt x="0" y="18686"/>
                  </a:cubicBezTo>
                  <a:cubicBezTo>
                    <a:pt x="0" y="20270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70"/>
                    <a:pt x="21600" y="18686"/>
                  </a:cubicBezTo>
                  <a:cubicBezTo>
                    <a:pt x="21600" y="2914"/>
                    <a:pt x="21600" y="2914"/>
                    <a:pt x="21600" y="2914"/>
                  </a:cubicBezTo>
                  <a:cubicBezTo>
                    <a:pt x="21600" y="1330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D6C7C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7" name="Shape 16351"/>
            <p:cNvSpPr/>
            <p:nvPr/>
          </p:nvSpPr>
          <p:spPr>
            <a:xfrm>
              <a:off x="281680" y="246470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334"/>
                    <a:pt x="0" y="2922"/>
                  </a:cubicBezTo>
                  <a:cubicBezTo>
                    <a:pt x="0" y="18741"/>
                    <a:pt x="0" y="18741"/>
                    <a:pt x="0" y="18741"/>
                  </a:cubicBezTo>
                  <a:cubicBezTo>
                    <a:pt x="0" y="20329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329"/>
                    <a:pt x="21600" y="18741"/>
                  </a:cubicBezTo>
                  <a:cubicBezTo>
                    <a:pt x="21600" y="2922"/>
                    <a:pt x="21600" y="2922"/>
                    <a:pt x="21600" y="2922"/>
                  </a:cubicBezTo>
                  <a:cubicBezTo>
                    <a:pt x="21600" y="1334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7EAE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8" name="Shape 16352"/>
            <p:cNvSpPr/>
            <p:nvPr/>
          </p:nvSpPr>
          <p:spPr>
            <a:xfrm>
              <a:off x="281680" y="238255"/>
              <a:ext cx="586837" cy="71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039" y="0"/>
                  </a:moveTo>
                  <a:cubicBezTo>
                    <a:pt x="3484" y="0"/>
                    <a:pt x="3484" y="0"/>
                    <a:pt x="3484" y="0"/>
                  </a:cubicBezTo>
                  <a:cubicBezTo>
                    <a:pt x="1548" y="0"/>
                    <a:pt x="0" y="1271"/>
                    <a:pt x="0" y="2859"/>
                  </a:cubicBezTo>
                  <a:cubicBezTo>
                    <a:pt x="0" y="18678"/>
                    <a:pt x="0" y="18678"/>
                    <a:pt x="0" y="18678"/>
                  </a:cubicBezTo>
                  <a:cubicBezTo>
                    <a:pt x="0" y="20266"/>
                    <a:pt x="1548" y="21600"/>
                    <a:pt x="3484" y="21600"/>
                  </a:cubicBezTo>
                  <a:cubicBezTo>
                    <a:pt x="18039" y="21600"/>
                    <a:pt x="18039" y="21600"/>
                    <a:pt x="18039" y="21600"/>
                  </a:cubicBezTo>
                  <a:cubicBezTo>
                    <a:pt x="19974" y="21600"/>
                    <a:pt x="21600" y="20266"/>
                    <a:pt x="21600" y="18678"/>
                  </a:cubicBezTo>
                  <a:cubicBezTo>
                    <a:pt x="21600" y="2859"/>
                    <a:pt x="21600" y="2859"/>
                    <a:pt x="21600" y="2859"/>
                  </a:cubicBezTo>
                  <a:cubicBezTo>
                    <a:pt x="21600" y="1271"/>
                    <a:pt x="19974" y="0"/>
                    <a:pt x="18039" y="0"/>
                  </a:cubicBezTo>
                  <a:close/>
                </a:path>
              </a:pathLst>
            </a:custGeom>
            <a:solidFill>
              <a:srgbClr val="FFFFF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39" name="Shape 16353"/>
            <p:cNvSpPr/>
            <p:nvPr/>
          </p:nvSpPr>
          <p:spPr>
            <a:xfrm>
              <a:off x="448342" y="212434"/>
              <a:ext cx="252340" cy="76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00" y="13800"/>
                  </a:moveTo>
                  <a:cubicBezTo>
                    <a:pt x="9360" y="13800"/>
                    <a:pt x="7020" y="12600"/>
                    <a:pt x="4860" y="8400"/>
                  </a:cubicBezTo>
                  <a:cubicBezTo>
                    <a:pt x="3780" y="6600"/>
                    <a:pt x="2520" y="3600"/>
                    <a:pt x="1800" y="0"/>
                  </a:cubicBezTo>
                  <a:cubicBezTo>
                    <a:pt x="720" y="2400"/>
                    <a:pt x="0" y="6000"/>
                    <a:pt x="0" y="10200"/>
                  </a:cubicBezTo>
                  <a:cubicBezTo>
                    <a:pt x="0" y="16800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6800"/>
                    <a:pt x="21600" y="10200"/>
                  </a:cubicBezTo>
                  <a:cubicBezTo>
                    <a:pt x="21600" y="7800"/>
                    <a:pt x="21420" y="6000"/>
                    <a:pt x="21240" y="4200"/>
                  </a:cubicBezTo>
                  <a:cubicBezTo>
                    <a:pt x="18900" y="12600"/>
                    <a:pt x="14940" y="15000"/>
                    <a:pt x="11700" y="13800"/>
                  </a:cubicBezTo>
                  <a:close/>
                </a:path>
              </a:pathLst>
            </a:custGeom>
            <a:solidFill>
              <a:srgbClr val="ACBCC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0" name="Shape 16354"/>
            <p:cNvSpPr/>
            <p:nvPr/>
          </p:nvSpPr>
          <p:spPr>
            <a:xfrm>
              <a:off x="448342" y="151403"/>
              <a:ext cx="252340" cy="12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180" y="7790"/>
                  </a:moveTo>
                  <a:cubicBezTo>
                    <a:pt x="14940" y="7790"/>
                    <a:pt x="14940" y="7790"/>
                    <a:pt x="14940" y="7790"/>
                  </a:cubicBezTo>
                  <a:cubicBezTo>
                    <a:pt x="14940" y="7790"/>
                    <a:pt x="14940" y="7436"/>
                    <a:pt x="14940" y="7082"/>
                  </a:cubicBezTo>
                  <a:cubicBezTo>
                    <a:pt x="14940" y="3187"/>
                    <a:pt x="13140" y="0"/>
                    <a:pt x="10800" y="0"/>
                  </a:cubicBezTo>
                  <a:cubicBezTo>
                    <a:pt x="8640" y="0"/>
                    <a:pt x="6660" y="3187"/>
                    <a:pt x="6660" y="7082"/>
                  </a:cubicBezTo>
                  <a:cubicBezTo>
                    <a:pt x="6660" y="7436"/>
                    <a:pt x="6660" y="7790"/>
                    <a:pt x="6660" y="7790"/>
                  </a:cubicBezTo>
                  <a:cubicBezTo>
                    <a:pt x="3600" y="7790"/>
                    <a:pt x="3600" y="7790"/>
                    <a:pt x="3600" y="7790"/>
                  </a:cubicBezTo>
                  <a:cubicBezTo>
                    <a:pt x="1620" y="7790"/>
                    <a:pt x="0" y="10977"/>
                    <a:pt x="0" y="14872"/>
                  </a:cubicBezTo>
                  <a:cubicBezTo>
                    <a:pt x="0" y="18413"/>
                    <a:pt x="1620" y="21600"/>
                    <a:pt x="3600" y="21600"/>
                  </a:cubicBezTo>
                  <a:cubicBezTo>
                    <a:pt x="18180" y="21600"/>
                    <a:pt x="18180" y="21600"/>
                    <a:pt x="18180" y="21600"/>
                  </a:cubicBezTo>
                  <a:cubicBezTo>
                    <a:pt x="19980" y="21600"/>
                    <a:pt x="21600" y="18413"/>
                    <a:pt x="21600" y="14872"/>
                  </a:cubicBezTo>
                  <a:cubicBezTo>
                    <a:pt x="21600" y="10977"/>
                    <a:pt x="19980" y="7790"/>
                    <a:pt x="18180" y="7790"/>
                  </a:cubicBezTo>
                  <a:close/>
                  <a:moveTo>
                    <a:pt x="8280" y="7082"/>
                  </a:moveTo>
                  <a:cubicBezTo>
                    <a:pt x="8280" y="4603"/>
                    <a:pt x="9360" y="2479"/>
                    <a:pt x="10800" y="2479"/>
                  </a:cubicBezTo>
                  <a:cubicBezTo>
                    <a:pt x="12240" y="2479"/>
                    <a:pt x="13500" y="4603"/>
                    <a:pt x="13500" y="7082"/>
                  </a:cubicBezTo>
                  <a:cubicBezTo>
                    <a:pt x="13500" y="7436"/>
                    <a:pt x="13500" y="7790"/>
                    <a:pt x="13500" y="7790"/>
                  </a:cubicBezTo>
                  <a:cubicBezTo>
                    <a:pt x="8280" y="7790"/>
                    <a:pt x="8280" y="7790"/>
                    <a:pt x="8280" y="7790"/>
                  </a:cubicBezTo>
                  <a:cubicBezTo>
                    <a:pt x="8280" y="7790"/>
                    <a:pt x="8280" y="7436"/>
                    <a:pt x="8280" y="7082"/>
                  </a:cubicBezTo>
                  <a:close/>
                </a:path>
              </a:pathLst>
            </a:cu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1" name="Shape 16355"/>
            <p:cNvSpPr/>
            <p:nvPr/>
          </p:nvSpPr>
          <p:spPr>
            <a:xfrm>
              <a:off x="332149" y="381443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2" name="Shape 16356"/>
            <p:cNvSpPr/>
            <p:nvPr/>
          </p:nvSpPr>
          <p:spPr>
            <a:xfrm>
              <a:off x="719460" y="370879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3" name="Shape 16357"/>
            <p:cNvSpPr/>
            <p:nvPr/>
          </p:nvSpPr>
          <p:spPr>
            <a:xfrm>
              <a:off x="730741" y="388038"/>
              <a:ext cx="75518" cy="7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94" extrusionOk="0">
                  <a:moveTo>
                    <a:pt x="9141" y="21394"/>
                  </a:moveTo>
                  <a:cubicBezTo>
                    <a:pt x="8557" y="21394"/>
                    <a:pt x="7973" y="20794"/>
                    <a:pt x="7389" y="20194"/>
                  </a:cubicBezTo>
                  <a:cubicBezTo>
                    <a:pt x="384" y="12394"/>
                    <a:pt x="384" y="12394"/>
                    <a:pt x="384" y="12394"/>
                  </a:cubicBezTo>
                  <a:cubicBezTo>
                    <a:pt x="-200" y="11194"/>
                    <a:pt x="-200" y="9994"/>
                    <a:pt x="968" y="9394"/>
                  </a:cubicBezTo>
                  <a:cubicBezTo>
                    <a:pt x="1551" y="8194"/>
                    <a:pt x="3303" y="8194"/>
                    <a:pt x="3886" y="9394"/>
                  </a:cubicBezTo>
                  <a:cubicBezTo>
                    <a:pt x="9141" y="15394"/>
                    <a:pt x="9141" y="15394"/>
                    <a:pt x="9141" y="15394"/>
                  </a:cubicBezTo>
                  <a:cubicBezTo>
                    <a:pt x="16730" y="994"/>
                    <a:pt x="16730" y="994"/>
                    <a:pt x="16730" y="994"/>
                  </a:cubicBezTo>
                  <a:cubicBezTo>
                    <a:pt x="17897" y="-206"/>
                    <a:pt x="19065" y="-206"/>
                    <a:pt x="20232" y="394"/>
                  </a:cubicBezTo>
                  <a:cubicBezTo>
                    <a:pt x="20816" y="994"/>
                    <a:pt x="21400" y="2194"/>
                    <a:pt x="20816" y="3394"/>
                  </a:cubicBezTo>
                  <a:cubicBezTo>
                    <a:pt x="10892" y="20194"/>
                    <a:pt x="10892" y="20194"/>
                    <a:pt x="10892" y="20194"/>
                  </a:cubicBezTo>
                  <a:cubicBezTo>
                    <a:pt x="10892" y="20794"/>
                    <a:pt x="10308" y="20794"/>
                    <a:pt x="9724" y="21394"/>
                  </a:cubicBezTo>
                  <a:lnTo>
                    <a:pt x="9141" y="21394"/>
                  </a:lnTo>
                  <a:close/>
                </a:path>
              </a:pathLst>
            </a:custGeom>
            <a:solidFill>
              <a:srgbClr val="89B23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4" name="Shape 16358"/>
            <p:cNvSpPr/>
            <p:nvPr/>
          </p:nvSpPr>
          <p:spPr>
            <a:xfrm>
              <a:off x="332149" y="509372"/>
              <a:ext cx="366186" cy="78637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5" name="Shape 16359"/>
            <p:cNvSpPr/>
            <p:nvPr/>
          </p:nvSpPr>
          <p:spPr>
            <a:xfrm>
              <a:off x="719460" y="498810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6" name="Shape 16360"/>
            <p:cNvSpPr/>
            <p:nvPr/>
          </p:nvSpPr>
          <p:spPr>
            <a:xfrm>
              <a:off x="332149" y="633781"/>
              <a:ext cx="366186" cy="79810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7" name="Shape 16361"/>
            <p:cNvSpPr/>
            <p:nvPr/>
          </p:nvSpPr>
          <p:spPr>
            <a:xfrm>
              <a:off x="719460" y="623219"/>
              <a:ext cx="98589" cy="997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8" name="Shape 16362"/>
            <p:cNvSpPr/>
            <p:nvPr/>
          </p:nvSpPr>
          <p:spPr>
            <a:xfrm>
              <a:off x="332149" y="773449"/>
              <a:ext cx="366186" cy="77463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49" name="Shape 16363"/>
            <p:cNvSpPr/>
            <p:nvPr/>
          </p:nvSpPr>
          <p:spPr>
            <a:xfrm>
              <a:off x="719460" y="762885"/>
              <a:ext cx="98589" cy="98589"/>
            </a:xfrm>
            <a:prstGeom prst="rect">
              <a:avLst/>
            </a:prstGeom>
            <a:solidFill>
              <a:srgbClr val="D0D6D8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5" name="对象 3"/>
          <p:cNvGraphicFramePr>
            <a:graphicFrameLocks noChangeAspect="1"/>
          </p:cNvGraphicFramePr>
          <p:nvPr/>
        </p:nvGraphicFramePr>
        <p:xfrm>
          <a:off x="796925" y="719138"/>
          <a:ext cx="23431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11582400" imgH="4267200" progId="Equation.KSEE3">
                  <p:embed/>
                </p:oleObj>
              </mc:Choice>
              <mc:Fallback>
                <p:oleObj name="" r:id="rId1" imgW="11582400" imgH="4267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96925" y="719138"/>
                        <a:ext cx="2343150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6" name="流程图: 过程 4"/>
          <p:cNvSpPr/>
          <p:nvPr/>
        </p:nvSpPr>
        <p:spPr>
          <a:xfrm>
            <a:off x="4725988" y="33338"/>
            <a:ext cx="2305050" cy="576262"/>
          </a:xfrm>
          <a:prstGeom prst="flowChartProcess">
            <a:avLst/>
          </a:prstGeom>
          <a:solidFill>
            <a:srgbClr val="9CFBB2">
              <a:alpha val="39000"/>
            </a:srgbClr>
          </a:solidFill>
          <a:ln w="50800">
            <a:solidFill>
              <a:srgbClr val="9CFBB2"/>
            </a:solidFill>
            <a:round/>
          </a:ln>
        </p:spPr>
        <p:txBody>
          <a:bodyPr anchor="ctr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/>
            <a:r>
              <a:rPr lang="zh-CN" altLang="zh-CN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课堂小结</a:t>
            </a:r>
            <a:endParaRPr lang="zh-CN" altLang="zh-CN" sz="40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7107" name="文本框 28675"/>
          <p:cNvSpPr/>
          <p:nvPr/>
        </p:nvSpPr>
        <p:spPr>
          <a:xfrm>
            <a:off x="1023938" y="1952625"/>
            <a:ext cx="9710738" cy="1568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两角差的余弦公式是两角和与差的三角系列公式的基础，明确了各公式的内在联系，就自然掌握了公式的形成过程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.</a:t>
            </a:r>
            <a:endParaRPr lang="en-US" altLang="zh-CN" sz="3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47108" name="文本框 28678"/>
          <p:cNvSpPr/>
          <p:nvPr/>
        </p:nvSpPr>
        <p:spPr>
          <a:xfrm>
            <a:off x="1023938" y="3665538"/>
            <a:ext cx="9424988" cy="1076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三组公式的结构相同，但运算符号不同，必须准确记忆，防止混淆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.</a:t>
            </a:r>
            <a:endParaRPr lang="en-US" altLang="zh-CN" sz="3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47109" name="文本框 28685"/>
          <p:cNvSpPr/>
          <p:nvPr/>
        </p:nvSpPr>
        <p:spPr>
          <a:xfrm>
            <a:off x="1023938" y="5041900"/>
            <a:ext cx="9745662" cy="1076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3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公式都是有灵活性的，应用时不能生搬硬套，要注意整体代换和适当变形</a:t>
            </a:r>
            <a:r>
              <a:rPr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.</a:t>
            </a:r>
            <a:endParaRPr lang="en-US" altLang="zh-CN" sz="3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 dirty="0">
                <a:solidFill>
                  <a:srgbClr val="37600F"/>
                </a:solidFill>
                <a:ea typeface="隶书" panose="02010509060101010101" pitchFamily="49" charset="-122"/>
              </a:rPr>
              <a:t>课后作业</a:t>
            </a:r>
            <a:endParaRPr lang="zh-CN" altLang="en-US" sz="2800" b="1" kern="0" dirty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1908946" y="1979323"/>
            <a:ext cx="6635835" cy="3211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P228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P220--222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:P106--108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8"/>
          <p:cNvSpPr txBox="1"/>
          <p:nvPr/>
        </p:nvSpPr>
        <p:spPr>
          <a:xfrm>
            <a:off x="167680" y="240063"/>
            <a:ext cx="2675632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变式训练</a:t>
            </a:r>
            <a:endParaRPr lang="zh-CN" altLang="en-US" sz="2400" b="1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24685" y="700405"/>
            <a:ext cx="8109585" cy="122999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r="23622"/>
          <a:stretch>
            <a:fillRect/>
          </a:stretch>
        </p:blipFill>
        <p:spPr>
          <a:xfrm>
            <a:off x="2056130" y="2196465"/>
            <a:ext cx="5146040" cy="4305935"/>
          </a:xfrm>
          <a:prstGeom prst="rect">
            <a:avLst/>
          </a:prstGeom>
        </p:spPr>
      </p:pic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952740" y="700405"/>
          <a:ext cx="71628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482600" imgH="431800" progId="Equation.KSEE3">
                  <p:embed/>
                </p:oleObj>
              </mc:Choice>
              <mc:Fallback>
                <p:oleObj name="" r:id="rId3" imgW="4826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52740" y="700405"/>
                        <a:ext cx="716280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37025" y="1188720"/>
          <a:ext cx="77343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5" imgW="520700" imgH="431800" progId="Equation.KSEE3">
                  <p:embed/>
                </p:oleObj>
              </mc:Choice>
              <mc:Fallback>
                <p:oleObj name="" r:id="rId5" imgW="520700" imgH="431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37025" y="1188720"/>
                        <a:ext cx="773430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8"/>
          <p:cNvSpPr txBox="1"/>
          <p:nvPr/>
        </p:nvSpPr>
        <p:spPr>
          <a:xfrm>
            <a:off x="7076480" y="125763"/>
            <a:ext cx="2675632" cy="4603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变式训练</a:t>
            </a:r>
            <a:endParaRPr lang="zh-CN" altLang="en-US" sz="2400" b="1" dirty="0" smtClean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21840" y="667385"/>
            <a:ext cx="7294245" cy="164592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 r="35187"/>
          <a:stretch>
            <a:fillRect/>
          </a:stretch>
        </p:blipFill>
        <p:spPr>
          <a:xfrm>
            <a:off x="2021840" y="2558415"/>
            <a:ext cx="5248910" cy="33483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8040" y="1745107"/>
            <a:ext cx="5420295" cy="597014"/>
          </a:xfrm>
          <a:prstGeom prst="rect">
            <a:avLst/>
          </a:prstGeom>
          <a:solidFill>
            <a:srgbClr val="FFFFCC"/>
          </a:solidFill>
          <a:ln w="38100" cmpd="dbl" algn="ctr">
            <a:solidFill>
              <a:srgbClr val="CC0000"/>
            </a:solidFill>
            <a:miter lim="800000"/>
          </a:ln>
          <a:effectLst/>
        </p:spPr>
        <p:txBody>
          <a:bodyPr wrap="square" bIns="118800">
            <a:spAutoFit/>
          </a:bodyPr>
          <a:lstStyle/>
          <a:p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＋</a:t>
            </a:r>
            <a:r>
              <a:rPr lang="zh-CN" alt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 = 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51814" y="980186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两角和的余弦公式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645402" y="1745107"/>
            <a:ext cx="1727200" cy="65881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bIns="180000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77913" y="2759710"/>
            <a:ext cx="6705682" cy="523220"/>
          </a:xfrm>
          <a:prstGeom prst="rect">
            <a:avLst/>
          </a:prstGeom>
          <a:noFill/>
          <a:ln w="28575" algn="ctr">
            <a:solidFill>
              <a:srgbClr val="CC0000"/>
            </a:solidFill>
            <a:prstDash val="dash"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思考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两角和与差的正弦公式是怎样的呢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 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224141" y="3489071"/>
            <a:ext cx="3358515" cy="2031325"/>
          </a:xfrm>
          <a:prstGeom prst="rect">
            <a:avLst/>
          </a:prstGeom>
          <a:noFill/>
          <a:ln w="19050" algn="ctr">
            <a:solidFill>
              <a:srgbClr val="6666FF"/>
            </a:solidFill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提示：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利用诱导公式五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或六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可以实现正弦，余弦的互化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056640" y="3410649"/>
          <a:ext cx="264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" imgW="63398400" imgH="20116800" progId="Equation.DSMT4">
                  <p:embed/>
                </p:oleObj>
              </mc:Choice>
              <mc:Fallback>
                <p:oleObj name="Equation" r:id="rId1" imgW="63398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56640" y="3410649"/>
                        <a:ext cx="2641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082548" y="4300665"/>
          <a:ext cx="4394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05460800" imgH="20116800" progId="Equation.DSMT4">
                  <p:embed/>
                </p:oleObj>
              </mc:Choice>
              <mc:Fallback>
                <p:oleObj name="Equation" r:id="rId3" imgW="105460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82548" y="4300665"/>
                        <a:ext cx="4394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2713038" y="5043678"/>
          <a:ext cx="2743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65836800" imgH="20116800" progId="Equation.DSMT4">
                  <p:embed/>
                </p:oleObj>
              </mc:Choice>
              <mc:Fallback>
                <p:oleObj name="Equation" r:id="rId5" imgW="658368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13038" y="5043678"/>
                        <a:ext cx="2743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2733040" y="5824665"/>
          <a:ext cx="5384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129235200" imgH="20116800" progId="Equation.DSMT4">
                  <p:embed/>
                </p:oleObj>
              </mc:Choice>
              <mc:Fallback>
                <p:oleObj name="Equation" r:id="rId7" imgW="1292352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33040" y="5824665"/>
                        <a:ext cx="5384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1" bldLvl="0" animBg="1"/>
      <p:bldP spid="9" grpId="2" bldLvl="0" animBg="1"/>
      <p:bldP spid="10" grpId="3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055497" y="991680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两角和的正弦公式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690678" y="1625346"/>
            <a:ext cx="1204176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30554" y="1743139"/>
          <a:ext cx="5346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" imgW="128320800" imgH="9448800" progId="Equation.DSMT4">
                  <p:embed/>
                </p:oleObj>
              </mc:Choice>
              <mc:Fallback>
                <p:oleObj name="Equation" r:id="rId1" imgW="1283208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30554" y="1743139"/>
                        <a:ext cx="5346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150366" y="2531999"/>
          <a:ext cx="4381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" imgW="105156000" imgH="20116800" progId="Equation.DSMT4">
                  <p:embed/>
                </p:oleObj>
              </mc:Choice>
              <mc:Fallback>
                <p:oleObj name="Equation" r:id="rId3" imgW="1051560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50366" y="2531999"/>
                        <a:ext cx="43815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768029" y="3274949"/>
          <a:ext cx="2755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5" imgW="66141600" imgH="20116800" progId="Equation.DSMT4">
                  <p:embed/>
                </p:oleObj>
              </mc:Choice>
              <mc:Fallback>
                <p:oleObj name="Equation" r:id="rId5" imgW="66141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68029" y="3274949"/>
                        <a:ext cx="2755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2801366" y="4055999"/>
          <a:ext cx="5372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7" imgW="128930400" imgH="20116800" progId="Equation.DSMT4">
                  <p:embed/>
                </p:oleObj>
              </mc:Choice>
              <mc:Fallback>
                <p:oleObj name="Equation" r:id="rId7" imgW="128930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01366" y="4055999"/>
                        <a:ext cx="5372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48512" y="973011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两角差的正弦公式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34734" y="1660081"/>
            <a:ext cx="1148071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058291" y="2405761"/>
            <a:ext cx="4153701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也可在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en-US" altLang="zh-CN" sz="28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代</a:t>
            </a:r>
            <a:r>
              <a:rPr lang="zh-CN" alt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得出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100328" y="1767523"/>
          <a:ext cx="5334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" imgW="128016000" imgH="9448800" progId="Equation.DSMT4">
                  <p:embed/>
                </p:oleObj>
              </mc:Choice>
              <mc:Fallback>
                <p:oleObj name="Equation" r:id="rId1" imgW="128016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00328" y="1767523"/>
                        <a:ext cx="5334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7852537" y="3194939"/>
            <a:ext cx="1727200" cy="108969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bIns="18000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60704" y="3280283"/>
            <a:ext cx="6732588" cy="954107"/>
          </a:xfrm>
          <a:prstGeom prst="rect">
            <a:avLst/>
          </a:prstGeom>
          <a:solidFill>
            <a:srgbClr val="FFFFCC"/>
          </a:solidFill>
          <a:ln w="38100" cmpd="dbl" algn="ctr">
            <a:solidFill>
              <a:srgbClr val="CC00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algn="ctr"/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888986" y="4798378"/>
            <a:ext cx="1727200" cy="1089699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bIns="18000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 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057212" y="4869815"/>
            <a:ext cx="6757860" cy="954107"/>
          </a:xfrm>
          <a:prstGeom prst="rect">
            <a:avLst/>
          </a:prstGeom>
          <a:solidFill>
            <a:srgbClr val="FFFFCC"/>
          </a:solidFill>
          <a:ln w="38100" cmpd="dbl" algn="ctr">
            <a:solidFill>
              <a:srgbClr val="CC0000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+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algn="ctr"/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sin(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i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cos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 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endParaRPr lang="en-US" altLang="zh-CN" sz="2800" b="1" i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1" bldLvl="0" animBg="1"/>
      <p:bldP spid="11" grpId="2" bldLvl="0" animBg="1"/>
      <p:bldP spid="12" grpId="3" bldLvl="0" animBg="1"/>
      <p:bldP spid="13" grpId="4" bldLvl="0" animBg="1"/>
      <p:bldP spid="14" grpId="5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7689" y="1037209"/>
            <a:ext cx="6705682" cy="523220"/>
          </a:xfrm>
          <a:prstGeom prst="rect">
            <a:avLst/>
          </a:prstGeom>
          <a:noFill/>
          <a:ln w="28575" algn="ctr">
            <a:solidFill>
              <a:srgbClr val="CC0000"/>
            </a:solidFill>
            <a:prstDash val="dash"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思考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: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两角和与差的正切公式是怎样的呢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 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148828" y="874713"/>
          <a:ext cx="2819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" imgW="67665600" imgH="20116800" progId="Equation.DSMT4">
                  <p:embed/>
                </p:oleObj>
              </mc:Choice>
              <mc:Fallback>
                <p:oleObj name="Equation" r:id="rId1" imgW="676656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148828" y="874713"/>
                        <a:ext cx="2819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520881" y="1886966"/>
            <a:ext cx="367188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这里有什么要求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747195" y="4289235"/>
            <a:ext cx="316865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又有什么要求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1115314" y="1921701"/>
          <a:ext cx="3670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88087200" imgH="21945600" progId="Equation.DSMT4">
                  <p:embed/>
                </p:oleObj>
              </mc:Choice>
              <mc:Fallback>
                <p:oleObj name="Equation" r:id="rId3" imgW="88087200" imgH="2194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15314" y="1921701"/>
                        <a:ext cx="36703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759704" y="2398713"/>
          <a:ext cx="3403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5" imgW="81686400" imgH="20116800" progId="Equation.DSMT4">
                  <p:embed/>
                </p:oleObj>
              </mc:Choice>
              <mc:Fallback>
                <p:oleObj name="Equation" r:id="rId5" imgW="81686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759704" y="2398713"/>
                        <a:ext cx="3403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2795778" y="3159443"/>
          <a:ext cx="3771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7" imgW="90525600" imgH="21640800" progId="Equation.DSMT4">
                  <p:embed/>
                </p:oleObj>
              </mc:Choice>
              <mc:Fallback>
                <p:oleObj name="Equation" r:id="rId7" imgW="905256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95778" y="3159443"/>
                        <a:ext cx="37719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2827528" y="4268915"/>
          <a:ext cx="2489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9" imgW="59740800" imgH="21640800" progId="Equation.DSMT4">
                  <p:embed/>
                </p:oleObj>
              </mc:Choice>
              <mc:Fallback>
                <p:oleObj name="Equation" r:id="rId9" imgW="597408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27528" y="4268915"/>
                        <a:ext cx="24892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6411722" y="4836351"/>
          <a:ext cx="28067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1" imgW="67360800" imgH="42976800" progId="Equation.DSMT4">
                  <p:embed/>
                </p:oleObj>
              </mc:Choice>
              <mc:Fallback>
                <p:oleObj name="Equation" r:id="rId11" imgW="67360800" imgH="4297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411722" y="4836351"/>
                        <a:ext cx="2806700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2" grpId="1" build="p"/>
      <p:bldP spid="1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51814" y="4353560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两角差的正切公式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473256" y="5284915"/>
            <a:ext cx="1186543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51814" y="988314"/>
            <a:ext cx="3429144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两角和的正切公式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534216" y="1740218"/>
            <a:ext cx="1242648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+</a:t>
            </a:r>
            <a:r>
              <a:rPr lang="en-US" altLang="zh-CN" sz="2800" b="1" i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067562" y="2709990"/>
            <a:ext cx="3249608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那两角差的正切呢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?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110996" y="1574483"/>
          <a:ext cx="4191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" imgW="100584000" imgH="21640800" progId="Equation.DSMT4">
                  <p:embed/>
                </p:oleObj>
              </mc:Choice>
              <mc:Fallback>
                <p:oleObj name="Equation" r:id="rId1" imgW="1005840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10996" y="1574483"/>
                        <a:ext cx="41910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126744" y="3323781"/>
          <a:ext cx="7061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69468800" imgH="21945600" progId="Equation.DSMT4">
                  <p:embed/>
                </p:oleObj>
              </mc:Choice>
              <mc:Fallback>
                <p:oleObj name="Equation" r:id="rId3" imgW="169468800" imgH="2194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126744" y="3323781"/>
                        <a:ext cx="7061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098804" y="5097971"/>
          <a:ext cx="4191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100584000" imgH="21640800" progId="Equation.DSMT4">
                  <p:embed/>
                </p:oleObj>
              </mc:Choice>
              <mc:Fallback>
                <p:oleObj name="Equation" r:id="rId5" imgW="100584000" imgH="21640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098804" y="5097971"/>
                        <a:ext cx="41910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1" bldLvl="0" animBg="1"/>
      <p:bldP spid="6" grpId="2" bldLvl="0" animBg="1"/>
      <p:bldP spid="9" grpId="3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48512" y="988187"/>
            <a:ext cx="921702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7.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两角和与差的正弦、余弦、正切公式的内在联系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429566" y="2898140"/>
            <a:ext cx="1296987" cy="633365"/>
          </a:xfrm>
          <a:prstGeom prst="rect">
            <a:avLst/>
          </a:prstGeom>
          <a:solidFill>
            <a:srgbClr val="FFFFCC"/>
          </a:solidFill>
          <a:ln w="28575" algn="ctr">
            <a:solidFill>
              <a:srgbClr val="CC0000"/>
            </a:solidFill>
            <a:miter lim="800000"/>
          </a:ln>
          <a:effectLst/>
        </p:spPr>
        <p:txBody>
          <a:bodyPr bIns="154800">
            <a:spAutoFit/>
          </a:bodyPr>
          <a:lstStyle/>
          <a:p>
            <a:pPr algn="ctr"/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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-</a:t>
            </a:r>
            <a:r>
              <a:rPr lang="en-US" altLang="zh-CN" sz="2800" b="1" i="1" baseline="-2500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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 baseline="-25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4076891" y="2739392"/>
            <a:ext cx="2355850" cy="792163"/>
            <a:chOff x="1731" y="1607"/>
            <a:chExt cx="1484" cy="499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731" y="1707"/>
              <a:ext cx="817" cy="39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CC0000"/>
              </a:solidFill>
              <a:miter lim="800000"/>
            </a:ln>
            <a:effectLst/>
          </p:spPr>
          <p:txBody>
            <a:bodyPr bIns="154800"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C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+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endPara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pSp>
          <p:nvGrpSpPr>
            <p:cNvPr id="6" name="Group 6"/>
            <p:cNvGrpSpPr/>
            <p:nvPr/>
          </p:nvGrpSpPr>
          <p:grpSpPr>
            <a:xfrm>
              <a:off x="2544" y="1607"/>
              <a:ext cx="671" cy="345"/>
              <a:chOff x="2544" y="1607"/>
              <a:chExt cx="671" cy="345"/>
            </a:xfrm>
          </p:grpSpPr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 flipH="1">
                <a:off x="2544" y="1952"/>
                <a:ext cx="671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tailEnd type="arrow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2591" y="1607"/>
                <a:ext cx="621" cy="291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solidFill>
                      <a:srgbClr val="6666FF"/>
                    </a:solidFill>
                    <a:latin typeface="黑体" panose="02010609060101010101" pitchFamily="49" charset="-122"/>
                    <a:ea typeface="黑体" panose="02010609060101010101" pitchFamily="49" charset="-122"/>
                    <a:sym typeface="Symbol" panose="05050102010706020507" pitchFamily="18" charset="2"/>
                  </a:rPr>
                  <a:t>-</a:t>
                </a:r>
                <a:r>
                  <a:rPr lang="en-US" altLang="zh-CN" sz="2400" b="1" i="1">
                    <a:solidFill>
                      <a:srgbClr val="6666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sym typeface="Symbol" panose="05050102010706020507" pitchFamily="18" charset="2"/>
                  </a:rPr>
                  <a:t></a:t>
                </a:r>
                <a:r>
                  <a:rPr lang="zh-CN" altLang="en-US" sz="2400" b="1">
                    <a:solidFill>
                      <a:srgbClr val="6666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sym typeface="Symbol" panose="05050102010706020507" pitchFamily="18" charset="2"/>
                  </a:rPr>
                  <a:t>代</a:t>
                </a:r>
                <a:r>
                  <a:rPr lang="zh-CN" altLang="en-US" sz="2400" b="1" i="1">
                    <a:solidFill>
                      <a:srgbClr val="6666FF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  <a:sym typeface="Symbol" panose="05050102010706020507" pitchFamily="18" charset="2"/>
                  </a:rPr>
                  <a:t></a:t>
                </a:r>
                <a:endParaRPr lang="zh-CN" altLang="en-US" sz="2400" b="1" i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endParaRPr>
              </a:p>
            </p:txBody>
          </p:sp>
        </p:grpSp>
      </p:grpSp>
      <p:grpSp>
        <p:nvGrpSpPr>
          <p:cNvPr id="9" name="Group 9"/>
          <p:cNvGrpSpPr/>
          <p:nvPr/>
        </p:nvGrpSpPr>
        <p:grpSpPr>
          <a:xfrm>
            <a:off x="7701153" y="2756852"/>
            <a:ext cx="2378075" cy="774700"/>
            <a:chOff x="4014" y="1618"/>
            <a:chExt cx="1498" cy="488"/>
          </a:xfrm>
        </p:grpSpPr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695" y="1707"/>
              <a:ext cx="817" cy="39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CC0000"/>
              </a:solidFill>
              <a:miter lim="800000"/>
            </a:ln>
            <a:effectLst/>
          </p:spPr>
          <p:txBody>
            <a:bodyPr bIns="154800"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S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-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endPara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H="1">
              <a:off x="4014" y="1952"/>
              <a:ext cx="67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arrow" w="med" len="med"/>
            </a:ln>
            <a:effectLst/>
          </p:spPr>
          <p:txBody>
            <a:bodyPr>
              <a:spAutoFit/>
            </a:bodyPr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2" name="Object 12"/>
            <p:cNvGraphicFramePr>
              <a:graphicFrameLocks noChangeAspect="1"/>
            </p:cNvGraphicFramePr>
            <p:nvPr/>
          </p:nvGraphicFramePr>
          <p:xfrm>
            <a:off x="4058" y="1618"/>
            <a:ext cx="603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6" name="Equation" r:id="rId1" imgW="32976185" imgH="15326995" progId="Equation.DSMT4">
                    <p:embed/>
                  </p:oleObj>
                </mc:Choice>
                <mc:Fallback>
                  <p:oleObj name="Equation" r:id="rId1" imgW="32976185" imgH="1532699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58" y="1618"/>
                          <a:ext cx="603" cy="28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3"/>
          <p:cNvGrpSpPr/>
          <p:nvPr/>
        </p:nvGrpSpPr>
        <p:grpSpPr>
          <a:xfrm>
            <a:off x="1724216" y="2780673"/>
            <a:ext cx="2608265" cy="750890"/>
            <a:chOff x="249" y="1633"/>
            <a:chExt cx="1643" cy="473"/>
          </a:xfrm>
        </p:grpSpPr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49" y="1707"/>
              <a:ext cx="817" cy="39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CC0000"/>
              </a:solidFill>
              <a:miter lim="800000"/>
            </a:ln>
            <a:effectLst/>
          </p:spPr>
          <p:txBody>
            <a:bodyPr bIns="154800"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S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+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endPara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1066" y="1952"/>
              <a:ext cx="67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tailEnd type="arrow" w="med" len="med"/>
            </a:ln>
            <a:effectLst/>
          </p:spPr>
          <p:txBody>
            <a:bodyPr>
              <a:spAutoFit/>
            </a:bodyPr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6" name="Object 16"/>
            <p:cNvGraphicFramePr>
              <a:graphicFrameLocks noChangeAspect="1"/>
            </p:cNvGraphicFramePr>
            <p:nvPr/>
          </p:nvGraphicFramePr>
          <p:xfrm>
            <a:off x="1244" y="1633"/>
            <a:ext cx="648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Equation" r:id="rId3" imgW="33208595" imgH="15326995" progId="Equation.DSMT4">
                    <p:embed/>
                  </p:oleObj>
                </mc:Choice>
                <mc:Fallback>
                  <p:oleObj name="Equation" r:id="rId3" imgW="33208595" imgH="1532699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244" y="1633"/>
                          <a:ext cx="648" cy="29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7"/>
          <p:cNvGrpSpPr/>
          <p:nvPr/>
        </p:nvGrpSpPr>
        <p:grpSpPr>
          <a:xfrm>
            <a:off x="4172141" y="5417503"/>
            <a:ext cx="3384550" cy="523875"/>
            <a:chOff x="1791" y="3294"/>
            <a:chExt cx="2132" cy="33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791" y="3612"/>
              <a:ext cx="21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602" y="3294"/>
              <a:ext cx="706" cy="33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6666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Symbol" panose="05050102010706020507" pitchFamily="18" charset="2"/>
                </a:rPr>
                <a:t>-</a:t>
              </a:r>
              <a:r>
                <a:rPr lang="en-US" altLang="zh-CN" sz="2800" b="1" i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zh-CN" altLang="en-US" sz="2800" b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代</a:t>
              </a:r>
              <a:r>
                <a:rPr lang="zh-CN" altLang="en-US" sz="2800" b="1" i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endParaRPr lang="zh-CN" altLang="en-US" sz="2800" b="1" i="1">
                <a:solidFill>
                  <a:srgbClr val="6666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371916" y="1817055"/>
            <a:ext cx="7042150" cy="1028701"/>
            <a:chOff x="657" y="1026"/>
            <a:chExt cx="4436" cy="648"/>
          </a:xfrm>
        </p:grpSpPr>
        <p:sp>
          <p:nvSpPr>
            <p:cNvPr id="21" name="Freeform 21"/>
            <p:cNvSpPr/>
            <p:nvPr/>
          </p:nvSpPr>
          <p:spPr bwMode="auto">
            <a:xfrm>
              <a:off x="657" y="1344"/>
              <a:ext cx="4436" cy="330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0" y="11"/>
                </a:cxn>
                <a:cxn ang="0">
                  <a:pos x="4200" y="0"/>
                </a:cxn>
                <a:cxn ang="0">
                  <a:pos x="4210" y="362"/>
                </a:cxn>
              </a:cxnLst>
              <a:rect l="0" t="0" r="r" b="b"/>
              <a:pathLst>
                <a:path w="4210" h="364">
                  <a:moveTo>
                    <a:pt x="0" y="364"/>
                  </a:moveTo>
                  <a:lnTo>
                    <a:pt x="0" y="11"/>
                  </a:lnTo>
                  <a:lnTo>
                    <a:pt x="4200" y="0"/>
                  </a:lnTo>
                  <a:lnTo>
                    <a:pt x="4210" y="362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608" y="1026"/>
              <a:ext cx="706" cy="33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6666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Symbol" panose="05050102010706020507" pitchFamily="18" charset="2"/>
                </a:rPr>
                <a:t>-</a:t>
              </a:r>
              <a:r>
                <a:rPr lang="en-US" altLang="zh-CN" sz="2800" b="1" i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zh-CN" altLang="en-US" sz="2800" b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代</a:t>
              </a:r>
              <a:r>
                <a:rPr lang="zh-CN" altLang="en-US" sz="2800" b="1" i="1">
                  <a:solidFill>
                    <a:srgbClr val="6666FF"/>
                  </a:solidFill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endParaRPr lang="zh-CN" altLang="en-US" sz="2800" b="1" i="1">
                <a:solidFill>
                  <a:srgbClr val="6666FF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endParaRP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376678" y="3668078"/>
            <a:ext cx="2344738" cy="2468562"/>
            <a:chOff x="660" y="2192"/>
            <a:chExt cx="1477" cy="1555"/>
          </a:xfrm>
        </p:grpSpPr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966" y="3348"/>
              <a:ext cx="817" cy="39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CC0000"/>
              </a:solidFill>
              <a:miter lim="800000"/>
            </a:ln>
            <a:effectLst/>
          </p:spPr>
          <p:txBody>
            <a:bodyPr bIns="154800"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T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+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endPara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pSp>
          <p:nvGrpSpPr>
            <p:cNvPr id="25" name="Group 25"/>
            <p:cNvGrpSpPr/>
            <p:nvPr/>
          </p:nvGrpSpPr>
          <p:grpSpPr>
            <a:xfrm>
              <a:off x="660" y="2192"/>
              <a:ext cx="1477" cy="1148"/>
              <a:chOff x="660" y="1375"/>
              <a:chExt cx="1477" cy="1148"/>
            </a:xfrm>
          </p:grpSpPr>
          <p:sp>
            <p:nvSpPr>
              <p:cNvPr id="28" name="Freeform 26"/>
              <p:cNvSpPr/>
              <p:nvPr/>
            </p:nvSpPr>
            <p:spPr bwMode="auto">
              <a:xfrm>
                <a:off x="660" y="1375"/>
                <a:ext cx="1477" cy="3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11"/>
                  </a:cxn>
                  <a:cxn ang="0">
                    <a:pos x="1477" y="502"/>
                  </a:cxn>
                  <a:cxn ang="0">
                    <a:pos x="1477" y="0"/>
                  </a:cxn>
                </a:cxnLst>
                <a:rect l="0" t="0" r="r" b="b"/>
                <a:pathLst>
                  <a:path w="1477" h="511">
                    <a:moveTo>
                      <a:pt x="0" y="0"/>
                    </a:moveTo>
                    <a:lnTo>
                      <a:pt x="0" y="511"/>
                    </a:lnTo>
                    <a:lnTo>
                      <a:pt x="1477" y="502"/>
                    </a:lnTo>
                    <a:lnTo>
                      <a:pt x="1477" y="0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 flipH="1" flipV="1">
                <a:off x="1383" y="1888"/>
                <a:ext cx="0" cy="63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arrow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graphicFrame>
          <p:nvGraphicFramePr>
            <p:cNvPr id="26" name="Object 28"/>
            <p:cNvGraphicFramePr>
              <a:graphicFrameLocks noChangeAspect="1"/>
            </p:cNvGraphicFramePr>
            <p:nvPr/>
          </p:nvGraphicFramePr>
          <p:xfrm>
            <a:off x="1459" y="2666"/>
            <a:ext cx="467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公式" r:id="rId5" imgW="7895590" imgH="8592185" progId="Equation.3">
                    <p:embed/>
                  </p:oleObj>
                </mc:Choice>
                <mc:Fallback>
                  <p:oleObj name="公式" r:id="rId5" imgW="7895590" imgH="859218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459" y="2666"/>
                          <a:ext cx="467" cy="5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1029" y="2199"/>
              <a:ext cx="571" cy="33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相除</a:t>
              </a:r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7082028" y="3628390"/>
            <a:ext cx="2344738" cy="2508249"/>
            <a:chOff x="3624" y="2167"/>
            <a:chExt cx="1477" cy="1580"/>
          </a:xfrm>
        </p:grpSpPr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3942" y="3348"/>
              <a:ext cx="817" cy="39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rgbClr val="CC0000"/>
              </a:solidFill>
              <a:miter lim="800000"/>
            </a:ln>
            <a:effectLst/>
          </p:spPr>
          <p:txBody>
            <a:bodyPr bIns="154800">
              <a:spAutoFit/>
            </a:bodyPr>
            <a:lstStyle/>
            <a:p>
              <a:pPr algn="ctr"/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T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(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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-</a:t>
              </a:r>
              <a:r>
                <a:rPr lang="en-US" altLang="zh-CN" sz="2800" b="1" i="1" baseline="-25000">
                  <a:latin typeface="Times New Roman" panose="02020603050405020304" pitchFamily="18" charset="0"/>
                  <a:ea typeface="黑体" panose="02010609060101010101" pitchFamily="49" charset="-122"/>
                  <a:sym typeface="Symbol" panose="05050102010706020507" pitchFamily="18" charset="2"/>
                </a:rPr>
                <a:t></a:t>
              </a:r>
              <a:r>
                <a:rPr lang="en-US" altLang="zh-CN" sz="28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)</a:t>
              </a:r>
              <a:endPara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pSp>
          <p:nvGrpSpPr>
            <p:cNvPr id="32" name="Group 32"/>
            <p:cNvGrpSpPr/>
            <p:nvPr/>
          </p:nvGrpSpPr>
          <p:grpSpPr>
            <a:xfrm>
              <a:off x="3624" y="2188"/>
              <a:ext cx="1477" cy="1148"/>
              <a:chOff x="660" y="1375"/>
              <a:chExt cx="1477" cy="1148"/>
            </a:xfrm>
          </p:grpSpPr>
          <p:sp>
            <p:nvSpPr>
              <p:cNvPr id="35" name="Freeform 33"/>
              <p:cNvSpPr/>
              <p:nvPr/>
            </p:nvSpPr>
            <p:spPr bwMode="auto">
              <a:xfrm>
                <a:off x="660" y="1375"/>
                <a:ext cx="1477" cy="3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11"/>
                  </a:cxn>
                  <a:cxn ang="0">
                    <a:pos x="1477" y="502"/>
                  </a:cxn>
                  <a:cxn ang="0">
                    <a:pos x="1477" y="0"/>
                  </a:cxn>
                </a:cxnLst>
                <a:rect l="0" t="0" r="r" b="b"/>
                <a:pathLst>
                  <a:path w="1477" h="511">
                    <a:moveTo>
                      <a:pt x="0" y="0"/>
                    </a:moveTo>
                    <a:lnTo>
                      <a:pt x="0" y="511"/>
                    </a:lnTo>
                    <a:lnTo>
                      <a:pt x="1477" y="502"/>
                    </a:lnTo>
                    <a:lnTo>
                      <a:pt x="1477" y="0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 flipH="1" flipV="1">
                <a:off x="1383" y="1888"/>
                <a:ext cx="0" cy="63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arrow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graphicFrame>
          <p:nvGraphicFramePr>
            <p:cNvPr id="33" name="Object 35"/>
            <p:cNvGraphicFramePr>
              <a:graphicFrameLocks noChangeAspect="1"/>
            </p:cNvGraphicFramePr>
            <p:nvPr/>
          </p:nvGraphicFramePr>
          <p:xfrm>
            <a:off x="4422" y="2750"/>
            <a:ext cx="467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公式" r:id="rId7" imgW="7895590" imgH="8592185" progId="Equation.3">
                    <p:embed/>
                  </p:oleObj>
                </mc:Choice>
                <mc:Fallback>
                  <p:oleObj name="公式" r:id="rId7" imgW="7895590" imgH="859218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422" y="2750"/>
                          <a:ext cx="467" cy="50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4056" y="2167"/>
              <a:ext cx="571" cy="330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800" b="1">
                  <a:latin typeface="Times New Roman" panose="02020603050405020304" pitchFamily="18" charset="0"/>
                  <a:ea typeface="黑体" panose="02010609060101010101" pitchFamily="49" charset="-122"/>
                </a:rPr>
                <a:t>相除</a:t>
              </a:r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一、知识梳理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1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597783" y="2109470"/>
            <a:ext cx="5946141" cy="987425"/>
            <a:chOff x="2597783" y="2109470"/>
            <a:chExt cx="5946141" cy="987425"/>
          </a:xfrm>
        </p:grpSpPr>
        <p:sp>
          <p:nvSpPr>
            <p:cNvPr id="15" name="圆角矩形 14"/>
            <p:cNvSpPr/>
            <p:nvPr/>
          </p:nvSpPr>
          <p:spPr>
            <a:xfrm>
              <a:off x="2597783" y="2109470"/>
              <a:ext cx="5946141" cy="987425"/>
            </a:xfrm>
            <a:prstGeom prst="roundRect">
              <a:avLst>
                <a:gd name="adj" fmla="val 1552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3075522" y="2306249"/>
              <a:ext cx="4815224" cy="552243"/>
              <a:chOff x="3075522" y="2306249"/>
              <a:chExt cx="4815224" cy="552243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3075522" y="2306249"/>
                <a:ext cx="19800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和角公式：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6146" name="Object 2"/>
              <p:cNvGraphicFramePr>
                <a:graphicFrameLocks noChangeAspect="1"/>
              </p:cNvGraphicFramePr>
              <p:nvPr/>
            </p:nvGraphicFramePr>
            <p:xfrm>
              <a:off x="4944346" y="2388592"/>
              <a:ext cx="2946400" cy="469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5" name="Equation" r:id="rId1" imgW="70713600" imgH="11277600" progId="Equation.DSMT4">
                      <p:embed/>
                    </p:oleObj>
                  </mc:Choice>
                  <mc:Fallback>
                    <p:oleObj name="Equation" r:id="rId1" imgW="70713600" imgH="112776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4944346" y="2388592"/>
                            <a:ext cx="2946400" cy="46990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8" name="组合 17"/>
          <p:cNvGrpSpPr/>
          <p:nvPr/>
        </p:nvGrpSpPr>
        <p:grpSpPr>
          <a:xfrm>
            <a:off x="2597783" y="3728720"/>
            <a:ext cx="5946141" cy="987425"/>
            <a:chOff x="2597783" y="3728720"/>
            <a:chExt cx="5946141" cy="987425"/>
          </a:xfrm>
        </p:grpSpPr>
        <p:sp>
          <p:nvSpPr>
            <p:cNvPr id="16" name="圆角矩形 15"/>
            <p:cNvSpPr/>
            <p:nvPr/>
          </p:nvSpPr>
          <p:spPr>
            <a:xfrm>
              <a:off x="2597783" y="3728720"/>
              <a:ext cx="5946141" cy="987425"/>
            </a:xfrm>
            <a:prstGeom prst="roundRect">
              <a:avLst>
                <a:gd name="adj" fmla="val 1552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3075522" y="3898719"/>
              <a:ext cx="4815224" cy="570380"/>
              <a:chOff x="3075522" y="3422469"/>
              <a:chExt cx="4815224" cy="57038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075522" y="3422469"/>
                <a:ext cx="19800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差角公式：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6147" name="Object 3"/>
              <p:cNvGraphicFramePr>
                <a:graphicFrameLocks noChangeAspect="1"/>
              </p:cNvGraphicFramePr>
              <p:nvPr/>
            </p:nvGraphicFramePr>
            <p:xfrm>
              <a:off x="4944346" y="3522949"/>
              <a:ext cx="2946400" cy="469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6" name="Equation" r:id="rId3" imgW="70713600" imgH="11277600" progId="Equation.DSMT4">
                      <p:embed/>
                    </p:oleObj>
                  </mc:Choice>
                  <mc:Fallback>
                    <p:oleObj name="Equation" r:id="rId3" imgW="70713600" imgH="112776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944346" y="3522949"/>
                            <a:ext cx="2946400" cy="469900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/>
          <p:nvPr>
            <p:custDataLst>
              <p:tags r:id="rId5"/>
            </p:custDataLst>
          </p:nvPr>
        </p:nvSpPr>
        <p:spPr>
          <a:xfrm>
            <a:off x="7019290" y="54229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P220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AS_UNIQUEID" val="58"/>
</p:tagLst>
</file>

<file path=ppt/tags/tag10.xml><?xml version="1.0" encoding="utf-8"?>
<p:tagLst xmlns:p="http://schemas.openxmlformats.org/presentationml/2006/main">
  <p:tag name="AS_UNIQUEID" val="53"/>
  <p:tag name="KSO_WM_UNIT_PLACING_PICTURE_USER_VIEWPORT" val="{&quot;height&quot;:5235,&quot;width&quot;:9902.5007874015755}"/>
</p:tagLst>
</file>

<file path=ppt/tags/tag11.xml><?xml version="1.0" encoding="utf-8"?>
<p:tagLst xmlns:p="http://schemas.openxmlformats.org/presentationml/2006/main">
  <p:tag name="AS_UNIQUEID" val="54"/>
</p:tagLst>
</file>

<file path=ppt/tags/tag12.xml><?xml version="1.0" encoding="utf-8"?>
<p:tagLst xmlns:p="http://schemas.openxmlformats.org/presentationml/2006/main">
  <p:tag name="AS_UNIQUEID" val="56"/>
</p:tagLst>
</file>

<file path=ppt/tags/tag13.xml><?xml version="1.0" encoding="utf-8"?>
<p:tagLst xmlns:p="http://schemas.openxmlformats.org/presentationml/2006/main">
  <p:tag name="AS_UNIQUEID" val="58"/>
</p:tagLst>
</file>

<file path=ppt/tags/tag14.xml><?xml version="1.0" encoding="utf-8"?>
<p:tagLst xmlns:p="http://schemas.openxmlformats.org/presentationml/2006/main">
  <p:tag name="AS_UNIQUEID" val="95"/>
</p:tagLst>
</file>

<file path=ppt/tags/tag15.xml><?xml version="1.0" encoding="utf-8"?>
<p:tagLst xmlns:p="http://schemas.openxmlformats.org/presentationml/2006/main">
  <p:tag name="AS_UNIQUEID" val="96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191900"/>
</p:tagLst>
</file>

<file path=ppt/tags/tag17.xml><?xml version="1.0" encoding="utf-8"?>
<p:tagLst xmlns:p="http://schemas.openxmlformats.org/presentationml/2006/main">
  <p:tag name="ISPRING_PRESENTATION_TITLE" val="毕业活动策划"/>
  <p:tag name="KSO_WM_DOC_GUID" val="{42bd8650-b790-4050-be52-eb8cba04ccd4}"/>
</p:tagLst>
</file>

<file path=ppt/tags/tag2.xml><?xml version="1.0" encoding="utf-8"?>
<p:tagLst xmlns:p="http://schemas.openxmlformats.org/presentationml/2006/main">
  <p:tag name="KSO_WM_TEMPLATE_CATEGORY" val="custom"/>
  <p:tag name="KSO_WM_TEMPLATE_INDEX" val="20191900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KSO_WM_TEMPLATE_CATEGORY" val="custom"/>
  <p:tag name="KSO_WM_TEMPLATE_INDEX" val="20191900"/>
</p:tagLst>
</file>

<file path=ppt/tags/tag5.xml><?xml version="1.0" encoding="utf-8"?>
<p:tagLst xmlns:p="http://schemas.openxmlformats.org/presentationml/2006/main">
  <p:tag name="KSO_WM_TEMPLATE_CATEGORY" val="custom"/>
  <p:tag name="KSO_WM_TEMPLATE_INDEX" val="20191900"/>
</p:tagLst>
</file>

<file path=ppt/tags/tag6.xml><?xml version="1.0" encoding="utf-8"?>
<p:tagLst xmlns:p="http://schemas.openxmlformats.org/presentationml/2006/main">
  <p:tag name="AS_UNIQUEID" val="58"/>
</p:tagLst>
</file>

<file path=ppt/tags/tag7.xml><?xml version="1.0" encoding="utf-8"?>
<p:tagLst xmlns:p="http://schemas.openxmlformats.org/presentationml/2006/main">
  <p:tag name="AS_UNIQUEID" val="78"/>
</p:tagLst>
</file>

<file path=ppt/tags/tag8.xml><?xml version="1.0" encoding="utf-8"?>
<p:tagLst xmlns:p="http://schemas.openxmlformats.org/presentationml/2006/main">
  <p:tag name="AS_UNIQUEID" val="58"/>
</p:tagLst>
</file>

<file path=ppt/tags/tag9.xml><?xml version="1.0" encoding="utf-8"?>
<p:tagLst xmlns:p="http://schemas.openxmlformats.org/presentationml/2006/main">
  <p:tag name="AS_UNIQUEID" val="52"/>
  <p:tag name="KSO_WM_UNIT_PLACING_PICTURE_USER_VIEWPORT" val="{&quot;height&quot;:3810,&quot;width&quot;:10302.500787401576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1984</Words>
  <Application>WPS 演示</Application>
  <PresentationFormat>宽屏</PresentationFormat>
  <Paragraphs>287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57</vt:i4>
      </vt:variant>
      <vt:variant>
        <vt:lpstr>幻灯片标题</vt:lpstr>
      </vt:variant>
      <vt:variant>
        <vt:i4>26</vt:i4>
      </vt:variant>
    </vt:vector>
  </HeadingPairs>
  <TitlesOfParts>
    <vt:vector size="95" baseType="lpstr">
      <vt:lpstr>Arial</vt:lpstr>
      <vt:lpstr>宋体</vt:lpstr>
      <vt:lpstr>Wingdings</vt:lpstr>
      <vt:lpstr>微软雅黑</vt:lpstr>
      <vt:lpstr>Times New Roman</vt:lpstr>
      <vt:lpstr>黑体</vt:lpstr>
      <vt:lpstr>Symbol</vt:lpstr>
      <vt:lpstr>Calibri</vt:lpstr>
      <vt:lpstr>华文行楷</vt:lpstr>
      <vt:lpstr>Arial Unicode MS</vt:lpstr>
      <vt:lpstr>隶书</vt:lpstr>
      <vt:lpstr>1_Office 主题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Paint.Picture</vt:lpstr>
      <vt:lpstr>Equation.KSEE3</vt:lpstr>
      <vt:lpstr>Equation.KSEE3</vt:lpstr>
      <vt:lpstr>Equation.KSEE3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一、知识梳理</vt:lpstr>
      <vt:lpstr>一、知识梳理</vt:lpstr>
      <vt:lpstr>一、知识梳理</vt:lpstr>
      <vt:lpstr>一、知识梳理</vt:lpstr>
      <vt:lpstr>一、知识梳理</vt:lpstr>
      <vt:lpstr>一、知识梳理</vt:lpstr>
      <vt:lpstr>新知探究</vt:lpstr>
      <vt:lpstr>PowerPoint 演示文稿</vt:lpstr>
      <vt:lpstr>新知探究</vt:lpstr>
      <vt:lpstr>PowerPoint 演示文稿</vt:lpstr>
      <vt:lpstr>PowerPoint 演示文稿</vt:lpstr>
      <vt:lpstr>新知探究</vt:lpstr>
      <vt:lpstr>新知探究</vt:lpstr>
      <vt:lpstr>新知探究</vt:lpstr>
      <vt:lpstr>新知探究</vt:lpstr>
      <vt:lpstr>PowerPoint 演示文稿</vt:lpstr>
      <vt:lpstr>PowerPoint 演示文稿</vt:lpstr>
      <vt:lpstr>PowerPoint 演示文稿</vt:lpstr>
      <vt:lpstr>PowerPoint 演示文稿</vt:lpstr>
      <vt:lpstr>归纳小结</vt:lpstr>
      <vt:lpstr>PowerPoint 演示文稿</vt:lpstr>
      <vt:lpstr>作业布置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东哥</cp:lastModifiedBy>
  <cp:revision>234</cp:revision>
  <dcterms:created xsi:type="dcterms:W3CDTF">2019-01-12T04:39:00Z</dcterms:created>
  <dcterms:modified xsi:type="dcterms:W3CDTF">2020-12-16T08:37:09Z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