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29" r:id="rId3"/>
    <p:sldId id="617" r:id="rId4"/>
    <p:sldId id="618" r:id="rId5"/>
    <p:sldId id="619" r:id="rId6"/>
    <p:sldId id="629" r:id="rId7"/>
    <p:sldId id="621" r:id="rId8"/>
    <p:sldId id="625" r:id="rId9"/>
    <p:sldId id="627" r:id="rId10"/>
    <p:sldId id="628" r:id="rId11"/>
    <p:sldId id="630" r:id="rId12"/>
    <p:sldId id="631" r:id="rId14"/>
    <p:sldId id="632" r:id="rId15"/>
    <p:sldId id="636" r:id="rId16"/>
    <p:sldId id="633" r:id="rId17"/>
    <p:sldId id="634" r:id="rId18"/>
    <p:sldId id="637" r:id="rId19"/>
    <p:sldId id="638" r:id="rId20"/>
    <p:sldId id="643" r:id="rId21"/>
    <p:sldId id="641" r:id="rId22"/>
    <p:sldId id="644" r:id="rId23"/>
    <p:sldId id="645" r:id="rId24"/>
    <p:sldId id="646" r:id="rId25"/>
    <p:sldId id="647" r:id="rId26"/>
    <p:sldId id="640" r:id="rId27"/>
    <p:sldId id="679" r:id="rId28"/>
    <p:sldId id="680" r:id="rId29"/>
    <p:sldId id="681" r:id="rId30"/>
    <p:sldId id="664" r:id="rId31"/>
    <p:sldId id="656" r:id="rId32"/>
    <p:sldId id="657" r:id="rId33"/>
    <p:sldId id="658" r:id="rId34"/>
    <p:sldId id="659" r:id="rId35"/>
    <p:sldId id="660" r:id="rId36"/>
    <p:sldId id="661" r:id="rId37"/>
    <p:sldId id="690" r:id="rId38"/>
    <p:sldId id="330" r:id="rId39"/>
  </p:sldIdLst>
  <p:sldSz cx="12192000" cy="6858000"/>
  <p:notesSz cx="7103745" cy="10234295"/>
  <p:custDataLst>
    <p:tags r:id="rId4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4" Type="http://schemas.openxmlformats.org/officeDocument/2006/relationships/tags" Target="tags/tag3.xml"/><Relationship Id="rId43" Type="http://schemas.openxmlformats.org/officeDocument/2006/relationships/commentAuthors" Target="commentAuthors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2.vml.rels><?xml version="1.0" encoding="UTF-8" standalone="yes"?>
<Relationships xmlns="http://schemas.openxmlformats.org/package/2006/relationships"><Relationship Id="rId7" Type="http://schemas.openxmlformats.org/officeDocument/2006/relationships/image" Target="../media/image32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18.vml.rels><?xml version="1.0" encoding="UTF-8" standalone="yes"?>
<Relationships xmlns="http://schemas.openxmlformats.org/package/2006/relationships"><Relationship Id="rId4" Type="http://schemas.openxmlformats.org/officeDocument/2006/relationships/image" Target="../media/image46.wmf"/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7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  <p:sp>
        <p:nvSpPr>
          <p:cNvPr id="237570" name="幻灯片图像占位符 2375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37571" name="文本占位符 23757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02167" y="609600"/>
            <a:ext cx="11387667" cy="5489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1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1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2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9.wmf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1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emf"/><Relationship Id="rId1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emf"/><Relationship Id="rId1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29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6.wmf"/><Relationship Id="rId16" Type="http://schemas.openxmlformats.org/officeDocument/2006/relationships/vmlDrawing" Target="../drawings/vmlDrawing12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32.wmf"/><Relationship Id="rId13" Type="http://schemas.openxmlformats.org/officeDocument/2006/relationships/oleObject" Target="../embeddings/oleObject25.bin"/><Relationship Id="rId12" Type="http://schemas.openxmlformats.org/officeDocument/2006/relationships/image" Target="../media/image31.wmf"/><Relationship Id="rId11" Type="http://schemas.openxmlformats.org/officeDocument/2006/relationships/oleObject" Target="../embeddings/oleObject24.bin"/><Relationship Id="rId10" Type="http://schemas.openxmlformats.org/officeDocument/2006/relationships/image" Target="../media/image30.wmf"/><Relationship Id="rId1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3.emf"/><Relationship Id="rId1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5.e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34.emf"/><Relationship Id="rId1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8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7.e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36.emf"/><Relationship Id="rId1" Type="http://schemas.openxmlformats.org/officeDocument/2006/relationships/oleObject" Target="../embeddings/oleObject29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0.emf"/><Relationship Id="rId3" Type="http://schemas.openxmlformats.org/officeDocument/2006/relationships/oleObject" Target="../embeddings/oleObject33.bin"/><Relationship Id="rId2" Type="http://schemas.openxmlformats.org/officeDocument/2006/relationships/image" Target="../media/image39.emf"/><Relationship Id="rId1" Type="http://schemas.openxmlformats.org/officeDocument/2006/relationships/oleObject" Target="../embeddings/oleObject32.bin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2.emf"/><Relationship Id="rId1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6.wmf"/><Relationship Id="rId7" Type="http://schemas.openxmlformats.org/officeDocument/2006/relationships/oleObject" Target="../embeddings/oleObject39.bin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4.wmf"/><Relationship Id="rId3" Type="http://schemas.openxmlformats.org/officeDocument/2006/relationships/oleObject" Target="../embeddings/oleObject37.bin"/><Relationship Id="rId2" Type="http://schemas.openxmlformats.org/officeDocument/2006/relationships/image" Target="../media/image43.emf"/><Relationship Id="rId10" Type="http://schemas.openxmlformats.org/officeDocument/2006/relationships/vmlDrawing" Target="../drawings/vmlDrawing18.vml"/><Relationship Id="rId1" Type="http://schemas.openxmlformats.org/officeDocument/2006/relationships/oleObject" Target="../embeddings/oleObject36.bin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7.emf"/><Relationship Id="rId1" Type="http://schemas.openxmlformats.org/officeDocument/2006/relationships/oleObject" Target="../embeddings/oleObject40.bin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8.emf"/><Relationship Id="rId1" Type="http://schemas.openxmlformats.org/officeDocument/2006/relationships/oleObject" Target="../embeddings/oleObject41.bin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9.emf"/><Relationship Id="rId1" Type="http://schemas.openxmlformats.org/officeDocument/2006/relationships/oleObject" Target="../embeddings/oleObject42.bin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0.emf"/><Relationship Id="rId1" Type="http://schemas.openxmlformats.org/officeDocument/2006/relationships/oleObject" Target="../embeddings/oleObject43.bin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oleObject" Target="../embeddings/oleObject5.bin"/><Relationship Id="rId7" Type="http://schemas.openxmlformats.org/officeDocument/2006/relationships/image" Target="../media/image10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3" Type="http://schemas.openxmlformats.org/officeDocument/2006/relationships/vmlDrawing" Target="../drawings/vmlDrawing3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2.wmf"/><Relationship Id="rId10" Type="http://schemas.openxmlformats.org/officeDocument/2006/relationships/oleObject" Target="../embeddings/oleObject6.bin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e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3.emf"/><Relationship Id="rId1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63709" y="193251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2019A</a:t>
            </a:r>
            <a:r>
              <a:rPr lang="zh-CN" altLang="en-US" b="1">
                <a:solidFill>
                  <a:schemeClr val="accent1"/>
                </a:solidFill>
              </a:rPr>
              <a:t>版必修 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42249" y="997635"/>
            <a:ext cx="8536305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5400" b="1">
                <a:solidFill>
                  <a:srgbClr val="FF0000"/>
                </a:solidFill>
              </a:rPr>
              <a:t>第三章     　函数概念与性质</a:t>
            </a:r>
            <a:endParaRPr lang="zh-CN" altLang="zh-CN" sz="5400" b="1">
              <a:solidFill>
                <a:srgbClr val="FF0000"/>
              </a:solidFill>
            </a:endParaRPr>
          </a:p>
          <a:p>
            <a:pPr algn="l"/>
            <a:endParaRPr lang="zh-CN" altLang="zh-CN" sz="54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37635" y="2750820"/>
            <a:ext cx="4834890" cy="1722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单 元 复 习</a:t>
            </a:r>
            <a:endParaRPr lang="zh-CN" altLang="en-US" sz="66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  <a:p>
            <a:pPr algn="ctr"/>
            <a:r>
              <a:rPr lang="zh-CN" altLang="en-US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第一课时</a:t>
            </a:r>
            <a:endParaRPr lang="zh-CN" altLang="en-US" sz="40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646149"/>
          <p:cNvSpPr/>
          <p:nvPr/>
        </p:nvSpPr>
        <p:spPr>
          <a:xfrm>
            <a:off x="909261" y="726521"/>
            <a:ext cx="6932542" cy="5219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000000"/>
                </a:solidFill>
                <a:latin typeface="+mn-ea"/>
                <a:cs typeface="+mn-ea"/>
              </a:rPr>
              <a:t>类型二   求函数的解析式 </a:t>
            </a:r>
            <a:endParaRPr lang="zh-CN" altLang="en-US" sz="2800">
              <a:solidFill>
                <a:srgbClr val="000000"/>
              </a:solidFill>
              <a:latin typeface="+mn-ea"/>
              <a:cs typeface="+mn-ea"/>
            </a:endParaRPr>
          </a:p>
        </p:txBody>
      </p:sp>
      <p:graphicFrame>
        <p:nvGraphicFramePr>
          <p:cNvPr id="15363" name="对象 646161"/>
          <p:cNvGraphicFramePr>
            <a:graphicFrameLocks noChangeAspect="1"/>
          </p:cNvGraphicFramePr>
          <p:nvPr/>
        </p:nvGraphicFramePr>
        <p:xfrm>
          <a:off x="455397" y="1686451"/>
          <a:ext cx="11115247" cy="2662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" imgW="10522585" imgH="2521585" progId="Word.Document.8">
                  <p:embed/>
                </p:oleObj>
              </mc:Choice>
              <mc:Fallback>
                <p:oleObj name="" r:id="rId1" imgW="10522585" imgH="252158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5397" y="1686451"/>
                        <a:ext cx="11115247" cy="266248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图片 646162" descr="解析答案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037" y="6489599"/>
            <a:ext cx="1142265" cy="381314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9" name="对象 875524"/>
          <p:cNvGraphicFramePr>
            <a:graphicFrameLocks noChangeAspect="1"/>
          </p:cNvGraphicFramePr>
          <p:nvPr/>
        </p:nvGraphicFramePr>
        <p:xfrm>
          <a:off x="519973" y="1193419"/>
          <a:ext cx="11148695" cy="4434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1" imgW="10534650" imgH="4191000" progId="Word.Document.8">
                  <p:embed/>
                </p:oleObj>
              </mc:Choice>
              <mc:Fallback>
                <p:oleObj name="" r:id="rId1" imgW="10534650" imgH="41910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9973" y="1193419"/>
                        <a:ext cx="11148695" cy="44342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对象 876549"/>
          <p:cNvGraphicFramePr>
            <a:graphicFrameLocks noChangeAspect="1"/>
          </p:cNvGraphicFramePr>
          <p:nvPr/>
        </p:nvGraphicFramePr>
        <p:xfrm>
          <a:off x="539217" y="652288"/>
          <a:ext cx="11115247" cy="5555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" imgW="10522585" imgH="5260340" progId="Word.Document.8">
                  <p:embed/>
                </p:oleObj>
              </mc:Choice>
              <mc:Fallback>
                <p:oleObj name="" r:id="rId1" imgW="10522585" imgH="52603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652288"/>
                        <a:ext cx="11115247" cy="555510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379" name="对象 229378"/>
          <p:cNvGraphicFramePr>
            <a:graphicFrameLocks noChangeAspect="1"/>
          </p:cNvGraphicFramePr>
          <p:nvPr/>
        </p:nvGraphicFramePr>
        <p:xfrm>
          <a:off x="4610100" y="1268413"/>
          <a:ext cx="1512888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" imgW="596265" imgH="215900" progId="Equation.3">
                  <p:embed/>
                </p:oleObj>
              </mc:Choice>
              <mc:Fallback>
                <p:oleObj name="" r:id="rId1" imgW="596265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10100" y="1268413"/>
                        <a:ext cx="1512888" cy="547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9386" name="组合 229385"/>
          <p:cNvGrpSpPr/>
          <p:nvPr/>
        </p:nvGrpSpPr>
        <p:grpSpPr>
          <a:xfrm>
            <a:off x="1847850" y="909638"/>
            <a:ext cx="7993063" cy="1154112"/>
            <a:chOff x="204" y="845"/>
            <a:chExt cx="5035" cy="727"/>
          </a:xfrm>
        </p:grpSpPr>
        <p:sp>
          <p:nvSpPr>
            <p:cNvPr id="229387" name="文本框 229386"/>
            <p:cNvSpPr txBox="1"/>
            <p:nvPr/>
          </p:nvSpPr>
          <p:spPr>
            <a:xfrm>
              <a:off x="204" y="1026"/>
              <a:ext cx="480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>
                  <a:solidFill>
                    <a:srgbClr val="000000"/>
                  </a:solidFill>
                  <a:latin typeface="Arial" panose="020B0604020202020204" pitchFamily="34" charset="0"/>
                  <a:ea typeface="华文新魏" panose="02010800040101010101" pitchFamily="2" charset="-122"/>
                </a:rPr>
                <a:t>例</a:t>
              </a:r>
              <a:r>
                <a:rPr lang="en-US" altLang="zh-CN" sz="2800">
                  <a:solidFill>
                    <a:srgbClr val="000000"/>
                  </a:solidFill>
                  <a:latin typeface="Arial" panose="020B0604020202020204" pitchFamily="34" charset="0"/>
                  <a:ea typeface="华文新魏" panose="02010800040101010101" pitchFamily="2" charset="-122"/>
                </a:rPr>
                <a:t>3  </a:t>
              </a:r>
              <a:r>
                <a:rPr lang="zh-CN" altLang="en-US" sz="2800">
                  <a:solidFill>
                    <a:srgbClr val="000000"/>
                  </a:solidFill>
                  <a:latin typeface="Arial" panose="020B0604020202020204" pitchFamily="34" charset="0"/>
                  <a:ea typeface="华文新魏" panose="02010800040101010101" pitchFamily="2" charset="-122"/>
                </a:rPr>
                <a:t>已知函数</a:t>
              </a:r>
              <a:r>
                <a:rPr lang="zh-CN" altLang="en-US" sz="2800">
                  <a:latin typeface="Arial" panose="020B0604020202020204" pitchFamily="34" charset="0"/>
                  <a:ea typeface="华文新魏" panose="02010800040101010101" pitchFamily="2" charset="-122"/>
                </a:rPr>
                <a:t>                                         则</a:t>
              </a:r>
              <a:endParaRPr lang="zh-CN" altLang="en-US" sz="2800">
                <a:latin typeface="Arial" panose="020B0604020202020204" pitchFamily="34" charset="0"/>
                <a:ea typeface="华文新魏" panose="02010800040101010101" pitchFamily="2" charset="-122"/>
              </a:endParaRPr>
            </a:p>
          </p:txBody>
        </p:sp>
        <p:grpSp>
          <p:nvGrpSpPr>
            <p:cNvPr id="229388" name="组合 229387"/>
            <p:cNvGrpSpPr/>
            <p:nvPr/>
          </p:nvGrpSpPr>
          <p:grpSpPr>
            <a:xfrm>
              <a:off x="4513" y="935"/>
              <a:ext cx="726" cy="499"/>
              <a:chOff x="4241" y="981"/>
              <a:chExt cx="726" cy="499"/>
            </a:xfrm>
          </p:grpSpPr>
          <p:graphicFrame>
            <p:nvGraphicFramePr>
              <p:cNvPr id="229389" name="对象 229388"/>
              <p:cNvGraphicFramePr>
                <a:graphicFrameLocks noChangeAspect="1"/>
              </p:cNvGraphicFramePr>
              <p:nvPr/>
            </p:nvGraphicFramePr>
            <p:xfrm>
              <a:off x="4241" y="1162"/>
              <a:ext cx="726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0" name="" r:id="rId3" imgW="697865" imgH="215900" progId="Equation.3">
                      <p:embed/>
                    </p:oleObj>
                  </mc:Choice>
                  <mc:Fallback>
                    <p:oleObj name="" r:id="rId3" imgW="697865" imgH="2159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241" y="1162"/>
                            <a:ext cx="726" cy="22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9390" name="对象 229389"/>
              <p:cNvGraphicFramePr>
                <a:graphicFrameLocks noChangeAspect="1"/>
              </p:cNvGraphicFramePr>
              <p:nvPr/>
            </p:nvGraphicFramePr>
            <p:xfrm>
              <a:off x="4649" y="981"/>
              <a:ext cx="193" cy="4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1" name="" r:id="rId5" imgW="152400" imgH="393065" progId="Equation.3">
                      <p:embed/>
                    </p:oleObj>
                  </mc:Choice>
                  <mc:Fallback>
                    <p:oleObj name="" r:id="rId5" imgW="152400" imgH="393065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649" y="981"/>
                            <a:ext cx="193" cy="499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29391" name="对象 229390"/>
            <p:cNvGraphicFramePr>
              <a:graphicFrameLocks noChangeAspect="1"/>
            </p:cNvGraphicFramePr>
            <p:nvPr/>
          </p:nvGraphicFramePr>
          <p:xfrm>
            <a:off x="2756" y="845"/>
            <a:ext cx="1383" cy="7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" r:id="rId7" imgW="761365" imgH="444500" progId="Equation.3">
                    <p:embed/>
                  </p:oleObj>
                </mc:Choice>
                <mc:Fallback>
                  <p:oleObj name="" r:id="rId7" imgW="761365" imgH="444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756" y="845"/>
                          <a:ext cx="1383" cy="70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9392" name="文本框 229391"/>
            <p:cNvSpPr txBox="1"/>
            <p:nvPr/>
          </p:nvSpPr>
          <p:spPr>
            <a:xfrm>
              <a:off x="2699" y="1166"/>
              <a:ext cx="363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3600">
                  <a:solidFill>
                    <a:srgbClr val="000000"/>
                  </a:solidFill>
                  <a:latin typeface="Arial" panose="020B0604020202020204" pitchFamily="34" charset="0"/>
                  <a:ea typeface="华文新魏" panose="02010800040101010101" pitchFamily="2" charset="-122"/>
                </a:rPr>
                <a:t>－</a:t>
              </a:r>
              <a:endParaRPr lang="zh-CN" altLang="en-US" sz="3600">
                <a:solidFill>
                  <a:srgbClr val="000000"/>
                </a:solidFill>
                <a:latin typeface="Arial" panose="020B0604020202020204" pitchFamily="34" charset="0"/>
                <a:ea typeface="华文新魏" panose="02010800040101010101" pitchFamily="2" charset="-122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781327"/>
          <p:cNvSpPr/>
          <p:nvPr/>
        </p:nvSpPr>
        <p:spPr>
          <a:xfrm>
            <a:off x="388354" y="629014"/>
            <a:ext cx="6932542" cy="5219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000000"/>
                </a:solidFill>
                <a:latin typeface="+mn-ea"/>
                <a:cs typeface="+mn-ea"/>
              </a:rPr>
              <a:t>类型三    函数的性质及应用 </a:t>
            </a:r>
            <a:endParaRPr lang="zh-CN" altLang="en-US" sz="2800">
              <a:solidFill>
                <a:srgbClr val="000000"/>
              </a:solidFill>
              <a:latin typeface="+mn-ea"/>
              <a:cs typeface="+mn-ea"/>
            </a:endParaRPr>
          </a:p>
        </p:txBody>
      </p:sp>
      <p:graphicFrame>
        <p:nvGraphicFramePr>
          <p:cNvPr id="23555" name="对象 781338"/>
          <p:cNvGraphicFramePr>
            <a:graphicFrameLocks noChangeAspect="1"/>
          </p:cNvGraphicFramePr>
          <p:nvPr/>
        </p:nvGraphicFramePr>
        <p:xfrm>
          <a:off x="523128" y="1166038"/>
          <a:ext cx="11146155" cy="3798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1" imgW="10525125" imgH="3590925" progId="Word.Document.8">
                  <p:embed/>
                </p:oleObj>
              </mc:Choice>
              <mc:Fallback>
                <p:oleObj name="" r:id="rId1" imgW="10525125" imgH="35909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128" y="1166038"/>
                        <a:ext cx="11146155" cy="37985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7" name="对象 809992"/>
          <p:cNvGraphicFramePr>
            <a:graphicFrameLocks noChangeAspect="1"/>
          </p:cNvGraphicFramePr>
          <p:nvPr/>
        </p:nvGraphicFramePr>
        <p:xfrm>
          <a:off x="539217" y="511185"/>
          <a:ext cx="11115247" cy="5837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1" imgW="10522585" imgH="5526405" progId="Word.Document.8">
                  <p:embed/>
                </p:oleObj>
              </mc:Choice>
              <mc:Fallback>
                <p:oleObj name="" r:id="rId1" imgW="10522585" imgH="55264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511185"/>
                        <a:ext cx="11115247" cy="583731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xfrm>
            <a:off x="433198" y="4005511"/>
            <a:ext cx="11350997" cy="2136907"/>
          </a:xfrm>
        </p:spPr>
        <p:txBody>
          <a:bodyPr>
            <a:normAutofit/>
          </a:bodyPr>
          <a:lstStyle/>
          <a:p>
            <a:pPr defTabSz="1219200" fontAlgn="auto">
              <a:lnSpc>
                <a:spcPct val="150000"/>
              </a:lnSpc>
              <a:spcBef>
                <a:spcPts val="100"/>
              </a:spcBef>
              <a:tabLst>
                <a:tab pos="2328545" algn=""/>
                <a:tab pos="4038600" algn="l"/>
              </a:tabLst>
            </a:pPr>
            <a:r>
              <a:rPr lang="zh-CN" altLang="en-US" sz="2800">
                <a:ea typeface="黑体" panose="02010609060101010101" pitchFamily="2" charset="-122"/>
                <a:cs typeface="Times New Roman" panose="02020603050405020304" charset="0"/>
              </a:rPr>
              <a:t>探究</a:t>
            </a:r>
            <a:r>
              <a:rPr lang="en-US" altLang="zh-CN" sz="2800">
                <a:ea typeface="黑体" panose="02010609060101010101" pitchFamily="2" charset="-122"/>
                <a:cs typeface="Courier New" panose="02070309020205020404" pitchFamily="49" charset="0"/>
              </a:rPr>
              <a:t>1.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如果分段函数为定义域上的减函数，那么在每个分段区间内的单调性是怎样的？</a:t>
            </a:r>
            <a:endParaRPr lang="zh-CN" altLang="en-US" sz="2800">
              <a:ea typeface="黑体" panose="02010609060101010101" pitchFamily="2" charset="-122"/>
              <a:cs typeface="Times New Roman" panose="02020603050405020304"/>
            </a:endParaRPr>
          </a:p>
          <a:p>
            <a:pPr defTabSz="1219200" fontAlgn="auto">
              <a:lnSpc>
                <a:spcPct val="150000"/>
              </a:lnSpc>
              <a:spcBef>
                <a:spcPts val="100"/>
              </a:spcBef>
              <a:tabLst>
                <a:tab pos="2328545" algn="l"/>
                <a:tab pos="4038600" algn="l"/>
              </a:tabLst>
            </a:pPr>
            <a:r>
              <a:rPr lang="zh-CN" altLang="en-US" sz="2800">
                <a:ea typeface="黑体" panose="02010609060101010101" pitchFamily="2" charset="-122"/>
                <a:cs typeface="Times New Roman" panose="02020603050405020304" charset="0"/>
              </a:rPr>
              <a:t>探究</a:t>
            </a:r>
            <a:r>
              <a:rPr lang="en-US" altLang="zh-CN" sz="2800">
                <a:ea typeface="黑体" panose="02010609060101010101" pitchFamily="2" charset="-122"/>
                <a:cs typeface="Courier New" panose="02070309020205020404" pitchFamily="49" charset="0"/>
              </a:rPr>
              <a:t>2.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要保证分段函数在整个定义域内单调递减，需要满足什么条件？</a:t>
            </a:r>
            <a:endParaRPr lang="zh-CN" altLang="en-US" sz="2800">
              <a:ea typeface="宋体" panose="02010600030101010101" pitchFamily="2" charset="-122"/>
              <a:cs typeface="Times New Roman" panose="02020603050405020304"/>
            </a:endParaRP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580074" y="932983"/>
          <a:ext cx="11031855" cy="2513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文档" r:id="rId1" imgW="8277225" imgH="2514600" progId="Word.Document.8">
                  <p:embed/>
                </p:oleObj>
              </mc:Choice>
              <mc:Fallback>
                <p:oleObj name="文档" r:id="rId1" imgW="8277225" imgH="2514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0074" y="932983"/>
                        <a:ext cx="11031855" cy="2513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ph type="body" idx="1"/>
          </p:nvPr>
        </p:nvSpPr>
        <p:spPr>
          <a:xfrm>
            <a:off x="433198" y="738234"/>
            <a:ext cx="11350997" cy="5204147"/>
          </a:xfrm>
        </p:spPr>
        <p:txBody>
          <a:bodyPr>
            <a:normAutofit fontScale="90000" lnSpcReduction="10000"/>
          </a:bodyPr>
          <a:lstStyle/>
          <a:p>
            <a:pPr fontAlgn="auto">
              <a:lnSpc>
                <a:spcPct val="150000"/>
              </a:lnSpc>
              <a:spcBef>
                <a:spcPts val="100"/>
              </a:spcBef>
            </a:pPr>
            <a:r>
              <a:rPr lang="en-US" altLang="zh-CN" sz="2800">
                <a:solidFill>
                  <a:srgbClr val="0000FF"/>
                </a:solidFill>
                <a:latin typeface="+mn-ea"/>
                <a:cs typeface="+mn-ea"/>
              </a:rPr>
              <a:t>[</a:t>
            </a:r>
            <a:r>
              <a:rPr lang="zh-CN" altLang="en-US" sz="2800">
                <a:solidFill>
                  <a:srgbClr val="0000FF"/>
                </a:solidFill>
                <a:latin typeface="+mn-ea"/>
                <a:cs typeface="+mn-ea"/>
              </a:rPr>
              <a:t>解析</a:t>
            </a:r>
            <a:r>
              <a:rPr lang="en-US" altLang="zh-CN" sz="2800">
                <a:solidFill>
                  <a:srgbClr val="0000FF"/>
                </a:solidFill>
                <a:latin typeface="+mn-ea"/>
                <a:cs typeface="+mn-ea"/>
              </a:rPr>
              <a:t>]</a:t>
            </a:r>
            <a:r>
              <a:rPr lang="zh-CN" altLang="en-US" sz="2800">
                <a:solidFill>
                  <a:srgbClr val="0000FF"/>
                </a:solidFill>
                <a:latin typeface="+mn-ea"/>
                <a:cs typeface="+mn-ea"/>
              </a:rPr>
              <a:t>　</a:t>
            </a:r>
            <a:r>
              <a:rPr lang="zh-CN" altLang="en-US" sz="2800">
                <a:latin typeface="+mn-ea"/>
                <a:cs typeface="+mn-ea"/>
              </a:rPr>
              <a:t>由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en-US" altLang="zh-CN" sz="2800">
                <a:latin typeface="+mn-ea"/>
                <a:cs typeface="+mn-ea"/>
              </a:rPr>
              <a:t>≥1</a:t>
            </a:r>
            <a:r>
              <a:rPr lang="zh-CN" altLang="en-US" sz="2800">
                <a:latin typeface="+mn-ea"/>
                <a:cs typeface="+mn-ea"/>
              </a:rPr>
              <a:t>时，</a:t>
            </a:r>
            <a:r>
              <a:rPr lang="en-US" altLang="zh-CN" sz="2800" i="1">
                <a:latin typeface="+mn-ea"/>
                <a:cs typeface="+mn-ea"/>
              </a:rPr>
              <a:t>f</a:t>
            </a:r>
            <a:r>
              <a:rPr lang="en-US" altLang="zh-CN" sz="2800">
                <a:latin typeface="+mn-ea"/>
                <a:cs typeface="+mn-ea"/>
              </a:rPr>
              <a:t>(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en-US" altLang="zh-CN" sz="2800">
                <a:latin typeface="+mn-ea"/>
                <a:cs typeface="+mn-ea"/>
              </a:rPr>
              <a:t>)</a:t>
            </a:r>
            <a:r>
              <a:rPr lang="zh-CN" altLang="en-US" sz="2800">
                <a:latin typeface="+mn-ea"/>
                <a:cs typeface="+mn-ea"/>
              </a:rPr>
              <a:t>＝－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＋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en-US" altLang="zh-CN" sz="2800" i="1">
                <a:latin typeface="+mn-ea"/>
                <a:cs typeface="+mn-ea"/>
              </a:rPr>
              <a:t>ax</a:t>
            </a:r>
            <a:r>
              <a:rPr lang="zh-CN" altLang="en-US" sz="2800">
                <a:latin typeface="+mn-ea"/>
                <a:cs typeface="+mn-ea"/>
              </a:rPr>
              <a:t>－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是减函数，得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≤1</a:t>
            </a:r>
            <a:r>
              <a:rPr lang="zh-CN" altLang="en-US" sz="2800">
                <a:latin typeface="+mn-ea"/>
                <a:cs typeface="+mn-ea"/>
              </a:rPr>
              <a:t>；由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zh-CN" altLang="en-US" sz="2800">
                <a:latin typeface="+mn-ea"/>
                <a:cs typeface="+mn-ea"/>
              </a:rPr>
              <a:t>＜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时，函数</a:t>
            </a:r>
            <a:r>
              <a:rPr lang="en-US" altLang="zh-CN" sz="2800" i="1">
                <a:latin typeface="+mn-ea"/>
                <a:cs typeface="+mn-ea"/>
              </a:rPr>
              <a:t>f</a:t>
            </a:r>
            <a:r>
              <a:rPr lang="en-US" altLang="zh-CN" sz="2800">
                <a:latin typeface="+mn-ea"/>
                <a:cs typeface="+mn-ea"/>
              </a:rPr>
              <a:t>(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en-US" altLang="zh-CN" sz="2800">
                <a:latin typeface="+mn-ea"/>
                <a:cs typeface="+mn-ea"/>
              </a:rPr>
              <a:t>)</a:t>
            </a:r>
            <a:r>
              <a:rPr lang="zh-CN" altLang="en-US" sz="2800">
                <a:latin typeface="+mn-ea"/>
                <a:cs typeface="+mn-ea"/>
              </a:rPr>
              <a:t>＝</a:t>
            </a:r>
            <a:r>
              <a:rPr lang="en-US" altLang="zh-CN" sz="2800" i="1">
                <a:latin typeface="+mn-ea"/>
                <a:cs typeface="+mn-ea"/>
              </a:rPr>
              <a:t>ax</a:t>
            </a:r>
            <a:r>
              <a:rPr lang="zh-CN" altLang="en-US" sz="2800">
                <a:latin typeface="+mn-ea"/>
                <a:cs typeface="+mn-ea"/>
              </a:rPr>
              <a:t>＋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是减函数，得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＜</a:t>
            </a:r>
            <a:r>
              <a:rPr lang="en-US" altLang="zh-CN" sz="2800">
                <a:latin typeface="+mn-ea"/>
                <a:cs typeface="+mn-ea"/>
              </a:rPr>
              <a:t>0.</a:t>
            </a:r>
            <a:endParaRPr lang="en-US" altLang="zh-CN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  <a:spcBef>
                <a:spcPts val="100"/>
              </a:spcBef>
            </a:pPr>
            <a:r>
              <a:rPr lang="zh-CN" altLang="en-US" sz="2800">
                <a:latin typeface="+mn-ea"/>
                <a:cs typeface="+mn-ea"/>
              </a:rPr>
              <a:t>分段点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zh-CN" altLang="en-US" sz="2800">
                <a:latin typeface="+mn-ea"/>
                <a:cs typeface="+mn-ea"/>
              </a:rPr>
              <a:t>＝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处的值应满足－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＋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×1</a:t>
            </a:r>
            <a:r>
              <a:rPr lang="zh-CN" altLang="en-US" sz="2800">
                <a:latin typeface="+mn-ea"/>
                <a:cs typeface="+mn-ea"/>
              </a:rPr>
              <a:t>－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≤1×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＋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，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  <a:spcBef>
                <a:spcPts val="100"/>
              </a:spcBef>
            </a:pPr>
            <a:r>
              <a:rPr lang="zh-CN" altLang="en-US" sz="2800">
                <a:latin typeface="+mn-ea"/>
                <a:cs typeface="+mn-ea"/>
              </a:rPr>
              <a:t>解得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≥</a:t>
            </a:r>
            <a:r>
              <a:rPr lang="zh-CN" altLang="en-US" sz="2800">
                <a:latin typeface="+mn-ea"/>
                <a:cs typeface="+mn-ea"/>
              </a:rPr>
              <a:t>－</a:t>
            </a:r>
            <a:r>
              <a:rPr lang="en-US" altLang="zh-CN" sz="2800">
                <a:latin typeface="+mn-ea"/>
                <a:cs typeface="+mn-ea"/>
              </a:rPr>
              <a:t>2.</a:t>
            </a:r>
            <a:r>
              <a:rPr lang="zh-CN" altLang="en-US" sz="2800">
                <a:latin typeface="+mn-ea"/>
                <a:cs typeface="+mn-ea"/>
              </a:rPr>
              <a:t>所以－</a:t>
            </a:r>
            <a:r>
              <a:rPr lang="en-US" altLang="zh-CN" sz="2800">
                <a:latin typeface="+mn-ea"/>
                <a:cs typeface="+mn-ea"/>
              </a:rPr>
              <a:t>2≤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＜</a:t>
            </a:r>
            <a:r>
              <a:rPr lang="en-US" altLang="zh-CN" sz="2800">
                <a:latin typeface="+mn-ea"/>
                <a:cs typeface="+mn-ea"/>
              </a:rPr>
              <a:t>0.</a:t>
            </a:r>
            <a:endParaRPr lang="en-US" altLang="zh-CN" sz="2800">
              <a:solidFill>
                <a:srgbClr val="FF0000"/>
              </a:solidFill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  <a:spcBef>
                <a:spcPts val="100"/>
              </a:spcBef>
            </a:pP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[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答案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]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　</a:t>
            </a:r>
            <a:r>
              <a:rPr lang="en-US" altLang="zh-CN" sz="2800">
                <a:latin typeface="+mn-ea"/>
                <a:cs typeface="+mn-ea"/>
              </a:rPr>
              <a:t>B</a:t>
            </a:r>
            <a:endParaRPr lang="en-US" altLang="zh-CN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  <a:spcBef>
                <a:spcPts val="100"/>
              </a:spcBef>
            </a:pPr>
            <a:r>
              <a:rPr lang="en-US" altLang="zh-CN" sz="2800">
                <a:latin typeface="+mn-ea"/>
                <a:cs typeface="+mn-ea"/>
              </a:rPr>
              <a:t>[</a:t>
            </a:r>
            <a:r>
              <a:rPr lang="zh-CN" altLang="en-US" sz="2800">
                <a:latin typeface="+mn-ea"/>
                <a:cs typeface="+mn-ea"/>
              </a:rPr>
              <a:t>规律总结</a:t>
            </a:r>
            <a:r>
              <a:rPr lang="en-US" altLang="zh-CN" sz="2800">
                <a:latin typeface="+mn-ea"/>
                <a:cs typeface="+mn-ea"/>
              </a:rPr>
              <a:t>]</a:t>
            </a:r>
            <a:r>
              <a:rPr lang="zh-CN" altLang="en-US" sz="2800">
                <a:latin typeface="+mn-ea"/>
                <a:cs typeface="+mn-ea"/>
              </a:rPr>
              <a:t>　在应用分段函数整体的单调性求解参数的取值范围时，不仅要保证分段函数的每一段上的函数是单调的，而且还要求函数的特殊点</a:t>
            </a:r>
            <a:r>
              <a:rPr lang="en-US" altLang="zh-CN" sz="2800">
                <a:latin typeface="+mn-ea"/>
                <a:cs typeface="+mn-ea"/>
              </a:rPr>
              <a:t>——</a:t>
            </a:r>
            <a:r>
              <a:rPr lang="zh-CN" altLang="en-US" sz="2800">
                <a:latin typeface="+mn-ea"/>
                <a:cs typeface="+mn-ea"/>
              </a:rPr>
              <a:t>分段点处的值，也要结合函数的单调性比较大小，如本例中的分段点</a:t>
            </a:r>
            <a:r>
              <a:rPr lang="en-US" altLang="zh-CN" sz="2800" i="1">
                <a:latin typeface="+mn-ea"/>
                <a:cs typeface="+mn-ea"/>
              </a:rPr>
              <a:t>x</a:t>
            </a:r>
            <a:r>
              <a:rPr lang="zh-CN" altLang="en-US" sz="2800">
                <a:latin typeface="+mn-ea"/>
                <a:cs typeface="+mn-ea"/>
              </a:rPr>
              <a:t>＝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，即需要在此处列出满足题意的关系式，求出</a:t>
            </a:r>
            <a:r>
              <a:rPr lang="en-US" altLang="zh-CN" sz="2800" i="1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的限制条件．</a:t>
            </a:r>
            <a:endParaRPr lang="zh-CN" altLang="en-US" sz="2800">
              <a:latin typeface="+mn-ea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组合 45057"/>
          <p:cNvGrpSpPr>
            <a:grpSpLocks noChangeAspect="1"/>
          </p:cNvGrpSpPr>
          <p:nvPr/>
        </p:nvGrpSpPr>
        <p:grpSpPr>
          <a:xfrm>
            <a:off x="785242" y="789305"/>
            <a:ext cx="10225276" cy="1001395"/>
            <a:chOff x="-1" y="0"/>
            <a:chExt cx="4738" cy="464"/>
          </a:xfrm>
        </p:grpSpPr>
        <p:graphicFrame>
          <p:nvGraphicFramePr>
            <p:cNvPr id="45059" name="对象 45058"/>
            <p:cNvGraphicFramePr>
              <a:graphicFrameLocks noChangeAspect="1"/>
            </p:cNvGraphicFramePr>
            <p:nvPr/>
          </p:nvGraphicFramePr>
          <p:xfrm>
            <a:off x="-1" y="0"/>
            <a:ext cx="473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" r:id="rId1" imgW="7518400" imgH="330200" progId="Equation.DSMT4">
                    <p:embed/>
                  </p:oleObj>
                </mc:Choice>
                <mc:Fallback>
                  <p:oleObj name="" r:id="rId1" imgW="7518400" imgH="330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-1" y="0"/>
                          <a:ext cx="4738" cy="20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0" name="对象 45059"/>
            <p:cNvGraphicFramePr>
              <a:graphicFrameLocks noChangeAspect="1"/>
            </p:cNvGraphicFramePr>
            <p:nvPr/>
          </p:nvGraphicFramePr>
          <p:xfrm>
            <a:off x="296" y="240"/>
            <a:ext cx="3576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" r:id="rId3" imgW="5671820" imgH="355600" progId="Equation.DSMT4">
                    <p:embed/>
                  </p:oleObj>
                </mc:Choice>
                <mc:Fallback>
                  <p:oleObj name="" r:id="rId3" imgW="5671820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96" y="240"/>
                          <a:ext cx="3576" cy="22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61" name="对象 45060"/>
          <p:cNvGraphicFramePr>
            <a:graphicFrameLocks noChangeAspect="1"/>
          </p:cNvGraphicFramePr>
          <p:nvPr/>
        </p:nvGraphicFramePr>
        <p:xfrm>
          <a:off x="1426210" y="2142490"/>
          <a:ext cx="5919470" cy="44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5" imgW="4277995" imgH="330200" progId="Equation.DSMT4">
                  <p:embed/>
                </p:oleObj>
              </mc:Choice>
              <mc:Fallback>
                <p:oleObj name="" r:id="rId5" imgW="4277995" imgH="330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6210" y="2142490"/>
                        <a:ext cx="5919470" cy="4406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对象 45061"/>
          <p:cNvGraphicFramePr>
            <a:graphicFrameLocks noChangeAspect="1"/>
          </p:cNvGraphicFramePr>
          <p:nvPr/>
        </p:nvGraphicFramePr>
        <p:xfrm>
          <a:off x="1426210" y="2847975"/>
          <a:ext cx="8092440" cy="746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7" imgW="6740525" imgH="622300" progId="Equation.DSMT4">
                  <p:embed/>
                </p:oleObj>
              </mc:Choice>
              <mc:Fallback>
                <p:oleObj name="" r:id="rId7" imgW="6740525" imgH="622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6210" y="2847975"/>
                        <a:ext cx="8092440" cy="7467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对象 45062"/>
          <p:cNvGraphicFramePr>
            <a:graphicFrameLocks noChangeAspect="1"/>
          </p:cNvGraphicFramePr>
          <p:nvPr/>
        </p:nvGraphicFramePr>
        <p:xfrm>
          <a:off x="1198245" y="3773170"/>
          <a:ext cx="8458200" cy="44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9" imgW="6699885" imgH="355600" progId="Equation.DSMT4">
                  <p:embed/>
                </p:oleObj>
              </mc:Choice>
              <mc:Fallback>
                <p:oleObj name="" r:id="rId9" imgW="6699885" imgH="35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8245" y="3773170"/>
                        <a:ext cx="8458200" cy="4483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对象 45063"/>
          <p:cNvGraphicFramePr>
            <a:graphicFrameLocks noChangeAspect="1"/>
          </p:cNvGraphicFramePr>
          <p:nvPr/>
        </p:nvGraphicFramePr>
        <p:xfrm>
          <a:off x="1852295" y="4392930"/>
          <a:ext cx="2110105" cy="429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11" imgW="1497330" imgH="304800" progId="Equation.DSMT4">
                  <p:embed/>
                </p:oleObj>
              </mc:Choice>
              <mc:Fallback>
                <p:oleObj name="" r:id="rId11" imgW="1497330" imgH="304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52295" y="4392930"/>
                        <a:ext cx="2110105" cy="429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对象 45064"/>
          <p:cNvGraphicFramePr>
            <a:graphicFrameLocks noChangeAspect="1"/>
          </p:cNvGraphicFramePr>
          <p:nvPr/>
        </p:nvGraphicFramePr>
        <p:xfrm>
          <a:off x="4038600" y="4456430"/>
          <a:ext cx="2108200" cy="40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13" imgW="1271270" imgH="241300" progId="Equation.DSMT4">
                  <p:embed/>
                </p:oleObj>
              </mc:Choice>
              <mc:Fallback>
                <p:oleObj name="" r:id="rId13" imgW="1271270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38600" y="4456430"/>
                        <a:ext cx="2108200" cy="4006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4505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4506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" fill="hold"/>
                                        <p:tgtEl>
                                          <p:spTgt spid="4506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" fill="hold"/>
                                        <p:tgtEl>
                                          <p:spTgt spid="4506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" fill="hold"/>
                                        <p:tgtEl>
                                          <p:spTgt spid="4506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" fill="hold"/>
                                        <p:tgtEl>
                                          <p:spTgt spid="4506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310958" y="1251585"/>
            <a:ext cx="727773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just" fontAlgn="auto">
              <a:lnSpc>
                <a:spcPct val="150000"/>
              </a:lnSpc>
              <a:spcBef>
                <a:spcPts val="100"/>
              </a:spcBef>
              <a:buNone/>
            </a:pPr>
            <a:r>
              <a:rPr lang="en-US" altLang="zh-CN"/>
              <a:t> 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  <a:sym typeface="+mn-ea"/>
              </a:rPr>
              <a:t>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  <a:sym typeface="+mn-ea"/>
              </a:rPr>
              <a:t>7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  <a:sym typeface="+mn-ea"/>
              </a:rPr>
              <a:t>　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求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(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＝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2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(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1≤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≤1)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的值域．</a:t>
            </a:r>
            <a:endParaRPr lang="zh-CN" altLang="en-US">
              <a:solidFill>
                <a:srgbClr val="000000"/>
              </a:solidFill>
              <a:latin typeface="Times New Roman" panose="02020603050405020304"/>
              <a:ea typeface="仿宋_GB2312" pitchFamily="49" charset="-122"/>
            </a:endParaRPr>
          </a:p>
          <a:p>
            <a:pPr marL="0" indent="0" algn="just" fontAlgn="auto">
              <a:buNone/>
            </a:pPr>
            <a:r>
              <a:rPr lang="en-US" altLang="zh-CN"/>
              <a:t>           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597535" y="2400935"/>
            <a:ext cx="10068560" cy="2056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just" fontAlgn="auto">
              <a:lnSpc>
                <a:spcPct val="150000"/>
              </a:lnSpc>
              <a:spcBef>
                <a:spcPts val="100"/>
              </a:spcBef>
              <a:buNone/>
            </a:pPr>
            <a:r>
              <a:rPr lang="en-US" altLang="zh-CN" sz="2800"/>
              <a:t> </a:t>
            </a:r>
            <a:r>
              <a:rPr lang="zh-CN" sz="28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  <a:sym typeface="+mn-ea"/>
              </a:rPr>
              <a:t>解：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  <a:sym typeface="+mn-ea"/>
              </a:rPr>
              <a:t>　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(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＝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2(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x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1)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2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，</a:t>
            </a:r>
            <a:endParaRPr lang="zh-CN" altLang="en-US" sz="2800">
              <a:solidFill>
                <a:srgbClr val="000000"/>
              </a:solidFill>
              <a:latin typeface="Times New Roman" panose="02020603050405020304"/>
              <a:ea typeface="仿宋_GB2312" pitchFamily="49" charset="-122"/>
            </a:endParaRPr>
          </a:p>
          <a:p>
            <a:pPr marL="0" indent="0" algn="just" fontAlgn="auto">
              <a:lnSpc>
                <a:spcPct val="150000"/>
              </a:lnSpc>
              <a:spcBef>
                <a:spcPts val="100"/>
              </a:spcBef>
              <a:buNone/>
            </a:pP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此函数在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[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1,1]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上单减，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∴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最大值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f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(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＝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7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，最小值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f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(1)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＝－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，</a:t>
            </a:r>
            <a:endParaRPr lang="zh-CN" altLang="en-US" sz="2800">
              <a:solidFill>
                <a:srgbClr val="000000"/>
              </a:solidFill>
              <a:latin typeface="Times New Roman" panose="02020603050405020304" charset="0"/>
              <a:ea typeface="仿宋_GB2312" pitchFamily="49" charset="-122"/>
            </a:endParaRPr>
          </a:p>
          <a:p>
            <a:pPr marL="0" indent="0" algn="just" fontAlgn="auto">
              <a:lnSpc>
                <a:spcPct val="150000"/>
              </a:lnSpc>
              <a:spcBef>
                <a:spcPts val="100"/>
              </a:spcBef>
              <a:buNone/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∴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值域为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[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1,7]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charset="0"/>
                <a:ea typeface="仿宋_GB2312" pitchFamily="49" charset="-122"/>
                <a:sym typeface="+mn-ea"/>
              </a:rPr>
              <a:t>．</a:t>
            </a:r>
            <a:r>
              <a:rPr lang="en-US" altLang="zh-CN" sz="2800"/>
              <a:t>  </a:t>
            </a:r>
            <a:endParaRPr lang="en-US" altLang="zh-CN" sz="280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5121"/>
          <p:cNvSpPr txBox="1"/>
          <p:nvPr/>
        </p:nvSpPr>
        <p:spPr>
          <a:xfrm>
            <a:off x="1631950" y="2636838"/>
            <a:ext cx="935038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函数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3790950" y="1412875"/>
            <a:ext cx="2232025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函数的概念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3790950" y="2708275"/>
            <a:ext cx="1800225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基本性质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3719513" y="4149725"/>
            <a:ext cx="1728787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幂函数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grpSp>
        <p:nvGrpSpPr>
          <p:cNvPr id="5126" name="组合 5125"/>
          <p:cNvGrpSpPr/>
          <p:nvPr/>
        </p:nvGrpSpPr>
        <p:grpSpPr>
          <a:xfrm>
            <a:off x="2568575" y="1773238"/>
            <a:ext cx="1222375" cy="2592387"/>
            <a:chOff x="0" y="0"/>
            <a:chExt cx="2381" cy="4082"/>
          </a:xfrm>
        </p:grpSpPr>
        <p:sp>
          <p:nvSpPr>
            <p:cNvPr id="5127" name="直接连接符 5126"/>
            <p:cNvSpPr/>
            <p:nvPr/>
          </p:nvSpPr>
          <p:spPr>
            <a:xfrm>
              <a:off x="0" y="1928"/>
              <a:ext cx="567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8" name="直接连接符 5127"/>
            <p:cNvSpPr/>
            <p:nvPr/>
          </p:nvSpPr>
          <p:spPr>
            <a:xfrm flipH="1">
              <a:off x="568" y="0"/>
              <a:ext cx="2" cy="4082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29" name="箭头 689"/>
            <p:cNvSpPr/>
            <p:nvPr/>
          </p:nvSpPr>
          <p:spPr>
            <a:xfrm>
              <a:off x="567" y="0"/>
              <a:ext cx="1814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30" name="箭头 689"/>
            <p:cNvSpPr/>
            <p:nvPr/>
          </p:nvSpPr>
          <p:spPr>
            <a:xfrm>
              <a:off x="567" y="1928"/>
              <a:ext cx="1701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31" name="箭头 689"/>
            <p:cNvSpPr/>
            <p:nvPr/>
          </p:nvSpPr>
          <p:spPr>
            <a:xfrm>
              <a:off x="568" y="4082"/>
              <a:ext cx="1701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grpSp>
        <p:nvGrpSpPr>
          <p:cNvPr id="5140" name="组合 5139"/>
          <p:cNvGrpSpPr/>
          <p:nvPr/>
        </p:nvGrpSpPr>
        <p:grpSpPr>
          <a:xfrm>
            <a:off x="5591175" y="2565400"/>
            <a:ext cx="2374900" cy="863600"/>
            <a:chOff x="0" y="0"/>
            <a:chExt cx="3740" cy="1361"/>
          </a:xfrm>
        </p:grpSpPr>
        <p:sp>
          <p:nvSpPr>
            <p:cNvPr id="5141" name="直接连接符 5140"/>
            <p:cNvSpPr/>
            <p:nvPr/>
          </p:nvSpPr>
          <p:spPr>
            <a:xfrm>
              <a:off x="0" y="681"/>
              <a:ext cx="2607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42" name="直接连接符 5141"/>
            <p:cNvSpPr/>
            <p:nvPr/>
          </p:nvSpPr>
          <p:spPr>
            <a:xfrm flipH="1">
              <a:off x="2604" y="1"/>
              <a:ext cx="1" cy="136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43" name="箭头 689"/>
            <p:cNvSpPr/>
            <p:nvPr/>
          </p:nvSpPr>
          <p:spPr>
            <a:xfrm>
              <a:off x="2608" y="0"/>
              <a:ext cx="1133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44" name="箭头 689"/>
            <p:cNvSpPr/>
            <p:nvPr/>
          </p:nvSpPr>
          <p:spPr>
            <a:xfrm>
              <a:off x="2606" y="1361"/>
              <a:ext cx="1134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sp>
        <p:nvSpPr>
          <p:cNvPr id="5145" name="文本框 5144"/>
          <p:cNvSpPr txBox="1"/>
          <p:nvPr/>
        </p:nvSpPr>
        <p:spPr>
          <a:xfrm>
            <a:off x="7969250" y="2297430"/>
            <a:ext cx="2437765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单调性（最值）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46" name="文本框 5145"/>
          <p:cNvSpPr txBox="1"/>
          <p:nvPr/>
        </p:nvSpPr>
        <p:spPr>
          <a:xfrm>
            <a:off x="7969250" y="3141980"/>
            <a:ext cx="1938655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奇偶性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grpSp>
        <p:nvGrpSpPr>
          <p:cNvPr id="5147" name="组合 5146"/>
          <p:cNvGrpSpPr/>
          <p:nvPr/>
        </p:nvGrpSpPr>
        <p:grpSpPr>
          <a:xfrm>
            <a:off x="6096000" y="1268413"/>
            <a:ext cx="1273175" cy="871537"/>
            <a:chOff x="0" y="0"/>
            <a:chExt cx="2006" cy="1372"/>
          </a:xfrm>
        </p:grpSpPr>
        <p:sp>
          <p:nvSpPr>
            <p:cNvPr id="5148" name="直接连接符 5147"/>
            <p:cNvSpPr/>
            <p:nvPr/>
          </p:nvSpPr>
          <p:spPr>
            <a:xfrm>
              <a:off x="0" y="682"/>
              <a:ext cx="980" cy="1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49" name="直接连接符 5148"/>
            <p:cNvSpPr/>
            <p:nvPr/>
          </p:nvSpPr>
          <p:spPr>
            <a:xfrm flipH="1">
              <a:off x="1022" y="1"/>
              <a:ext cx="1" cy="136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50" name="箭头 689"/>
            <p:cNvSpPr/>
            <p:nvPr/>
          </p:nvSpPr>
          <p:spPr>
            <a:xfrm>
              <a:off x="1026" y="0"/>
              <a:ext cx="980" cy="12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5151" name="箭头 689"/>
            <p:cNvSpPr/>
            <p:nvPr/>
          </p:nvSpPr>
          <p:spPr>
            <a:xfrm>
              <a:off x="1024" y="1362"/>
              <a:ext cx="982" cy="1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</p:grpSp>
      <p:sp>
        <p:nvSpPr>
          <p:cNvPr id="5152" name="文本框 5151"/>
          <p:cNvSpPr txBox="1"/>
          <p:nvPr/>
        </p:nvSpPr>
        <p:spPr>
          <a:xfrm>
            <a:off x="7391400" y="981075"/>
            <a:ext cx="1308100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概念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53" name="文本框 5152"/>
          <p:cNvSpPr txBox="1"/>
          <p:nvPr/>
        </p:nvSpPr>
        <p:spPr>
          <a:xfrm>
            <a:off x="7391400" y="1773238"/>
            <a:ext cx="1325563" cy="52451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800" b="1">
                <a:latin typeface="Arial" panose="020B0604020202020204" pitchFamily="34" charset="0"/>
              </a:rPr>
              <a:t>表示法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5154" name="文本框 5153"/>
          <p:cNvSpPr txBox="1"/>
          <p:nvPr/>
        </p:nvSpPr>
        <p:spPr>
          <a:xfrm>
            <a:off x="1524000" y="0"/>
            <a:ext cx="1935163" cy="521970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Arial" panose="020B0604020202020204" pitchFamily="34" charset="0"/>
              </a:rPr>
              <a:t>知识结构</a:t>
            </a:r>
            <a:endParaRPr lang="zh-CN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  <p:bldP spid="5125" grpId="0"/>
      <p:bldP spid="5145" grpId="0"/>
      <p:bldP spid="5146" grpId="0"/>
      <p:bldP spid="5152" grpId="0"/>
      <p:bldP spid="51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>
            <p:ph type="body" idx="1"/>
          </p:nvPr>
        </p:nvSpPr>
        <p:spPr>
          <a:xfrm>
            <a:off x="433198" y="976374"/>
            <a:ext cx="11350997" cy="4181733"/>
          </a:xfrm>
        </p:spPr>
        <p:txBody>
          <a:bodyPr>
            <a:normAutofit fontScale="90000"/>
          </a:bodyPr>
          <a:lstStyle/>
          <a:p>
            <a:pPr marL="0" indent="0" defTabSz="1219200" fontAlgn="auto">
              <a:lnSpc>
                <a:spcPct val="150000"/>
              </a:lnSpc>
              <a:spcBef>
                <a:spcPts val="100"/>
              </a:spcBef>
              <a:buNone/>
              <a:tabLst>
                <a:tab pos="2065020" algn="l"/>
              </a:tabLst>
            </a:pP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例</a:t>
            </a:r>
            <a:r>
              <a:rPr lang="en-US" altLang="zh-CN" sz="2800">
                <a:ea typeface="宋体" panose="02010600030101010101" pitchFamily="2" charset="-122"/>
                <a:cs typeface="Times New Roman" panose="02020603050405020304" charset="0"/>
              </a:rPr>
              <a:t>8.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函数</a:t>
            </a:r>
            <a:r>
              <a:rPr lang="en-US" altLang="zh-CN" sz="2800" i="1">
                <a:ea typeface="宋体" panose="02010600030101010101" pitchFamily="2" charset="-122"/>
                <a:cs typeface="Times New Roman" panose="02020603050405020304" charset="0"/>
              </a:rPr>
              <a:t>f</a:t>
            </a:r>
            <a:r>
              <a:rPr lang="en-US" altLang="zh-CN" sz="2800"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en-US" altLang="zh-CN" sz="2800" i="1">
                <a:ea typeface="宋体" panose="02010600030101010101" pitchFamily="2" charset="-122"/>
                <a:cs typeface="Times New Roman" panose="02020603050405020304" charset="0"/>
              </a:rPr>
              <a:t>x</a:t>
            </a:r>
            <a:r>
              <a:rPr lang="en-US" altLang="zh-CN" sz="2800">
                <a:ea typeface="宋体" panose="02010600030101010101" pitchFamily="2" charset="-122"/>
                <a:cs typeface="Times New Roman" panose="02020603050405020304" charset="0"/>
              </a:rPr>
              <a:t>)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的定义域为</a:t>
            </a:r>
            <a:r>
              <a:rPr lang="en-US" altLang="zh-CN" sz="2800" b="1">
                <a:ea typeface="宋体" panose="02010600030101010101" pitchFamily="2" charset="-122"/>
                <a:cs typeface="Times New Roman" panose="02020603050405020304" charset="0"/>
              </a:rPr>
              <a:t>R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，且对任意</a:t>
            </a:r>
            <a:r>
              <a:rPr lang="en-US" altLang="zh-CN" sz="2800" i="1">
                <a:ea typeface="宋体" panose="02010600030101010101" pitchFamily="2" charset="-122"/>
                <a:cs typeface="Times New Roman" panose="02020603050405020304" charset="0"/>
              </a:rPr>
              <a:t>x</a:t>
            </a:r>
            <a:r>
              <a:rPr lang="zh-CN" altLang="en-US" sz="2800">
                <a:ea typeface="宋体" panose="02010600030101010101" pitchFamily="2" charset="-122"/>
                <a:cs typeface="Times New Roman" panose="02020603050405020304" charset="0"/>
              </a:rPr>
              <a:t>，</a:t>
            </a:r>
            <a:r>
              <a:rPr lang="en-US" altLang="zh-CN" sz="2800" i="1">
                <a:ea typeface="宋体" panose="02010600030101010101" pitchFamily="2" charset="-122"/>
                <a:cs typeface="Times New Roman" panose="02020603050405020304" charset="0"/>
              </a:rPr>
              <a:t>y</a:t>
            </a:r>
            <a:r>
              <a:rPr lang="en-US" altLang="zh-CN" sz="2800">
                <a:ea typeface="宋体" panose="02010600030101010101" pitchFamily="2" charset="-122"/>
              </a:rPr>
              <a:t>∈</a:t>
            </a:r>
            <a:r>
              <a:rPr lang="en-US" altLang="zh-CN" sz="2800" b="1">
                <a:ea typeface="宋体" panose="02010600030101010101" pitchFamily="2" charset="-122"/>
              </a:rPr>
              <a:t>R</a:t>
            </a:r>
            <a:r>
              <a:rPr lang="zh-CN" altLang="en-US" sz="2800">
                <a:ea typeface="宋体" panose="02010600030101010101" pitchFamily="2" charset="-122"/>
              </a:rPr>
              <a:t>，有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zh-CN" altLang="en-US" sz="2800">
                <a:ea typeface="宋体" panose="02010600030101010101" pitchFamily="2" charset="-122"/>
              </a:rPr>
              <a:t>＋</a:t>
            </a:r>
            <a:r>
              <a:rPr lang="en-US" altLang="zh-CN" sz="2800" i="1">
                <a:ea typeface="宋体" panose="02010600030101010101" pitchFamily="2" charset="-122"/>
              </a:rPr>
              <a:t>y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＝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＋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y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，且当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&gt;0</a:t>
            </a:r>
            <a:r>
              <a:rPr lang="zh-CN" altLang="en-US" sz="2800">
                <a:ea typeface="宋体" panose="02010600030101010101" pitchFamily="2" charset="-122"/>
              </a:rPr>
              <a:t>时，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)&lt;0</a:t>
            </a:r>
            <a:r>
              <a:rPr lang="zh-CN" altLang="en-US" sz="2800">
                <a:ea typeface="宋体" panose="02010600030101010101" pitchFamily="2" charset="-122"/>
              </a:rPr>
              <a:t>，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(1)</a:t>
            </a:r>
            <a:r>
              <a:rPr lang="zh-CN" altLang="en-US" sz="2800">
                <a:ea typeface="宋体" panose="02010600030101010101" pitchFamily="2" charset="-122"/>
              </a:rPr>
              <a:t>＝－</a:t>
            </a:r>
            <a:r>
              <a:rPr lang="en-US" altLang="zh-CN" sz="2800">
                <a:ea typeface="宋体" panose="02010600030101010101" pitchFamily="2" charset="-122"/>
              </a:rPr>
              <a:t>2.</a:t>
            </a:r>
            <a:endParaRPr lang="en-US" altLang="zh-CN" sz="2800">
              <a:ea typeface="宋体" panose="02010600030101010101" pitchFamily="2" charset="-122"/>
            </a:endParaRPr>
          </a:p>
          <a:p>
            <a:pPr marL="0" indent="0" defTabSz="1219200" fontAlgn="auto">
              <a:lnSpc>
                <a:spcPct val="150000"/>
              </a:lnSpc>
              <a:spcBef>
                <a:spcPts val="100"/>
              </a:spcBef>
              <a:buNone/>
              <a:tabLst>
                <a:tab pos="2065020" algn=""/>
              </a:tabLst>
            </a:pPr>
            <a:r>
              <a:rPr lang="en-US" altLang="zh-CN" sz="2800">
                <a:ea typeface="宋体" panose="02010600030101010101" pitchFamily="2" charset="-122"/>
              </a:rPr>
              <a:t>(1)</a:t>
            </a:r>
            <a:r>
              <a:rPr lang="zh-CN" altLang="en-US" sz="2800">
                <a:ea typeface="宋体" panose="02010600030101010101" pitchFamily="2" charset="-122"/>
              </a:rPr>
              <a:t>证明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是奇函数；</a:t>
            </a:r>
            <a:endParaRPr lang="zh-CN" altLang="en-US" sz="2800">
              <a:ea typeface="宋体" panose="02010600030101010101" pitchFamily="2" charset="-122"/>
            </a:endParaRPr>
          </a:p>
          <a:p>
            <a:pPr marL="0" indent="0" defTabSz="1219200" fontAlgn="auto">
              <a:lnSpc>
                <a:spcPct val="150000"/>
              </a:lnSpc>
              <a:spcBef>
                <a:spcPts val="100"/>
              </a:spcBef>
              <a:buNone/>
              <a:tabLst>
                <a:tab pos="2065020" algn=""/>
              </a:tabLst>
            </a:pPr>
            <a:r>
              <a:rPr lang="en-US" altLang="zh-CN" sz="2800">
                <a:ea typeface="宋体" panose="02010600030101010101" pitchFamily="2" charset="-122"/>
              </a:rPr>
              <a:t>(2)</a:t>
            </a:r>
            <a:r>
              <a:rPr lang="zh-CN" altLang="en-US" sz="2800">
                <a:ea typeface="宋体" panose="02010600030101010101" pitchFamily="2" charset="-122"/>
              </a:rPr>
              <a:t>证明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在</a:t>
            </a:r>
            <a:r>
              <a:rPr lang="en-US" altLang="zh-CN" sz="2800" b="1">
                <a:ea typeface="宋体" panose="02010600030101010101" pitchFamily="2" charset="-122"/>
              </a:rPr>
              <a:t>R</a:t>
            </a:r>
            <a:r>
              <a:rPr lang="zh-CN" altLang="en-US" sz="2800">
                <a:ea typeface="宋体" panose="02010600030101010101" pitchFamily="2" charset="-122"/>
              </a:rPr>
              <a:t>上是减函数；</a:t>
            </a:r>
            <a:endParaRPr lang="zh-CN" altLang="en-US" sz="2800">
              <a:ea typeface="宋体" panose="02010600030101010101" pitchFamily="2" charset="-122"/>
            </a:endParaRPr>
          </a:p>
          <a:p>
            <a:pPr marL="0" indent="0" defTabSz="1219200" fontAlgn="auto">
              <a:lnSpc>
                <a:spcPct val="150000"/>
              </a:lnSpc>
              <a:spcBef>
                <a:spcPts val="100"/>
              </a:spcBef>
              <a:buNone/>
              <a:tabLst>
                <a:tab pos="2065020" algn="l"/>
              </a:tabLst>
            </a:pPr>
            <a:r>
              <a:rPr lang="en-US" altLang="zh-CN" sz="2800">
                <a:ea typeface="宋体" panose="02010600030101010101" pitchFamily="2" charset="-122"/>
              </a:rPr>
              <a:t>(3)</a:t>
            </a:r>
            <a:r>
              <a:rPr lang="zh-CN" altLang="en-US" sz="2800">
                <a:ea typeface="宋体" panose="02010600030101010101" pitchFamily="2" charset="-122"/>
              </a:rPr>
              <a:t>求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在区间</a:t>
            </a:r>
            <a:r>
              <a:rPr lang="en-US" altLang="zh-CN" sz="2800">
                <a:latin typeface="IPAPANNEW" pitchFamily="2" charset="0"/>
                <a:ea typeface="宋体" panose="02010600030101010101" pitchFamily="2" charset="-122"/>
              </a:rPr>
              <a:t>[</a:t>
            </a:r>
            <a:r>
              <a:rPr lang="zh-CN" altLang="en-US" sz="2800">
                <a:latin typeface="IPAPANNEW" pitchFamily="2" charset="0"/>
                <a:ea typeface="宋体" panose="02010600030101010101" pitchFamily="2" charset="-122"/>
              </a:rPr>
              <a:t>－</a:t>
            </a:r>
            <a:r>
              <a:rPr lang="en-US" altLang="zh-CN" sz="2800">
                <a:latin typeface="IPAPANNEW" pitchFamily="2" charset="0"/>
                <a:ea typeface="宋体" panose="02010600030101010101" pitchFamily="2" charset="-122"/>
              </a:rPr>
              <a:t>3,3]</a:t>
            </a:r>
            <a:r>
              <a:rPr lang="zh-CN" altLang="en-US" sz="2800">
                <a:ea typeface="宋体" panose="02010600030101010101" pitchFamily="2" charset="-122"/>
              </a:rPr>
              <a:t>上的最大值和最小值．</a:t>
            </a:r>
            <a:endParaRPr lang="zh-CN" altLang="en-US" sz="2800">
              <a:latin typeface="IPAPANNEW" pitchFamily="2" charset="0"/>
              <a:ea typeface="黑体" panose="02010609060101010101" pitchFamily="2" charset="-122"/>
            </a:endParaRPr>
          </a:p>
          <a:p>
            <a:pPr marL="0" indent="0" defTabSz="1219200" fontAlgn="auto">
              <a:lnSpc>
                <a:spcPct val="150000"/>
              </a:lnSpc>
              <a:spcBef>
                <a:spcPts val="100"/>
              </a:spcBef>
              <a:buNone/>
              <a:tabLst>
                <a:tab pos="2065020" algn="l"/>
              </a:tabLst>
            </a:pPr>
            <a:r>
              <a:rPr lang="en-US" altLang="zh-CN" sz="2800">
                <a:latin typeface="+mn-ea"/>
                <a:cs typeface="+mn-ea"/>
              </a:rPr>
              <a:t>[</a:t>
            </a:r>
            <a:r>
              <a:rPr lang="zh-CN" altLang="en-US" sz="2800">
                <a:latin typeface="+mn-ea"/>
                <a:cs typeface="+mn-ea"/>
              </a:rPr>
              <a:t>分析</a:t>
            </a:r>
            <a:r>
              <a:rPr lang="en-US" altLang="zh-CN" sz="2800">
                <a:latin typeface="+mn-ea"/>
                <a:cs typeface="+mn-ea"/>
              </a:rPr>
              <a:t>]</a:t>
            </a:r>
            <a:r>
              <a:rPr lang="zh-CN" altLang="en-US" sz="2800">
                <a:ea typeface="黑体" panose="02010609060101010101" pitchFamily="2" charset="-122"/>
              </a:rPr>
              <a:t>　</a:t>
            </a:r>
            <a:r>
              <a:rPr lang="zh-CN" altLang="en-US" sz="2800">
                <a:ea typeface="宋体" panose="02010600030101010101" pitchFamily="2" charset="-122"/>
              </a:rPr>
              <a:t>给出函数关系而未给出解析式，要证明函数的奇偶性与单调性，关键是紧紧扣住条件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zh-CN" altLang="en-US" sz="2800">
                <a:ea typeface="宋体" panose="02010600030101010101" pitchFamily="2" charset="-122"/>
              </a:rPr>
              <a:t>＋</a:t>
            </a:r>
            <a:r>
              <a:rPr lang="en-US" altLang="zh-CN" sz="2800" i="1">
                <a:ea typeface="宋体" panose="02010600030101010101" pitchFamily="2" charset="-122"/>
              </a:rPr>
              <a:t>y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＝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＋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y</a:t>
            </a:r>
            <a:r>
              <a:rPr lang="en-US" altLang="zh-CN" sz="2800">
                <a:ea typeface="宋体" panose="02010600030101010101" pitchFamily="2" charset="-122"/>
              </a:rPr>
              <a:t>)</a:t>
            </a:r>
            <a:r>
              <a:rPr lang="zh-CN" altLang="en-US" sz="2800">
                <a:ea typeface="宋体" panose="02010600030101010101" pitchFamily="2" charset="-122"/>
              </a:rPr>
              <a:t>，且当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&gt;0</a:t>
            </a:r>
            <a:r>
              <a:rPr lang="zh-CN" altLang="en-US" sz="2800">
                <a:ea typeface="宋体" panose="02010600030101010101" pitchFamily="2" charset="-122"/>
              </a:rPr>
              <a:t>时，</a:t>
            </a:r>
            <a:r>
              <a:rPr lang="en-US" altLang="zh-CN" sz="2800" i="1">
                <a:ea typeface="宋体" panose="02010600030101010101" pitchFamily="2" charset="-122"/>
              </a:rPr>
              <a:t>f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en-US" altLang="zh-CN" sz="2800">
                <a:ea typeface="宋体" panose="02010600030101010101" pitchFamily="2" charset="-122"/>
              </a:rPr>
              <a:t>)&lt;0</a:t>
            </a:r>
            <a:r>
              <a:rPr lang="zh-CN" altLang="en-US" sz="2800">
                <a:ea typeface="宋体" panose="02010600030101010101" pitchFamily="2" charset="-122"/>
              </a:rPr>
              <a:t>，对其中的</a:t>
            </a:r>
            <a:r>
              <a:rPr lang="en-US" altLang="zh-CN" sz="2800" i="1">
                <a:ea typeface="宋体" panose="02010600030101010101" pitchFamily="2" charset="-122"/>
              </a:rPr>
              <a:t>x</a:t>
            </a:r>
            <a:r>
              <a:rPr lang="zh-CN" altLang="en-US" sz="2800">
                <a:ea typeface="宋体" panose="02010600030101010101" pitchFamily="2" charset="-122"/>
              </a:rPr>
              <a:t>，</a:t>
            </a:r>
            <a:r>
              <a:rPr lang="en-US" altLang="zh-CN" sz="2800" i="1">
                <a:ea typeface="宋体" panose="02010600030101010101" pitchFamily="2" charset="-122"/>
              </a:rPr>
              <a:t>y</a:t>
            </a:r>
            <a:r>
              <a:rPr lang="zh-CN" altLang="en-US" sz="2800">
                <a:ea typeface="宋体" panose="02010600030101010101" pitchFamily="2" charset="-122"/>
              </a:rPr>
              <a:t>不断赋值．</a:t>
            </a:r>
            <a:endParaRPr lang="zh-CN" altLang="en-US" sz="2800">
              <a:ea typeface="宋体" panose="02010600030101010101" pitchFamily="2" charset="-122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505" y="2867217"/>
            <a:ext cx="30988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>
            <p:ph type="body" idx="1"/>
          </p:nvPr>
        </p:nvSpPr>
        <p:spPr>
          <a:xfrm>
            <a:off x="433198" y="1062104"/>
            <a:ext cx="11350997" cy="3159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>
                <a:solidFill>
                  <a:srgbClr val="0000FF"/>
                </a:solidFill>
                <a:latin typeface="+mn-ea"/>
                <a:cs typeface="+mn-ea"/>
              </a:rPr>
              <a:t>[</a:t>
            </a:r>
            <a:r>
              <a:rPr lang="zh-CN" altLang="en-US" sz="2800">
                <a:solidFill>
                  <a:srgbClr val="0000FF"/>
                </a:solidFill>
                <a:latin typeface="+mn-ea"/>
                <a:cs typeface="+mn-ea"/>
              </a:rPr>
              <a:t>解析</a:t>
            </a:r>
            <a:r>
              <a:rPr lang="en-US" altLang="zh-CN" sz="2800">
                <a:solidFill>
                  <a:srgbClr val="0000FF"/>
                </a:solidFill>
                <a:latin typeface="+mn-ea"/>
                <a:cs typeface="+mn-ea"/>
              </a:rPr>
              <a:t>]</a:t>
            </a:r>
            <a:r>
              <a:rPr lang="zh-CN" altLang="en-US" sz="2800">
                <a:solidFill>
                  <a:srgbClr val="0000FF"/>
                </a:solidFill>
                <a:ea typeface="黑体" panose="02010609060101010101" pitchFamily="2" charset="-122"/>
                <a:cs typeface="Times New Roman" panose="02020603050405020304" charset="0"/>
              </a:rPr>
              <a:t>　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(1)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令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，得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[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(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)]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．</a:t>
            </a:r>
            <a:endParaRPr lang="zh-CN" altLang="en-US" sz="2800">
              <a:ea typeface="仿宋_GB2312" pitchFamily="49" charset="-122"/>
              <a:cs typeface="Times New Roman" panose="02020603050405020304"/>
            </a:endParaRPr>
          </a:p>
          <a:p>
            <a:pPr marL="0" indent="0">
              <a:buNone/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又</a:t>
            </a: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0)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是奇函数．</a:t>
            </a:r>
            <a:endParaRPr lang="zh-CN" altLang="en-US" sz="2800">
              <a:ea typeface="仿宋_GB2312" pitchFamily="49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>
            <p:ph type="body" idx="1"/>
          </p:nvPr>
        </p:nvSpPr>
        <p:spPr>
          <a:xfrm>
            <a:off x="433198" y="836665"/>
            <a:ext cx="11350997" cy="4692940"/>
          </a:xfrm>
        </p:spPr>
        <p:txBody>
          <a:bodyPr>
            <a:normAutofit/>
          </a:bodyPr>
          <a:lstStyle/>
          <a:p>
            <a:pPr>
              <a:tabLst>
                <a:tab pos="2065020" algn="l"/>
              </a:tabLst>
            </a:pP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(2)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任取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∈</a:t>
            </a:r>
            <a:r>
              <a:rPr lang="en-US" altLang="zh-CN" sz="2800" b="1">
                <a:ea typeface="仿宋_GB2312" pitchFamily="49" charset="-122"/>
                <a:cs typeface="Courier New" panose="02070309020205020404" pitchFamily="49" charset="0"/>
              </a:rPr>
              <a:t>R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，且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&lt;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ea typeface="仿宋_GB2312" pitchFamily="49" charset="-122"/>
              <a:cs typeface="Times New Roman" panose="02020603050405020304" charset="0"/>
            </a:endParaRPr>
          </a:p>
          <a:p>
            <a:pPr>
              <a:tabLst>
                <a:tab pos="2065020" algn=""/>
              </a:tabLst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则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f(x</a:t>
            </a:r>
            <a:r>
              <a:rPr lang="en-US" altLang="zh-CN" sz="2800" i="1" baseline="-30000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2</a:t>
            </a:r>
            <a:r>
              <a:rPr lang="en-US" altLang="zh-CN" sz="2800" i="1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[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1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(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2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1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)]</a:t>
            </a:r>
            <a:endParaRPr lang="en-US" altLang="zh-CN" sz="2800">
              <a:ea typeface="仿宋_GB2312" pitchFamily="49" charset="-122"/>
              <a:cs typeface="Times New Roman" panose="02020603050405020304"/>
            </a:endParaRPr>
          </a:p>
          <a:p>
            <a:pPr>
              <a:tabLst>
                <a:tab pos="2065020" algn="l"/>
              </a:tabLst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[</a:t>
            </a:r>
            <a:r>
              <a:rPr lang="en-US" altLang="zh-CN" sz="2800" i="1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f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(</a:t>
            </a:r>
            <a:r>
              <a:rPr lang="en-US" altLang="zh-CN" sz="2800" i="1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Times New Roman" panose="02020603050405020304" charset="0"/>
                <a:ea typeface="仿宋_GB2312" pitchFamily="49" charset="-122"/>
                <a:cs typeface="Times New Roman" panose="02020603050405020304" charset="0"/>
              </a:rPr>
              <a:t>1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)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f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(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2</a:t>
            </a:r>
            <a:r>
              <a:rPr lang="zh-CN" altLang="en-US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x</a:t>
            </a:r>
            <a:r>
              <a:rPr lang="en-US" altLang="zh-CN" sz="2800" baseline="-300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1</a:t>
            </a:r>
            <a:r>
              <a:rPr lang="en-US" altLang="zh-CN" sz="2800">
                <a:latin typeface="IPAPANNEW" pitchFamily="2" charset="0"/>
                <a:ea typeface="仿宋_GB2312" pitchFamily="49" charset="-122"/>
                <a:cs typeface="Times New Roman" panose="02020603050405020304" charset="0"/>
              </a:rPr>
              <a:t>)]</a:t>
            </a:r>
            <a:endParaRPr lang="en-US" altLang="zh-CN" sz="2800">
              <a:ea typeface="仿宋_GB2312" pitchFamily="49" charset="-122"/>
              <a:cs typeface="Times New Roman" panose="02020603050405020304" charset="0"/>
            </a:endParaRPr>
          </a:p>
          <a:p>
            <a:pPr>
              <a:tabLst>
                <a:tab pos="2065020" algn="l"/>
              </a:tabLst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．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>
              <a:tabLst>
                <a:tab pos="2065020" algn=""/>
              </a:tabLst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&lt;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&gt;0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ea typeface="仿宋_GB2312" pitchFamily="49" charset="-122"/>
              <a:cs typeface="Times New Roman" panose="02020603050405020304" charset="0"/>
            </a:endParaRPr>
          </a:p>
          <a:p>
            <a:pPr>
              <a:tabLst>
                <a:tab pos="2065020" algn=""/>
              </a:tabLst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又</a:t>
            </a: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当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&gt;0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时，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)&lt;0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>
              <a:tabLst>
                <a:tab pos="2065020" algn="l"/>
              </a:tabLst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)&lt;0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>
              <a:tabLst>
                <a:tab pos="2065020" algn=""/>
              </a:tabLst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)&gt;0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，即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)&gt;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ea typeface="仿宋_GB2312" pitchFamily="49" charset="-122"/>
              <a:cs typeface="Times New Roman" panose="02020603050405020304" charset="0"/>
            </a:endParaRPr>
          </a:p>
          <a:p>
            <a:pPr>
              <a:tabLst>
                <a:tab pos="2065020" algn="l"/>
              </a:tabLst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从而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在</a:t>
            </a:r>
            <a:r>
              <a:rPr lang="en-US" altLang="zh-CN" sz="2800" b="1">
                <a:ea typeface="仿宋_GB2312" pitchFamily="49" charset="-122"/>
                <a:cs typeface="Courier New" panose="02070309020205020404" pitchFamily="49" charset="0"/>
              </a:rPr>
              <a:t>R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上是减函数．</a:t>
            </a:r>
            <a:endParaRPr lang="zh-CN" altLang="en-US" sz="2800">
              <a:ea typeface="仿宋_GB2312" pitchFamily="49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>
            <p:ph type="body" idx="1"/>
          </p:nvPr>
        </p:nvSpPr>
        <p:spPr>
          <a:xfrm>
            <a:off x="433198" y="738235"/>
            <a:ext cx="11350997" cy="4181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(3)</a:t>
            </a:r>
            <a:r>
              <a:rPr lang="en-US" altLang="zh-CN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在</a:t>
            </a:r>
            <a:r>
              <a:rPr lang="en-US" altLang="zh-CN" sz="2800" b="1">
                <a:ea typeface="仿宋_GB2312" pitchFamily="49" charset="-122"/>
                <a:cs typeface="Courier New" panose="02070309020205020404" pitchFamily="49" charset="0"/>
              </a:rPr>
              <a:t>R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上是减函数．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在</a:t>
            </a:r>
            <a:r>
              <a:rPr lang="en-US" altLang="zh-CN" sz="2800">
                <a:latin typeface="+mn-ea"/>
                <a:cs typeface="+mn-ea"/>
              </a:rPr>
              <a:t>[</a:t>
            </a:r>
            <a:r>
              <a:rPr lang="zh-CN" altLang="en-US" sz="2800">
                <a:latin typeface="+mn-ea"/>
                <a:cs typeface="+mn-ea"/>
              </a:rPr>
              <a:t>－</a:t>
            </a:r>
            <a:r>
              <a:rPr lang="en-US" altLang="zh-CN" sz="2800">
                <a:latin typeface="+mn-ea"/>
                <a:cs typeface="+mn-ea"/>
              </a:rPr>
              <a:t>3,3]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上的最大值是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3)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，最小值是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(3)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．</a:t>
            </a:r>
            <a:endParaRPr lang="zh-CN" altLang="en-US" sz="2800" i="1">
              <a:ea typeface="仿宋_GB2312" pitchFamily="49" charset="-122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(3)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(1)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＋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(2)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(1)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3</a:t>
            </a:r>
            <a:r>
              <a:rPr lang="en-US" altLang="zh-CN" sz="2800">
                <a:ea typeface="宋体" panose="02010600030101010101" pitchFamily="2" charset="-122"/>
                <a:cs typeface="Times New Roman" panose="02020603050405020304" charset="0"/>
              </a:rPr>
              <a:t>×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2)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＝－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6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</a:t>
            </a:r>
            <a:endParaRPr lang="zh-CN" altLang="en-US" sz="2800"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－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3)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＝－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(3)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＝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6.</a:t>
            </a:r>
            <a:endParaRPr lang="en-US" altLang="zh-CN" sz="2800">
              <a:ea typeface="仿宋_GB2312" pitchFamily="49" charset="-122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从而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在区间</a:t>
            </a:r>
            <a:r>
              <a:rPr lang="en-US" altLang="zh-CN" sz="2800">
                <a:latin typeface="+mn-ea"/>
                <a:cs typeface="+mn-ea"/>
              </a:rPr>
              <a:t>[</a:t>
            </a:r>
            <a:r>
              <a:rPr lang="zh-CN" altLang="en-US" sz="2800">
                <a:latin typeface="+mn-ea"/>
                <a:cs typeface="+mn-ea"/>
              </a:rPr>
              <a:t>－</a:t>
            </a:r>
            <a:r>
              <a:rPr lang="en-US" altLang="zh-CN" sz="2800">
                <a:latin typeface="+mn-ea"/>
                <a:cs typeface="+mn-ea"/>
              </a:rPr>
              <a:t>3,3]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上的最大值是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6</a:t>
            </a:r>
            <a:r>
              <a:rPr lang="zh-CN" altLang="en-US" sz="2800">
                <a:ea typeface="仿宋_GB2312" pitchFamily="49" charset="-122"/>
                <a:cs typeface="Times New Roman" panose="02020603050405020304" charset="0"/>
              </a:rPr>
              <a:t>，最小值是－</a:t>
            </a:r>
            <a:r>
              <a:rPr lang="en-US" altLang="zh-CN" sz="2800">
                <a:ea typeface="仿宋_GB2312" pitchFamily="49" charset="-122"/>
                <a:cs typeface="Courier New" panose="02070309020205020404" pitchFamily="49" charset="0"/>
              </a:rPr>
              <a:t>6.</a:t>
            </a:r>
            <a:endParaRPr lang="en-US" altLang="zh-CN">
              <a:latin typeface="IPAPANNEW" pitchFamily="2" charset="0"/>
              <a:ea typeface="黑体" panose="02010609060101010101" pitchFamily="2" charset="-122"/>
              <a:cs typeface="Times New Roman" panose="02020603050405020304"/>
            </a:endParaRPr>
          </a:p>
          <a:p>
            <a:pPr marL="0" indent="0">
              <a:buNone/>
            </a:pPr>
            <a:endParaRPr lang="zh-CN" altLang="en-US">
              <a:ea typeface="仿宋_GB2312" pitchFamily="49" charset="-122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231" name="对象 820230"/>
          <p:cNvGraphicFramePr>
            <a:graphicFrameLocks noChangeAspect="1"/>
          </p:cNvGraphicFramePr>
          <p:nvPr/>
        </p:nvGraphicFramePr>
        <p:xfrm>
          <a:off x="528955" y="1511695"/>
          <a:ext cx="11134090" cy="342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1" imgW="10534650" imgH="3238500" progId="Word.Document.8">
                  <p:embed/>
                </p:oleObj>
              </mc:Choice>
              <mc:Fallback>
                <p:oleObj name="" r:id="rId1" imgW="10534650" imgH="32385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8955" y="1511695"/>
                        <a:ext cx="11134090" cy="34213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54660" y="86169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达标检测</a:t>
            </a:r>
            <a:endParaRPr lang="zh-CN" altLang="en-US" sz="2800"/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1188" name="对象 861187"/>
          <p:cNvGraphicFramePr>
            <a:graphicFrameLocks noChangeAspect="1"/>
          </p:cNvGraphicFramePr>
          <p:nvPr/>
        </p:nvGraphicFramePr>
        <p:xfrm>
          <a:off x="543887" y="1032861"/>
          <a:ext cx="11113567" cy="360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1" imgW="10515600" imgH="3407410" progId="Word.Document.8">
                  <p:embed/>
                </p:oleObj>
              </mc:Choice>
              <mc:Fallback>
                <p:oleObj name="" r:id="rId1" imgW="10515600" imgH="34074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3887" y="1032861"/>
                        <a:ext cx="11113567" cy="36014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1189" name="对象 861188"/>
          <p:cNvGraphicFramePr>
            <a:graphicFrameLocks noChangeAspect="1"/>
          </p:cNvGraphicFramePr>
          <p:nvPr/>
        </p:nvGraphicFramePr>
        <p:xfrm>
          <a:off x="534177" y="4635098"/>
          <a:ext cx="11123646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3" imgW="9355455" imgH="533400" progId="Word.Document.8">
                  <p:embed/>
                </p:oleObj>
              </mc:Choice>
              <mc:Fallback>
                <p:oleObj name="" r:id="rId3" imgW="9355455" imgH="533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4177" y="4635098"/>
                        <a:ext cx="11123646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7378" name="对象 997377"/>
          <p:cNvGraphicFramePr>
            <a:graphicFrameLocks noChangeAspect="1"/>
          </p:cNvGraphicFramePr>
          <p:nvPr/>
        </p:nvGraphicFramePr>
        <p:xfrm>
          <a:off x="384381" y="1005523"/>
          <a:ext cx="11146790" cy="1480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1" imgW="10534650" imgH="1400175" progId="Word.Document.8">
                  <p:embed/>
                </p:oleObj>
              </mc:Choice>
              <mc:Fallback>
                <p:oleObj name="" r:id="rId1" imgW="10534650" imgH="14001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4381" y="1005523"/>
                        <a:ext cx="11146790" cy="14801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8402" name="对象 998401"/>
          <p:cNvGraphicFramePr>
            <a:graphicFrameLocks noChangeAspect="1"/>
          </p:cNvGraphicFramePr>
          <p:nvPr/>
        </p:nvGraphicFramePr>
        <p:xfrm>
          <a:off x="539217" y="2488312"/>
          <a:ext cx="11115247" cy="188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3" imgW="10522585" imgH="1783080" progId="Word.Document.8">
                  <p:embed/>
                </p:oleObj>
              </mc:Choice>
              <mc:Fallback>
                <p:oleObj name="" r:id="rId3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2488312"/>
                        <a:ext cx="11115247" cy="188137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8403" name="对象 998402"/>
          <p:cNvGraphicFramePr>
            <a:graphicFrameLocks noChangeAspect="1"/>
          </p:cNvGraphicFramePr>
          <p:nvPr/>
        </p:nvGraphicFramePr>
        <p:xfrm>
          <a:off x="538582" y="4535989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582" y="4535989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8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8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9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8290" name="对象 908289"/>
          <p:cNvGraphicFramePr>
            <a:graphicFrameLocks noChangeAspect="1"/>
          </p:cNvGraphicFramePr>
          <p:nvPr/>
        </p:nvGraphicFramePr>
        <p:xfrm>
          <a:off x="523446" y="1373410"/>
          <a:ext cx="11146790" cy="121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1" imgW="10534650" imgH="1152525" progId="Word.Document.8">
                  <p:embed/>
                </p:oleObj>
              </mc:Choice>
              <mc:Fallback>
                <p:oleObj name="" r:id="rId1" imgW="10534650" imgH="11525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446" y="1373410"/>
                        <a:ext cx="11146790" cy="1218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291" name="对象 908290"/>
          <p:cNvGraphicFramePr>
            <a:graphicFrameLocks noChangeAspect="1"/>
          </p:cNvGraphicFramePr>
          <p:nvPr/>
        </p:nvGraphicFramePr>
        <p:xfrm>
          <a:off x="539217" y="2516868"/>
          <a:ext cx="11115247" cy="1825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3" imgW="10522585" imgH="1729740" progId="Word.Document.8">
                  <p:embed/>
                </p:oleObj>
              </mc:Choice>
              <mc:Fallback>
                <p:oleObj name="" r:id="rId3" imgW="10522585" imgH="17297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2516868"/>
                        <a:ext cx="11115247" cy="18259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292" name="对象 908291"/>
          <p:cNvGraphicFramePr>
            <a:graphicFrameLocks noChangeAspect="1"/>
          </p:cNvGraphicFramePr>
          <p:nvPr/>
        </p:nvGraphicFramePr>
        <p:xfrm>
          <a:off x="539217" y="4337773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337773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26" name="对象 973825"/>
          <p:cNvGraphicFramePr>
            <a:graphicFrameLocks noChangeAspect="1"/>
          </p:cNvGraphicFramePr>
          <p:nvPr/>
        </p:nvGraphicFramePr>
        <p:xfrm>
          <a:off x="523446" y="2381885"/>
          <a:ext cx="11146790" cy="2094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1" imgW="10534650" imgH="1981200" progId="Word.Document.8">
                  <p:embed/>
                </p:oleObj>
              </mc:Choice>
              <mc:Fallback>
                <p:oleObj name="" r:id="rId1" imgW="10534650" imgH="19812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3446" y="2381885"/>
                        <a:ext cx="11146790" cy="20942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93595" y="1183640"/>
            <a:ext cx="45510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00FF"/>
                </a:solidFill>
              </a:rPr>
              <a:t>一、基础知识整合</a:t>
            </a:r>
            <a:endParaRPr lang="zh-CN" altLang="en-US" sz="3200">
              <a:solidFill>
                <a:srgbClr val="0000FF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25040" y="2000250"/>
            <a:ext cx="754253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1．函数的概念</a:t>
            </a:r>
            <a:endParaRPr lang="zh-CN" altLang="en-US" sz="2800"/>
          </a:p>
          <a:p>
            <a:r>
              <a:rPr lang="zh-CN" altLang="en-US" sz="2800"/>
              <a:t>一般地，设A，B是两个非空的数集，如果按照某种确定的对应关系f，使对于集合A中的任意一个数x，在集合B中都有</a:t>
            </a:r>
            <a:r>
              <a:rPr lang="zh-CN" altLang="en-US" sz="2800" u="sng"/>
              <a:t>                          </a:t>
            </a:r>
            <a:r>
              <a:rPr lang="zh-CN" altLang="en-US" sz="2800"/>
              <a:t>f(x)和它对应，那么就称f：A→B为从集合A到集合B的一个________，记作y＝f(x)，x∈A，其中，x叫做________，x的取值范围A叫做函数的</a:t>
            </a:r>
            <a:r>
              <a:rPr lang="zh-CN" altLang="en-US" sz="2800" u="sng"/>
              <a:t>                 </a:t>
            </a:r>
            <a:r>
              <a:rPr lang="zh-CN" altLang="en-US" sz="2800"/>
              <a:t>；与x的值相对应的y值叫做________，其集合{f(x)|x∈A}叫做函数的________．</a:t>
            </a:r>
            <a:endParaRPr lang="zh-CN" altLang="en-US" sz="2800"/>
          </a:p>
        </p:txBody>
      </p:sp>
      <p:sp>
        <p:nvSpPr>
          <p:cNvPr id="155" name="文本框 154"/>
          <p:cNvSpPr txBox="1"/>
          <p:nvPr/>
        </p:nvSpPr>
        <p:spPr>
          <a:xfrm>
            <a:off x="6083300" y="3249930"/>
            <a:ext cx="26574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唯一确定的数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71470" y="4104640"/>
            <a:ext cx="10521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24430" y="4538980"/>
            <a:ext cx="12630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自变量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18145" y="4538980"/>
            <a:ext cx="13290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定义域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06820" y="4933950"/>
            <a:ext cx="1249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函数值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46445" y="5417820"/>
            <a:ext cx="9474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值域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5" grpId="0"/>
      <p:bldP spid="6" grpId="0"/>
      <p:bldP spid="7" grpId="0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02" name="对象 972801"/>
          <p:cNvGraphicFramePr>
            <a:graphicFrameLocks noChangeAspect="1"/>
          </p:cNvGraphicFramePr>
          <p:nvPr/>
        </p:nvGraphicFramePr>
        <p:xfrm>
          <a:off x="328501" y="635318"/>
          <a:ext cx="11146790" cy="2444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1" imgW="10534650" imgH="2305050" progId="Word.Document.8">
                  <p:embed/>
                </p:oleObj>
              </mc:Choice>
              <mc:Fallback>
                <p:oleObj name="" r:id="rId1" imgW="10534650" imgH="23050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8501" y="635318"/>
                        <a:ext cx="11146790" cy="24441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61415" y="2504440"/>
          <a:ext cx="820547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3" imgW="3136900" imgH="444500" progId="Equation.KSEE3">
                  <p:embed/>
                </p:oleObj>
              </mc:Choice>
              <mc:Fallback>
                <p:oleObj name="" r:id="rId3" imgW="3136900" imgH="444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1415" y="2504440"/>
                        <a:ext cx="8205470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25830" y="3777615"/>
          <a:ext cx="8441055" cy="1391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5" imgW="2565400" imgH="609600" progId="Equation.KSEE3">
                  <p:embed/>
                </p:oleObj>
              </mc:Choice>
              <mc:Fallback>
                <p:oleObj name="" r:id="rId5" imgW="2565400" imgH="609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5830" y="3777615"/>
                        <a:ext cx="8441055" cy="1391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161415" y="548005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所以，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51125" y="5480050"/>
          <a:ext cx="4649470" cy="53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7" imgW="1854200" imgH="241300" progId="Equation.KSEE3">
                  <p:embed/>
                </p:oleObj>
              </mc:Choice>
              <mc:Fallback>
                <p:oleObj name="" r:id="rId7" imgW="18542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51125" y="5480050"/>
                        <a:ext cx="4649470" cy="530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1778" name="对象 971777"/>
          <p:cNvGraphicFramePr>
            <a:graphicFrameLocks noChangeAspect="1"/>
          </p:cNvGraphicFramePr>
          <p:nvPr/>
        </p:nvGraphicFramePr>
        <p:xfrm>
          <a:off x="539217" y="2946897"/>
          <a:ext cx="11115247" cy="964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1" imgW="10522585" imgH="914400" progId="Word.Document.8">
                  <p:embed/>
                </p:oleObj>
              </mc:Choice>
              <mc:Fallback>
                <p:oleObj name="" r:id="rId1" imgW="10522585" imgH="914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2946897"/>
                        <a:ext cx="11115247" cy="96420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0754" name="对象 970753"/>
          <p:cNvGraphicFramePr>
            <a:graphicFrameLocks noChangeAspect="1"/>
          </p:cNvGraphicFramePr>
          <p:nvPr/>
        </p:nvGraphicFramePr>
        <p:xfrm>
          <a:off x="43386" y="698069"/>
          <a:ext cx="1114679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1" imgW="10534650" imgH="2466975" progId="Word.Document.8">
                  <p:embed/>
                </p:oleObj>
              </mc:Choice>
              <mc:Fallback>
                <p:oleObj name="" r:id="rId1" imgW="10534650" imgH="24669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386" y="698069"/>
                        <a:ext cx="11146790" cy="2609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9730" name="对象 969729"/>
          <p:cNvGraphicFramePr>
            <a:graphicFrameLocks noChangeAspect="1"/>
          </p:cNvGraphicFramePr>
          <p:nvPr/>
        </p:nvGraphicFramePr>
        <p:xfrm>
          <a:off x="539217" y="2320331"/>
          <a:ext cx="11115247" cy="2219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" imgW="10522585" imgH="2101850" progId="Word.Document.8">
                  <p:embed/>
                </p:oleObj>
              </mc:Choice>
              <mc:Fallback>
                <p:oleObj name="" r:id="rId1" imgW="10522585" imgH="21018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2320331"/>
                        <a:ext cx="11115247" cy="221901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8706" name="对象 968705"/>
          <p:cNvGraphicFramePr>
            <a:graphicFrameLocks noChangeAspect="1"/>
          </p:cNvGraphicFramePr>
          <p:nvPr/>
        </p:nvGraphicFramePr>
        <p:xfrm>
          <a:off x="539217" y="1011766"/>
          <a:ext cx="11115247" cy="4834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1" imgW="10522585" imgH="4578350" progId="Word.Document.8">
                  <p:embed/>
                </p:oleObj>
              </mc:Choice>
              <mc:Fallback>
                <p:oleObj name="" r:id="rId1" imgW="10522585" imgH="45783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011766"/>
                        <a:ext cx="11115247" cy="483446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679064" y="930295"/>
            <a:ext cx="1634407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noProof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课后作业</a:t>
            </a:r>
            <a:endParaRPr lang="zh-CN" altLang="en-US" sz="2800" noProof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3042900" y="13449300"/>
            <a:ext cx="355600" cy="2667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747838" y="1962150"/>
            <a:ext cx="8920163" cy="16548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/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课本：</a:t>
            </a:r>
            <a:r>
              <a:rPr lang="en-US" altLang="zh-CN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P100 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第</a:t>
            </a:r>
            <a:r>
              <a:rPr 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1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、</a:t>
            </a:r>
            <a:r>
              <a:rPr lang="en-US" altLang="zh-CN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4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、</a:t>
            </a:r>
            <a:r>
              <a:rPr lang="en-US" altLang="zh-CN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5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、</a:t>
            </a:r>
            <a:r>
              <a:rPr lang="en-US" altLang="zh-CN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6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题</a:t>
            </a:r>
            <a:endParaRPr lang="zh-CN" altLang="en-US" sz="3385" b="1" noProof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预习</a:t>
            </a:r>
            <a:r>
              <a:rPr lang="en-US" altLang="zh-CN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:</a:t>
            </a:r>
            <a:r>
              <a:rPr lang="zh-CN" altLang="en-US" sz="3385" b="1" noProof="1" dirty="0"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书本</a:t>
            </a:r>
            <a:r>
              <a:rPr lang="en-US" altLang="zh-CN" sz="3385" b="1" noProof="1" dirty="0">
                <a:latin typeface="宋体" panose="02010600030101010101" pitchFamily="2" charset="-122"/>
                <a:ea typeface="宋体" panose="02010600030101010101" pitchFamily="2" charset="-122"/>
                <a:cs typeface="+mn-cs"/>
                <a:sym typeface="宋体" panose="02010600030101010101" pitchFamily="2" charset="-122"/>
              </a:rPr>
              <a:t>P104--107</a:t>
            </a:r>
            <a:endParaRPr lang="en-US" altLang="zh-CN" sz="3385" b="1" noProof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r>
              <a:rPr lang="zh-CN" altLang="en-US" sz="3385" b="1" noProof="1" dirty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练习册</a:t>
            </a:r>
            <a:r>
              <a:rPr lang="en-US" altLang="zh-CN" sz="3385" b="1" noProof="1" dirty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</a:t>
            </a:r>
            <a:r>
              <a:rPr lang="zh-CN" sz="3385" b="1" noProof="1" dirty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活页选题</a:t>
            </a:r>
            <a:endParaRPr lang="zh-CN" sz="3385" b="1" noProof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328727" y="193251"/>
            <a:ext cx="232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pic>
        <p:nvPicPr>
          <p:cNvPr id="5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2255500" y="11074400"/>
            <a:ext cx="495300" cy="4953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82165" y="997585"/>
            <a:ext cx="8147050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．函数的表示方法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解析法：就是用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</a:t>
            </a:r>
            <a:r>
              <a:rPr lang="en-US" altLang="zh-CN" sz="2800" b="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表示两个变量之间的对应关系的方法．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图象法：就是用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</a:t>
            </a:r>
            <a:r>
              <a:rPr lang="en-US" altLang="zh-CN" sz="2800" b="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表示两个变量之间的对应关系的方法．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列表法：就是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</a:t>
            </a:r>
            <a:r>
              <a:rPr lang="en-US" altLang="zh-CN" sz="2800" b="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来表示两个变量之间的对应关系的方法．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15185" y="4076065"/>
            <a:ext cx="822579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．构成函数的三要素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函数的三要素是：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________.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两个函数相等：如果两个函数的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相同，并且</a:t>
            </a:r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完全一致，则称这两个函数相等．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
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5240655" y="1367155"/>
            <a:ext cx="21710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数学表达式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68645" y="2277745"/>
            <a:ext cx="9734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图象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09210" y="3169920"/>
            <a:ext cx="16840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列出表格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50535" y="4341495"/>
            <a:ext cx="13550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定义域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02170" y="4341495"/>
            <a:ext cx="16840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对应关系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42540" y="4929505"/>
            <a:ext cx="9201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值域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1290" y="5262880"/>
            <a:ext cx="12896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定义域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98140" y="5781040"/>
            <a:ext cx="16840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对应关系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文本框 55297"/>
          <p:cNvSpPr txBox="1"/>
          <p:nvPr/>
        </p:nvSpPr>
        <p:spPr>
          <a:xfrm>
            <a:off x="1560513" y="692150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</a:rPr>
              <a:t>）.求函数的定义域应注意：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55299" name="文本框 55298"/>
          <p:cNvSpPr txBox="1"/>
          <p:nvPr/>
        </p:nvSpPr>
        <p:spPr>
          <a:xfrm>
            <a:off x="1366838" y="1916113"/>
            <a:ext cx="67754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anose="020F0502020204030204"/>
              </a:rPr>
              <a:t>② </a:t>
            </a:r>
            <a:r>
              <a:rPr lang="zh-CN" altLang="en-US" sz="2800" b="1">
                <a:latin typeface="宋体" panose="02010600030101010101" pitchFamily="2" charset="-122"/>
              </a:rPr>
              <a:t>f(x)是分式，则分母不为0；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55300" name="文本框 55299"/>
          <p:cNvSpPr txBox="1"/>
          <p:nvPr/>
        </p:nvSpPr>
        <p:spPr>
          <a:xfrm>
            <a:off x="1366838" y="1339850"/>
            <a:ext cx="67754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anose="020F0502020204030204"/>
              </a:rPr>
              <a:t>① </a:t>
            </a:r>
            <a:r>
              <a:rPr lang="zh-CN" altLang="en-US" sz="2800" b="1">
                <a:latin typeface="宋体" panose="02010600030101010101" pitchFamily="2" charset="-122"/>
              </a:rPr>
              <a:t>f(x)是整式，则定义域是R；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55301" name="文本框 55300"/>
          <p:cNvSpPr txBox="1"/>
          <p:nvPr/>
        </p:nvSpPr>
        <p:spPr>
          <a:xfrm>
            <a:off x="1409700" y="2492375"/>
            <a:ext cx="67754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Calibri" panose="020F0502020204030204"/>
              </a:rPr>
              <a:t>③ </a:t>
            </a:r>
            <a:r>
              <a:rPr lang="zh-CN" altLang="en-US" sz="2800" b="1">
                <a:latin typeface="宋体" panose="02010600030101010101" pitchFamily="2" charset="-122"/>
              </a:rPr>
              <a:t>偶次方根的被开方数非负；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grpSp>
        <p:nvGrpSpPr>
          <p:cNvPr id="55302" name="组合 55301"/>
          <p:cNvGrpSpPr/>
          <p:nvPr/>
        </p:nvGrpSpPr>
        <p:grpSpPr>
          <a:xfrm>
            <a:off x="1558925" y="3068638"/>
            <a:ext cx="8951913" cy="572093"/>
            <a:chOff x="0" y="0"/>
            <a:chExt cx="14096" cy="900"/>
          </a:xfrm>
        </p:grpSpPr>
        <p:graphicFrame>
          <p:nvGraphicFramePr>
            <p:cNvPr id="55303" name="对象 55302"/>
            <p:cNvGraphicFramePr>
              <a:graphicFrameLocks noChangeAspect="1"/>
            </p:cNvGraphicFramePr>
            <p:nvPr/>
          </p:nvGraphicFramePr>
          <p:xfrm>
            <a:off x="3402" y="23"/>
            <a:ext cx="738" cy="8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1" imgW="4267200" imgH="4876800" progId="Equation.3">
                    <p:embed/>
                  </p:oleObj>
                </mc:Choice>
                <mc:Fallback>
                  <p:oleObj name="" r:id="rId1" imgW="4267200" imgH="4876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402" y="23"/>
                          <a:ext cx="738" cy="8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4" name="文本框 55303"/>
            <p:cNvSpPr txBox="1"/>
            <p:nvPr/>
          </p:nvSpPr>
          <p:spPr>
            <a:xfrm>
              <a:off x="0" y="0"/>
              <a:ext cx="14096" cy="82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 ④</a:t>
              </a:r>
              <a:r>
                <a:rPr lang="zh-CN" altLang="en-US" sz="2800" b="1">
                  <a:latin typeface="宋体" panose="02010600030101010101" pitchFamily="2" charset="-122"/>
                </a:rPr>
                <a:t> 若f(x)=   ,则定义域</a:t>
              </a:r>
              <a:endParaRPr lang="zh-CN" altLang="en-US" sz="2800" b="1">
                <a:latin typeface="宋体" panose="02010600030101010101" pitchFamily="2" charset="-122"/>
              </a:endParaRPr>
            </a:p>
          </p:txBody>
        </p:sp>
        <p:graphicFrame>
          <p:nvGraphicFramePr>
            <p:cNvPr id="55305" name="对象 55304"/>
            <p:cNvGraphicFramePr>
              <a:graphicFrameLocks noChangeAspect="1"/>
            </p:cNvGraphicFramePr>
            <p:nvPr/>
          </p:nvGraphicFramePr>
          <p:xfrm>
            <a:off x="6577" y="0"/>
            <a:ext cx="3451" cy="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" r:id="rId3" imgW="21031200" imgH="4876800" progId="Equation.3">
                    <p:embed/>
                  </p:oleObj>
                </mc:Choice>
                <mc:Fallback>
                  <p:oleObj name="" r:id="rId3" imgW="21031200" imgH="4876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577" y="0"/>
                          <a:ext cx="3451" cy="8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306" name="文本框 55305"/>
          <p:cNvSpPr txBox="1"/>
          <p:nvPr/>
        </p:nvSpPr>
        <p:spPr>
          <a:xfrm>
            <a:off x="1366838" y="3644900"/>
            <a:ext cx="92646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sym typeface="Wingdings 2" panose="05020102010507070707" charset="0"/>
              </a:rPr>
              <a:t></a:t>
            </a:r>
            <a:r>
              <a:rPr lang="zh-CN" altLang="en-US" sz="2800" b="1">
                <a:latin typeface="宋体" panose="02010600030101010101" pitchFamily="2" charset="-122"/>
              </a:rPr>
              <a:t>表格形式给出时,定义域就是表格中数的集合.</a:t>
            </a:r>
            <a:endParaRPr lang="zh-CN" altLang="en-US" sz="2800" b="1">
              <a:latin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76325" y="4477385"/>
            <a:ext cx="847598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．分段函数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若函数在定义域的不同子集上的对应关系也不同，这种形式的函数叫做分段函数，它是一类重要的函数．</a:t>
            </a:r>
            <a:r>
              <a:rPr lang="zh-CN" altLang="en-US" sz="2800" b="0" u="none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
</a:t>
            </a:r>
            <a:endParaRPr lang="zh-CN" altLang="en-US" sz="2800" b="0" u="none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0" grpId="0"/>
      <p:bldP spid="55301" grpId="0"/>
      <p:bldP spid="55306" grpId="0"/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778635" y="727075"/>
            <a:ext cx="8304530" cy="5692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 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函数的单调性</a:t>
            </a:r>
            <a:endParaRPr lang="zh-CN" altLang="en-US" sz="2800" b="0" u="none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增函数与减函数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一般地，设函数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的定义域为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
</a:t>
            </a:r>
            <a:endParaRPr lang="zh-CN" altLang="en-US" sz="2800" b="0" u="none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如果对于定义域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内某个区间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上的</a:t>
            </a:r>
            <a:r>
              <a:rPr lang="zh-CN" altLang="en-US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自变量的值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，当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＜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时，都有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＜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，那么就说函数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在区间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上是</a:t>
            </a:r>
            <a:r>
              <a:rPr lang="zh-CN" altLang="en-US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endParaRPr lang="zh-CN" altLang="en-US" sz="2800" b="0" u="none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如果对于定义域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内某个区间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上的</a:t>
            </a:r>
            <a:r>
              <a:rPr lang="zh-CN" altLang="en-US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自变量的值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，当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＜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时，都有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＞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，那么就说函数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在区间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上是</a:t>
            </a:r>
            <a:r>
              <a:rPr lang="zh-CN" altLang="en-US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endParaRPr lang="zh-CN" altLang="en-US" sz="2800" b="0" u="none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单调性与单调区间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如果函数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在区间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上是增函数或减函数，那么就说函数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en-US" altLang="zh-CN" sz="2800" b="0" i="1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在这一区间具有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严格的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en-US" altLang="zh-CN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，区间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叫做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f(x)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</a:t>
            </a:r>
            <a:r>
              <a:rPr lang="zh-CN" altLang="en-US" sz="28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zh-CN" altLang="en-US" sz="28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
</a:t>
            </a:r>
            <a:endParaRPr lang="zh-CN" altLang="en-US" sz="2800"/>
          </a:p>
        </p:txBody>
      </p:sp>
      <p:sp>
        <p:nvSpPr>
          <p:cNvPr id="155" name="文本框 154"/>
          <p:cNvSpPr txBox="1"/>
          <p:nvPr/>
        </p:nvSpPr>
        <p:spPr>
          <a:xfrm>
            <a:off x="7531735" y="1932305"/>
            <a:ext cx="16313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任意两个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55130" y="2762250"/>
            <a:ext cx="1420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增函数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45400" y="3287395"/>
            <a:ext cx="16313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任意两个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46570" y="4065270"/>
            <a:ext cx="13290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减函数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3800" y="5847715"/>
            <a:ext cx="131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单调性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45400" y="5762625"/>
            <a:ext cx="1617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0" u="none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单调区间</a:t>
            </a:r>
            <a:endParaRPr lang="zh-CN" altLang="en-US" sz="2800" b="0" u="none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文本框 6145"/>
          <p:cNvSpPr txBox="1"/>
          <p:nvPr/>
        </p:nvSpPr>
        <p:spPr>
          <a:xfrm>
            <a:off x="1314450" y="686118"/>
            <a:ext cx="4953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偶函数的定义：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2336800" y="686435"/>
            <a:ext cx="8915400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                     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如果对于函数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f(x)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的定义域内任意一个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都有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f(-x)=f(x),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那么函数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f(x)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就叫做偶函数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1" name="文本框 6147"/>
          <p:cNvSpPr txBox="1"/>
          <p:nvPr/>
        </p:nvSpPr>
        <p:spPr>
          <a:xfrm>
            <a:off x="1314450" y="1639570"/>
            <a:ext cx="4953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奇函数的定义：</a:t>
            </a:r>
            <a:endParaRPr lang="zh-CN" altLang="en-US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2133600" y="1639570"/>
            <a:ext cx="8534400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                     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如果对于函数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f(x)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的定义域内任意一个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都有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f(-x)=-f(x),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那么函数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f(x)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就叫做奇函数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3" name="文本框 6149"/>
          <p:cNvSpPr txBox="1"/>
          <p:nvPr/>
        </p:nvSpPr>
        <p:spPr>
          <a:xfrm>
            <a:off x="1296670" y="3124200"/>
            <a:ext cx="30505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几个结论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1828800" y="3657600"/>
            <a:ext cx="8001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</a:rPr>
              <a:t>①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偶函数的图象关于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轴对称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1828800" y="4267200"/>
            <a:ext cx="8001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</a:rPr>
              <a:t>②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奇函数的图象关于原点对称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3" name="文本框 6152"/>
          <p:cNvSpPr txBox="1"/>
          <p:nvPr/>
        </p:nvSpPr>
        <p:spPr>
          <a:xfrm>
            <a:off x="1828800" y="4800600"/>
            <a:ext cx="8382000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</a:rPr>
              <a:t>③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y=f(x)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是奇函数或偶函数的一个必不可少的条件是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---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定义域关于原点对称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否则它是非奇非偶函数</a:t>
            </a:r>
            <a:r>
              <a:rPr lang="en-US" altLang="zh-CN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4" name="文本框 6153"/>
          <p:cNvSpPr txBox="1"/>
          <p:nvPr/>
        </p:nvSpPr>
        <p:spPr>
          <a:xfrm>
            <a:off x="1524000" y="5638800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④判断一个函数是否为奇(偶)函数还可用f(-x)±f(x)=0  或              .</a:t>
            </a:r>
            <a:endParaRPr lang="zh-CN" altLang="en-US" sz="2800" b="1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6155" name="对象 6154"/>
          <p:cNvGraphicFramePr>
            <a:graphicFrameLocks noChangeAspect="1"/>
          </p:cNvGraphicFramePr>
          <p:nvPr/>
        </p:nvGraphicFramePr>
        <p:xfrm>
          <a:off x="1905000" y="6019800"/>
          <a:ext cx="14605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800735" imgH="432435" progId="Equation.3">
                  <p:embed/>
                </p:oleObj>
              </mc:Choice>
              <mc:Fallback>
                <p:oleObj name="" r:id="rId1" imgW="800735" imgH="43243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000" y="6019800"/>
                        <a:ext cx="1460500" cy="739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文本框 6155"/>
          <p:cNvSpPr txBox="1"/>
          <p:nvPr/>
        </p:nvSpPr>
        <p:spPr>
          <a:xfrm>
            <a:off x="775970" y="102870"/>
            <a:ext cx="35712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3200" b="1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奇偶函数定义</a:t>
            </a:r>
            <a:endParaRPr lang="zh-CN" altLang="en-US" sz="3200" b="1">
              <a:solidFill>
                <a:srgbClr val="FF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1" grpId="0"/>
      <p:bldP spid="6152" grpId="0"/>
      <p:bldP spid="6153" grpId="0"/>
      <p:bldP spid="6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文本框 161860"/>
          <p:cNvSpPr txBox="1"/>
          <p:nvPr/>
        </p:nvSpPr>
        <p:spPr>
          <a:xfrm>
            <a:off x="1428750" y="31115"/>
            <a:ext cx="529272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7.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常见幂函数的性质</a:t>
            </a:r>
            <a:endParaRPr lang="zh-CN" altLang="en-US" sz="2800" b="1">
              <a:solidFill>
                <a:srgbClr val="FF0000"/>
              </a:solidFill>
              <a:latin typeface="Times New Roman" panose="02020603050405020304"/>
              <a:ea typeface="黑体" panose="02010609060101010101" pitchFamily="2" charset="-122"/>
            </a:endParaRPr>
          </a:p>
        </p:txBody>
      </p:sp>
      <p:graphicFrame>
        <p:nvGraphicFramePr>
          <p:cNvPr id="162148" name="表格 162147"/>
          <p:cNvGraphicFramePr>
            <a:graphicFrameLocks noGrp="1"/>
          </p:cNvGraphicFramePr>
          <p:nvPr/>
        </p:nvGraphicFramePr>
        <p:xfrm>
          <a:off x="1552575" y="742950"/>
          <a:ext cx="9317355" cy="5886450"/>
        </p:xfrm>
        <a:graphic>
          <a:graphicData uri="http://schemas.openxmlformats.org/drawingml/2006/table">
            <a:tbl>
              <a:tblPr/>
              <a:tblGrid>
                <a:gridCol w="1435100"/>
                <a:gridCol w="1433830"/>
                <a:gridCol w="1435100"/>
                <a:gridCol w="1433195"/>
                <a:gridCol w="1392555"/>
                <a:gridCol w="2187575"/>
              </a:tblGrid>
              <a:tr h="682625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/>
                    </a:p>
                  </a:txBody>
                  <a:tcPr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 w="28575" cap="rnd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y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=</a:t>
                      </a: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x</a:t>
                      </a:r>
                      <a:endParaRPr lang="en-US" altLang="zh-CN" sz="2800" b="1">
                        <a:solidFill>
                          <a:srgbClr val="0000FF"/>
                        </a:solidFill>
                        <a:latin typeface="Times New Roman" panose="02020603050405020304" charset="0"/>
                      </a:endParaRPr>
                    </a:p>
                  </a:txBody>
                  <a:tcPr vert="horz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y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=</a:t>
                      </a: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x</a:t>
                      </a:r>
                      <a:r>
                        <a:rPr lang="en-US" altLang="zh-CN" sz="2800" b="1" baseline="30000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2</a:t>
                      </a:r>
                      <a:endParaRPr lang="en-US" altLang="zh-CN" sz="2800" b="1">
                        <a:solidFill>
                          <a:srgbClr val="0000FF"/>
                        </a:solidFill>
                        <a:latin typeface="Times New Roman" panose="02020603050405020304" charset="0"/>
                      </a:endParaRPr>
                    </a:p>
                  </a:txBody>
                  <a:tcPr vert="horz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y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=</a:t>
                      </a: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x</a:t>
                      </a:r>
                      <a:r>
                        <a:rPr lang="en-US" altLang="zh-CN" sz="2800" b="1" baseline="30000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3</a:t>
                      </a:r>
                      <a:endParaRPr lang="en-US" altLang="zh-CN" sz="2800" b="1">
                        <a:solidFill>
                          <a:srgbClr val="0000FF"/>
                        </a:solidFill>
                        <a:latin typeface="Times New Roman" panose="02020603050405020304"/>
                      </a:endParaRPr>
                    </a:p>
                  </a:txBody>
                  <a:tcPr vert="horz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/>
                    </a:p>
                  </a:txBody>
                  <a:tcPr vert="horz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y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=</a:t>
                      </a:r>
                      <a:r>
                        <a:rPr lang="en-US" altLang="zh-CN" sz="2800" b="1" i="1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x</a:t>
                      </a:r>
                      <a:r>
                        <a:rPr lang="en-US" altLang="zh-CN" sz="2800" b="1" baseline="30000">
                          <a:solidFill>
                            <a:srgbClr val="0000FF"/>
                          </a:solidFill>
                          <a:latin typeface="Dotum" pitchFamily="34" charset="-127"/>
                          <a:ea typeface="Dotum" pitchFamily="34" charset="-127"/>
                        </a:rPr>
                        <a:t>-</a:t>
                      </a:r>
                      <a:r>
                        <a:rPr lang="en-US" altLang="zh-CN" sz="2800" b="1" baseline="30000">
                          <a:solidFill>
                            <a:srgbClr val="0000FF"/>
                          </a:solidFill>
                          <a:latin typeface="Times New Roman" panose="02020603050405020304" charset="0"/>
                        </a:rPr>
                        <a:t>1</a:t>
                      </a:r>
                      <a:endParaRPr lang="en-US" altLang="zh-CN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6538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图象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定义域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7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值域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奇偶性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2">
                <a:tc rowSpan="2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单调性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 vMerge="1">
                  <a:tcPr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公共点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vert="horz" anchor="ctr" anchorCtr="1">
                    <a:lnL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77" name="矩形 161988"/>
          <p:cNvSpPr/>
          <p:nvPr/>
        </p:nvSpPr>
        <p:spPr>
          <a:xfrm>
            <a:off x="1590675" y="742950"/>
            <a:ext cx="1509713" cy="981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函数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性质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62097" name="图片 162096"/>
          <p:cNvPicPr>
            <a:picLocks noChangeAspect="1"/>
          </p:cNvPicPr>
          <p:nvPr/>
        </p:nvPicPr>
        <p:blipFill>
          <a:blip r:embed="rId1"/>
          <a:srcRect t="10606"/>
          <a:stretch>
            <a:fillRect/>
          </a:stretch>
        </p:blipFill>
        <p:spPr>
          <a:xfrm>
            <a:off x="8912225" y="1597025"/>
            <a:ext cx="1536700" cy="1062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2098" name="图片 162097"/>
          <p:cNvPicPr>
            <a:picLocks noChangeAspect="1"/>
          </p:cNvPicPr>
          <p:nvPr/>
        </p:nvPicPr>
        <p:blipFill>
          <a:blip r:embed="rId2"/>
          <a:srcRect t="21022" b="10452"/>
          <a:stretch>
            <a:fillRect/>
          </a:stretch>
        </p:blipFill>
        <p:spPr>
          <a:xfrm>
            <a:off x="7339013" y="1554163"/>
            <a:ext cx="1285875" cy="1222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2099" name="图片 162098"/>
          <p:cNvPicPr>
            <a:picLocks noChangeAspect="1"/>
          </p:cNvPicPr>
          <p:nvPr/>
        </p:nvPicPr>
        <p:blipFill>
          <a:blip r:embed="rId3"/>
          <a:srcRect l="30759" r="25284" b="2776"/>
          <a:stretch>
            <a:fillRect/>
          </a:stretch>
        </p:blipFill>
        <p:spPr>
          <a:xfrm>
            <a:off x="6015038" y="1539875"/>
            <a:ext cx="1206500" cy="1206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2100" name="图片 162099"/>
          <p:cNvPicPr>
            <a:picLocks noChangeAspect="1"/>
          </p:cNvPicPr>
          <p:nvPr/>
        </p:nvPicPr>
        <p:blipFill>
          <a:blip r:embed="rId4"/>
          <a:srcRect l="13483" t="12004" r="9554" b="17493"/>
          <a:stretch>
            <a:fillRect/>
          </a:stretch>
        </p:blipFill>
        <p:spPr>
          <a:xfrm>
            <a:off x="3057525" y="1570038"/>
            <a:ext cx="1258888" cy="1214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2101" name="图片 162100"/>
          <p:cNvPicPr>
            <a:picLocks noChangeAspect="1"/>
          </p:cNvPicPr>
          <p:nvPr/>
        </p:nvPicPr>
        <p:blipFill>
          <a:blip r:embed="rId5"/>
          <a:srcRect l="25912" t="3230" r="18535" b="11430"/>
          <a:stretch>
            <a:fillRect/>
          </a:stretch>
        </p:blipFill>
        <p:spPr>
          <a:xfrm>
            <a:off x="4491038" y="1582738"/>
            <a:ext cx="1343025" cy="11588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9283" name="对象 162110"/>
          <p:cNvGraphicFramePr>
            <a:graphicFrameLocks noChangeAspect="1"/>
          </p:cNvGraphicFramePr>
          <p:nvPr/>
        </p:nvGraphicFramePr>
        <p:xfrm>
          <a:off x="7523163" y="742950"/>
          <a:ext cx="9921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6" imgW="457200" imgH="330200" progId="Equation.DSMT4">
                  <p:embed/>
                </p:oleObj>
              </mc:Choice>
              <mc:Fallback>
                <p:oleObj name="" r:id="rId6" imgW="457200" imgH="330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23163" y="742950"/>
                        <a:ext cx="992187" cy="715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112" name="矩形 162111"/>
          <p:cNvSpPr/>
          <p:nvPr/>
        </p:nvSpPr>
        <p:spPr>
          <a:xfrm>
            <a:off x="3348038" y="3048000"/>
            <a:ext cx="503237" cy="412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Times New Roman" panose="02020603050405020304"/>
              <a:ea typeface="仿宋_GB2312" pitchFamily="49" charset="-122"/>
            </a:endParaRPr>
          </a:p>
        </p:txBody>
      </p:sp>
      <p:sp>
        <p:nvSpPr>
          <p:cNvPr id="162113" name="矩形 162112"/>
          <p:cNvSpPr/>
          <p:nvPr/>
        </p:nvSpPr>
        <p:spPr>
          <a:xfrm>
            <a:off x="6288088" y="3616325"/>
            <a:ext cx="431800" cy="4841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sp>
        <p:nvSpPr>
          <p:cNvPr id="162114" name="矩形 162113"/>
          <p:cNvSpPr/>
          <p:nvPr/>
        </p:nvSpPr>
        <p:spPr>
          <a:xfrm>
            <a:off x="3192463" y="3687763"/>
            <a:ext cx="719137" cy="3603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162115" name="矩形 162114"/>
          <p:cNvSpPr/>
          <p:nvPr/>
        </p:nvSpPr>
        <p:spPr>
          <a:xfrm>
            <a:off x="6288088" y="2979738"/>
            <a:ext cx="431800" cy="4333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sp>
        <p:nvSpPr>
          <p:cNvPr id="162116" name="矩形 162115"/>
          <p:cNvSpPr/>
          <p:nvPr/>
        </p:nvSpPr>
        <p:spPr>
          <a:xfrm>
            <a:off x="4848225" y="3052763"/>
            <a:ext cx="433388" cy="3587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R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sp>
        <p:nvSpPr>
          <p:cNvPr id="162117" name="矩形 162116"/>
          <p:cNvSpPr/>
          <p:nvPr/>
        </p:nvSpPr>
        <p:spPr>
          <a:xfrm>
            <a:off x="7224713" y="3616325"/>
            <a:ext cx="1439862" cy="5762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[0,+∞)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sp>
        <p:nvSpPr>
          <p:cNvPr id="162118" name="矩形 162117"/>
          <p:cNvSpPr/>
          <p:nvPr/>
        </p:nvSpPr>
        <p:spPr>
          <a:xfrm>
            <a:off x="7224713" y="2908300"/>
            <a:ext cx="1439862" cy="7223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[0,+∞)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sp>
        <p:nvSpPr>
          <p:cNvPr id="162119" name="矩形 162118"/>
          <p:cNvSpPr/>
          <p:nvPr/>
        </p:nvSpPr>
        <p:spPr>
          <a:xfrm>
            <a:off x="4271963" y="3616325"/>
            <a:ext cx="1584325" cy="5032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仿宋_GB2312" pitchFamily="49" charset="-122"/>
              </a:rPr>
              <a:t>[0,+∞)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仿宋_GB2312" pitchFamily="49" charset="-122"/>
            </a:endParaRPr>
          </a:p>
        </p:txBody>
      </p:sp>
      <p:graphicFrame>
        <p:nvGraphicFramePr>
          <p:cNvPr id="162120" name="对象 162119"/>
          <p:cNvGraphicFramePr>
            <a:graphicFrameLocks noChangeAspect="1"/>
          </p:cNvGraphicFramePr>
          <p:nvPr/>
        </p:nvGraphicFramePr>
        <p:xfrm>
          <a:off x="8607425" y="2938463"/>
          <a:ext cx="20240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8" imgW="1103630" imgH="254000" progId="Equation.DSMT4">
                  <p:embed/>
                </p:oleObj>
              </mc:Choice>
              <mc:Fallback>
                <p:oleObj name="" r:id="rId8" imgW="1103630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07425" y="2938463"/>
                        <a:ext cx="2024063" cy="647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121" name="对象 162120"/>
          <p:cNvGraphicFramePr>
            <a:graphicFrameLocks noChangeAspect="1"/>
          </p:cNvGraphicFramePr>
          <p:nvPr/>
        </p:nvGraphicFramePr>
        <p:xfrm>
          <a:off x="8643938" y="3543300"/>
          <a:ext cx="19018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10" imgW="1091565" imgH="254000" progId="Equation.DSMT4">
                  <p:embed/>
                </p:oleObj>
              </mc:Choice>
              <mc:Fallback>
                <p:oleObj name="" r:id="rId10" imgW="1091565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643938" y="3543300"/>
                        <a:ext cx="1901825" cy="649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122" name="矩形 162121"/>
          <p:cNvSpPr/>
          <p:nvPr/>
        </p:nvSpPr>
        <p:spPr>
          <a:xfrm>
            <a:off x="3292475" y="4129088"/>
            <a:ext cx="504825" cy="4778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奇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23" name="矩形 162122"/>
          <p:cNvSpPr/>
          <p:nvPr/>
        </p:nvSpPr>
        <p:spPr>
          <a:xfrm>
            <a:off x="6216650" y="4114800"/>
            <a:ext cx="504825" cy="4778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奇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24" name="矩形 162123"/>
          <p:cNvSpPr/>
          <p:nvPr/>
        </p:nvSpPr>
        <p:spPr>
          <a:xfrm>
            <a:off x="9312275" y="4191000"/>
            <a:ext cx="504825" cy="4778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奇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25" name="矩形 162124"/>
          <p:cNvSpPr/>
          <p:nvPr/>
        </p:nvSpPr>
        <p:spPr>
          <a:xfrm>
            <a:off x="4776788" y="4114800"/>
            <a:ext cx="576262" cy="5508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偶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26" name="矩形 162125"/>
          <p:cNvSpPr/>
          <p:nvPr/>
        </p:nvSpPr>
        <p:spPr>
          <a:xfrm>
            <a:off x="7138988" y="4129088"/>
            <a:ext cx="1728787" cy="576262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非奇非偶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27" name="矩形 162126"/>
          <p:cNvSpPr/>
          <p:nvPr/>
        </p:nvSpPr>
        <p:spPr>
          <a:xfrm>
            <a:off x="4198938" y="5395913"/>
            <a:ext cx="1851025" cy="5778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[0,+∞)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增</a:t>
            </a:r>
            <a:endParaRPr lang="zh-CN" altLang="en-US" sz="2800" b="1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162128" name="矩形 162127"/>
          <p:cNvSpPr/>
          <p:nvPr/>
        </p:nvSpPr>
        <p:spPr>
          <a:xfrm>
            <a:off x="4213225" y="4786313"/>
            <a:ext cx="1851025" cy="5778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(</a:t>
            </a:r>
            <a:r>
              <a:rPr lang="en-US" altLang="zh-CN" sz="2800" b="1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∞,0]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减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2129" name="矩形 162128"/>
          <p:cNvSpPr/>
          <p:nvPr/>
        </p:nvSpPr>
        <p:spPr>
          <a:xfrm>
            <a:off x="8726488" y="5334000"/>
            <a:ext cx="1860550" cy="5778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(0,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∞)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减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2130" name="矩形 162129"/>
          <p:cNvSpPr/>
          <p:nvPr/>
        </p:nvSpPr>
        <p:spPr>
          <a:xfrm>
            <a:off x="8593138" y="4724400"/>
            <a:ext cx="2051050" cy="5778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(</a:t>
            </a:r>
            <a:r>
              <a:rPr lang="en-US" altLang="zh-CN" sz="2800" b="1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∞,0)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减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2131" name="矩形 162130"/>
          <p:cNvSpPr/>
          <p:nvPr/>
        </p:nvSpPr>
        <p:spPr>
          <a:xfrm>
            <a:off x="3333750" y="5073650"/>
            <a:ext cx="576263" cy="565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增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2132" name="矩形 162131"/>
          <p:cNvSpPr/>
          <p:nvPr/>
        </p:nvSpPr>
        <p:spPr>
          <a:xfrm>
            <a:off x="6330950" y="5072063"/>
            <a:ext cx="576263" cy="565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增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2133" name="矩形 162132"/>
          <p:cNvSpPr/>
          <p:nvPr/>
        </p:nvSpPr>
        <p:spPr>
          <a:xfrm>
            <a:off x="7705725" y="5105400"/>
            <a:ext cx="576263" cy="565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增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2149" name="矩形 162148"/>
          <p:cNvSpPr/>
          <p:nvPr/>
        </p:nvSpPr>
        <p:spPr>
          <a:xfrm>
            <a:off x="5446713" y="6019800"/>
            <a:ext cx="1944687" cy="565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ct val="70000"/>
              </a:lnSpc>
              <a:spcBef>
                <a:spcPct val="20000"/>
              </a:spcBef>
              <a:buSz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(1,1)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2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2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2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6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6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6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2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2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6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6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6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6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6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6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112" grpId="0"/>
      <p:bldP spid="162113" grpId="0"/>
      <p:bldP spid="162118" grpId="0"/>
      <p:bldP spid="162119" grpId="0"/>
      <p:bldP spid="162122" grpId="0"/>
      <p:bldP spid="162123" grpId="0"/>
      <p:bldP spid="162124" grpId="0"/>
      <p:bldP spid="162127" grpId="0"/>
      <p:bldP spid="162128" grpId="0"/>
      <p:bldP spid="162129" grpId="0"/>
      <p:bldP spid="162130" grpId="0"/>
      <p:bldP spid="162131" grpId="0"/>
      <p:bldP spid="162132" grpId="0"/>
      <p:bldP spid="162133" grpId="0"/>
      <p:bldP spid="1621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7" name="对象 828422"/>
          <p:cNvGraphicFramePr>
            <a:graphicFrameLocks noChangeAspect="1"/>
          </p:cNvGraphicFramePr>
          <p:nvPr/>
        </p:nvGraphicFramePr>
        <p:xfrm>
          <a:off x="544083" y="1690688"/>
          <a:ext cx="11146155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10525125" imgH="3286125" progId="Word.Document.8">
                  <p:embed/>
                </p:oleObj>
              </mc:Choice>
              <mc:Fallback>
                <p:oleObj name="" r:id="rId1" imgW="10525125" imgH="32861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4083" y="1690688"/>
                        <a:ext cx="11146155" cy="3476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8424" name="对象 828423"/>
          <p:cNvGraphicFramePr>
            <a:graphicFrameLocks noChangeAspect="1"/>
          </p:cNvGraphicFramePr>
          <p:nvPr/>
        </p:nvGraphicFramePr>
        <p:xfrm>
          <a:off x="544256" y="5014733"/>
          <a:ext cx="11103489" cy="1273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10513060" imgH="1207770" progId="Word.Document.8">
                  <p:embed/>
                </p:oleObj>
              </mc:Choice>
              <mc:Fallback>
                <p:oleObj name="" r:id="rId3" imgW="10513060" imgH="12077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256" y="5014733"/>
                        <a:ext cx="11103489" cy="12732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15620" y="723265"/>
            <a:ext cx="3625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类型一   函数的定义域</a:t>
            </a:r>
            <a:endParaRPr lang="zh-CN" altLang="en-US" sz="28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8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8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21"/>
</p:tagLst>
</file>

<file path=ppt/tags/tag2.xml><?xml version="1.0" encoding="utf-8"?>
<p:tagLst xmlns:p="http://schemas.openxmlformats.org/presentationml/2006/main">
  <p:tag name="AS_UNIQUEID" val="335"/>
</p:tagLst>
</file>

<file path=ppt/tags/tag3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2709</Words>
  <Application>WPS 演示</Application>
  <PresentationFormat>宽屏</PresentationFormat>
  <Paragraphs>256</Paragraphs>
  <Slides>36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43</vt:i4>
      </vt:variant>
      <vt:variant>
        <vt:lpstr>幻灯片标题</vt:lpstr>
      </vt:variant>
      <vt:variant>
        <vt:i4>36</vt:i4>
      </vt:variant>
    </vt:vector>
  </HeadingPairs>
  <TitlesOfParts>
    <vt:vector size="100" baseType="lpstr">
      <vt:lpstr>Arial</vt:lpstr>
      <vt:lpstr>宋体</vt:lpstr>
      <vt:lpstr>Wingdings</vt:lpstr>
      <vt:lpstr>Calibri</vt:lpstr>
      <vt:lpstr>Wingdings 2</vt:lpstr>
      <vt:lpstr>Wingdings</vt:lpstr>
      <vt:lpstr>Times New Roman</vt:lpstr>
      <vt:lpstr>黑体</vt:lpstr>
      <vt:lpstr>Times New Roman</vt:lpstr>
      <vt:lpstr>Dotum</vt:lpstr>
      <vt:lpstr>Malgun Gothic</vt:lpstr>
      <vt:lpstr>仿宋_GB2312</vt:lpstr>
      <vt:lpstr>微软雅黑</vt:lpstr>
      <vt:lpstr>Arial Unicode MS</vt:lpstr>
      <vt:lpstr>华文新魏</vt:lpstr>
      <vt:lpstr>Courier New</vt:lpstr>
      <vt:lpstr>仿宋</vt:lpstr>
      <vt:lpstr>IPAPANNEW</vt:lpstr>
      <vt:lpstr>Segoe Print</vt:lpstr>
      <vt:lpstr>字魂27号-布丁体</vt:lpstr>
      <vt:lpstr>1_Office 主题</vt:lpstr>
      <vt:lpstr>Equation.3</vt:lpstr>
      <vt:lpstr>Word.Document.8</vt:lpstr>
      <vt:lpstr>Word.Document.8</vt:lpstr>
      <vt:lpstr>Equation.3</vt:lpstr>
      <vt:lpstr>Equation.3</vt:lpstr>
      <vt:lpstr>Equation.3</vt:lpstr>
      <vt:lpstr>Equation.3</vt:lpstr>
      <vt:lpstr>Word.Document.8</vt:lpstr>
      <vt:lpstr>Word.Document.8</vt:lpstr>
      <vt:lpstr>Word.Document.8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Word.Document.8</vt:lpstr>
      <vt:lpstr>Word.Document.8</vt:lpstr>
      <vt:lpstr>Word.Document.8</vt:lpstr>
      <vt:lpstr>Equation.3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Equation.KSEE3</vt:lpstr>
      <vt:lpstr>Equation.KSEE3</vt:lpstr>
      <vt:lpstr>Equation.DSMT4</vt:lpstr>
      <vt:lpstr>Word.Document.8</vt:lpstr>
      <vt:lpstr>Word.Document.8</vt:lpstr>
      <vt:lpstr>Word.Document.8</vt:lpstr>
      <vt:lpstr>Word.Document.8</vt:lpstr>
      <vt:lpstr>Equation.DSMT4</vt:lpstr>
      <vt:lpstr>Equation.DSMT4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213</cp:revision>
  <dcterms:created xsi:type="dcterms:W3CDTF">2019-01-12T04:39:00Z</dcterms:created>
  <dcterms:modified xsi:type="dcterms:W3CDTF">2020-10-19T01:02:01Z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