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79" r:id="rId4"/>
    <p:sldId id="358" r:id="rId5"/>
    <p:sldId id="359" r:id="rId6"/>
    <p:sldId id="315" r:id="rId8"/>
    <p:sldId id="363" r:id="rId9"/>
    <p:sldId id="362" r:id="rId10"/>
    <p:sldId id="364" r:id="rId11"/>
    <p:sldId id="365" r:id="rId12"/>
    <p:sldId id="318" r:id="rId13"/>
    <p:sldId id="366" r:id="rId14"/>
    <p:sldId id="344" r:id="rId15"/>
    <p:sldId id="298" r:id="rId16"/>
    <p:sldId id="368" r:id="rId17"/>
    <p:sldId id="370" r:id="rId18"/>
    <p:sldId id="369" r:id="rId19"/>
    <p:sldId id="371" r:id="rId20"/>
    <p:sldId id="287" r:id="rId21"/>
    <p:sldId id="372" r:id="rId22"/>
    <p:sldId id="373" r:id="rId23"/>
    <p:sldId id="276" r:id="rId24"/>
    <p:sldId id="354" r:id="rId25"/>
    <p:sldId id="352" r:id="rId26"/>
    <p:sldId id="27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1" clrIdx="0"/>
  <p:cmAuthor id="2" name="Windows User" initials="W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50FBE-D17B-41F8-96FE-39F990CE0E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C44FD-AE81-4A3A-908A-F3BFA8A192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图片 2" descr="看"/>
          <p:cNvPicPr>
            <a:picLocks noChangeAspect="1"/>
          </p:cNvPicPr>
          <p:nvPr userDrawn="1"/>
        </p:nvPicPr>
        <p:blipFill>
          <a:blip r:embed="rId2"/>
          <a:srcRect l="31" t="4451"/>
          <a:stretch>
            <a:fillRect/>
          </a:stretch>
        </p:blipFill>
        <p:spPr>
          <a:xfrm>
            <a:off x="635" y="-635"/>
            <a:ext cx="12191365" cy="685863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就"/>
          <p:cNvPicPr>
            <a:picLocks noChangeAspect="1"/>
          </p:cNvPicPr>
          <p:nvPr userDrawn="1"/>
        </p:nvPicPr>
        <p:blipFill>
          <a:blip r:embed="rId3"/>
          <a:stretch>
            <a:fillRect/>
          </a:stretch>
        </p:blipFill>
        <p:spPr>
          <a:xfrm>
            <a:off x="3270250" y="1854835"/>
            <a:ext cx="5651500" cy="28943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图片4"/>
          <p:cNvPicPr>
            <a:picLocks noChangeAspect="1"/>
          </p:cNvPicPr>
          <p:nvPr userDrawn="1"/>
        </p:nvPicPr>
        <p:blipFill>
          <a:blip r:embed="rId2"/>
          <a:stretch>
            <a:fillRect/>
          </a:stretch>
        </p:blipFill>
        <p:spPr>
          <a:xfrm>
            <a:off x="0" y="0"/>
            <a:ext cx="12192000" cy="475615"/>
          </a:xfrm>
          <a:prstGeom prst="rect">
            <a:avLst/>
          </a:prstGeom>
        </p:spPr>
      </p:pic>
      <p:pic>
        <p:nvPicPr>
          <p:cNvPr id="9" name="图片 8" descr="4"/>
          <p:cNvPicPr>
            <a:picLocks noChangeAspect="1"/>
          </p:cNvPicPr>
          <p:nvPr userDrawn="1"/>
        </p:nvPicPr>
        <p:blipFill>
          <a:blip r:embed="rId3"/>
          <a:stretch>
            <a:fillRect/>
          </a:stretch>
        </p:blipFill>
        <p:spPr>
          <a:xfrm>
            <a:off x="0" y="6501765"/>
            <a:ext cx="12191365" cy="3562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zh-CN" sz="1800" b="0" strike="noStrike" spc="-1">
              <a:solidFill>
                <a:srgbClr val="000000"/>
              </a:solidFill>
              <a:latin typeface="Calibri" panose="020F0502020204030204"/>
            </a:endParaRPr>
          </a:p>
        </p:txBody>
      </p:sp>
      <p:sp>
        <p:nvSpPr>
          <p:cNvPr id="6" name="PlaceHolder 2"/>
          <p:cNvSpPr>
            <a:spLocks noGrp="1"/>
          </p:cNvSpPr>
          <p:nvPr>
            <p:ph type="subTitle"/>
          </p:nvPr>
        </p:nvSpPr>
        <p:spPr>
          <a:xfrm>
            <a:off x="609480" y="1600200"/>
            <a:ext cx="10972440" cy="4525560"/>
          </a:xfrm>
          <a:prstGeom prst="rect">
            <a:avLst/>
          </a:prstGeom>
        </p:spPr>
        <p:txBody>
          <a:bodyPr lIns="0" tIns="0" rIns="0" bIns="0" anchor="ctr">
            <a:spAutoFit/>
          </a:bodyPr>
          <a:lstStyle/>
          <a:p>
            <a:pPr algn="ctr"/>
            <a:endParaRPr lang="en-US" sz="32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7.jpeg"/><Relationship Id="rId19" Type="http://schemas.openxmlformats.org/officeDocument/2006/relationships/slideLayout" Target="../slideLayouts/slideLayout4.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8.jpeg"/><Relationship Id="rId14" Type="http://schemas.openxmlformats.org/officeDocument/2006/relationships/tags" Target="../tags/tag12.xml"/><Relationship Id="rId13" Type="http://schemas.openxmlformats.org/officeDocument/2006/relationships/slide" Target="slide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slide" Target="slide1.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0.png"/><Relationship Id="rId11" Type="http://schemas.openxmlformats.org/officeDocument/2006/relationships/slideLayout" Target="../slideLayouts/slideLayout4.xml"/><Relationship Id="rId10" Type="http://schemas.openxmlformats.org/officeDocument/2006/relationships/image" Target="../media/image11.pn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hemeOverride" Target="../theme/themeOverride1.xml"/><Relationship Id="rId3"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hyperlink" Target="&#35838;&#25991;&#24405;&#38899;.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2600" y="932814"/>
            <a:ext cx="8271287" cy="2822507"/>
          </a:xfrm>
        </p:spPr>
        <p:txBody>
          <a:bodyPr>
            <a:normAutofit fontScale="90000"/>
          </a:bodyPr>
          <a:lstStyle/>
          <a:p>
            <a:pPr algn="ctr">
              <a:lnSpc>
                <a:spcPct val="200000"/>
              </a:lnSpc>
            </a:pPr>
            <a:r>
              <a:rPr lang="en-US" altLang="zh-CN" sz="4400" b="1" dirty="0">
                <a:effectLst>
                  <a:outerShdw blurRad="38100" dist="38100" dir="2700000" algn="tl">
                    <a:srgbClr val="000000">
                      <a:alpha val="43137"/>
                    </a:srgbClr>
                  </a:outerShdw>
                </a:effectLst>
                <a:latin typeface="+mj-ea"/>
              </a:rPr>
              <a:t>Unit 1 People of achievement</a:t>
            </a:r>
            <a:br>
              <a:rPr lang="en-US" altLang="zh-CN" sz="4400" dirty="0"/>
            </a:br>
            <a:r>
              <a:rPr lang="en-US" altLang="zh-CN" sz="4400" b="1" dirty="0">
                <a:latin typeface="Times New Roman" panose="02020603050405020304" pitchFamily="18" charset="0"/>
                <a:cs typeface="Times New Roman" panose="02020603050405020304" pitchFamily="18" charset="0"/>
              </a:rPr>
              <a:t>Reading and Thinking</a:t>
            </a:r>
            <a:endParaRPr lang="zh-CN" alt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Grp="1"/>
          </p:cNvSpPr>
          <p:nvPr>
            <p:ph type="body" sz="half" idx="2"/>
          </p:nvPr>
        </p:nvSpPr>
        <p:spPr>
          <a:xfrm>
            <a:off x="300806" y="660343"/>
            <a:ext cx="11321226" cy="706755"/>
          </a:xfrm>
          <a:prstGeom prst="rect">
            <a:avLst/>
          </a:prstGeom>
          <a:noFill/>
        </p:spPr>
        <p:txBody>
          <a:bodyPr wrap="square" rtlCol="0">
            <a:spAutoFit/>
          </a:bodyPr>
          <a:lstStyle>
            <a:lvl1pPr/>
            <a:lvl2pPr/>
            <a:lvl3pPr/>
            <a:lvl4pPr/>
            <a:lvl5pPr/>
            <a:lvl6pPr/>
            <a:lvl7pPr/>
            <a:lvl8pPr/>
            <a:lvl9pPr/>
          </a:lstStyle>
          <a:p>
            <a:pPr algn="just">
              <a:lnSpc>
                <a:spcPts val="4800"/>
              </a:lnSpc>
            </a:pPr>
            <a:r>
              <a:rPr lang="zh-CN" altLang="en-US"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sp>
        <p:nvSpPr>
          <p:cNvPr id="40" name="矩形: 圆角 39"/>
          <p:cNvSpPr/>
          <p:nvPr/>
        </p:nvSpPr>
        <p:spPr bwMode="auto">
          <a:xfrm>
            <a:off x="830566" y="712511"/>
            <a:ext cx="602502" cy="602502"/>
          </a:xfrm>
          <a:prstGeom prst="roundRect">
            <a:avLst>
              <a:gd name="adj" fmla="val 7214"/>
            </a:avLst>
          </a:prstGeom>
          <a:solidFill>
            <a:srgbClr val="C0000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defRPr/>
            </a:pPr>
            <a:r>
              <a:rPr lang="en-US" sz="3200">
                <a:solidFill>
                  <a:srgbClr val="FFFFFF"/>
                </a:solidFill>
                <a:latin typeface="Impact" panose="020B0806030902050204" pitchFamily="34" charset="0"/>
                <a:ea typeface="微软雅黑" panose="020B0503020204020204" charset="-122"/>
              </a:rPr>
              <a:t>c</a:t>
            </a:r>
            <a:endParaRPr lang="en-US" sz="3200">
              <a:solidFill>
                <a:srgbClr val="FFFFFF"/>
              </a:solidFill>
              <a:latin typeface="Impact" panose="020B0806030902050204" pitchFamily="34" charset="0"/>
              <a:ea typeface="微软雅黑" panose="020B0503020204020204" charset="-122"/>
            </a:endParaRPr>
          </a:p>
        </p:txBody>
      </p:sp>
      <p:sp>
        <p:nvSpPr>
          <p:cNvPr id="39" name="矩形 38"/>
          <p:cNvSpPr/>
          <p:nvPr/>
        </p:nvSpPr>
        <p:spPr>
          <a:xfrm>
            <a:off x="1650365" y="712470"/>
            <a:ext cx="8478520" cy="607695"/>
          </a:xfrm>
          <a:prstGeom prst="rect">
            <a:avLst/>
          </a:prstGeom>
        </p:spPr>
        <p:txBody>
          <a:bodyPr wrap="square">
            <a:spAutoFit/>
          </a:bodyPr>
          <a:lstStyle/>
          <a:p>
            <a:pPr>
              <a:lnSpc>
                <a:spcPct val="120000"/>
              </a:lnSpc>
              <a:spcBef>
                <a:spcPts val="400"/>
              </a:spcBef>
              <a:spcAft>
                <a:spcPts val="400"/>
              </a:spcAft>
              <a:defRPr/>
            </a:pPr>
            <a:r>
              <a:rPr lang="en-US" altLang="zh-CN" sz="2800" b="1" kern="100">
                <a:solidFill>
                  <a:srgbClr val="3D3D3D"/>
                </a:solidFill>
                <a:latin typeface="微软雅黑" panose="020B0503020204020204" charset="-122"/>
                <a:ea typeface="微软雅黑" panose="020B0503020204020204" charset="-122"/>
              </a:rPr>
              <a:t>Circle the answers to the questions below.</a:t>
            </a:r>
            <a:endParaRPr lang="en-US" altLang="zh-CN" sz="2800" b="1" kern="100">
              <a:solidFill>
                <a:srgbClr val="3D3D3D"/>
              </a:solidFill>
              <a:latin typeface="微软雅黑" panose="020B0503020204020204" charset="-122"/>
              <a:ea typeface="微软雅黑" panose="020B0503020204020204" charset="-122"/>
            </a:endParaRPr>
          </a:p>
        </p:txBody>
      </p:sp>
      <p:sp>
        <p:nvSpPr>
          <p:cNvPr id="1073742936" name="文本框 1073742935"/>
          <p:cNvSpPr txBox="1"/>
          <p:nvPr/>
        </p:nvSpPr>
        <p:spPr>
          <a:xfrm>
            <a:off x="1650365" y="2155825"/>
            <a:ext cx="1477645" cy="596265"/>
          </a:xfrm>
          <a:prstGeom prst="rect">
            <a:avLst/>
          </a:prstGeom>
          <a:solidFill>
            <a:srgbClr val="FF0000"/>
          </a:solidFill>
          <a:ln w="9525" cap="flat" cmpd="sng">
            <a:solidFill>
              <a:srgbClr val="000000"/>
            </a:solidFill>
            <a:prstDash val="solid"/>
            <a:miter/>
            <a:headEnd type="none" w="med" len="med"/>
            <a:tailEnd type="none" w="med" len="med"/>
          </a:ln>
        </p:spPr>
        <p:txBody>
          <a:bodyPr vert="horz" wrap="square" anchor="t"/>
          <a:lstStyle/>
          <a:p>
            <a:r>
              <a:rPr lang="zh-CN" altLang="en-US" sz="2800" b="1"/>
              <a:t>News</a:t>
            </a:r>
            <a:endParaRPr lang="zh-CN" altLang="en-US" sz="2800" b="1"/>
          </a:p>
          <a:p>
            <a:endParaRPr lang="zh-CN" altLang="en-US" sz="2800" b="1"/>
          </a:p>
        </p:txBody>
      </p:sp>
      <p:sp>
        <p:nvSpPr>
          <p:cNvPr id="2" name="文本框 1"/>
          <p:cNvSpPr txBox="1"/>
          <p:nvPr/>
        </p:nvSpPr>
        <p:spPr>
          <a:xfrm>
            <a:off x="4239895" y="1927860"/>
            <a:ext cx="6791325" cy="969010"/>
          </a:xfrm>
          <a:prstGeom prst="rect">
            <a:avLst/>
          </a:prstGeom>
          <a:solidFill>
            <a:srgbClr val="FF0000"/>
          </a:solidFill>
          <a:ln w="9525" cap="flat" cmpd="sng">
            <a:solidFill>
              <a:srgbClr val="000000"/>
            </a:solidFill>
            <a:prstDash val="solid"/>
            <a:miter/>
            <a:headEnd type="none" w="med" len="med"/>
            <a:tailEnd type="none" w="med" len="med"/>
          </a:ln>
        </p:spPr>
        <p:txBody>
          <a:bodyPr vert="horz" wrap="square" anchor="t"/>
          <a:lstStyle/>
          <a:p>
            <a:endParaRPr lang="zh-CN" altLang="en-US"/>
          </a:p>
          <a:p>
            <a:r>
              <a:rPr lang="zh-CN" altLang="en-US" sz="2800" b="1">
                <a:sym typeface="+mn-ea"/>
              </a:rPr>
              <a:t>The importance of discovering  artemisnin </a:t>
            </a:r>
            <a:r>
              <a:rPr lang="zh-CN" altLang="en-US">
                <a:sym typeface="+mn-ea"/>
              </a:rPr>
              <a:t> </a:t>
            </a:r>
            <a:endParaRPr lang="zh-CN" altLang="en-US"/>
          </a:p>
          <a:p>
            <a:endParaRPr lang="zh-CN" altLang="en-US"/>
          </a:p>
        </p:txBody>
      </p:sp>
      <p:pic>
        <p:nvPicPr>
          <p:cNvPr id="4" name="图片 5" descr="未命名文件 )"/>
          <p:cNvPicPr>
            <a:picLocks noChangeAspect="1"/>
          </p:cNvPicPr>
          <p:nvPr/>
        </p:nvPicPr>
        <p:blipFill>
          <a:blip r:embed="rId1"/>
          <a:stretch>
            <a:fillRect/>
          </a:stretch>
        </p:blipFill>
        <p:spPr>
          <a:xfrm>
            <a:off x="585470" y="2896870"/>
            <a:ext cx="10906760" cy="3694430"/>
          </a:xfrm>
          <a:prstGeom prst="rect">
            <a:avLst/>
          </a:prstGeom>
          <a:noFill/>
          <a:ln w="9525">
            <a:noFill/>
          </a:ln>
        </p:spPr>
      </p:pic>
      <p:sp>
        <p:nvSpPr>
          <p:cNvPr id="9" name="文本框 8"/>
          <p:cNvSpPr txBox="1"/>
          <p:nvPr/>
        </p:nvSpPr>
        <p:spPr>
          <a:xfrm>
            <a:off x="8651875" y="3146425"/>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1</a:t>
            </a:r>
            <a:endParaRPr lang="en-US" altLang="zh-CN" b="1">
              <a:gradFill>
                <a:gsLst>
                  <a:gs pos="0">
                    <a:srgbClr val="14CD68"/>
                  </a:gs>
                  <a:gs pos="100000">
                    <a:srgbClr val="0B6E38"/>
                  </a:gs>
                </a:gsLst>
                <a:lin scaled="0"/>
              </a:gradFill>
            </a:endParaRPr>
          </a:p>
        </p:txBody>
      </p:sp>
      <p:sp>
        <p:nvSpPr>
          <p:cNvPr id="5" name="文本框 4"/>
          <p:cNvSpPr txBox="1"/>
          <p:nvPr/>
        </p:nvSpPr>
        <p:spPr>
          <a:xfrm>
            <a:off x="8721090" y="3668395"/>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2</a:t>
            </a:r>
            <a:endParaRPr lang="en-US" altLang="zh-CN" b="1">
              <a:gradFill>
                <a:gsLst>
                  <a:gs pos="0">
                    <a:srgbClr val="14CD68"/>
                  </a:gs>
                  <a:gs pos="100000">
                    <a:srgbClr val="0B6E38"/>
                  </a:gs>
                </a:gsLst>
                <a:lin scaled="0"/>
              </a:gradFill>
            </a:endParaRPr>
          </a:p>
        </p:txBody>
      </p:sp>
      <p:sp>
        <p:nvSpPr>
          <p:cNvPr id="6" name="文本框 5"/>
          <p:cNvSpPr txBox="1"/>
          <p:nvPr/>
        </p:nvSpPr>
        <p:spPr>
          <a:xfrm>
            <a:off x="8721090" y="4338320"/>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3</a:t>
            </a:r>
            <a:endParaRPr lang="en-US" altLang="zh-CN" b="1">
              <a:gradFill>
                <a:gsLst>
                  <a:gs pos="0">
                    <a:srgbClr val="14CD68"/>
                  </a:gs>
                  <a:gs pos="100000">
                    <a:srgbClr val="0B6E38"/>
                  </a:gs>
                </a:gsLst>
                <a:lin scaled="0"/>
              </a:gradFill>
            </a:endParaRPr>
          </a:p>
        </p:txBody>
      </p:sp>
      <p:sp>
        <p:nvSpPr>
          <p:cNvPr id="7" name="文本框 6"/>
          <p:cNvSpPr txBox="1"/>
          <p:nvPr/>
        </p:nvSpPr>
        <p:spPr>
          <a:xfrm>
            <a:off x="8721090" y="4827905"/>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4</a:t>
            </a:r>
            <a:endParaRPr lang="en-US" altLang="zh-CN" b="1">
              <a:gradFill>
                <a:gsLst>
                  <a:gs pos="0">
                    <a:srgbClr val="14CD68"/>
                  </a:gs>
                  <a:gs pos="100000">
                    <a:srgbClr val="0B6E38"/>
                  </a:gs>
                </a:gsLst>
                <a:lin scaled="0"/>
              </a:gradFill>
            </a:endParaRPr>
          </a:p>
        </p:txBody>
      </p:sp>
      <p:sp>
        <p:nvSpPr>
          <p:cNvPr id="8" name="文本框 7"/>
          <p:cNvSpPr txBox="1"/>
          <p:nvPr/>
        </p:nvSpPr>
        <p:spPr>
          <a:xfrm>
            <a:off x="8721090" y="5438140"/>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5</a:t>
            </a:r>
            <a:endParaRPr lang="en-US" altLang="zh-CN" b="1">
              <a:gradFill>
                <a:gsLst>
                  <a:gs pos="0">
                    <a:srgbClr val="14CD68"/>
                  </a:gs>
                  <a:gs pos="100000">
                    <a:srgbClr val="0B6E38"/>
                  </a:gs>
                </a:gsLst>
                <a:lin scaled="0"/>
              </a:gradFill>
            </a:endParaRPr>
          </a:p>
        </p:txBody>
      </p:sp>
      <p:sp>
        <p:nvSpPr>
          <p:cNvPr id="10" name="文本框 9"/>
          <p:cNvSpPr txBox="1"/>
          <p:nvPr/>
        </p:nvSpPr>
        <p:spPr>
          <a:xfrm>
            <a:off x="8721090" y="5955030"/>
            <a:ext cx="628650" cy="368300"/>
          </a:xfrm>
          <a:prstGeom prst="rect">
            <a:avLst/>
          </a:prstGeom>
          <a:noFill/>
        </p:spPr>
        <p:txBody>
          <a:bodyPr wrap="square" rtlCol="0">
            <a:spAutoFit/>
          </a:bodyPr>
          <a:lstStyle/>
          <a:p>
            <a:r>
              <a:rPr lang="en-US" altLang="zh-CN" b="1">
                <a:gradFill>
                  <a:gsLst>
                    <a:gs pos="0">
                      <a:srgbClr val="14CD68"/>
                    </a:gs>
                    <a:gs pos="100000">
                      <a:srgbClr val="0B6E38"/>
                    </a:gs>
                  </a:gsLst>
                  <a:lin scaled="0"/>
                </a:gradFill>
              </a:rPr>
              <a:t>6</a:t>
            </a:r>
            <a:endParaRPr lang="en-US" altLang="zh-CN" b="1">
              <a:gradFill>
                <a:gsLst>
                  <a:gs pos="0">
                    <a:srgbClr val="14CD68"/>
                  </a:gs>
                  <a:gs pos="100000">
                    <a:srgbClr val="0B6E38"/>
                  </a:gs>
                </a:gsLst>
                <a:lin scaled="0"/>
              </a:gradFill>
            </a:endParaRPr>
          </a:p>
        </p:txBody>
      </p:sp>
      <p:sp>
        <p:nvSpPr>
          <p:cNvPr id="11" name="文本框 10"/>
          <p:cNvSpPr txBox="1"/>
          <p:nvPr/>
        </p:nvSpPr>
        <p:spPr>
          <a:xfrm>
            <a:off x="830580" y="1405890"/>
            <a:ext cx="9759950" cy="521970"/>
          </a:xfrm>
          <a:prstGeom prst="rect">
            <a:avLst/>
          </a:prstGeom>
          <a:noFill/>
          <a:ln w="38100">
            <a:solidFill>
              <a:schemeClr val="tx1"/>
            </a:solidFill>
          </a:ln>
        </p:spPr>
        <p:txBody>
          <a:bodyPr wrap="square" rtlCol="0">
            <a:spAutoFit/>
          </a:bodyPr>
          <a:lstStyle/>
          <a:p>
            <a:r>
              <a:rPr lang="en-US" altLang="zh-CN" sz="2800"/>
              <a:t>          1.    Where would you most likely find this passage?</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Grp="1"/>
          </p:cNvSpPr>
          <p:nvPr>
            <p:ph type="body" sz="half" idx="2"/>
          </p:nvPr>
        </p:nvSpPr>
        <p:spPr>
          <a:xfrm>
            <a:off x="300806" y="660343"/>
            <a:ext cx="11321226" cy="706755"/>
          </a:xfrm>
          <a:prstGeom prst="rect">
            <a:avLst/>
          </a:prstGeom>
          <a:noFill/>
        </p:spPr>
        <p:txBody>
          <a:bodyPr wrap="square" rtlCol="0">
            <a:spAutoFit/>
          </a:bodyPr>
          <a:lstStyle>
            <a:lvl1pPr/>
            <a:lvl2pPr/>
            <a:lvl3pPr/>
            <a:lvl4pPr/>
            <a:lvl5pPr/>
            <a:lvl6pPr/>
            <a:lvl7pPr/>
            <a:lvl8pPr/>
            <a:lvl9pPr/>
          </a:lstStyle>
          <a:p>
            <a:pPr algn="just">
              <a:lnSpc>
                <a:spcPts val="4800"/>
              </a:lnSpc>
            </a:pPr>
            <a:r>
              <a:rPr lang="zh-CN" altLang="en-US"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sp>
        <p:nvSpPr>
          <p:cNvPr id="40" name="矩形: 圆角 39"/>
          <p:cNvSpPr/>
          <p:nvPr/>
        </p:nvSpPr>
        <p:spPr bwMode="auto">
          <a:xfrm>
            <a:off x="856601" y="660441"/>
            <a:ext cx="602502" cy="602502"/>
          </a:xfrm>
          <a:prstGeom prst="roundRect">
            <a:avLst>
              <a:gd name="adj" fmla="val 7214"/>
            </a:avLst>
          </a:prstGeom>
          <a:solidFill>
            <a:srgbClr val="C0000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defRPr/>
            </a:pPr>
            <a:r>
              <a:rPr lang="en-US" sz="3200">
                <a:solidFill>
                  <a:srgbClr val="FFFFFF"/>
                </a:solidFill>
                <a:latin typeface="Impact" panose="020B0806030902050204" pitchFamily="34" charset="0"/>
                <a:ea typeface="微软雅黑" panose="020B0503020204020204" charset="-122"/>
              </a:rPr>
              <a:t>c</a:t>
            </a:r>
            <a:endParaRPr lang="en-US" sz="3200">
              <a:solidFill>
                <a:srgbClr val="FFFFFF"/>
              </a:solidFill>
              <a:latin typeface="Impact" panose="020B0806030902050204" pitchFamily="34" charset="0"/>
              <a:ea typeface="微软雅黑" panose="020B0503020204020204" charset="-122"/>
            </a:endParaRPr>
          </a:p>
        </p:txBody>
      </p:sp>
      <p:sp>
        <p:nvSpPr>
          <p:cNvPr id="39" name="矩形 38"/>
          <p:cNvSpPr/>
          <p:nvPr/>
        </p:nvSpPr>
        <p:spPr>
          <a:xfrm>
            <a:off x="1659255" y="595630"/>
            <a:ext cx="9827260" cy="607695"/>
          </a:xfrm>
          <a:prstGeom prst="rect">
            <a:avLst/>
          </a:prstGeom>
        </p:spPr>
        <p:txBody>
          <a:bodyPr wrap="square">
            <a:spAutoFit/>
          </a:bodyPr>
          <a:lstStyle/>
          <a:p>
            <a:pPr>
              <a:lnSpc>
                <a:spcPct val="120000"/>
              </a:lnSpc>
              <a:spcBef>
                <a:spcPts val="400"/>
              </a:spcBef>
              <a:spcAft>
                <a:spcPts val="400"/>
              </a:spcAft>
              <a:defRPr/>
            </a:pPr>
            <a:r>
              <a:rPr lang="en-US" altLang="zh-CN" sz="2800" b="1" kern="100">
                <a:solidFill>
                  <a:srgbClr val="3D3D3D"/>
                </a:solidFill>
                <a:latin typeface="微软雅黑" panose="020B0503020204020204" charset="-122"/>
                <a:ea typeface="微软雅黑" panose="020B0503020204020204" charset="-122"/>
              </a:rPr>
              <a:t>Discuss why the discovery of artemisnin is important</a:t>
            </a:r>
            <a:endParaRPr lang="en-US" altLang="zh-CN" sz="2800" b="1" kern="100">
              <a:solidFill>
                <a:srgbClr val="3D3D3D"/>
              </a:solidFill>
              <a:latin typeface="微软雅黑" panose="020B0503020204020204" charset="-122"/>
              <a:ea typeface="微软雅黑" panose="020B0503020204020204" charset="-122"/>
            </a:endParaRPr>
          </a:p>
        </p:txBody>
      </p:sp>
      <p:sp>
        <p:nvSpPr>
          <p:cNvPr id="1073742936" name="文本框 1073742935"/>
          <p:cNvSpPr txBox="1"/>
          <p:nvPr/>
        </p:nvSpPr>
        <p:spPr>
          <a:xfrm>
            <a:off x="1659255" y="2428875"/>
            <a:ext cx="1477645" cy="596265"/>
          </a:xfrm>
          <a:prstGeom prst="rect">
            <a:avLst/>
          </a:prstGeom>
          <a:solidFill>
            <a:srgbClr val="FF0000"/>
          </a:solidFill>
          <a:ln w="9525" cap="flat" cmpd="sng">
            <a:solidFill>
              <a:srgbClr val="000000"/>
            </a:solidFill>
            <a:prstDash val="solid"/>
            <a:miter/>
            <a:headEnd type="none" w="med" len="med"/>
            <a:tailEnd type="none" w="med" len="med"/>
          </a:ln>
        </p:spPr>
        <p:txBody>
          <a:bodyPr vert="horz" wrap="square" anchor="t"/>
          <a:lstStyle/>
          <a:p>
            <a:r>
              <a:rPr lang="zh-CN" altLang="en-US" sz="2800" b="1"/>
              <a:t>News</a:t>
            </a:r>
            <a:endParaRPr lang="zh-CN" altLang="en-US" sz="2800" b="1"/>
          </a:p>
          <a:p>
            <a:endParaRPr lang="zh-CN" altLang="en-US" sz="2800" b="1"/>
          </a:p>
        </p:txBody>
      </p:sp>
      <p:sp>
        <p:nvSpPr>
          <p:cNvPr id="2" name="文本框 1"/>
          <p:cNvSpPr txBox="1"/>
          <p:nvPr/>
        </p:nvSpPr>
        <p:spPr>
          <a:xfrm>
            <a:off x="4437380" y="2242820"/>
            <a:ext cx="6791325" cy="969010"/>
          </a:xfrm>
          <a:prstGeom prst="rect">
            <a:avLst/>
          </a:prstGeom>
          <a:solidFill>
            <a:srgbClr val="FF0000"/>
          </a:solidFill>
          <a:ln w="9525" cap="flat" cmpd="sng">
            <a:solidFill>
              <a:srgbClr val="000000"/>
            </a:solidFill>
            <a:prstDash val="solid"/>
            <a:miter/>
            <a:headEnd type="none" w="med" len="med"/>
            <a:tailEnd type="none" w="med" len="med"/>
          </a:ln>
        </p:spPr>
        <p:txBody>
          <a:bodyPr vert="horz" wrap="square" anchor="t"/>
          <a:lstStyle/>
          <a:p>
            <a:endParaRPr lang="zh-CN" altLang="en-US" dirty="0"/>
          </a:p>
          <a:p>
            <a:r>
              <a:rPr lang="zh-CN" altLang="en-US" sz="2800" b="1" dirty="0">
                <a:sym typeface="+mn-ea"/>
              </a:rPr>
              <a:t>The importance of discovering artemisnin </a:t>
            </a:r>
            <a:r>
              <a:rPr lang="zh-CN" altLang="en-US" dirty="0">
                <a:sym typeface="+mn-ea"/>
              </a:rPr>
              <a:t> </a:t>
            </a:r>
            <a:endParaRPr lang="zh-CN" altLang="en-US" dirty="0"/>
          </a:p>
          <a:p>
            <a:endParaRPr lang="zh-CN" altLang="en-US" dirty="0"/>
          </a:p>
        </p:txBody>
      </p:sp>
      <p:pic>
        <p:nvPicPr>
          <p:cNvPr id="4" name="图片 -2147482621" descr="未命名文件(19)"/>
          <p:cNvPicPr>
            <a:picLocks noChangeAspect="1"/>
          </p:cNvPicPr>
          <p:nvPr/>
        </p:nvPicPr>
        <p:blipFill>
          <a:blip r:embed="rId1"/>
          <a:stretch>
            <a:fillRect/>
          </a:stretch>
        </p:blipFill>
        <p:spPr>
          <a:xfrm>
            <a:off x="695325" y="3352165"/>
            <a:ext cx="10533380" cy="3144520"/>
          </a:xfrm>
          <a:prstGeom prst="rect">
            <a:avLst/>
          </a:prstGeom>
          <a:noFill/>
          <a:ln w="9525">
            <a:noFill/>
          </a:ln>
        </p:spPr>
      </p:pic>
      <p:sp>
        <p:nvSpPr>
          <p:cNvPr id="11" name="文本框 10"/>
          <p:cNvSpPr txBox="1"/>
          <p:nvPr/>
        </p:nvSpPr>
        <p:spPr>
          <a:xfrm>
            <a:off x="843280" y="1437005"/>
            <a:ext cx="9759950" cy="521970"/>
          </a:xfrm>
          <a:prstGeom prst="rect">
            <a:avLst/>
          </a:prstGeom>
          <a:noFill/>
          <a:ln w="38100">
            <a:solidFill>
              <a:schemeClr val="tx1"/>
            </a:solidFill>
          </a:ln>
        </p:spPr>
        <p:txBody>
          <a:bodyPr wrap="square" rtlCol="0">
            <a:spAutoFit/>
          </a:bodyPr>
          <a:lstStyle/>
          <a:p>
            <a:r>
              <a:rPr lang="en-US" altLang="zh-CN" sz="2800"/>
              <a:t>            1.  Where would you most likely find this passage?</a:t>
            </a:r>
            <a:endParaRPr lang="en-US" altLang="zh-CN"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1505" y="3346450"/>
            <a:ext cx="3288030" cy="583565"/>
          </a:xfrm>
          <a:prstGeom prst="rect">
            <a:avLst/>
          </a:prstGeom>
          <a:noFill/>
        </p:spPr>
        <p:txBody>
          <a:bodyPr wrap="square" rtlCol="0">
            <a:spAutoFit/>
          </a:bodyPr>
          <a:lstStyle/>
          <a:p>
            <a:r>
              <a:rPr lang="zh-CN" altLang="en-US" sz="3200" dirty="0">
                <a:solidFill>
                  <a:srgbClr val="0000FF"/>
                </a:solidFill>
              </a:rPr>
              <a:t>vital；crucial</a:t>
            </a:r>
            <a:endParaRPr lang="zh-CN" altLang="en-US" sz="3200" dirty="0">
              <a:solidFill>
                <a:srgbClr val="0000FF"/>
              </a:solidFill>
            </a:endParaRPr>
          </a:p>
        </p:txBody>
      </p:sp>
      <p:sp>
        <p:nvSpPr>
          <p:cNvPr id="11" name="文本框 10"/>
          <p:cNvSpPr txBox="1"/>
          <p:nvPr/>
        </p:nvSpPr>
        <p:spPr>
          <a:xfrm>
            <a:off x="774700" y="960755"/>
            <a:ext cx="10480675" cy="1383665"/>
          </a:xfrm>
          <a:prstGeom prst="rect">
            <a:avLst/>
          </a:prstGeom>
          <a:noFill/>
          <a:ln w="38100">
            <a:solidFill>
              <a:schemeClr val="tx1"/>
            </a:solidFill>
          </a:ln>
        </p:spPr>
        <p:txBody>
          <a:bodyPr wrap="square" rtlCol="0">
            <a:spAutoFit/>
          </a:bodyPr>
          <a:lstStyle/>
          <a:p>
            <a:pPr>
              <a:lnSpc>
                <a:spcPct val="150000"/>
              </a:lnSpc>
            </a:pPr>
            <a:r>
              <a:rPr lang="en-US" altLang="zh-CN" sz="2800"/>
              <a:t> 2. </a:t>
            </a:r>
            <a:r>
              <a:rPr lang="en-US" altLang="zh-CN" sz="2800" b="1" dirty="0">
                <a:latin typeface="Times New Roman" panose="02020603050405020304" pitchFamily="18" charset="0"/>
                <a:cs typeface="Times New Roman" panose="02020603050405020304" pitchFamily="18" charset="0"/>
                <a:sym typeface="+mn-ea"/>
              </a:rPr>
              <a:t>Scan paragraph 1 to find two adjestives describing the discovery of attemisinin.</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391775" y="476039"/>
            <a:ext cx="1800225" cy="2401888"/>
          </a:xfrm>
          <a:prstGeom prst="rect">
            <a:avLst/>
          </a:prstGeom>
          <a:noFill/>
          <a:ln w="9525">
            <a:noFill/>
          </a:ln>
        </p:spPr>
      </p:pic>
      <p:sp>
        <p:nvSpPr>
          <p:cNvPr id="11" name="文本框 10"/>
          <p:cNvSpPr txBox="1"/>
          <p:nvPr/>
        </p:nvSpPr>
        <p:spPr>
          <a:xfrm>
            <a:off x="671195" y="2317750"/>
            <a:ext cx="10480675" cy="737235"/>
          </a:xfrm>
          <a:prstGeom prst="rect">
            <a:avLst/>
          </a:prstGeom>
          <a:noFill/>
          <a:ln w="38100">
            <a:solidFill>
              <a:schemeClr val="tx1"/>
            </a:solidFill>
          </a:ln>
        </p:spPr>
        <p:txBody>
          <a:bodyPr wrap="square" rtlCol="0">
            <a:spAutoFit/>
          </a:bodyPr>
          <a:lstStyle/>
          <a:p>
            <a:pPr>
              <a:lnSpc>
                <a:spcPct val="150000"/>
              </a:lnSpc>
            </a:pPr>
            <a:r>
              <a:rPr lang="en-US" altLang="zh-CN" sz="2800" b="1"/>
              <a:t> 3 Fill in the blanks and outline the life of Tu Youyou.</a:t>
            </a:r>
            <a:endParaRPr lang="en-US" altLang="zh-CN" sz="2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a:p>
        </p:txBody>
      </p:sp>
      <p:sp>
        <p:nvSpPr>
          <p:cNvPr id="34" name="文本框 33"/>
          <p:cNvSpPr txBox="1"/>
          <p:nvPr/>
        </p:nvSpPr>
        <p:spPr>
          <a:xfrm>
            <a:off x="138060" y="2917761"/>
            <a:ext cx="1526540" cy="829945"/>
          </a:xfrm>
          <a:prstGeom prst="rect">
            <a:avLst/>
          </a:prstGeom>
          <a:noFill/>
        </p:spPr>
        <p:txBody>
          <a:bodyPr wrap="none" rtlCol="0">
            <a:spAutoFit/>
          </a:bodyPr>
          <a:lstStyle/>
          <a:p>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The life of </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Tu </a:t>
            </a:r>
            <a:r>
              <a:rPr lang="en-US" altLang="zh-CN" sz="2400" kern="100" dirty="0" err="1">
                <a:latin typeface="Times New Roman" panose="02020603050405020304" pitchFamily="18" charset="0"/>
                <a:ea typeface="宋体" panose="02010600030101010101" pitchFamily="2" charset="-122"/>
                <a:cs typeface="Times New Roman" panose="02020603050405020304" pitchFamily="18" charset="0"/>
              </a:rPr>
              <a:t>Youyou</a:t>
            </a:r>
            <a:endParaRPr lang="zh-CN" altLang="en-US"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 35"/>
          <p:cNvSpPr txBox="1"/>
          <p:nvPr/>
        </p:nvSpPr>
        <p:spPr>
          <a:xfrm>
            <a:off x="1605330" y="5850392"/>
            <a:ext cx="1022350" cy="521970"/>
          </a:xfrm>
          <a:prstGeom prst="rect">
            <a:avLst/>
          </a:prstGeom>
          <a:noFill/>
        </p:spPr>
        <p:txBody>
          <a:bodyPr wrap="none" rtlCol="0">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Part 3</a:t>
            </a:r>
            <a:endParaRPr lang="en-US"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文本框 37"/>
          <p:cNvSpPr txBox="1"/>
          <p:nvPr/>
        </p:nvSpPr>
        <p:spPr>
          <a:xfrm>
            <a:off x="1641607" y="3133205"/>
            <a:ext cx="1022350" cy="521970"/>
          </a:xfrm>
          <a:prstGeom prst="rect">
            <a:avLst/>
          </a:prstGeom>
          <a:noFill/>
        </p:spPr>
        <p:txBody>
          <a:bodyPr wrap="none" rtlCol="0">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Part 2</a:t>
            </a:r>
            <a:endParaRPr lang="en-US"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文本框 39"/>
          <p:cNvSpPr txBox="1"/>
          <p:nvPr/>
        </p:nvSpPr>
        <p:spPr>
          <a:xfrm>
            <a:off x="1541607" y="751790"/>
            <a:ext cx="1022350" cy="521970"/>
          </a:xfrm>
          <a:prstGeom prst="rect">
            <a:avLst/>
          </a:prstGeom>
          <a:noFill/>
        </p:spPr>
        <p:txBody>
          <a:bodyPr wrap="none" rtlCol="0">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Part 1</a:t>
            </a:r>
            <a:endParaRPr lang="en-US"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下箭头 9"/>
          <p:cNvSpPr/>
          <p:nvPr/>
        </p:nvSpPr>
        <p:spPr>
          <a:xfrm>
            <a:off x="1994213" y="1592744"/>
            <a:ext cx="127445" cy="1558480"/>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3" name="下箭头 9"/>
          <p:cNvSpPr/>
          <p:nvPr/>
        </p:nvSpPr>
        <p:spPr>
          <a:xfrm>
            <a:off x="1994837" y="3655297"/>
            <a:ext cx="155195" cy="1667212"/>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5" name="文本框 44"/>
          <p:cNvSpPr txBox="1"/>
          <p:nvPr/>
        </p:nvSpPr>
        <p:spPr>
          <a:xfrm>
            <a:off x="2427595" y="523824"/>
            <a:ext cx="6094428" cy="521970"/>
          </a:xfrm>
          <a:prstGeom prst="rect">
            <a:avLst/>
          </a:prstGeom>
          <a:noFill/>
        </p:spPr>
        <p:txBody>
          <a:bodyPr wrap="square">
            <a:spAutoFit/>
          </a:bodyPr>
          <a:lstStyle/>
          <a:p>
            <a:r>
              <a:rPr lang="zh-CN" altLang="zh-CN" sz="1800">
                <a:effectLst/>
                <a:ea typeface="Times New Roman" panose="02020603050405020304" pitchFamily="18" charset="0"/>
              </a:rPr>
              <a:t> </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Who</a:t>
            </a:r>
            <a:r>
              <a:rPr lang="en-US" altLang="zh-CN" sz="1800">
                <a:effectLst/>
                <a:ea typeface="Times New Roman" panose="02020603050405020304" pitchFamily="18" charset="0"/>
              </a:rPr>
              <a:t> - </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Tu</a:t>
            </a:r>
            <a:r>
              <a:rPr lang="en-US" altLang="zh-CN" sz="1800">
                <a:effectLst/>
                <a:ea typeface="Times New Roman" panose="02020603050405020304" pitchFamily="18" charset="0"/>
              </a:rPr>
              <a:t> </a:t>
            </a:r>
            <a:r>
              <a:rPr lang="en-US" altLang="zh-CN" sz="2800" kern="100" err="1">
                <a:latin typeface="Times New Roman" panose="02020603050405020304" pitchFamily="18" charset="0"/>
                <a:ea typeface="宋体" panose="02010600030101010101" pitchFamily="2" charset="-122"/>
                <a:cs typeface="Times New Roman" panose="02020603050405020304" pitchFamily="18" charset="0"/>
              </a:rPr>
              <a:t>Youyou</a:t>
            </a:r>
            <a:r>
              <a:rPr lang="en-US" altLang="zh-CN" sz="1800">
                <a:effectLst/>
                <a:ea typeface="Times New Roman" panose="02020603050405020304" pitchFamily="18" charset="0"/>
              </a:rPr>
              <a:t> </a:t>
            </a:r>
            <a:endParaRPr lang="zh-CN" altLang="en-US"/>
          </a:p>
        </p:txBody>
      </p:sp>
      <p:sp>
        <p:nvSpPr>
          <p:cNvPr id="47" name="文本框 46"/>
          <p:cNvSpPr txBox="1"/>
          <p:nvPr/>
        </p:nvSpPr>
        <p:spPr>
          <a:xfrm>
            <a:off x="2419371" y="1076006"/>
            <a:ext cx="9785022" cy="953135"/>
          </a:xfrm>
          <a:prstGeom prst="rect">
            <a:avLst/>
          </a:prstGeom>
          <a:noFill/>
        </p:spPr>
        <p:txBody>
          <a:bodyPr wrap="square">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Why great – won ________ in 2015, which lead to the _______ of artemisinin</a:t>
            </a:r>
            <a:endParaRPr lang="zh-CN" altLang="en-US"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 name="文本框 47"/>
          <p:cNvSpPr txBox="1"/>
          <p:nvPr/>
        </p:nvSpPr>
        <p:spPr>
          <a:xfrm>
            <a:off x="2576520" y="2735016"/>
            <a:ext cx="1790431" cy="953135"/>
          </a:xfrm>
          <a:prstGeom prst="rect">
            <a:avLst/>
          </a:prstGeom>
          <a:noFill/>
        </p:spPr>
        <p:txBody>
          <a:bodyPr wrap="square" rtlCol="0">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Life experience</a:t>
            </a:r>
            <a:endParaRPr lang="zh-CN" altLang="en-US"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左大括号 48"/>
          <p:cNvSpPr/>
          <p:nvPr/>
        </p:nvSpPr>
        <p:spPr>
          <a:xfrm>
            <a:off x="4265105" y="1855509"/>
            <a:ext cx="435955" cy="3274123"/>
          </a:xfrm>
          <a:prstGeom prst="leftBrace">
            <a:avLst>
              <a:gd name="adj1" fmla="val 8333"/>
              <a:gd name="adj2" fmla="val 50498"/>
            </a:avLst>
          </a:pr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1" name="文本框 50"/>
          <p:cNvSpPr txBox="1"/>
          <p:nvPr/>
        </p:nvSpPr>
        <p:spPr>
          <a:xfrm>
            <a:off x="4483082" y="1743807"/>
            <a:ext cx="6094428" cy="521970"/>
          </a:xfrm>
          <a:prstGeom prst="rect">
            <a:avLst/>
          </a:prstGeom>
          <a:noFill/>
        </p:spPr>
        <p:txBody>
          <a:bodyPr wrap="square">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1930 - ____________ in Ningbo</a:t>
            </a:r>
            <a:endParaRPr lang="zh-CN" altLang="en-US"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文本框 52"/>
          <p:cNvSpPr txBox="1"/>
          <p:nvPr/>
        </p:nvSpPr>
        <p:spPr>
          <a:xfrm>
            <a:off x="4519996" y="2220860"/>
            <a:ext cx="7595960" cy="953135"/>
          </a:xfrm>
          <a:prstGeom prst="rect">
            <a:avLst/>
          </a:prstGeom>
          <a:noFill/>
        </p:spPr>
        <p:txBody>
          <a:bodyPr wrap="square">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1955 - __________from Peking University Medical school</a:t>
            </a:r>
            <a:endParaRPr lang="zh-CN" altLang="en-US"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文本框 54"/>
          <p:cNvSpPr txBox="1"/>
          <p:nvPr/>
        </p:nvSpPr>
        <p:spPr>
          <a:xfrm>
            <a:off x="2637985" y="2918665"/>
            <a:ext cx="11217152" cy="737235"/>
          </a:xfrm>
          <a:prstGeom prst="rect">
            <a:avLst/>
          </a:prstGeom>
          <a:noFill/>
        </p:spPr>
        <p:txBody>
          <a:bodyPr wrap="square">
            <a:spAutoFit/>
          </a:bodyPr>
          <a:lstStyle/>
          <a:p>
            <a:pPr indent="1866900" algn="l">
              <a:lnSpc>
                <a:spcPct val="15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1967 - formed a team to find new treatment for_____       </a:t>
            </a:r>
            <a:endParaRPr lang="zh-CN"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7" name="文本框 56"/>
          <p:cNvSpPr txBox="1"/>
          <p:nvPr/>
        </p:nvSpPr>
        <p:spPr>
          <a:xfrm>
            <a:off x="4578083" y="3685401"/>
            <a:ext cx="6931173" cy="521970"/>
          </a:xfrm>
          <a:prstGeom prst="rect">
            <a:avLst/>
          </a:prstGeom>
          <a:noFill/>
        </p:spPr>
        <p:txBody>
          <a:bodyPr wrap="square">
            <a:spAutoFit/>
          </a:bodyPr>
          <a:lstStyle/>
          <a:p>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1969 – became the ______ of the project…</a:t>
            </a:r>
            <a:endParaRPr lang="zh-CN" altLang="en-US"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文本框 58"/>
          <p:cNvSpPr txBox="1"/>
          <p:nvPr/>
        </p:nvSpPr>
        <p:spPr>
          <a:xfrm>
            <a:off x="4573415" y="4176098"/>
            <a:ext cx="7887879" cy="737235"/>
          </a:xfrm>
          <a:prstGeom prst="rect">
            <a:avLst/>
          </a:prstGeom>
          <a:noFill/>
        </p:spPr>
        <p:txBody>
          <a:bodyPr wrap="square">
            <a:spAutoFit/>
          </a:bodyPr>
          <a:lstStyle/>
          <a:p>
            <a:pPr algn="l">
              <a:lnSpc>
                <a:spcPct val="15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1971 – finally _________ in the experiment</a:t>
            </a:r>
            <a:endParaRPr lang="zh-CN"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 name="文本框 60"/>
          <p:cNvSpPr txBox="1"/>
          <p:nvPr/>
        </p:nvSpPr>
        <p:spPr>
          <a:xfrm>
            <a:off x="4607110" y="4719607"/>
            <a:ext cx="6094428" cy="737235"/>
          </a:xfrm>
          <a:prstGeom prst="rect">
            <a:avLst/>
          </a:prstGeom>
          <a:noFill/>
        </p:spPr>
        <p:txBody>
          <a:bodyPr wrap="square">
            <a:spAutoFit/>
          </a:bodyPr>
          <a:lstStyle/>
          <a:p>
            <a:pPr algn="l">
              <a:lnSpc>
                <a:spcPct val="15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2015 – won the ___________</a:t>
            </a:r>
            <a:endParaRPr lang="zh-CN"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文本框 62"/>
          <p:cNvSpPr txBox="1"/>
          <p:nvPr/>
        </p:nvSpPr>
        <p:spPr>
          <a:xfrm>
            <a:off x="2674262" y="5687580"/>
            <a:ext cx="6094428" cy="737235"/>
          </a:xfrm>
          <a:prstGeom prst="rect">
            <a:avLst/>
          </a:prstGeom>
          <a:noFill/>
        </p:spPr>
        <p:txBody>
          <a:bodyPr wrap="square">
            <a:spAutoFit/>
          </a:bodyPr>
          <a:lstStyle/>
          <a:p>
            <a:pPr algn="l">
              <a:lnSpc>
                <a:spcPct val="15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Tu Youyou’s response to the Nobel Prize</a:t>
            </a:r>
            <a:endParaRPr lang="zh-CN" altLang="zh-CN" sz="2800" kern="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6" name="文本框 65"/>
          <p:cNvSpPr txBox="1"/>
          <p:nvPr/>
        </p:nvSpPr>
        <p:spPr>
          <a:xfrm>
            <a:off x="4923785" y="1192190"/>
            <a:ext cx="1824803" cy="460375"/>
          </a:xfrm>
          <a:prstGeom prst="rect">
            <a:avLst/>
          </a:prstGeom>
          <a:noFill/>
        </p:spPr>
        <p:txBody>
          <a:bodyPr wrap="square" rtlCol="0">
            <a:spAutoFit/>
          </a:bodyPr>
          <a:lstStyle/>
          <a:p>
            <a:r>
              <a:rPr lang="en-US" altLang="zh-CN" sz="2400">
                <a:solidFill>
                  <a:srgbClr val="FF0000"/>
                </a:solidFill>
              </a:rPr>
              <a:t>Nobel Prize</a:t>
            </a:r>
            <a:endParaRPr lang="zh-CN" altLang="en-US" sz="2400">
              <a:solidFill>
                <a:srgbClr val="FF0000"/>
              </a:solidFill>
            </a:endParaRPr>
          </a:p>
        </p:txBody>
      </p:sp>
      <p:sp>
        <p:nvSpPr>
          <p:cNvPr id="68" name="文本框 67"/>
          <p:cNvSpPr txBox="1"/>
          <p:nvPr/>
        </p:nvSpPr>
        <p:spPr>
          <a:xfrm>
            <a:off x="10342776" y="1135440"/>
            <a:ext cx="1421213"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discovery</a:t>
            </a:r>
            <a:endParaRPr lang="zh-CN" altLang="en-US"/>
          </a:p>
        </p:txBody>
      </p:sp>
      <p:sp>
        <p:nvSpPr>
          <p:cNvPr id="70" name="文本框 69"/>
          <p:cNvSpPr txBox="1"/>
          <p:nvPr/>
        </p:nvSpPr>
        <p:spPr>
          <a:xfrm>
            <a:off x="5897339" y="1789774"/>
            <a:ext cx="1421213"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born</a:t>
            </a:r>
            <a:endParaRPr lang="zh-CN" altLang="en-US"/>
          </a:p>
        </p:txBody>
      </p:sp>
      <p:sp>
        <p:nvSpPr>
          <p:cNvPr id="72" name="文本框 71"/>
          <p:cNvSpPr txBox="1"/>
          <p:nvPr/>
        </p:nvSpPr>
        <p:spPr>
          <a:xfrm>
            <a:off x="5722623" y="2262862"/>
            <a:ext cx="1554184"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graduated</a:t>
            </a:r>
            <a:endParaRPr lang="zh-CN" altLang="en-US"/>
          </a:p>
        </p:txBody>
      </p:sp>
      <p:sp>
        <p:nvSpPr>
          <p:cNvPr id="74" name="文本框 73"/>
          <p:cNvSpPr txBox="1"/>
          <p:nvPr/>
        </p:nvSpPr>
        <p:spPr>
          <a:xfrm>
            <a:off x="11343333" y="3212069"/>
            <a:ext cx="1421213" cy="398780"/>
          </a:xfrm>
          <a:prstGeom prst="rect">
            <a:avLst/>
          </a:prstGeom>
          <a:noFill/>
        </p:spPr>
        <p:txBody>
          <a:bodyPr wrap="square" rtlCol="0">
            <a:spAutoFit/>
          </a:bodyPr>
          <a:lstStyle/>
          <a:p>
            <a:r>
              <a:rPr lang="en-US" altLang="zh-CN" sz="2000">
                <a:solidFill>
                  <a:srgbClr val="FF0000"/>
                </a:solidFill>
              </a:rPr>
              <a:t>malaria</a:t>
            </a:r>
            <a:endParaRPr lang="zh-CN" altLang="en-US" sz="2000">
              <a:solidFill>
                <a:srgbClr val="FF0000"/>
              </a:solidFill>
            </a:endParaRPr>
          </a:p>
        </p:txBody>
      </p:sp>
      <p:sp>
        <p:nvSpPr>
          <p:cNvPr id="76" name="文本框 75"/>
          <p:cNvSpPr txBox="1"/>
          <p:nvPr/>
        </p:nvSpPr>
        <p:spPr>
          <a:xfrm>
            <a:off x="7535954" y="3762058"/>
            <a:ext cx="1421213"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head</a:t>
            </a:r>
            <a:endParaRPr lang="zh-CN" altLang="en-US"/>
          </a:p>
        </p:txBody>
      </p:sp>
      <p:sp>
        <p:nvSpPr>
          <p:cNvPr id="78" name="文本框 77"/>
          <p:cNvSpPr txBox="1"/>
          <p:nvPr/>
        </p:nvSpPr>
        <p:spPr>
          <a:xfrm>
            <a:off x="6944164" y="4395878"/>
            <a:ext cx="1421213"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succeed</a:t>
            </a:r>
            <a:endParaRPr lang="zh-CN" altLang="en-US"/>
          </a:p>
        </p:txBody>
      </p:sp>
      <p:sp>
        <p:nvSpPr>
          <p:cNvPr id="80" name="文本框 79"/>
          <p:cNvSpPr txBox="1"/>
          <p:nvPr/>
        </p:nvSpPr>
        <p:spPr>
          <a:xfrm>
            <a:off x="6944165" y="4932792"/>
            <a:ext cx="1737320" cy="460375"/>
          </a:xfrm>
          <a:prstGeom prst="rect">
            <a:avLst/>
          </a:prstGeom>
          <a:noFill/>
        </p:spPr>
        <p:txBody>
          <a:bodyPr wrap="square" rtlCol="0">
            <a:spAutoFit/>
          </a:bodyPr>
          <a:lstStyle>
            <a:defPPr>
              <a:defRPr lang="en-US"/>
            </a:defPPr>
            <a:lvl1pPr>
              <a:defRPr sz="2400">
                <a:solidFill>
                  <a:srgbClr val="FF0000"/>
                </a:solidFill>
              </a:defRPr>
            </a:lvl1pPr>
          </a:lstStyle>
          <a:p>
            <a:r>
              <a:rPr lang="en-US" altLang="zh-CN"/>
              <a:t>Nobel Prize</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8">
                                            <p:txEl>
                                              <p:pRg st="0" end="0"/>
                                            </p:txEl>
                                          </p:spTgt>
                                        </p:tgtEl>
                                        <p:attrNameLst>
                                          <p:attrName>style.visibility</p:attrName>
                                        </p:attrNameLst>
                                      </p:cBhvr>
                                      <p:to>
                                        <p:strVal val="visible"/>
                                      </p:to>
                                    </p:set>
                                    <p:anim calcmode="lin" valueType="num">
                                      <p:cBhvr additive="base">
                                        <p:cTn id="43"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500" fill="hold"/>
                                        <p:tgtEl>
                                          <p:spTgt spid="80"/>
                                        </p:tgtEl>
                                        <p:attrNameLst>
                                          <p:attrName>ppt_x</p:attrName>
                                        </p:attrNameLst>
                                      </p:cBhvr>
                                      <p:tavLst>
                                        <p:tav tm="0">
                                          <p:val>
                                            <p:strVal val="#ppt_x"/>
                                          </p:val>
                                        </p:tav>
                                        <p:tav tm="100000">
                                          <p:val>
                                            <p:strVal val="#ppt_x"/>
                                          </p:val>
                                        </p:tav>
                                      </p:tavLst>
                                    </p:anim>
                                    <p:anim calcmode="lin" valueType="num">
                                      <p:cBhvr additive="base">
                                        <p:cTn id="5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2" grpId="0"/>
      <p:bldP spid="74" grpId="0"/>
      <p:bldP spid="76"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391775" y="476039"/>
            <a:ext cx="1800225" cy="2401888"/>
          </a:xfrm>
          <a:prstGeom prst="rect">
            <a:avLst/>
          </a:prstGeom>
          <a:noFill/>
          <a:ln w="9525">
            <a:noFill/>
          </a:ln>
        </p:spPr>
      </p:pic>
      <p:sp>
        <p:nvSpPr>
          <p:cNvPr id="11" name="文本框 10"/>
          <p:cNvSpPr txBox="1"/>
          <p:nvPr/>
        </p:nvSpPr>
        <p:spPr>
          <a:xfrm>
            <a:off x="628015" y="2424430"/>
            <a:ext cx="10480675" cy="737235"/>
          </a:xfrm>
          <a:prstGeom prst="rect">
            <a:avLst/>
          </a:prstGeom>
          <a:noFill/>
          <a:ln w="38100">
            <a:solidFill>
              <a:schemeClr val="tx1"/>
            </a:solidFill>
          </a:ln>
        </p:spPr>
        <p:txBody>
          <a:bodyPr wrap="square" rtlCol="0">
            <a:spAutoFit/>
          </a:bodyPr>
          <a:lstStyle/>
          <a:p>
            <a:pPr>
              <a:lnSpc>
                <a:spcPct val="150000"/>
              </a:lnSpc>
            </a:pPr>
            <a:r>
              <a:rPr lang="en-US" altLang="zh-CN" sz="2800" b="1"/>
              <a:t> 1.</a:t>
            </a:r>
            <a:r>
              <a:rPr lang="en-US" altLang="zh-CN" sz="2800" b="1">
                <a:effectLst>
                  <a:outerShdw blurRad="38100" dist="38100" dir="2700000" algn="tl">
                    <a:srgbClr val="000000">
                      <a:alpha val="43137"/>
                    </a:srgbClr>
                  </a:outerShdw>
                </a:effectLst>
                <a:sym typeface="+mn-ea"/>
              </a:rPr>
              <a:t>How was artemisinin discovered?</a:t>
            </a:r>
            <a:endParaRPr lang="en-US" altLang="zh-CN" sz="2800" b="1"/>
          </a:p>
        </p:txBody>
      </p:sp>
      <p:sp>
        <p:nvSpPr>
          <p:cNvPr id="2" name="矩形: 圆角 6"/>
          <p:cNvSpPr/>
          <p:nvPr/>
        </p:nvSpPr>
        <p:spPr>
          <a:xfrm>
            <a:off x="293166" y="612696"/>
            <a:ext cx="3500438" cy="879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Post- reading</a:t>
            </a:r>
            <a:endParaRPr lang="en-US" altLang="zh-CN" sz="36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占位符 47"/>
          <p:cNvSpPr>
            <a:spLocks noGrp="1"/>
          </p:cNvSpPr>
          <p:nvPr>
            <p:ph type="body" sz="half" idx="2"/>
          </p:nvPr>
        </p:nvSpPr>
        <p:spPr/>
        <p:txBody>
          <a:bodyPr/>
          <a:lstStyle/>
          <a:p>
            <a:endParaRPr lang="zh-CN" altLang="en-US"/>
          </a:p>
        </p:txBody>
      </p:sp>
      <p:sp>
        <p:nvSpPr>
          <p:cNvPr id="284683" name="圆角矩形 284682"/>
          <p:cNvSpPr/>
          <p:nvPr/>
        </p:nvSpPr>
        <p:spPr>
          <a:xfrm>
            <a:off x="7260590" y="2360295"/>
            <a:ext cx="4702810" cy="972185"/>
          </a:xfrm>
          <a:prstGeom prst="roundRect">
            <a:avLst>
              <a:gd name="adj" fmla="val 50000"/>
            </a:avLst>
          </a:prstGeom>
          <a:gradFill rotWithShape="1">
            <a:gsLst>
              <a:gs pos="10000">
                <a:srgbClr val="E478E4">
                  <a:alpha val="100000"/>
                </a:srgbClr>
              </a:gs>
              <a:gs pos="0">
                <a:srgbClr val="CC00CC"/>
              </a:gs>
              <a:gs pos="100000">
                <a:srgbClr val="FCF0FC"/>
              </a:gs>
            </a:gsLst>
            <a:lin ang="0" scaled="1"/>
          </a:gradFill>
          <a:ln w="38100" cap="flat" cmpd="sng">
            <a:solidFill>
              <a:srgbClr val="C5A667"/>
            </a:solidFill>
            <a:prstDash val="solid"/>
            <a:headEnd type="none" w="med" len="med"/>
            <a:tailEnd type="none" w="med" len="med"/>
          </a:ln>
        </p:spPr>
        <p:txBody>
          <a:bodyPr wrap="none" anchor="ctr"/>
          <a:lstStyle/>
          <a:p>
            <a:pPr algn="ctr">
              <a:buFont typeface="Arial" panose="020B0604020202020204" pitchFamily="34" charset="0"/>
            </a:pPr>
            <a:endParaRPr lang="zh-CN" altLang="en-US" sz="1600">
              <a:latin typeface="Gulim" panose="020B0600000101010101" pitchFamily="34" charset="-127"/>
              <a:ea typeface="Gulim" panose="020B0600000101010101" pitchFamily="34" charset="-127"/>
            </a:endParaRPr>
          </a:p>
        </p:txBody>
      </p:sp>
      <p:sp>
        <p:nvSpPr>
          <p:cNvPr id="284684" name="圆角矩形 284683"/>
          <p:cNvSpPr/>
          <p:nvPr/>
        </p:nvSpPr>
        <p:spPr>
          <a:xfrm>
            <a:off x="7145655" y="3718560"/>
            <a:ext cx="4760595" cy="1243965"/>
          </a:xfrm>
          <a:prstGeom prst="roundRect">
            <a:avLst>
              <a:gd name="adj" fmla="val 50000"/>
            </a:avLst>
          </a:prstGeom>
          <a:gradFill rotWithShape="1">
            <a:gsLst>
              <a:gs pos="0">
                <a:srgbClr val="FFCC66"/>
              </a:gs>
              <a:gs pos="100000">
                <a:srgbClr val="FFFCF6"/>
              </a:gs>
            </a:gsLst>
            <a:lin ang="0" scaled="1"/>
          </a:gradFill>
          <a:ln w="38100" cap="flat" cmpd="sng">
            <a:solidFill>
              <a:srgbClr val="00FF00"/>
            </a:solidFill>
            <a:prstDash val="solid"/>
            <a:headEnd type="none" w="med" len="med"/>
            <a:tailEnd type="none" w="med" len="med"/>
          </a:ln>
        </p:spPr>
        <p:txBody>
          <a:bodyPr wrap="none" anchor="ctr"/>
          <a:lstStyle/>
          <a:p>
            <a:pPr algn="ctr">
              <a:buFont typeface="Arial" panose="020B0604020202020204" pitchFamily="34" charset="0"/>
            </a:pPr>
            <a:endParaRPr lang="zh-CN" altLang="en-US" sz="1600">
              <a:latin typeface="Gulim" panose="020B0600000101010101" pitchFamily="34" charset="-127"/>
              <a:ea typeface="Gulim" panose="020B0600000101010101" pitchFamily="34" charset="-127"/>
            </a:endParaRPr>
          </a:p>
        </p:txBody>
      </p:sp>
      <p:sp>
        <p:nvSpPr>
          <p:cNvPr id="2" name="圆角矩形 1"/>
          <p:cNvSpPr/>
          <p:nvPr/>
        </p:nvSpPr>
        <p:spPr>
          <a:xfrm>
            <a:off x="6463665" y="5353685"/>
            <a:ext cx="4672965" cy="1199515"/>
          </a:xfrm>
          <a:prstGeom prst="roundRect">
            <a:avLst>
              <a:gd name="adj" fmla="val 50000"/>
            </a:avLst>
          </a:prstGeom>
          <a:gradFill rotWithShape="1">
            <a:gsLst>
              <a:gs pos="0">
                <a:srgbClr val="CC99FF"/>
              </a:gs>
              <a:gs pos="100000">
                <a:srgbClr val="FCF9FF"/>
              </a:gs>
            </a:gsLst>
            <a:lin ang="0" scaled="1"/>
          </a:gradFill>
          <a:ln w="38100" cap="flat" cmpd="sng">
            <a:solidFill>
              <a:srgbClr val="00FF00"/>
            </a:solidFill>
            <a:prstDash val="solid"/>
            <a:headEnd type="none" w="med" len="med"/>
            <a:tailEnd type="none" w="med" len="med"/>
          </a:ln>
        </p:spPr>
        <p:txBody>
          <a:bodyPr wrap="none" anchor="ctr"/>
          <a:lstStyle/>
          <a:p>
            <a:pPr algn="ctr">
              <a:buFont typeface="Arial" panose="020B0604020202020204" pitchFamily="34" charset="0"/>
            </a:pPr>
            <a:endParaRPr lang="zh-CN" altLang="en-US" sz="1600" b="1">
              <a:latin typeface="Gulim" panose="020B0600000101010101" pitchFamily="34" charset="-127"/>
              <a:ea typeface="Gulim" panose="020B0600000101010101" pitchFamily="34" charset="-127"/>
            </a:endParaRPr>
          </a:p>
        </p:txBody>
      </p:sp>
      <p:sp>
        <p:nvSpPr>
          <p:cNvPr id="5" name="圆角矩形 4"/>
          <p:cNvSpPr/>
          <p:nvPr/>
        </p:nvSpPr>
        <p:spPr>
          <a:xfrm>
            <a:off x="299720" y="4072255"/>
            <a:ext cx="4263390" cy="1021080"/>
          </a:xfrm>
          <a:prstGeom prst="roundRect">
            <a:avLst>
              <a:gd name="adj" fmla="val 50000"/>
            </a:avLst>
          </a:prstGeom>
          <a:gradFill rotWithShape="1">
            <a:gsLst>
              <a:gs pos="0">
                <a:srgbClr val="CCFF66"/>
              </a:gs>
              <a:gs pos="100000">
                <a:srgbClr val="FCFFF6"/>
              </a:gs>
            </a:gsLst>
            <a:lin ang="0" scaled="1"/>
          </a:gradFill>
          <a:ln w="38100" cap="flat" cmpd="sng">
            <a:solidFill>
              <a:srgbClr val="FF6600"/>
            </a:solidFill>
            <a:prstDash val="solid"/>
            <a:headEnd type="none" w="med" len="med"/>
            <a:tailEnd type="none" w="med" len="med"/>
          </a:ln>
        </p:spPr>
        <p:txBody>
          <a:bodyPr wrap="none" anchor="ctr"/>
          <a:lstStyle/>
          <a:p>
            <a:pPr algn="ctr">
              <a:buFont typeface="Arial" panose="020B0604020202020204" pitchFamily="34" charset="0"/>
            </a:pPr>
            <a:endParaRPr lang="zh-CN" altLang="en-US" sz="1600">
              <a:latin typeface="Gulim" panose="020B0600000101010101" pitchFamily="34" charset="-127"/>
              <a:ea typeface="Gulim" panose="020B0600000101010101" pitchFamily="34" charset="-127"/>
            </a:endParaRPr>
          </a:p>
        </p:txBody>
      </p:sp>
      <p:pic>
        <p:nvPicPr>
          <p:cNvPr id="6" name="图片 5" descr="png-0063"/>
          <p:cNvPicPr>
            <a:picLocks noChangeAspect="1"/>
          </p:cNvPicPr>
          <p:nvPr/>
        </p:nvPicPr>
        <p:blipFill>
          <a:blip r:embed="rId1"/>
          <a:stretch>
            <a:fillRect/>
          </a:stretch>
        </p:blipFill>
        <p:spPr>
          <a:xfrm>
            <a:off x="5471160" y="978535"/>
            <a:ext cx="657225" cy="520065"/>
          </a:xfrm>
          <a:prstGeom prst="rect">
            <a:avLst/>
          </a:prstGeom>
          <a:noFill/>
          <a:ln w="9525">
            <a:noFill/>
          </a:ln>
        </p:spPr>
      </p:pic>
      <p:pic>
        <p:nvPicPr>
          <p:cNvPr id="292890" name="图片 292889" descr="png-0063"/>
          <p:cNvPicPr>
            <a:picLocks noChangeAspect="1"/>
          </p:cNvPicPr>
          <p:nvPr/>
        </p:nvPicPr>
        <p:blipFill>
          <a:blip r:embed="rId1"/>
          <a:stretch>
            <a:fillRect/>
          </a:stretch>
        </p:blipFill>
        <p:spPr>
          <a:xfrm rot="2445232">
            <a:off x="11466195" y="1335405"/>
            <a:ext cx="588645" cy="588645"/>
          </a:xfrm>
          <a:prstGeom prst="rect">
            <a:avLst/>
          </a:prstGeom>
          <a:noFill/>
          <a:ln w="9525">
            <a:noFill/>
          </a:ln>
        </p:spPr>
      </p:pic>
      <p:pic>
        <p:nvPicPr>
          <p:cNvPr id="7" name="图片 6" descr="png-0063"/>
          <p:cNvPicPr>
            <a:picLocks noChangeAspect="1"/>
          </p:cNvPicPr>
          <p:nvPr/>
        </p:nvPicPr>
        <p:blipFill>
          <a:blip r:embed="rId1"/>
          <a:stretch>
            <a:fillRect/>
          </a:stretch>
        </p:blipFill>
        <p:spPr>
          <a:xfrm rot="6585232">
            <a:off x="11588750" y="3354070"/>
            <a:ext cx="558165" cy="558165"/>
          </a:xfrm>
          <a:prstGeom prst="rect">
            <a:avLst/>
          </a:prstGeom>
          <a:noFill/>
          <a:ln w="9525">
            <a:noFill/>
          </a:ln>
        </p:spPr>
      </p:pic>
      <p:pic>
        <p:nvPicPr>
          <p:cNvPr id="8" name="图片 7" descr="png-0063"/>
          <p:cNvPicPr>
            <a:picLocks noChangeAspect="1"/>
          </p:cNvPicPr>
          <p:nvPr/>
        </p:nvPicPr>
        <p:blipFill>
          <a:blip r:embed="rId1"/>
          <a:stretch>
            <a:fillRect/>
          </a:stretch>
        </p:blipFill>
        <p:spPr>
          <a:xfrm rot="7545232">
            <a:off x="11078210" y="5106035"/>
            <a:ext cx="582930" cy="494665"/>
          </a:xfrm>
          <a:prstGeom prst="rect">
            <a:avLst/>
          </a:prstGeom>
          <a:noFill/>
          <a:ln w="9525">
            <a:noFill/>
          </a:ln>
        </p:spPr>
      </p:pic>
      <p:pic>
        <p:nvPicPr>
          <p:cNvPr id="9" name="图片 8" descr="png-0063"/>
          <p:cNvPicPr>
            <a:picLocks noChangeAspect="1"/>
          </p:cNvPicPr>
          <p:nvPr/>
        </p:nvPicPr>
        <p:blipFill>
          <a:blip r:embed="rId1"/>
          <a:stretch>
            <a:fillRect/>
          </a:stretch>
        </p:blipFill>
        <p:spPr>
          <a:xfrm rot="10800000">
            <a:off x="5673725" y="5734050"/>
            <a:ext cx="558800" cy="558800"/>
          </a:xfrm>
          <a:prstGeom prst="rect">
            <a:avLst/>
          </a:prstGeom>
          <a:noFill/>
          <a:ln w="9525">
            <a:noFill/>
          </a:ln>
        </p:spPr>
      </p:pic>
      <p:pic>
        <p:nvPicPr>
          <p:cNvPr id="10" name="图片 9" descr="png-0063"/>
          <p:cNvPicPr>
            <a:picLocks noChangeAspect="1"/>
          </p:cNvPicPr>
          <p:nvPr/>
        </p:nvPicPr>
        <p:blipFill>
          <a:blip r:embed="rId1"/>
          <a:stretch>
            <a:fillRect/>
          </a:stretch>
        </p:blipFill>
        <p:spPr>
          <a:xfrm rot="15600000">
            <a:off x="232410" y="5267325"/>
            <a:ext cx="617220" cy="617220"/>
          </a:xfrm>
          <a:prstGeom prst="rect">
            <a:avLst/>
          </a:prstGeom>
          <a:noFill/>
          <a:ln w="9525">
            <a:noFill/>
          </a:ln>
        </p:spPr>
      </p:pic>
      <p:pic>
        <p:nvPicPr>
          <p:cNvPr id="292887" name="图片 292886" descr="png-0063"/>
          <p:cNvPicPr>
            <a:picLocks noChangeAspect="1"/>
          </p:cNvPicPr>
          <p:nvPr/>
        </p:nvPicPr>
        <p:blipFill>
          <a:blip r:embed="rId1"/>
          <a:stretch>
            <a:fillRect/>
          </a:stretch>
        </p:blipFill>
        <p:spPr>
          <a:xfrm rot="16416387">
            <a:off x="-101600" y="3734435"/>
            <a:ext cx="566420" cy="568960"/>
          </a:xfrm>
          <a:prstGeom prst="rect">
            <a:avLst/>
          </a:prstGeom>
          <a:noFill/>
          <a:ln w="9525">
            <a:noFill/>
          </a:ln>
        </p:spPr>
      </p:pic>
      <p:grpSp>
        <p:nvGrpSpPr>
          <p:cNvPr id="4" name="组合 3"/>
          <p:cNvGrpSpPr/>
          <p:nvPr/>
        </p:nvGrpSpPr>
        <p:grpSpPr>
          <a:xfrm>
            <a:off x="898525" y="746760"/>
            <a:ext cx="4568825" cy="1217930"/>
            <a:chOff x="1415" y="1049"/>
            <a:chExt cx="7195" cy="1918"/>
          </a:xfrm>
        </p:grpSpPr>
        <p:sp>
          <p:nvSpPr>
            <p:cNvPr id="284680" name="圆角矩形 284679"/>
            <p:cNvSpPr/>
            <p:nvPr/>
          </p:nvSpPr>
          <p:spPr>
            <a:xfrm>
              <a:off x="1415" y="1049"/>
              <a:ext cx="7019" cy="1815"/>
            </a:xfrm>
            <a:prstGeom prst="roundRect">
              <a:avLst>
                <a:gd name="adj" fmla="val 50000"/>
              </a:avLst>
            </a:prstGeom>
            <a:gradFill rotWithShape="1">
              <a:gsLst>
                <a:gs pos="0">
                  <a:srgbClr val="FFFF00"/>
                </a:gs>
                <a:gs pos="100000">
                  <a:srgbClr val="FFFFF0"/>
                </a:gs>
              </a:gsLst>
              <a:lin ang="0" scaled="1"/>
            </a:gradFill>
            <a:ln w="38100" cap="flat" cmpd="sng">
              <a:solidFill>
                <a:srgbClr val="C5A667"/>
              </a:solidFill>
              <a:prstDash val="solid"/>
              <a:headEnd type="none" w="med" len="med"/>
              <a:tailEnd type="none" w="med" len="med"/>
            </a:ln>
          </p:spPr>
          <p:txBody>
            <a:bodyPr wrap="none" anchor="ctr"/>
            <a:lstStyle/>
            <a:p>
              <a:pPr algn="ctr">
                <a:buFont typeface="Arial" panose="020B0604020202020204" pitchFamily="34" charset="0"/>
              </a:pPr>
              <a:endParaRPr lang="zh-CN" altLang="en-US" b="1">
                <a:latin typeface="Gulim" panose="020B0600000101010101" pitchFamily="34" charset="-127"/>
                <a:ea typeface="Gulim" panose="020B0600000101010101" pitchFamily="34" charset="-127"/>
              </a:endParaRPr>
            </a:p>
          </p:txBody>
        </p:sp>
        <p:sp>
          <p:nvSpPr>
            <p:cNvPr id="11" name="文本框 10"/>
            <p:cNvSpPr txBox="1"/>
            <p:nvPr/>
          </p:nvSpPr>
          <p:spPr>
            <a:xfrm>
              <a:off x="1598" y="1079"/>
              <a:ext cx="7013" cy="1888"/>
            </a:xfrm>
            <a:prstGeom prst="rect">
              <a:avLst/>
            </a:prstGeom>
            <a:noFill/>
          </p:spPr>
          <p:txBody>
            <a:bodyPr wrap="square" rtlCol="0">
              <a:spAutoFit/>
            </a:bodyPr>
            <a:lstStyle/>
            <a:p>
              <a:r>
                <a:rPr lang="en-US" altLang="zh-CN" sz="2400"/>
                <a:t>Tu's team examined _________,</a:t>
              </a:r>
              <a:endParaRPr lang="en-US" altLang="zh-CN" sz="2400"/>
            </a:p>
            <a:p>
              <a:r>
                <a:rPr lang="en-US" altLang="zh-CN" sz="2400"/>
                <a:t>_______________and evaluated ________________________ </a:t>
              </a:r>
              <a:endParaRPr lang="en-US" altLang="zh-CN" sz="2400"/>
            </a:p>
          </p:txBody>
        </p:sp>
      </p:grpSp>
      <p:grpSp>
        <p:nvGrpSpPr>
          <p:cNvPr id="16" name="组合 15"/>
          <p:cNvGrpSpPr/>
          <p:nvPr/>
        </p:nvGrpSpPr>
        <p:grpSpPr>
          <a:xfrm>
            <a:off x="1014730" y="746760"/>
            <a:ext cx="4335780" cy="813435"/>
            <a:chOff x="993" y="961"/>
            <a:chExt cx="6828" cy="1281"/>
          </a:xfrm>
        </p:grpSpPr>
        <p:sp>
          <p:nvSpPr>
            <p:cNvPr id="12" name="文本框 11"/>
            <p:cNvSpPr txBox="1"/>
            <p:nvPr/>
          </p:nvSpPr>
          <p:spPr>
            <a:xfrm>
              <a:off x="5246" y="961"/>
              <a:ext cx="2575" cy="725"/>
            </a:xfrm>
            <a:prstGeom prst="rect">
              <a:avLst/>
            </a:prstGeom>
            <a:noFill/>
          </p:spPr>
          <p:txBody>
            <a:bodyPr wrap="square" rtlCol="0">
              <a:spAutoFit/>
            </a:bodyPr>
            <a:lstStyle/>
            <a:p>
              <a:r>
                <a:rPr lang="en-US" altLang="zh-CN" sz="2400">
                  <a:solidFill>
                    <a:srgbClr val="FF0000"/>
                  </a:solidFill>
                </a:rPr>
                <a:t>over 2000 </a:t>
              </a:r>
              <a:endParaRPr lang="en-US" altLang="zh-CN" sz="2400">
                <a:solidFill>
                  <a:srgbClr val="FF0000"/>
                </a:solidFill>
              </a:endParaRPr>
            </a:p>
          </p:txBody>
        </p:sp>
        <p:sp>
          <p:nvSpPr>
            <p:cNvPr id="13" name="文本框 12"/>
            <p:cNvSpPr txBox="1"/>
            <p:nvPr/>
          </p:nvSpPr>
          <p:spPr>
            <a:xfrm>
              <a:off x="993" y="1517"/>
              <a:ext cx="3689" cy="725"/>
            </a:xfrm>
            <a:prstGeom prst="rect">
              <a:avLst/>
            </a:prstGeom>
            <a:noFill/>
          </p:spPr>
          <p:txBody>
            <a:bodyPr wrap="square" rtlCol="0">
              <a:spAutoFit/>
            </a:bodyPr>
            <a:lstStyle/>
            <a:p>
              <a:r>
                <a:rPr lang="en-US" altLang="zh-CN" sz="2400">
                  <a:solidFill>
                    <a:srgbClr val="FF0000"/>
                  </a:solidFill>
                  <a:sym typeface="+mn-ea"/>
                </a:rPr>
                <a:t>old medical texts</a:t>
              </a:r>
              <a:endParaRPr lang="en-US" altLang="zh-CN" sz="2400">
                <a:solidFill>
                  <a:srgbClr val="FF0000"/>
                </a:solidFill>
                <a:sym typeface="+mn-ea"/>
              </a:endParaRPr>
            </a:p>
          </p:txBody>
        </p:sp>
      </p:grpSp>
      <p:sp>
        <p:nvSpPr>
          <p:cNvPr id="14" name="文本框 13"/>
          <p:cNvSpPr txBox="1"/>
          <p:nvPr/>
        </p:nvSpPr>
        <p:spPr>
          <a:xfrm>
            <a:off x="1149985" y="1498600"/>
            <a:ext cx="3961765" cy="460375"/>
          </a:xfrm>
          <a:prstGeom prst="rect">
            <a:avLst/>
          </a:prstGeom>
          <a:noFill/>
        </p:spPr>
        <p:txBody>
          <a:bodyPr wrap="square" rtlCol="0">
            <a:spAutoFit/>
          </a:bodyPr>
          <a:lstStyle/>
          <a:p>
            <a:r>
              <a:rPr lang="en-US" altLang="zh-CN" sz="2400">
                <a:solidFill>
                  <a:srgbClr val="FF0000"/>
                </a:solidFill>
              </a:rPr>
              <a:t>8,000 plants for properties.</a:t>
            </a:r>
            <a:endParaRPr lang="en-US" altLang="zh-CN" sz="2400">
              <a:solidFill>
                <a:srgbClr val="FF0000"/>
              </a:solidFill>
            </a:endParaRPr>
          </a:p>
        </p:txBody>
      </p:sp>
      <p:grpSp>
        <p:nvGrpSpPr>
          <p:cNvPr id="15" name="组合 14"/>
          <p:cNvGrpSpPr/>
          <p:nvPr/>
        </p:nvGrpSpPr>
        <p:grpSpPr>
          <a:xfrm>
            <a:off x="6215380" y="666115"/>
            <a:ext cx="5353050" cy="1217930"/>
            <a:chOff x="9788" y="1049"/>
            <a:chExt cx="8430" cy="1918"/>
          </a:xfrm>
        </p:grpSpPr>
        <p:sp>
          <p:nvSpPr>
            <p:cNvPr id="284682" name="圆角矩形 284681"/>
            <p:cNvSpPr/>
            <p:nvPr/>
          </p:nvSpPr>
          <p:spPr>
            <a:xfrm>
              <a:off x="9788" y="1049"/>
              <a:ext cx="8430" cy="1816"/>
            </a:xfrm>
            <a:prstGeom prst="roundRect">
              <a:avLst>
                <a:gd name="adj" fmla="val 50000"/>
              </a:avLst>
            </a:prstGeom>
            <a:gradFill rotWithShape="1">
              <a:gsLst>
                <a:gs pos="0">
                  <a:srgbClr val="CCFF66"/>
                </a:gs>
                <a:gs pos="100000">
                  <a:srgbClr val="FCFFF6"/>
                </a:gs>
              </a:gsLst>
              <a:lin ang="0" scaled="1"/>
            </a:gradFill>
            <a:ln w="38100" cap="flat" cmpd="sng">
              <a:solidFill>
                <a:srgbClr val="FF6600"/>
              </a:solidFill>
              <a:prstDash val="solid"/>
              <a:headEnd type="none" w="med" len="med"/>
              <a:tailEnd type="none" w="med" len="med"/>
            </a:ln>
          </p:spPr>
          <p:txBody>
            <a:bodyPr wrap="none" anchor="ctr"/>
            <a:lstStyle/>
            <a:p>
              <a:pPr algn="ctr">
                <a:buFont typeface="Arial" panose="020B0604020202020204" pitchFamily="34" charset="0"/>
              </a:pPr>
              <a:endParaRPr lang="zh-CN" altLang="en-US" sz="1600">
                <a:latin typeface="Gulim" panose="020B0600000101010101" pitchFamily="34" charset="-127"/>
                <a:ea typeface="Gulim" panose="020B0600000101010101" pitchFamily="34" charset="-127"/>
              </a:endParaRPr>
            </a:p>
          </p:txBody>
        </p:sp>
        <p:sp>
          <p:nvSpPr>
            <p:cNvPr id="17" name="文本框 16"/>
            <p:cNvSpPr txBox="1"/>
            <p:nvPr/>
          </p:nvSpPr>
          <p:spPr>
            <a:xfrm>
              <a:off x="10165" y="1079"/>
              <a:ext cx="7702" cy="1888"/>
            </a:xfrm>
            <a:prstGeom prst="rect">
              <a:avLst/>
            </a:prstGeom>
            <a:noFill/>
          </p:spPr>
          <p:txBody>
            <a:bodyPr wrap="square" rtlCol="0">
              <a:spAutoFit/>
            </a:bodyPr>
            <a:lstStyle/>
            <a:p>
              <a:r>
                <a:rPr lang="en-US" altLang="zh-CN" sz="2400"/>
                <a:t>They found a medical text suggesting ____________________________________________</a:t>
              </a:r>
              <a:endParaRPr lang="en-US" altLang="zh-CN" sz="2400"/>
            </a:p>
          </p:txBody>
        </p:sp>
      </p:grpSp>
      <p:sp>
        <p:nvSpPr>
          <p:cNvPr id="18" name="文本框 17"/>
          <p:cNvSpPr txBox="1"/>
          <p:nvPr/>
        </p:nvSpPr>
        <p:spPr>
          <a:xfrm>
            <a:off x="6232525" y="1038225"/>
            <a:ext cx="5335905" cy="829945"/>
          </a:xfrm>
          <a:prstGeom prst="rect">
            <a:avLst/>
          </a:prstGeom>
          <a:noFill/>
        </p:spPr>
        <p:txBody>
          <a:bodyPr wrap="square" rtlCol="0">
            <a:spAutoFit/>
          </a:bodyPr>
          <a:lstStyle/>
          <a:p>
            <a:r>
              <a:rPr lang="en-US" altLang="zh-CN" sz="2400">
                <a:solidFill>
                  <a:srgbClr val="FF0000"/>
                </a:solidFill>
              </a:rPr>
              <a:t>using the extract from sweet wormwood</a:t>
            </a:r>
            <a:endParaRPr lang="en-US" altLang="zh-CN" sz="2400">
              <a:solidFill>
                <a:srgbClr val="FF0000"/>
              </a:solidFill>
            </a:endParaRPr>
          </a:p>
          <a:p>
            <a:r>
              <a:rPr lang="en-US" altLang="zh-CN" sz="2400">
                <a:solidFill>
                  <a:srgbClr val="FF0000"/>
                </a:solidFill>
              </a:rPr>
              <a:t>   to treat a fever. </a:t>
            </a:r>
            <a:endParaRPr lang="en-US" altLang="zh-CN" sz="2400">
              <a:solidFill>
                <a:srgbClr val="FF0000"/>
              </a:solidFill>
            </a:endParaRPr>
          </a:p>
        </p:txBody>
      </p:sp>
      <p:sp>
        <p:nvSpPr>
          <p:cNvPr id="19" name="文本框 18"/>
          <p:cNvSpPr txBox="1"/>
          <p:nvPr/>
        </p:nvSpPr>
        <p:spPr>
          <a:xfrm>
            <a:off x="7452995" y="2446020"/>
            <a:ext cx="4145915" cy="829945"/>
          </a:xfrm>
          <a:prstGeom prst="rect">
            <a:avLst/>
          </a:prstGeom>
          <a:noFill/>
        </p:spPr>
        <p:txBody>
          <a:bodyPr wrap="square" rtlCol="0">
            <a:spAutoFit/>
          </a:bodyPr>
          <a:lstStyle/>
          <a:p>
            <a:r>
              <a:rPr lang="en-US" altLang="zh-CN" sz="2400"/>
              <a:t>They tested ________________</a:t>
            </a:r>
            <a:endParaRPr lang="en-US" altLang="zh-CN" sz="2400"/>
          </a:p>
          <a:p>
            <a:r>
              <a:rPr lang="en-US" altLang="zh-CN" sz="2400"/>
              <a:t>__________________________</a:t>
            </a:r>
            <a:endParaRPr lang="en-US" altLang="zh-CN" sz="2400"/>
          </a:p>
        </p:txBody>
      </p:sp>
      <p:grpSp>
        <p:nvGrpSpPr>
          <p:cNvPr id="22" name="组合 21"/>
          <p:cNvGrpSpPr/>
          <p:nvPr/>
        </p:nvGrpSpPr>
        <p:grpSpPr>
          <a:xfrm>
            <a:off x="7764145" y="2419350"/>
            <a:ext cx="3966210" cy="808355"/>
            <a:chOff x="12362" y="3496"/>
            <a:chExt cx="6246" cy="1273"/>
          </a:xfrm>
        </p:grpSpPr>
        <p:sp>
          <p:nvSpPr>
            <p:cNvPr id="20" name="文本框 19"/>
            <p:cNvSpPr txBox="1"/>
            <p:nvPr/>
          </p:nvSpPr>
          <p:spPr>
            <a:xfrm>
              <a:off x="14551" y="3496"/>
              <a:ext cx="3850" cy="725"/>
            </a:xfrm>
            <a:prstGeom prst="rect">
              <a:avLst/>
            </a:prstGeom>
            <a:noFill/>
          </p:spPr>
          <p:txBody>
            <a:bodyPr wrap="square" rtlCol="0">
              <a:spAutoFit/>
            </a:bodyPr>
            <a:lstStyle/>
            <a:p>
              <a:r>
                <a:rPr lang="en-US" altLang="zh-CN" sz="2400">
                  <a:solidFill>
                    <a:srgbClr val="0070C0"/>
                  </a:solidFill>
                </a:rPr>
                <a:t>dried wormwood </a:t>
              </a:r>
              <a:endParaRPr lang="en-US" altLang="zh-CN" sz="2400">
                <a:solidFill>
                  <a:srgbClr val="0070C0"/>
                </a:solidFill>
              </a:endParaRPr>
            </a:p>
          </p:txBody>
        </p:sp>
        <p:sp>
          <p:nvSpPr>
            <p:cNvPr id="21" name="文本框 20"/>
            <p:cNvSpPr txBox="1"/>
            <p:nvPr/>
          </p:nvSpPr>
          <p:spPr>
            <a:xfrm>
              <a:off x="12362" y="4044"/>
              <a:ext cx="6246" cy="725"/>
            </a:xfrm>
            <a:prstGeom prst="rect">
              <a:avLst/>
            </a:prstGeom>
            <a:noFill/>
          </p:spPr>
          <p:txBody>
            <a:bodyPr wrap="square" rtlCol="0">
              <a:spAutoFit/>
            </a:bodyPr>
            <a:lstStyle/>
            <a:p>
              <a:r>
                <a:rPr lang="en-US" altLang="zh-CN" sz="2400">
                  <a:solidFill>
                    <a:srgbClr val="0070C0"/>
                  </a:solidFill>
                  <a:sym typeface="+mn-ea"/>
                </a:rPr>
                <a:t>leaves </a:t>
              </a:r>
              <a:r>
                <a:rPr lang="en-US" altLang="zh-CN" sz="2400">
                  <a:solidFill>
                    <a:srgbClr val="0070C0"/>
                  </a:solidFill>
                </a:rPr>
                <a:t>but found no effect</a:t>
              </a:r>
              <a:endParaRPr lang="en-US" altLang="zh-CN" sz="2400">
                <a:solidFill>
                  <a:srgbClr val="0070C0"/>
                </a:solidFill>
              </a:endParaRPr>
            </a:p>
          </p:txBody>
        </p:sp>
      </p:grpSp>
      <p:sp>
        <p:nvSpPr>
          <p:cNvPr id="23" name="文本框 22"/>
          <p:cNvSpPr txBox="1"/>
          <p:nvPr/>
        </p:nvSpPr>
        <p:spPr>
          <a:xfrm>
            <a:off x="7172325" y="3773170"/>
            <a:ext cx="4173220" cy="1198880"/>
          </a:xfrm>
          <a:prstGeom prst="rect">
            <a:avLst/>
          </a:prstGeom>
          <a:noFill/>
        </p:spPr>
        <p:txBody>
          <a:bodyPr wrap="square" rtlCol="0">
            <a:spAutoFit/>
          </a:bodyPr>
          <a:lstStyle/>
          <a:p>
            <a:r>
              <a:rPr lang="en-US" altLang="zh-CN" sz="2400"/>
              <a:t>They tried _________________</a:t>
            </a:r>
            <a:endParaRPr lang="en-US" altLang="zh-CN" sz="2400"/>
          </a:p>
          <a:p>
            <a:r>
              <a:rPr lang="en-US" altLang="zh-CN" sz="2400"/>
              <a:t>_________________but______  </a:t>
            </a:r>
            <a:endParaRPr lang="en-US" altLang="zh-CN" sz="2400"/>
          </a:p>
          <a:p>
            <a:r>
              <a:rPr lang="en-US" altLang="zh-CN" sz="2400"/>
              <a:t>   ________________</a:t>
            </a:r>
            <a:endParaRPr lang="en-US" altLang="zh-CN" sz="2400"/>
          </a:p>
        </p:txBody>
      </p:sp>
      <p:grpSp>
        <p:nvGrpSpPr>
          <p:cNvPr id="28" name="组合 27"/>
          <p:cNvGrpSpPr/>
          <p:nvPr/>
        </p:nvGrpSpPr>
        <p:grpSpPr>
          <a:xfrm>
            <a:off x="7210425" y="3682365"/>
            <a:ext cx="4733925" cy="819150"/>
            <a:chOff x="11295" y="5878"/>
            <a:chExt cx="7455" cy="1290"/>
          </a:xfrm>
        </p:grpSpPr>
        <p:sp>
          <p:nvSpPr>
            <p:cNvPr id="24" name="文本框 23"/>
            <p:cNvSpPr txBox="1"/>
            <p:nvPr/>
          </p:nvSpPr>
          <p:spPr>
            <a:xfrm>
              <a:off x="13306" y="5878"/>
              <a:ext cx="5444" cy="725"/>
            </a:xfrm>
            <a:prstGeom prst="rect">
              <a:avLst/>
            </a:prstGeom>
            <a:noFill/>
          </p:spPr>
          <p:txBody>
            <a:bodyPr wrap="square" rtlCol="0">
              <a:spAutoFit/>
            </a:bodyPr>
            <a:lstStyle/>
            <a:p>
              <a:r>
                <a:rPr lang="en-US" altLang="zh-CN" sz="2400">
                  <a:solidFill>
                    <a:srgbClr val="FF0000"/>
                  </a:solidFill>
                </a:rPr>
                <a:t>boiling fresh wormwood</a:t>
              </a:r>
              <a:endParaRPr lang="en-US" altLang="zh-CN" sz="2400">
                <a:solidFill>
                  <a:srgbClr val="FF0000"/>
                </a:solidFill>
              </a:endParaRPr>
            </a:p>
          </p:txBody>
        </p:sp>
        <p:sp>
          <p:nvSpPr>
            <p:cNvPr id="25" name="文本框 24"/>
            <p:cNvSpPr txBox="1"/>
            <p:nvPr/>
          </p:nvSpPr>
          <p:spPr>
            <a:xfrm>
              <a:off x="11295" y="6444"/>
              <a:ext cx="4283" cy="725"/>
            </a:xfrm>
            <a:prstGeom prst="rect">
              <a:avLst/>
            </a:prstGeom>
            <a:noFill/>
          </p:spPr>
          <p:txBody>
            <a:bodyPr wrap="square" rtlCol="0">
              <a:spAutoFit/>
            </a:bodyPr>
            <a:lstStyle/>
            <a:p>
              <a:r>
                <a:rPr lang="en-US" altLang="zh-CN" sz="2400">
                  <a:solidFill>
                    <a:srgbClr val="FF0000"/>
                  </a:solidFill>
                </a:rPr>
                <a:t>and using the liquid </a:t>
              </a:r>
              <a:endParaRPr lang="en-US" altLang="zh-CN" sz="2400">
                <a:solidFill>
                  <a:srgbClr val="FF0000"/>
                </a:solidFill>
              </a:endParaRPr>
            </a:p>
          </p:txBody>
        </p:sp>
      </p:grpSp>
      <p:grpSp>
        <p:nvGrpSpPr>
          <p:cNvPr id="29" name="组合 28"/>
          <p:cNvGrpSpPr/>
          <p:nvPr/>
        </p:nvGrpSpPr>
        <p:grpSpPr>
          <a:xfrm>
            <a:off x="7334885" y="4142245"/>
            <a:ext cx="4176395" cy="829818"/>
            <a:chOff x="11298" y="6426"/>
            <a:chExt cx="6577" cy="1566"/>
          </a:xfrm>
        </p:grpSpPr>
        <p:sp>
          <p:nvSpPr>
            <p:cNvPr id="26" name="文本框 25"/>
            <p:cNvSpPr txBox="1"/>
            <p:nvPr/>
          </p:nvSpPr>
          <p:spPr>
            <a:xfrm>
              <a:off x="15988" y="6426"/>
              <a:ext cx="1887" cy="869"/>
            </a:xfrm>
            <a:prstGeom prst="rect">
              <a:avLst/>
            </a:prstGeom>
            <a:noFill/>
          </p:spPr>
          <p:txBody>
            <a:bodyPr wrap="square" rtlCol="0">
              <a:spAutoFit/>
            </a:bodyPr>
            <a:lstStyle/>
            <a:p>
              <a:r>
                <a:rPr lang="en-US" altLang="zh-CN" sz="2400">
                  <a:solidFill>
                    <a:srgbClr val="FF0000"/>
                  </a:solidFill>
                </a:rPr>
                <a:t>this </a:t>
              </a:r>
              <a:r>
                <a:rPr lang="en-US" altLang="zh-CN" sz="2400">
                  <a:solidFill>
                    <a:srgbClr val="FF0000"/>
                  </a:solidFill>
                  <a:sym typeface="+mn-ea"/>
                </a:rPr>
                <a:t>did </a:t>
              </a:r>
              <a:endParaRPr lang="en-US" altLang="zh-CN" sz="2400">
                <a:solidFill>
                  <a:srgbClr val="FF0000"/>
                </a:solidFill>
              </a:endParaRPr>
            </a:p>
          </p:txBody>
        </p:sp>
        <p:sp>
          <p:nvSpPr>
            <p:cNvPr id="27" name="文本框 26"/>
            <p:cNvSpPr txBox="1"/>
            <p:nvPr/>
          </p:nvSpPr>
          <p:spPr>
            <a:xfrm>
              <a:off x="11298" y="7123"/>
              <a:ext cx="4087" cy="869"/>
            </a:xfrm>
            <a:prstGeom prst="rect">
              <a:avLst/>
            </a:prstGeom>
            <a:noFill/>
          </p:spPr>
          <p:txBody>
            <a:bodyPr wrap="square" rtlCol="0">
              <a:spAutoFit/>
            </a:bodyPr>
            <a:lstStyle/>
            <a:p>
              <a:r>
                <a:rPr lang="en-US" altLang="zh-CN" sz="2400">
                  <a:solidFill>
                    <a:srgbClr val="FF0000"/>
                  </a:solidFill>
                </a:rPr>
                <a:t>not work either.</a:t>
              </a:r>
              <a:endParaRPr lang="en-US" altLang="zh-CN" sz="2400">
                <a:solidFill>
                  <a:srgbClr val="FF0000"/>
                </a:solidFill>
              </a:endParaRPr>
            </a:p>
          </p:txBody>
        </p:sp>
      </p:grpSp>
      <p:sp>
        <p:nvSpPr>
          <p:cNvPr id="30" name="文本框 29"/>
          <p:cNvSpPr txBox="1"/>
          <p:nvPr/>
        </p:nvSpPr>
        <p:spPr>
          <a:xfrm>
            <a:off x="6613525" y="5353685"/>
            <a:ext cx="4523740" cy="1198880"/>
          </a:xfrm>
          <a:prstGeom prst="rect">
            <a:avLst/>
          </a:prstGeom>
          <a:noFill/>
        </p:spPr>
        <p:txBody>
          <a:bodyPr wrap="square" rtlCol="0">
            <a:spAutoFit/>
          </a:bodyPr>
          <a:lstStyle/>
          <a:p>
            <a:r>
              <a:rPr lang="en-US" altLang="zh-CN" sz="2400"/>
              <a:t>They used a ________________</a:t>
            </a:r>
            <a:endParaRPr lang="en-US" altLang="zh-CN" sz="2400"/>
          </a:p>
          <a:p>
            <a:r>
              <a:rPr lang="en-US" altLang="zh-CN" sz="2400"/>
              <a:t>__________ the sweet wormwood </a:t>
            </a:r>
            <a:endParaRPr lang="en-US" altLang="zh-CN" sz="2400"/>
          </a:p>
          <a:p>
            <a:r>
              <a:rPr lang="en-US" altLang="zh-CN" sz="2400"/>
              <a:t> contract.</a:t>
            </a:r>
            <a:endParaRPr lang="en-US" altLang="zh-CN" sz="2400"/>
          </a:p>
        </p:txBody>
      </p:sp>
      <p:grpSp>
        <p:nvGrpSpPr>
          <p:cNvPr id="33" name="组合 32"/>
          <p:cNvGrpSpPr/>
          <p:nvPr/>
        </p:nvGrpSpPr>
        <p:grpSpPr>
          <a:xfrm>
            <a:off x="6711315" y="5353685"/>
            <a:ext cx="4177665" cy="791210"/>
            <a:chOff x="10495" y="8292"/>
            <a:chExt cx="6579" cy="1246"/>
          </a:xfrm>
        </p:grpSpPr>
        <p:sp>
          <p:nvSpPr>
            <p:cNvPr id="31" name="文本框 30"/>
            <p:cNvSpPr txBox="1"/>
            <p:nvPr/>
          </p:nvSpPr>
          <p:spPr>
            <a:xfrm>
              <a:off x="13050" y="8292"/>
              <a:ext cx="4024" cy="725"/>
            </a:xfrm>
            <a:prstGeom prst="rect">
              <a:avLst/>
            </a:prstGeom>
            <a:noFill/>
          </p:spPr>
          <p:txBody>
            <a:bodyPr wrap="square" rtlCol="0">
              <a:spAutoFit/>
            </a:bodyPr>
            <a:lstStyle/>
            <a:p>
              <a:r>
                <a:rPr lang="en-US" altLang="zh-CN" sz="2400">
                  <a:solidFill>
                    <a:srgbClr val="FF0000"/>
                  </a:solidFill>
                </a:rPr>
                <a:t>lower temperature</a:t>
              </a:r>
              <a:endParaRPr lang="en-US" altLang="zh-CN" sz="2400">
                <a:solidFill>
                  <a:srgbClr val="FF0000"/>
                </a:solidFill>
              </a:endParaRPr>
            </a:p>
          </p:txBody>
        </p:sp>
        <p:sp>
          <p:nvSpPr>
            <p:cNvPr id="32" name="文本框 31"/>
            <p:cNvSpPr txBox="1"/>
            <p:nvPr/>
          </p:nvSpPr>
          <p:spPr>
            <a:xfrm>
              <a:off x="10495" y="8813"/>
              <a:ext cx="2797" cy="725"/>
            </a:xfrm>
            <a:prstGeom prst="rect">
              <a:avLst/>
            </a:prstGeom>
            <a:noFill/>
          </p:spPr>
          <p:txBody>
            <a:bodyPr wrap="square" rtlCol="0">
              <a:spAutoFit/>
            </a:bodyPr>
            <a:lstStyle/>
            <a:p>
              <a:r>
                <a:rPr lang="en-US" altLang="zh-CN" sz="2400">
                  <a:solidFill>
                    <a:srgbClr val="FF0000"/>
                  </a:solidFill>
                </a:rPr>
                <a:t>to draw out</a:t>
              </a:r>
              <a:endParaRPr lang="en-US" altLang="zh-CN" sz="2400">
                <a:solidFill>
                  <a:srgbClr val="FF0000"/>
                </a:solidFill>
              </a:endParaRPr>
            </a:p>
          </p:txBody>
        </p:sp>
      </p:grpSp>
      <p:grpSp>
        <p:nvGrpSpPr>
          <p:cNvPr id="43" name="组合 42"/>
          <p:cNvGrpSpPr/>
          <p:nvPr/>
        </p:nvGrpSpPr>
        <p:grpSpPr>
          <a:xfrm>
            <a:off x="1026160" y="5346065"/>
            <a:ext cx="4450080" cy="1125220"/>
            <a:chOff x="1616" y="8419"/>
            <a:chExt cx="7008" cy="1772"/>
          </a:xfrm>
        </p:grpSpPr>
        <p:sp>
          <p:nvSpPr>
            <p:cNvPr id="3" name="圆角矩形 2"/>
            <p:cNvSpPr/>
            <p:nvPr/>
          </p:nvSpPr>
          <p:spPr>
            <a:xfrm>
              <a:off x="1616" y="8419"/>
              <a:ext cx="7008" cy="1773"/>
            </a:xfrm>
            <a:prstGeom prst="roundRect">
              <a:avLst>
                <a:gd name="adj" fmla="val 50000"/>
              </a:avLst>
            </a:prstGeom>
            <a:gradFill rotWithShape="1">
              <a:gsLst>
                <a:gs pos="0">
                  <a:srgbClr val="FFFF00"/>
                </a:gs>
                <a:gs pos="100000">
                  <a:srgbClr val="FFFFF0"/>
                </a:gs>
              </a:gsLst>
              <a:lin ang="0" scaled="1"/>
            </a:gradFill>
            <a:ln w="38100" cap="flat" cmpd="sng">
              <a:solidFill>
                <a:srgbClr val="C5A667"/>
              </a:solidFill>
              <a:prstDash val="solid"/>
              <a:headEnd type="none" w="med" len="med"/>
              <a:tailEnd type="none" w="med" len="med"/>
            </a:ln>
          </p:spPr>
          <p:txBody>
            <a:bodyPr wrap="none" anchor="ctr"/>
            <a:lstStyle/>
            <a:p>
              <a:pPr algn="ctr">
                <a:buFont typeface="Arial" panose="020B0604020202020204" pitchFamily="34" charset="0"/>
              </a:pPr>
              <a:endParaRPr lang="zh-CN" altLang="en-US" b="1">
                <a:latin typeface="Gulim" panose="020B0600000101010101" pitchFamily="34" charset="-127"/>
                <a:ea typeface="Gulim" panose="020B0600000101010101" pitchFamily="34" charset="-127"/>
              </a:endParaRPr>
            </a:p>
          </p:txBody>
        </p:sp>
        <p:sp>
          <p:nvSpPr>
            <p:cNvPr id="34" name="文本框 33"/>
            <p:cNvSpPr txBox="1"/>
            <p:nvPr/>
          </p:nvSpPr>
          <p:spPr>
            <a:xfrm>
              <a:off x="2123" y="8431"/>
              <a:ext cx="6493" cy="1307"/>
            </a:xfrm>
            <a:prstGeom prst="rect">
              <a:avLst/>
            </a:prstGeom>
            <a:noFill/>
          </p:spPr>
          <p:txBody>
            <a:bodyPr wrap="square" rtlCol="0">
              <a:spAutoFit/>
            </a:bodyPr>
            <a:lstStyle/>
            <a:p>
              <a:r>
                <a:rPr lang="en-US" altLang="zh-CN" sz="2400"/>
                <a:t>They tested the medicine____ _________ to see if safe.</a:t>
              </a:r>
              <a:endParaRPr lang="en-US" altLang="zh-CN" sz="2400"/>
            </a:p>
          </p:txBody>
        </p:sp>
      </p:grpSp>
      <p:grpSp>
        <p:nvGrpSpPr>
          <p:cNvPr id="37" name="组合 36"/>
          <p:cNvGrpSpPr/>
          <p:nvPr/>
        </p:nvGrpSpPr>
        <p:grpSpPr>
          <a:xfrm>
            <a:off x="1158875" y="5346065"/>
            <a:ext cx="3952240" cy="845185"/>
            <a:chOff x="2075" y="8417"/>
            <a:chExt cx="6224" cy="1331"/>
          </a:xfrm>
        </p:grpSpPr>
        <p:sp>
          <p:nvSpPr>
            <p:cNvPr id="35" name="文本框 34"/>
            <p:cNvSpPr txBox="1"/>
            <p:nvPr/>
          </p:nvSpPr>
          <p:spPr>
            <a:xfrm>
              <a:off x="7363" y="8417"/>
              <a:ext cx="937" cy="725"/>
            </a:xfrm>
            <a:prstGeom prst="rect">
              <a:avLst/>
            </a:prstGeom>
            <a:noFill/>
          </p:spPr>
          <p:txBody>
            <a:bodyPr wrap="square" rtlCol="0">
              <a:spAutoFit/>
            </a:bodyPr>
            <a:lstStyle/>
            <a:p>
              <a:r>
                <a:rPr lang="en-US" altLang="zh-CN" sz="2400">
                  <a:solidFill>
                    <a:srgbClr val="FF0000"/>
                  </a:solidFill>
                </a:rPr>
                <a:t>on</a:t>
              </a:r>
              <a:endParaRPr lang="en-US" altLang="zh-CN" sz="2400">
                <a:solidFill>
                  <a:srgbClr val="FF0000"/>
                </a:solidFill>
              </a:endParaRPr>
            </a:p>
          </p:txBody>
        </p:sp>
        <p:sp>
          <p:nvSpPr>
            <p:cNvPr id="36" name="文本框 35"/>
            <p:cNvSpPr txBox="1"/>
            <p:nvPr/>
          </p:nvSpPr>
          <p:spPr>
            <a:xfrm>
              <a:off x="2075" y="9024"/>
              <a:ext cx="2588" cy="725"/>
            </a:xfrm>
            <a:prstGeom prst="rect">
              <a:avLst/>
            </a:prstGeom>
            <a:noFill/>
          </p:spPr>
          <p:txBody>
            <a:bodyPr wrap="square" rtlCol="0">
              <a:spAutoFit/>
            </a:bodyPr>
            <a:lstStyle/>
            <a:p>
              <a:r>
                <a:rPr lang="en-US" altLang="zh-CN" sz="2400">
                  <a:solidFill>
                    <a:srgbClr val="FF0000"/>
                  </a:solidFill>
                </a:rPr>
                <a:t>themselves</a:t>
              </a:r>
              <a:endParaRPr lang="en-US" altLang="zh-CN" sz="2400">
                <a:solidFill>
                  <a:srgbClr val="FF0000"/>
                </a:solidFill>
              </a:endParaRPr>
            </a:p>
          </p:txBody>
        </p:sp>
      </p:grpSp>
      <p:sp>
        <p:nvSpPr>
          <p:cNvPr id="38" name="文本框 37"/>
          <p:cNvSpPr txBox="1"/>
          <p:nvPr/>
        </p:nvSpPr>
        <p:spPr>
          <a:xfrm>
            <a:off x="390525" y="4116070"/>
            <a:ext cx="3939540" cy="829945"/>
          </a:xfrm>
          <a:prstGeom prst="rect">
            <a:avLst/>
          </a:prstGeom>
          <a:noFill/>
        </p:spPr>
        <p:txBody>
          <a:bodyPr wrap="square" rtlCol="0">
            <a:spAutoFit/>
          </a:bodyPr>
          <a:lstStyle/>
          <a:p>
            <a:r>
              <a:rPr lang="en-US" altLang="zh-CN" sz="2400"/>
              <a:t>They tested the medicine on</a:t>
            </a:r>
            <a:endParaRPr lang="en-US" altLang="zh-CN" sz="2400"/>
          </a:p>
          <a:p>
            <a:r>
              <a:rPr lang="en-US" altLang="zh-CN" sz="2400"/>
              <a:t>_______________.</a:t>
            </a:r>
            <a:endParaRPr lang="en-US" altLang="zh-CN" sz="2400"/>
          </a:p>
        </p:txBody>
      </p:sp>
      <p:sp>
        <p:nvSpPr>
          <p:cNvPr id="39" name="文本框 38"/>
          <p:cNvSpPr txBox="1"/>
          <p:nvPr/>
        </p:nvSpPr>
        <p:spPr>
          <a:xfrm>
            <a:off x="483235" y="4485640"/>
            <a:ext cx="2779395" cy="460375"/>
          </a:xfrm>
          <a:prstGeom prst="rect">
            <a:avLst/>
          </a:prstGeom>
          <a:noFill/>
        </p:spPr>
        <p:txBody>
          <a:bodyPr wrap="square" rtlCol="0">
            <a:spAutoFit/>
          </a:bodyPr>
          <a:lstStyle/>
          <a:p>
            <a:r>
              <a:rPr lang="en-US" altLang="zh-CN" sz="2400">
                <a:solidFill>
                  <a:srgbClr val="FF0000"/>
                </a:solidFill>
              </a:rPr>
              <a:t>malaria patients</a:t>
            </a:r>
            <a:endParaRPr lang="en-US" altLang="zh-CN" sz="2400">
              <a:solidFill>
                <a:srgbClr val="FF0000"/>
              </a:solidFill>
            </a:endParaRPr>
          </a:p>
        </p:txBody>
      </p:sp>
      <p:grpSp>
        <p:nvGrpSpPr>
          <p:cNvPr id="44" name="组合 43"/>
          <p:cNvGrpSpPr/>
          <p:nvPr/>
        </p:nvGrpSpPr>
        <p:grpSpPr>
          <a:xfrm>
            <a:off x="65405" y="2672715"/>
            <a:ext cx="4784090" cy="1099820"/>
            <a:chOff x="6" y="3616"/>
            <a:chExt cx="7534" cy="1732"/>
          </a:xfrm>
        </p:grpSpPr>
        <p:sp>
          <p:nvSpPr>
            <p:cNvPr id="284681" name="圆角矩形 284680"/>
            <p:cNvSpPr/>
            <p:nvPr/>
          </p:nvSpPr>
          <p:spPr>
            <a:xfrm>
              <a:off x="6" y="3616"/>
              <a:ext cx="7083" cy="1733"/>
            </a:xfrm>
            <a:prstGeom prst="roundRect">
              <a:avLst>
                <a:gd name="adj" fmla="val 50000"/>
              </a:avLst>
            </a:prstGeom>
            <a:gradFill rotWithShape="1">
              <a:gsLst>
                <a:gs pos="0">
                  <a:srgbClr val="CC99FF"/>
                </a:gs>
                <a:gs pos="100000">
                  <a:srgbClr val="FCF9FF"/>
                </a:gs>
              </a:gsLst>
              <a:lin ang="0" scaled="1"/>
            </a:gradFill>
            <a:ln w="38100" cap="flat" cmpd="sng">
              <a:solidFill>
                <a:srgbClr val="00FF00"/>
              </a:solidFill>
              <a:prstDash val="solid"/>
              <a:headEnd type="none" w="med" len="med"/>
              <a:tailEnd type="none" w="med" len="med"/>
            </a:ln>
          </p:spPr>
          <p:txBody>
            <a:bodyPr wrap="none" anchor="ctr"/>
            <a:lstStyle/>
            <a:p>
              <a:pPr algn="ctr">
                <a:buFont typeface="Arial" panose="020B0604020202020204" pitchFamily="34" charset="0"/>
              </a:pPr>
              <a:endParaRPr lang="zh-CN" altLang="en-US" sz="1600" b="1">
                <a:latin typeface="Gulim" panose="020B0600000101010101" pitchFamily="34" charset="-127"/>
                <a:ea typeface="Gulim" panose="020B0600000101010101" pitchFamily="34" charset="-127"/>
              </a:endParaRPr>
            </a:p>
          </p:txBody>
        </p:sp>
        <p:sp>
          <p:nvSpPr>
            <p:cNvPr id="40" name="文本框 39"/>
            <p:cNvSpPr txBox="1"/>
            <p:nvPr/>
          </p:nvSpPr>
          <p:spPr>
            <a:xfrm>
              <a:off x="242" y="3829"/>
              <a:ext cx="7299" cy="1307"/>
            </a:xfrm>
            <a:prstGeom prst="rect">
              <a:avLst/>
            </a:prstGeom>
            <a:noFill/>
          </p:spPr>
          <p:txBody>
            <a:bodyPr wrap="square" rtlCol="0">
              <a:spAutoFit/>
            </a:bodyPr>
            <a:lstStyle/>
            <a:p>
              <a:r>
                <a:rPr lang="en-US" altLang="zh-CN" sz="2400"/>
                <a:t>The medicine became _________</a:t>
              </a:r>
              <a:endParaRPr lang="en-US" altLang="zh-CN" sz="2400"/>
            </a:p>
            <a:p>
              <a:r>
                <a:rPr lang="en-US" altLang="zh-CN" sz="2400"/>
                <a:t>___________________ .</a:t>
              </a:r>
              <a:endParaRPr lang="en-US" altLang="zh-CN" sz="2400"/>
            </a:p>
          </p:txBody>
        </p:sp>
      </p:grpSp>
      <p:sp>
        <p:nvSpPr>
          <p:cNvPr id="41" name="文本框 40"/>
          <p:cNvSpPr txBox="1"/>
          <p:nvPr/>
        </p:nvSpPr>
        <p:spPr>
          <a:xfrm>
            <a:off x="3083560" y="2797810"/>
            <a:ext cx="1551305" cy="460375"/>
          </a:xfrm>
          <a:prstGeom prst="rect">
            <a:avLst/>
          </a:prstGeom>
          <a:noFill/>
        </p:spPr>
        <p:txBody>
          <a:bodyPr wrap="square" rtlCol="0">
            <a:spAutoFit/>
          </a:bodyPr>
          <a:lstStyle/>
          <a:p>
            <a:r>
              <a:rPr lang="en-US" altLang="zh-CN" sz="2400">
                <a:solidFill>
                  <a:srgbClr val="FF0000"/>
                </a:solidFill>
              </a:rPr>
              <a:t>a standard</a:t>
            </a:r>
            <a:endParaRPr lang="en-US" altLang="zh-CN" sz="2400">
              <a:solidFill>
                <a:srgbClr val="FF0000"/>
              </a:solidFill>
            </a:endParaRPr>
          </a:p>
        </p:txBody>
      </p:sp>
      <p:sp>
        <p:nvSpPr>
          <p:cNvPr id="42" name="文本框 41"/>
          <p:cNvSpPr txBox="1"/>
          <p:nvPr/>
        </p:nvSpPr>
        <p:spPr>
          <a:xfrm>
            <a:off x="344170" y="3115310"/>
            <a:ext cx="2892425" cy="460375"/>
          </a:xfrm>
          <a:prstGeom prst="rect">
            <a:avLst/>
          </a:prstGeom>
          <a:noFill/>
        </p:spPr>
        <p:txBody>
          <a:bodyPr wrap="square" rtlCol="0">
            <a:spAutoFit/>
          </a:bodyPr>
          <a:lstStyle/>
          <a:p>
            <a:r>
              <a:rPr lang="en-US" altLang="zh-CN" sz="2400">
                <a:solidFill>
                  <a:srgbClr val="FF0000"/>
                </a:solidFill>
              </a:rPr>
              <a:t>treatment for malaria</a:t>
            </a:r>
            <a:endParaRPr lang="en-US" altLang="zh-CN" sz="2400">
              <a:solidFill>
                <a:srgbClr val="FF0000"/>
              </a:solidFill>
            </a:endParaRPr>
          </a:p>
        </p:txBody>
      </p:sp>
      <p:sp>
        <p:nvSpPr>
          <p:cNvPr id="45" name="文本框 44"/>
          <p:cNvSpPr txBox="1"/>
          <p:nvPr/>
        </p:nvSpPr>
        <p:spPr>
          <a:xfrm>
            <a:off x="4516755" y="2978785"/>
            <a:ext cx="3324860" cy="1753235"/>
          </a:xfrm>
          <a:prstGeom prst="rect">
            <a:avLst/>
          </a:prstGeom>
          <a:gradFill>
            <a:gsLst>
              <a:gs pos="0">
                <a:srgbClr val="14CD68"/>
              </a:gs>
              <a:gs pos="100000">
                <a:srgbClr val="035C7D"/>
              </a:gs>
            </a:gsLst>
            <a:lin scaled="0"/>
          </a:gradFill>
        </p:spPr>
        <p:txBody>
          <a:bodyPr wrap="square" rtlCol="0">
            <a:spAutoFit/>
          </a:bodyPr>
          <a:lstStyle/>
          <a:p>
            <a:r>
              <a:rPr lang="en-US" altLang="zh-CN" sz="3600" b="1">
                <a:ln w="10160">
                  <a:solidFill>
                    <a:schemeClr val="accent5"/>
                  </a:solidFill>
                  <a:prstDash val="solid"/>
                </a:ln>
                <a:solidFill>
                  <a:srgbClr val="FF0000"/>
                </a:solidFill>
                <a:effectLst>
                  <a:outerShdw blurRad="38100" dist="22860" dir="5400000" algn="tl" rotWithShape="0">
                    <a:srgbClr val="000000">
                      <a:alpha val="30000"/>
                    </a:srgbClr>
                  </a:outerShdw>
                </a:effectLst>
              </a:rPr>
              <a:t>How was artemisinin discovered?</a:t>
            </a:r>
            <a:endParaRPr lang="en-US" altLang="zh-CN" sz="3600" b="1">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46" name="文本框 45"/>
          <p:cNvSpPr txBox="1"/>
          <p:nvPr/>
        </p:nvSpPr>
        <p:spPr>
          <a:xfrm>
            <a:off x="186055" y="1958975"/>
            <a:ext cx="8301355" cy="460375"/>
          </a:xfrm>
          <a:prstGeom prst="rect">
            <a:avLst/>
          </a:prstGeom>
          <a:noFill/>
        </p:spPr>
        <p:txBody>
          <a:bodyPr wrap="square" rtlCol="0">
            <a:spAutoFit/>
          </a:bodyPr>
          <a:lstStyle/>
          <a:p>
            <a:r>
              <a:rPr lang="en-US" altLang="zh-CN" sz="2400" b="1">
                <a:effectLst>
                  <a:outerShdw blurRad="38100" dist="38100" dir="2700000" algn="tl">
                    <a:srgbClr val="000000">
                      <a:alpha val="43137"/>
                    </a:srgbClr>
                  </a:outerShdw>
                </a:effectLst>
              </a:rPr>
              <a:t>What was the key to getting a good extract from the wormwood?</a:t>
            </a:r>
            <a:endParaRPr lang="en-US" altLang="zh-CN" sz="2400" b="1">
              <a:effectLst>
                <a:outerShdw blurRad="38100" dist="38100" dir="2700000" algn="tl">
                  <a:srgbClr val="000000">
                    <a:alpha val="43137"/>
                  </a:srgbClr>
                </a:outerShdw>
              </a:effectLst>
            </a:endParaRPr>
          </a:p>
        </p:txBody>
      </p:sp>
      <p:sp>
        <p:nvSpPr>
          <p:cNvPr id="47" name="任意多边形 149505"/>
          <p:cNvSpPr>
            <a:spLocks noEditPoints="1"/>
          </p:cNvSpPr>
          <p:nvPr/>
        </p:nvSpPr>
        <p:spPr>
          <a:xfrm>
            <a:off x="697230" y="2419350"/>
            <a:ext cx="5757545" cy="5218430"/>
          </a:xfrm>
          <a:custGeom>
            <a:avLst/>
            <a:gdLst/>
            <a:ahLst/>
            <a:cxnLst>
              <a:cxn ang="0">
                <a:pos x="2147483646" y="126007813"/>
              </a:cxn>
              <a:cxn ang="0">
                <a:pos x="2147483646" y="423386250"/>
              </a:cxn>
              <a:cxn ang="0">
                <a:pos x="2147483646" y="756046875"/>
              </a:cxn>
              <a:cxn ang="0">
                <a:pos x="1692584789" y="1123989688"/>
              </a:cxn>
              <a:cxn ang="0">
                <a:pos x="1058907574" y="1522174375"/>
              </a:cxn>
              <a:cxn ang="0">
                <a:pos x="583649153" y="1945560625"/>
              </a:cxn>
              <a:cxn ang="0">
                <a:pos x="250136226" y="2147483646"/>
              </a:cxn>
              <a:cxn ang="0">
                <a:pos x="58364711" y="2147483646"/>
              </a:cxn>
              <a:cxn ang="0">
                <a:pos x="0" y="2147483646"/>
              </a:cxn>
              <a:cxn ang="0">
                <a:pos x="75040051" y="2147483646"/>
              </a:cxn>
              <a:cxn ang="0">
                <a:pos x="266811566" y="2147483646"/>
              </a:cxn>
              <a:cxn ang="0">
                <a:pos x="575312504" y="2147483646"/>
              </a:cxn>
              <a:cxn ang="0">
                <a:pos x="992204172" y="2147483646"/>
              </a:cxn>
              <a:cxn ang="0">
                <a:pos x="1517488614" y="2147483646"/>
              </a:cxn>
              <a:cxn ang="0">
                <a:pos x="2134490488"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059450437" y="2147483646"/>
              </a:cxn>
              <a:cxn ang="0">
                <a:pos x="1825989551" y="2147483646"/>
              </a:cxn>
              <a:cxn ang="0">
                <a:pos x="1709260129" y="2147483646"/>
              </a:cxn>
              <a:cxn ang="0">
                <a:pos x="1734274160" y="2147483646"/>
              </a:cxn>
              <a:cxn ang="0">
                <a:pos x="1917706984" y="1869955938"/>
              </a:cxn>
              <a:cxn ang="0">
                <a:pos x="2147483646" y="1491932500"/>
              </a:cxn>
              <a:cxn ang="0">
                <a:pos x="2147483646" y="1118949375"/>
              </a:cxn>
              <a:cxn ang="0">
                <a:pos x="2147483646" y="751006563"/>
              </a:cxn>
              <a:cxn ang="0">
                <a:pos x="2147483646" y="388104063"/>
              </a:cxn>
              <a:cxn ang="0">
                <a:pos x="2147483646" y="40322500"/>
              </a:cxn>
              <a:cxn ang="0">
                <a:pos x="2147483646" y="0"/>
              </a:cxn>
              <a:cxn ang="0">
                <a:pos x="2147483646" y="2147483646"/>
              </a:cxn>
              <a:cxn ang="0">
                <a:pos x="2147483646" y="2147483646"/>
              </a:cxn>
            </a:cxnLst>
            <a:rect l="0" t="0" r="0" b="0"/>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005E76">
                  <a:alpha val="100000"/>
                </a:srgbClr>
              </a:gs>
              <a:gs pos="100000">
                <a:srgbClr val="00CCFF">
                  <a:alpha val="100000"/>
                </a:srgbClr>
              </a:gs>
            </a:gsLst>
            <a:lin ang="5400000" scaled="1"/>
          </a:gradFill>
          <a:ln w="0">
            <a:noFill/>
          </a:ln>
          <a:effectLst>
            <a:outerShdw dist="206741" dir="8249373" algn="ctr" rotWithShape="0">
              <a:schemeClr val="bg2">
                <a:alpha val="50000"/>
              </a:schemeClr>
            </a:outerShdw>
          </a:effec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46"/>
                                        </p:tgtEl>
                                        <p:attrNameLst>
                                          <p:attrName>style.visibility</p:attrName>
                                        </p:attrNameLst>
                                      </p:cBhvr>
                                      <p:to>
                                        <p:strVal val="visible"/>
                                      </p:to>
                                    </p:set>
                                    <p:anim calcmode="discrete" valueType="clr">
                                      <p:cBhvr override="childStyle">
                                        <p:cTn id="57"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6"/>
                                        </p:tgtEl>
                                        <p:attrNameLst>
                                          <p:attrName>fillcolor</p:attrName>
                                        </p:attrNameLst>
                                      </p:cBhvr>
                                      <p:tavLst>
                                        <p:tav tm="0">
                                          <p:val>
                                            <p:clrVal>
                                              <a:schemeClr val="accent2"/>
                                            </p:clrVal>
                                          </p:val>
                                        </p:tav>
                                        <p:tav tm="50000">
                                          <p:val>
                                            <p:clrVal>
                                              <a:schemeClr val="hlink"/>
                                            </p:clrVal>
                                          </p:val>
                                        </p:tav>
                                      </p:tavLst>
                                    </p:anim>
                                    <p:set>
                                      <p:cBhvr>
                                        <p:cTn id="59" dur="80"/>
                                        <p:tgtEl>
                                          <p:spTgt spid="46"/>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ppt_x"/>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39" grpId="0"/>
      <p:bldP spid="41" grpId="0"/>
      <p:bldP spid="42" grpId="0"/>
      <p:bldP spid="45" grpId="0" animBg="1"/>
      <p:bldP spid="46" grpId="0"/>
      <p:bldP spid="4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a:p>
        </p:txBody>
      </p:sp>
      <p:sp>
        <p:nvSpPr>
          <p:cNvPr id="5" name="流程图: 可选过程 4"/>
          <p:cNvSpPr/>
          <p:nvPr/>
        </p:nvSpPr>
        <p:spPr>
          <a:xfrm>
            <a:off x="3949065" y="643255"/>
            <a:ext cx="5578475" cy="631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bg1"/>
                </a:solidFill>
                <a:effectLst>
                  <a:outerShdw blurRad="38100" dist="38100" dir="2700000" algn="tl">
                    <a:srgbClr val="000000">
                      <a:alpha val="43137"/>
                    </a:srgbClr>
                  </a:outerShdw>
                </a:effectLst>
              </a:rPr>
              <a:t>Thinking and discussing</a:t>
            </a:r>
            <a:endParaRPr lang="en-US" altLang="zh-CN" sz="4000" b="1">
              <a:solidFill>
                <a:schemeClr val="bg1"/>
              </a:solidFill>
              <a:effectLst>
                <a:outerShdw blurRad="38100" dist="38100" dir="2700000" algn="tl">
                  <a:srgbClr val="000000">
                    <a:alpha val="43137"/>
                  </a:srgbClr>
                </a:outerShdw>
              </a:effectLst>
            </a:endParaRPr>
          </a:p>
        </p:txBody>
      </p:sp>
      <p:sp>
        <p:nvSpPr>
          <p:cNvPr id="6" name="圆角矩形 5"/>
          <p:cNvSpPr/>
          <p:nvPr/>
        </p:nvSpPr>
        <p:spPr>
          <a:xfrm>
            <a:off x="2241550" y="1523365"/>
            <a:ext cx="7708900" cy="832485"/>
          </a:xfrm>
          <a:prstGeom prst="roundRect">
            <a:avLst/>
          </a:prstGeom>
          <a:gradFill>
            <a:gsLst>
              <a:gs pos="0">
                <a:srgbClr val="9EE256"/>
              </a:gs>
              <a:gs pos="100000">
                <a:srgbClr val="52762D"/>
              </a:gs>
            </a:gsLst>
            <a:lin ang="5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ffectLst>
                  <a:outerShdw blurRad="38100" dist="38100" dir="2700000" algn="tl">
                    <a:srgbClr val="000000">
                      <a:alpha val="43137"/>
                    </a:srgbClr>
                  </a:outerShdw>
                </a:effectLst>
              </a:rPr>
              <a:t>1. What kind of person makes great discoveries?</a:t>
            </a:r>
            <a:endParaRPr lang="en-US" altLang="zh-CN" sz="2800" b="1">
              <a:effectLst>
                <a:outerShdw blurRad="38100" dist="38100" dir="2700000" algn="tl">
                  <a:srgbClr val="000000">
                    <a:alpha val="43137"/>
                  </a:srgbClr>
                </a:outerShdw>
              </a:effectLst>
            </a:endParaRPr>
          </a:p>
        </p:txBody>
      </p:sp>
      <p:sp>
        <p:nvSpPr>
          <p:cNvPr id="7" name="Freeform 6"/>
          <p:cNvSpPr>
            <a:spLocks noEditPoints="1"/>
          </p:cNvSpPr>
          <p:nvPr/>
        </p:nvSpPr>
        <p:spPr>
          <a:xfrm>
            <a:off x="4242435" y="4020185"/>
            <a:ext cx="4052570" cy="2837815"/>
          </a:xfrm>
          <a:custGeom>
            <a:avLst/>
            <a:gdLst/>
            <a:ahLst/>
            <a:cxnLst>
              <a:cxn ang="0">
                <a:pos x="2439653" y="3741587"/>
              </a:cxn>
              <a:cxn ang="0">
                <a:pos x="2047103" y="4057983"/>
              </a:cxn>
              <a:cxn ang="0">
                <a:pos x="1656174" y="4410075"/>
              </a:cxn>
              <a:cxn ang="0">
                <a:pos x="4079606" y="4256745"/>
              </a:cxn>
              <a:cxn ang="0">
                <a:pos x="3624605" y="3741587"/>
              </a:cxn>
              <a:cxn ang="0">
                <a:pos x="3033345" y="1218531"/>
              </a:cxn>
              <a:cxn ang="0">
                <a:pos x="3819258" y="2013577"/>
              </a:cxn>
              <a:cxn ang="0">
                <a:pos x="3725175" y="2167719"/>
              </a:cxn>
              <a:cxn ang="0">
                <a:pos x="5654675" y="2013577"/>
              </a:cxn>
              <a:cxn ang="0">
                <a:pos x="5553293" y="2013577"/>
              </a:cxn>
              <a:cxn ang="0">
                <a:pos x="5019619" y="429163"/>
              </a:cxn>
              <a:cxn ang="0">
                <a:pos x="4739805" y="248249"/>
              </a:cxn>
              <a:cxn ang="0">
                <a:pos x="4550018" y="293680"/>
              </a:cxn>
              <a:cxn ang="0">
                <a:pos x="2987926" y="620623"/>
              </a:cxn>
              <a:cxn ang="0">
                <a:pos x="3052000" y="516780"/>
              </a:cxn>
              <a:cxn ang="0">
                <a:pos x="2958728" y="333433"/>
              </a:cxn>
              <a:cxn ang="0">
                <a:pos x="3123373" y="259607"/>
              </a:cxn>
              <a:cxn ang="0">
                <a:pos x="2825715" y="0"/>
              </a:cxn>
              <a:cxn ang="0">
                <a:pos x="2528058" y="259607"/>
              </a:cxn>
              <a:cxn ang="0">
                <a:pos x="2699191" y="333433"/>
              </a:cxn>
              <a:cxn ang="0">
                <a:pos x="2600242" y="516780"/>
              </a:cxn>
              <a:cxn ang="0">
                <a:pos x="2687025" y="516780"/>
              </a:cxn>
              <a:cxn ang="0">
                <a:pos x="2670804" y="735013"/>
              </a:cxn>
              <a:cxn ang="0">
                <a:pos x="1008141" y="1130913"/>
              </a:cxn>
              <a:cxn ang="0">
                <a:pos x="818354" y="1175533"/>
              </a:cxn>
              <a:cxn ang="0">
                <a:pos x="648844" y="1462724"/>
              </a:cxn>
              <a:cxn ang="0">
                <a:pos x="94082" y="2891374"/>
              </a:cxn>
              <a:cxn ang="0">
                <a:pos x="0" y="3045515"/>
              </a:cxn>
              <a:cxn ang="0">
                <a:pos x="1929500" y="2891374"/>
              </a:cxn>
              <a:cxn ang="0">
                <a:pos x="1828118" y="2891374"/>
              </a:cxn>
              <a:cxn ang="0">
                <a:pos x="2627818" y="1290734"/>
              </a:cxn>
              <a:cxn ang="0">
                <a:pos x="4597870" y="600341"/>
              </a:cxn>
              <a:cxn ang="0">
                <a:pos x="5477865" y="2013577"/>
              </a:cxn>
              <a:cxn ang="0">
                <a:pos x="3950649" y="2013577"/>
              </a:cxn>
              <a:cxn ang="0">
                <a:pos x="4597870" y="600341"/>
              </a:cxn>
              <a:cxn ang="0">
                <a:pos x="889727" y="1444064"/>
              </a:cxn>
              <a:cxn ang="0">
                <a:pos x="1752690" y="2891374"/>
              </a:cxn>
              <a:cxn ang="0">
                <a:pos x="225473" y="2891374"/>
              </a:cxn>
              <a:cxn ang="0">
                <a:pos x="889727" y="1444064"/>
              </a:cxn>
              <a:cxn ang="0">
                <a:pos x="2829771" y="790990"/>
              </a:cxn>
              <a:cxn ang="0">
                <a:pos x="2829771" y="937831"/>
              </a:cxn>
              <a:cxn ang="0">
                <a:pos x="2829771" y="790990"/>
              </a:cxn>
            </a:cxnLst>
            <a:rect l="0" t="0" r="0" b="0"/>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gradFill>
            <a:gsLst>
              <a:gs pos="0">
                <a:srgbClr val="FE4444"/>
              </a:gs>
              <a:gs pos="100000">
                <a:srgbClr val="832B2B"/>
              </a:gs>
            </a:gsLst>
            <a:lin ang="5400000" scaled="0"/>
          </a:gradFill>
          <a:ln w="9525">
            <a:noFill/>
          </a:ln>
        </p:spPr>
        <p:txBody>
          <a:bodyPr/>
          <a:lstStyle/>
          <a:p>
            <a:endParaRPr lang="zh-CN" altLang="en-US"/>
          </a:p>
        </p:txBody>
      </p:sp>
      <p:sp>
        <p:nvSpPr>
          <p:cNvPr id="32774" name="AutoShape 8"/>
          <p:cNvSpPr/>
          <p:nvPr/>
        </p:nvSpPr>
        <p:spPr>
          <a:xfrm>
            <a:off x="1590675" y="2462530"/>
            <a:ext cx="9010650" cy="998855"/>
          </a:xfrm>
          <a:prstGeom prst="roundRect">
            <a:avLst>
              <a:gd name="adj" fmla="val 19773"/>
            </a:avLst>
          </a:prstGeom>
          <a:gradFill rotWithShape="1">
            <a:gsLst>
              <a:gs pos="0">
                <a:srgbClr val="EB6743"/>
              </a:gs>
              <a:gs pos="100000">
                <a:srgbClr val="9D452D"/>
              </a:gs>
            </a:gsLst>
            <a:lin ang="5400000" scaled="1"/>
          </a:gradFill>
          <a:ln w="19050" cap="flat" cmpd="sng">
            <a:solidFill>
              <a:srgbClr val="EB6743"/>
            </a:solidFill>
            <a:prstDash val="solid"/>
            <a:headEnd type="none" w="med" len="med"/>
            <a:tailEnd type="none" w="med" len="med"/>
          </a:ln>
          <a:effectLst>
            <a:outerShdw dist="25400" dir="5400000" algn="ctr" rotWithShape="0">
              <a:srgbClr val="000000">
                <a:alpha val="50000"/>
              </a:srgbClr>
            </a:outerShdw>
          </a:effectLst>
        </p:spPr>
        <p:txBody>
          <a:bodyPr wrap="none" anchor="ctr"/>
          <a:lstStyle/>
          <a:p>
            <a:pPr eaLnBrk="1" hangingPunct="1">
              <a:buFont typeface="Arial" panose="020B0604020202020204" pitchFamily="34" charset="0"/>
            </a:pPr>
            <a:endParaRPr lang="zh-CN" altLang="en-US" b="1">
              <a:latin typeface="Arial" panose="020B0604020202020204" pitchFamily="34" charset="0"/>
              <a:ea typeface="宋体" panose="02010600030101010101" pitchFamily="2" charset="-122"/>
            </a:endParaRPr>
          </a:p>
        </p:txBody>
      </p:sp>
      <p:sp>
        <p:nvSpPr>
          <p:cNvPr id="8" name="文本框 7"/>
          <p:cNvSpPr txBox="1"/>
          <p:nvPr/>
        </p:nvSpPr>
        <p:spPr>
          <a:xfrm>
            <a:off x="1812290" y="2508250"/>
            <a:ext cx="8568055" cy="953135"/>
          </a:xfrm>
          <a:prstGeom prst="rect">
            <a:avLst/>
          </a:prstGeom>
          <a:noFill/>
        </p:spPr>
        <p:txBody>
          <a:bodyPr wrap="square" rtlCol="0">
            <a:spAutoFit/>
          </a:bodyPr>
          <a:lstStyle/>
          <a:p>
            <a:r>
              <a:rPr lang="en-US" altLang="zh-CN" sz="2800" b="1">
                <a:solidFill>
                  <a:schemeClr val="bg1"/>
                </a:solidFill>
                <a:effectLst>
                  <a:outerShdw blurRad="38100" dist="38100" dir="2700000" algn="tl">
                    <a:srgbClr val="000000">
                      <a:alpha val="43137"/>
                    </a:srgbClr>
                  </a:outerShdw>
                </a:effectLst>
              </a:rPr>
              <a:t>2.  Which is more important for making a great discovery</a:t>
            </a:r>
            <a:r>
              <a:rPr lang="zh-CN" altLang="en-US" sz="2800" b="1">
                <a:solidFill>
                  <a:schemeClr val="bg1"/>
                </a:solidFill>
                <a:effectLst>
                  <a:outerShdw blurRad="38100" dist="38100" dir="2700000" algn="tl">
                    <a:srgbClr val="000000">
                      <a:alpha val="43137"/>
                    </a:srgbClr>
                  </a:outerShdw>
                </a:effectLst>
              </a:rPr>
              <a:t>，</a:t>
            </a:r>
            <a:r>
              <a:rPr lang="en-US" altLang="zh-CN" sz="2800" b="1">
                <a:solidFill>
                  <a:schemeClr val="bg1"/>
                </a:solidFill>
                <a:effectLst>
                  <a:outerShdw blurRad="38100" dist="38100" dir="2700000" algn="tl">
                    <a:srgbClr val="000000">
                      <a:alpha val="43137"/>
                    </a:srgbClr>
                  </a:outerShdw>
                </a:effectLst>
              </a:rPr>
              <a:t>talent or effort?</a:t>
            </a:r>
            <a:endParaRPr lang="en-US" altLang="zh-CN" sz="2800" b="1">
              <a:solidFill>
                <a:schemeClr val="bg1"/>
              </a:solidFill>
              <a:effectLst>
                <a:outerShdw blurRad="38100" dist="38100" dir="2700000" algn="tl">
                  <a:srgbClr val="000000">
                    <a:alpha val="43137"/>
                  </a:srgbClr>
                </a:outerShdw>
              </a:effectLst>
            </a:endParaRPr>
          </a:p>
        </p:txBody>
      </p:sp>
      <p:pic>
        <p:nvPicPr>
          <p:cNvPr id="5125" name="图片 5"/>
          <p:cNvPicPr>
            <a:picLocks noChangeAspect="1"/>
          </p:cNvPicPr>
          <p:nvPr/>
        </p:nvPicPr>
        <p:blipFill>
          <a:blip r:embed="rId1"/>
          <a:stretch>
            <a:fillRect/>
          </a:stretch>
        </p:blipFill>
        <p:spPr>
          <a:xfrm>
            <a:off x="126365" y="4650105"/>
            <a:ext cx="3273425" cy="2207895"/>
          </a:xfrm>
          <a:prstGeom prst="rect">
            <a:avLst/>
          </a:prstGeom>
          <a:noFill/>
          <a:ln w="9525">
            <a:noFill/>
          </a:ln>
        </p:spPr>
      </p:pic>
      <p:sp>
        <p:nvSpPr>
          <p:cNvPr id="13" name="Oval 8"/>
          <p:cNvSpPr/>
          <p:nvPr/>
        </p:nvSpPr>
        <p:spPr>
          <a:xfrm>
            <a:off x="10007600" y="4766945"/>
            <a:ext cx="1788160" cy="1767840"/>
          </a:xfrm>
          <a:prstGeom prst="ellipse">
            <a:avLst/>
          </a:prstGeom>
          <a:blipFill rotWithShape="1">
            <a:blip r:embed="rId2"/>
            <a:stretch>
              <a:fillRect/>
            </a:stretch>
          </a:blipFill>
          <a:ln w="9525">
            <a:noFill/>
          </a:ln>
        </p:spPr>
        <p:txBody>
          <a:bodyPr anchor="t"/>
          <a:lstStyle/>
          <a:p>
            <a:endParaRPr lang="zh-CN" altLang="en-US">
              <a:solidFill>
                <a:schemeClr val="accent2"/>
              </a:solidFill>
              <a:latin typeface="Arial" panose="020B0604020202020204" pitchFamily="34" charset="0"/>
              <a:ea typeface="宋体" panose="02010600030101010101" pitchFamily="2" charset="-122"/>
            </a:endParaRPr>
          </a:p>
        </p:txBody>
      </p:sp>
      <p:sp>
        <p:nvSpPr>
          <p:cNvPr id="3" name="矩形: 圆角 6"/>
          <p:cNvSpPr/>
          <p:nvPr/>
        </p:nvSpPr>
        <p:spPr>
          <a:xfrm>
            <a:off x="284911" y="518716"/>
            <a:ext cx="3500438" cy="879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Post- reading</a:t>
            </a:r>
            <a:endParaRPr lang="en-US" altLang="zh-CN" sz="3600" b="1" dirty="0">
              <a:solidFill>
                <a:schemeClr val="tx1"/>
              </a:solidFill>
            </a:endParaRPr>
          </a:p>
        </p:txBody>
      </p:sp>
      <p:sp>
        <p:nvSpPr>
          <p:cNvPr id="14" name="AutoShape 8"/>
          <p:cNvSpPr/>
          <p:nvPr/>
        </p:nvSpPr>
        <p:spPr>
          <a:xfrm>
            <a:off x="1590675" y="3651250"/>
            <a:ext cx="9801225" cy="998855"/>
          </a:xfrm>
          <a:prstGeom prst="roundRect">
            <a:avLst>
              <a:gd name="adj" fmla="val 19773"/>
            </a:avLst>
          </a:prstGeom>
          <a:gradFill rotWithShape="1">
            <a:gsLst>
              <a:gs pos="5000">
                <a:schemeClr val="accent4">
                  <a:lumMod val="40000"/>
                  <a:lumOff val="60000"/>
                </a:schemeClr>
              </a:gs>
              <a:gs pos="26000">
                <a:schemeClr val="accent4">
                  <a:lumMod val="60000"/>
                  <a:lumOff val="40000"/>
                </a:schemeClr>
              </a:gs>
              <a:gs pos="77000">
                <a:schemeClr val="accent4">
                  <a:lumMod val="75000"/>
                </a:schemeClr>
              </a:gs>
            </a:gsLst>
            <a:lin ang="5400000" scaled="0"/>
          </a:gradFill>
          <a:ln w="19050" cap="flat" cmpd="sng">
            <a:solidFill>
              <a:srgbClr val="EB6743"/>
            </a:solidFill>
            <a:prstDash val="solid"/>
            <a:headEnd type="none" w="med" len="med"/>
            <a:tailEnd type="none" w="med" len="med"/>
          </a:ln>
          <a:effectLst>
            <a:outerShdw dist="25400" dir="5400000" algn="ctr" rotWithShape="0">
              <a:srgbClr val="000000">
                <a:alpha val="50000"/>
              </a:srgbClr>
            </a:outerShdw>
          </a:effectLst>
        </p:spPr>
        <p:txBody>
          <a:bodyPr wrap="none" anchor="ctr"/>
          <a:lstStyle/>
          <a:p>
            <a:pPr eaLnBrk="1" hangingPunct="1">
              <a:buFont typeface="Arial" panose="020B0604020202020204" pitchFamily="34" charset="0"/>
            </a:pPr>
            <a:endParaRPr lang="zh-CN" altLang="en-US" b="1">
              <a:latin typeface="Arial" panose="020B0604020202020204" pitchFamily="34" charset="0"/>
              <a:ea typeface="宋体" panose="02010600030101010101" pitchFamily="2" charset="-122"/>
            </a:endParaRPr>
          </a:p>
        </p:txBody>
      </p:sp>
      <p:sp>
        <p:nvSpPr>
          <p:cNvPr id="9" name="文本框 8"/>
          <p:cNvSpPr txBox="1"/>
          <p:nvPr/>
        </p:nvSpPr>
        <p:spPr>
          <a:xfrm>
            <a:off x="1755140" y="3696970"/>
            <a:ext cx="9026525" cy="953135"/>
          </a:xfrm>
          <a:prstGeom prst="rect">
            <a:avLst/>
          </a:prstGeom>
          <a:gradFill>
            <a:gsLst>
              <a:gs pos="0">
                <a:srgbClr val="7B32B2"/>
              </a:gs>
              <a:gs pos="100000">
                <a:srgbClr val="401A5D"/>
              </a:gs>
            </a:gsLst>
            <a:lin scaled="0"/>
          </a:gradFill>
        </p:spPr>
        <p:txBody>
          <a:bodyPr wrap="square" rtlCol="0">
            <a:spAutoFit/>
          </a:bodyPr>
          <a:lstStyle/>
          <a:p>
            <a:r>
              <a:rPr lang="en-US" altLang="zh-CN" sz="2800" b="1">
                <a:solidFill>
                  <a:schemeClr val="bg1"/>
                </a:solidFill>
                <a:effectLst>
                  <a:outerShdw blurRad="38100" dist="38100" dir="2700000" algn="tl">
                    <a:srgbClr val="000000">
                      <a:alpha val="43137"/>
                    </a:srgbClr>
                  </a:outerShdw>
                </a:effectLst>
              </a:rPr>
              <a:t>3. Which is more important, Chinese medicine or western medicine?</a:t>
            </a:r>
            <a:endParaRPr lang="en-US" altLang="zh-CN" sz="2800" b="1">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fade">
                                      <p:cBhvr>
                                        <p:cTn id="13" dur="1000"/>
                                        <p:tgtEl>
                                          <p:spTgt spid="5125"/>
                                        </p:tgtEl>
                                      </p:cBhvr>
                                    </p:animEffect>
                                    <p:anim calcmode="lin" valueType="num">
                                      <p:cBhvr>
                                        <p:cTn id="14" dur="1000" fill="hold"/>
                                        <p:tgtEl>
                                          <p:spTgt spid="5125"/>
                                        </p:tgtEl>
                                        <p:attrNameLst>
                                          <p:attrName>ppt_x</p:attrName>
                                        </p:attrNameLst>
                                      </p:cBhvr>
                                      <p:tavLst>
                                        <p:tav tm="0">
                                          <p:val>
                                            <p:strVal val="#ppt_x"/>
                                          </p:val>
                                        </p:tav>
                                        <p:tav tm="100000">
                                          <p:val>
                                            <p:strVal val="#ppt_x"/>
                                          </p:val>
                                        </p:tav>
                                      </p:tavLst>
                                    </p:anim>
                                    <p:anim calcmode="lin" valueType="num">
                                      <p:cBhvr>
                                        <p:cTn id="15" dur="1000" fill="hold"/>
                                        <p:tgtEl>
                                          <p:spTgt spid="51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3224" y="2302927"/>
            <a:ext cx="11056561" cy="829945"/>
          </a:xfrm>
          <a:prstGeom prst="rect">
            <a:avLst/>
          </a:prstGeom>
          <a:noFill/>
        </p:spPr>
        <p:txBody>
          <a:bodyPr wrap="square" rtlCol="0">
            <a:spAutoFit/>
          </a:bodyPr>
          <a:lstStyle/>
          <a:p>
            <a:pPr algn="just">
              <a:lnSpc>
                <a:spcPct val="150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3200" b="1">
                <a:effectLst>
                  <a:outerShdw blurRad="38100" dist="38100" dir="2700000" algn="tl">
                    <a:srgbClr val="000000">
                      <a:alpha val="43137"/>
                    </a:srgbClr>
                  </a:outerShdw>
                </a:effectLst>
                <a:sym typeface="+mn-ea"/>
              </a:rPr>
              <a:t>What kind of person makes great discoveries?</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圆角 6"/>
          <p:cNvSpPr/>
          <p:nvPr/>
        </p:nvSpPr>
        <p:spPr>
          <a:xfrm>
            <a:off x="293166" y="612696"/>
            <a:ext cx="3500438" cy="879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Post- reading</a:t>
            </a:r>
            <a:endParaRPr lang="en-US" altLang="zh-CN" sz="3600" b="1" dirty="0">
              <a:solidFill>
                <a:schemeClr val="tx1"/>
              </a:solidFill>
            </a:endParaRPr>
          </a:p>
        </p:txBody>
      </p:sp>
      <p:sp>
        <p:nvSpPr>
          <p:cNvPr id="8" name="流程图: 资料带 7"/>
          <p:cNvSpPr/>
          <p:nvPr/>
        </p:nvSpPr>
        <p:spPr>
          <a:xfrm>
            <a:off x="7765527" y="488321"/>
            <a:ext cx="3500438" cy="989806"/>
          </a:xfrm>
          <a:prstGeom prst="flowChartPunchedTape">
            <a:avLst/>
          </a:prstGeom>
          <a:solidFill>
            <a:srgbClr val="FFFF00"/>
          </a:solidFill>
          <a:ln w="25400" cap="flat" cmpd="sng" algn="ctr">
            <a:solidFill>
              <a:srgbClr val="4F81BD">
                <a:shade val="50000"/>
              </a:srgbClr>
            </a:solidFill>
            <a:prstDash val="solid"/>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13"/>
          <p:cNvSpPr txBox="1"/>
          <p:nvPr/>
        </p:nvSpPr>
        <p:spPr>
          <a:xfrm>
            <a:off x="8266027" y="674236"/>
            <a:ext cx="3286125" cy="646112"/>
          </a:xfrm>
          <a:prstGeom prst="rect">
            <a:avLst/>
          </a:prstGeom>
          <a:noFill/>
          <a:ln w="9525">
            <a:noFill/>
          </a:ln>
        </p:spPr>
        <p:txBody>
          <a:bodyPr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atin typeface="Century Gothic" panose="020B0502020202020204" pitchFamily="34" charset="0"/>
                <a:ea typeface="宋体" panose="02010600030101010101" pitchFamily="2" charset="-122"/>
              </a:rPr>
              <a:t>Show time</a:t>
            </a:r>
            <a:endParaRPr lang="zh-CN" altLang="en-US" sz="3600" b="1" dirty="0">
              <a:latin typeface="Century Gothic" panose="020B0502020202020204" pitchFamily="34" charset="0"/>
              <a:ea typeface="宋体" panose="02010600030101010101" pitchFamily="2" charset="-122"/>
            </a:endParaRPr>
          </a:p>
        </p:txBody>
      </p:sp>
      <p:sp>
        <p:nvSpPr>
          <p:cNvPr id="3" name="文本框 2"/>
          <p:cNvSpPr txBox="1"/>
          <p:nvPr/>
        </p:nvSpPr>
        <p:spPr>
          <a:xfrm>
            <a:off x="448411" y="3517522"/>
            <a:ext cx="11570767" cy="1076325"/>
          </a:xfrm>
          <a:prstGeom prst="rect">
            <a:avLst/>
          </a:prstGeom>
          <a:noFill/>
        </p:spPr>
        <p:txBody>
          <a:bodyPr wrap="square" rtlCol="0">
            <a:spAutoFit/>
          </a:bodyPr>
          <a:lstStyle/>
          <a:p>
            <a:r>
              <a:rPr lang="en-US" altLang="zh-CN" sz="3200" b="1" dirty="0">
                <a:solidFill>
                  <a:srgbClr val="FF0000"/>
                </a:solidFill>
              </a:rPr>
              <a:t>Most great discoverers are brilliant and hard-working. Many are perfectionists who are unwilling to accept anything but the best.</a:t>
            </a:r>
            <a:endParaRPr lang="en-US" altLang="zh-C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293166" y="612696"/>
            <a:ext cx="3500438" cy="879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Post- reading</a:t>
            </a:r>
            <a:endParaRPr lang="en-US" altLang="zh-CN" sz="3600" b="1" dirty="0">
              <a:solidFill>
                <a:schemeClr val="tx1"/>
              </a:solidFill>
            </a:endParaRPr>
          </a:p>
        </p:txBody>
      </p:sp>
      <p:sp>
        <p:nvSpPr>
          <p:cNvPr id="8" name="流程图: 资料带 7"/>
          <p:cNvSpPr/>
          <p:nvPr/>
        </p:nvSpPr>
        <p:spPr>
          <a:xfrm>
            <a:off x="7765527" y="488321"/>
            <a:ext cx="3500438" cy="989806"/>
          </a:xfrm>
          <a:prstGeom prst="flowChartPunchedTape">
            <a:avLst/>
          </a:prstGeom>
          <a:solidFill>
            <a:srgbClr val="FFFF00"/>
          </a:solidFill>
          <a:ln w="25400" cap="flat" cmpd="sng" algn="ctr">
            <a:solidFill>
              <a:srgbClr val="4F81BD">
                <a:shade val="50000"/>
              </a:srgbClr>
            </a:solidFill>
            <a:prstDash val="solid"/>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13"/>
          <p:cNvSpPr txBox="1"/>
          <p:nvPr/>
        </p:nvSpPr>
        <p:spPr>
          <a:xfrm>
            <a:off x="8266027" y="674236"/>
            <a:ext cx="3286125" cy="646112"/>
          </a:xfrm>
          <a:prstGeom prst="rect">
            <a:avLst/>
          </a:prstGeom>
          <a:noFill/>
          <a:ln w="9525">
            <a:noFill/>
          </a:ln>
        </p:spPr>
        <p:txBody>
          <a:bodyPr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atin typeface="Century Gothic" panose="020B0502020202020204" pitchFamily="34" charset="0"/>
                <a:ea typeface="宋体" panose="02010600030101010101" pitchFamily="2" charset="-122"/>
              </a:rPr>
              <a:t>Show time</a:t>
            </a:r>
            <a:endParaRPr lang="zh-CN" altLang="en-US" sz="3600" b="1" dirty="0">
              <a:latin typeface="Century Gothic" panose="020B0502020202020204" pitchFamily="34" charset="0"/>
              <a:ea typeface="宋体" panose="02010600030101010101" pitchFamily="2" charset="-122"/>
            </a:endParaRPr>
          </a:p>
        </p:txBody>
      </p:sp>
      <p:sp>
        <p:nvSpPr>
          <p:cNvPr id="5" name="文本框 4"/>
          <p:cNvSpPr txBox="1"/>
          <p:nvPr/>
        </p:nvSpPr>
        <p:spPr>
          <a:xfrm>
            <a:off x="-1" y="1843537"/>
            <a:ext cx="11047463" cy="1481175"/>
          </a:xfrm>
          <a:prstGeom prst="rect">
            <a:avLst/>
          </a:prstGeom>
          <a:noFill/>
        </p:spPr>
        <p:txBody>
          <a:bodyPr wrap="square" rtlCol="0">
            <a:spAutoFit/>
          </a:bodyPr>
          <a:lstStyle/>
          <a:p>
            <a:pPr algn="just">
              <a:lnSpc>
                <a:spcPct val="150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2. Which is more important for making a great discovery, talent or effort?</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06476" y="3652142"/>
            <a:ext cx="11570767" cy="2553335"/>
          </a:xfrm>
          <a:prstGeom prst="rect">
            <a:avLst/>
          </a:prstGeom>
          <a:noFill/>
        </p:spPr>
        <p:txBody>
          <a:bodyPr wrap="square" rtlCol="0">
            <a:spAutoFit/>
          </a:bodyPr>
          <a:lstStyle/>
          <a:p>
            <a:r>
              <a:rPr lang="en-US" altLang="zh-CN" sz="3200" b="1" dirty="0">
                <a:solidFill>
                  <a:srgbClr val="FF0000"/>
                </a:solidFill>
              </a:rPr>
              <a:t>　I think both talent and effort are important for making discoveries. If a person doesn't have some talent it is possible that even though he or she works hard. It will be difficult to succeed. On the other hand, people-even those with great talent--rarely achieve anything without putting in efforts.</a:t>
            </a:r>
            <a:endParaRPr lang="en-US" altLang="zh-C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406" y="523514"/>
            <a:ext cx="10323646" cy="707886"/>
          </a:xfrm>
          <a:prstGeom prst="rect">
            <a:avLst/>
          </a:prstGeom>
          <a:noFill/>
        </p:spPr>
        <p:txBody>
          <a:bodyPr wrap="square" rtlCol="0">
            <a:spAutoFit/>
          </a:bodyPr>
          <a:lstStyle/>
          <a:p>
            <a:r>
              <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 objectives: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72227" y="1458852"/>
            <a:ext cx="10896016" cy="643766"/>
          </a:xfrm>
          <a:prstGeom prst="rect">
            <a:avLst/>
          </a:prstGeom>
          <a:noFill/>
        </p:spPr>
        <p:txBody>
          <a:bodyPr wrap="square" rtlCol="0">
            <a:spAutoFit/>
          </a:bodyPr>
          <a:lstStyle/>
          <a:p>
            <a:pPr marL="457200" lvl="0" indent="-457200" fontAlgn="base">
              <a:lnSpc>
                <a:spcPts val="4300"/>
              </a:lnSpc>
              <a:spcBef>
                <a:spcPct val="0"/>
              </a:spcBef>
              <a:spcAft>
                <a:spcPct val="0"/>
              </a:spcAft>
              <a:buFont typeface="Wingdings" panose="05000000000000000000" pitchFamily="2" charset="2"/>
              <a:buChar char="n"/>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By the end of this period, you will be able to</a:t>
            </a:r>
            <a:r>
              <a:rPr lang="en-US" altLang="zh-CN" sz="3600" b="1"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zh-CN" altLang="en-US" sz="3600" b="1"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文本框 6"/>
          <p:cNvSpPr txBox="1"/>
          <p:nvPr/>
        </p:nvSpPr>
        <p:spPr>
          <a:xfrm>
            <a:off x="272227" y="2102618"/>
            <a:ext cx="11377649" cy="3488055"/>
          </a:xfrm>
          <a:prstGeom prst="rect">
            <a:avLst/>
          </a:prstGeom>
          <a:noFill/>
        </p:spPr>
        <p:txBody>
          <a:bodyPr wrap="square" rtlCol="0">
            <a:spAutoFit/>
          </a:bodyPr>
          <a:lstStyle/>
          <a:p>
            <a:pPr algn="just">
              <a:lnSpc>
                <a:spcPct val="115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figure</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 out the structure of the passage by analyzing the main idea of each paragraph.</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identify </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the useful patterns and expressions about how to describe a great person and use them to express opinions.</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3.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learn </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about Tu’s lives and deeds and analyze Tu’ s characters.</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4.</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express</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 their attitudes towards Tu’s choices.</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293166" y="612696"/>
            <a:ext cx="3500438" cy="879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Post- reading</a:t>
            </a:r>
            <a:endParaRPr lang="en-US" altLang="zh-CN" sz="3600" b="1" dirty="0">
              <a:solidFill>
                <a:schemeClr val="tx1"/>
              </a:solidFill>
            </a:endParaRPr>
          </a:p>
        </p:txBody>
      </p:sp>
      <p:sp>
        <p:nvSpPr>
          <p:cNvPr id="8" name="流程图: 资料带 7"/>
          <p:cNvSpPr/>
          <p:nvPr/>
        </p:nvSpPr>
        <p:spPr>
          <a:xfrm>
            <a:off x="7765527" y="488321"/>
            <a:ext cx="3500438" cy="989806"/>
          </a:xfrm>
          <a:prstGeom prst="flowChartPunchedTape">
            <a:avLst/>
          </a:prstGeom>
          <a:solidFill>
            <a:srgbClr val="FFFF00"/>
          </a:solidFill>
          <a:ln w="25400" cap="flat" cmpd="sng" algn="ctr">
            <a:solidFill>
              <a:srgbClr val="4F81BD">
                <a:shade val="50000"/>
              </a:srgbClr>
            </a:solidFill>
            <a:prstDash val="solid"/>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13"/>
          <p:cNvSpPr txBox="1"/>
          <p:nvPr/>
        </p:nvSpPr>
        <p:spPr>
          <a:xfrm>
            <a:off x="8266027" y="674236"/>
            <a:ext cx="3286125" cy="646112"/>
          </a:xfrm>
          <a:prstGeom prst="rect">
            <a:avLst/>
          </a:prstGeom>
          <a:noFill/>
          <a:ln w="9525">
            <a:noFill/>
          </a:ln>
        </p:spPr>
        <p:txBody>
          <a:bodyPr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latin typeface="Century Gothic" panose="020B0502020202020204" pitchFamily="34" charset="0"/>
                <a:ea typeface="宋体" panose="02010600030101010101" pitchFamily="2" charset="-122"/>
              </a:rPr>
              <a:t>Show time</a:t>
            </a:r>
            <a:endParaRPr lang="zh-CN" altLang="en-US" sz="3600" b="1" dirty="0">
              <a:latin typeface="Century Gothic" panose="020B0502020202020204" pitchFamily="34" charset="0"/>
              <a:ea typeface="宋体" panose="02010600030101010101" pitchFamily="2" charset="-122"/>
            </a:endParaRPr>
          </a:p>
        </p:txBody>
      </p:sp>
      <p:sp>
        <p:nvSpPr>
          <p:cNvPr id="5" name="文本框 4"/>
          <p:cNvSpPr txBox="1"/>
          <p:nvPr/>
        </p:nvSpPr>
        <p:spPr>
          <a:xfrm>
            <a:off x="733914" y="1835282"/>
            <a:ext cx="11147304" cy="829945"/>
          </a:xfrm>
          <a:prstGeom prst="rect">
            <a:avLst/>
          </a:prstGeom>
          <a:noFill/>
        </p:spPr>
        <p:txBody>
          <a:bodyPr wrap="square" rtlCol="0">
            <a:spAutoFit/>
          </a:bodyPr>
          <a:lstStyle/>
          <a:p>
            <a:pPr algn="just">
              <a:lnSpc>
                <a:spcPct val="150000"/>
              </a:lnSpc>
              <a:spcAft>
                <a:spcPts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3.why could Tu Youyou achieve great success?</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40766" y="3153667"/>
            <a:ext cx="11570767" cy="1568450"/>
          </a:xfrm>
          <a:prstGeom prst="rect">
            <a:avLst/>
          </a:prstGeom>
          <a:noFill/>
        </p:spPr>
        <p:txBody>
          <a:bodyPr wrap="square" rtlCol="0">
            <a:spAutoFit/>
          </a:bodyPr>
          <a:lstStyle/>
          <a:p>
            <a:r>
              <a:rPr lang="en-US" altLang="zh-CN" sz="3200" b="1" dirty="0">
                <a:solidFill>
                  <a:srgbClr val="FF0000"/>
                </a:solidFill>
              </a:rPr>
              <a:t>Possible vocabulary:</a:t>
            </a:r>
            <a:endParaRPr lang="en-US" altLang="zh-CN" sz="3200" b="1" dirty="0">
              <a:solidFill>
                <a:srgbClr val="FF0000"/>
              </a:solidFill>
            </a:endParaRPr>
          </a:p>
          <a:p>
            <a:r>
              <a:rPr lang="en-US" altLang="zh-CN" sz="3200" b="1" dirty="0">
                <a:solidFill>
                  <a:srgbClr val="FF0000"/>
                </a:solidFill>
              </a:rPr>
              <a:t>Knowledgeable; committed ; </a:t>
            </a:r>
            <a:r>
              <a:rPr lang="en-US" altLang="zh-CN" sz="3200" b="1" dirty="0" err="1">
                <a:solidFill>
                  <a:srgbClr val="FF0000"/>
                </a:solidFill>
              </a:rPr>
              <a:t>patient；determined；perseverant；hard-working；scientific</a:t>
            </a:r>
            <a:r>
              <a:rPr lang="en-US" altLang="zh-CN" sz="3200" b="1" dirty="0">
                <a:solidFill>
                  <a:srgbClr val="FF0000"/>
                </a:solidFill>
              </a:rPr>
              <a:t> </a:t>
            </a:r>
            <a:r>
              <a:rPr lang="en-US" altLang="zh-CN" sz="3200" b="1" dirty="0" err="1">
                <a:solidFill>
                  <a:srgbClr val="FF0000"/>
                </a:solidFill>
              </a:rPr>
              <a:t>spirits；modest；unselfish</a:t>
            </a:r>
            <a:endParaRPr lang="en-US" altLang="zh-C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图片 (86)"/>
          <p:cNvPicPr>
            <a:picLocks noChangeAspect="1"/>
          </p:cNvPicPr>
          <p:nvPr/>
        </p:nvPicPr>
        <p:blipFill>
          <a:blip r:embed="rId1"/>
          <a:stretch>
            <a:fillRect/>
          </a:stretch>
        </p:blipFill>
        <p:spPr>
          <a:xfrm>
            <a:off x="55842" y="649154"/>
            <a:ext cx="11894180" cy="5814467"/>
          </a:xfrm>
          <a:prstGeom prst="rect">
            <a:avLst/>
          </a:prstGeom>
          <a:noFill/>
          <a:ln w="9525">
            <a:noFill/>
          </a:ln>
        </p:spPr>
      </p:pic>
      <p:sp>
        <p:nvSpPr>
          <p:cNvPr id="2" name="文本占位符 1"/>
          <p:cNvSpPr>
            <a:spLocks noGrp="1"/>
          </p:cNvSpPr>
          <p:nvPr>
            <p:ph type="body" sz="half" idx="2"/>
          </p:nvPr>
        </p:nvSpPr>
        <p:spPr>
          <a:xfrm>
            <a:off x="1893538" y="2136406"/>
            <a:ext cx="7775890" cy="3811905"/>
          </a:xfrm>
        </p:spPr>
        <p:txBody>
          <a:bodyPr>
            <a:normAutofit/>
          </a:bodyPr>
          <a:lstStyle/>
          <a:p>
            <a:pPr algn="just">
              <a:lnSpc>
                <a:spcPct val="150000"/>
              </a:lnSpc>
              <a:spcAft>
                <a:spcPts val="0"/>
              </a:spcAft>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Look up more information about women of great achievements on the Internet and find more information about Tu </a:t>
            </a:r>
            <a:r>
              <a:rPr lang="en-US" altLang="zh-CN" sz="3200" b="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Youyou</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4" name="WordArt 3"/>
          <p:cNvSpPr/>
          <p:nvPr/>
        </p:nvSpPr>
        <p:spPr>
          <a:xfrm>
            <a:off x="2108008" y="785901"/>
            <a:ext cx="3673475" cy="1079500"/>
          </a:xfrm>
          <a:prstGeom prst="rect">
            <a:avLst/>
          </a:prstGeom>
        </p:spPr>
        <p:txBody>
          <a:bodyPr wrap="none" fromWordArt="1">
            <a:prstTxWarp prst="textSlantUp">
              <a:avLst>
                <a:gd name="adj" fmla="val 32056"/>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rPr>
              <a:t>homework</a:t>
            </a:r>
            <a:endParaRPr lang="zh-CN" altLang="en-US"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a:xfrm>
            <a:off x="669290" y="1082040"/>
            <a:ext cx="11062335" cy="3811905"/>
          </a:xfrm>
        </p:spPr>
        <p:txBody>
          <a:bodyPr>
            <a:normAutofit/>
          </a:bodyPr>
          <a:lstStyle/>
          <a:p>
            <a:pPr algn="ctr">
              <a:lnSpc>
                <a:spcPct val="150000"/>
              </a:lnSpc>
            </a:pPr>
            <a:r>
              <a:rPr lang="zh-CN" altLang="en-US" sz="3200" b="1">
                <a:latin typeface="华文楷体" panose="02010600040101010101" charset="-122"/>
                <a:ea typeface="华文楷体" panose="02010600040101010101" charset="-122"/>
                <a:cs typeface="华文楷体" panose="02010600040101010101" charset="-122"/>
              </a:rPr>
              <a:t>核心素养专练</a:t>
            </a:r>
            <a:endParaRPr lang="zh-CN" altLang="en-US" sz="3200" b="1">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3200">
                <a:latin typeface="华文楷体" panose="02010600040101010101" charset="-122"/>
                <a:ea typeface="华文楷体" panose="02010600040101010101" charset="-122"/>
                <a:cs typeface="华文楷体" panose="02010600040101010101" charset="-122"/>
              </a:rPr>
              <a:t>你校正在组织英语作文比赛。请以身边值得尊敬和爱戴的人为题，写一篇短文参赛，内容包括：1. 人物简介；2. 尊敬和爱戴的原因。（2020全国卷I）</a:t>
            </a:r>
            <a:endParaRPr lang="zh-CN" altLang="en-US" sz="3200">
              <a:latin typeface="华文楷体" panose="02010600040101010101" charset="-122"/>
              <a:ea typeface="华文楷体" panose="02010600040101010101" charset="-122"/>
              <a:cs typeface="华文楷体"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a:xfrm>
            <a:off x="307340" y="824230"/>
            <a:ext cx="11453495" cy="5572760"/>
          </a:xfrm>
        </p:spPr>
        <p:txBody>
          <a:bodyPr>
            <a:noAutofit/>
          </a:bodyPr>
          <a:lstStyle/>
          <a:p>
            <a:pPr algn="ctr">
              <a:lnSpc>
                <a:spcPct val="100000"/>
              </a:lnSpc>
            </a:pPr>
            <a:r>
              <a:rPr lang="zh-CN" altLang="en-US" sz="2800" dirty="0">
                <a:latin typeface="Times New Roman" panose="02020603050405020304" pitchFamily="18" charset="0"/>
                <a:cs typeface="Times New Roman" panose="02020603050405020304" pitchFamily="18" charset="0"/>
              </a:rPr>
              <a:t>The person I respect</a:t>
            </a:r>
            <a:endParaRPr lang="zh-CN" altLang="en-US" sz="2800" dirty="0">
              <a:latin typeface="Times New Roman" panose="02020603050405020304" pitchFamily="18" charset="0"/>
              <a:cs typeface="Times New Roman" panose="02020603050405020304" pitchFamily="18" charset="0"/>
            </a:endParaRPr>
          </a:p>
          <a:p>
            <a:pPr algn="just">
              <a:lnSpc>
                <a:spcPct val="100000"/>
              </a:lnSpc>
            </a:pPr>
            <a:r>
              <a:rPr lang="zh-CN" altLang="en-US" sz="2800" dirty="0">
                <a:latin typeface="Times New Roman" panose="02020603050405020304" pitchFamily="18" charset="0"/>
                <a:cs typeface="Times New Roman" panose="02020603050405020304" pitchFamily="18" charset="0"/>
              </a:rPr>
              <a:t>We have a lot of respectable people around us. They may be our teachers, parents or one of our elders. As for me, my father is the person I respect most. My father is a teacher who loves his work and his students very much. He works very hard every day but he also spares some time to accompany me and share many funny things with me about his work.</a:t>
            </a:r>
            <a:endParaRPr lang="zh-CN" altLang="en-US" sz="2800" dirty="0">
              <a:latin typeface="Times New Roman" panose="02020603050405020304" pitchFamily="18" charset="0"/>
              <a:cs typeface="Times New Roman" panose="02020603050405020304" pitchFamily="18" charset="0"/>
            </a:endParaRPr>
          </a:p>
          <a:p>
            <a:pPr algn="just">
              <a:lnSpc>
                <a:spcPct val="100000"/>
              </a:lnSpc>
            </a:pPr>
            <a:r>
              <a:rPr lang="zh-CN" altLang="en-US" sz="2800" dirty="0">
                <a:latin typeface="Times New Roman" panose="02020603050405020304" pitchFamily="18" charset="0"/>
                <a:cs typeface="Times New Roman" panose="02020603050405020304" pitchFamily="18" charset="0"/>
              </a:rPr>
              <a:t>When I come across problems in my study, my father will listen to me patiently and encourage me to overcome the difficulties bravely. He achieved a lot in his work and respected by his students. Therefore, in my mind my father is the person I respect most and I love him deeply.</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dirty="0"/>
          </a:p>
        </p:txBody>
      </p:sp>
      <p:pic>
        <p:nvPicPr>
          <p:cNvPr id="3" name="图片 2"/>
          <p:cNvPicPr>
            <a:picLocks noChangeAspect="1"/>
          </p:cNvPicPr>
          <p:nvPr/>
        </p:nvPicPr>
        <p:blipFill>
          <a:blip r:embed="rId1"/>
          <a:stretch>
            <a:fillRect/>
          </a:stretch>
        </p:blipFill>
        <p:spPr>
          <a:xfrm>
            <a:off x="362967" y="461169"/>
            <a:ext cx="11573093" cy="5935662"/>
          </a:xfrm>
          <a:prstGeom prst="rect">
            <a:avLst/>
          </a:prstGeom>
          <a:noFill/>
          <a:ln w="9525">
            <a:noFill/>
          </a:ln>
        </p:spPr>
      </p:pic>
      <p:sp>
        <p:nvSpPr>
          <p:cNvPr id="4" name="矩形 3"/>
          <p:cNvSpPr/>
          <p:nvPr/>
        </p:nvSpPr>
        <p:spPr>
          <a:xfrm>
            <a:off x="2967220" y="656205"/>
            <a:ext cx="6648450" cy="1915909"/>
          </a:xfrm>
          <a:prstGeom prst="rect">
            <a:avLst/>
          </a:prstGeom>
          <a:solidFill>
            <a:srgbClr val="FFFFFF">
              <a:lumMod val="20000"/>
              <a:lumOff val="8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lIns="68580" tIns="34290" rIns="68580" bIns="34290">
            <a:sp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Thank you ! </a:t>
            </a:r>
            <a:endPar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Have a nice day!</a:t>
            </a:r>
            <a:endParaRPr kumimoji="0" lang="zh-CN" altLang="en-US" sz="60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a:p>
        </p:txBody>
      </p:sp>
      <p:pic>
        <p:nvPicPr>
          <p:cNvPr id="3074" name="图片 1" descr="W020160305645024147425"/>
          <p:cNvPicPr>
            <a:picLocks noChangeAspect="1"/>
          </p:cNvPicPr>
          <p:nvPr>
            <p:custDataLst>
              <p:tags r:id="rId1"/>
            </p:custDataLst>
          </p:nvPr>
        </p:nvPicPr>
        <p:blipFill>
          <a:blip r:embed="rId2">
            <a:lum bright="12000"/>
          </a:blip>
          <a:srcRect l="51802"/>
          <a:stretch>
            <a:fillRect/>
          </a:stretch>
        </p:blipFill>
        <p:spPr>
          <a:xfrm>
            <a:off x="131445" y="1523365"/>
            <a:ext cx="3775075" cy="4674235"/>
          </a:xfrm>
          <a:prstGeom prst="rect">
            <a:avLst/>
          </a:prstGeom>
          <a:noFill/>
          <a:ln w="9525">
            <a:noFill/>
          </a:ln>
        </p:spPr>
      </p:pic>
      <p:sp>
        <p:nvSpPr>
          <p:cNvPr id="3075" name="文本框 6"/>
          <p:cNvSpPr/>
          <p:nvPr>
            <p:custDataLst>
              <p:tags r:id="rId3"/>
            </p:custDataLst>
          </p:nvPr>
        </p:nvSpPr>
        <p:spPr>
          <a:xfrm>
            <a:off x="2924810" y="4979670"/>
            <a:ext cx="9144000" cy="1568450"/>
          </a:xfrm>
          <a:prstGeom prst="rect">
            <a:avLst/>
          </a:prstGeom>
          <a:solidFill>
            <a:srgbClr val="317479"/>
          </a:solidFill>
          <a:ln w="19050">
            <a:noFill/>
          </a:ln>
        </p:spPr>
        <p:txBody>
          <a:bodyPr wrap="square" anchor="t">
            <a:spAutoFit/>
          </a:bodyPr>
          <a:lstStyle/>
          <a:p>
            <a:pPr defTabSz="914400" eaLnBrk="0" hangingPunct="0">
              <a:buClrTx/>
              <a:buSzTx/>
              <a:buFontTx/>
            </a:pPr>
            <a:r>
              <a:rPr lang="en-US" altLang="zh-CN" sz="3200" b="1">
                <a:solidFill>
                  <a:schemeClr val="bg1"/>
                </a:solidFill>
                <a:latin typeface="Arial Narrow" pitchFamily="34" charset="0"/>
                <a:ea typeface="微软雅黑" panose="020B0503020204020204" charset="-122"/>
              </a:rPr>
              <a:t>1. </a:t>
            </a:r>
            <a:r>
              <a:rPr lang="zh-CN" altLang="en-US" sz="3200" b="1">
                <a:solidFill>
                  <a:schemeClr val="bg1"/>
                </a:solidFill>
                <a:latin typeface="Arial Narrow" pitchFamily="34" charset="0"/>
                <a:ea typeface="微软雅黑" panose="020B0503020204020204" charset="-122"/>
              </a:rPr>
              <a:t>Wh</a:t>
            </a:r>
            <a:r>
              <a:rPr lang="en-US" sz="3200" b="1">
                <a:solidFill>
                  <a:schemeClr val="bg1"/>
                </a:solidFill>
                <a:latin typeface="Arial Narrow" pitchFamily="34" charset="0"/>
                <a:ea typeface="微软雅黑" panose="020B0503020204020204" charset="-122"/>
              </a:rPr>
              <a:t>o is the woman in the photo?</a:t>
            </a:r>
            <a:endParaRPr lang="en-US" sz="3200" b="1">
              <a:solidFill>
                <a:schemeClr val="bg1"/>
              </a:solidFill>
              <a:latin typeface="Arial Narrow" pitchFamily="34" charset="0"/>
              <a:ea typeface="微软雅黑" panose="020B0503020204020204" charset="-122"/>
            </a:endParaRPr>
          </a:p>
          <a:p>
            <a:pPr defTabSz="914400" eaLnBrk="0" hangingPunct="0">
              <a:buClrTx/>
              <a:buSzTx/>
              <a:buFontTx/>
            </a:pPr>
            <a:r>
              <a:rPr lang="en-US" sz="3200" b="1">
                <a:solidFill>
                  <a:schemeClr val="bg1"/>
                </a:solidFill>
                <a:latin typeface="Arial Narrow" pitchFamily="34" charset="0"/>
                <a:ea typeface="微软雅黑" panose="020B0503020204020204" charset="-122"/>
              </a:rPr>
              <a:t>2. What is happening in this photo?</a:t>
            </a:r>
            <a:endParaRPr lang="en-US" sz="3200" b="1">
              <a:solidFill>
                <a:schemeClr val="bg1"/>
              </a:solidFill>
              <a:latin typeface="Arial Narrow" pitchFamily="34" charset="0"/>
              <a:ea typeface="微软雅黑" panose="020B0503020204020204" charset="-122"/>
            </a:endParaRPr>
          </a:p>
          <a:p>
            <a:pPr defTabSz="914400" eaLnBrk="0" hangingPunct="0">
              <a:buClrTx/>
              <a:buSzTx/>
              <a:buFontTx/>
            </a:pPr>
            <a:r>
              <a:rPr lang="en-US" sz="3200" b="1">
                <a:solidFill>
                  <a:schemeClr val="bg1"/>
                </a:solidFill>
                <a:latin typeface="Arial Narrow" pitchFamily="34" charset="0"/>
                <a:ea typeface="微软雅黑" panose="020B0503020204020204" charset="-122"/>
              </a:rPr>
              <a:t>3. What more can you find from this photo?</a:t>
            </a:r>
            <a:endParaRPr lang="en-US" sz="3200" b="1">
              <a:solidFill>
                <a:schemeClr val="bg1"/>
              </a:solidFill>
              <a:latin typeface="Arial Narrow" pitchFamily="34" charset="0"/>
              <a:ea typeface="微软雅黑" panose="020B0503020204020204" charset="-122"/>
            </a:endParaRPr>
          </a:p>
        </p:txBody>
      </p:sp>
      <p:sp>
        <p:nvSpPr>
          <p:cNvPr id="3076" name="Text Box 3"/>
          <p:cNvSpPr/>
          <p:nvPr>
            <p:custDataLst>
              <p:tags r:id="rId4"/>
            </p:custDataLst>
          </p:nvPr>
        </p:nvSpPr>
        <p:spPr>
          <a:xfrm>
            <a:off x="6193790" y="3415665"/>
            <a:ext cx="3340100" cy="583565"/>
          </a:xfrm>
          <a:prstGeom prst="rect">
            <a:avLst/>
          </a:prstGeom>
          <a:solidFill>
            <a:srgbClr val="317479"/>
          </a:solidFill>
          <a:ln w="9525">
            <a:noFill/>
          </a:ln>
          <a:effectLst>
            <a:outerShdw dist="35921" dir="2699999" algn="ctr" rotWithShape="0">
              <a:srgbClr val="E7E6E6"/>
            </a:outerShdw>
          </a:effectLst>
        </p:spPr>
        <p:txBody>
          <a:bodyPr wrap="square" anchor="t">
            <a:spAutoFit/>
          </a:bodyPr>
          <a:lstStyle/>
          <a:p>
            <a:pPr algn="ctr"/>
            <a:r>
              <a:rPr lang="en-US" altLang="zh-CN" sz="3200" b="1">
                <a:solidFill>
                  <a:srgbClr val="FFFF00"/>
                </a:solidFill>
                <a:latin typeface="Comic Sans MS" panose="030F0702030302020204" pitchFamily="66" charset="0"/>
              </a:rPr>
              <a:t>Look &amp; discuss</a:t>
            </a:r>
            <a:endParaRPr lang="en-US" altLang="zh-CN" sz="3200" b="1">
              <a:solidFill>
                <a:srgbClr val="FFFF00"/>
              </a:solidFill>
              <a:latin typeface="Comic Sans MS" panose="030F0702030302020204" pitchFamily="66" charset="0"/>
            </a:endParaRPr>
          </a:p>
        </p:txBody>
      </p:sp>
      <p:sp>
        <p:nvSpPr>
          <p:cNvPr id="3077" name="Text Box 3"/>
          <p:cNvSpPr/>
          <p:nvPr>
            <p:custDataLst>
              <p:tags r:id="rId5"/>
            </p:custDataLst>
          </p:nvPr>
        </p:nvSpPr>
        <p:spPr>
          <a:xfrm>
            <a:off x="6451600" y="1014730"/>
            <a:ext cx="3273425" cy="1198880"/>
          </a:xfrm>
          <a:prstGeom prst="rect">
            <a:avLst/>
          </a:prstGeom>
          <a:noFill/>
          <a:ln w="9525">
            <a:noFill/>
          </a:ln>
          <a:effectLst>
            <a:outerShdw dist="35921" dir="2699999" algn="ctr" rotWithShape="0">
              <a:srgbClr val="E7E6E6"/>
            </a:outerShdw>
          </a:effectLst>
        </p:spPr>
        <p:txBody>
          <a:bodyPr wrap="square" anchor="t">
            <a:spAutoFit/>
          </a:bodyPr>
          <a:lstStyle/>
          <a:p>
            <a:pPr algn="ctr">
              <a:lnSpc>
                <a:spcPct val="90000"/>
              </a:lnSpc>
            </a:pPr>
            <a:r>
              <a:rPr lang="en-US" altLang="zh-CN" sz="4400" b="1" dirty="0">
                <a:effectLst>
                  <a:outerShdw blurRad="38100" dist="38100" dir="2700000" algn="tl">
                    <a:srgbClr val="000000">
                      <a:alpha val="43137"/>
                    </a:srgbClr>
                  </a:outerShdw>
                </a:effectLst>
                <a:latin typeface="+mj-ea"/>
                <a:ea typeface="+mj-ea"/>
                <a:cs typeface="+mj-cs"/>
              </a:rPr>
              <a:t>Unit 1</a:t>
            </a:r>
            <a:r>
              <a:rPr lang="en-US" altLang="zh-CN" sz="8000" b="1">
                <a:solidFill>
                  <a:srgbClr val="317479"/>
                </a:solidFill>
                <a:latin typeface="Tw Cen MT Condensed Extra Bold" pitchFamily="34" charset="0"/>
              </a:rPr>
              <a:t>  </a:t>
            </a:r>
            <a:endParaRPr lang="en-US" altLang="zh-CN" sz="8000" b="1">
              <a:solidFill>
                <a:srgbClr val="317479"/>
              </a:solidFill>
              <a:latin typeface="Tw Cen MT Condensed Extra Bold" pitchFamily="34" charset="0"/>
            </a:endParaRPr>
          </a:p>
        </p:txBody>
      </p:sp>
      <p:sp>
        <p:nvSpPr>
          <p:cNvPr id="3078" name="文本框 3"/>
          <p:cNvSpPr/>
          <p:nvPr>
            <p:custDataLst>
              <p:tags r:id="rId6"/>
            </p:custDataLst>
          </p:nvPr>
        </p:nvSpPr>
        <p:spPr>
          <a:xfrm>
            <a:off x="4474845" y="2376170"/>
            <a:ext cx="7519035" cy="768350"/>
          </a:xfrm>
          <a:prstGeom prst="rect">
            <a:avLst/>
          </a:prstGeom>
          <a:noFill/>
          <a:ln w="9525">
            <a:noFill/>
          </a:ln>
        </p:spPr>
        <p:txBody>
          <a:bodyPr wrap="square" anchor="t">
            <a:spAutoFit/>
          </a:bodyPr>
          <a:lstStyle/>
          <a:p>
            <a:pPr algn="ctr"/>
            <a:r>
              <a:rPr lang="en-US" altLang="zh-CN" sz="4400" b="1" dirty="0">
                <a:effectLst>
                  <a:outerShdw blurRad="38100" dist="38100" dir="2700000" algn="tl">
                    <a:srgbClr val="000000">
                      <a:alpha val="43137"/>
                    </a:srgbClr>
                  </a:outerShdw>
                </a:effectLst>
                <a:latin typeface="+mj-ea"/>
                <a:ea typeface="+mj-ea"/>
                <a:cs typeface="+mj-cs"/>
                <a:sym typeface="宋体" panose="02010600030101010101" pitchFamily="2" charset="-122"/>
              </a:rPr>
              <a:t>People of Achievement</a:t>
            </a:r>
            <a:endParaRPr lang="en-US" altLang="zh-CN" sz="4400" b="1" dirty="0">
              <a:effectLst>
                <a:outerShdw blurRad="38100" dist="38100" dir="2700000" algn="tl">
                  <a:srgbClr val="000000">
                    <a:alpha val="43137"/>
                  </a:srgbClr>
                </a:outerShdw>
              </a:effectLst>
              <a:latin typeface="+mj-ea"/>
              <a:ea typeface="+mj-ea"/>
              <a:cs typeface="+mj-cs"/>
              <a:sym typeface="宋体" panose="02010600030101010101" pitchFamily="2" charset="-122"/>
            </a:endParaRPr>
          </a:p>
        </p:txBody>
      </p:sp>
      <p:grpSp>
        <p:nvGrpSpPr>
          <p:cNvPr id="3079" name="组合 9"/>
          <p:cNvGrpSpPr/>
          <p:nvPr>
            <p:custDataLst>
              <p:tags r:id="rId7"/>
            </p:custDataLst>
          </p:nvPr>
        </p:nvGrpSpPr>
        <p:grpSpPr>
          <a:xfrm>
            <a:off x="3892376" y="4751758"/>
            <a:ext cx="3655552" cy="688778"/>
            <a:chOff x="5581" y="2832"/>
            <a:chExt cx="8196" cy="1612"/>
          </a:xfrm>
        </p:grpSpPr>
        <p:sp>
          <p:nvSpPr>
            <p:cNvPr id="3080" name="圆角矩形标注 10"/>
            <p:cNvSpPr/>
            <p:nvPr>
              <p:custDataLst>
                <p:tags r:id="rId8"/>
              </p:custDataLst>
            </p:nvPr>
          </p:nvSpPr>
          <p:spPr>
            <a:xfrm>
              <a:off x="5581" y="2943"/>
              <a:ext cx="8165" cy="1501"/>
            </a:xfrm>
            <a:prstGeom prst="wedgeRoundRectCallout">
              <a:avLst>
                <a:gd name="adj1" fmla="val -20833"/>
                <a:gd name="adj2" fmla="val 62500"/>
                <a:gd name="adj3" fmla="val 16667"/>
              </a:avLst>
            </a:prstGeom>
            <a:solidFill>
              <a:srgbClr val="FFFFFF"/>
            </a:solidFill>
            <a:ln w="25400" cap="flat" cmpd="sng">
              <a:solidFill>
                <a:srgbClr val="385D8A"/>
              </a:solidFill>
              <a:prstDash val="solid"/>
              <a:round/>
              <a:headEnd type="none" w="med" len="med"/>
              <a:tailEnd type="none" w="med" len="med"/>
            </a:ln>
          </p:spPr>
          <p:txBody>
            <a:bodyPr anchor="ctr"/>
            <a:lstStyle/>
            <a:p>
              <a:pPr algn="ctr"/>
              <a:endParaRPr lang="zh-CN" altLang="en-US">
                <a:latin typeface="Times New Roman" panose="02020603050405020304" pitchFamily="18" charset="0"/>
              </a:endParaRPr>
            </a:p>
          </p:txBody>
        </p:sp>
        <p:sp>
          <p:nvSpPr>
            <p:cNvPr id="3081" name="文本框 13"/>
            <p:cNvSpPr/>
            <p:nvPr>
              <p:custDataLst>
                <p:tags r:id="rId9"/>
              </p:custDataLst>
            </p:nvPr>
          </p:nvSpPr>
          <p:spPr>
            <a:xfrm>
              <a:off x="5612" y="2832"/>
              <a:ext cx="8165" cy="1366"/>
            </a:xfrm>
            <a:prstGeom prst="rect">
              <a:avLst/>
            </a:prstGeom>
            <a:noFill/>
            <a:ln w="9525">
              <a:noFill/>
            </a:ln>
          </p:spPr>
          <p:txBody>
            <a:bodyPr wrap="square" anchor="t">
              <a:spAutoFit/>
            </a:bodyPr>
            <a:lstStyle/>
            <a:p>
              <a:pPr algn="ctr"/>
              <a:r>
                <a:rPr lang="en-US" altLang="zh-CN" sz="3200" b="1">
                  <a:solidFill>
                    <a:srgbClr val="002060"/>
                  </a:solidFill>
                  <a:latin typeface="Arial Narrow" pitchFamily="34" charset="0"/>
                </a:rPr>
                <a:t>She is Tu Youyou.</a:t>
              </a:r>
              <a:endParaRPr lang="en-US" altLang="zh-CN" sz="3200" b="1">
                <a:solidFill>
                  <a:srgbClr val="002060"/>
                </a:solidFill>
                <a:latin typeface="Arial Narrow" pitchFamily="34" charset="0"/>
              </a:endParaRPr>
            </a:p>
          </p:txBody>
        </p:sp>
      </p:grpSp>
      <p:grpSp>
        <p:nvGrpSpPr>
          <p:cNvPr id="3082" name="组合 1"/>
          <p:cNvGrpSpPr/>
          <p:nvPr>
            <p:custDataLst>
              <p:tags r:id="rId10"/>
            </p:custDataLst>
          </p:nvPr>
        </p:nvGrpSpPr>
        <p:grpSpPr>
          <a:xfrm>
            <a:off x="3369208" y="5472648"/>
            <a:ext cx="7410752" cy="583472"/>
            <a:chOff x="5799" y="-408"/>
            <a:chExt cx="8043" cy="1604"/>
          </a:xfrm>
        </p:grpSpPr>
        <p:sp>
          <p:nvSpPr>
            <p:cNvPr id="3083" name="圆角矩形标注 10"/>
            <p:cNvSpPr/>
            <p:nvPr>
              <p:custDataLst>
                <p:tags r:id="rId11"/>
              </p:custDataLst>
            </p:nvPr>
          </p:nvSpPr>
          <p:spPr>
            <a:xfrm>
              <a:off x="5903" y="-306"/>
              <a:ext cx="7888" cy="1501"/>
            </a:xfrm>
            <a:prstGeom prst="wedgeRoundRectCallout">
              <a:avLst>
                <a:gd name="adj1" fmla="val -20829"/>
                <a:gd name="adj2" fmla="val 72944"/>
                <a:gd name="adj3" fmla="val 16667"/>
              </a:avLst>
            </a:prstGeom>
            <a:solidFill>
              <a:srgbClr val="FFFFFF"/>
            </a:solidFill>
            <a:ln w="25400" cap="flat" cmpd="sng">
              <a:solidFill>
                <a:srgbClr val="385D8A"/>
              </a:solidFill>
              <a:prstDash val="solid"/>
              <a:round/>
              <a:headEnd type="none" w="med" len="med"/>
              <a:tailEnd type="none" w="med" len="med"/>
            </a:ln>
          </p:spPr>
          <p:txBody>
            <a:bodyPr anchor="ctr"/>
            <a:lstStyle/>
            <a:p>
              <a:pPr algn="ctr"/>
              <a:endParaRPr lang="zh-CN" altLang="en-US">
                <a:latin typeface="Times New Roman" panose="02020603050405020304" pitchFamily="18" charset="0"/>
              </a:endParaRPr>
            </a:p>
          </p:txBody>
        </p:sp>
        <p:sp>
          <p:nvSpPr>
            <p:cNvPr id="3084" name="文本框 13"/>
            <p:cNvSpPr/>
            <p:nvPr>
              <p:custDataLst>
                <p:tags r:id="rId12"/>
              </p:custDataLst>
            </p:nvPr>
          </p:nvSpPr>
          <p:spPr>
            <a:xfrm>
              <a:off x="5799" y="-408"/>
              <a:ext cx="8043" cy="1604"/>
            </a:xfrm>
            <a:prstGeom prst="rect">
              <a:avLst/>
            </a:prstGeom>
            <a:noFill/>
            <a:ln w="9525">
              <a:noFill/>
            </a:ln>
          </p:spPr>
          <p:txBody>
            <a:bodyPr wrap="square" anchor="t">
              <a:spAutoFit/>
            </a:bodyPr>
            <a:lstStyle/>
            <a:p>
              <a:pPr algn="ctr"/>
              <a:r>
                <a:rPr lang="en-US" altLang="zh-CN" sz="3200" b="1">
                  <a:solidFill>
                    <a:srgbClr val="002060"/>
                  </a:solidFill>
                  <a:latin typeface="Arial Narrow" pitchFamily="34" charset="0"/>
                </a:rPr>
                <a:t>She  is being awarded  Nobel Prize.</a:t>
              </a:r>
              <a:endParaRPr lang="en-US" altLang="zh-CN" sz="3200" b="1">
                <a:solidFill>
                  <a:srgbClr val="002060"/>
                </a:solidFill>
                <a:latin typeface="Arial Narrow" pitchFamily="34" charset="0"/>
              </a:endParaRPr>
            </a:p>
          </p:txBody>
        </p:sp>
      </p:grpSp>
      <p:pic>
        <p:nvPicPr>
          <p:cNvPr id="3085" name="图片 4" descr="paper-clip-150x150">
            <a:hlinkClick r:id="rId13" action="ppaction://hlinksldjump"/>
          </p:cNvPr>
          <p:cNvPicPr>
            <a:picLocks noChangeAspect="1"/>
          </p:cNvPicPr>
          <p:nvPr>
            <p:custDataLst>
              <p:tags r:id="rId14"/>
            </p:custDataLst>
          </p:nvPr>
        </p:nvPicPr>
        <p:blipFill>
          <a:blip r:embed="rId15">
            <a:clrChange>
              <a:clrFrom>
                <a:srgbClr val="FFFEFF"/>
              </a:clrFrom>
              <a:clrTo>
                <a:srgbClr val="FFFEFF">
                  <a:alpha val="0"/>
                </a:srgbClr>
              </a:clrTo>
            </a:clrChange>
          </a:blip>
          <a:stretch>
            <a:fillRect/>
          </a:stretch>
        </p:blipFill>
        <p:spPr>
          <a:xfrm>
            <a:off x="2523808" y="3911600"/>
            <a:ext cx="793750" cy="793750"/>
          </a:xfrm>
          <a:prstGeom prst="rect">
            <a:avLst/>
          </a:prstGeom>
          <a:noFill/>
          <a:ln w="9525">
            <a:noFill/>
          </a:ln>
        </p:spPr>
      </p:pic>
      <p:grpSp>
        <p:nvGrpSpPr>
          <p:cNvPr id="3086" name="组合 8"/>
          <p:cNvGrpSpPr/>
          <p:nvPr>
            <p:custDataLst>
              <p:tags r:id="rId16"/>
            </p:custDataLst>
          </p:nvPr>
        </p:nvGrpSpPr>
        <p:grpSpPr>
          <a:xfrm>
            <a:off x="2834099" y="4754918"/>
            <a:ext cx="9004300" cy="1908175"/>
            <a:chOff x="5676" y="3045"/>
            <a:chExt cx="8165" cy="1501"/>
          </a:xfrm>
        </p:grpSpPr>
        <p:sp>
          <p:nvSpPr>
            <p:cNvPr id="3087" name="圆角矩形标注 10"/>
            <p:cNvSpPr/>
            <p:nvPr>
              <p:custDataLst>
                <p:tags r:id="rId17"/>
              </p:custDataLst>
            </p:nvPr>
          </p:nvSpPr>
          <p:spPr>
            <a:xfrm>
              <a:off x="5676" y="3045"/>
              <a:ext cx="8165" cy="1501"/>
            </a:xfrm>
            <a:prstGeom prst="wedgeRoundRectCallout">
              <a:avLst>
                <a:gd name="adj1" fmla="val -20833"/>
                <a:gd name="adj2" fmla="val 62500"/>
                <a:gd name="adj3" fmla="val 16667"/>
              </a:avLst>
            </a:prstGeom>
            <a:solidFill>
              <a:srgbClr val="FFFFFF"/>
            </a:solidFill>
            <a:ln w="25400" cap="flat" cmpd="sng">
              <a:solidFill>
                <a:srgbClr val="385D8A"/>
              </a:solidFill>
              <a:prstDash val="solid"/>
              <a:round/>
              <a:headEnd type="none" w="med" len="med"/>
              <a:tailEnd type="none" w="med" len="med"/>
            </a:ln>
          </p:spPr>
          <p:txBody>
            <a:bodyPr anchor="ctr"/>
            <a:lstStyle/>
            <a:p>
              <a:pPr algn="ctr"/>
              <a:endParaRPr lang="zh-CN" altLang="en-US">
                <a:latin typeface="Times New Roman" panose="02020603050405020304" pitchFamily="18" charset="0"/>
              </a:endParaRPr>
            </a:p>
          </p:txBody>
        </p:sp>
        <p:sp>
          <p:nvSpPr>
            <p:cNvPr id="3088" name="文本框 13"/>
            <p:cNvSpPr/>
            <p:nvPr>
              <p:custDataLst>
                <p:tags r:id="rId18"/>
              </p:custDataLst>
            </p:nvPr>
          </p:nvSpPr>
          <p:spPr>
            <a:xfrm>
              <a:off x="5676" y="3080"/>
              <a:ext cx="8165" cy="1466"/>
            </a:xfrm>
            <a:prstGeom prst="rect">
              <a:avLst/>
            </a:prstGeom>
            <a:noFill/>
            <a:ln w="9525">
              <a:noFill/>
            </a:ln>
          </p:spPr>
          <p:txBody>
            <a:bodyPr wrap="square" anchor="t">
              <a:spAutoFit/>
            </a:bodyPr>
            <a:lstStyle/>
            <a:p>
              <a:pPr algn="ctr">
                <a:lnSpc>
                  <a:spcPct val="90000"/>
                </a:lnSpc>
              </a:pPr>
              <a:r>
                <a:rPr lang="en-US" altLang="zh-CN" sz="3200" b="1">
                  <a:solidFill>
                    <a:srgbClr val="971B72"/>
                  </a:solidFill>
                  <a:latin typeface="Arial Narrow" pitchFamily="34" charset="0"/>
                </a:rPr>
                <a:t> </a:t>
              </a:r>
              <a:r>
                <a:rPr lang="en-US" altLang="zh-CN" sz="3200" b="1">
                  <a:solidFill>
                    <a:srgbClr val="002060"/>
                  </a:solidFill>
                  <a:latin typeface="Arial Narrow" pitchFamily="34" charset="0"/>
                </a:rPr>
                <a:t>Tu Youyou received her prize from King Carl XVI Gustaf of Sweden during the Nobel Prize Awards Ceremony at Concert Hall in Stockholm</a:t>
              </a:r>
              <a:r>
                <a:rPr lang="en-US" altLang="zh-CN" b="1">
                  <a:solidFill>
                    <a:srgbClr val="002060"/>
                  </a:solidFill>
                  <a:latin typeface="黑体" panose="02010609060101010101" pitchFamily="49" charset="-122"/>
                  <a:ea typeface="黑体" panose="02010609060101010101" pitchFamily="49" charset="-122"/>
                </a:rPr>
                <a:t>(斯德哥尔摩)</a:t>
              </a:r>
              <a:r>
                <a:rPr lang="en-US" altLang="zh-CN" sz="3200" b="1">
                  <a:solidFill>
                    <a:srgbClr val="002060"/>
                  </a:solidFill>
                  <a:latin typeface="Arial Narrow" pitchFamily="34" charset="0"/>
                </a:rPr>
                <a:t>, Sweden.</a:t>
              </a:r>
              <a:endParaRPr lang="en-US" altLang="zh-CN" sz="3200" b="1">
                <a:solidFill>
                  <a:srgbClr val="002060"/>
                </a:solidFill>
                <a:latin typeface="Arial Narrow" pitchFamily="34" charset="0"/>
              </a:endParaRPr>
            </a:p>
          </p:txBody>
        </p:sp>
      </p:grpSp>
      <p:sp>
        <p:nvSpPr>
          <p:cNvPr id="8" name="文本框 7"/>
          <p:cNvSpPr txBox="1"/>
          <p:nvPr/>
        </p:nvSpPr>
        <p:spPr>
          <a:xfrm>
            <a:off x="76782" y="600294"/>
            <a:ext cx="4222991" cy="645160"/>
          </a:xfrm>
          <a:prstGeom prst="rect">
            <a:avLst/>
          </a:prstGeom>
          <a:solidFill>
            <a:srgbClr val="FFC000"/>
          </a:solidFill>
        </p:spPr>
        <p:txBody>
          <a:bodyPr wrap="square" rtlCol="0">
            <a:spAutoFit/>
          </a:bodyPr>
          <a:lstStyle/>
          <a:p>
            <a:pPr algn="ctr"/>
            <a:r>
              <a:rPr lang="en-US" altLang="zh-CN" sz="3600" b="1" dirty="0">
                <a:latin typeface="Times New Roman" panose="02020603050405020304" pitchFamily="18" charset="0"/>
                <a:cs typeface="Times New Roman" panose="02020603050405020304" pitchFamily="18" charset="0"/>
              </a:rPr>
              <a:t> Pre-reading </a:t>
            </a:r>
            <a:endParaRPr lang="en-US" altLang="zh-CN" sz="36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ppt_x</p:attrName>
                                        </p:attrNameLst>
                                      </p:cBhvr>
                                      <p:tavLst>
                                        <p:tav tm="0">
                                          <p:val>
                                            <p:strVal val="#ppt_x-.2"/>
                                          </p:val>
                                        </p:tav>
                                        <p:tav tm="100000">
                                          <p:val>
                                            <p:strVal val="#ppt_x"/>
                                          </p:val>
                                        </p:tav>
                                      </p:tavLst>
                                    </p:anim>
                                    <p:anim calcmode="lin" valueType="num">
                                      <p:cBhvr>
                                        <p:cTn id="8" dur="1000" fill="hold"/>
                                        <p:tgtEl>
                                          <p:spTgt spid="3076"/>
                                        </p:tgtEl>
                                        <p:attrNameLst>
                                          <p:attrName>ppt_y</p:attrName>
                                        </p:attrNameLst>
                                      </p:cBhvr>
                                      <p:tavLst>
                                        <p:tav tm="0">
                                          <p:val>
                                            <p:strVal val="#ppt_y"/>
                                          </p:val>
                                        </p:tav>
                                        <p:tav tm="100000">
                                          <p:val>
                                            <p:strVal val="#ppt_y"/>
                                          </p:val>
                                        </p:tav>
                                      </p:tavLst>
                                    </p:anim>
                                    <p:animEffect transition="in" filter="wipe(right)">
                                      <p:cBhvr>
                                        <p:cTn id="9" dur="1000" fill="hold"/>
                                        <p:tgtEl>
                                          <p:spTgt spid="307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1000" fill="hold"/>
                                        <p:tgtEl>
                                          <p:spTgt spid="3075"/>
                                        </p:tgtEl>
                                        <p:attrNameLst>
                                          <p:attrName>ppt_w</p:attrName>
                                        </p:attrNameLst>
                                      </p:cBhvr>
                                      <p:tavLst>
                                        <p:tav tm="0">
                                          <p:val>
                                            <p:strVal val="#ppt_w+.3"/>
                                          </p:val>
                                        </p:tav>
                                        <p:tav tm="100000">
                                          <p:val>
                                            <p:strVal val="#ppt_w"/>
                                          </p:val>
                                        </p:tav>
                                      </p:tavLst>
                                    </p:anim>
                                    <p:anim calcmode="lin" valueType="num">
                                      <p:cBhvr>
                                        <p:cTn id="14" dur="1000" fill="hold"/>
                                        <p:tgtEl>
                                          <p:spTgt spid="3075"/>
                                        </p:tgtEl>
                                        <p:attrNameLst>
                                          <p:attrName>ppt_h</p:attrName>
                                        </p:attrNameLst>
                                      </p:cBhvr>
                                      <p:tavLst>
                                        <p:tav tm="0">
                                          <p:val>
                                            <p:strVal val="#ppt_h"/>
                                          </p:val>
                                        </p:tav>
                                        <p:tav tm="100000">
                                          <p:val>
                                            <p:strVal val="#ppt_h"/>
                                          </p:val>
                                        </p:tav>
                                      </p:tavLst>
                                    </p:anim>
                                    <p:animEffect transition="in" filter="fade">
                                      <p:cBhvr>
                                        <p:cTn id="15" dur="1000" fill="hold"/>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fill="hold"/>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085"/>
                                        </p:tgtEl>
                                        <p:attrNameLst>
                                          <p:attrName>style.visibility</p:attrName>
                                        </p:attrNameLst>
                                      </p:cBhvr>
                                      <p:to>
                                        <p:strVal val="visible"/>
                                      </p:to>
                                    </p:set>
                                    <p:anim calcmode="lin" valueType="num">
                                      <p:cBhvr>
                                        <p:cTn id="25" dur="1000" fill="hold"/>
                                        <p:tgtEl>
                                          <p:spTgt spid="3085"/>
                                        </p:tgtEl>
                                        <p:attrNameLst>
                                          <p:attrName>ppt_w</p:attrName>
                                        </p:attrNameLst>
                                      </p:cBhvr>
                                      <p:tavLst>
                                        <p:tav tm="0">
                                          <p:val>
                                            <p:strVal val="#ppt_w+.3"/>
                                          </p:val>
                                        </p:tav>
                                        <p:tav tm="100000">
                                          <p:val>
                                            <p:strVal val="#ppt_w"/>
                                          </p:val>
                                        </p:tav>
                                      </p:tavLst>
                                    </p:anim>
                                    <p:anim calcmode="lin" valueType="num">
                                      <p:cBhvr>
                                        <p:cTn id="26" dur="1000" fill="hold"/>
                                        <p:tgtEl>
                                          <p:spTgt spid="3085"/>
                                        </p:tgtEl>
                                        <p:attrNameLst>
                                          <p:attrName>ppt_h</p:attrName>
                                        </p:attrNameLst>
                                      </p:cBhvr>
                                      <p:tavLst>
                                        <p:tav tm="0">
                                          <p:val>
                                            <p:strVal val="#ppt_h"/>
                                          </p:val>
                                        </p:tav>
                                        <p:tav tm="100000">
                                          <p:val>
                                            <p:strVal val="#ppt_h"/>
                                          </p:val>
                                        </p:tav>
                                      </p:tavLst>
                                    </p:anim>
                                    <p:animEffect transition="in" filter="fade">
                                      <p:cBhvr>
                                        <p:cTn id="27" dur="1000" fill="hold"/>
                                        <p:tgtEl>
                                          <p:spTgt spid="30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wipe(down)">
                                      <p:cBhvr>
                                        <p:cTn id="32" dur="500" fill="hold"/>
                                        <p:tgtEl>
                                          <p:spTgt spid="30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86"/>
                                        </p:tgtEl>
                                        <p:attrNameLst>
                                          <p:attrName>style.visibility</p:attrName>
                                        </p:attrNameLst>
                                      </p:cBhvr>
                                      <p:to>
                                        <p:strVal val="visible"/>
                                      </p:to>
                                    </p:set>
                                    <p:animEffect transition="in" filter="wipe(down)">
                                      <p:cBhvr>
                                        <p:cTn id="37" dur="500" fill="hold"/>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animBg="1"/>
      <p:bldP spid="307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89609" y="1925269"/>
            <a:ext cx="1235710" cy="645160"/>
          </a:xfrm>
          <a:prstGeom prst="rect">
            <a:avLst/>
          </a:prstGeom>
          <a:noFill/>
        </p:spPr>
        <p:txBody>
          <a:bodyPr wrap="none" rtlCol="0">
            <a:spAutoFit/>
          </a:bodyPr>
          <a:lstStyle/>
          <a:p>
            <a:pPr algn="r"/>
            <a:r>
              <a:rPr lang="en-US" altLang="zh-CN" sz="3600">
                <a:latin typeface="+mn-lt"/>
                <a:ea typeface="+mn-ea"/>
                <a:cs typeface="+mn-ea"/>
                <a:sym typeface="+mn-lt"/>
              </a:rPr>
              <a:t>PART</a:t>
            </a:r>
            <a:endParaRPr lang="zh-CN" altLang="en-US" sz="3600">
              <a:latin typeface="+mn-lt"/>
              <a:ea typeface="+mn-ea"/>
              <a:cs typeface="+mn-ea"/>
              <a:sym typeface="+mn-lt"/>
            </a:endParaRPr>
          </a:p>
        </p:txBody>
      </p:sp>
      <p:sp>
        <p:nvSpPr>
          <p:cNvPr id="8" name="文本框 7"/>
          <p:cNvSpPr txBox="1">
            <a:spLocks noChangeArrowheads="1"/>
          </p:cNvSpPr>
          <p:nvPr>
            <p:custDataLst>
              <p:tags r:id="rId1"/>
            </p:custDataLst>
          </p:nvPr>
        </p:nvSpPr>
        <p:spPr bwMode="auto">
          <a:xfrm>
            <a:off x="3946525" y="833755"/>
            <a:ext cx="8100060" cy="186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eaLnBrk="1" hangingPunct="1">
              <a:lnSpc>
                <a:spcPct val="250000"/>
              </a:lnSpc>
              <a:defRPr/>
            </a:pPr>
            <a:r>
              <a:rPr lang="en-US" altLang="zh-CN" sz="3200" b="1">
                <a:solidFill>
                  <a:schemeClr val="accent1"/>
                </a:solidFill>
                <a:effectLst>
                  <a:outerShdw blurRad="38100" dist="25400" dir="5400000" algn="ctr" rotWithShape="0">
                    <a:srgbClr val="6E747A">
                      <a:alpha val="43000"/>
                    </a:srgbClr>
                  </a:outerShdw>
                </a:effectLst>
                <a:latin typeface="+mn-lt"/>
                <a:ea typeface="+mn-ea"/>
                <a:cs typeface="+mn-ea"/>
                <a:sym typeface="+mn-lt"/>
              </a:rPr>
              <a:t> </a:t>
            </a:r>
            <a:r>
              <a:rPr lang="en-US" altLang="zh-CN" sz="3600" b="1">
                <a:latin typeface="+mn-lt"/>
                <a:ea typeface="+mn-ea"/>
                <a:cs typeface="+mn-ea"/>
                <a:sym typeface="+mn-lt"/>
              </a:rPr>
              <a:t>TU YOUYOU AWARDED NOBEL PRIZE</a:t>
            </a:r>
            <a:endParaRPr lang="en-US" altLang="zh-CN" sz="3600" b="1">
              <a:latin typeface="+mn-lt"/>
              <a:ea typeface="+mn-ea"/>
              <a:cs typeface="+mn-ea"/>
              <a:sym typeface="+mn-lt"/>
            </a:endParaRPr>
          </a:p>
          <a:p>
            <a:pPr eaLnBrk="1" hangingPunct="1">
              <a:lnSpc>
                <a:spcPct val="250000"/>
              </a:lnSpc>
              <a:defRPr/>
            </a:pPr>
            <a:r>
              <a:rPr lang="zh-CN" altLang="en-US" sz="3600" b="1">
                <a:latin typeface="+mn-lt"/>
                <a:ea typeface="+mn-ea"/>
                <a:cs typeface="+mn-ea"/>
                <a:sym typeface="+mn-lt"/>
              </a:rPr>
              <a:t>                  </a:t>
            </a:r>
            <a:r>
              <a:rPr lang="en-US" altLang="zh-CN" sz="3600" b="1">
                <a:latin typeface="+mn-lt"/>
                <a:ea typeface="+mn-ea"/>
                <a:cs typeface="+mn-ea"/>
                <a:sym typeface="+mn-lt"/>
              </a:rPr>
              <a:t>6  October 2015</a:t>
            </a:r>
            <a:r>
              <a:rPr lang="zh-CN" altLang="en-US" sz="3600" b="1">
                <a:latin typeface="+mn-lt"/>
                <a:ea typeface="+mn-ea"/>
                <a:cs typeface="+mn-ea"/>
                <a:sym typeface="+mn-lt"/>
              </a:rPr>
              <a:t> </a:t>
            </a:r>
            <a:endParaRPr lang="zh-CN" altLang="en-US" sz="3600" b="1">
              <a:latin typeface="+mn-lt"/>
              <a:ea typeface="+mn-ea"/>
              <a:cs typeface="+mn-ea"/>
              <a:sym typeface="+mn-lt"/>
            </a:endParaRPr>
          </a:p>
        </p:txBody>
      </p:sp>
      <p:sp>
        <p:nvSpPr>
          <p:cNvPr id="19" name="文本框 18"/>
          <p:cNvSpPr txBox="1"/>
          <p:nvPr/>
        </p:nvSpPr>
        <p:spPr>
          <a:xfrm>
            <a:off x="2077459" y="417649"/>
            <a:ext cx="1240155" cy="2644140"/>
          </a:xfrm>
          <a:prstGeom prst="rect">
            <a:avLst/>
          </a:prstGeom>
          <a:noFill/>
        </p:spPr>
        <p:txBody>
          <a:bodyPr wrap="none" rtlCol="0">
            <a:spAutoFit/>
          </a:bodyPr>
          <a:lstStyle>
            <a:defPPr>
              <a:defRPr lang="zh-CN"/>
            </a:defPPr>
            <a:lvl1pPr algn="ctr">
              <a:defRPr sz="16600">
                <a:solidFill>
                  <a:schemeClr val="accent1"/>
                </a:solidFill>
                <a:latin typeface="Impact" panose="020B0806030902050204" pitchFamily="34" charset="0"/>
                <a:ea typeface="+mn-ea"/>
                <a:cs typeface="+mn-ea"/>
              </a:defRPr>
            </a:lvl1pPr>
          </a:lstStyle>
          <a:p>
            <a:r>
              <a:rPr lang="en-US" altLang="zh-CN" sz="16590">
                <a:sym typeface="+mn-lt"/>
              </a:rPr>
              <a:t>2</a:t>
            </a:r>
            <a:endParaRPr lang="zh-CN" altLang="en-US" sz="16590">
              <a:sym typeface="+mn-lt"/>
            </a:endParaRPr>
          </a:p>
        </p:txBody>
      </p:sp>
      <p:pic>
        <p:nvPicPr>
          <p:cNvPr id="2" name="图片 1"/>
          <p:cNvPicPr>
            <a:picLocks noChangeAspect="1"/>
          </p:cNvPicPr>
          <p:nvPr/>
        </p:nvPicPr>
        <p:blipFill>
          <a:blip r:embed="rId2"/>
          <a:stretch>
            <a:fillRect/>
          </a:stretch>
        </p:blipFill>
        <p:spPr>
          <a:xfrm>
            <a:off x="426720" y="2699385"/>
            <a:ext cx="4762500" cy="3371850"/>
          </a:xfrm>
          <a:prstGeom prst="rect">
            <a:avLst/>
          </a:prstGeom>
        </p:spPr>
      </p:pic>
      <p:sp>
        <p:nvSpPr>
          <p:cNvPr id="3" name="CustomShape 2"/>
          <p:cNvSpPr/>
          <p:nvPr/>
        </p:nvSpPr>
        <p:spPr>
          <a:xfrm>
            <a:off x="215121" y="115701"/>
            <a:ext cx="5185002" cy="581025"/>
          </a:xfrm>
          <a:prstGeom prst="rect">
            <a:avLst/>
          </a:prstGeom>
          <a:solidFill>
            <a:srgbClr val="FFC000"/>
          </a:solidFill>
          <a:ln>
            <a:noFill/>
          </a:ln>
        </p:spPr>
        <p:style>
          <a:lnRef idx="0">
            <a:srgbClr val="FFFFFF"/>
          </a:lnRef>
          <a:fillRef idx="0">
            <a:srgbClr val="FFFFFF"/>
          </a:fillRef>
          <a:effectRef idx="0">
            <a:srgbClr val="FFFFFF"/>
          </a:effectRef>
          <a:fontRef idx="minor"/>
        </p:style>
        <p:txBody>
          <a:bodyPr wrap="square" lIns="90000" tIns="45000" rIns="90000" bIns="45000">
            <a:spAutoFit/>
          </a:bodyPr>
          <a:lstStyle/>
          <a:p>
            <a:pPr>
              <a:lnSpc>
                <a:spcPct val="100000"/>
              </a:lnSpc>
            </a:pPr>
            <a:r>
              <a:rPr lang="en-US" sz="3200" b="1" strike="noStrike" spc="-1" dirty="0">
                <a:latin typeface="Times New Roman" panose="02020603050405020304" pitchFamily="18" charset="0"/>
                <a:cs typeface="Times New Roman" panose="02020603050405020304" pitchFamily="18" charset="0"/>
              </a:rPr>
              <a:t>While-reading---Prediction</a:t>
            </a:r>
            <a:endParaRPr lang="en-US" sz="3200" b="1" strike="noStrike" spc="-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5757">
        <p15:prstTrans prst="pageCurlDouble"/>
      </p:transition>
    </mc:Choice>
    <mc:Fallback>
      <p:transition spd="slow" advTm="575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182736" y="623066"/>
            <a:ext cx="5185002" cy="581025"/>
          </a:xfrm>
          <a:prstGeom prst="rect">
            <a:avLst/>
          </a:prstGeom>
          <a:solidFill>
            <a:srgbClr val="FFC000"/>
          </a:solidFill>
          <a:ln>
            <a:noFill/>
          </a:ln>
        </p:spPr>
        <p:style>
          <a:lnRef idx="0">
            <a:srgbClr val="FFFFFF"/>
          </a:lnRef>
          <a:fillRef idx="0">
            <a:srgbClr val="FFFFFF"/>
          </a:fillRef>
          <a:effectRef idx="0">
            <a:srgbClr val="FFFFFF"/>
          </a:effectRef>
          <a:fontRef idx="minor"/>
        </p:style>
        <p:txBody>
          <a:bodyPr wrap="square" lIns="90000" tIns="45000" rIns="90000" bIns="45000">
            <a:spAutoFit/>
          </a:bodyPr>
          <a:lstStyle/>
          <a:p>
            <a:pPr>
              <a:lnSpc>
                <a:spcPct val="100000"/>
              </a:lnSpc>
            </a:pPr>
            <a:r>
              <a:rPr lang="en-US" sz="3200" b="1" strike="noStrike" spc="-1" dirty="0">
                <a:latin typeface="Times New Roman" panose="02020603050405020304" pitchFamily="18" charset="0"/>
                <a:cs typeface="Times New Roman" panose="02020603050405020304" pitchFamily="18" charset="0"/>
              </a:rPr>
              <a:t>While-reading---Prediction</a:t>
            </a:r>
            <a:endParaRPr lang="en-US" sz="3200" b="1" strike="noStrike" spc="-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95932" y="5043986"/>
            <a:ext cx="11276965" cy="1191816"/>
          </a:xfrm>
          <a:prstGeom prst="roundRect">
            <a:avLst/>
          </a:prstGeom>
          <a:noFill/>
          <a:ln>
            <a:solidFill>
              <a:schemeClr val="accent3"/>
            </a:solidFill>
          </a:ln>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From the title and the pictures, we can know that the passage might be about ___________________________</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247390" y="5570855"/>
            <a:ext cx="9040495" cy="107632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the life story of Tu Youyou and the process of the discovery of artemisinin.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073742930" name="椭圆 1073742929"/>
          <p:cNvSpPr/>
          <p:nvPr/>
        </p:nvSpPr>
        <p:spPr>
          <a:xfrm>
            <a:off x="1180465" y="1562735"/>
            <a:ext cx="2603500" cy="732155"/>
          </a:xfrm>
          <a:prstGeom prst="ellipse">
            <a:avLst/>
          </a:prstGeom>
          <a:gradFill rotWithShape="1">
            <a:gsLst>
              <a:gs pos="0">
                <a:srgbClr val="760303">
                  <a:alpha val="100000"/>
                </a:srgbClr>
              </a:gs>
              <a:gs pos="100000">
                <a:srgbClr val="E30000">
                  <a:alpha val="100000"/>
                </a:srgbClr>
              </a:gs>
            </a:gsLst>
            <a:lin ang="5400000"/>
            <a:tileRect/>
          </a:gradFill>
          <a:ln w="9525" cap="flat" cmpd="sng">
            <a:solidFill>
              <a:srgbClr val="000000"/>
            </a:solidFill>
            <a:prstDash val="solid"/>
            <a:headEnd type="none" w="med" len="med"/>
            <a:tailEnd type="none" w="med" len="med"/>
          </a:ln>
        </p:spPr>
        <p:txBody>
          <a:bodyPr vert="horz" wrap="square" anchor="t"/>
          <a:lstStyle/>
          <a:p>
            <a:pPr marL="400050" indent="-400050"/>
            <a:r>
              <a:rPr lang="zh-CN" altLang="en-US" sz="2800" b="1"/>
              <a:t>Tu Youyou</a:t>
            </a:r>
            <a:endParaRPr lang="zh-CN" altLang="en-US" sz="2800" b="1"/>
          </a:p>
          <a:p>
            <a:endParaRPr lang="zh-CN" altLang="en-US" sz="2800" b="1"/>
          </a:p>
        </p:txBody>
      </p:sp>
      <p:sp>
        <p:nvSpPr>
          <p:cNvPr id="1073742931" name="矩形 1073742930"/>
          <p:cNvSpPr/>
          <p:nvPr/>
        </p:nvSpPr>
        <p:spPr>
          <a:xfrm>
            <a:off x="4167505" y="1241425"/>
            <a:ext cx="5340350" cy="1053465"/>
          </a:xfrm>
          <a:prstGeom prst="rect">
            <a:avLst/>
          </a:prstGeom>
          <a:solidFill>
            <a:srgbClr val="FAC090"/>
          </a:solidFill>
          <a:ln w="9525" cap="flat" cmpd="sng">
            <a:solidFill>
              <a:srgbClr val="000000"/>
            </a:solidFill>
            <a:prstDash val="solid"/>
            <a:miter/>
            <a:headEnd type="none" w="med" len="med"/>
            <a:tailEnd type="none" w="med" len="med"/>
          </a:ln>
        </p:spPr>
        <p:txBody>
          <a:bodyPr vert="horz" wrap="square" anchor="t"/>
          <a:lstStyle/>
          <a:p>
            <a:pPr marL="400050" indent="-400050" algn="l">
              <a:buClrTx/>
              <a:buSzTx/>
              <a:buFontTx/>
            </a:pPr>
            <a:r>
              <a:rPr lang="zh-CN" altLang="en-US" sz="2800" b="1"/>
              <a:t>Who?</a:t>
            </a:r>
            <a:endParaRPr lang="zh-CN" altLang="en-US" sz="2800" b="1"/>
          </a:p>
          <a:p>
            <a:pPr marL="400050" indent="-400050" algn="l">
              <a:buClrTx/>
              <a:buSzTx/>
              <a:buFontTx/>
            </a:pPr>
            <a:r>
              <a:rPr lang="zh-CN" altLang="en-US" sz="2800" b="1"/>
              <a:t>What?</a:t>
            </a:r>
            <a:endParaRPr lang="zh-CN" altLang="en-US" sz="2800" b="1"/>
          </a:p>
          <a:p>
            <a:endParaRPr lang="zh-CN" altLang="en-US"/>
          </a:p>
        </p:txBody>
      </p:sp>
      <p:sp>
        <p:nvSpPr>
          <p:cNvPr id="1073742932" name="椭圆 1073742931"/>
          <p:cNvSpPr/>
          <p:nvPr/>
        </p:nvSpPr>
        <p:spPr>
          <a:xfrm>
            <a:off x="1180465" y="2943860"/>
            <a:ext cx="2406015" cy="635000"/>
          </a:xfrm>
          <a:prstGeom prst="ellipse">
            <a:avLst/>
          </a:prstGeom>
          <a:gradFill rotWithShape="1">
            <a:gsLst>
              <a:gs pos="0">
                <a:srgbClr val="760303">
                  <a:alpha val="100000"/>
                </a:srgbClr>
              </a:gs>
              <a:gs pos="100000">
                <a:srgbClr val="E30000">
                  <a:alpha val="100000"/>
                </a:srgbClr>
              </a:gs>
            </a:gsLst>
            <a:lin ang="5400000"/>
            <a:tileRect/>
          </a:gradFill>
          <a:ln w="9525" cap="flat" cmpd="sng">
            <a:solidFill>
              <a:srgbClr val="000000"/>
            </a:solidFill>
            <a:prstDash val="solid"/>
            <a:headEnd type="none" w="med" len="med"/>
            <a:tailEnd type="none" w="med" len="med"/>
          </a:ln>
        </p:spPr>
        <p:txBody>
          <a:bodyPr wrap="square"/>
          <a:lstStyle/>
          <a:p>
            <a:pPr marL="400050" indent="-266700"/>
            <a:r>
              <a:rPr lang="zh-CN" altLang="en-US" sz="2800" b="1"/>
              <a:t>Awarded</a:t>
            </a:r>
            <a:endParaRPr lang="zh-CN" altLang="en-US" sz="2800" b="1"/>
          </a:p>
          <a:p>
            <a:endParaRPr lang="zh-CN" altLang="en-US" sz="2800" b="1"/>
          </a:p>
        </p:txBody>
      </p:sp>
      <p:sp>
        <p:nvSpPr>
          <p:cNvPr id="1073742933" name="矩形 1073742932"/>
          <p:cNvSpPr/>
          <p:nvPr/>
        </p:nvSpPr>
        <p:spPr>
          <a:xfrm>
            <a:off x="4167505" y="2536190"/>
            <a:ext cx="5340350" cy="1300480"/>
          </a:xfrm>
          <a:prstGeom prst="rect">
            <a:avLst/>
          </a:prstGeom>
          <a:solidFill>
            <a:srgbClr val="FAC090"/>
          </a:solidFill>
          <a:ln w="9525" cap="flat" cmpd="sng">
            <a:solidFill>
              <a:srgbClr val="000000"/>
            </a:solidFill>
            <a:prstDash val="solid"/>
            <a:miter/>
            <a:headEnd type="none" w="med" len="med"/>
            <a:tailEnd type="none" w="med" len="med"/>
          </a:ln>
        </p:spPr>
        <p:txBody>
          <a:bodyPr vert="horz" wrap="square" anchor="t"/>
          <a:lstStyle/>
          <a:p>
            <a:pPr marL="400050" indent="-400050" algn="l">
              <a:buClrTx/>
              <a:buSzTx/>
              <a:buNone/>
            </a:pPr>
            <a:r>
              <a:rPr lang="zh-CN" altLang="en-US" sz="2800" b="1"/>
              <a:t>Why?/For what?</a:t>
            </a:r>
            <a:endParaRPr lang="zh-CN" altLang="en-US" sz="2800" b="1"/>
          </a:p>
          <a:p>
            <a:pPr marL="400050" indent="-400050" algn="l">
              <a:buClrTx/>
              <a:buSzTx/>
              <a:buNone/>
            </a:pPr>
            <a:r>
              <a:rPr lang="zh-CN" altLang="en-US" sz="2800" b="1"/>
              <a:t>How?</a:t>
            </a:r>
            <a:endParaRPr lang="zh-CN" altLang="en-US" sz="2800" b="1"/>
          </a:p>
          <a:p>
            <a:pPr marL="400050" indent="-400050" algn="l">
              <a:buClrTx/>
              <a:buSzTx/>
              <a:buNone/>
            </a:pPr>
            <a:r>
              <a:rPr lang="zh-CN" altLang="en-US" sz="2800" b="1"/>
              <a:t>When?</a:t>
            </a:r>
            <a:endParaRPr lang="zh-CN" altLang="en-US" sz="2800" b="1"/>
          </a:p>
          <a:p>
            <a:endParaRPr lang="zh-CN" altLang="en-US"/>
          </a:p>
          <a:p>
            <a:endParaRPr lang="zh-CN" altLang="en-US"/>
          </a:p>
        </p:txBody>
      </p:sp>
      <p:sp>
        <p:nvSpPr>
          <p:cNvPr id="1073742934" name="椭圆 1073742933"/>
          <p:cNvSpPr/>
          <p:nvPr/>
        </p:nvSpPr>
        <p:spPr>
          <a:xfrm>
            <a:off x="992505" y="3913505"/>
            <a:ext cx="2791460" cy="784860"/>
          </a:xfrm>
          <a:prstGeom prst="ellipse">
            <a:avLst/>
          </a:prstGeom>
          <a:gradFill rotWithShape="1">
            <a:gsLst>
              <a:gs pos="0">
                <a:srgbClr val="760303">
                  <a:alpha val="100000"/>
                </a:srgbClr>
              </a:gs>
              <a:gs pos="100000">
                <a:srgbClr val="E30000">
                  <a:alpha val="100000"/>
                </a:srgbClr>
              </a:gs>
            </a:gsLst>
            <a:lin ang="5400000"/>
            <a:tileRect/>
          </a:gradFill>
          <a:ln w="9525" cap="flat" cmpd="sng">
            <a:solidFill>
              <a:srgbClr val="000000"/>
            </a:solidFill>
            <a:prstDash val="solid"/>
            <a:headEnd type="none" w="med" len="med"/>
            <a:tailEnd type="none" w="med" len="med"/>
          </a:ln>
        </p:spPr>
        <p:txBody>
          <a:bodyPr wrap="square"/>
          <a:lstStyle/>
          <a:p>
            <a:pPr marL="400050" indent="-400050"/>
            <a:r>
              <a:rPr lang="zh-CN" altLang="en-US" sz="2800" b="1"/>
              <a:t>Nobel Prize</a:t>
            </a:r>
            <a:endParaRPr lang="zh-CN" altLang="en-US" sz="2800" b="1"/>
          </a:p>
          <a:p>
            <a:endParaRPr lang="zh-CN" altLang="en-US" sz="2800" b="1"/>
          </a:p>
        </p:txBody>
      </p:sp>
      <p:sp>
        <p:nvSpPr>
          <p:cNvPr id="1073742935" name="矩形 1073742934"/>
          <p:cNvSpPr/>
          <p:nvPr/>
        </p:nvSpPr>
        <p:spPr>
          <a:xfrm>
            <a:off x="4167505" y="3913505"/>
            <a:ext cx="5340350" cy="899160"/>
          </a:xfrm>
          <a:prstGeom prst="rect">
            <a:avLst/>
          </a:prstGeom>
          <a:solidFill>
            <a:srgbClr val="FAC090"/>
          </a:solidFill>
          <a:ln w="9525" cap="flat" cmpd="sng">
            <a:solidFill>
              <a:srgbClr val="000000"/>
            </a:solidFill>
            <a:prstDash val="solid"/>
            <a:miter/>
            <a:headEnd type="none" w="med" len="med"/>
            <a:tailEnd type="none" w="med" len="med"/>
          </a:ln>
        </p:spPr>
        <p:txBody>
          <a:bodyPr wrap="square"/>
          <a:lstStyle/>
          <a:p>
            <a:pPr marL="400050" indent="-400050" algn="l">
              <a:buClrTx/>
              <a:buSzTx/>
              <a:buNone/>
            </a:pPr>
            <a:r>
              <a:rPr lang="zh-CN" altLang="en-US" sz="2800" b="1"/>
              <a:t>What?</a:t>
            </a:r>
            <a:endParaRPr lang="zh-CN" altLang="en-US" sz="2800" b="1"/>
          </a:p>
          <a:p>
            <a:pPr marL="400050" indent="-400050" algn="l">
              <a:buClrTx/>
              <a:buSzTx/>
              <a:buNone/>
            </a:pPr>
            <a:r>
              <a:rPr lang="zh-CN" altLang="en-US" sz="2800" b="1"/>
              <a:t>For what?</a:t>
            </a:r>
            <a:endParaRPr lang="zh-CN" altLang="en-US"/>
          </a:p>
          <a:p>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a:p>
        </p:txBody>
      </p:sp>
      <p:pic>
        <p:nvPicPr>
          <p:cNvPr id="4098" name="图片 3"/>
          <p:cNvPicPr>
            <a:picLocks noGrp="1" noChangeAspect="1"/>
          </p:cNvPicPr>
          <p:nvPr>
            <p:custDataLst>
              <p:tags r:id="rId1"/>
            </p:custDataLst>
          </p:nvPr>
        </p:nvPicPr>
        <p:blipFill>
          <a:blip r:embed="rId2"/>
          <a:stretch>
            <a:fillRect/>
          </a:stretch>
        </p:blipFill>
        <p:spPr>
          <a:xfrm>
            <a:off x="156210" y="1251585"/>
            <a:ext cx="4313555" cy="2010410"/>
          </a:xfrm>
          <a:prstGeom prst="rect">
            <a:avLst/>
          </a:prstGeom>
          <a:noFill/>
          <a:ln w="9525">
            <a:noFill/>
          </a:ln>
        </p:spPr>
      </p:pic>
      <p:sp>
        <p:nvSpPr>
          <p:cNvPr id="4101" name="Rectangle 7"/>
          <p:cNvSpPr/>
          <p:nvPr>
            <p:custDataLst>
              <p:tags r:id="rId3"/>
            </p:custDataLst>
          </p:nvPr>
        </p:nvSpPr>
        <p:spPr>
          <a:xfrm>
            <a:off x="156210" y="3370580"/>
            <a:ext cx="11555730" cy="3322955"/>
          </a:xfrm>
          <a:prstGeom prst="rect">
            <a:avLst/>
          </a:prstGeom>
          <a:noFill/>
          <a:ln w="9525">
            <a:noFill/>
          </a:ln>
        </p:spPr>
        <p:txBody>
          <a:bodyPr wrap="square" anchor="t">
            <a:spAutoFit/>
          </a:bodyPr>
          <a:lstStyle/>
          <a:p>
            <a:r>
              <a:rPr lang="zh-CN" altLang="en-US" sz="3000" b="1">
                <a:solidFill>
                  <a:srgbClr val="002060"/>
                </a:solidFill>
                <a:latin typeface="Arial Narrow" pitchFamily="34" charset="0"/>
                <a:sym typeface="Wingdings" panose="05000000000000000000" charset="0"/>
              </a:rPr>
              <a:t></a:t>
            </a:r>
            <a:r>
              <a:rPr lang="zh-CN" altLang="en-US" sz="3000" b="1">
                <a:latin typeface="Arial Narrow" pitchFamily="34" charset="0"/>
                <a:sym typeface="Wingdings" panose="05000000000000000000" charset="0"/>
              </a:rPr>
              <a:t> </a:t>
            </a:r>
            <a:r>
              <a:rPr lang="en-US" altLang="zh-CN" sz="3000" b="1">
                <a:solidFill>
                  <a:srgbClr val="002060"/>
                </a:solidFill>
                <a:latin typeface="Arial Narrow" pitchFamily="34" charset="0"/>
              </a:rPr>
              <a:t>Tu Youyou, </a:t>
            </a:r>
            <a:r>
              <a:rPr lang="en-US" altLang="zh-CN" sz="3000" b="1">
                <a:solidFill>
                  <a:srgbClr val="971B7B"/>
                </a:solidFill>
                <a:latin typeface="Arial Narrow" pitchFamily="34" charset="0"/>
              </a:rPr>
              <a:t>Chinese Chemist</a:t>
            </a:r>
            <a:endParaRPr lang="en-US" altLang="zh-CN" sz="3000" b="1">
              <a:solidFill>
                <a:srgbClr val="971B7B"/>
              </a:solidFill>
              <a:latin typeface="Arial Narrow" pitchFamily="34" charset="0"/>
            </a:endParaRPr>
          </a:p>
          <a:p>
            <a:r>
              <a:rPr lang="zh-CN" altLang="en-US" sz="3000" b="1">
                <a:solidFill>
                  <a:srgbClr val="002060"/>
                </a:solidFill>
                <a:latin typeface="Arial Narrow" pitchFamily="34" charset="0"/>
                <a:sym typeface="Wingdings" panose="05000000000000000000" charset="0"/>
              </a:rPr>
              <a:t> </a:t>
            </a:r>
            <a:r>
              <a:rPr lang="en-US" altLang="zh-CN" sz="3000" b="1">
                <a:solidFill>
                  <a:srgbClr val="971B7B"/>
                </a:solidFill>
                <a:latin typeface="Arial Narrow" pitchFamily="34" charset="0"/>
              </a:rPr>
              <a:t>Winner of the 2015 Nobel Prize in Physiology or </a:t>
            </a:r>
            <a:endParaRPr lang="en-US" altLang="zh-CN" sz="3000" b="1">
              <a:solidFill>
                <a:srgbClr val="971B7B"/>
              </a:solidFill>
              <a:latin typeface="Arial Narrow" pitchFamily="34" charset="0"/>
            </a:endParaRPr>
          </a:p>
          <a:p>
            <a:r>
              <a:rPr lang="en-US" altLang="zh-CN" sz="3000" b="1">
                <a:solidFill>
                  <a:srgbClr val="971B7B"/>
                </a:solidFill>
                <a:latin typeface="Arial Narrow" pitchFamily="34" charset="0"/>
              </a:rPr>
              <a:t>    Medicine</a:t>
            </a:r>
            <a:r>
              <a:rPr lang="en-US" altLang="zh-CN" sz="3000" b="1">
                <a:solidFill>
                  <a:srgbClr val="002060"/>
                </a:solidFill>
                <a:latin typeface="Arial Narrow" pitchFamily="34" charset="0"/>
              </a:rPr>
              <a:t>.</a:t>
            </a:r>
            <a:endParaRPr lang="en-US" altLang="zh-CN" sz="3000" b="1">
              <a:solidFill>
                <a:srgbClr val="002060"/>
              </a:solidFill>
              <a:latin typeface="Arial Narrow" pitchFamily="34" charset="0"/>
            </a:endParaRPr>
          </a:p>
          <a:p>
            <a:r>
              <a:rPr lang="zh-CN" altLang="en-US" sz="3000" b="1">
                <a:solidFill>
                  <a:srgbClr val="002060"/>
                </a:solidFill>
                <a:latin typeface="Arial Narrow" pitchFamily="34" charset="0"/>
                <a:sym typeface="Wingdings" panose="05000000000000000000" charset="0"/>
              </a:rPr>
              <a:t> </a:t>
            </a:r>
            <a:r>
              <a:rPr lang="en-US" altLang="zh-CN" sz="3000" b="1">
                <a:solidFill>
                  <a:srgbClr val="002060"/>
                </a:solidFill>
                <a:latin typeface="Arial Narrow" pitchFamily="34" charset="0"/>
              </a:rPr>
              <a:t>She was nominated by the BBC as </a:t>
            </a:r>
            <a:r>
              <a:rPr lang="en-US" altLang="zh-CN" sz="3000" b="1">
                <a:solidFill>
                  <a:srgbClr val="971B7B"/>
                </a:solidFill>
                <a:latin typeface="Arial Narrow" pitchFamily="34" charset="0"/>
              </a:rPr>
              <a:t>one of the most </a:t>
            </a:r>
            <a:endParaRPr lang="en-US" altLang="zh-CN" sz="3000" b="1">
              <a:solidFill>
                <a:srgbClr val="971B7B"/>
              </a:solidFill>
              <a:latin typeface="Arial Narrow" pitchFamily="34" charset="0"/>
            </a:endParaRPr>
          </a:p>
          <a:p>
            <a:r>
              <a:rPr lang="en-US" altLang="zh-CN" sz="3000" b="1">
                <a:solidFill>
                  <a:srgbClr val="971B7B"/>
                </a:solidFill>
                <a:latin typeface="Arial Narrow" pitchFamily="34" charset="0"/>
              </a:rPr>
              <a:t>    influential figures in 20</a:t>
            </a:r>
            <a:r>
              <a:rPr lang="en-US" altLang="zh-CN" sz="3000" b="1" baseline="30000">
                <a:solidFill>
                  <a:srgbClr val="971B7B"/>
                </a:solidFill>
                <a:latin typeface="Times New Roman" panose="02020603050405020304" pitchFamily="18" charset="0"/>
              </a:rPr>
              <a:t>th</a:t>
            </a:r>
            <a:r>
              <a:rPr lang="en-US" altLang="zh-CN" sz="3000" b="1">
                <a:solidFill>
                  <a:srgbClr val="971B7B"/>
                </a:solidFill>
                <a:latin typeface="Arial Narrow" pitchFamily="34" charset="0"/>
              </a:rPr>
              <a:t> century science </a:t>
            </a:r>
            <a:r>
              <a:rPr lang="en-US" altLang="zh-CN" sz="3000" b="1">
                <a:solidFill>
                  <a:srgbClr val="002060"/>
                </a:solidFill>
                <a:latin typeface="Arial Narrow" pitchFamily="34" charset="0"/>
              </a:rPr>
              <a:t>alongside </a:t>
            </a:r>
            <a:endParaRPr lang="en-US" altLang="zh-CN" sz="3000" b="1">
              <a:solidFill>
                <a:srgbClr val="002060"/>
              </a:solidFill>
              <a:latin typeface="Arial Narrow" pitchFamily="34" charset="0"/>
            </a:endParaRPr>
          </a:p>
          <a:p>
            <a:r>
              <a:rPr lang="en-US" altLang="zh-CN" sz="3000" b="1">
                <a:solidFill>
                  <a:srgbClr val="002060"/>
                </a:solidFill>
                <a:latin typeface="Arial Narrow" pitchFamily="34" charset="0"/>
              </a:rPr>
              <a:t>    Marie Curie, Alan Turing, and Albert Einstein.</a:t>
            </a:r>
            <a:endParaRPr lang="en-US" altLang="zh-CN" sz="3000" b="1">
              <a:solidFill>
                <a:srgbClr val="002060"/>
              </a:solidFill>
              <a:latin typeface="Arial Narrow" pitchFamily="34" charset="0"/>
            </a:endParaRPr>
          </a:p>
          <a:p>
            <a:r>
              <a:rPr lang="zh-CN" altLang="en-US" sz="3000" b="1">
                <a:solidFill>
                  <a:srgbClr val="002060"/>
                </a:solidFill>
                <a:latin typeface="Arial Narrow" pitchFamily="34" charset="0"/>
                <a:sym typeface="Wingdings" panose="05000000000000000000" charset="0"/>
              </a:rPr>
              <a:t> </a:t>
            </a:r>
            <a:r>
              <a:rPr lang="en-US" altLang="zh-CN" sz="3000" b="1">
                <a:solidFill>
                  <a:srgbClr val="002060"/>
                </a:solidFill>
                <a:latin typeface="Arial Narrow" pitchFamily="34" charset="0"/>
              </a:rPr>
              <a:t>Recipient of </a:t>
            </a:r>
            <a:r>
              <a:rPr lang="en-US" altLang="zh-CN" sz="3000" b="1">
                <a:solidFill>
                  <a:srgbClr val="971B7B"/>
                </a:solidFill>
                <a:latin typeface="Arial Narrow" pitchFamily="34" charset="0"/>
              </a:rPr>
              <a:t>the Medal of the Republic</a:t>
            </a:r>
            <a:r>
              <a:rPr lang="zh-CN" altLang="en-US" b="1">
                <a:solidFill>
                  <a:srgbClr val="002060"/>
                </a:solidFill>
                <a:latin typeface="黑体" panose="02010609060101010101" pitchFamily="49" charset="-122"/>
                <a:ea typeface="黑体" panose="02010609060101010101" pitchFamily="49" charset="-122"/>
              </a:rPr>
              <a:t>（</a:t>
            </a:r>
            <a:r>
              <a:rPr lang="en-US" altLang="zh-CN" b="1">
                <a:solidFill>
                  <a:srgbClr val="002060"/>
                </a:solidFill>
                <a:latin typeface="黑体" panose="02010609060101010101" pitchFamily="49" charset="-122"/>
                <a:ea typeface="黑体" panose="02010609060101010101" pitchFamily="49" charset="-122"/>
              </a:rPr>
              <a:t>共和国勋章</a:t>
            </a:r>
            <a:r>
              <a:rPr lang="zh-CN" altLang="en-US" b="1">
                <a:solidFill>
                  <a:srgbClr val="002060"/>
                </a:solidFill>
                <a:latin typeface="黑体" panose="02010609060101010101" pitchFamily="49" charset="-122"/>
                <a:ea typeface="黑体" panose="02010609060101010101" pitchFamily="49" charset="-122"/>
              </a:rPr>
              <a:t>）</a:t>
            </a:r>
            <a:r>
              <a:rPr lang="en-US" altLang="zh-CN" sz="3000" b="1">
                <a:solidFill>
                  <a:srgbClr val="002060"/>
                </a:solidFill>
                <a:latin typeface="Arial Narrow" pitchFamily="34" charset="0"/>
              </a:rPr>
              <a:t>.                                     </a:t>
            </a:r>
            <a:endParaRPr lang="en-US" altLang="zh-CN" sz="3000" b="1">
              <a:solidFill>
                <a:srgbClr val="002060"/>
              </a:solidFill>
              <a:latin typeface="Arial Narrow" pitchFamily="34" charset="0"/>
            </a:endParaRPr>
          </a:p>
        </p:txBody>
      </p:sp>
      <p:sp>
        <p:nvSpPr>
          <p:cNvPr id="4102" name="WordArt 10"/>
          <p:cNvSpPr>
            <a:spLocks noTextEdit="1"/>
          </p:cNvSpPr>
          <p:nvPr>
            <p:custDataLst>
              <p:tags r:id="rId4"/>
            </p:custDataLst>
          </p:nvPr>
        </p:nvSpPr>
        <p:spPr>
          <a:xfrm>
            <a:off x="6196013" y="52388"/>
            <a:ext cx="4418012" cy="1003300"/>
          </a:xfrm>
          <a:prstGeom prst="rect">
            <a:avLst/>
          </a:prstGeom>
        </p:spPr>
        <p:txBody>
          <a:bodyPr wrap="none" fromWordArt="1">
            <a:prstTxWarp prst="textSlantUp">
              <a:avLst>
                <a:gd name="adj" fmla="val 55556"/>
              </a:avLst>
            </a:prstTxWarp>
            <a:normAutofit/>
          </a:bodyPr>
          <a:lstStyle/>
          <a:p>
            <a:pPr algn="ctr"/>
            <a:r>
              <a:rPr lang="en-US" altLang="zh-CN" sz="2800" b="1">
                <a:ln w="17780" cap="flat" cmpd="sng">
                  <a:solidFill>
                    <a:srgbClr val="FF0000"/>
                  </a:solidFill>
                  <a:prstDash val="solid"/>
                  <a:headEnd type="none" w="med" len="med"/>
                  <a:tailEnd type="none" w="med" len="med"/>
                </a:ln>
                <a:solidFill>
                  <a:srgbClr val="FF0000"/>
                </a:solidFill>
                <a:effectLst>
                  <a:outerShdw algn="tl" rotWithShape="0">
                    <a:srgbClr val="000000"/>
                  </a:outerShdw>
                </a:effectLst>
                <a:latin typeface="AhnbergHand" charset="0"/>
                <a:ea typeface="AhnbergHand" charset="0"/>
              </a:rPr>
              <a:t>What did she discover?</a:t>
            </a:r>
            <a:endParaRPr lang="en-US" altLang="zh-CN" sz="2800" b="1">
              <a:ln w="17780" cap="flat" cmpd="sng">
                <a:solidFill>
                  <a:srgbClr val="FF0000"/>
                </a:solidFill>
                <a:prstDash val="solid"/>
                <a:headEnd type="none" w="med" len="med"/>
                <a:tailEnd type="none" w="med" len="med"/>
              </a:ln>
              <a:solidFill>
                <a:srgbClr val="FF0000"/>
              </a:solidFill>
              <a:effectLst>
                <a:outerShdw algn="tl" rotWithShape="0">
                  <a:srgbClr val="000000"/>
                </a:outerShdw>
              </a:effectLst>
              <a:latin typeface="AhnbergHand" charset="0"/>
              <a:ea typeface="AhnbergHand" charset="0"/>
            </a:endParaRPr>
          </a:p>
        </p:txBody>
      </p:sp>
      <p:sp>
        <p:nvSpPr>
          <p:cNvPr id="5126" name="文本框 7"/>
          <p:cNvSpPr/>
          <p:nvPr>
            <p:custDataLst>
              <p:tags r:id="rId5"/>
            </p:custDataLst>
          </p:nvPr>
        </p:nvSpPr>
        <p:spPr>
          <a:xfrm>
            <a:off x="6429375" y="1323975"/>
            <a:ext cx="5282565" cy="1938020"/>
          </a:xfrm>
          <a:prstGeom prst="rect">
            <a:avLst/>
          </a:prstGeom>
          <a:solidFill>
            <a:schemeClr val="bg1"/>
          </a:solidFill>
          <a:ln w="28575">
            <a:solidFill>
              <a:srgbClr val="C00000"/>
            </a:solidFill>
            <a:prstDash val="sysDot"/>
            <a:roun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Arial Narrow" pitchFamily="34" charset="0"/>
                <a:ea typeface="宋体" panose="02010600030101010101" pitchFamily="2" charset="-122"/>
                <a:cs typeface="Arial" panose="020B0604020202020204"/>
                <a:sym typeface="Wingdings" panose="05000000000000000000" charset="0"/>
              </a:rPr>
              <a:t>She discovered a new revolutionary treatment for malaria</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疟疾</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a:t>
            </a:r>
            <a:r>
              <a:rPr kumimoji="0" lang="en-US" altLang="zh-CN" sz="3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Arial Narrow" pitchFamily="34" charset="0"/>
                <a:ea typeface="宋体" panose="02010600030101010101" pitchFamily="2" charset="-122"/>
                <a:cs typeface="Arial" panose="020B0604020202020204"/>
                <a:sym typeface="Wingdings" panose="05000000000000000000" charset="0"/>
              </a:rPr>
              <a:t>—</a:t>
            </a:r>
            <a:r>
              <a:rPr kumimoji="0" lang="en-US" altLang="zh-CN" sz="3000" b="1" i="0" u="none" strike="noStrike" kern="1200" cap="none" spc="0" normalizeH="0" baseline="0" noProof="0">
                <a:ln w="9525" cap="flat" cmpd="sng" algn="ctr">
                  <a:noFill/>
                  <a:prstDash val="solid"/>
                  <a:round/>
                  <a:headEnd type="none" w="med" len="med"/>
                  <a:tailEnd type="none" w="med" len="med"/>
                </a:ln>
                <a:solidFill>
                  <a:srgbClr val="971B7B"/>
                </a:solidFill>
                <a:uLnTx/>
                <a:uFillTx/>
                <a:latin typeface="Arial Narrow" pitchFamily="34" charset="0"/>
                <a:ea typeface="宋体" panose="02010600030101010101" pitchFamily="2" charset="-122"/>
                <a:cs typeface="Arial" panose="020B0604020202020204"/>
                <a:sym typeface="Wingdings" panose="05000000000000000000" charset="0"/>
              </a:rPr>
              <a:t>artemisinin</a:t>
            </a:r>
            <a:r>
              <a:rPr kumimoji="0" lang="en-US" altLang="zh-CN" sz="3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Arial Narrow" pitchFamily="34" charset="0"/>
                <a:ea typeface="宋体" panose="02010600030101010101" pitchFamily="2" charset="-122"/>
                <a:cs typeface="Arial" panose="020B0604020202020204"/>
                <a:sym typeface="Wingdings" panose="05000000000000000000" charset="0"/>
              </a:rPr>
              <a:t> </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a:t>
            </a: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青蒿素</a:t>
            </a: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黑体" panose="02010609060101010101" pitchFamily="49" charset="-122"/>
                <a:ea typeface="黑体" panose="02010609060101010101" pitchFamily="49" charset="-122"/>
                <a:cs typeface="Arial" panose="020B0604020202020204"/>
                <a:sym typeface="Wingdings" panose="05000000000000000000" charset="0"/>
              </a:rPr>
              <a:t>)</a:t>
            </a:r>
            <a:r>
              <a:rPr kumimoji="0" lang="en-US" altLang="zh-CN" sz="300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Arial Narrow" pitchFamily="34" charset="0"/>
                <a:ea typeface="宋体" panose="02010600030101010101" pitchFamily="2" charset="-122"/>
                <a:cs typeface="Arial" panose="020B0604020202020204"/>
                <a:sym typeface="Wingdings" panose="05000000000000000000" charset="0"/>
              </a:rPr>
              <a:t>. </a:t>
            </a:r>
            <a:endParaRPr lang="en-US" altLang="zh-CN" sz="3000" b="1">
              <a:solidFill>
                <a:srgbClr val="002060"/>
              </a:solidFill>
              <a:latin typeface="Arial Narrow" pitchFamily="34" charset="0"/>
            </a:endParaRPr>
          </a:p>
        </p:txBody>
      </p:sp>
      <p:sp>
        <p:nvSpPr>
          <p:cNvPr id="4104" name="WordArt 10"/>
          <p:cNvSpPr>
            <a:spLocks noTextEdit="1"/>
          </p:cNvSpPr>
          <p:nvPr>
            <p:custDataLst>
              <p:tags r:id="rId6"/>
            </p:custDataLst>
          </p:nvPr>
        </p:nvSpPr>
        <p:spPr>
          <a:xfrm>
            <a:off x="5715953" y="267970"/>
            <a:ext cx="4471987" cy="1055688"/>
          </a:xfrm>
          <a:prstGeom prst="rect">
            <a:avLst/>
          </a:prstGeom>
        </p:spPr>
        <p:txBody>
          <a:bodyPr wrap="none" fromWordArt="1">
            <a:prstTxWarp prst="textSlantUp">
              <a:avLst>
                <a:gd name="adj" fmla="val 55556"/>
              </a:avLst>
            </a:prstTxWarp>
            <a:normAutofit/>
          </a:bodyPr>
          <a:lstStyle/>
          <a:p>
            <a:pPr algn="ctr"/>
            <a:r>
              <a:rPr lang="en-US" altLang="zh-CN" sz="3600" b="1">
                <a:ln w="17780" cap="flat" cmpd="sng">
                  <a:solidFill>
                    <a:srgbClr val="FF0000"/>
                  </a:solidFill>
                  <a:prstDash val="solid"/>
                  <a:headEnd type="none" w="med" len="med"/>
                  <a:tailEnd type="none" w="med" len="med"/>
                </a:ln>
                <a:solidFill>
                  <a:srgbClr val="FF0000"/>
                </a:solidFill>
                <a:effectLst>
                  <a:outerShdw algn="tl" rotWithShape="0">
                    <a:srgbClr val="000000"/>
                  </a:outerShdw>
                </a:effectLst>
                <a:latin typeface="AhnbergHand" charset="0"/>
                <a:ea typeface="AhnbergHand" charset="0"/>
              </a:rPr>
              <a:t>When did she discover it?</a:t>
            </a:r>
            <a:endParaRPr lang="en-US" altLang="zh-CN" sz="3600" b="1">
              <a:ln w="17780" cap="flat" cmpd="sng">
                <a:solidFill>
                  <a:srgbClr val="FF0000"/>
                </a:solidFill>
                <a:prstDash val="solid"/>
                <a:headEnd type="none" w="med" len="med"/>
                <a:tailEnd type="none" w="med" len="med"/>
              </a:ln>
              <a:solidFill>
                <a:srgbClr val="FF0000"/>
              </a:solidFill>
              <a:effectLst>
                <a:outerShdw algn="tl" rotWithShape="0">
                  <a:srgbClr val="000000"/>
                </a:outerShdw>
              </a:effectLst>
              <a:latin typeface="AhnbergHand" charset="0"/>
              <a:ea typeface="AhnbergHand" charset="0"/>
            </a:endParaRPr>
          </a:p>
        </p:txBody>
      </p:sp>
      <p:sp>
        <p:nvSpPr>
          <p:cNvPr id="5128" name="矩形 16"/>
          <p:cNvSpPr/>
          <p:nvPr>
            <p:custDataLst>
              <p:tags r:id="rId7"/>
            </p:custDataLst>
          </p:nvPr>
        </p:nvSpPr>
        <p:spPr>
          <a:xfrm>
            <a:off x="7302500" y="1871980"/>
            <a:ext cx="3311525" cy="645160"/>
          </a:xfrm>
          <a:prstGeom prst="rect">
            <a:avLst/>
          </a:prstGeom>
          <a:solidFill>
            <a:schemeClr val="bg1"/>
          </a:solidFill>
          <a:ln w="28575">
            <a:solidFill>
              <a:srgbClr val="C00000"/>
            </a:solidFill>
            <a:prstDash val="sysDot"/>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kern="1200" cap="none" spc="0" normalizeH="0" baseline="0" noProof="0">
                <a:ln w="9525" cap="flat" cmpd="sng" algn="ctr">
                  <a:noFill/>
                  <a:prstDash val="solid"/>
                  <a:round/>
                  <a:headEnd type="none" w="med" len="med"/>
                  <a:tailEnd type="none" w="med" len="med"/>
                </a:ln>
                <a:solidFill>
                  <a:srgbClr val="971B7B"/>
                </a:solidFill>
                <a:uLnTx/>
                <a:uFillTx/>
                <a:latin typeface="Arial Narrow" pitchFamily="34" charset="0"/>
                <a:ea typeface="宋体" panose="02010600030101010101" pitchFamily="2" charset="-122"/>
                <a:cs typeface="Arial" panose="020B0604020202020204"/>
                <a:sym typeface="Wingdings" panose="05000000000000000000" charset="0"/>
              </a:rPr>
              <a:t>About 1971.</a:t>
            </a:r>
            <a:endParaRPr lang="en-US" altLang="zh-CN" sz="3600" b="1">
              <a:solidFill>
                <a:srgbClr val="971B7B"/>
              </a:solidFill>
              <a:latin typeface="Arial Narrow" pitchFamily="34" charset="0"/>
            </a:endParaRPr>
          </a:p>
        </p:txBody>
      </p:sp>
      <p:pic>
        <p:nvPicPr>
          <p:cNvPr id="4106" name="图片 1" descr="15430">
            <a:hlinkClick r:id="rId8" action="ppaction://hlinksldjump"/>
          </p:cNvPr>
          <p:cNvPicPr>
            <a:picLocks noChangeAspect="1"/>
          </p:cNvPicPr>
          <p:nvPr>
            <p:custDataLst>
              <p:tags r:id="rId9"/>
            </p:custDataLst>
          </p:nvPr>
        </p:nvPicPr>
        <p:blipFill>
          <a:blip r:embed="rId10"/>
          <a:stretch>
            <a:fillRect/>
          </a:stretch>
        </p:blipFill>
        <p:spPr>
          <a:xfrm>
            <a:off x="9866313" y="3260725"/>
            <a:ext cx="747712" cy="74771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fill="hold"/>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ppt_x</p:attrName>
                                        </p:attrNameLst>
                                      </p:cBhvr>
                                      <p:tavLst>
                                        <p:tav tm="0">
                                          <p:val>
                                            <p:strVal val="#ppt_x-.2"/>
                                          </p:val>
                                        </p:tav>
                                        <p:tav tm="100000">
                                          <p:val>
                                            <p:strVal val="#ppt_x"/>
                                          </p:val>
                                        </p:tav>
                                      </p:tavLst>
                                    </p:anim>
                                    <p:anim calcmode="lin" valueType="num">
                                      <p:cBhvr>
                                        <p:cTn id="13" dur="1000" fill="hold"/>
                                        <p:tgtEl>
                                          <p:spTgt spid="5126"/>
                                        </p:tgtEl>
                                        <p:attrNameLst>
                                          <p:attrName>ppt_y</p:attrName>
                                        </p:attrNameLst>
                                      </p:cBhvr>
                                      <p:tavLst>
                                        <p:tav tm="0">
                                          <p:val>
                                            <p:strVal val="#ppt_y"/>
                                          </p:val>
                                        </p:tav>
                                        <p:tav tm="100000">
                                          <p:val>
                                            <p:strVal val="#ppt_y"/>
                                          </p:val>
                                        </p:tav>
                                      </p:tavLst>
                                    </p:anim>
                                    <p:animEffect transition="in" filter="wipe(right)">
                                      <p:cBhvr>
                                        <p:cTn id="14" dur="1000" fill="hold"/>
                                        <p:tgtEl>
                                          <p:spTgt spid="512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p:cTn id="18" dur="500" fill="hold"/>
                                        <p:tgtEl>
                                          <p:spTgt spid="4102"/>
                                        </p:tgtEl>
                                        <p:attrNameLst>
                                          <p:attrName>ppt_w</p:attrName>
                                        </p:attrNameLst>
                                      </p:cBhvr>
                                      <p:tavLst>
                                        <p:tav tm="0">
                                          <p:val>
                                            <p:strVal val="ppt_w"/>
                                          </p:val>
                                        </p:tav>
                                        <p:tav tm="100000">
                                          <p:val>
                                            <p:fltVal val="0"/>
                                          </p:val>
                                        </p:tav>
                                      </p:tavLst>
                                    </p:anim>
                                    <p:anim calcmode="lin" valueType="num">
                                      <p:cBhvr>
                                        <p:cTn id="19" dur="500" fill="hold"/>
                                        <p:tgtEl>
                                          <p:spTgt spid="4102"/>
                                        </p:tgtEl>
                                        <p:attrNameLst>
                                          <p:attrName>ppt_h</p:attrName>
                                        </p:attrNameLst>
                                      </p:cBhvr>
                                      <p:tavLst>
                                        <p:tav tm="0">
                                          <p:val>
                                            <p:strVal val="ppt_h"/>
                                          </p:val>
                                        </p:tav>
                                        <p:tav tm="100000">
                                          <p:val>
                                            <p:fltVal val="0"/>
                                          </p:val>
                                        </p:tav>
                                      </p:tavLst>
                                    </p:anim>
                                    <p:set>
                                      <p:cBhvr>
                                        <p:cTn id="20" dur="1" fill="hold">
                                          <p:stCondLst>
                                            <p:cond delay="499"/>
                                          </p:stCondLst>
                                        </p:cTn>
                                        <p:tgtEl>
                                          <p:spTgt spid="410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126"/>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wipe(left)">
                                      <p:cBhvr>
                                        <p:cTn id="26" dur="500" fill="hold"/>
                                        <p:tgtEl>
                                          <p:spTgt spid="410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p:cTn id="31" dur="1000" fill="hold"/>
                                        <p:tgtEl>
                                          <p:spTgt spid="5128"/>
                                        </p:tgtEl>
                                        <p:attrNameLst>
                                          <p:attrName>ppt_x</p:attrName>
                                        </p:attrNameLst>
                                      </p:cBhvr>
                                      <p:tavLst>
                                        <p:tav tm="0">
                                          <p:val>
                                            <p:strVal val="#ppt_x-.2"/>
                                          </p:val>
                                        </p:tav>
                                        <p:tav tm="100000">
                                          <p:val>
                                            <p:strVal val="#ppt_x"/>
                                          </p:val>
                                        </p:tav>
                                      </p:tavLst>
                                    </p:anim>
                                    <p:anim calcmode="lin" valueType="num">
                                      <p:cBhvr>
                                        <p:cTn id="32" dur="1000" fill="hold"/>
                                        <p:tgtEl>
                                          <p:spTgt spid="5128"/>
                                        </p:tgtEl>
                                        <p:attrNameLst>
                                          <p:attrName>ppt_y</p:attrName>
                                        </p:attrNameLst>
                                      </p:cBhvr>
                                      <p:tavLst>
                                        <p:tav tm="0">
                                          <p:val>
                                            <p:strVal val="#ppt_y"/>
                                          </p:val>
                                        </p:tav>
                                        <p:tav tm="100000">
                                          <p:val>
                                            <p:strVal val="#ppt_y"/>
                                          </p:val>
                                        </p:tav>
                                      </p:tavLst>
                                    </p:anim>
                                    <p:animEffect transition="in" filter="wipe(right)">
                                      <p:cBhvr>
                                        <p:cTn id="33" dur="1000" fill="hold"/>
                                        <p:tgtEl>
                                          <p:spTgt spid="512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500" fill="hold">
                                          <p:stCondLst>
                                            <p:cond delay="0"/>
                                          </p:stCondLst>
                                        </p:cTn>
                                        <p:tgtEl>
                                          <p:spTgt spid="4106"/>
                                        </p:tgtEl>
                                        <p:attrNameLst>
                                          <p:attrName>style.visibility</p:attrName>
                                        </p:attrNameLst>
                                      </p:cBhvr>
                                      <p:to>
                                        <p:strVal val="visible"/>
                                      </p:to>
                                    </p:set>
                                    <p:anim calcmode="lin" valueType="num">
                                      <p:cBhvr>
                                        <p:cTn id="38" dur="500" fill="hold"/>
                                        <p:tgtEl>
                                          <p:spTgt spid="4106"/>
                                        </p:tgtEl>
                                        <p:attrNameLst>
                                          <p:attrName>ppt_x</p:attrName>
                                        </p:attrNameLst>
                                      </p:cBhvr>
                                      <p:tavLst>
                                        <p:tav tm="0">
                                          <p:val>
                                            <p:strVal val="#ppt_x-.2"/>
                                          </p:val>
                                        </p:tav>
                                        <p:tav tm="100000">
                                          <p:val>
                                            <p:strVal val="#ppt_x"/>
                                          </p:val>
                                        </p:tav>
                                      </p:tavLst>
                                    </p:anim>
                                    <p:anim calcmode="lin" valueType="num">
                                      <p:cBhvr>
                                        <p:cTn id="39" dur="500" fill="hold"/>
                                        <p:tgtEl>
                                          <p:spTgt spid="4106"/>
                                        </p:tgtEl>
                                        <p:attrNameLst>
                                          <p:attrName>ppt_y</p:attrName>
                                        </p:attrNameLst>
                                      </p:cBhvr>
                                      <p:tavLst>
                                        <p:tav tm="0">
                                          <p:val>
                                            <p:strVal val="#ppt_y"/>
                                          </p:val>
                                        </p:tav>
                                        <p:tav tm="100000">
                                          <p:val>
                                            <p:strVal val="#ppt_y"/>
                                          </p:val>
                                        </p:tav>
                                      </p:tavLst>
                                    </p:anim>
                                    <p:animEffect transition="in" filter="wipe(right)">
                                      <p:cBhvr>
                                        <p:cTn id="40" dur="500" fill="hold"/>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nimBg="1"/>
      <p:bldP spid="5126" grpId="1" bldLvl="0" animBg="1"/>
      <p:bldP spid="51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half" idx="2"/>
          </p:nvPr>
        </p:nvSpPr>
        <p:spPr/>
        <p:txBody>
          <a:bodyPr/>
          <a:lstStyle/>
          <a:p>
            <a:endParaRPr lang="zh-CN" altLang="en-US"/>
          </a:p>
        </p:txBody>
      </p:sp>
      <p:sp>
        <p:nvSpPr>
          <p:cNvPr id="22" name="矩形 21"/>
          <p:cNvSpPr/>
          <p:nvPr/>
        </p:nvSpPr>
        <p:spPr bwMode="auto">
          <a:xfrm>
            <a:off x="369318" y="288715"/>
            <a:ext cx="66390" cy="375488"/>
          </a:xfrm>
          <a:prstGeom prst="rect">
            <a:avLst/>
          </a:prstGeom>
          <a:gradFill>
            <a:gsLst>
              <a:gs pos="48000">
                <a:srgbClr val="ED0101"/>
              </a:gs>
              <a:gs pos="0">
                <a:srgbClr val="FE1E1E"/>
              </a:gs>
              <a:gs pos="100000">
                <a:srgbClr val="E10101"/>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t" anchorCtr="0" forceAA="0" compatLnSpc="1">
            <a:noAutofit/>
          </a:bodyPr>
          <a:lstStyle/>
          <a:p>
            <a:pPr algn="ctr"/>
            <a:endParaRPr lang="zh-CN" altLang="en-US" sz="2000">
              <a:solidFill>
                <a:schemeClr val="accent2"/>
              </a:solidFill>
              <a:latin typeface="+mn-lt"/>
              <a:ea typeface="+mn-ea"/>
              <a:cs typeface="+mn-ea"/>
              <a:sym typeface="+mn-lt"/>
            </a:endParaRPr>
          </a:p>
        </p:txBody>
      </p:sp>
      <p:sp>
        <p:nvSpPr>
          <p:cNvPr id="29" name="矩形: 圆角 28"/>
          <p:cNvSpPr/>
          <p:nvPr/>
        </p:nvSpPr>
        <p:spPr bwMode="auto">
          <a:xfrm>
            <a:off x="1653093" y="1424308"/>
            <a:ext cx="5553872" cy="487501"/>
          </a:xfrm>
          <a:prstGeom prst="roundRect">
            <a:avLst>
              <a:gd name="adj" fmla="val 6800"/>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lstStyle/>
          <a:p>
            <a:pPr algn="ctr">
              <a:defRPr/>
            </a:pPr>
            <a:endParaRPr lang="zh-CN" altLang="en-US" sz="2000">
              <a:solidFill>
                <a:srgbClr val="FFFFFF"/>
              </a:solidFill>
              <a:latin typeface="微软雅黑" panose="020B0503020204020204" charset="-122"/>
              <a:ea typeface="微软雅黑" panose="020B0503020204020204" charset="-122"/>
            </a:endParaRPr>
          </a:p>
        </p:txBody>
      </p:sp>
      <p:sp>
        <p:nvSpPr>
          <p:cNvPr id="39" name="矩形 38"/>
          <p:cNvSpPr/>
          <p:nvPr/>
        </p:nvSpPr>
        <p:spPr>
          <a:xfrm>
            <a:off x="1652701" y="1424343"/>
            <a:ext cx="4555094" cy="607695"/>
          </a:xfrm>
          <a:prstGeom prst="rect">
            <a:avLst/>
          </a:prstGeom>
        </p:spPr>
        <p:txBody>
          <a:bodyPr wrap="square">
            <a:spAutoFit/>
          </a:bodyPr>
          <a:lstStyle/>
          <a:p>
            <a:pPr>
              <a:lnSpc>
                <a:spcPct val="120000"/>
              </a:lnSpc>
              <a:spcBef>
                <a:spcPts val="400"/>
              </a:spcBef>
              <a:spcAft>
                <a:spcPts val="400"/>
              </a:spcAft>
              <a:defRPr/>
            </a:pPr>
            <a:r>
              <a:rPr lang="en-US" altLang="zh-CN" sz="2800" b="1" kern="100">
                <a:solidFill>
                  <a:srgbClr val="3D3D3D"/>
                </a:solidFill>
                <a:latin typeface="微软雅黑" panose="020B0503020204020204" charset="-122"/>
                <a:ea typeface="微软雅黑" panose="020B0503020204020204" charset="-122"/>
              </a:rPr>
              <a:t>GIVE MAIN IDEAS</a:t>
            </a:r>
            <a:endParaRPr lang="en-US" altLang="zh-CN" sz="2800" b="1" kern="100">
              <a:solidFill>
                <a:srgbClr val="3D3D3D"/>
              </a:solidFill>
              <a:latin typeface="微软雅黑" panose="020B0503020204020204" charset="-122"/>
              <a:ea typeface="微软雅黑" panose="020B0503020204020204" charset="-122"/>
            </a:endParaRPr>
          </a:p>
        </p:txBody>
      </p:sp>
      <p:sp>
        <p:nvSpPr>
          <p:cNvPr id="40" name="矩形: 圆角 39"/>
          <p:cNvSpPr/>
          <p:nvPr/>
        </p:nvSpPr>
        <p:spPr bwMode="auto">
          <a:xfrm>
            <a:off x="985506" y="1367196"/>
            <a:ext cx="602502" cy="602502"/>
          </a:xfrm>
          <a:prstGeom prst="roundRect">
            <a:avLst>
              <a:gd name="adj" fmla="val 7214"/>
            </a:avLst>
          </a:prstGeom>
          <a:gradFill>
            <a:gsLst>
              <a:gs pos="53000">
                <a:schemeClr val="accent1">
                  <a:lumMod val="98000"/>
                  <a:lumOff val="2000"/>
                </a:schemeClr>
              </a:gs>
              <a:gs pos="0">
                <a:schemeClr val="accent1">
                  <a:lumMod val="85000"/>
                  <a:lumOff val="15000"/>
                </a:schemeClr>
              </a:gs>
              <a:gs pos="100000">
                <a:schemeClr val="accent1">
                  <a:lumMod val="85000"/>
                </a:schemeClr>
              </a:gs>
            </a:gsLst>
            <a:lin ang="5400000" scaled="1"/>
          </a:gra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defRPr/>
            </a:pPr>
            <a:r>
              <a:rPr lang="en-US" sz="3200">
                <a:solidFill>
                  <a:srgbClr val="FFFFFF"/>
                </a:solidFill>
                <a:latin typeface="Impact" panose="020B0806030902050204" pitchFamily="34" charset="0"/>
                <a:ea typeface="微软雅黑" panose="020B0503020204020204" charset="-122"/>
              </a:rPr>
              <a:t>a</a:t>
            </a:r>
            <a:endParaRPr lang="en-US" sz="3200">
              <a:solidFill>
                <a:srgbClr val="FFFFFF"/>
              </a:solidFill>
              <a:latin typeface="Impact" panose="020B0806030902050204" pitchFamily="34" charset="0"/>
              <a:ea typeface="微软雅黑" panose="020B0503020204020204" charset="-122"/>
            </a:endParaRPr>
          </a:p>
        </p:txBody>
      </p:sp>
      <p:sp>
        <p:nvSpPr>
          <p:cNvPr id="2" name="文本框 1"/>
          <p:cNvSpPr txBox="1"/>
          <p:nvPr/>
        </p:nvSpPr>
        <p:spPr>
          <a:xfrm>
            <a:off x="3241675" y="1889760"/>
            <a:ext cx="8535670" cy="3538220"/>
          </a:xfrm>
          <a:prstGeom prst="rect">
            <a:avLst/>
          </a:prstGeom>
          <a:noFill/>
        </p:spPr>
        <p:txBody>
          <a:bodyPr wrap="square" rtlCol="0">
            <a:spAutoFit/>
          </a:bodyPr>
          <a:lstStyle/>
          <a:p>
            <a:r>
              <a:rPr lang="en-US" altLang="zh-CN" sz="2800" b="1"/>
              <a:t>1. Paragraph1:</a:t>
            </a:r>
            <a:endParaRPr lang="en-US" altLang="zh-CN" sz="2800" b="1"/>
          </a:p>
          <a:p>
            <a:endParaRPr lang="en-US" altLang="zh-CN" sz="2800" b="1"/>
          </a:p>
          <a:p>
            <a:endParaRPr lang="en-US" altLang="zh-CN" sz="2800" b="1"/>
          </a:p>
          <a:p>
            <a:r>
              <a:rPr lang="en-US" altLang="zh-CN" sz="2800" b="1"/>
              <a:t>2. Paragraph2-3:</a:t>
            </a:r>
            <a:endParaRPr lang="en-US" altLang="zh-CN" sz="2800" b="1"/>
          </a:p>
          <a:p>
            <a:endParaRPr lang="en-US" altLang="zh-CN" sz="2800" b="1"/>
          </a:p>
          <a:p>
            <a:endParaRPr lang="en-US" altLang="zh-CN" sz="2800" b="1"/>
          </a:p>
          <a:p>
            <a:endParaRPr lang="en-US" altLang="zh-CN" sz="2800" b="1"/>
          </a:p>
          <a:p>
            <a:r>
              <a:rPr lang="en-US" altLang="zh-CN" sz="2800" b="1"/>
              <a:t>3. Paragraph4:</a:t>
            </a:r>
            <a:endParaRPr lang="en-US" altLang="zh-CN" sz="2800" b="1"/>
          </a:p>
        </p:txBody>
      </p:sp>
      <p:sp>
        <p:nvSpPr>
          <p:cNvPr id="3" name="文本框 2"/>
          <p:cNvSpPr txBox="1"/>
          <p:nvPr/>
        </p:nvSpPr>
        <p:spPr>
          <a:xfrm>
            <a:off x="3763010" y="2459990"/>
            <a:ext cx="7493000" cy="521970"/>
          </a:xfrm>
          <a:prstGeom prst="rect">
            <a:avLst/>
          </a:prstGeom>
          <a:noFill/>
        </p:spPr>
        <p:txBody>
          <a:bodyPr wrap="square" rtlCol="0">
            <a:spAutoFit/>
            <a:scene3d>
              <a:camera prst="orthographicFront"/>
              <a:lightRig rig="threePt" dir="t"/>
            </a:scene3d>
          </a:bodyPr>
          <a:lstStyle/>
          <a:p>
            <a:r>
              <a:rPr lang="en-US" altLang="zh-CN" sz="2800" b="1">
                <a:solidFill>
                  <a:schemeClr val="accent1"/>
                </a:solidFill>
                <a:effectLst>
                  <a:outerShdw blurRad="38100" dist="25400" dir="5400000" algn="ctr" rotWithShape="0">
                    <a:srgbClr val="6E747A">
                      <a:alpha val="43000"/>
                    </a:srgbClr>
                  </a:outerShdw>
                </a:effectLst>
              </a:rPr>
              <a:t>Why Tu Youyou won the Nobel Prize in 2015</a:t>
            </a:r>
            <a:endParaRPr lang="en-US" altLang="zh-CN" sz="28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3763010" y="3787140"/>
            <a:ext cx="7493000" cy="521970"/>
          </a:xfrm>
          <a:prstGeom prst="rect">
            <a:avLst/>
          </a:prstGeom>
          <a:noFill/>
        </p:spPr>
        <p:txBody>
          <a:bodyPr wrap="square" rtlCol="0">
            <a:spAutoFit/>
            <a:scene3d>
              <a:camera prst="orthographicFront"/>
              <a:lightRig rig="threePt" dir="t"/>
            </a:scene3d>
          </a:bodyPr>
          <a:lstStyle/>
          <a:p>
            <a:r>
              <a:rPr lang="en-US" altLang="zh-CN" sz="2800" b="1">
                <a:solidFill>
                  <a:schemeClr val="accent1"/>
                </a:solidFill>
                <a:effectLst>
                  <a:outerShdw blurRad="38100" dist="25400" dir="5400000" algn="ctr" rotWithShape="0">
                    <a:srgbClr val="6E747A">
                      <a:alpha val="43000"/>
                    </a:srgbClr>
                  </a:outerShdw>
                </a:effectLst>
              </a:rPr>
              <a:t>How Tu Youyou's team discovered artemisinin.</a:t>
            </a:r>
            <a:endParaRPr lang="en-US" altLang="zh-CN" sz="2800" b="1">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a:off x="3763010" y="5445125"/>
            <a:ext cx="7493000" cy="953135"/>
          </a:xfrm>
          <a:prstGeom prst="rect">
            <a:avLst/>
          </a:prstGeom>
          <a:noFill/>
        </p:spPr>
        <p:txBody>
          <a:bodyPr wrap="square" rtlCol="0">
            <a:spAutoFit/>
            <a:scene3d>
              <a:camera prst="orthographicFront"/>
              <a:lightRig rig="threePt" dir="t"/>
            </a:scene3d>
          </a:bodyPr>
          <a:lstStyle/>
          <a:p>
            <a:r>
              <a:rPr lang="en-US" altLang="zh-CN" sz="2800" b="1">
                <a:solidFill>
                  <a:schemeClr val="accent1"/>
                </a:solidFill>
                <a:effectLst>
                  <a:outerShdw blurRad="38100" dist="25400" dir="5400000" algn="ctr" rotWithShape="0">
                    <a:srgbClr val="6E747A">
                      <a:alpha val="43000"/>
                    </a:srgbClr>
                  </a:outerShdw>
                </a:effectLst>
              </a:rPr>
              <a:t>How Tu Youyou responed to her winning of the Nobel Prize.</a:t>
            </a:r>
            <a:endParaRPr lang="en-US" altLang="zh-CN" sz="2800" b="1">
              <a:solidFill>
                <a:schemeClr val="accent1"/>
              </a:solidFill>
              <a:effectLst>
                <a:outerShdw blurRad="38100" dist="25400" dir="5400000" algn="ctr" rotWithShape="0">
                  <a:srgbClr val="6E747A">
                    <a:alpha val="43000"/>
                  </a:srgbClr>
                </a:outerShdw>
              </a:effectLst>
            </a:endParaRPr>
          </a:p>
        </p:txBody>
      </p:sp>
      <p:sp>
        <p:nvSpPr>
          <p:cNvPr id="6" name="文本框 5"/>
          <p:cNvSpPr txBox="1"/>
          <p:nvPr/>
        </p:nvSpPr>
        <p:spPr>
          <a:xfrm>
            <a:off x="172085" y="664210"/>
            <a:ext cx="8145145" cy="589280"/>
          </a:xfrm>
          <a:prstGeom prst="rect">
            <a:avLst/>
          </a:prstGeom>
          <a:solidFill>
            <a:srgbClr val="FFC000"/>
          </a:solidFill>
        </p:spPr>
        <p:txBody>
          <a:bodyPr wrap="square" rtlCol="0">
            <a:spAutoFit/>
          </a:bodyPr>
          <a:lstStyle/>
          <a:p>
            <a:pPr lvl="0" algn="ctr">
              <a:lnSpc>
                <a:spcPct val="90000"/>
              </a:lnSpc>
              <a:spcBef>
                <a:spcPts val="1000"/>
              </a:spcBef>
            </a:pPr>
            <a:r>
              <a:rPr lang="en-US" altLang="zh-CN" sz="3600" b="1" kern="100" dirty="0">
                <a:solidFill>
                  <a:prstClr val="black"/>
                </a:solidFill>
                <a:latin typeface="Times New Roman" panose="02020603050405020304" pitchFamily="18" charset="0"/>
                <a:ea typeface="宋体" panose="02010600030101010101" pitchFamily="2" charset="-122"/>
              </a:rPr>
              <a:t>Reading for main thread of the text.</a:t>
            </a:r>
            <a:endParaRPr lang="en-US" altLang="zh-CN" sz="3600" b="1" kern="100" dirty="0">
              <a:solidFill>
                <a:prstClr val="black"/>
              </a:solidFill>
              <a:latin typeface="Times New Roman" panose="02020603050405020304" pitchFamily="18" charset="0"/>
              <a:ea typeface="宋体" panose="02010600030101010101" pitchFamily="2" charset="-122"/>
            </a:endParaRPr>
          </a:p>
        </p:txBody>
      </p:sp>
      <p:pic>
        <p:nvPicPr>
          <p:cNvPr id="61450" name="Picture 10" descr="C:\Users\94707\Desktop\屠呦呦2.jpg屠呦呦2">
            <a:hlinkClick r:id="rId1" action="ppaction://hlinkfile"/>
          </p:cNvPr>
          <p:cNvPicPr>
            <a:picLocks noChangeAspect="1"/>
          </p:cNvPicPr>
          <p:nvPr>
            <p:custDataLst>
              <p:tags r:id="rId2"/>
            </p:custDataLst>
          </p:nvPr>
        </p:nvPicPr>
        <p:blipFill>
          <a:blip r:embed="rId3"/>
          <a:stretch>
            <a:fillRect/>
          </a:stretch>
        </p:blipFill>
        <p:spPr>
          <a:xfrm>
            <a:off x="436245" y="2339340"/>
            <a:ext cx="2397760" cy="4183380"/>
          </a:xfrm>
          <a:prstGeom prst="rect">
            <a:avLst/>
          </a:prstGeom>
          <a:solidFill>
            <a:schemeClr val="bg1">
              <a:alpha val="67000"/>
            </a:schemeClr>
          </a:solidFill>
          <a:ln w="92075">
            <a:solidFill>
              <a:schemeClr val="bg1"/>
            </a:solidFill>
          </a:ln>
        </p:spPr>
      </p:pic>
    </p:spTree>
  </p:cSld>
  <p:clrMapOvr>
    <a:masterClrMapping/>
  </p:clrMapOvr>
  <p:transition spd="slow" advTm="111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500"/>
                            </p:stCondLst>
                            <p:childTnLst>
                              <p:par>
                                <p:cTn id="19" presetID="17" presetClass="entr" presetSubtype="2" fill="hold" nodeType="afterEffect">
                                  <p:stCondLst>
                                    <p:cond delay="0"/>
                                  </p:stCondLst>
                                  <p:childTnLst>
                                    <p:set>
                                      <p:cBhvr>
                                        <p:cTn id="20" dur="1" fill="hold">
                                          <p:stCondLst>
                                            <p:cond delay="0"/>
                                          </p:stCondLst>
                                        </p:cTn>
                                        <p:tgtEl>
                                          <p:spTgt spid="61450"/>
                                        </p:tgtEl>
                                        <p:attrNameLst>
                                          <p:attrName>style.visibility</p:attrName>
                                        </p:attrNameLst>
                                      </p:cBhvr>
                                      <p:to>
                                        <p:strVal val="visible"/>
                                      </p:to>
                                    </p:set>
                                    <p:anim calcmode="lin" valueType="num">
                                      <p:cBhvr>
                                        <p:cTn id="21" dur="1000" fill="hold"/>
                                        <p:tgtEl>
                                          <p:spTgt spid="61450"/>
                                        </p:tgtEl>
                                        <p:attrNameLst>
                                          <p:attrName>ppt_x</p:attrName>
                                        </p:attrNameLst>
                                      </p:cBhvr>
                                      <p:tavLst>
                                        <p:tav tm="0">
                                          <p:val>
                                            <p:strVal val="#ppt_x+#ppt_w/2"/>
                                          </p:val>
                                        </p:tav>
                                        <p:tav tm="100000">
                                          <p:val>
                                            <p:strVal val="#ppt_x"/>
                                          </p:val>
                                        </p:tav>
                                      </p:tavLst>
                                    </p:anim>
                                    <p:anim calcmode="lin" valueType="num">
                                      <p:cBhvr>
                                        <p:cTn id="22" dur="1000" fill="hold"/>
                                        <p:tgtEl>
                                          <p:spTgt spid="61450"/>
                                        </p:tgtEl>
                                        <p:attrNameLst>
                                          <p:attrName>ppt_y</p:attrName>
                                        </p:attrNameLst>
                                      </p:cBhvr>
                                      <p:tavLst>
                                        <p:tav tm="0">
                                          <p:val>
                                            <p:strVal val="#ppt_y"/>
                                          </p:val>
                                        </p:tav>
                                        <p:tav tm="100000">
                                          <p:val>
                                            <p:strVal val="#ppt_y"/>
                                          </p:val>
                                        </p:tav>
                                      </p:tavLst>
                                    </p:anim>
                                    <p:anim calcmode="lin" valueType="num">
                                      <p:cBhvr>
                                        <p:cTn id="23" dur="1000" fill="hold"/>
                                        <p:tgtEl>
                                          <p:spTgt spid="61450"/>
                                        </p:tgtEl>
                                        <p:attrNameLst>
                                          <p:attrName>ppt_w</p:attrName>
                                        </p:attrNameLst>
                                      </p:cBhvr>
                                      <p:tavLst>
                                        <p:tav tm="0">
                                          <p:val>
                                            <p:fltVal val="0"/>
                                          </p:val>
                                        </p:tav>
                                        <p:tav tm="100000">
                                          <p:val>
                                            <p:strVal val="#ppt_w"/>
                                          </p:val>
                                        </p:tav>
                                      </p:tavLst>
                                    </p:anim>
                                    <p:anim calcmode="lin" valueType="num">
                                      <p:cBhvr>
                                        <p:cTn id="24" dur="1000" fill="hold"/>
                                        <p:tgtEl>
                                          <p:spTgt spid="614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half" idx="2"/>
          </p:nvPr>
        </p:nvSpPr>
        <p:spPr/>
        <p:txBody>
          <a:bodyPr/>
          <a:lstStyle/>
          <a:p>
            <a:endParaRPr lang="zh-CN" altLang="en-US"/>
          </a:p>
        </p:txBody>
      </p:sp>
      <p:sp>
        <p:nvSpPr>
          <p:cNvPr id="22" name="矩形 21"/>
          <p:cNvSpPr/>
          <p:nvPr/>
        </p:nvSpPr>
        <p:spPr bwMode="auto">
          <a:xfrm>
            <a:off x="369318" y="288715"/>
            <a:ext cx="66390" cy="375488"/>
          </a:xfrm>
          <a:prstGeom prst="rect">
            <a:avLst/>
          </a:prstGeom>
          <a:gradFill>
            <a:gsLst>
              <a:gs pos="48000">
                <a:srgbClr val="ED0101"/>
              </a:gs>
              <a:gs pos="0">
                <a:srgbClr val="FE1E1E"/>
              </a:gs>
              <a:gs pos="100000">
                <a:srgbClr val="E10101"/>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t" anchorCtr="0" forceAA="0" compatLnSpc="1">
            <a:noAutofit/>
          </a:bodyPr>
          <a:lstStyle/>
          <a:p>
            <a:pPr algn="ctr"/>
            <a:endParaRPr lang="zh-CN" altLang="en-US" sz="2000">
              <a:solidFill>
                <a:schemeClr val="accent2"/>
              </a:solidFill>
              <a:latin typeface="+mn-lt"/>
              <a:ea typeface="+mn-ea"/>
              <a:cs typeface="+mn-ea"/>
              <a:sym typeface="+mn-lt"/>
            </a:endParaRPr>
          </a:p>
        </p:txBody>
      </p:sp>
      <p:sp>
        <p:nvSpPr>
          <p:cNvPr id="6" name="文本框 5"/>
          <p:cNvSpPr txBox="1"/>
          <p:nvPr/>
        </p:nvSpPr>
        <p:spPr>
          <a:xfrm>
            <a:off x="843280" y="1437005"/>
            <a:ext cx="9759950" cy="521970"/>
          </a:xfrm>
          <a:prstGeom prst="rect">
            <a:avLst/>
          </a:prstGeom>
          <a:noFill/>
          <a:ln w="38100">
            <a:solidFill>
              <a:schemeClr val="tx1"/>
            </a:solidFill>
          </a:ln>
        </p:spPr>
        <p:txBody>
          <a:bodyPr wrap="square" rtlCol="0">
            <a:spAutoFit/>
          </a:bodyPr>
          <a:lstStyle/>
          <a:p>
            <a:r>
              <a:rPr lang="en-US" altLang="zh-CN" sz="2800"/>
              <a:t>              Where would you most likely find this passage?</a:t>
            </a:r>
            <a:endParaRPr lang="en-US" altLang="zh-CN" sz="2800"/>
          </a:p>
        </p:txBody>
      </p:sp>
      <p:sp>
        <p:nvSpPr>
          <p:cNvPr id="7" name="圆角矩形 6"/>
          <p:cNvSpPr/>
          <p:nvPr/>
        </p:nvSpPr>
        <p:spPr>
          <a:xfrm>
            <a:off x="900430" y="1445895"/>
            <a:ext cx="579120" cy="513080"/>
          </a:xfrm>
          <a:prstGeom prst="roundRect">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rPr>
              <a:t>1</a:t>
            </a:r>
            <a:endPar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2" name="文本框 1"/>
          <p:cNvSpPr txBox="1"/>
          <p:nvPr/>
        </p:nvSpPr>
        <p:spPr>
          <a:xfrm>
            <a:off x="932180" y="2115820"/>
            <a:ext cx="10326370" cy="521970"/>
          </a:xfrm>
          <a:prstGeom prst="rect">
            <a:avLst/>
          </a:prstGeom>
          <a:noFill/>
        </p:spPr>
        <p:txBody>
          <a:bodyPr wrap="square" rtlCol="0">
            <a:spAutoFit/>
          </a:bodyPr>
          <a:lstStyle/>
          <a:p>
            <a:r>
              <a:rPr lang="en-US" altLang="zh-CN" sz="2800"/>
              <a:t>A, In a blog        B. In a book      C. In a letter     D. In a newspaper</a:t>
            </a:r>
            <a:endParaRPr lang="en-US" altLang="zh-CN" sz="2800"/>
          </a:p>
        </p:txBody>
      </p:sp>
      <p:sp>
        <p:nvSpPr>
          <p:cNvPr id="3" name="文本框 2"/>
          <p:cNvSpPr txBox="1"/>
          <p:nvPr/>
        </p:nvSpPr>
        <p:spPr>
          <a:xfrm>
            <a:off x="727075" y="2791460"/>
            <a:ext cx="10325735" cy="521970"/>
          </a:xfrm>
          <a:prstGeom prst="rect">
            <a:avLst/>
          </a:prstGeom>
          <a:noFill/>
          <a:ln w="38100">
            <a:solidFill>
              <a:schemeClr val="tx1"/>
            </a:solidFill>
          </a:ln>
        </p:spPr>
        <p:txBody>
          <a:bodyPr wrap="square" rtlCol="0">
            <a:spAutoFit/>
          </a:bodyPr>
          <a:lstStyle/>
          <a:p>
            <a:r>
              <a:rPr lang="en-US" altLang="zh-CN" sz="2800"/>
              <a:t>            Passage like this are most often written in _____ and _______?</a:t>
            </a:r>
            <a:endParaRPr lang="en-US" altLang="zh-CN" sz="2800"/>
          </a:p>
        </p:txBody>
      </p:sp>
      <p:sp>
        <p:nvSpPr>
          <p:cNvPr id="4" name="圆角矩形 3"/>
          <p:cNvSpPr/>
          <p:nvPr/>
        </p:nvSpPr>
        <p:spPr>
          <a:xfrm>
            <a:off x="843280" y="2791460"/>
            <a:ext cx="579120" cy="513080"/>
          </a:xfrm>
          <a:prstGeom prst="roundRect">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rPr>
              <a:t>2</a:t>
            </a:r>
            <a:endPar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 name="文本框 4"/>
          <p:cNvSpPr txBox="1"/>
          <p:nvPr/>
        </p:nvSpPr>
        <p:spPr>
          <a:xfrm>
            <a:off x="900430" y="3766185"/>
            <a:ext cx="10390505" cy="2030095"/>
          </a:xfrm>
          <a:prstGeom prst="rect">
            <a:avLst/>
          </a:prstGeom>
          <a:noFill/>
        </p:spPr>
        <p:txBody>
          <a:bodyPr wrap="square" rtlCol="0">
            <a:spAutoFit/>
          </a:bodyPr>
          <a:lstStyle/>
          <a:p>
            <a:pPr>
              <a:lnSpc>
                <a:spcPct val="150000"/>
              </a:lnSpc>
            </a:pPr>
            <a:r>
              <a:rPr lang="en-US" altLang="zh-CN" sz="2800"/>
              <a:t>A. the active voice/ offer many opinion</a:t>
            </a:r>
            <a:endParaRPr lang="en-US" altLang="zh-CN" sz="2800"/>
          </a:p>
          <a:p>
            <a:pPr>
              <a:lnSpc>
                <a:spcPct val="150000"/>
              </a:lnSpc>
            </a:pPr>
            <a:r>
              <a:rPr lang="en-US" altLang="zh-CN" sz="2800"/>
              <a:t>B. the first person/ talk about feelings</a:t>
            </a:r>
            <a:endParaRPr lang="en-US" altLang="zh-CN" sz="2800"/>
          </a:p>
          <a:p>
            <a:pPr>
              <a:lnSpc>
                <a:spcPct val="150000"/>
              </a:lnSpc>
            </a:pPr>
            <a:r>
              <a:rPr lang="en-US" altLang="zh-CN" sz="2800"/>
              <a:t>C.  both active and passive voices / mostly contain facts</a:t>
            </a:r>
            <a:endParaRPr lang="en-US" altLang="zh-CN" sz="2800"/>
          </a:p>
        </p:txBody>
      </p:sp>
      <p:sp>
        <p:nvSpPr>
          <p:cNvPr id="8" name="文本框 7"/>
          <p:cNvSpPr txBox="1"/>
          <p:nvPr/>
        </p:nvSpPr>
        <p:spPr>
          <a:xfrm>
            <a:off x="9330690" y="1409065"/>
            <a:ext cx="482600" cy="706755"/>
          </a:xfrm>
          <a:prstGeom prst="rect">
            <a:avLst/>
          </a:prstGeom>
          <a:noFill/>
        </p:spPr>
        <p:txBody>
          <a:bodyPr wrap="square" rtlCol="0">
            <a:spAutoFit/>
          </a:bodyPr>
          <a:lstStyle/>
          <a:p>
            <a:r>
              <a:rPr lang="en-US" altLang="zh-CN" sz="4000" b="1">
                <a:solidFill>
                  <a:srgbClr val="FF0000"/>
                </a:solidFill>
              </a:rPr>
              <a:t>D</a:t>
            </a:r>
            <a:endParaRPr lang="en-US" altLang="zh-CN" sz="4000" b="1">
              <a:solidFill>
                <a:srgbClr val="FF0000"/>
              </a:solidFill>
            </a:endParaRPr>
          </a:p>
        </p:txBody>
      </p:sp>
      <p:sp>
        <p:nvSpPr>
          <p:cNvPr id="9" name="文本框 8"/>
          <p:cNvSpPr txBox="1"/>
          <p:nvPr/>
        </p:nvSpPr>
        <p:spPr>
          <a:xfrm>
            <a:off x="8264525" y="2694305"/>
            <a:ext cx="482600" cy="706755"/>
          </a:xfrm>
          <a:prstGeom prst="rect">
            <a:avLst/>
          </a:prstGeom>
          <a:noFill/>
        </p:spPr>
        <p:txBody>
          <a:bodyPr wrap="square" rtlCol="0">
            <a:spAutoFit/>
          </a:bodyPr>
          <a:lstStyle/>
          <a:p>
            <a:r>
              <a:rPr lang="en-US" altLang="zh-CN" sz="4000" b="1">
                <a:solidFill>
                  <a:srgbClr val="FF0000"/>
                </a:solidFill>
              </a:rPr>
              <a:t>A</a:t>
            </a:r>
            <a:endParaRPr lang="en-US" altLang="zh-CN" sz="4000" b="1">
              <a:solidFill>
                <a:srgbClr val="FF0000"/>
              </a:solidFill>
            </a:endParaRPr>
          </a:p>
        </p:txBody>
      </p:sp>
      <p:sp>
        <p:nvSpPr>
          <p:cNvPr id="10" name="文本框 9"/>
          <p:cNvSpPr txBox="1"/>
          <p:nvPr/>
        </p:nvSpPr>
        <p:spPr>
          <a:xfrm>
            <a:off x="9742805" y="2699385"/>
            <a:ext cx="482600" cy="706755"/>
          </a:xfrm>
          <a:prstGeom prst="rect">
            <a:avLst/>
          </a:prstGeom>
          <a:noFill/>
        </p:spPr>
        <p:txBody>
          <a:bodyPr wrap="square" rtlCol="0">
            <a:spAutoFit/>
          </a:bodyPr>
          <a:lstStyle/>
          <a:p>
            <a:r>
              <a:rPr lang="en-US" altLang="zh-CN" sz="4000" b="1">
                <a:solidFill>
                  <a:srgbClr val="FF0000"/>
                </a:solidFill>
              </a:rPr>
              <a:t>C</a:t>
            </a:r>
            <a:endParaRPr lang="en-US" altLang="zh-CN" sz="4000" b="1">
              <a:solidFill>
                <a:srgbClr val="FF0000"/>
              </a:solidFill>
            </a:endParaRPr>
          </a:p>
        </p:txBody>
      </p:sp>
      <p:sp>
        <p:nvSpPr>
          <p:cNvPr id="40" name="矩形: 圆角 39"/>
          <p:cNvSpPr/>
          <p:nvPr/>
        </p:nvSpPr>
        <p:spPr bwMode="auto">
          <a:xfrm>
            <a:off x="1254111" y="716321"/>
            <a:ext cx="602502" cy="602502"/>
          </a:xfrm>
          <a:prstGeom prst="roundRect">
            <a:avLst>
              <a:gd name="adj" fmla="val 7214"/>
            </a:avLst>
          </a:prstGeom>
          <a:solidFill>
            <a:srgbClr val="C0000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defRPr/>
            </a:pPr>
            <a:r>
              <a:rPr lang="en-US" sz="3200">
                <a:solidFill>
                  <a:srgbClr val="FFFFFF"/>
                </a:solidFill>
                <a:latin typeface="Impact" panose="020B0806030902050204" pitchFamily="34" charset="0"/>
                <a:ea typeface="微软雅黑" panose="020B0503020204020204" charset="-122"/>
              </a:rPr>
              <a:t>b</a:t>
            </a:r>
            <a:endParaRPr lang="en-US" sz="3200">
              <a:solidFill>
                <a:srgbClr val="FFFFFF"/>
              </a:solidFill>
              <a:latin typeface="Impact" panose="020B0806030902050204" pitchFamily="34" charset="0"/>
              <a:ea typeface="微软雅黑" panose="020B0503020204020204" charset="-122"/>
            </a:endParaRPr>
          </a:p>
        </p:txBody>
      </p:sp>
      <p:sp>
        <p:nvSpPr>
          <p:cNvPr id="39" name="矩形 38"/>
          <p:cNvSpPr/>
          <p:nvPr/>
        </p:nvSpPr>
        <p:spPr>
          <a:xfrm>
            <a:off x="1856740" y="659130"/>
            <a:ext cx="8478520" cy="607695"/>
          </a:xfrm>
          <a:prstGeom prst="rect">
            <a:avLst/>
          </a:prstGeom>
        </p:spPr>
        <p:txBody>
          <a:bodyPr wrap="square">
            <a:spAutoFit/>
          </a:bodyPr>
          <a:lstStyle/>
          <a:p>
            <a:pPr>
              <a:lnSpc>
                <a:spcPct val="120000"/>
              </a:lnSpc>
              <a:spcBef>
                <a:spcPts val="400"/>
              </a:spcBef>
              <a:spcAft>
                <a:spcPts val="400"/>
              </a:spcAft>
              <a:defRPr/>
            </a:pPr>
            <a:r>
              <a:rPr lang="en-US" altLang="zh-CN" sz="2800" b="1" kern="100">
                <a:solidFill>
                  <a:srgbClr val="3D3D3D"/>
                </a:solidFill>
                <a:latin typeface="微软雅黑" panose="020B0503020204020204" charset="-122"/>
                <a:ea typeface="微软雅黑" panose="020B0503020204020204" charset="-122"/>
              </a:rPr>
              <a:t>Circle the answers to the questions below.</a:t>
            </a:r>
            <a:endParaRPr lang="en-US" altLang="zh-CN" sz="2800" b="1" kern="100">
              <a:solidFill>
                <a:srgbClr val="3D3D3D"/>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endParaRPr lang="zh-CN" altLang="en-US"/>
          </a:p>
        </p:txBody>
      </p:sp>
      <p:sp>
        <p:nvSpPr>
          <p:cNvPr id="6" name="文本框 5"/>
          <p:cNvSpPr txBox="1"/>
          <p:nvPr/>
        </p:nvSpPr>
        <p:spPr>
          <a:xfrm>
            <a:off x="593725" y="1151890"/>
            <a:ext cx="11770360" cy="3969385"/>
          </a:xfrm>
          <a:prstGeom prst="rect">
            <a:avLst/>
          </a:prstGeom>
          <a:noFill/>
          <a:ln>
            <a:solidFill>
              <a:srgbClr val="648BAE"/>
            </a:solidFill>
          </a:ln>
        </p:spPr>
        <p:txBody>
          <a:bodyPr wrap="square" rtlCol="0">
            <a:spAutoFit/>
          </a:bodyPr>
          <a:lstStyle/>
          <a:p>
            <a:r>
              <a:rPr lang="en-US" altLang="zh-CN" sz="2800">
                <a:solidFill>
                  <a:srgbClr val="002060"/>
                </a:solidFill>
              </a:rPr>
              <a:t>      Which </a:t>
            </a:r>
            <a:r>
              <a:rPr lang="en-US" altLang="zh-CN" sz="2800" b="1">
                <a:solidFill>
                  <a:srgbClr val="002060"/>
                </a:solidFill>
              </a:rPr>
              <a:t>two</a:t>
            </a:r>
            <a:r>
              <a:rPr lang="en-US" altLang="zh-CN" sz="2800">
                <a:solidFill>
                  <a:srgbClr val="002060"/>
                </a:solidFill>
              </a:rPr>
              <a:t> pieces of information were not included in the passage?</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A.</a:t>
            </a:r>
            <a:r>
              <a:rPr lang="en-US" altLang="zh-CN" sz="2800">
                <a:solidFill>
                  <a:srgbClr val="002060"/>
                </a:solidFill>
              </a:rPr>
              <a:t> A quote from Tu Youyou</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B.</a:t>
            </a:r>
            <a:r>
              <a:rPr lang="en-US" altLang="zh-CN" sz="2800">
                <a:solidFill>
                  <a:srgbClr val="002060"/>
                </a:solidFill>
              </a:rPr>
              <a:t> The details of how artemisinin was discovered</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 C. </a:t>
            </a:r>
            <a:r>
              <a:rPr lang="en-US" altLang="zh-CN" sz="2800">
                <a:solidFill>
                  <a:srgbClr val="002060"/>
                </a:solidFill>
              </a:rPr>
              <a:t>Tu Youyou's important contributions other than the discovery of artemisinin.</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 D. </a:t>
            </a:r>
            <a:r>
              <a:rPr lang="en-US" altLang="zh-CN" sz="2800">
                <a:solidFill>
                  <a:srgbClr val="002060"/>
                </a:solidFill>
              </a:rPr>
              <a:t>Tu Youyou's personal life.</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E. </a:t>
            </a:r>
            <a:r>
              <a:rPr lang="en-US" altLang="zh-CN" sz="2800">
                <a:solidFill>
                  <a:srgbClr val="002060"/>
                </a:solidFill>
              </a:rPr>
              <a:t>Tu Youyou's road to discovering artemisinin</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F.</a:t>
            </a:r>
            <a:r>
              <a:rPr lang="en-US" altLang="zh-CN" sz="2800">
                <a:solidFill>
                  <a:srgbClr val="002060"/>
                </a:solidFill>
              </a:rPr>
              <a:t> What Tu Youyou was awarded.</a:t>
            </a:r>
            <a:endParaRPr lang="en-US" altLang="zh-CN" sz="2800">
              <a:solidFill>
                <a:srgbClr val="002060"/>
              </a:solidFill>
            </a:endParaRPr>
          </a:p>
          <a:p>
            <a:r>
              <a:rPr lang="en-US" altLang="zh-CN" sz="2800">
                <a:solidFill>
                  <a:srgbClr val="002060"/>
                </a:solidFill>
              </a:rPr>
              <a:t>    </a:t>
            </a:r>
            <a:r>
              <a:rPr lang="en-US" altLang="zh-CN" sz="2800" b="1">
                <a:solidFill>
                  <a:srgbClr val="002060"/>
                </a:solidFill>
              </a:rPr>
              <a:t>G.</a:t>
            </a:r>
            <a:r>
              <a:rPr lang="en-US" altLang="zh-CN" sz="2800">
                <a:solidFill>
                  <a:srgbClr val="002060"/>
                </a:solidFill>
              </a:rPr>
              <a:t> Why artemisinin is an important discovery.</a:t>
            </a:r>
            <a:endParaRPr lang="en-US" altLang="zh-CN" sz="2800">
              <a:solidFill>
                <a:srgbClr val="002060"/>
              </a:solidFill>
            </a:endParaRPr>
          </a:p>
        </p:txBody>
      </p:sp>
      <p:pic>
        <p:nvPicPr>
          <p:cNvPr id="5" name="图片 4"/>
          <p:cNvPicPr>
            <a:picLocks noChangeAspect="1"/>
          </p:cNvPicPr>
          <p:nvPr/>
        </p:nvPicPr>
        <p:blipFill>
          <a:blip r:embed="rId1"/>
          <a:stretch>
            <a:fillRect/>
          </a:stretch>
        </p:blipFill>
        <p:spPr>
          <a:xfrm>
            <a:off x="838200" y="2432050"/>
            <a:ext cx="763905" cy="734060"/>
          </a:xfrm>
          <a:prstGeom prst="rect">
            <a:avLst/>
          </a:prstGeom>
          <a:noFill/>
          <a:ln w="9525">
            <a:noFill/>
          </a:ln>
        </p:spPr>
      </p:pic>
      <p:pic>
        <p:nvPicPr>
          <p:cNvPr id="3" name="图片 2"/>
          <p:cNvPicPr>
            <a:picLocks noChangeAspect="1"/>
          </p:cNvPicPr>
          <p:nvPr/>
        </p:nvPicPr>
        <p:blipFill>
          <a:blip r:embed="rId1"/>
          <a:stretch>
            <a:fillRect/>
          </a:stretch>
        </p:blipFill>
        <p:spPr>
          <a:xfrm>
            <a:off x="725805" y="3227705"/>
            <a:ext cx="763905" cy="734060"/>
          </a:xfrm>
          <a:prstGeom prst="rect">
            <a:avLst/>
          </a:prstGeom>
          <a:noFill/>
          <a:ln w="9525">
            <a:noFill/>
          </a:ln>
        </p:spPr>
      </p:pic>
      <p:sp>
        <p:nvSpPr>
          <p:cNvPr id="4" name="圆角矩形 3"/>
          <p:cNvSpPr/>
          <p:nvPr/>
        </p:nvSpPr>
        <p:spPr>
          <a:xfrm>
            <a:off x="593725" y="1151890"/>
            <a:ext cx="579120" cy="513080"/>
          </a:xfrm>
          <a:prstGeom prst="roundRect">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rPr>
              <a:t>3</a:t>
            </a:r>
            <a:endParaRPr kumimoji="0" lang="en-US" altLang="zh-CN" sz="3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509"/>
</p:tagLst>
</file>

<file path=ppt/tags/tag10.xml><?xml version="1.0" encoding="utf-8"?>
<p:tagLst xmlns:p="http://schemas.openxmlformats.org/presentationml/2006/main">
  <p:tag name="AS_UNIQUEID" val="518"/>
</p:tagLst>
</file>

<file path=ppt/tags/tag11.xml><?xml version="1.0" encoding="utf-8"?>
<p:tagLst xmlns:p="http://schemas.openxmlformats.org/presentationml/2006/main">
  <p:tag name="AS_UNIQUEID" val="519"/>
</p:tagLst>
</file>

<file path=ppt/tags/tag12.xml><?xml version="1.0" encoding="utf-8"?>
<p:tagLst xmlns:p="http://schemas.openxmlformats.org/presentationml/2006/main">
  <p:tag name="AS_UNIQUEID" val="520"/>
</p:tagLst>
</file>

<file path=ppt/tags/tag13.xml><?xml version="1.0" encoding="utf-8"?>
<p:tagLst xmlns:p="http://schemas.openxmlformats.org/presentationml/2006/main">
  <p:tag name="AS_UNIQUEID" val="521"/>
</p:tagLst>
</file>

<file path=ppt/tags/tag14.xml><?xml version="1.0" encoding="utf-8"?>
<p:tagLst xmlns:p="http://schemas.openxmlformats.org/presentationml/2006/main">
  <p:tag name="AS_UNIQUEID" val="522"/>
</p:tagLst>
</file>

<file path=ppt/tags/tag15.xml><?xml version="1.0" encoding="utf-8"?>
<p:tagLst xmlns:p="http://schemas.openxmlformats.org/presentationml/2006/main">
  <p:tag name="AS_UNIQUEID" val="523"/>
</p:tagLst>
</file>

<file path=ppt/tags/tag16.xml><?xml version="1.0" encoding="utf-8"?>
<p:tagLst xmlns:p="http://schemas.openxmlformats.org/presentationml/2006/main">
  <p:tag name="MH" val="20170109233147"/>
  <p:tag name="MH_LIBRARY" val="GRAPHIC"/>
  <p:tag name="MH_ORDER" val="文本框 19"/>
</p:tagLst>
</file>

<file path=ppt/tags/tag17.xml><?xml version="1.0" encoding="utf-8"?>
<p:tagLst xmlns:p="http://schemas.openxmlformats.org/presentationml/2006/main">
  <p:tag name="AS_UNIQUEID" val="5"/>
  <p:tag name="KSO_WM_UNIT_PLACING_PICTURE_USER_VIEWPORT" val="{&quot;height&quot;:5805,&quot;width&quot;:8805}"/>
  <p:tag name="REFSHAPE" val="504959484"/>
</p:tagLst>
</file>

<file path=ppt/tags/tag18.xml><?xml version="1.0" encoding="utf-8"?>
<p:tagLst xmlns:p="http://schemas.openxmlformats.org/presentationml/2006/main">
  <p:tag name="AS_UNIQUEID" val="7"/>
</p:tagLst>
</file>

<file path=ppt/tags/tag19.xml><?xml version="1.0" encoding="utf-8"?>
<p:tagLst xmlns:p="http://schemas.openxmlformats.org/presentationml/2006/main">
  <p:tag name="AS_UNIQUEID" val="8"/>
</p:tagLst>
</file>

<file path=ppt/tags/tag2.xml><?xml version="1.0" encoding="utf-8"?>
<p:tagLst xmlns:p="http://schemas.openxmlformats.org/presentationml/2006/main">
  <p:tag name="AS_UNIQUEID" val="510"/>
</p:tagLst>
</file>

<file path=ppt/tags/tag20.xml><?xml version="1.0" encoding="utf-8"?>
<p:tagLst xmlns:p="http://schemas.openxmlformats.org/presentationml/2006/main">
  <p:tag name="AS_UNIQUEID" val="9"/>
</p:tagLst>
</file>

<file path=ppt/tags/tag21.xml><?xml version="1.0" encoding="utf-8"?>
<p:tagLst xmlns:p="http://schemas.openxmlformats.org/presentationml/2006/main">
  <p:tag name="AS_UNIQUEID" val="10"/>
</p:tagLst>
</file>

<file path=ppt/tags/tag22.xml><?xml version="1.0" encoding="utf-8"?>
<p:tagLst xmlns:p="http://schemas.openxmlformats.org/presentationml/2006/main">
  <p:tag name="AS_UNIQUEID" val="11"/>
</p:tagLst>
</file>

<file path=ppt/tags/tag23.xml><?xml version="1.0" encoding="utf-8"?>
<p:tagLst xmlns:p="http://schemas.openxmlformats.org/presentationml/2006/main">
  <p:tag name="AS_UNIQUEID" val="12"/>
</p:tagLst>
</file>

<file path=ppt/tags/tag24.xml><?xml version="1.0" encoding="utf-8"?>
<p:tagLst xmlns:p="http://schemas.openxmlformats.org/presentationml/2006/main">
  <p:tag name="AS_UNIQUEID" val="537"/>
</p:tagLst>
</file>

<file path=ppt/tags/tag3.xml><?xml version="1.0" encoding="utf-8"?>
<p:tagLst xmlns:p="http://schemas.openxmlformats.org/presentationml/2006/main">
  <p:tag name="AS_UNIQUEID" val="511"/>
</p:tagLst>
</file>

<file path=ppt/tags/tag4.xml><?xml version="1.0" encoding="utf-8"?>
<p:tagLst xmlns:p="http://schemas.openxmlformats.org/presentationml/2006/main">
  <p:tag name="AS_UNIQUEID" val="512"/>
</p:tagLst>
</file>

<file path=ppt/tags/tag5.xml><?xml version="1.0" encoding="utf-8"?>
<p:tagLst xmlns:p="http://schemas.openxmlformats.org/presentationml/2006/main">
  <p:tag name="AS_UNIQUEID" val="513"/>
</p:tagLst>
</file>

<file path=ppt/tags/tag6.xml><?xml version="1.0" encoding="utf-8"?>
<p:tagLst xmlns:p="http://schemas.openxmlformats.org/presentationml/2006/main">
  <p:tag name="AS_UNIQUEID" val="514"/>
</p:tagLst>
</file>

<file path=ppt/tags/tag7.xml><?xml version="1.0" encoding="utf-8"?>
<p:tagLst xmlns:p="http://schemas.openxmlformats.org/presentationml/2006/main">
  <p:tag name="AS_UNIQUEID" val="515"/>
</p:tagLst>
</file>

<file path=ppt/tags/tag8.xml><?xml version="1.0" encoding="utf-8"?>
<p:tagLst xmlns:p="http://schemas.openxmlformats.org/presentationml/2006/main">
  <p:tag name="AS_UNIQUEID" val="516"/>
</p:tagLst>
</file>

<file path=ppt/tags/tag9.xml><?xml version="1.0" encoding="utf-8"?>
<p:tagLst xmlns:p="http://schemas.openxmlformats.org/presentationml/2006/main">
  <p:tag name="AS_UNIQUEID" val="5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4">
    <a:dk1>
      <a:srgbClr val="000000"/>
    </a:dk1>
    <a:lt1>
      <a:srgbClr val="FFFFFF"/>
    </a:lt1>
    <a:dk2>
      <a:srgbClr val="768395"/>
    </a:dk2>
    <a:lt2>
      <a:srgbClr val="F0F0F0"/>
    </a:lt2>
    <a:accent1>
      <a:srgbClr val="BA1E34"/>
    </a:accent1>
    <a:accent2>
      <a:srgbClr val="313D4D"/>
    </a:accent2>
    <a:accent3>
      <a:srgbClr val="425268"/>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6495</Words>
  <Application>WPS 演示</Application>
  <PresentationFormat>宽屏</PresentationFormat>
  <Paragraphs>347</Paragraphs>
  <Slides>24</Slides>
  <Notes>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Arial</vt:lpstr>
      <vt:lpstr>宋体</vt:lpstr>
      <vt:lpstr>Wingdings</vt:lpstr>
      <vt:lpstr>微软雅黑</vt:lpstr>
      <vt:lpstr>Calibri</vt:lpstr>
      <vt:lpstr>Arial</vt:lpstr>
      <vt:lpstr>Times New Roman</vt:lpstr>
      <vt:lpstr>Segoe UI</vt:lpstr>
      <vt:lpstr>Arial Narrow</vt:lpstr>
      <vt:lpstr>Comic Sans MS</vt:lpstr>
      <vt:lpstr>Tw Cen MT Condensed Extra Bold</vt:lpstr>
      <vt:lpstr>黑体</vt:lpstr>
      <vt:lpstr>Impact</vt:lpstr>
      <vt:lpstr>Wingdings</vt:lpstr>
      <vt:lpstr>AhnbergHand</vt:lpstr>
      <vt:lpstr>Arial Unicode MS</vt:lpstr>
      <vt:lpstr>等线</vt:lpstr>
      <vt:lpstr>Gulim</vt:lpstr>
      <vt:lpstr>Century Gothic</vt:lpstr>
      <vt:lpstr>Arial Black</vt:lpstr>
      <vt:lpstr>华文楷体</vt:lpstr>
      <vt:lpstr>GungsuhChe</vt:lpstr>
      <vt:lpstr>Segoe Print</vt:lpstr>
      <vt:lpstr>Office 主题</vt:lpstr>
      <vt:lpstr>Unit 1 People of achievement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Hannah</cp:lastModifiedBy>
  <cp:revision>145</cp:revision>
  <dcterms:created xsi:type="dcterms:W3CDTF">2020-01-14T10:19:00Z</dcterms:created>
  <dcterms:modified xsi:type="dcterms:W3CDTF">2021-08-15T09:24:27Z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97CBBAEDAC114A109484EDEA92BA5063</vt:lpwstr>
  </property>
</Properties>
</file>