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3" r:id="rId4"/>
  </p:sldMasterIdLst>
  <p:notesMasterIdLst>
    <p:notesMasterId r:id="rId18"/>
  </p:notesMasterIdLst>
  <p:sldIdLst>
    <p:sldId id="336" r:id="rId5"/>
    <p:sldId id="312" r:id="rId6"/>
    <p:sldId id="333" r:id="rId7"/>
    <p:sldId id="316" r:id="rId8"/>
    <p:sldId id="317" r:id="rId9"/>
    <p:sldId id="324" r:id="rId10"/>
    <p:sldId id="327" r:id="rId11"/>
    <p:sldId id="334" r:id="rId12"/>
    <p:sldId id="338" r:id="rId13"/>
    <p:sldId id="339" r:id="rId14"/>
    <p:sldId id="311" r:id="rId15"/>
    <p:sldId id="306" r:id="rId16"/>
    <p:sldId id="337" r:id="rId17"/>
  </p:sldIdLst>
  <p:sldSz cx="9144000" cy="5144135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00"/>
    <a:srgbClr val="0450AC"/>
    <a:srgbClr val="6985FB"/>
    <a:srgbClr val="FFFFFF"/>
    <a:srgbClr val="002A7E"/>
    <a:srgbClr val="FF0000"/>
    <a:srgbClr val="FF33CC"/>
    <a:srgbClr val="60A7F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4" autoAdjust="0"/>
    <p:restoredTop sz="94552" autoAdjust="0"/>
  </p:normalViewPr>
  <p:slideViewPr>
    <p:cSldViewPr snapToGrid="0">
      <p:cViewPr varScale="1">
        <p:scale>
          <a:sx n="66" d="100"/>
          <a:sy n="66" d="100"/>
        </p:scale>
        <p:origin x="306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C214067-029C-4D46-A0E9-7F404E36FC7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F79EF43-2289-407B-8280-2C7B5D882A1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dirty="0" smtClean="0"/>
              <a:t>http://docer.wps.cn</a:t>
            </a: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fld id="{A34C1EDC-6207-4B34-9DCF-4CD46E9CAE53}" type="slidenum"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</a:fld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1BF8-EAB8-4E6E-8A09-1070A759877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E1F5-3A70-4BBB-810C-E6F9A65B95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8AF2-B24B-4916-9D5D-CACE62914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006F-DCD6-442F-B719-9E8A2FACE1B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00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91B2-52D3-4155-9C0F-F5B0F15AEE1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B6E1-84D0-4DEB-9120-542393266D6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00"/>
            <a:ext cx="4629150" cy="365585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8C87-66E6-4FAA-83F7-B302E03043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470B-CF3D-4B6D-9EC6-757FE0A9C40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FF62-CB04-4E5B-81B7-085C0B69F33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0F63-D1CF-4AC7-ABDC-289179CDF15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92"/>
            <a:ext cx="1971675" cy="4359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EBAC-2284-4801-85AB-CAD381E8458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453D-6235-450E-8261-62E50462A1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A8CB-2A91-49A0-A825-460BC9F0E35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89B4-DDC7-4318-873F-2A2FDFBBBC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8136860" y="397847"/>
            <a:ext cx="820283" cy="277047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200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</a:fld>
            <a:r>
              <a:rPr lang="zh-CN" altLang="en-US" sz="120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1BF8-EAB8-4E6E-8A09-1070A75987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E1F5-3A70-4BBB-810C-E6F9A65B953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A8CB-2A91-49A0-A825-460BC9F0E3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89B4-DDC7-4318-873F-2A2FDFBBBC2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9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1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5006-5C84-4B94-B617-C82CF990DAC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5FF5-EA7C-4049-AE45-EC981B23C6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A0AE-9D8D-44D2-ACBA-2AE1AA14C6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4C060-F642-455C-B0C3-01632958C5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3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9135"/>
            <a:ext cx="3868340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9135"/>
            <a:ext cx="3887391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FC2AA-5054-45E8-B09A-F739E0F44BE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24AF-6043-4ECD-9456-A5BED3D2F3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52F82-C902-4FA1-8656-75DA555508B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00AC-1D1B-4498-BD65-94B28FF224E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93"/>
            <a:ext cx="7886700" cy="99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458"/>
            <a:ext cx="7886700" cy="326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AE08C3-F3EE-41F1-A5CE-35FA3E9F75A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C71972-1368-4C61-AF23-0AF37EADB62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6015"/>
            <a:ext cx="8229600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361"/>
            <a:ext cx="8229600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8098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8098"/>
            <a:ext cx="2895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8098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93"/>
            <a:ext cx="7886700" cy="99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458"/>
            <a:ext cx="7886700" cy="326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AE08C3-F3EE-41F1-A5CE-35FA3E9F75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C71972-1368-4C61-AF23-0AF37EADB62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15.wdp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7" hidden="1"/>
          <p:cNvSpPr>
            <a:spLocks noChangeArrowheads="1"/>
          </p:cNvSpPr>
          <p:nvPr/>
        </p:nvSpPr>
        <p:spPr bwMode="auto">
          <a:xfrm>
            <a:off x="1071563" y="454078"/>
            <a:ext cx="2068830" cy="59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300">
                <a:solidFill>
                  <a:srgbClr val="FFFFFF"/>
                </a:solidFill>
                <a:latin typeface="叶根友毛笔行书" charset="-122"/>
                <a:ea typeface="叶根友毛笔行书" charset="-122"/>
              </a:rPr>
              <a:t> 组织建设</a:t>
            </a:r>
            <a:endParaRPr lang="zh-CN" altLang="en-US" sz="3300">
              <a:solidFill>
                <a:srgbClr val="FFFFFF"/>
              </a:solidFill>
              <a:latin typeface="叶根友毛笔行书" charset="-122"/>
              <a:ea typeface="叶根友毛笔行书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337072" y="2034037"/>
            <a:ext cx="6200775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24" name="文本框 5"/>
          <p:cNvSpPr txBox="1">
            <a:spLocks noChangeArrowheads="1"/>
          </p:cNvSpPr>
          <p:nvPr/>
        </p:nvSpPr>
        <p:spPr bwMode="auto">
          <a:xfrm>
            <a:off x="1278731" y="1598269"/>
            <a:ext cx="229552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 </a:t>
            </a:r>
            <a:r>
              <a:rPr lang="en-US" altLang="zh-CN" sz="21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 </a:t>
            </a:r>
            <a:r>
              <a:rPr lang="zh-CN" altLang="en-US" sz="21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选修 </a:t>
            </a:r>
            <a:r>
              <a:rPr lang="en-US" altLang="zh-CN" sz="2100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1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337072" y="2684119"/>
            <a:ext cx="6200775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26" name="文本框 4"/>
          <p:cNvSpPr txBox="1">
            <a:spLocks noChangeArrowheads="1"/>
          </p:cNvSpPr>
          <p:nvPr/>
        </p:nvSpPr>
        <p:spPr bwMode="auto">
          <a:xfrm>
            <a:off x="1169194" y="2075710"/>
            <a:ext cx="6577013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2.3.1  </a:t>
            </a:r>
            <a:r>
              <a:rPr lang="zh-CN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离子键</a:t>
            </a:r>
            <a:endParaRPr lang="zh-CN" altLang="en-US" sz="3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9957" y="906538"/>
            <a:ext cx="811322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离子的极化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：在电场的作用下产生的离子中的电子分布发生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偏移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的现象称为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离子的极化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的极化可能导致阴阳离子的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外层轨道发生重叠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，从而使得许多离子键不同程度地带一些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共价性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7535466" y="313108"/>
            <a:ext cx="124968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迁移拓展</a:t>
            </a:r>
            <a:endParaRPr lang="zh-CN" altLang="en-US" sz="21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3586432" y="438881"/>
            <a:ext cx="1295400" cy="414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课时小结</a:t>
            </a:r>
            <a:endParaRPr kumimoji="1" lang="zh-CN" altLang="en-US" sz="21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9" name="Line 3"/>
          <p:cNvSpPr>
            <a:spLocks noChangeShapeType="1"/>
          </p:cNvSpPr>
          <p:nvPr/>
        </p:nvSpPr>
        <p:spPr bwMode="auto">
          <a:xfrm>
            <a:off x="2952410" y="2492757"/>
            <a:ext cx="838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 sz="21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0" name="Text Box 4"/>
          <p:cNvSpPr txBox="1">
            <a:spLocks noChangeArrowheads="1"/>
          </p:cNvSpPr>
          <p:nvPr/>
        </p:nvSpPr>
        <p:spPr bwMode="auto">
          <a:xfrm>
            <a:off x="3928814" y="3092388"/>
            <a:ext cx="953146" cy="737235"/>
          </a:xfrm>
          <a:prstGeom prst="rect">
            <a:avLst/>
          </a:prstGeom>
          <a:solidFill>
            <a:srgbClr val="0000FF"/>
          </a:solidFill>
          <a:ln w="317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kumimoji="1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100" dirty="0"/>
              <a:t>阴离子</a:t>
            </a:r>
            <a:r>
              <a:rPr lang="en-US" altLang="zh-CN" sz="2100" dirty="0" err="1"/>
              <a:t>Nn</a:t>
            </a:r>
            <a:r>
              <a:rPr lang="en-US" altLang="zh-CN" sz="2100" dirty="0"/>
              <a:t>-</a:t>
            </a:r>
            <a:endParaRPr lang="en-US" altLang="zh-CN" sz="2100" dirty="0"/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3928814" y="2102597"/>
            <a:ext cx="953146" cy="737235"/>
          </a:xfrm>
          <a:prstGeom prst="rect">
            <a:avLst/>
          </a:prstGeom>
          <a:solidFill>
            <a:srgbClr val="0000FF"/>
          </a:solidFill>
          <a:ln w="317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阳离子</a:t>
            </a:r>
            <a:r>
              <a:rPr kumimoji="1" lang="en-US" altLang="zh-CN" sz="2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1" lang="en-US" altLang="zh-CN" sz="21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m+</a:t>
            </a:r>
            <a:endParaRPr kumimoji="1" lang="en-US" altLang="zh-CN" sz="2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>
            <a:off x="3028610" y="3504996"/>
            <a:ext cx="838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 sz="21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8090118" y="1965816"/>
            <a:ext cx="406831" cy="2030095"/>
          </a:xfrm>
          <a:prstGeom prst="rect">
            <a:avLst/>
          </a:prstGeom>
          <a:solidFill>
            <a:srgbClr val="0000FF"/>
          </a:solidFill>
          <a:ln w="317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kumimoji="1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100" dirty="0"/>
              <a:t>用电子式表示</a:t>
            </a:r>
            <a:endParaRPr lang="zh-CN" altLang="en-US" sz="2100" dirty="0"/>
          </a:p>
        </p:txBody>
      </p:sp>
      <p:sp>
        <p:nvSpPr>
          <p:cNvPr id="114" name="Text Box 8"/>
          <p:cNvSpPr txBox="1">
            <a:spLocks noChangeArrowheads="1"/>
          </p:cNvSpPr>
          <p:nvPr/>
        </p:nvSpPr>
        <p:spPr bwMode="auto">
          <a:xfrm>
            <a:off x="6607448" y="2628355"/>
            <a:ext cx="1066800" cy="737235"/>
          </a:xfrm>
          <a:prstGeom prst="rect">
            <a:avLst/>
          </a:prstGeom>
          <a:solidFill>
            <a:srgbClr val="0000FF"/>
          </a:solidFill>
          <a:ln w="317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kumimoji="1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2100" dirty="0"/>
              <a:t>离子</a:t>
            </a:r>
            <a:endParaRPr lang="en-US" altLang="zh-CN" sz="2100" dirty="0"/>
          </a:p>
          <a:p>
            <a:pPr>
              <a:spcBef>
                <a:spcPts val="0"/>
              </a:spcBef>
            </a:pPr>
            <a:r>
              <a:rPr lang="zh-CN" altLang="en-US" sz="2100" dirty="0"/>
              <a:t>化合物</a:t>
            </a:r>
            <a:endParaRPr lang="zh-CN" altLang="en-US" sz="2100" dirty="0"/>
          </a:p>
        </p:txBody>
      </p:sp>
      <p:sp>
        <p:nvSpPr>
          <p:cNvPr id="115" name="Line 9"/>
          <p:cNvSpPr>
            <a:spLocks noChangeShapeType="1"/>
          </p:cNvSpPr>
          <p:nvPr/>
        </p:nvSpPr>
        <p:spPr bwMode="auto">
          <a:xfrm rot="5400000">
            <a:off x="7878947" y="2804016"/>
            <a:ext cx="0" cy="3810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 sz="21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6" name="Group 10"/>
          <p:cNvGrpSpPr/>
          <p:nvPr/>
        </p:nvGrpSpPr>
        <p:grpSpPr bwMode="auto">
          <a:xfrm>
            <a:off x="711623" y="2245726"/>
            <a:ext cx="2209800" cy="1764556"/>
            <a:chOff x="192" y="882"/>
            <a:chExt cx="1056" cy="2535"/>
          </a:xfrm>
        </p:grpSpPr>
        <p:sp>
          <p:nvSpPr>
            <p:cNvPr id="117" name="Text Box 11"/>
            <p:cNvSpPr txBox="1">
              <a:spLocks noChangeArrowheads="1"/>
            </p:cNvSpPr>
            <p:nvPr/>
          </p:nvSpPr>
          <p:spPr bwMode="auto">
            <a:xfrm>
              <a:off x="192" y="882"/>
              <a:ext cx="1056" cy="595"/>
            </a:xfrm>
            <a:prstGeom prst="rect">
              <a:avLst/>
            </a:prstGeom>
            <a:solidFill>
              <a:srgbClr val="0000FF"/>
            </a:solidFill>
            <a:ln w="31750">
              <a:solidFill>
                <a:schemeClr val="accent1"/>
              </a:solidFill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kumimoji="1" sz="28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 sz="2100" dirty="0"/>
                <a:t>活泼金属原子</a:t>
              </a:r>
              <a:r>
                <a:rPr lang="en-US" altLang="zh-CN" sz="2100" dirty="0"/>
                <a:t>M</a:t>
              </a:r>
              <a:endParaRPr lang="en-US" altLang="zh-CN" sz="2100" dirty="0"/>
            </a:p>
          </p:txBody>
        </p:sp>
        <p:sp>
          <p:nvSpPr>
            <p:cNvPr id="118" name="Text Box 12"/>
            <p:cNvSpPr txBox="1">
              <a:spLocks noChangeArrowheads="1"/>
            </p:cNvSpPr>
            <p:nvPr/>
          </p:nvSpPr>
          <p:spPr bwMode="auto">
            <a:xfrm>
              <a:off x="192" y="2358"/>
              <a:ext cx="1056" cy="1059"/>
            </a:xfrm>
            <a:prstGeom prst="rect">
              <a:avLst/>
            </a:prstGeom>
            <a:solidFill>
              <a:srgbClr val="0000FF"/>
            </a:solidFill>
            <a:ln w="31750">
              <a:solidFill>
                <a:schemeClr val="accent1"/>
              </a:solidFill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kumimoji="1" sz="28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 sz="2100" dirty="0"/>
                <a:t>活泼非金属原子</a:t>
              </a:r>
              <a:r>
                <a:rPr lang="en-US" altLang="zh-CN" sz="2100" dirty="0"/>
                <a:t>N</a:t>
              </a:r>
              <a:endParaRPr lang="en-US" altLang="zh-CN" sz="2100" dirty="0"/>
            </a:p>
          </p:txBody>
        </p:sp>
      </p:grpSp>
      <p:sp>
        <p:nvSpPr>
          <p:cNvPr id="119" name="Text Box 13"/>
          <p:cNvSpPr txBox="1">
            <a:spLocks noChangeArrowheads="1"/>
          </p:cNvSpPr>
          <p:nvPr/>
        </p:nvSpPr>
        <p:spPr bwMode="auto">
          <a:xfrm>
            <a:off x="2871045" y="2150140"/>
            <a:ext cx="10668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zh-CN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失去电子</a:t>
            </a:r>
            <a:endParaRPr kumimoji="1" lang="zh-CN" alt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0" name="Text Box 14"/>
          <p:cNvSpPr txBox="1">
            <a:spLocks noChangeArrowheads="1"/>
          </p:cNvSpPr>
          <p:nvPr/>
        </p:nvSpPr>
        <p:spPr bwMode="auto">
          <a:xfrm>
            <a:off x="2836174" y="3162379"/>
            <a:ext cx="116237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得到电子</a:t>
            </a:r>
            <a:endParaRPr kumimoji="1" lang="zh-CN" alt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1" name="Group 15"/>
          <p:cNvGrpSpPr/>
          <p:nvPr/>
        </p:nvGrpSpPr>
        <p:grpSpPr bwMode="auto">
          <a:xfrm>
            <a:off x="4926524" y="2318404"/>
            <a:ext cx="190500" cy="1314450"/>
            <a:chOff x="3264" y="1488"/>
            <a:chExt cx="240" cy="1056"/>
          </a:xfrm>
        </p:grpSpPr>
        <p:sp>
          <p:nvSpPr>
            <p:cNvPr id="122" name="Line 16"/>
            <p:cNvSpPr>
              <a:spLocks noChangeShapeType="1"/>
            </p:cNvSpPr>
            <p:nvPr/>
          </p:nvSpPr>
          <p:spPr bwMode="auto">
            <a:xfrm>
              <a:off x="3504" y="1488"/>
              <a:ext cx="0" cy="1056"/>
            </a:xfrm>
            <a:prstGeom prst="line">
              <a:avLst/>
            </a:prstGeom>
            <a:noFill/>
            <a:ln w="762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z="21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3" name="Group 17"/>
            <p:cNvGrpSpPr/>
            <p:nvPr/>
          </p:nvGrpSpPr>
          <p:grpSpPr bwMode="auto">
            <a:xfrm>
              <a:off x="3264" y="1488"/>
              <a:ext cx="240" cy="1056"/>
              <a:chOff x="3264" y="1488"/>
              <a:chExt cx="240" cy="1056"/>
            </a:xfrm>
          </p:grpSpPr>
          <p:sp>
            <p:nvSpPr>
              <p:cNvPr id="124" name="Line 18"/>
              <p:cNvSpPr>
                <a:spLocks noChangeShapeType="1"/>
              </p:cNvSpPr>
              <p:nvPr/>
            </p:nvSpPr>
            <p:spPr bwMode="auto">
              <a:xfrm>
                <a:off x="3264" y="1488"/>
                <a:ext cx="240" cy="0"/>
              </a:xfrm>
              <a:prstGeom prst="line">
                <a:avLst/>
              </a:prstGeom>
              <a:noFill/>
              <a:ln w="762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CN" altLang="en-US" sz="210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Line 19"/>
              <p:cNvSpPr>
                <a:spLocks noChangeShapeType="1"/>
              </p:cNvSpPr>
              <p:nvPr/>
            </p:nvSpPr>
            <p:spPr bwMode="auto">
              <a:xfrm>
                <a:off x="3264" y="2544"/>
                <a:ext cx="240" cy="0"/>
              </a:xfrm>
              <a:prstGeom prst="line">
                <a:avLst/>
              </a:prstGeom>
              <a:noFill/>
              <a:ln w="762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CN" altLang="en-US" sz="210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6" name="AutoShape 20"/>
          <p:cNvSpPr>
            <a:spLocks noChangeArrowheads="1"/>
          </p:cNvSpPr>
          <p:nvPr/>
        </p:nvSpPr>
        <p:spPr bwMode="auto">
          <a:xfrm>
            <a:off x="5117024" y="2900018"/>
            <a:ext cx="1450382" cy="131408"/>
          </a:xfrm>
          <a:prstGeom prst="rightArrow">
            <a:avLst>
              <a:gd name="adj1" fmla="val 50000"/>
              <a:gd name="adj2" fmla="val 336391"/>
            </a:avLst>
          </a:prstGeom>
          <a:solidFill>
            <a:schemeClr val="accent2"/>
          </a:solidFill>
          <a:ln w="3175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1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7" name="Text Box 21"/>
          <p:cNvSpPr txBox="1">
            <a:spLocks noChangeArrowheads="1"/>
          </p:cNvSpPr>
          <p:nvPr/>
        </p:nvSpPr>
        <p:spPr bwMode="auto">
          <a:xfrm>
            <a:off x="5286857" y="2276770"/>
            <a:ext cx="2322161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kumimoji="1" lang="zh-CN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静电吸引</a:t>
            </a:r>
            <a:r>
              <a:rPr kumimoji="1"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kumimoji="1"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静电</a:t>
            </a:r>
            <a:r>
              <a:rPr kumimoji="1" lang="zh-CN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排斥</a:t>
            </a:r>
            <a:r>
              <a:rPr kumimoji="1" lang="zh-CN" altLang="en-US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静电</a:t>
            </a:r>
            <a:r>
              <a:rPr kumimoji="1" lang="zh-CN" altLang="en-US" sz="1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作用</a:t>
            </a:r>
            <a:endParaRPr kumimoji="1" lang="zh-CN" altLang="en-US" sz="1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8" name="Text Box 22"/>
          <p:cNvSpPr txBox="1">
            <a:spLocks noChangeArrowheads="1"/>
          </p:cNvSpPr>
          <p:nvPr/>
        </p:nvSpPr>
        <p:spPr bwMode="auto">
          <a:xfrm>
            <a:off x="5228740" y="3029386"/>
            <a:ext cx="1280548" cy="12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ts val="0"/>
              </a:spcBef>
            </a:pPr>
            <a:r>
              <a:rPr kumimoji="1" lang="zh-CN" altLang="en-US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 子 </a:t>
            </a:r>
            <a:r>
              <a:rPr kumimoji="1" lang="zh-CN" altLang="en-US" sz="1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</a:t>
            </a:r>
            <a:endParaRPr kumimoji="1" lang="en-US" altLang="zh-CN" sz="18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kumimoji="1" lang="zh-CN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影响因素</a:t>
            </a:r>
            <a:endParaRPr kumimoji="1" lang="en-US" altLang="zh-CN" sz="1800" b="1" dirty="0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kumimoji="1" lang="zh-CN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kumimoji="1"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离子半径           ②</a:t>
            </a:r>
            <a:r>
              <a:rPr kumimoji="1" lang="zh-CN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离子电荷</a:t>
            </a:r>
            <a:endParaRPr kumimoji="1" lang="zh-CN" alt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9" name="Rectangle 23"/>
          <p:cNvSpPr>
            <a:spLocks noChangeArrowheads="1"/>
          </p:cNvSpPr>
          <p:nvPr/>
        </p:nvSpPr>
        <p:spPr bwMode="auto">
          <a:xfrm>
            <a:off x="497883" y="1400667"/>
            <a:ext cx="6971654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离子键</a:t>
            </a:r>
            <a:r>
              <a:rPr kumimoji="1" lang="en-US" altLang="zh-CN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   </a:t>
            </a:r>
            <a:r>
              <a:rPr kumimoji="1" lang="zh-CN" altLang="en-US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</a:t>
            </a:r>
            <a:r>
              <a:rPr kumimoji="1"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、阳离子间通过</a:t>
            </a:r>
            <a:r>
              <a:rPr kumimoji="1"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静电作用</a:t>
            </a:r>
            <a:r>
              <a:rPr kumimoji="1"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所形成的化学键</a:t>
            </a:r>
            <a:r>
              <a:rPr kumimoji="1"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1" lang="en-US" altLang="zh-CN" sz="21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/>
      <p:bldP spid="110" grpId="0" bldLvl="0" animBg="1" autoUpdateAnimBg="0"/>
      <p:bldP spid="111" grpId="0" bldLvl="0" animBg="1" autoUpdateAnimBg="0"/>
      <p:bldP spid="112" grpId="0" bldLvl="0" animBg="1"/>
      <p:bldP spid="113" grpId="0" bldLvl="0" animBg="1" autoUpdateAnimBg="0"/>
      <p:bldP spid="114" grpId="0" bldLvl="0" animBg="1" autoUpdateAnimBg="0"/>
      <p:bldP spid="115" grpId="0" bldLvl="0" animBg="1"/>
      <p:bldP spid="119" grpId="0" bldLvl="0" animBg="1" autoUpdateAnimBg="0"/>
      <p:bldP spid="120" grpId="0" bldLvl="0" animBg="1" autoUpdateAnimBg="0"/>
      <p:bldP spid="126" grpId="0" bldLvl="0" animBg="1"/>
      <p:bldP spid="127" grpId="0" bldLvl="0" animBg="1" autoUpdateAnimBg="0"/>
      <p:bldP spid="128" grpId="0" bldLvl="0" animBg="1" autoUpdateAnimBg="0"/>
      <p:bldP spid="129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70001" y="213998"/>
            <a:ext cx="8276095" cy="34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、填空</a:t>
            </a:r>
            <a:endParaRPr lang="en-US" altLang="zh-CN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离子半径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越</a:t>
            </a:r>
            <a:r>
              <a:rPr lang="zh-CN" altLang="en-US" sz="2400" b="1" u="sng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、离子带电荷越</a:t>
            </a:r>
            <a:r>
              <a:rPr lang="zh-CN" altLang="en-US" sz="2400" b="1" u="sng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，离子键就越</a:t>
            </a:r>
            <a:r>
              <a:rPr lang="zh-CN" altLang="en-US" sz="2400" b="1" u="sng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u="sng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。离子键越强，破坏它所需能量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就越</a:t>
            </a:r>
            <a:r>
              <a:rPr lang="zh-CN" altLang="en-US" sz="2400" b="1" u="sng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、下列离子键最强的是（    ）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  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KCl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      CaCl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    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MgO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D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en-US" altLang="zh-CN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、用电子式表示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NaCl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K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形成过程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038102" y="856309"/>
            <a:ext cx="44958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687647" y="901412"/>
            <a:ext cx="44958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093941" y="901394"/>
            <a:ext cx="44958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522813" y="1425258"/>
            <a:ext cx="44958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63845" y="1886796"/>
            <a:ext cx="442994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47" y="4431655"/>
            <a:ext cx="5939690" cy="67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5" r="6083" b="13364"/>
          <a:stretch>
            <a:fillRect/>
          </a:stretch>
        </p:blipFill>
        <p:spPr bwMode="auto">
          <a:xfrm>
            <a:off x="1779696" y="3661924"/>
            <a:ext cx="4346004" cy="7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7504351" y="90223"/>
            <a:ext cx="124968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当堂巩固</a:t>
            </a:r>
            <a:endParaRPr lang="zh-CN" altLang="en-US" sz="21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ldLvl="0" animBg="1"/>
      <p:bldP spid="13320" grpId="0" bldLvl="0" animBg="1"/>
      <p:bldP spid="13321" grpId="0" bldLvl="0" animBg="1"/>
      <p:bldP spid="13322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43" y="748163"/>
            <a:ext cx="3046957" cy="20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4"/>
          <p:cNvSpPr txBox="1">
            <a:spLocks noChangeArrowheads="1"/>
          </p:cNvSpPr>
          <p:nvPr/>
        </p:nvSpPr>
        <p:spPr bwMode="auto">
          <a:xfrm>
            <a:off x="3439886" y="2223347"/>
            <a:ext cx="2779287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_GBK" pitchFamily="65" charset="-122"/>
                <a:ea typeface="方正舒体_GBK" pitchFamily="65" charset="-122"/>
              </a:rPr>
              <a:t>助你进步</a:t>
            </a:r>
            <a:r>
              <a:rPr lang="en-US" altLang="zh-CN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_GBK" pitchFamily="65" charset="-122"/>
                <a:ea typeface="方正舒体_GBK" pitchFamily="65" charset="-122"/>
              </a:rPr>
              <a:t>.</a:t>
            </a:r>
            <a:endParaRPr lang="en-US" altLang="zh-CN" sz="4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_GBK" pitchFamily="65" charset="-122"/>
              <a:ea typeface="方正舒体_GBK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/>
          <p:nvPr/>
        </p:nvGrpSpPr>
        <p:grpSpPr bwMode="auto">
          <a:xfrm>
            <a:off x="6217849" y="2093138"/>
            <a:ext cx="1931988" cy="1563291"/>
            <a:chOff x="4032" y="1392"/>
            <a:chExt cx="1217" cy="1313"/>
          </a:xfrm>
        </p:grpSpPr>
        <p:sp>
          <p:nvSpPr>
            <p:cNvPr id="36867" name="Oval 3"/>
            <p:cNvSpPr>
              <a:spLocks noChangeArrowheads="1"/>
            </p:cNvSpPr>
            <p:nvPr/>
          </p:nvSpPr>
          <p:spPr bwMode="auto">
            <a:xfrm>
              <a:off x="4032" y="1392"/>
              <a:ext cx="1200" cy="129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chemeClr val="tx1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/>
            </a:p>
          </p:txBody>
        </p:sp>
        <p:pic>
          <p:nvPicPr>
            <p:cNvPr id="36868" name="Picture 4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208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869" name="Group 5"/>
            <p:cNvGrpSpPr/>
            <p:nvPr/>
          </p:nvGrpSpPr>
          <p:grpSpPr bwMode="auto">
            <a:xfrm>
              <a:off x="4224" y="1646"/>
              <a:ext cx="816" cy="802"/>
              <a:chOff x="4176" y="1615"/>
              <a:chExt cx="816" cy="802"/>
            </a:xfrm>
          </p:grpSpPr>
          <p:sp>
            <p:nvSpPr>
              <p:cNvPr id="36870" name="Oval 6"/>
              <p:cNvSpPr>
                <a:spLocks noChangeArrowheads="1"/>
              </p:cNvSpPr>
              <p:nvPr/>
            </p:nvSpPr>
            <p:spPr bwMode="auto">
              <a:xfrm>
                <a:off x="4224" y="1632"/>
                <a:ext cx="768" cy="768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  <p:sp>
            <p:nvSpPr>
              <p:cNvPr id="36871" name="Oval 7"/>
              <p:cNvSpPr>
                <a:spLocks noChangeArrowheads="1"/>
              </p:cNvSpPr>
              <p:nvPr/>
            </p:nvSpPr>
            <p:spPr bwMode="auto">
              <a:xfrm>
                <a:off x="4416" y="1776"/>
                <a:ext cx="432" cy="480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  <p:grpSp>
            <p:nvGrpSpPr>
              <p:cNvPr id="36872" name="Group 8"/>
              <p:cNvGrpSpPr/>
              <p:nvPr/>
            </p:nvGrpSpPr>
            <p:grpSpPr bwMode="auto">
              <a:xfrm>
                <a:off x="4176" y="1615"/>
                <a:ext cx="802" cy="802"/>
                <a:chOff x="4207" y="1615"/>
                <a:chExt cx="802" cy="802"/>
              </a:xfrm>
            </p:grpSpPr>
            <p:pic>
              <p:nvPicPr>
                <p:cNvPr id="36873" name="Picture 9" descr="球按钮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5" y="1925"/>
                  <a:ext cx="187" cy="1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74" name="Picture 10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7" y="1951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75" name="Picture 11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3" y="2223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76" name="Picture 12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2" y="1824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77" name="Picture 13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9" y="2064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78" name="Picture 14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6" y="1776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79" name="Picture 15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1663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80" name="Picture 16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9" y="1615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81" name="Picture 17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095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82" name="Picture 18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" y="2304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83" name="Picture 19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5" y="2352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6884" name="Picture 20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615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5" name="Picture 21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392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6" name="Picture 22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1824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7" name="Picture 23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383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8" name="Picture 24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640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9" name="Picture 25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27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890" name="Group 26"/>
          <p:cNvGrpSpPr/>
          <p:nvPr/>
        </p:nvGrpSpPr>
        <p:grpSpPr bwMode="auto">
          <a:xfrm>
            <a:off x="5836849" y="1578788"/>
            <a:ext cx="2922588" cy="2457450"/>
            <a:chOff x="2479" y="2400"/>
            <a:chExt cx="1265" cy="1361"/>
          </a:xfrm>
        </p:grpSpPr>
        <p:sp>
          <p:nvSpPr>
            <p:cNvPr id="36891" name="Oval 27"/>
            <p:cNvSpPr>
              <a:spLocks noChangeArrowheads="1"/>
            </p:cNvSpPr>
            <p:nvPr/>
          </p:nvSpPr>
          <p:spPr bwMode="auto">
            <a:xfrm>
              <a:off x="2496" y="2448"/>
              <a:ext cx="1200" cy="129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chemeClr val="tx1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/>
            </a:p>
          </p:txBody>
        </p:sp>
        <p:grpSp>
          <p:nvGrpSpPr>
            <p:cNvPr id="36892" name="Group 28"/>
            <p:cNvGrpSpPr/>
            <p:nvPr/>
          </p:nvGrpSpPr>
          <p:grpSpPr bwMode="auto">
            <a:xfrm>
              <a:off x="2688" y="2688"/>
              <a:ext cx="816" cy="802"/>
              <a:chOff x="4176" y="1615"/>
              <a:chExt cx="816" cy="802"/>
            </a:xfrm>
          </p:grpSpPr>
          <p:sp>
            <p:nvSpPr>
              <p:cNvPr id="36893" name="Oval 29"/>
              <p:cNvSpPr>
                <a:spLocks noChangeArrowheads="1"/>
              </p:cNvSpPr>
              <p:nvPr/>
            </p:nvSpPr>
            <p:spPr bwMode="auto">
              <a:xfrm>
                <a:off x="4224" y="1632"/>
                <a:ext cx="768" cy="768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  <p:sp>
            <p:nvSpPr>
              <p:cNvPr id="36894" name="Oval 30"/>
              <p:cNvSpPr>
                <a:spLocks noChangeArrowheads="1"/>
              </p:cNvSpPr>
              <p:nvPr/>
            </p:nvSpPr>
            <p:spPr bwMode="auto">
              <a:xfrm>
                <a:off x="4416" y="1776"/>
                <a:ext cx="432" cy="480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  <p:grpSp>
            <p:nvGrpSpPr>
              <p:cNvPr id="36895" name="Group 31"/>
              <p:cNvGrpSpPr/>
              <p:nvPr/>
            </p:nvGrpSpPr>
            <p:grpSpPr bwMode="auto">
              <a:xfrm>
                <a:off x="4176" y="1615"/>
                <a:ext cx="802" cy="802"/>
                <a:chOff x="4207" y="1615"/>
                <a:chExt cx="802" cy="802"/>
              </a:xfrm>
            </p:grpSpPr>
            <p:pic>
              <p:nvPicPr>
                <p:cNvPr id="36896" name="Picture 32" descr="球按钮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0" y="1947"/>
                  <a:ext cx="152" cy="1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97" name="Picture 33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7" y="1951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98" name="Picture 34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3" y="2223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99" name="Picture 35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2" y="1824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00" name="Picture 36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9" y="2064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01" name="Picture 37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6" y="1776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02" name="Picture 38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1663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03" name="Picture 39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9" y="1615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04" name="Picture 40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095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05" name="Picture 41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" y="2304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06" name="Picture 42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5" y="2352"/>
                  <a:ext cx="65" cy="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6907" name="Picture 43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696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8" name="Picture 44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04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9" name="Picture 45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" y="3103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10" name="Picture 46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688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11" name="Picture 47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" y="2400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12" name="Picture 48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2671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13" name="Picture 49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" y="3055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14" name="Picture 50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535"/>
              <a:ext cx="65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915" name="Group 51"/>
          <p:cNvGrpSpPr/>
          <p:nvPr/>
        </p:nvGrpSpPr>
        <p:grpSpPr bwMode="auto">
          <a:xfrm>
            <a:off x="807649" y="2035988"/>
            <a:ext cx="2209800" cy="1600200"/>
            <a:chOff x="384" y="1632"/>
            <a:chExt cx="1392" cy="1344"/>
          </a:xfrm>
        </p:grpSpPr>
        <p:sp>
          <p:nvSpPr>
            <p:cNvPr id="36916" name="Oval 52"/>
            <p:cNvSpPr>
              <a:spLocks noChangeArrowheads="1"/>
            </p:cNvSpPr>
            <p:nvPr/>
          </p:nvSpPr>
          <p:spPr bwMode="auto">
            <a:xfrm>
              <a:off x="432" y="1680"/>
              <a:ext cx="1296" cy="12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/>
            </a:p>
          </p:txBody>
        </p:sp>
        <p:pic>
          <p:nvPicPr>
            <p:cNvPr id="36917" name="Picture 53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60" y="1632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18" name="Picture 54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88" y="1824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19" name="Picture 55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680" y="2352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20" name="Picture 56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44" y="2832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921" name="Group 57"/>
            <p:cNvGrpSpPr/>
            <p:nvPr/>
          </p:nvGrpSpPr>
          <p:grpSpPr bwMode="auto">
            <a:xfrm>
              <a:off x="624" y="1920"/>
              <a:ext cx="912" cy="864"/>
              <a:chOff x="624" y="1920"/>
              <a:chExt cx="912" cy="864"/>
            </a:xfrm>
          </p:grpSpPr>
          <p:sp>
            <p:nvSpPr>
              <p:cNvPr id="36922" name="Oval 58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912" cy="8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  <p:pic>
            <p:nvPicPr>
              <p:cNvPr id="36923" name="Picture 59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2160"/>
                <a:ext cx="336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24" name="Picture 60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816" y="1920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25" name="Picture 61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056" y="2688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926" name="Picture 62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84" y="2112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27" name="Picture 63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24" y="1776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28" name="Picture 64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0" y="2544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29" name="Picture 65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68" y="2880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930" name="Picture 66" descr="原形按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4649" y="2836088"/>
            <a:ext cx="152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931" name="Group 67"/>
          <p:cNvGrpSpPr/>
          <p:nvPr/>
        </p:nvGrpSpPr>
        <p:grpSpPr bwMode="auto">
          <a:xfrm>
            <a:off x="655249" y="1921688"/>
            <a:ext cx="2667000" cy="1885950"/>
            <a:chOff x="288" y="1536"/>
            <a:chExt cx="1680" cy="1584"/>
          </a:xfrm>
        </p:grpSpPr>
        <p:sp>
          <p:nvSpPr>
            <p:cNvPr id="36932" name="Oval 68"/>
            <p:cNvSpPr>
              <a:spLocks noChangeArrowheads="1"/>
            </p:cNvSpPr>
            <p:nvPr/>
          </p:nvSpPr>
          <p:spPr bwMode="auto">
            <a:xfrm>
              <a:off x="288" y="1536"/>
              <a:ext cx="1632" cy="15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/>
            </a:p>
          </p:txBody>
        </p:sp>
        <p:grpSp>
          <p:nvGrpSpPr>
            <p:cNvPr id="36933" name="Group 69"/>
            <p:cNvGrpSpPr/>
            <p:nvPr/>
          </p:nvGrpSpPr>
          <p:grpSpPr bwMode="auto">
            <a:xfrm>
              <a:off x="384" y="1632"/>
              <a:ext cx="1392" cy="1344"/>
              <a:chOff x="384" y="1632"/>
              <a:chExt cx="1392" cy="1344"/>
            </a:xfrm>
          </p:grpSpPr>
          <p:sp>
            <p:nvSpPr>
              <p:cNvPr id="36934" name="Oval 7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1296" cy="12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  <p:pic>
            <p:nvPicPr>
              <p:cNvPr id="36935" name="Picture 71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960" y="1632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36" name="Picture 72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488" y="1824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37" name="Picture 73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680" y="2352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38" name="Picture 74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344" y="2832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6939" name="Group 75"/>
              <p:cNvGrpSpPr/>
              <p:nvPr/>
            </p:nvGrpSpPr>
            <p:grpSpPr bwMode="auto">
              <a:xfrm>
                <a:off x="624" y="1920"/>
                <a:ext cx="912" cy="864"/>
                <a:chOff x="624" y="1920"/>
                <a:chExt cx="912" cy="864"/>
              </a:xfrm>
            </p:grpSpPr>
            <p:sp>
              <p:nvSpPr>
                <p:cNvPr id="36940" name="Oval 76"/>
                <p:cNvSpPr>
                  <a:spLocks noChangeArrowheads="1"/>
                </p:cNvSpPr>
                <p:nvPr/>
              </p:nvSpPr>
              <p:spPr bwMode="auto">
                <a:xfrm>
                  <a:off x="624" y="1920"/>
                  <a:ext cx="912" cy="8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prstDash val="sysDot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/>
                </a:p>
              </p:txBody>
            </p:sp>
            <p:pic>
              <p:nvPicPr>
                <p:cNvPr id="36941" name="Picture 77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" y="2160"/>
                  <a:ext cx="336" cy="3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42" name="Picture 78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816" y="1920"/>
                  <a:ext cx="96" cy="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43" name="Picture 79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1056" y="2688"/>
                  <a:ext cx="96" cy="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6944" name="Picture 80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4" y="2112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45" name="Picture 81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24" y="1776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46" name="Picture 82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480" y="2544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47" name="Picture 83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68" y="2880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948" name="Picture 84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872" y="2304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949" name="Picture 85" descr="原形按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79449" y="2836088"/>
            <a:ext cx="152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50" name="Picture 86" descr="原形按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84249" y="2836088"/>
            <a:ext cx="152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51" name="Picture 87" descr="原形按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89049" y="2836088"/>
            <a:ext cx="152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52" name="Picture 88" descr="原形按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93849" y="2836088"/>
            <a:ext cx="152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53" name="Picture 89" descr="原形按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51049" y="2836088"/>
            <a:ext cx="152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54" name="Picture 90" descr="原形按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32049" y="2836088"/>
            <a:ext cx="152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55" name="Picture 91" descr="原形按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36849" y="2836088"/>
            <a:ext cx="152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56" name="Text Box 92"/>
          <p:cNvSpPr txBox="1">
            <a:spLocks noChangeArrowheads="1"/>
          </p:cNvSpPr>
          <p:nvPr/>
        </p:nvSpPr>
        <p:spPr bwMode="auto">
          <a:xfrm>
            <a:off x="5812242" y="1474495"/>
            <a:ext cx="457200" cy="41402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en-US" altLang="zh-CN" sz="21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957" name="Group 93"/>
          <p:cNvGrpSpPr/>
          <p:nvPr/>
        </p:nvGrpSpPr>
        <p:grpSpPr bwMode="auto">
          <a:xfrm>
            <a:off x="502849" y="1807388"/>
            <a:ext cx="2895600" cy="2057400"/>
            <a:chOff x="384" y="1632"/>
            <a:chExt cx="1392" cy="1344"/>
          </a:xfrm>
        </p:grpSpPr>
        <p:sp>
          <p:nvSpPr>
            <p:cNvPr id="36958" name="Oval 94"/>
            <p:cNvSpPr>
              <a:spLocks noChangeArrowheads="1"/>
            </p:cNvSpPr>
            <p:nvPr/>
          </p:nvSpPr>
          <p:spPr bwMode="auto">
            <a:xfrm>
              <a:off x="432" y="1680"/>
              <a:ext cx="1296" cy="12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/>
            </a:p>
          </p:txBody>
        </p:sp>
        <p:pic>
          <p:nvPicPr>
            <p:cNvPr id="36959" name="Picture 95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60" y="1632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60" name="Picture 96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88" y="1824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61" name="Picture 97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680" y="2352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62" name="Picture 98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44" y="2832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963" name="Group 99"/>
            <p:cNvGrpSpPr/>
            <p:nvPr/>
          </p:nvGrpSpPr>
          <p:grpSpPr bwMode="auto">
            <a:xfrm>
              <a:off x="624" y="1920"/>
              <a:ext cx="912" cy="864"/>
              <a:chOff x="624" y="1920"/>
              <a:chExt cx="912" cy="864"/>
            </a:xfrm>
          </p:grpSpPr>
          <p:sp>
            <p:nvSpPr>
              <p:cNvPr id="36964" name="Oval 100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912" cy="8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  <p:pic>
            <p:nvPicPr>
              <p:cNvPr id="36965" name="Picture 101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2" y="2223"/>
                <a:ext cx="192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66" name="Picture 102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816" y="1920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67" name="Picture 103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056" y="2688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968" name="Picture 104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84" y="2112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69" name="Picture 105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24" y="1776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70" name="Picture 106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0" y="2544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71" name="Picture 107" descr="原形按钮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68" y="2880"/>
              <a:ext cx="96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972" name="Text Box 108"/>
          <p:cNvSpPr txBox="1">
            <a:spLocks noChangeArrowheads="1"/>
          </p:cNvSpPr>
          <p:nvPr/>
        </p:nvSpPr>
        <p:spPr bwMode="auto">
          <a:xfrm>
            <a:off x="2636449" y="1471087"/>
            <a:ext cx="457200" cy="46037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73" name="Rectangle 109"/>
          <p:cNvSpPr>
            <a:spLocks noGrp="1" noChangeArrowheads="1"/>
          </p:cNvSpPr>
          <p:nvPr>
            <p:ph type="body" idx="4294967295"/>
          </p:nvPr>
        </p:nvSpPr>
        <p:spPr>
          <a:xfrm>
            <a:off x="353378" y="349303"/>
            <a:ext cx="1813559" cy="378857"/>
          </a:xfrm>
          <a:noFill/>
        </p:spPr>
        <p:txBody>
          <a:bodyPr lIns="69056" tIns="34528" rIns="69056" bIns="34528">
            <a:noAutofit/>
          </a:bodyPr>
          <a:lstStyle/>
          <a:p>
            <a:pPr>
              <a:buFontTx/>
              <a:buNone/>
            </a:pPr>
            <a:r>
              <a:rPr lang="en-US" altLang="zh-CN" sz="21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NaCl</a:t>
            </a:r>
            <a:r>
              <a:rPr lang="zh-CN" altLang="en-US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的形成</a:t>
            </a:r>
            <a:endParaRPr lang="zh-CN" altLang="en-US" sz="21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1" name="Group 114"/>
          <p:cNvGrpSpPr/>
          <p:nvPr/>
        </p:nvGrpSpPr>
        <p:grpSpPr bwMode="auto">
          <a:xfrm>
            <a:off x="2331648" y="1494721"/>
            <a:ext cx="2585047" cy="2343150"/>
            <a:chOff x="1104" y="768"/>
            <a:chExt cx="1824" cy="1968"/>
          </a:xfrm>
        </p:grpSpPr>
        <p:grpSp>
          <p:nvGrpSpPr>
            <p:cNvPr id="112" name="Group 115"/>
            <p:cNvGrpSpPr/>
            <p:nvPr/>
          </p:nvGrpSpPr>
          <p:grpSpPr bwMode="auto">
            <a:xfrm>
              <a:off x="1104" y="1008"/>
              <a:ext cx="1824" cy="1728"/>
              <a:chOff x="384" y="1632"/>
              <a:chExt cx="1392" cy="1344"/>
            </a:xfrm>
          </p:grpSpPr>
          <p:sp>
            <p:nvSpPr>
              <p:cNvPr id="114" name="Oval 11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1296" cy="12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  <p:pic>
            <p:nvPicPr>
              <p:cNvPr id="115" name="Picture 117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960" y="1632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118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488" y="1824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119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680" y="2352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120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344" y="2832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21"/>
              <p:cNvGrpSpPr/>
              <p:nvPr/>
            </p:nvGrpSpPr>
            <p:grpSpPr bwMode="auto">
              <a:xfrm>
                <a:off x="624" y="1920"/>
                <a:ext cx="912" cy="864"/>
                <a:chOff x="624" y="1920"/>
                <a:chExt cx="912" cy="864"/>
              </a:xfrm>
            </p:grpSpPr>
            <p:sp>
              <p:nvSpPr>
                <p:cNvPr id="124" name="Oval 122"/>
                <p:cNvSpPr>
                  <a:spLocks noChangeArrowheads="1"/>
                </p:cNvSpPr>
                <p:nvPr/>
              </p:nvSpPr>
              <p:spPr bwMode="auto">
                <a:xfrm>
                  <a:off x="624" y="1920"/>
                  <a:ext cx="912" cy="8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prstDash val="sysDot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/>
                </a:p>
              </p:txBody>
            </p:sp>
            <p:pic>
              <p:nvPicPr>
                <p:cNvPr id="125" name="Picture 123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7" y="2242"/>
                  <a:ext cx="170" cy="1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6" name="Picture 124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816" y="1920"/>
                  <a:ext cx="96" cy="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7" name="Picture 125" descr="原形按钮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1056" y="2688"/>
                  <a:ext cx="96" cy="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0" name="Picture 126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4" y="2112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127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24" y="1776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128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480" y="2544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129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68" y="2880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3" name="Text Box 130"/>
            <p:cNvSpPr txBox="1">
              <a:spLocks noChangeArrowheads="1"/>
            </p:cNvSpPr>
            <p:nvPr/>
          </p:nvSpPr>
          <p:spPr bwMode="auto">
            <a:xfrm>
              <a:off x="2198" y="768"/>
              <a:ext cx="26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000" b="1"/>
                <a:t>+</a:t>
              </a:r>
              <a:endParaRPr lang="en-US" altLang="zh-CN" sz="3000" b="1"/>
            </a:p>
          </p:txBody>
        </p:sp>
      </p:grpSp>
      <p:grpSp>
        <p:nvGrpSpPr>
          <p:cNvPr id="128" name="Group 266"/>
          <p:cNvGrpSpPr/>
          <p:nvPr/>
        </p:nvGrpSpPr>
        <p:grpSpPr bwMode="auto">
          <a:xfrm>
            <a:off x="3773696" y="1357561"/>
            <a:ext cx="2922588" cy="2595563"/>
            <a:chOff x="0" y="2140"/>
            <a:chExt cx="1841" cy="2180"/>
          </a:xfrm>
        </p:grpSpPr>
        <p:grpSp>
          <p:nvGrpSpPr>
            <p:cNvPr id="129" name="Group 267"/>
            <p:cNvGrpSpPr/>
            <p:nvPr/>
          </p:nvGrpSpPr>
          <p:grpSpPr bwMode="auto">
            <a:xfrm>
              <a:off x="0" y="2256"/>
              <a:ext cx="1841" cy="2064"/>
              <a:chOff x="2479" y="2400"/>
              <a:chExt cx="1265" cy="1361"/>
            </a:xfrm>
          </p:grpSpPr>
          <p:sp>
            <p:nvSpPr>
              <p:cNvPr id="131" name="Oval 268"/>
              <p:cNvSpPr>
                <a:spLocks noChangeArrowheads="1"/>
              </p:cNvSpPr>
              <p:nvPr/>
            </p:nvSpPr>
            <p:spPr bwMode="auto">
              <a:xfrm>
                <a:off x="2496" y="2448"/>
                <a:ext cx="1200" cy="1296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  <p:grpSp>
            <p:nvGrpSpPr>
              <p:cNvPr id="132" name="Group 269"/>
              <p:cNvGrpSpPr/>
              <p:nvPr/>
            </p:nvGrpSpPr>
            <p:grpSpPr bwMode="auto">
              <a:xfrm>
                <a:off x="2688" y="2688"/>
                <a:ext cx="816" cy="802"/>
                <a:chOff x="4176" y="1615"/>
                <a:chExt cx="816" cy="802"/>
              </a:xfrm>
            </p:grpSpPr>
            <p:sp>
              <p:nvSpPr>
                <p:cNvPr id="141" name="Oval 270"/>
                <p:cNvSpPr>
                  <a:spLocks noChangeArrowheads="1"/>
                </p:cNvSpPr>
                <p:nvPr/>
              </p:nvSpPr>
              <p:spPr bwMode="auto">
                <a:xfrm>
                  <a:off x="4224" y="1632"/>
                  <a:ext cx="768" cy="768"/>
                </a:xfrm>
                <a:prstGeom prst="ellipse">
                  <a:avLst/>
                </a:prstGeom>
                <a:solidFill>
                  <a:schemeClr val="bg1"/>
                </a:solidFill>
                <a:ln w="19050" cap="rnd">
                  <a:solidFill>
                    <a:schemeClr val="tx1"/>
                  </a:solidFill>
                  <a:prstDash val="sysDot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/>
                </a:p>
              </p:txBody>
            </p:sp>
            <p:sp>
              <p:nvSpPr>
                <p:cNvPr id="142" name="Oval 271"/>
                <p:cNvSpPr>
                  <a:spLocks noChangeArrowheads="1"/>
                </p:cNvSpPr>
                <p:nvPr/>
              </p:nvSpPr>
              <p:spPr bwMode="auto">
                <a:xfrm>
                  <a:off x="4416" y="1776"/>
                  <a:ext cx="432" cy="480"/>
                </a:xfrm>
                <a:prstGeom prst="ellipse">
                  <a:avLst/>
                </a:prstGeom>
                <a:solidFill>
                  <a:schemeClr val="bg1"/>
                </a:solidFill>
                <a:ln w="19050" cap="rnd">
                  <a:solidFill>
                    <a:schemeClr val="tx1"/>
                  </a:solidFill>
                  <a:prstDash val="sysDot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/>
                </a:p>
              </p:txBody>
            </p:sp>
            <p:grpSp>
              <p:nvGrpSpPr>
                <p:cNvPr id="143" name="Group 272"/>
                <p:cNvGrpSpPr/>
                <p:nvPr/>
              </p:nvGrpSpPr>
              <p:grpSpPr bwMode="auto">
                <a:xfrm>
                  <a:off x="4176" y="1615"/>
                  <a:ext cx="802" cy="802"/>
                  <a:chOff x="4207" y="1615"/>
                  <a:chExt cx="802" cy="802"/>
                </a:xfrm>
              </p:grpSpPr>
              <p:pic>
                <p:nvPicPr>
                  <p:cNvPr id="144" name="Picture 273" descr="球按钮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65" y="1925"/>
                    <a:ext cx="187" cy="18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5" name="Picture 274" descr="原形按钮"/>
                  <p:cNvPicPr>
                    <a:picLocks noChangeAspect="1"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07" y="1951"/>
                    <a:ext cx="65" cy="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6" name="Picture 275" descr="原形按钮"/>
                  <p:cNvPicPr>
                    <a:picLocks noChangeAspect="1"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3" y="2223"/>
                    <a:ext cx="65" cy="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7" name="Picture 276" descr="原形按钮"/>
                  <p:cNvPicPr>
                    <a:picLocks noChangeAspect="1"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824"/>
                    <a:ext cx="65" cy="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" name="Picture 277" descr="原形按钮"/>
                  <p:cNvPicPr>
                    <a:picLocks noChangeAspect="1"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9" y="2064"/>
                    <a:ext cx="65" cy="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9" name="Picture 278" descr="原形按钮"/>
                  <p:cNvPicPr>
                    <a:picLocks noChangeAspect="1"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6" y="1776"/>
                    <a:ext cx="65" cy="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0" name="Picture 279" descr="原形按钮"/>
                  <p:cNvPicPr>
                    <a:picLocks noChangeAspect="1"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68" y="1663"/>
                    <a:ext cx="65" cy="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1" name="Picture 280" descr="原形按钮"/>
                  <p:cNvPicPr>
                    <a:picLocks noChangeAspect="1"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39" y="1615"/>
                    <a:ext cx="65" cy="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2" name="Picture 281" descr="原形按钮"/>
                  <p:cNvPicPr>
                    <a:picLocks noChangeAspect="1"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44" y="2095"/>
                    <a:ext cx="65" cy="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3" name="Picture 282" descr="原形按钮"/>
                  <p:cNvPicPr>
                    <a:picLocks noChangeAspect="1"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00" y="2304"/>
                    <a:ext cx="65" cy="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4" name="Picture 283" descr="原形按钮"/>
                  <p:cNvPicPr>
                    <a:picLocks noChangeAspect="1"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95" y="2352"/>
                    <a:ext cx="65" cy="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133" name="Picture 284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3696"/>
                <a:ext cx="65" cy="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85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3504"/>
                <a:ext cx="65" cy="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86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9" y="3103"/>
                <a:ext cx="65" cy="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87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688"/>
                <a:ext cx="65" cy="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88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5" y="2400"/>
                <a:ext cx="65" cy="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89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5" y="2671"/>
                <a:ext cx="65" cy="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290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9" y="3055"/>
                <a:ext cx="65" cy="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91" descr="原形按钮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3535"/>
                <a:ext cx="65" cy="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0" name="Text Box 292"/>
            <p:cNvSpPr txBox="1">
              <a:spLocks noChangeArrowheads="1"/>
            </p:cNvSpPr>
            <p:nvPr/>
          </p:nvSpPr>
          <p:spPr bwMode="auto">
            <a:xfrm>
              <a:off x="288" y="2140"/>
              <a:ext cx="28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700" b="1"/>
                <a:t>_</a:t>
              </a:r>
              <a:endParaRPr lang="en-US" altLang="zh-CN" sz="2700" b="1"/>
            </a:p>
          </p:txBody>
        </p:sp>
      </p:grpSp>
      <p:grpSp>
        <p:nvGrpSpPr>
          <p:cNvPr id="155" name="Group 156"/>
          <p:cNvGrpSpPr/>
          <p:nvPr/>
        </p:nvGrpSpPr>
        <p:grpSpPr bwMode="auto">
          <a:xfrm>
            <a:off x="3345517" y="4109892"/>
            <a:ext cx="1858960" cy="857250"/>
            <a:chOff x="2016" y="3600"/>
            <a:chExt cx="1171" cy="720"/>
          </a:xfrm>
        </p:grpSpPr>
        <p:grpSp>
          <p:nvGrpSpPr>
            <p:cNvPr id="156" name="Group 157"/>
            <p:cNvGrpSpPr/>
            <p:nvPr/>
          </p:nvGrpSpPr>
          <p:grpSpPr bwMode="auto">
            <a:xfrm>
              <a:off x="2016" y="3744"/>
              <a:ext cx="576" cy="576"/>
              <a:chOff x="2016" y="3744"/>
              <a:chExt cx="576" cy="576"/>
            </a:xfrm>
          </p:grpSpPr>
          <p:sp>
            <p:nvSpPr>
              <p:cNvPr id="160" name="Oval 158"/>
              <p:cNvSpPr>
                <a:spLocks noChangeArrowheads="1"/>
              </p:cNvSpPr>
              <p:nvPr/>
            </p:nvSpPr>
            <p:spPr bwMode="auto"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Text Box 159"/>
              <p:cNvSpPr txBox="1">
                <a:spLocks noChangeArrowheads="1"/>
              </p:cNvSpPr>
              <p:nvPr/>
            </p:nvSpPr>
            <p:spPr bwMode="auto">
              <a:xfrm>
                <a:off x="2112" y="3840"/>
                <a:ext cx="480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1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zh-CN" sz="21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7" name="Group 160"/>
            <p:cNvGrpSpPr/>
            <p:nvPr/>
          </p:nvGrpSpPr>
          <p:grpSpPr bwMode="auto">
            <a:xfrm>
              <a:off x="2419" y="3600"/>
              <a:ext cx="768" cy="720"/>
              <a:chOff x="2419" y="3600"/>
              <a:chExt cx="768" cy="720"/>
            </a:xfrm>
          </p:grpSpPr>
          <p:sp>
            <p:nvSpPr>
              <p:cNvPr id="158" name="Oval 161"/>
              <p:cNvSpPr>
                <a:spLocks noChangeArrowheads="1"/>
              </p:cNvSpPr>
              <p:nvPr/>
            </p:nvSpPr>
            <p:spPr bwMode="auto">
              <a:xfrm>
                <a:off x="2419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009900">
                      <a:gamma/>
                      <a:tint val="0"/>
                      <a:invGamma/>
                    </a:srgb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Text Box 162"/>
              <p:cNvSpPr txBox="1">
                <a:spLocks noChangeArrowheads="1"/>
              </p:cNvSpPr>
              <p:nvPr/>
            </p:nvSpPr>
            <p:spPr bwMode="auto">
              <a:xfrm>
                <a:off x="2660" y="3792"/>
                <a:ext cx="432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1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sz="21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56" grpId="0" bldLvl="0" animBg="1" autoUpdateAnimBg="0"/>
      <p:bldP spid="36956" grpId="1" bldLvl="0" animBg="1"/>
      <p:bldP spid="36972" grpId="0" bldLvl="0" animBg="1" autoUpdateAnimBg="0"/>
      <p:bldP spid="36972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 bwMode="auto">
          <a:xfrm>
            <a:off x="2487100" y="1739273"/>
            <a:ext cx="1489125" cy="696020"/>
            <a:chOff x="365" y="673"/>
            <a:chExt cx="1747" cy="926"/>
          </a:xfrm>
        </p:grpSpPr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365" y="1048"/>
              <a:ext cx="655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altLang="zh-CN" sz="2100" b="1" dirty="0" smtClean="0">
                  <a:latin typeface="Times New Roman" panose="02020603050405020304" pitchFamily="18" charset="0"/>
                  <a:ea typeface="隶书" panose="02010509060101010101" pitchFamily="49" charset="-122"/>
                </a:rPr>
                <a:t>Na</a:t>
              </a:r>
              <a:endParaRPr kumimoji="1" lang="en-US" altLang="zh-CN" sz="2100" b="1" dirty="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pSp>
          <p:nvGrpSpPr>
            <p:cNvPr id="7172" name="Group 4"/>
            <p:cNvGrpSpPr/>
            <p:nvPr/>
          </p:nvGrpSpPr>
          <p:grpSpPr bwMode="auto">
            <a:xfrm>
              <a:off x="767" y="735"/>
              <a:ext cx="769" cy="737"/>
              <a:chOff x="2063" y="912"/>
              <a:chExt cx="673" cy="624"/>
            </a:xfrm>
          </p:grpSpPr>
          <p:sp>
            <p:nvSpPr>
              <p:cNvPr id="7173" name="Oval 5"/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624" cy="624"/>
              </a:xfrm>
              <a:prstGeom prst="ellipse">
                <a:avLst/>
              </a:prstGeom>
              <a:gradFill rotWithShape="0">
                <a:gsLst>
                  <a:gs pos="0">
                    <a:srgbClr val="CCCC00"/>
                  </a:gs>
                  <a:gs pos="100000">
                    <a:srgbClr val="CC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 b="1"/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2063" y="1056"/>
                <a:ext cx="673" cy="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1800" b="1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+11</a:t>
                </a:r>
                <a:endParaRPr kumimoji="1" lang="en-US" altLang="zh-CN" sz="1800" b="1" dirty="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7175" name="Group 7"/>
            <p:cNvGrpSpPr/>
            <p:nvPr/>
          </p:nvGrpSpPr>
          <p:grpSpPr bwMode="auto">
            <a:xfrm>
              <a:off x="1392" y="673"/>
              <a:ext cx="499" cy="794"/>
              <a:chOff x="4973" y="596"/>
              <a:chExt cx="499" cy="794"/>
            </a:xfrm>
          </p:grpSpPr>
          <p:sp>
            <p:nvSpPr>
              <p:cNvPr id="7176" name="Arc 8"/>
              <p:cNvSpPr/>
              <p:nvPr/>
            </p:nvSpPr>
            <p:spPr bwMode="auto">
              <a:xfrm rot="8022999" flipH="1">
                <a:off x="5070" y="1012"/>
                <a:ext cx="334" cy="421"/>
              </a:xfrm>
              <a:custGeom>
                <a:avLst/>
                <a:gdLst>
                  <a:gd name="G0" fmla="+- 0 0 0"/>
                  <a:gd name="G1" fmla="+- 21538 0 0"/>
                  <a:gd name="G2" fmla="+- 21600 0 0"/>
                  <a:gd name="T0" fmla="*/ 1631 w 15345"/>
                  <a:gd name="T1" fmla="*/ 0 h 21538"/>
                  <a:gd name="T2" fmla="*/ 15345 w 15345"/>
                  <a:gd name="T3" fmla="*/ 6336 h 21538"/>
                  <a:gd name="T4" fmla="*/ 0 w 15345"/>
                  <a:gd name="T5" fmla="*/ 21538 h 2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45" h="21538" fill="none" extrusionOk="0">
                    <a:moveTo>
                      <a:pt x="1631" y="-1"/>
                    </a:moveTo>
                    <a:cubicBezTo>
                      <a:pt x="6815" y="392"/>
                      <a:pt x="11685" y="2642"/>
                      <a:pt x="15344" y="6336"/>
                    </a:cubicBezTo>
                  </a:path>
                  <a:path w="15345" h="21538" stroke="0" extrusionOk="0">
                    <a:moveTo>
                      <a:pt x="1631" y="-1"/>
                    </a:moveTo>
                    <a:cubicBezTo>
                      <a:pt x="6815" y="392"/>
                      <a:pt x="11685" y="2642"/>
                      <a:pt x="15344" y="6336"/>
                    </a:cubicBezTo>
                    <a:lnTo>
                      <a:pt x="0" y="21538"/>
                    </a:lnTo>
                    <a:close/>
                  </a:path>
                </a:pathLst>
              </a:custGeom>
              <a:noFill/>
              <a:ln w="57150" cap="sq">
                <a:solidFill>
                  <a:srgbClr val="808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 b="1"/>
              </a:p>
            </p:txBody>
          </p:sp>
          <p:sp>
            <p:nvSpPr>
              <p:cNvPr id="7177" name="Arc 9"/>
              <p:cNvSpPr/>
              <p:nvPr/>
            </p:nvSpPr>
            <p:spPr bwMode="auto">
              <a:xfrm rot="2963934">
                <a:off x="5001" y="567"/>
                <a:ext cx="365" cy="422"/>
              </a:xfrm>
              <a:custGeom>
                <a:avLst/>
                <a:gdLst>
                  <a:gd name="G0" fmla="+- 5133 0 0"/>
                  <a:gd name="G1" fmla="+- 21600 0 0"/>
                  <a:gd name="G2" fmla="+- 21600 0 0"/>
                  <a:gd name="T0" fmla="*/ 0 w 17732"/>
                  <a:gd name="T1" fmla="*/ 619 h 21600"/>
                  <a:gd name="T2" fmla="*/ 17732 w 17732"/>
                  <a:gd name="T3" fmla="*/ 4055 h 21600"/>
                  <a:gd name="T4" fmla="*/ 5133 w 1773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32" h="21600" fill="none" extrusionOk="0">
                    <a:moveTo>
                      <a:pt x="-1" y="618"/>
                    </a:moveTo>
                    <a:cubicBezTo>
                      <a:pt x="1680" y="207"/>
                      <a:pt x="3403" y="-1"/>
                      <a:pt x="5133" y="0"/>
                    </a:cubicBezTo>
                    <a:cubicBezTo>
                      <a:pt x="9653" y="0"/>
                      <a:pt x="14060" y="1418"/>
                      <a:pt x="17731" y="4055"/>
                    </a:cubicBezTo>
                  </a:path>
                  <a:path w="17732" h="21600" stroke="0" extrusionOk="0">
                    <a:moveTo>
                      <a:pt x="-1" y="618"/>
                    </a:moveTo>
                    <a:cubicBezTo>
                      <a:pt x="1680" y="207"/>
                      <a:pt x="3403" y="-1"/>
                      <a:pt x="5133" y="0"/>
                    </a:cubicBezTo>
                    <a:cubicBezTo>
                      <a:pt x="9653" y="0"/>
                      <a:pt x="14060" y="1418"/>
                      <a:pt x="17731" y="4055"/>
                    </a:cubicBezTo>
                    <a:lnTo>
                      <a:pt x="5133" y="21600"/>
                    </a:lnTo>
                    <a:close/>
                  </a:path>
                </a:pathLst>
              </a:custGeom>
              <a:noFill/>
              <a:ln w="57150" cap="sq">
                <a:solidFill>
                  <a:srgbClr val="808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 b="1"/>
              </a:p>
            </p:txBody>
          </p:sp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5280" y="787"/>
                <a:ext cx="192" cy="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2100" b="1">
                    <a:latin typeface="Times New Roman" panose="02020603050405020304" pitchFamily="18" charset="0"/>
                    <a:ea typeface="隶书" panose="02010509060101010101" pitchFamily="49" charset="-122"/>
                  </a:rPr>
                  <a:t>8</a:t>
                </a:r>
                <a:endParaRPr kumimoji="1" lang="en-US" altLang="zh-CN" sz="2100" b="1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7179" name="Group 11"/>
            <p:cNvGrpSpPr/>
            <p:nvPr/>
          </p:nvGrpSpPr>
          <p:grpSpPr bwMode="auto">
            <a:xfrm>
              <a:off x="1613" y="673"/>
              <a:ext cx="499" cy="794"/>
              <a:chOff x="4973" y="596"/>
              <a:chExt cx="499" cy="794"/>
            </a:xfrm>
          </p:grpSpPr>
          <p:sp>
            <p:nvSpPr>
              <p:cNvPr id="7180" name="Arc 12"/>
              <p:cNvSpPr/>
              <p:nvPr/>
            </p:nvSpPr>
            <p:spPr bwMode="auto">
              <a:xfrm rot="8022999" flipH="1">
                <a:off x="5070" y="1012"/>
                <a:ext cx="334" cy="421"/>
              </a:xfrm>
              <a:custGeom>
                <a:avLst/>
                <a:gdLst>
                  <a:gd name="G0" fmla="+- 0 0 0"/>
                  <a:gd name="G1" fmla="+- 21538 0 0"/>
                  <a:gd name="G2" fmla="+- 21600 0 0"/>
                  <a:gd name="T0" fmla="*/ 1631 w 15345"/>
                  <a:gd name="T1" fmla="*/ 0 h 21538"/>
                  <a:gd name="T2" fmla="*/ 15345 w 15345"/>
                  <a:gd name="T3" fmla="*/ 6336 h 21538"/>
                  <a:gd name="T4" fmla="*/ 0 w 15345"/>
                  <a:gd name="T5" fmla="*/ 21538 h 2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45" h="21538" fill="none" extrusionOk="0">
                    <a:moveTo>
                      <a:pt x="1631" y="-1"/>
                    </a:moveTo>
                    <a:cubicBezTo>
                      <a:pt x="6815" y="392"/>
                      <a:pt x="11685" y="2642"/>
                      <a:pt x="15344" y="6336"/>
                    </a:cubicBezTo>
                  </a:path>
                  <a:path w="15345" h="21538" stroke="0" extrusionOk="0">
                    <a:moveTo>
                      <a:pt x="1631" y="-1"/>
                    </a:moveTo>
                    <a:cubicBezTo>
                      <a:pt x="6815" y="392"/>
                      <a:pt x="11685" y="2642"/>
                      <a:pt x="15344" y="6336"/>
                    </a:cubicBezTo>
                    <a:lnTo>
                      <a:pt x="0" y="21538"/>
                    </a:lnTo>
                    <a:close/>
                  </a:path>
                </a:pathLst>
              </a:custGeom>
              <a:noFill/>
              <a:ln w="57150" cap="sq">
                <a:solidFill>
                  <a:srgbClr val="808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 b="1"/>
              </a:p>
            </p:txBody>
          </p:sp>
          <p:sp>
            <p:nvSpPr>
              <p:cNvPr id="7181" name="Arc 13"/>
              <p:cNvSpPr/>
              <p:nvPr/>
            </p:nvSpPr>
            <p:spPr bwMode="auto">
              <a:xfrm rot="2963934">
                <a:off x="5001" y="567"/>
                <a:ext cx="365" cy="422"/>
              </a:xfrm>
              <a:custGeom>
                <a:avLst/>
                <a:gdLst>
                  <a:gd name="G0" fmla="+- 5133 0 0"/>
                  <a:gd name="G1" fmla="+- 21600 0 0"/>
                  <a:gd name="G2" fmla="+- 21600 0 0"/>
                  <a:gd name="T0" fmla="*/ 0 w 17732"/>
                  <a:gd name="T1" fmla="*/ 619 h 21600"/>
                  <a:gd name="T2" fmla="*/ 17732 w 17732"/>
                  <a:gd name="T3" fmla="*/ 4055 h 21600"/>
                  <a:gd name="T4" fmla="*/ 5133 w 1773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32" h="21600" fill="none" extrusionOk="0">
                    <a:moveTo>
                      <a:pt x="-1" y="618"/>
                    </a:moveTo>
                    <a:cubicBezTo>
                      <a:pt x="1680" y="207"/>
                      <a:pt x="3403" y="-1"/>
                      <a:pt x="5133" y="0"/>
                    </a:cubicBezTo>
                    <a:cubicBezTo>
                      <a:pt x="9653" y="0"/>
                      <a:pt x="14060" y="1418"/>
                      <a:pt x="17731" y="4055"/>
                    </a:cubicBezTo>
                  </a:path>
                  <a:path w="17732" h="21600" stroke="0" extrusionOk="0">
                    <a:moveTo>
                      <a:pt x="-1" y="618"/>
                    </a:moveTo>
                    <a:cubicBezTo>
                      <a:pt x="1680" y="207"/>
                      <a:pt x="3403" y="-1"/>
                      <a:pt x="5133" y="0"/>
                    </a:cubicBezTo>
                    <a:cubicBezTo>
                      <a:pt x="9653" y="0"/>
                      <a:pt x="14060" y="1418"/>
                      <a:pt x="17731" y="4055"/>
                    </a:cubicBezTo>
                    <a:lnTo>
                      <a:pt x="5133" y="21600"/>
                    </a:lnTo>
                    <a:close/>
                  </a:path>
                </a:pathLst>
              </a:custGeom>
              <a:noFill/>
              <a:ln w="57150" cap="sq">
                <a:solidFill>
                  <a:srgbClr val="808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 b="1"/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5279" y="787"/>
                <a:ext cx="193" cy="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2100" b="1">
                    <a:latin typeface="Times New Roman" panose="02020603050405020304" pitchFamily="18" charset="0"/>
                    <a:ea typeface="隶书" panose="02010509060101010101" pitchFamily="49" charset="-122"/>
                  </a:rPr>
                  <a:t>1</a:t>
                </a:r>
                <a:endParaRPr kumimoji="1" lang="en-US" altLang="zh-CN" sz="2100" b="1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7183" name="Group 15"/>
            <p:cNvGrpSpPr/>
            <p:nvPr/>
          </p:nvGrpSpPr>
          <p:grpSpPr bwMode="auto">
            <a:xfrm>
              <a:off x="1181" y="673"/>
              <a:ext cx="499" cy="794"/>
              <a:chOff x="4973" y="596"/>
              <a:chExt cx="499" cy="794"/>
            </a:xfrm>
          </p:grpSpPr>
          <p:sp>
            <p:nvSpPr>
              <p:cNvPr id="7184" name="Arc 16"/>
              <p:cNvSpPr/>
              <p:nvPr/>
            </p:nvSpPr>
            <p:spPr bwMode="auto">
              <a:xfrm rot="8022999" flipH="1">
                <a:off x="5070" y="1012"/>
                <a:ext cx="334" cy="421"/>
              </a:xfrm>
              <a:custGeom>
                <a:avLst/>
                <a:gdLst>
                  <a:gd name="G0" fmla="+- 0 0 0"/>
                  <a:gd name="G1" fmla="+- 21538 0 0"/>
                  <a:gd name="G2" fmla="+- 21600 0 0"/>
                  <a:gd name="T0" fmla="*/ 1631 w 15345"/>
                  <a:gd name="T1" fmla="*/ 0 h 21538"/>
                  <a:gd name="T2" fmla="*/ 15345 w 15345"/>
                  <a:gd name="T3" fmla="*/ 6336 h 21538"/>
                  <a:gd name="T4" fmla="*/ 0 w 15345"/>
                  <a:gd name="T5" fmla="*/ 21538 h 2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45" h="21538" fill="none" extrusionOk="0">
                    <a:moveTo>
                      <a:pt x="1631" y="-1"/>
                    </a:moveTo>
                    <a:cubicBezTo>
                      <a:pt x="6815" y="392"/>
                      <a:pt x="11685" y="2642"/>
                      <a:pt x="15344" y="6336"/>
                    </a:cubicBezTo>
                  </a:path>
                  <a:path w="15345" h="21538" stroke="0" extrusionOk="0">
                    <a:moveTo>
                      <a:pt x="1631" y="-1"/>
                    </a:moveTo>
                    <a:cubicBezTo>
                      <a:pt x="6815" y="392"/>
                      <a:pt x="11685" y="2642"/>
                      <a:pt x="15344" y="6336"/>
                    </a:cubicBezTo>
                    <a:lnTo>
                      <a:pt x="0" y="21538"/>
                    </a:lnTo>
                    <a:close/>
                  </a:path>
                </a:pathLst>
              </a:custGeom>
              <a:noFill/>
              <a:ln w="57150" cap="sq">
                <a:solidFill>
                  <a:srgbClr val="808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 b="1"/>
              </a:p>
            </p:txBody>
          </p:sp>
          <p:sp>
            <p:nvSpPr>
              <p:cNvPr id="7185" name="Arc 17"/>
              <p:cNvSpPr/>
              <p:nvPr/>
            </p:nvSpPr>
            <p:spPr bwMode="auto">
              <a:xfrm rot="2963934">
                <a:off x="5001" y="567"/>
                <a:ext cx="365" cy="422"/>
              </a:xfrm>
              <a:custGeom>
                <a:avLst/>
                <a:gdLst>
                  <a:gd name="G0" fmla="+- 5133 0 0"/>
                  <a:gd name="G1" fmla="+- 21600 0 0"/>
                  <a:gd name="G2" fmla="+- 21600 0 0"/>
                  <a:gd name="T0" fmla="*/ 0 w 17732"/>
                  <a:gd name="T1" fmla="*/ 619 h 21600"/>
                  <a:gd name="T2" fmla="*/ 17732 w 17732"/>
                  <a:gd name="T3" fmla="*/ 4055 h 21600"/>
                  <a:gd name="T4" fmla="*/ 5133 w 1773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32" h="21600" fill="none" extrusionOk="0">
                    <a:moveTo>
                      <a:pt x="-1" y="618"/>
                    </a:moveTo>
                    <a:cubicBezTo>
                      <a:pt x="1680" y="207"/>
                      <a:pt x="3403" y="-1"/>
                      <a:pt x="5133" y="0"/>
                    </a:cubicBezTo>
                    <a:cubicBezTo>
                      <a:pt x="9653" y="0"/>
                      <a:pt x="14060" y="1418"/>
                      <a:pt x="17731" y="4055"/>
                    </a:cubicBezTo>
                  </a:path>
                  <a:path w="17732" h="21600" stroke="0" extrusionOk="0">
                    <a:moveTo>
                      <a:pt x="-1" y="618"/>
                    </a:moveTo>
                    <a:cubicBezTo>
                      <a:pt x="1680" y="207"/>
                      <a:pt x="3403" y="-1"/>
                      <a:pt x="5133" y="0"/>
                    </a:cubicBezTo>
                    <a:cubicBezTo>
                      <a:pt x="9653" y="0"/>
                      <a:pt x="14060" y="1418"/>
                      <a:pt x="17731" y="4055"/>
                    </a:cubicBezTo>
                    <a:lnTo>
                      <a:pt x="5133" y="21600"/>
                    </a:lnTo>
                    <a:close/>
                  </a:path>
                </a:pathLst>
              </a:custGeom>
              <a:noFill/>
              <a:ln w="57150" cap="sq">
                <a:solidFill>
                  <a:srgbClr val="808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 b="1"/>
              </a:p>
            </p:txBody>
          </p:sp>
          <p:sp>
            <p:nvSpPr>
              <p:cNvPr id="7186" name="Text Box 18"/>
              <p:cNvSpPr txBox="1">
                <a:spLocks noChangeArrowheads="1"/>
              </p:cNvSpPr>
              <p:nvPr/>
            </p:nvSpPr>
            <p:spPr bwMode="auto">
              <a:xfrm>
                <a:off x="5280" y="787"/>
                <a:ext cx="192" cy="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2100" b="1">
                    <a:latin typeface="Times New Roman" panose="02020603050405020304" pitchFamily="18" charset="0"/>
                    <a:ea typeface="隶书" panose="02010509060101010101" pitchFamily="49" charset="-122"/>
                  </a:rPr>
                  <a:t>2</a:t>
                </a:r>
                <a:endParaRPr kumimoji="1" lang="en-US" altLang="zh-CN" sz="2100" b="1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7187" name="Group 19"/>
          <p:cNvGrpSpPr/>
          <p:nvPr/>
        </p:nvGrpSpPr>
        <p:grpSpPr bwMode="auto">
          <a:xfrm>
            <a:off x="2598990" y="2647429"/>
            <a:ext cx="1447211" cy="789051"/>
            <a:chOff x="433" y="2449"/>
            <a:chExt cx="1775" cy="1086"/>
          </a:xfrm>
        </p:grpSpPr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 flipH="1">
              <a:off x="433" y="2618"/>
              <a:ext cx="660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kumimoji="1" lang="en-US" altLang="zh-CN" sz="2100" b="1" dirty="0" err="1" smtClean="0">
                  <a:latin typeface="Times New Roman" panose="02020603050405020304" pitchFamily="18" charset="0"/>
                  <a:ea typeface="隶书" panose="02010509060101010101" pitchFamily="49" charset="-122"/>
                </a:rPr>
                <a:t>Cl</a:t>
              </a:r>
              <a:r>
                <a:rPr kumimoji="1" lang="en-US" altLang="zh-CN" sz="2100" b="1" dirty="0" smtClean="0">
                  <a:latin typeface="Times New Roman" panose="02020603050405020304" pitchFamily="18" charset="0"/>
                  <a:ea typeface="隶书" panose="02010509060101010101" pitchFamily="49" charset="-122"/>
                </a:rPr>
                <a:t>   </a:t>
              </a:r>
              <a:endParaRPr kumimoji="1" lang="en-US" altLang="zh-CN" sz="2100" b="1" dirty="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pSp>
          <p:nvGrpSpPr>
            <p:cNvPr id="7189" name="Group 21"/>
            <p:cNvGrpSpPr/>
            <p:nvPr/>
          </p:nvGrpSpPr>
          <p:grpSpPr bwMode="auto">
            <a:xfrm>
              <a:off x="912" y="2544"/>
              <a:ext cx="840" cy="991"/>
              <a:chOff x="690" y="3348"/>
              <a:chExt cx="840" cy="991"/>
            </a:xfrm>
          </p:grpSpPr>
          <p:sp>
            <p:nvSpPr>
              <p:cNvPr id="7190" name="Oval 22"/>
              <p:cNvSpPr>
                <a:spLocks noChangeArrowheads="1"/>
              </p:cNvSpPr>
              <p:nvPr/>
            </p:nvSpPr>
            <p:spPr bwMode="auto">
              <a:xfrm>
                <a:off x="690" y="3348"/>
                <a:ext cx="624" cy="624"/>
              </a:xfrm>
              <a:prstGeom prst="ellipse">
                <a:avLst/>
              </a:prstGeom>
              <a:gradFill rotWithShape="0">
                <a:gsLst>
                  <a:gs pos="0">
                    <a:srgbClr val="3366CC">
                      <a:gamma/>
                      <a:tint val="74118"/>
                      <a:invGamma/>
                    </a:srgbClr>
                  </a:gs>
                  <a:gs pos="100000">
                    <a:srgbClr val="3366CC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 b="1"/>
              </a:p>
            </p:txBody>
          </p:sp>
          <p:sp>
            <p:nvSpPr>
              <p:cNvPr id="7191" name="Text Box 23"/>
              <p:cNvSpPr txBox="1">
                <a:spLocks noChangeArrowheads="1"/>
              </p:cNvSpPr>
              <p:nvPr/>
            </p:nvSpPr>
            <p:spPr bwMode="auto">
              <a:xfrm>
                <a:off x="693" y="3451"/>
                <a:ext cx="837" cy="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1800" b="1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+17</a:t>
                </a:r>
                <a:endParaRPr kumimoji="1" lang="en-US" altLang="zh-CN" sz="1800" b="1" dirty="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7192" name="Group 24"/>
            <p:cNvGrpSpPr/>
            <p:nvPr/>
          </p:nvGrpSpPr>
          <p:grpSpPr bwMode="auto">
            <a:xfrm>
              <a:off x="1277" y="2449"/>
              <a:ext cx="931" cy="794"/>
              <a:chOff x="1229" y="2305"/>
              <a:chExt cx="931" cy="794"/>
            </a:xfrm>
          </p:grpSpPr>
          <p:grpSp>
            <p:nvGrpSpPr>
              <p:cNvPr id="7193" name="Group 25"/>
              <p:cNvGrpSpPr/>
              <p:nvPr/>
            </p:nvGrpSpPr>
            <p:grpSpPr bwMode="auto">
              <a:xfrm>
                <a:off x="1440" y="2305"/>
                <a:ext cx="498" cy="794"/>
                <a:chOff x="4973" y="596"/>
                <a:chExt cx="498" cy="794"/>
              </a:xfrm>
            </p:grpSpPr>
            <p:sp>
              <p:nvSpPr>
                <p:cNvPr id="7194" name="Arc 26"/>
                <p:cNvSpPr/>
                <p:nvPr/>
              </p:nvSpPr>
              <p:spPr bwMode="auto">
                <a:xfrm rot="8022999" flipH="1">
                  <a:off x="5070" y="1012"/>
                  <a:ext cx="334" cy="421"/>
                </a:xfrm>
                <a:custGeom>
                  <a:avLst/>
                  <a:gdLst>
                    <a:gd name="G0" fmla="+- 0 0 0"/>
                    <a:gd name="G1" fmla="+- 21538 0 0"/>
                    <a:gd name="G2" fmla="+- 21600 0 0"/>
                    <a:gd name="T0" fmla="*/ 1631 w 15345"/>
                    <a:gd name="T1" fmla="*/ 0 h 21538"/>
                    <a:gd name="T2" fmla="*/ 15345 w 15345"/>
                    <a:gd name="T3" fmla="*/ 6336 h 21538"/>
                    <a:gd name="T4" fmla="*/ 0 w 15345"/>
                    <a:gd name="T5" fmla="*/ 21538 h 21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345" h="21538" fill="none" extrusionOk="0">
                      <a:moveTo>
                        <a:pt x="1631" y="-1"/>
                      </a:moveTo>
                      <a:cubicBezTo>
                        <a:pt x="6815" y="392"/>
                        <a:pt x="11685" y="2642"/>
                        <a:pt x="15344" y="6336"/>
                      </a:cubicBezTo>
                    </a:path>
                    <a:path w="15345" h="21538" stroke="0" extrusionOk="0">
                      <a:moveTo>
                        <a:pt x="1631" y="-1"/>
                      </a:moveTo>
                      <a:cubicBezTo>
                        <a:pt x="6815" y="392"/>
                        <a:pt x="11685" y="2642"/>
                        <a:pt x="15344" y="6336"/>
                      </a:cubicBezTo>
                      <a:lnTo>
                        <a:pt x="0" y="21538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808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195" name="Arc 27"/>
                <p:cNvSpPr/>
                <p:nvPr/>
              </p:nvSpPr>
              <p:spPr bwMode="auto">
                <a:xfrm rot="2963934">
                  <a:off x="5001" y="567"/>
                  <a:ext cx="365" cy="422"/>
                </a:xfrm>
                <a:custGeom>
                  <a:avLst/>
                  <a:gdLst>
                    <a:gd name="G0" fmla="+- 5133 0 0"/>
                    <a:gd name="G1" fmla="+- 21600 0 0"/>
                    <a:gd name="G2" fmla="+- 21600 0 0"/>
                    <a:gd name="T0" fmla="*/ 0 w 17732"/>
                    <a:gd name="T1" fmla="*/ 619 h 21600"/>
                    <a:gd name="T2" fmla="*/ 17732 w 17732"/>
                    <a:gd name="T3" fmla="*/ 4055 h 21600"/>
                    <a:gd name="T4" fmla="*/ 5133 w 1773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732" h="21600" fill="none" extrusionOk="0">
                      <a:moveTo>
                        <a:pt x="-1" y="618"/>
                      </a:moveTo>
                      <a:cubicBezTo>
                        <a:pt x="1680" y="207"/>
                        <a:pt x="3403" y="-1"/>
                        <a:pt x="5133" y="0"/>
                      </a:cubicBezTo>
                      <a:cubicBezTo>
                        <a:pt x="9653" y="0"/>
                        <a:pt x="14060" y="1418"/>
                        <a:pt x="17731" y="4055"/>
                      </a:cubicBezTo>
                    </a:path>
                    <a:path w="17732" h="21600" stroke="0" extrusionOk="0">
                      <a:moveTo>
                        <a:pt x="-1" y="618"/>
                      </a:moveTo>
                      <a:cubicBezTo>
                        <a:pt x="1680" y="207"/>
                        <a:pt x="3403" y="-1"/>
                        <a:pt x="5133" y="0"/>
                      </a:cubicBezTo>
                      <a:cubicBezTo>
                        <a:pt x="9653" y="0"/>
                        <a:pt x="14060" y="1418"/>
                        <a:pt x="17731" y="4055"/>
                      </a:cubicBezTo>
                      <a:lnTo>
                        <a:pt x="5133" y="21600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808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19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79" y="788"/>
                  <a:ext cx="192" cy="5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kumimoji="1" lang="en-US" altLang="zh-CN" sz="2100" b="1" dirty="0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8</a:t>
                  </a:r>
                  <a:endParaRPr kumimoji="1" lang="en-US" altLang="zh-CN" sz="2100" b="1" dirty="0">
                    <a:latin typeface="Times New Roman" panose="02020603050405020304" pitchFamily="18" charset="0"/>
                    <a:ea typeface="隶书" panose="02010509060101010101" pitchFamily="49" charset="-122"/>
                  </a:endParaRPr>
                </a:p>
              </p:txBody>
            </p:sp>
          </p:grpSp>
          <p:grpSp>
            <p:nvGrpSpPr>
              <p:cNvPr id="7197" name="Group 29"/>
              <p:cNvGrpSpPr/>
              <p:nvPr/>
            </p:nvGrpSpPr>
            <p:grpSpPr bwMode="auto">
              <a:xfrm>
                <a:off x="1661" y="2305"/>
                <a:ext cx="499" cy="794"/>
                <a:chOff x="4973" y="596"/>
                <a:chExt cx="499" cy="794"/>
              </a:xfrm>
            </p:grpSpPr>
            <p:sp>
              <p:nvSpPr>
                <p:cNvPr id="7198" name="Arc 30"/>
                <p:cNvSpPr/>
                <p:nvPr/>
              </p:nvSpPr>
              <p:spPr bwMode="auto">
                <a:xfrm rot="8022999" flipH="1">
                  <a:off x="5070" y="1012"/>
                  <a:ext cx="334" cy="421"/>
                </a:xfrm>
                <a:custGeom>
                  <a:avLst/>
                  <a:gdLst>
                    <a:gd name="G0" fmla="+- 0 0 0"/>
                    <a:gd name="G1" fmla="+- 21538 0 0"/>
                    <a:gd name="G2" fmla="+- 21600 0 0"/>
                    <a:gd name="T0" fmla="*/ 1631 w 15345"/>
                    <a:gd name="T1" fmla="*/ 0 h 21538"/>
                    <a:gd name="T2" fmla="*/ 15345 w 15345"/>
                    <a:gd name="T3" fmla="*/ 6336 h 21538"/>
                    <a:gd name="T4" fmla="*/ 0 w 15345"/>
                    <a:gd name="T5" fmla="*/ 21538 h 21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345" h="21538" fill="none" extrusionOk="0">
                      <a:moveTo>
                        <a:pt x="1631" y="-1"/>
                      </a:moveTo>
                      <a:cubicBezTo>
                        <a:pt x="6815" y="392"/>
                        <a:pt x="11685" y="2642"/>
                        <a:pt x="15344" y="6336"/>
                      </a:cubicBezTo>
                    </a:path>
                    <a:path w="15345" h="21538" stroke="0" extrusionOk="0">
                      <a:moveTo>
                        <a:pt x="1631" y="-1"/>
                      </a:moveTo>
                      <a:cubicBezTo>
                        <a:pt x="6815" y="392"/>
                        <a:pt x="11685" y="2642"/>
                        <a:pt x="15344" y="6336"/>
                      </a:cubicBezTo>
                      <a:lnTo>
                        <a:pt x="0" y="21538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808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199" name="Arc 31"/>
                <p:cNvSpPr/>
                <p:nvPr/>
              </p:nvSpPr>
              <p:spPr bwMode="auto">
                <a:xfrm rot="2963934">
                  <a:off x="5001" y="567"/>
                  <a:ext cx="365" cy="422"/>
                </a:xfrm>
                <a:custGeom>
                  <a:avLst/>
                  <a:gdLst>
                    <a:gd name="G0" fmla="+- 5133 0 0"/>
                    <a:gd name="G1" fmla="+- 21600 0 0"/>
                    <a:gd name="G2" fmla="+- 21600 0 0"/>
                    <a:gd name="T0" fmla="*/ 0 w 17732"/>
                    <a:gd name="T1" fmla="*/ 619 h 21600"/>
                    <a:gd name="T2" fmla="*/ 17732 w 17732"/>
                    <a:gd name="T3" fmla="*/ 4055 h 21600"/>
                    <a:gd name="T4" fmla="*/ 5133 w 1773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732" h="21600" fill="none" extrusionOk="0">
                      <a:moveTo>
                        <a:pt x="-1" y="618"/>
                      </a:moveTo>
                      <a:cubicBezTo>
                        <a:pt x="1680" y="207"/>
                        <a:pt x="3403" y="-1"/>
                        <a:pt x="5133" y="0"/>
                      </a:cubicBezTo>
                      <a:cubicBezTo>
                        <a:pt x="9653" y="0"/>
                        <a:pt x="14060" y="1418"/>
                        <a:pt x="17731" y="4055"/>
                      </a:cubicBezTo>
                    </a:path>
                    <a:path w="17732" h="21600" stroke="0" extrusionOk="0">
                      <a:moveTo>
                        <a:pt x="-1" y="618"/>
                      </a:moveTo>
                      <a:cubicBezTo>
                        <a:pt x="1680" y="207"/>
                        <a:pt x="3403" y="-1"/>
                        <a:pt x="5133" y="0"/>
                      </a:cubicBezTo>
                      <a:cubicBezTo>
                        <a:pt x="9653" y="0"/>
                        <a:pt x="14060" y="1418"/>
                        <a:pt x="17731" y="4055"/>
                      </a:cubicBezTo>
                      <a:lnTo>
                        <a:pt x="5133" y="21600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808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20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80" y="788"/>
                  <a:ext cx="192" cy="5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kumimoji="1" lang="en-US" altLang="zh-CN" sz="2100" b="1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7</a:t>
                  </a:r>
                  <a:endParaRPr kumimoji="1" lang="en-US" altLang="zh-CN" sz="2100" b="1">
                    <a:latin typeface="Times New Roman" panose="02020603050405020304" pitchFamily="18" charset="0"/>
                    <a:ea typeface="隶书" panose="02010509060101010101" pitchFamily="49" charset="-122"/>
                  </a:endParaRPr>
                </a:p>
              </p:txBody>
            </p:sp>
          </p:grpSp>
          <p:grpSp>
            <p:nvGrpSpPr>
              <p:cNvPr id="7201" name="Group 33"/>
              <p:cNvGrpSpPr/>
              <p:nvPr/>
            </p:nvGrpSpPr>
            <p:grpSpPr bwMode="auto">
              <a:xfrm>
                <a:off x="1229" y="2305"/>
                <a:ext cx="499" cy="794"/>
                <a:chOff x="4973" y="596"/>
                <a:chExt cx="499" cy="794"/>
              </a:xfrm>
            </p:grpSpPr>
            <p:sp>
              <p:nvSpPr>
                <p:cNvPr id="7202" name="Arc 34"/>
                <p:cNvSpPr/>
                <p:nvPr/>
              </p:nvSpPr>
              <p:spPr bwMode="auto">
                <a:xfrm rot="8022999" flipH="1">
                  <a:off x="5070" y="1012"/>
                  <a:ext cx="334" cy="421"/>
                </a:xfrm>
                <a:custGeom>
                  <a:avLst/>
                  <a:gdLst>
                    <a:gd name="G0" fmla="+- 0 0 0"/>
                    <a:gd name="G1" fmla="+- 21538 0 0"/>
                    <a:gd name="G2" fmla="+- 21600 0 0"/>
                    <a:gd name="T0" fmla="*/ 1631 w 15345"/>
                    <a:gd name="T1" fmla="*/ 0 h 21538"/>
                    <a:gd name="T2" fmla="*/ 15345 w 15345"/>
                    <a:gd name="T3" fmla="*/ 6336 h 21538"/>
                    <a:gd name="T4" fmla="*/ 0 w 15345"/>
                    <a:gd name="T5" fmla="*/ 21538 h 21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345" h="21538" fill="none" extrusionOk="0">
                      <a:moveTo>
                        <a:pt x="1631" y="-1"/>
                      </a:moveTo>
                      <a:cubicBezTo>
                        <a:pt x="6815" y="392"/>
                        <a:pt x="11685" y="2642"/>
                        <a:pt x="15344" y="6336"/>
                      </a:cubicBezTo>
                    </a:path>
                    <a:path w="15345" h="21538" stroke="0" extrusionOk="0">
                      <a:moveTo>
                        <a:pt x="1631" y="-1"/>
                      </a:moveTo>
                      <a:cubicBezTo>
                        <a:pt x="6815" y="392"/>
                        <a:pt x="11685" y="2642"/>
                        <a:pt x="15344" y="6336"/>
                      </a:cubicBezTo>
                      <a:lnTo>
                        <a:pt x="0" y="21538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808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203" name="Arc 35"/>
                <p:cNvSpPr/>
                <p:nvPr/>
              </p:nvSpPr>
              <p:spPr bwMode="auto">
                <a:xfrm rot="2963934">
                  <a:off x="5001" y="567"/>
                  <a:ext cx="365" cy="422"/>
                </a:xfrm>
                <a:custGeom>
                  <a:avLst/>
                  <a:gdLst>
                    <a:gd name="G0" fmla="+- 5133 0 0"/>
                    <a:gd name="G1" fmla="+- 21600 0 0"/>
                    <a:gd name="G2" fmla="+- 21600 0 0"/>
                    <a:gd name="T0" fmla="*/ 0 w 17732"/>
                    <a:gd name="T1" fmla="*/ 619 h 21600"/>
                    <a:gd name="T2" fmla="*/ 17732 w 17732"/>
                    <a:gd name="T3" fmla="*/ 4055 h 21600"/>
                    <a:gd name="T4" fmla="*/ 5133 w 1773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732" h="21600" fill="none" extrusionOk="0">
                      <a:moveTo>
                        <a:pt x="-1" y="618"/>
                      </a:moveTo>
                      <a:cubicBezTo>
                        <a:pt x="1680" y="207"/>
                        <a:pt x="3403" y="-1"/>
                        <a:pt x="5133" y="0"/>
                      </a:cubicBezTo>
                      <a:cubicBezTo>
                        <a:pt x="9653" y="0"/>
                        <a:pt x="14060" y="1418"/>
                        <a:pt x="17731" y="4055"/>
                      </a:cubicBezTo>
                    </a:path>
                    <a:path w="17732" h="21600" stroke="0" extrusionOk="0">
                      <a:moveTo>
                        <a:pt x="-1" y="618"/>
                      </a:moveTo>
                      <a:cubicBezTo>
                        <a:pt x="1680" y="207"/>
                        <a:pt x="3403" y="-1"/>
                        <a:pt x="5133" y="0"/>
                      </a:cubicBezTo>
                      <a:cubicBezTo>
                        <a:pt x="9653" y="0"/>
                        <a:pt x="14060" y="1418"/>
                        <a:pt x="17731" y="4055"/>
                      </a:cubicBezTo>
                      <a:lnTo>
                        <a:pt x="5133" y="21600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808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20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279" y="788"/>
                  <a:ext cx="193" cy="5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kumimoji="1" lang="en-US" altLang="zh-CN" sz="2100" b="1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2</a:t>
                  </a:r>
                  <a:endParaRPr kumimoji="1" lang="en-US" altLang="zh-CN" sz="2100" b="1">
                    <a:latin typeface="Times New Roman" panose="02020603050405020304" pitchFamily="18" charset="0"/>
                    <a:ea typeface="隶书" panose="02010509060101010101" pitchFamily="49" charset="-122"/>
                  </a:endParaRPr>
                </a:p>
              </p:txBody>
            </p:sp>
          </p:grpSp>
        </p:grpSp>
      </p:grpSp>
      <p:grpSp>
        <p:nvGrpSpPr>
          <p:cNvPr id="7205" name="Group 37"/>
          <p:cNvGrpSpPr/>
          <p:nvPr/>
        </p:nvGrpSpPr>
        <p:grpSpPr bwMode="auto">
          <a:xfrm>
            <a:off x="4191933" y="1890701"/>
            <a:ext cx="635381" cy="1269167"/>
            <a:chOff x="1968" y="960"/>
            <a:chExt cx="576" cy="1440"/>
          </a:xfrm>
        </p:grpSpPr>
        <p:sp>
          <p:nvSpPr>
            <p:cNvPr id="7206" name="AutoShape 38"/>
            <p:cNvSpPr>
              <a:spLocks noChangeArrowheads="1"/>
            </p:cNvSpPr>
            <p:nvPr/>
          </p:nvSpPr>
          <p:spPr bwMode="auto">
            <a:xfrm>
              <a:off x="1968" y="960"/>
              <a:ext cx="576" cy="134"/>
            </a:xfrm>
            <a:prstGeom prst="rightArrow">
              <a:avLst>
                <a:gd name="adj1" fmla="val 50000"/>
                <a:gd name="adj2" fmla="val 107463"/>
              </a:avLst>
            </a:prstGeom>
            <a:solidFill>
              <a:srgbClr val="3366CC"/>
            </a:solidFill>
            <a:ln w="12700" cap="sq">
              <a:solidFill>
                <a:srgbClr val="3366CC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100" b="1"/>
            </a:p>
          </p:txBody>
        </p:sp>
        <p:sp>
          <p:nvSpPr>
            <p:cNvPr id="7207" name="AutoShape 39"/>
            <p:cNvSpPr>
              <a:spLocks noChangeArrowheads="1"/>
            </p:cNvSpPr>
            <p:nvPr/>
          </p:nvSpPr>
          <p:spPr bwMode="auto">
            <a:xfrm>
              <a:off x="1968" y="2266"/>
              <a:ext cx="576" cy="134"/>
            </a:xfrm>
            <a:prstGeom prst="rightArrow">
              <a:avLst>
                <a:gd name="adj1" fmla="val 50000"/>
                <a:gd name="adj2" fmla="val 107463"/>
              </a:avLst>
            </a:prstGeom>
            <a:solidFill>
              <a:srgbClr val="3366CC"/>
            </a:solidFill>
            <a:ln w="12700" cap="sq">
              <a:solidFill>
                <a:srgbClr val="3366CC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100" b="1"/>
            </a:p>
          </p:txBody>
        </p:sp>
      </p:grpSp>
      <p:grpSp>
        <p:nvGrpSpPr>
          <p:cNvPr id="7211" name="Group 43"/>
          <p:cNvGrpSpPr/>
          <p:nvPr/>
        </p:nvGrpSpPr>
        <p:grpSpPr bwMode="auto">
          <a:xfrm>
            <a:off x="6622271" y="2204605"/>
            <a:ext cx="1100765" cy="617138"/>
            <a:chOff x="4224" y="1440"/>
            <a:chExt cx="1283" cy="768"/>
          </a:xfrm>
        </p:grpSpPr>
        <p:grpSp>
          <p:nvGrpSpPr>
            <p:cNvPr id="7212" name="Group 44"/>
            <p:cNvGrpSpPr/>
            <p:nvPr/>
          </p:nvGrpSpPr>
          <p:grpSpPr bwMode="auto">
            <a:xfrm>
              <a:off x="4224" y="1536"/>
              <a:ext cx="674" cy="576"/>
              <a:chOff x="3120" y="1536"/>
              <a:chExt cx="674" cy="576"/>
            </a:xfrm>
          </p:grpSpPr>
          <p:sp>
            <p:nvSpPr>
              <p:cNvPr id="7213" name="Oval 45"/>
              <p:cNvSpPr>
                <a:spLocks noChangeArrowheads="1"/>
              </p:cNvSpPr>
              <p:nvPr/>
            </p:nvSpPr>
            <p:spPr bwMode="auto">
              <a:xfrm>
                <a:off x="3120" y="1536"/>
                <a:ext cx="576" cy="576"/>
              </a:xfrm>
              <a:prstGeom prst="ellipse">
                <a:avLst/>
              </a:prstGeom>
              <a:gradFill rotWithShape="0">
                <a:gsLst>
                  <a:gs pos="0">
                    <a:srgbClr val="CCCC00"/>
                  </a:gs>
                  <a:gs pos="100000">
                    <a:srgbClr val="CC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 b="1"/>
              </a:p>
            </p:txBody>
          </p:sp>
          <p:sp>
            <p:nvSpPr>
              <p:cNvPr id="7214" name="Text Box 46"/>
              <p:cNvSpPr txBox="1">
                <a:spLocks noChangeArrowheads="1"/>
              </p:cNvSpPr>
              <p:nvPr/>
            </p:nvSpPr>
            <p:spPr bwMode="auto">
              <a:xfrm>
                <a:off x="3120" y="1633"/>
                <a:ext cx="674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1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Na</a:t>
                </a:r>
                <a:r>
                  <a:rPr kumimoji="1" lang="en-US" altLang="zh-CN" sz="1800" b="1" baseline="40000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+</a:t>
                </a:r>
                <a:endParaRPr kumimoji="1" lang="en-US" altLang="zh-CN" sz="1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15" name="Group 47"/>
            <p:cNvGrpSpPr/>
            <p:nvPr/>
          </p:nvGrpSpPr>
          <p:grpSpPr bwMode="auto">
            <a:xfrm>
              <a:off x="4739" y="1440"/>
              <a:ext cx="768" cy="768"/>
              <a:chOff x="1091" y="3216"/>
              <a:chExt cx="768" cy="768"/>
            </a:xfrm>
          </p:grpSpPr>
          <p:sp>
            <p:nvSpPr>
              <p:cNvPr id="7216" name="Oval 48"/>
              <p:cNvSpPr>
                <a:spLocks noChangeArrowheads="1"/>
              </p:cNvSpPr>
              <p:nvPr/>
            </p:nvSpPr>
            <p:spPr bwMode="auto">
              <a:xfrm>
                <a:off x="1091" y="3216"/>
                <a:ext cx="768" cy="768"/>
              </a:xfrm>
              <a:prstGeom prst="ellipse">
                <a:avLst/>
              </a:prstGeom>
              <a:gradFill rotWithShape="0">
                <a:gsLst>
                  <a:gs pos="0">
                    <a:srgbClr val="3366CC"/>
                  </a:gs>
                  <a:gs pos="100000">
                    <a:srgbClr val="3366CC">
                      <a:gamma/>
                      <a:shade val="85882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100" b="1"/>
              </a:p>
            </p:txBody>
          </p:sp>
          <p:sp>
            <p:nvSpPr>
              <p:cNvPr id="7217" name="Text Box 49"/>
              <p:cNvSpPr txBox="1">
                <a:spLocks noChangeArrowheads="1"/>
              </p:cNvSpPr>
              <p:nvPr/>
            </p:nvSpPr>
            <p:spPr bwMode="auto">
              <a:xfrm>
                <a:off x="1185" y="3394"/>
                <a:ext cx="674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1800" b="1" dirty="0">
                    <a:latin typeface="Times New Roman" panose="02020603050405020304" pitchFamily="18" charset="0"/>
                    <a:ea typeface="隶书" panose="020105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b="1" dirty="0" err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Cl</a:t>
                </a:r>
                <a:r>
                  <a:rPr kumimoji="1" lang="en-US" altLang="zh-CN" sz="1800" b="1" baseline="30000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-</a:t>
                </a:r>
                <a:endParaRPr kumimoji="1" lang="en-US" altLang="zh-CN" sz="1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22" name="Arc 54"/>
          <p:cNvSpPr/>
          <p:nvPr/>
        </p:nvSpPr>
        <p:spPr bwMode="auto">
          <a:xfrm rot="21208182">
            <a:off x="3965593" y="2079442"/>
            <a:ext cx="370639" cy="838557"/>
          </a:xfrm>
          <a:custGeom>
            <a:avLst/>
            <a:gdLst>
              <a:gd name="G0" fmla="+- 0 0 0"/>
              <a:gd name="G1" fmla="+- 19974 0 0"/>
              <a:gd name="G2" fmla="+- 21600 0 0"/>
              <a:gd name="T0" fmla="*/ 8222 w 21600"/>
              <a:gd name="T1" fmla="*/ 0 h 40784"/>
              <a:gd name="T2" fmla="*/ 5789 w 21600"/>
              <a:gd name="T3" fmla="*/ 40784 h 40784"/>
              <a:gd name="T4" fmla="*/ 0 w 21600"/>
              <a:gd name="T5" fmla="*/ 19974 h 40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784" fill="none" extrusionOk="0">
                <a:moveTo>
                  <a:pt x="8221" y="0"/>
                </a:moveTo>
                <a:cubicBezTo>
                  <a:pt x="16316" y="3332"/>
                  <a:pt x="21600" y="11220"/>
                  <a:pt x="21600" y="19974"/>
                </a:cubicBezTo>
                <a:cubicBezTo>
                  <a:pt x="21600" y="29673"/>
                  <a:pt x="15133" y="38184"/>
                  <a:pt x="5788" y="40783"/>
                </a:cubicBezTo>
              </a:path>
              <a:path w="21600" h="40784" stroke="0" extrusionOk="0">
                <a:moveTo>
                  <a:pt x="8221" y="0"/>
                </a:moveTo>
                <a:cubicBezTo>
                  <a:pt x="16316" y="3332"/>
                  <a:pt x="21600" y="11220"/>
                  <a:pt x="21600" y="19974"/>
                </a:cubicBezTo>
                <a:cubicBezTo>
                  <a:pt x="21600" y="29673"/>
                  <a:pt x="15133" y="38184"/>
                  <a:pt x="5788" y="40783"/>
                </a:cubicBezTo>
                <a:lnTo>
                  <a:pt x="0" y="19974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100" b="1"/>
          </a:p>
        </p:txBody>
      </p:sp>
      <p:grpSp>
        <p:nvGrpSpPr>
          <p:cNvPr id="2" name="组合 1"/>
          <p:cNvGrpSpPr/>
          <p:nvPr/>
        </p:nvGrpSpPr>
        <p:grpSpPr>
          <a:xfrm>
            <a:off x="4528493" y="1713011"/>
            <a:ext cx="1509031" cy="1554384"/>
            <a:chOff x="5592297" y="4316088"/>
            <a:chExt cx="2012041" cy="2072513"/>
          </a:xfrm>
        </p:grpSpPr>
        <p:grpSp>
          <p:nvGrpSpPr>
            <p:cNvPr id="7225" name="Group 57"/>
            <p:cNvGrpSpPr/>
            <p:nvPr/>
          </p:nvGrpSpPr>
          <p:grpSpPr bwMode="auto">
            <a:xfrm>
              <a:off x="6289550" y="4316088"/>
              <a:ext cx="1107701" cy="805872"/>
              <a:chOff x="3264" y="545"/>
              <a:chExt cx="1027" cy="826"/>
            </a:xfrm>
          </p:grpSpPr>
          <p:grpSp>
            <p:nvGrpSpPr>
              <p:cNvPr id="7226" name="Group 58"/>
              <p:cNvGrpSpPr/>
              <p:nvPr/>
            </p:nvGrpSpPr>
            <p:grpSpPr bwMode="auto">
              <a:xfrm>
                <a:off x="3264" y="672"/>
                <a:ext cx="672" cy="624"/>
                <a:chOff x="2064" y="912"/>
                <a:chExt cx="672" cy="624"/>
              </a:xfrm>
            </p:grpSpPr>
            <p:sp>
              <p:nvSpPr>
                <p:cNvPr id="7227" name="Oval 59"/>
                <p:cNvSpPr>
                  <a:spLocks noChangeArrowheads="1"/>
                </p:cNvSpPr>
                <p:nvPr/>
              </p:nvSpPr>
              <p:spPr bwMode="auto">
                <a:xfrm>
                  <a:off x="2064" y="912"/>
                  <a:ext cx="624" cy="6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00"/>
                    </a:gs>
                    <a:gs pos="100000">
                      <a:srgbClr val="CCCC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CC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22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064" y="1025"/>
                  <a:ext cx="672" cy="5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kumimoji="1" lang="en-US" altLang="zh-CN" sz="1800" b="1" dirty="0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+11</a:t>
                  </a:r>
                  <a:endParaRPr kumimoji="1" lang="en-US" altLang="zh-CN" sz="1800" b="1" dirty="0">
                    <a:latin typeface="Times New Roman" panose="02020603050405020304" pitchFamily="18" charset="0"/>
                    <a:ea typeface="隶书" panose="02010509060101010101" pitchFamily="49" charset="-122"/>
                  </a:endParaRPr>
                </a:p>
              </p:txBody>
            </p:sp>
          </p:grpSp>
          <p:grpSp>
            <p:nvGrpSpPr>
              <p:cNvPr id="7229" name="Group 61"/>
              <p:cNvGrpSpPr/>
              <p:nvPr/>
            </p:nvGrpSpPr>
            <p:grpSpPr bwMode="auto">
              <a:xfrm>
                <a:off x="3792" y="545"/>
                <a:ext cx="499" cy="794"/>
                <a:chOff x="4973" y="564"/>
                <a:chExt cx="499" cy="794"/>
              </a:xfrm>
            </p:grpSpPr>
            <p:sp>
              <p:nvSpPr>
                <p:cNvPr id="7230" name="Arc 62"/>
                <p:cNvSpPr/>
                <p:nvPr/>
              </p:nvSpPr>
              <p:spPr bwMode="auto">
                <a:xfrm rot="8022999" flipH="1">
                  <a:off x="5070" y="980"/>
                  <a:ext cx="334" cy="421"/>
                </a:xfrm>
                <a:custGeom>
                  <a:avLst/>
                  <a:gdLst>
                    <a:gd name="G0" fmla="+- 0 0 0"/>
                    <a:gd name="G1" fmla="+- 21538 0 0"/>
                    <a:gd name="G2" fmla="+- 21600 0 0"/>
                    <a:gd name="T0" fmla="*/ 1631 w 15345"/>
                    <a:gd name="T1" fmla="*/ 0 h 21538"/>
                    <a:gd name="T2" fmla="*/ 15345 w 15345"/>
                    <a:gd name="T3" fmla="*/ 6336 h 21538"/>
                    <a:gd name="T4" fmla="*/ 0 w 15345"/>
                    <a:gd name="T5" fmla="*/ 21538 h 21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345" h="21538" fill="none" extrusionOk="0">
                      <a:moveTo>
                        <a:pt x="1631" y="-1"/>
                      </a:moveTo>
                      <a:cubicBezTo>
                        <a:pt x="6815" y="392"/>
                        <a:pt x="11685" y="2642"/>
                        <a:pt x="15344" y="6336"/>
                      </a:cubicBezTo>
                    </a:path>
                    <a:path w="15345" h="21538" stroke="0" extrusionOk="0">
                      <a:moveTo>
                        <a:pt x="1631" y="-1"/>
                      </a:moveTo>
                      <a:cubicBezTo>
                        <a:pt x="6815" y="392"/>
                        <a:pt x="11685" y="2642"/>
                        <a:pt x="15344" y="6336"/>
                      </a:cubicBezTo>
                      <a:lnTo>
                        <a:pt x="0" y="21538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808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231" name="Arc 63"/>
                <p:cNvSpPr/>
                <p:nvPr/>
              </p:nvSpPr>
              <p:spPr bwMode="auto">
                <a:xfrm rot="2963934">
                  <a:off x="5001" y="535"/>
                  <a:ext cx="365" cy="422"/>
                </a:xfrm>
                <a:custGeom>
                  <a:avLst/>
                  <a:gdLst>
                    <a:gd name="G0" fmla="+- 5133 0 0"/>
                    <a:gd name="G1" fmla="+- 21600 0 0"/>
                    <a:gd name="G2" fmla="+- 21600 0 0"/>
                    <a:gd name="T0" fmla="*/ 0 w 17732"/>
                    <a:gd name="T1" fmla="*/ 619 h 21600"/>
                    <a:gd name="T2" fmla="*/ 17732 w 17732"/>
                    <a:gd name="T3" fmla="*/ 4055 h 21600"/>
                    <a:gd name="T4" fmla="*/ 5133 w 1773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732" h="21600" fill="none" extrusionOk="0">
                      <a:moveTo>
                        <a:pt x="-1" y="618"/>
                      </a:moveTo>
                      <a:cubicBezTo>
                        <a:pt x="1680" y="207"/>
                        <a:pt x="3403" y="-1"/>
                        <a:pt x="5133" y="0"/>
                      </a:cubicBezTo>
                      <a:cubicBezTo>
                        <a:pt x="9653" y="0"/>
                        <a:pt x="14060" y="1418"/>
                        <a:pt x="17731" y="4055"/>
                      </a:cubicBezTo>
                    </a:path>
                    <a:path w="17732" h="21600" stroke="0" extrusionOk="0">
                      <a:moveTo>
                        <a:pt x="-1" y="618"/>
                      </a:moveTo>
                      <a:cubicBezTo>
                        <a:pt x="1680" y="207"/>
                        <a:pt x="3403" y="-1"/>
                        <a:pt x="5133" y="0"/>
                      </a:cubicBezTo>
                      <a:cubicBezTo>
                        <a:pt x="9653" y="0"/>
                        <a:pt x="14060" y="1418"/>
                        <a:pt x="17731" y="4055"/>
                      </a:cubicBezTo>
                      <a:lnTo>
                        <a:pt x="5133" y="21600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808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23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5278" y="755"/>
                  <a:ext cx="194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kumimoji="1" lang="en-US" altLang="zh-CN" sz="2100" b="1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8</a:t>
                  </a:r>
                  <a:endParaRPr kumimoji="1" lang="en-US" altLang="zh-CN" sz="2100" b="1">
                    <a:latin typeface="Times New Roman" panose="02020603050405020304" pitchFamily="18" charset="0"/>
                    <a:ea typeface="隶书" panose="02010509060101010101" pitchFamily="49" charset="-122"/>
                  </a:endParaRPr>
                </a:p>
              </p:txBody>
            </p:sp>
          </p:grpSp>
          <p:grpSp>
            <p:nvGrpSpPr>
              <p:cNvPr id="7233" name="Group 65"/>
              <p:cNvGrpSpPr/>
              <p:nvPr/>
            </p:nvGrpSpPr>
            <p:grpSpPr bwMode="auto">
              <a:xfrm>
                <a:off x="3600" y="577"/>
                <a:ext cx="497" cy="794"/>
                <a:chOff x="4973" y="596"/>
                <a:chExt cx="497" cy="794"/>
              </a:xfrm>
            </p:grpSpPr>
            <p:sp>
              <p:nvSpPr>
                <p:cNvPr id="7234" name="Arc 66"/>
                <p:cNvSpPr/>
                <p:nvPr/>
              </p:nvSpPr>
              <p:spPr bwMode="auto">
                <a:xfrm rot="8022999" flipH="1">
                  <a:off x="5070" y="1012"/>
                  <a:ext cx="334" cy="421"/>
                </a:xfrm>
                <a:custGeom>
                  <a:avLst/>
                  <a:gdLst>
                    <a:gd name="G0" fmla="+- 0 0 0"/>
                    <a:gd name="G1" fmla="+- 21538 0 0"/>
                    <a:gd name="G2" fmla="+- 21600 0 0"/>
                    <a:gd name="T0" fmla="*/ 1631 w 15345"/>
                    <a:gd name="T1" fmla="*/ 0 h 21538"/>
                    <a:gd name="T2" fmla="*/ 15345 w 15345"/>
                    <a:gd name="T3" fmla="*/ 6336 h 21538"/>
                    <a:gd name="T4" fmla="*/ 0 w 15345"/>
                    <a:gd name="T5" fmla="*/ 21538 h 21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345" h="21538" fill="none" extrusionOk="0">
                      <a:moveTo>
                        <a:pt x="1631" y="-1"/>
                      </a:moveTo>
                      <a:cubicBezTo>
                        <a:pt x="6815" y="392"/>
                        <a:pt x="11685" y="2642"/>
                        <a:pt x="15344" y="6336"/>
                      </a:cubicBezTo>
                    </a:path>
                    <a:path w="15345" h="21538" stroke="0" extrusionOk="0">
                      <a:moveTo>
                        <a:pt x="1631" y="-1"/>
                      </a:moveTo>
                      <a:cubicBezTo>
                        <a:pt x="6815" y="392"/>
                        <a:pt x="11685" y="2642"/>
                        <a:pt x="15344" y="6336"/>
                      </a:cubicBezTo>
                      <a:lnTo>
                        <a:pt x="0" y="21538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808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235" name="Arc 67"/>
                <p:cNvSpPr/>
                <p:nvPr/>
              </p:nvSpPr>
              <p:spPr bwMode="auto">
                <a:xfrm rot="2963934">
                  <a:off x="5001" y="567"/>
                  <a:ext cx="365" cy="422"/>
                </a:xfrm>
                <a:custGeom>
                  <a:avLst/>
                  <a:gdLst>
                    <a:gd name="G0" fmla="+- 5133 0 0"/>
                    <a:gd name="G1" fmla="+- 21600 0 0"/>
                    <a:gd name="G2" fmla="+- 21600 0 0"/>
                    <a:gd name="T0" fmla="*/ 0 w 17732"/>
                    <a:gd name="T1" fmla="*/ 619 h 21600"/>
                    <a:gd name="T2" fmla="*/ 17732 w 17732"/>
                    <a:gd name="T3" fmla="*/ 4055 h 21600"/>
                    <a:gd name="T4" fmla="*/ 5133 w 1773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732" h="21600" fill="none" extrusionOk="0">
                      <a:moveTo>
                        <a:pt x="-1" y="618"/>
                      </a:moveTo>
                      <a:cubicBezTo>
                        <a:pt x="1680" y="207"/>
                        <a:pt x="3403" y="-1"/>
                        <a:pt x="5133" y="0"/>
                      </a:cubicBezTo>
                      <a:cubicBezTo>
                        <a:pt x="9653" y="0"/>
                        <a:pt x="14060" y="1418"/>
                        <a:pt x="17731" y="4055"/>
                      </a:cubicBezTo>
                    </a:path>
                    <a:path w="17732" h="21600" stroke="0" extrusionOk="0">
                      <a:moveTo>
                        <a:pt x="-1" y="618"/>
                      </a:moveTo>
                      <a:cubicBezTo>
                        <a:pt x="1680" y="207"/>
                        <a:pt x="3403" y="-1"/>
                        <a:pt x="5133" y="0"/>
                      </a:cubicBezTo>
                      <a:cubicBezTo>
                        <a:pt x="9653" y="0"/>
                        <a:pt x="14060" y="1418"/>
                        <a:pt x="17731" y="4055"/>
                      </a:cubicBezTo>
                      <a:lnTo>
                        <a:pt x="5133" y="21600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808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23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278" y="787"/>
                  <a:ext cx="192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kumimoji="1" lang="en-US" altLang="zh-CN" sz="2100" b="1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2</a:t>
                  </a:r>
                  <a:endParaRPr kumimoji="1" lang="en-US" altLang="zh-CN" sz="2100" b="1">
                    <a:latin typeface="Times New Roman" panose="02020603050405020304" pitchFamily="18" charset="0"/>
                    <a:ea typeface="隶书" panose="02010509060101010101" pitchFamily="49" charset="-122"/>
                  </a:endParaRPr>
                </a:p>
              </p:txBody>
            </p:sp>
          </p:grpSp>
        </p:grpSp>
        <p:grpSp>
          <p:nvGrpSpPr>
            <p:cNvPr id="7237" name="Group 69"/>
            <p:cNvGrpSpPr/>
            <p:nvPr/>
          </p:nvGrpSpPr>
          <p:grpSpPr bwMode="auto">
            <a:xfrm>
              <a:off x="6051184" y="5593461"/>
              <a:ext cx="1553154" cy="795140"/>
              <a:chOff x="720" y="2305"/>
              <a:chExt cx="1440" cy="815"/>
            </a:xfrm>
          </p:grpSpPr>
          <p:grpSp>
            <p:nvGrpSpPr>
              <p:cNvPr id="7238" name="Group 70"/>
              <p:cNvGrpSpPr/>
              <p:nvPr/>
            </p:nvGrpSpPr>
            <p:grpSpPr bwMode="auto">
              <a:xfrm>
                <a:off x="720" y="2352"/>
                <a:ext cx="768" cy="768"/>
                <a:chOff x="1104" y="3216"/>
                <a:chExt cx="768" cy="768"/>
              </a:xfrm>
            </p:grpSpPr>
            <p:sp>
              <p:nvSpPr>
                <p:cNvPr id="7239" name="Oval 71"/>
                <p:cNvSpPr>
                  <a:spLocks noChangeArrowheads="1"/>
                </p:cNvSpPr>
                <p:nvPr/>
              </p:nvSpPr>
              <p:spPr bwMode="auto">
                <a:xfrm>
                  <a:off x="1104" y="3216"/>
                  <a:ext cx="768" cy="76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66CC"/>
                    </a:gs>
                    <a:gs pos="100000">
                      <a:srgbClr val="3366CC">
                        <a:gamma/>
                        <a:shade val="85882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CC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100" b="1"/>
                </a:p>
              </p:txBody>
            </p:sp>
            <p:sp>
              <p:nvSpPr>
                <p:cNvPr id="72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199" y="3407"/>
                  <a:ext cx="673" cy="5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kumimoji="1" lang="en-US" altLang="zh-CN" sz="1800" b="1" dirty="0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+17</a:t>
                  </a:r>
                  <a:endParaRPr kumimoji="1" lang="en-US" altLang="zh-CN" sz="1800" b="1" dirty="0">
                    <a:latin typeface="Times New Roman" panose="02020603050405020304" pitchFamily="18" charset="0"/>
                    <a:ea typeface="隶书" panose="02010509060101010101" pitchFamily="49" charset="-122"/>
                  </a:endParaRPr>
                </a:p>
              </p:txBody>
            </p:sp>
          </p:grpSp>
          <p:grpSp>
            <p:nvGrpSpPr>
              <p:cNvPr id="7241" name="Group 73"/>
              <p:cNvGrpSpPr/>
              <p:nvPr/>
            </p:nvGrpSpPr>
            <p:grpSpPr bwMode="auto">
              <a:xfrm>
                <a:off x="1229" y="2305"/>
                <a:ext cx="931" cy="794"/>
                <a:chOff x="1229" y="2305"/>
                <a:chExt cx="931" cy="794"/>
              </a:xfrm>
            </p:grpSpPr>
            <p:grpSp>
              <p:nvGrpSpPr>
                <p:cNvPr id="7242" name="Group 74"/>
                <p:cNvGrpSpPr/>
                <p:nvPr/>
              </p:nvGrpSpPr>
              <p:grpSpPr bwMode="auto">
                <a:xfrm>
                  <a:off x="1440" y="2305"/>
                  <a:ext cx="499" cy="794"/>
                  <a:chOff x="4973" y="596"/>
                  <a:chExt cx="499" cy="794"/>
                </a:xfrm>
              </p:grpSpPr>
              <p:sp>
                <p:nvSpPr>
                  <p:cNvPr id="7243" name="Arc 75"/>
                  <p:cNvSpPr/>
                  <p:nvPr/>
                </p:nvSpPr>
                <p:spPr bwMode="auto">
                  <a:xfrm rot="8022999" flipH="1">
                    <a:off x="5070" y="1012"/>
                    <a:ext cx="334" cy="421"/>
                  </a:xfrm>
                  <a:custGeom>
                    <a:avLst/>
                    <a:gdLst>
                      <a:gd name="G0" fmla="+- 0 0 0"/>
                      <a:gd name="G1" fmla="+- 21538 0 0"/>
                      <a:gd name="G2" fmla="+- 21600 0 0"/>
                      <a:gd name="T0" fmla="*/ 1631 w 15345"/>
                      <a:gd name="T1" fmla="*/ 0 h 21538"/>
                      <a:gd name="T2" fmla="*/ 15345 w 15345"/>
                      <a:gd name="T3" fmla="*/ 6336 h 21538"/>
                      <a:gd name="T4" fmla="*/ 0 w 15345"/>
                      <a:gd name="T5" fmla="*/ 21538 h 21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345" h="21538" fill="none" extrusionOk="0">
                        <a:moveTo>
                          <a:pt x="1631" y="-1"/>
                        </a:moveTo>
                        <a:cubicBezTo>
                          <a:pt x="6815" y="392"/>
                          <a:pt x="11685" y="2642"/>
                          <a:pt x="15344" y="6336"/>
                        </a:cubicBezTo>
                      </a:path>
                      <a:path w="15345" h="21538" stroke="0" extrusionOk="0">
                        <a:moveTo>
                          <a:pt x="1631" y="-1"/>
                        </a:moveTo>
                        <a:cubicBezTo>
                          <a:pt x="6815" y="392"/>
                          <a:pt x="11685" y="2642"/>
                          <a:pt x="15344" y="6336"/>
                        </a:cubicBezTo>
                        <a:lnTo>
                          <a:pt x="0" y="21538"/>
                        </a:lnTo>
                        <a:close/>
                      </a:path>
                    </a:pathLst>
                  </a:custGeom>
                  <a:noFill/>
                  <a:ln w="57150" cap="sq">
                    <a:solidFill>
                      <a:srgbClr val="808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100" b="1"/>
                  </a:p>
                </p:txBody>
              </p:sp>
              <p:sp>
                <p:nvSpPr>
                  <p:cNvPr id="7244" name="Arc 76"/>
                  <p:cNvSpPr/>
                  <p:nvPr/>
                </p:nvSpPr>
                <p:spPr bwMode="auto">
                  <a:xfrm rot="2963934">
                    <a:off x="5001" y="567"/>
                    <a:ext cx="365" cy="422"/>
                  </a:xfrm>
                  <a:custGeom>
                    <a:avLst/>
                    <a:gdLst>
                      <a:gd name="G0" fmla="+- 5133 0 0"/>
                      <a:gd name="G1" fmla="+- 21600 0 0"/>
                      <a:gd name="G2" fmla="+- 21600 0 0"/>
                      <a:gd name="T0" fmla="*/ 0 w 17732"/>
                      <a:gd name="T1" fmla="*/ 619 h 21600"/>
                      <a:gd name="T2" fmla="*/ 17732 w 17732"/>
                      <a:gd name="T3" fmla="*/ 4055 h 21600"/>
                      <a:gd name="T4" fmla="*/ 5133 w 17732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732" h="21600" fill="none" extrusionOk="0">
                        <a:moveTo>
                          <a:pt x="-1" y="618"/>
                        </a:moveTo>
                        <a:cubicBezTo>
                          <a:pt x="1680" y="207"/>
                          <a:pt x="3403" y="-1"/>
                          <a:pt x="5133" y="0"/>
                        </a:cubicBezTo>
                        <a:cubicBezTo>
                          <a:pt x="9653" y="0"/>
                          <a:pt x="14060" y="1418"/>
                          <a:pt x="17731" y="4055"/>
                        </a:cubicBezTo>
                      </a:path>
                      <a:path w="17732" h="21600" stroke="0" extrusionOk="0">
                        <a:moveTo>
                          <a:pt x="-1" y="618"/>
                        </a:moveTo>
                        <a:cubicBezTo>
                          <a:pt x="1680" y="207"/>
                          <a:pt x="3403" y="-1"/>
                          <a:pt x="5133" y="0"/>
                        </a:cubicBezTo>
                        <a:cubicBezTo>
                          <a:pt x="9653" y="0"/>
                          <a:pt x="14060" y="1418"/>
                          <a:pt x="17731" y="4055"/>
                        </a:cubicBezTo>
                        <a:lnTo>
                          <a:pt x="5133" y="21600"/>
                        </a:lnTo>
                        <a:close/>
                      </a:path>
                    </a:pathLst>
                  </a:custGeom>
                  <a:noFill/>
                  <a:ln w="57150" cap="sq">
                    <a:solidFill>
                      <a:srgbClr val="808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100" b="1"/>
                  </a:p>
                </p:txBody>
              </p:sp>
              <p:sp>
                <p:nvSpPr>
                  <p:cNvPr id="7245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0" y="789"/>
                    <a:ext cx="192" cy="5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kumimoji="1" lang="en-US" altLang="zh-CN" sz="2100" b="1">
                        <a:latin typeface="Times New Roman" panose="02020603050405020304" pitchFamily="18" charset="0"/>
                        <a:ea typeface="隶书" panose="02010509060101010101" pitchFamily="49" charset="-122"/>
                      </a:rPr>
                      <a:t>8</a:t>
                    </a:r>
                    <a:endParaRPr kumimoji="1" lang="en-US" altLang="zh-CN" sz="2100" b="1"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7246" name="Group 78"/>
                <p:cNvGrpSpPr/>
                <p:nvPr/>
              </p:nvGrpSpPr>
              <p:grpSpPr bwMode="auto">
                <a:xfrm>
                  <a:off x="1661" y="2305"/>
                  <a:ext cx="499" cy="794"/>
                  <a:chOff x="4973" y="596"/>
                  <a:chExt cx="499" cy="794"/>
                </a:xfrm>
              </p:grpSpPr>
              <p:sp>
                <p:nvSpPr>
                  <p:cNvPr id="7247" name="Arc 79"/>
                  <p:cNvSpPr/>
                  <p:nvPr/>
                </p:nvSpPr>
                <p:spPr bwMode="auto">
                  <a:xfrm rot="8022999" flipH="1">
                    <a:off x="5070" y="1012"/>
                    <a:ext cx="334" cy="421"/>
                  </a:xfrm>
                  <a:custGeom>
                    <a:avLst/>
                    <a:gdLst>
                      <a:gd name="G0" fmla="+- 0 0 0"/>
                      <a:gd name="G1" fmla="+- 21538 0 0"/>
                      <a:gd name="G2" fmla="+- 21600 0 0"/>
                      <a:gd name="T0" fmla="*/ 1631 w 15345"/>
                      <a:gd name="T1" fmla="*/ 0 h 21538"/>
                      <a:gd name="T2" fmla="*/ 15345 w 15345"/>
                      <a:gd name="T3" fmla="*/ 6336 h 21538"/>
                      <a:gd name="T4" fmla="*/ 0 w 15345"/>
                      <a:gd name="T5" fmla="*/ 21538 h 21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345" h="21538" fill="none" extrusionOk="0">
                        <a:moveTo>
                          <a:pt x="1631" y="-1"/>
                        </a:moveTo>
                        <a:cubicBezTo>
                          <a:pt x="6815" y="392"/>
                          <a:pt x="11685" y="2642"/>
                          <a:pt x="15344" y="6336"/>
                        </a:cubicBezTo>
                      </a:path>
                      <a:path w="15345" h="21538" stroke="0" extrusionOk="0">
                        <a:moveTo>
                          <a:pt x="1631" y="-1"/>
                        </a:moveTo>
                        <a:cubicBezTo>
                          <a:pt x="6815" y="392"/>
                          <a:pt x="11685" y="2642"/>
                          <a:pt x="15344" y="6336"/>
                        </a:cubicBezTo>
                        <a:lnTo>
                          <a:pt x="0" y="21538"/>
                        </a:lnTo>
                        <a:close/>
                      </a:path>
                    </a:pathLst>
                  </a:custGeom>
                  <a:noFill/>
                  <a:ln w="57150" cap="sq">
                    <a:solidFill>
                      <a:srgbClr val="808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100" b="1"/>
                  </a:p>
                </p:txBody>
              </p:sp>
              <p:sp>
                <p:nvSpPr>
                  <p:cNvPr id="7248" name="Arc 80"/>
                  <p:cNvSpPr/>
                  <p:nvPr/>
                </p:nvSpPr>
                <p:spPr bwMode="auto">
                  <a:xfrm rot="2963934">
                    <a:off x="5001" y="567"/>
                    <a:ext cx="365" cy="422"/>
                  </a:xfrm>
                  <a:custGeom>
                    <a:avLst/>
                    <a:gdLst>
                      <a:gd name="G0" fmla="+- 5133 0 0"/>
                      <a:gd name="G1" fmla="+- 21600 0 0"/>
                      <a:gd name="G2" fmla="+- 21600 0 0"/>
                      <a:gd name="T0" fmla="*/ 0 w 17732"/>
                      <a:gd name="T1" fmla="*/ 619 h 21600"/>
                      <a:gd name="T2" fmla="*/ 17732 w 17732"/>
                      <a:gd name="T3" fmla="*/ 4055 h 21600"/>
                      <a:gd name="T4" fmla="*/ 5133 w 17732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732" h="21600" fill="none" extrusionOk="0">
                        <a:moveTo>
                          <a:pt x="-1" y="618"/>
                        </a:moveTo>
                        <a:cubicBezTo>
                          <a:pt x="1680" y="207"/>
                          <a:pt x="3403" y="-1"/>
                          <a:pt x="5133" y="0"/>
                        </a:cubicBezTo>
                        <a:cubicBezTo>
                          <a:pt x="9653" y="0"/>
                          <a:pt x="14060" y="1418"/>
                          <a:pt x="17731" y="4055"/>
                        </a:cubicBezTo>
                      </a:path>
                      <a:path w="17732" h="21600" stroke="0" extrusionOk="0">
                        <a:moveTo>
                          <a:pt x="-1" y="618"/>
                        </a:moveTo>
                        <a:cubicBezTo>
                          <a:pt x="1680" y="207"/>
                          <a:pt x="3403" y="-1"/>
                          <a:pt x="5133" y="0"/>
                        </a:cubicBezTo>
                        <a:cubicBezTo>
                          <a:pt x="9653" y="0"/>
                          <a:pt x="14060" y="1418"/>
                          <a:pt x="17731" y="4055"/>
                        </a:cubicBezTo>
                        <a:lnTo>
                          <a:pt x="5133" y="21600"/>
                        </a:lnTo>
                        <a:close/>
                      </a:path>
                    </a:pathLst>
                  </a:custGeom>
                  <a:noFill/>
                  <a:ln w="57150" cap="sq">
                    <a:solidFill>
                      <a:srgbClr val="808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100" b="1"/>
                  </a:p>
                </p:txBody>
              </p:sp>
              <p:sp>
                <p:nvSpPr>
                  <p:cNvPr id="7249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0" y="787"/>
                    <a:ext cx="192" cy="5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kumimoji="1" lang="en-US" altLang="zh-CN" sz="2100" b="1" dirty="0">
                        <a:latin typeface="Times New Roman" panose="02020603050405020304" pitchFamily="18" charset="0"/>
                        <a:ea typeface="隶书" panose="02010509060101010101" pitchFamily="49" charset="-122"/>
                      </a:rPr>
                      <a:t>8  </a:t>
                    </a:r>
                    <a:endParaRPr kumimoji="1" lang="en-US" altLang="zh-CN" sz="2100" b="1" dirty="0"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7250" name="Group 82"/>
                <p:cNvGrpSpPr/>
                <p:nvPr/>
              </p:nvGrpSpPr>
              <p:grpSpPr bwMode="auto">
                <a:xfrm>
                  <a:off x="1229" y="2305"/>
                  <a:ext cx="499" cy="794"/>
                  <a:chOff x="4973" y="596"/>
                  <a:chExt cx="499" cy="794"/>
                </a:xfrm>
              </p:grpSpPr>
              <p:sp>
                <p:nvSpPr>
                  <p:cNvPr id="7251" name="Arc 83"/>
                  <p:cNvSpPr/>
                  <p:nvPr/>
                </p:nvSpPr>
                <p:spPr bwMode="auto">
                  <a:xfrm rot="8022999" flipH="1">
                    <a:off x="5070" y="1012"/>
                    <a:ext cx="334" cy="421"/>
                  </a:xfrm>
                  <a:custGeom>
                    <a:avLst/>
                    <a:gdLst>
                      <a:gd name="G0" fmla="+- 0 0 0"/>
                      <a:gd name="G1" fmla="+- 21538 0 0"/>
                      <a:gd name="G2" fmla="+- 21600 0 0"/>
                      <a:gd name="T0" fmla="*/ 1631 w 15345"/>
                      <a:gd name="T1" fmla="*/ 0 h 21538"/>
                      <a:gd name="T2" fmla="*/ 15345 w 15345"/>
                      <a:gd name="T3" fmla="*/ 6336 h 21538"/>
                      <a:gd name="T4" fmla="*/ 0 w 15345"/>
                      <a:gd name="T5" fmla="*/ 21538 h 21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345" h="21538" fill="none" extrusionOk="0">
                        <a:moveTo>
                          <a:pt x="1631" y="-1"/>
                        </a:moveTo>
                        <a:cubicBezTo>
                          <a:pt x="6815" y="392"/>
                          <a:pt x="11685" y="2642"/>
                          <a:pt x="15344" y="6336"/>
                        </a:cubicBezTo>
                      </a:path>
                      <a:path w="15345" h="21538" stroke="0" extrusionOk="0">
                        <a:moveTo>
                          <a:pt x="1631" y="-1"/>
                        </a:moveTo>
                        <a:cubicBezTo>
                          <a:pt x="6815" y="392"/>
                          <a:pt x="11685" y="2642"/>
                          <a:pt x="15344" y="6336"/>
                        </a:cubicBezTo>
                        <a:lnTo>
                          <a:pt x="0" y="21538"/>
                        </a:lnTo>
                        <a:close/>
                      </a:path>
                    </a:pathLst>
                  </a:custGeom>
                  <a:noFill/>
                  <a:ln w="57150" cap="sq">
                    <a:solidFill>
                      <a:srgbClr val="808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100" b="1"/>
                  </a:p>
                </p:txBody>
              </p:sp>
              <p:sp>
                <p:nvSpPr>
                  <p:cNvPr id="7252" name="Arc 84"/>
                  <p:cNvSpPr/>
                  <p:nvPr/>
                </p:nvSpPr>
                <p:spPr bwMode="auto">
                  <a:xfrm rot="2963934">
                    <a:off x="5001" y="567"/>
                    <a:ext cx="365" cy="422"/>
                  </a:xfrm>
                  <a:custGeom>
                    <a:avLst/>
                    <a:gdLst>
                      <a:gd name="G0" fmla="+- 5133 0 0"/>
                      <a:gd name="G1" fmla="+- 21600 0 0"/>
                      <a:gd name="G2" fmla="+- 21600 0 0"/>
                      <a:gd name="T0" fmla="*/ 0 w 17732"/>
                      <a:gd name="T1" fmla="*/ 619 h 21600"/>
                      <a:gd name="T2" fmla="*/ 17732 w 17732"/>
                      <a:gd name="T3" fmla="*/ 4055 h 21600"/>
                      <a:gd name="T4" fmla="*/ 5133 w 17732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732" h="21600" fill="none" extrusionOk="0">
                        <a:moveTo>
                          <a:pt x="-1" y="618"/>
                        </a:moveTo>
                        <a:cubicBezTo>
                          <a:pt x="1680" y="207"/>
                          <a:pt x="3403" y="-1"/>
                          <a:pt x="5133" y="0"/>
                        </a:cubicBezTo>
                        <a:cubicBezTo>
                          <a:pt x="9653" y="0"/>
                          <a:pt x="14060" y="1418"/>
                          <a:pt x="17731" y="4055"/>
                        </a:cubicBezTo>
                      </a:path>
                      <a:path w="17732" h="21600" stroke="0" extrusionOk="0">
                        <a:moveTo>
                          <a:pt x="-1" y="618"/>
                        </a:moveTo>
                        <a:cubicBezTo>
                          <a:pt x="1680" y="207"/>
                          <a:pt x="3403" y="-1"/>
                          <a:pt x="5133" y="0"/>
                        </a:cubicBezTo>
                        <a:cubicBezTo>
                          <a:pt x="9653" y="0"/>
                          <a:pt x="14060" y="1418"/>
                          <a:pt x="17731" y="4055"/>
                        </a:cubicBezTo>
                        <a:lnTo>
                          <a:pt x="5133" y="21600"/>
                        </a:lnTo>
                        <a:close/>
                      </a:path>
                    </a:pathLst>
                  </a:custGeom>
                  <a:noFill/>
                  <a:ln w="57150" cap="sq">
                    <a:solidFill>
                      <a:srgbClr val="808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100" b="1"/>
                  </a:p>
                </p:txBody>
              </p:sp>
              <p:sp>
                <p:nvSpPr>
                  <p:cNvPr id="7253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8" y="789"/>
                    <a:ext cx="194" cy="5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kumimoji="1" lang="en-US" altLang="zh-CN" sz="2100" b="1">
                        <a:latin typeface="Times New Roman" panose="02020603050405020304" pitchFamily="18" charset="0"/>
                        <a:ea typeface="隶书" panose="02010509060101010101" pitchFamily="49" charset="-122"/>
                      </a:rPr>
                      <a:t>2</a:t>
                    </a:r>
                    <a:endParaRPr kumimoji="1" lang="en-US" altLang="zh-CN" sz="2100" b="1"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</p:grpSp>
        </p:grpSp>
        <p:grpSp>
          <p:nvGrpSpPr>
            <p:cNvPr id="7254" name="Group 86"/>
            <p:cNvGrpSpPr/>
            <p:nvPr/>
          </p:nvGrpSpPr>
          <p:grpSpPr bwMode="auto">
            <a:xfrm>
              <a:off x="5592297" y="4699505"/>
              <a:ext cx="1069264" cy="1127465"/>
              <a:chOff x="2664" y="1296"/>
              <a:chExt cx="727" cy="855"/>
            </a:xfrm>
          </p:grpSpPr>
          <p:sp>
            <p:nvSpPr>
              <p:cNvPr id="7255" name="Rectangle 87"/>
              <p:cNvSpPr>
                <a:spLocks noChangeArrowheads="1"/>
              </p:cNvSpPr>
              <p:nvPr/>
            </p:nvSpPr>
            <p:spPr bwMode="auto">
              <a:xfrm>
                <a:off x="2664" y="1296"/>
                <a:ext cx="727" cy="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altLang="zh-CN" sz="2100" b="1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Na</a:t>
                </a:r>
                <a:r>
                  <a:rPr kumimoji="1" lang="en-US" altLang="zh-CN" sz="2100" b="1" baseline="30000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+</a:t>
                </a:r>
                <a:endParaRPr kumimoji="1" lang="en-US" altLang="zh-CN" sz="2100" b="1" dirty="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7256" name="Rectangle 88"/>
              <p:cNvSpPr>
                <a:spLocks noChangeArrowheads="1"/>
              </p:cNvSpPr>
              <p:nvPr/>
            </p:nvSpPr>
            <p:spPr bwMode="auto">
              <a:xfrm>
                <a:off x="2684" y="1810"/>
                <a:ext cx="583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kumimoji="1" lang="en-US" altLang="zh-CN" sz="2100" b="1" dirty="0" err="1">
                    <a:latin typeface="Times New Roman" panose="02020603050405020304" pitchFamily="18" charset="0"/>
                    <a:ea typeface="隶书" panose="02010509060101010101" pitchFamily="49" charset="-122"/>
                  </a:rPr>
                  <a:t>Cl</a:t>
                </a:r>
                <a:r>
                  <a:rPr kumimoji="1" lang="en-US" altLang="zh-CN" sz="2100" b="1" baseline="30000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-</a:t>
                </a:r>
                <a:endParaRPr kumimoji="1" lang="en-US" altLang="zh-CN" sz="2100" b="1" dirty="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7257" name="Group 89"/>
          <p:cNvGrpSpPr/>
          <p:nvPr/>
        </p:nvGrpSpPr>
        <p:grpSpPr bwMode="auto">
          <a:xfrm>
            <a:off x="6027985" y="2194309"/>
            <a:ext cx="571403" cy="644225"/>
            <a:chOff x="4146" y="942"/>
            <a:chExt cx="518" cy="845"/>
          </a:xfrm>
        </p:grpSpPr>
        <p:sp>
          <p:nvSpPr>
            <p:cNvPr id="7258" name="AutoShape 90"/>
            <p:cNvSpPr>
              <a:spLocks noChangeArrowheads="1"/>
            </p:cNvSpPr>
            <p:nvPr/>
          </p:nvSpPr>
          <p:spPr bwMode="auto">
            <a:xfrm rot="20239928">
              <a:off x="4177" y="1593"/>
              <a:ext cx="487" cy="194"/>
            </a:xfrm>
            <a:prstGeom prst="rightArrow">
              <a:avLst>
                <a:gd name="adj1" fmla="val 50000"/>
                <a:gd name="adj2" fmla="val 69540"/>
              </a:avLst>
            </a:prstGeom>
            <a:solidFill>
              <a:srgbClr val="3366CC"/>
            </a:solidFill>
            <a:ln w="12700" cap="sq">
              <a:solidFill>
                <a:srgbClr val="3366CC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100" b="1"/>
            </a:p>
          </p:txBody>
        </p:sp>
        <p:sp>
          <p:nvSpPr>
            <p:cNvPr id="7259" name="AutoShape 91"/>
            <p:cNvSpPr>
              <a:spLocks noChangeArrowheads="1"/>
            </p:cNvSpPr>
            <p:nvPr/>
          </p:nvSpPr>
          <p:spPr bwMode="auto">
            <a:xfrm rot="1508063">
              <a:off x="4146" y="942"/>
              <a:ext cx="489" cy="172"/>
            </a:xfrm>
            <a:prstGeom prst="rightArrow">
              <a:avLst>
                <a:gd name="adj1" fmla="val 50000"/>
                <a:gd name="adj2" fmla="val 71076"/>
              </a:avLst>
            </a:prstGeom>
            <a:solidFill>
              <a:srgbClr val="3366CC"/>
            </a:solidFill>
            <a:ln w="12700" cap="sq">
              <a:solidFill>
                <a:srgbClr val="3366CC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100" b="1"/>
            </a:p>
          </p:txBody>
        </p:sp>
      </p:grpSp>
      <p:sp>
        <p:nvSpPr>
          <p:cNvPr id="7260" name="Text Box 9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251603" y="268579"/>
            <a:ext cx="2940068" cy="388619"/>
          </a:xfrm>
          <a:noFill/>
        </p:spPr>
        <p:txBody>
          <a:bodyPr lIns="69056" tIns="34528" rIns="69056" bIns="34528">
            <a:normAutofit fontScale="9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</a:t>
            </a:r>
            <a:r>
              <a:rPr lang="en-US" altLang="zh-CN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、离子键的形成</a:t>
            </a:r>
            <a:endParaRPr lang="zh-CN" altLang="en-US" sz="21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290744" y="783557"/>
            <a:ext cx="2303463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、离子键：</a:t>
            </a:r>
            <a:endParaRPr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1861387" y="738567"/>
            <a:ext cx="5284122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阴、阳离子之间通过</a:t>
            </a:r>
            <a:r>
              <a:rPr kumimoji="1"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静电作用形成的化学键</a:t>
            </a:r>
            <a:endParaRPr kumimoji="1" lang="zh-CN" altLang="en-US" sz="21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06720" y="1678993"/>
            <a:ext cx="2071437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、形成过程：</a:t>
            </a:r>
            <a:endParaRPr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2" name="Text Box 2"/>
          <p:cNvSpPr txBox="1">
            <a:spLocks noChangeArrowheads="1"/>
          </p:cNvSpPr>
          <p:nvPr/>
        </p:nvSpPr>
        <p:spPr bwMode="auto">
          <a:xfrm>
            <a:off x="483870" y="3371824"/>
            <a:ext cx="6808470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zh-CN" altLang="en-US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由课本数据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</a:t>
            </a:r>
            <a:r>
              <a:rPr lang="zh-CN" altLang="en-US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1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CN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Cs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 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1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 </a:t>
            </a:r>
            <a:r>
              <a:rPr lang="zh-CN" altLang="en-US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等之间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是否</a:t>
            </a:r>
            <a:r>
              <a:rPr lang="zh-CN" altLang="en-US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可形成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离子键</a:t>
            </a:r>
            <a:r>
              <a:rPr lang="zh-CN" altLang="en-US" sz="2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？</a:t>
            </a:r>
            <a:endParaRPr lang="zh-CN" altLang="en-US" sz="21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483870" y="4263841"/>
            <a:ext cx="762000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认为，当电负性差值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时原子间才有可能形成离子键。</a:t>
            </a:r>
            <a:endParaRPr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3524250" y="4218121"/>
            <a:ext cx="70485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&gt;1.7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2" grpId="0" bldLvl="0" animBg="1"/>
      <p:bldP spid="7262" grpId="0" bldLvl="0" animBg="1"/>
      <p:bldP spid="7263" grpId="0" bldLvl="0" animBg="1"/>
      <p:bldP spid="7264" grpId="0" bldLvl="0" animBg="1"/>
      <p:bldP spid="92" grpId="0" bldLvl="0" animBg="1"/>
      <p:bldP spid="93" grpId="0" bldLvl="0" animBg="1"/>
      <p:bldP spid="9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47458" y="208333"/>
            <a:ext cx="368935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  <a:buSzPct val="130000"/>
            </a:pPr>
            <a:r>
              <a:rPr lang="en-US" altLang="zh-CN" sz="2100" b="1" dirty="0">
                <a:solidFill>
                  <a:srgbClr val="00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哪些物质中含有离子键？</a:t>
            </a:r>
            <a:endParaRPr lang="zh-CN" altLang="en-US" sz="21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47140" y="670440"/>
            <a:ext cx="795274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活泼金属 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(IA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IIA)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活泼非金属元素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(VIA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VIIA)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形成化合物</a:t>
            </a:r>
            <a:endParaRPr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306830" y="1084445"/>
            <a:ext cx="5483938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活泼金属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酸根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OH</a:t>
            </a:r>
            <a:r>
              <a:rPr lang="en-US" altLang="zh-CN" sz="21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的化合物</a:t>
            </a:r>
            <a:endParaRPr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199515" y="1498600"/>
            <a:ext cx="615759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铵根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酸根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活泼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非金属离子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</a:t>
            </a:r>
            <a:endParaRPr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266199" y="254976"/>
            <a:ext cx="736385" cy="715645"/>
          </a:xfrm>
          <a:prstGeom prst="rect">
            <a:avLst/>
          </a:prstGeom>
          <a:solidFill>
            <a:srgbClr val="D60093">
              <a:alpha val="87842"/>
            </a:srgbClr>
          </a:solidFill>
          <a:ln w="9525">
            <a:solidFill>
              <a:srgbClr val="FF0000">
                <a:alpha val="98038"/>
              </a:srgbClr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25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思考交流</a:t>
            </a:r>
            <a:endParaRPr lang="en-US" altLang="zh-CN" sz="202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66367" y="1912886"/>
            <a:ext cx="4353233" cy="3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9056" tIns="34528" rIns="69056" bIns="34528" rtlCol="0">
            <a:normAutofit fontScale="80000"/>
          </a:bodyPr>
          <a:lstStyle>
            <a:defPPr>
              <a:defRPr lang="zh-CN"/>
            </a:defPPr>
            <a:lvl1pPr marL="342900" indent="-342900" defTabSz="914400" eaLnBrk="1" latinLnBrk="0" hangingPunct="1">
              <a:lnSpc>
                <a:spcPct val="90000"/>
              </a:lnSpc>
              <a:spcBef>
                <a:spcPct val="50000"/>
              </a:spcBef>
              <a:buFontTx/>
              <a:buNone/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CN" sz="2100" dirty="0"/>
              <a:t>3. </a:t>
            </a:r>
            <a:r>
              <a:rPr lang="zh-CN" altLang="en-US" sz="2100" dirty="0"/>
              <a:t>用电子式表示离子化合物的形成</a:t>
            </a:r>
            <a:endParaRPr lang="zh-CN" altLang="en-US" sz="21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06746" y="2272715"/>
            <a:ext cx="1978265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1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离子的电子式</a:t>
            </a:r>
            <a:endParaRPr lang="zh-CN" altLang="en-US" sz="21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5584" y="3039240"/>
            <a:ext cx="1840229" cy="1383665"/>
          </a:xfrm>
          <a:prstGeom prst="rect">
            <a:avLst/>
          </a:prstGeom>
          <a:gradFill rotWithShape="0">
            <a:gsLst>
              <a:gs pos="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阳离子的表示</a:t>
            </a:r>
            <a:endParaRPr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21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endParaRPr lang="en-US" altLang="zh-CN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altLang="zh-CN" sz="2100" b="1" dirty="0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lang="en-US" altLang="zh-CN" sz="21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endParaRPr lang="en-US" altLang="zh-CN" sz="2100" b="1" baseline="300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259510" y="3046289"/>
            <a:ext cx="1845470" cy="1383665"/>
          </a:xfrm>
          <a:prstGeom prst="rect">
            <a:avLst/>
          </a:prstGeom>
          <a:gradFill rotWithShape="0">
            <a:gsLst>
              <a:gs pos="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100" dirty="0">
                <a:solidFill>
                  <a:srgbClr val="FF0000"/>
                </a:solidFill>
              </a:rPr>
              <a:t>阴离子的表示</a:t>
            </a:r>
            <a:endParaRPr lang="zh-CN" altLang="en-US" sz="2100" dirty="0">
              <a:solidFill>
                <a:srgbClr val="FF0000"/>
              </a:solidFill>
            </a:endParaRPr>
          </a:p>
          <a:p>
            <a:endParaRPr lang="zh-CN" altLang="en-US" sz="2100" dirty="0">
              <a:solidFill>
                <a:srgbClr val="FF0000"/>
              </a:solidFill>
            </a:endParaRPr>
          </a:p>
          <a:p>
            <a:endParaRPr lang="en-US" altLang="zh-CN" sz="2100" dirty="0">
              <a:solidFill>
                <a:srgbClr val="FF0000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812796" y="2365501"/>
            <a:ext cx="1978265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1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化合物电子式</a:t>
            </a:r>
            <a:endParaRPr lang="zh-CN" altLang="en-US" sz="21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67276" y="3101436"/>
            <a:ext cx="2437686" cy="1372870"/>
          </a:xfrm>
          <a:prstGeom prst="rect">
            <a:avLst/>
          </a:prstGeom>
          <a:solidFill>
            <a:srgbClr val="333300"/>
          </a:solidFill>
          <a:ln>
            <a:noFill/>
          </a:ln>
          <a:effectLst/>
        </p:spPr>
        <p:txBody>
          <a:bodyPr wrap="square" tIns="27000" bIns="54000" anchor="t" anchorCtr="0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altLang="zh-CN" sz="2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NaCl</a:t>
            </a:r>
            <a:r>
              <a:rPr lang="en-US" altLang="zh-CN" sz="2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endParaRPr lang="en-US" altLang="zh-CN" sz="2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altLang="zh-CN" sz="2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lang="en-US" altLang="zh-CN" sz="2100" b="1" dirty="0" smtClean="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en-US" altLang="zh-CN" sz="2100" b="1" dirty="0" smtClean="0">
              <a:solidFill>
                <a:schemeClr val="bg1"/>
              </a:solidFill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8" grpId="0" animBg="1" build="allAtOnce"/>
      <p:bldP spid="8" grpId="1" animBg="1" build="allAtOnce"/>
      <p:bldP spid="11" grpId="0" animBg="1"/>
      <p:bldP spid="12" grpId="0" bldLvl="0" animBg="1"/>
      <p:bldP spid="13" grpId="0" bldLvl="0" animBg="1"/>
      <p:bldP spid="14" grpId="0" bldLvl="0" animBg="1"/>
      <p:bldP spid="27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89837" y="220611"/>
            <a:ext cx="4353233" cy="3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9056" tIns="34528" rIns="69056" bIns="34528" rtlCol="0">
            <a:normAutofit fontScale="80000"/>
          </a:bodyPr>
          <a:lstStyle>
            <a:defPPr>
              <a:defRPr lang="zh-CN"/>
            </a:defPPr>
            <a:lvl1pPr marL="342900" indent="-342900" defTabSz="914400" eaLnBrk="1" latinLnBrk="0" hangingPunct="1">
              <a:lnSpc>
                <a:spcPct val="90000"/>
              </a:lnSpc>
              <a:spcBef>
                <a:spcPct val="50000"/>
              </a:spcBef>
              <a:buFontTx/>
              <a:buNone/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CN" sz="2100" dirty="0"/>
              <a:t>3. </a:t>
            </a:r>
            <a:r>
              <a:rPr lang="zh-CN" altLang="en-US" sz="2100" dirty="0"/>
              <a:t>用电子式表示离子化合物的形成</a:t>
            </a:r>
            <a:endParaRPr lang="zh-CN" altLang="en-US" sz="2100" dirty="0"/>
          </a:p>
        </p:txBody>
      </p:sp>
      <p:sp>
        <p:nvSpPr>
          <p:cNvPr id="538" name="Text Box 495"/>
          <p:cNvSpPr txBox="1">
            <a:spLocks noChangeArrowheads="1"/>
          </p:cNvSpPr>
          <p:nvPr/>
        </p:nvSpPr>
        <p:spPr bwMode="auto">
          <a:xfrm>
            <a:off x="89535" y="1602740"/>
            <a:ext cx="8804910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zh-CN" altLang="en-US" sz="21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简单阴离子：</a:t>
            </a:r>
            <a:r>
              <a:rPr lang="zh-CN" altLang="en-US" sz="2100" b="1" dirty="0" smtClean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不但</a:t>
            </a:r>
            <a:r>
              <a:rPr lang="zh-CN" altLang="en-US" sz="2100" b="1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要表达出最外层所有电子数（包括得到的电子），</a:t>
            </a:r>
            <a:r>
              <a:rPr lang="zh-CN" altLang="en-US" sz="2100" b="1" dirty="0" smtClean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而</a:t>
            </a:r>
            <a:endParaRPr lang="en-US" altLang="zh-CN" sz="2100" b="1" dirty="0" smtClean="0">
              <a:solidFill>
                <a:srgbClr val="0000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286000" lvl="5" indent="0">
              <a:spcBef>
                <a:spcPts val="0"/>
              </a:spcBef>
            </a:pPr>
            <a:r>
              <a:rPr lang="zh-CN" altLang="en-US" sz="2100" b="1" dirty="0" smtClean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且</a:t>
            </a:r>
            <a:r>
              <a:rPr lang="zh-CN" altLang="en-US" sz="2100" b="1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用方括号“</a:t>
            </a:r>
            <a:r>
              <a:rPr lang="en-US" altLang="zh-CN" sz="2100" b="1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[  ]”</a:t>
            </a:r>
            <a:r>
              <a:rPr lang="zh-CN" altLang="en-US" sz="2100" b="1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括起来，并在右上角注明负电荷数</a:t>
            </a:r>
            <a:endParaRPr lang="zh-CN" altLang="en-US" sz="2100" b="1" dirty="0">
              <a:solidFill>
                <a:srgbClr val="0000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9" name="Text Box 498"/>
          <p:cNvSpPr txBox="1">
            <a:spLocks noChangeArrowheads="1"/>
          </p:cNvSpPr>
          <p:nvPr/>
        </p:nvSpPr>
        <p:spPr bwMode="auto">
          <a:xfrm>
            <a:off x="186357" y="2841349"/>
            <a:ext cx="8020383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离子化合物：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阴离子和阳离子电子式组成，相同的离子不能合并</a:t>
            </a:r>
            <a:endParaRPr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0" name="Text Box 499"/>
          <p:cNvSpPr txBox="1">
            <a:spLocks noChangeArrowheads="1"/>
          </p:cNvSpPr>
          <p:nvPr/>
        </p:nvSpPr>
        <p:spPr bwMode="auto">
          <a:xfrm>
            <a:off x="186372" y="2427898"/>
            <a:ext cx="4894741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简单阳离子：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就是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离子符号</a:t>
            </a:r>
            <a:endParaRPr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4" y="580381"/>
            <a:ext cx="1845626" cy="63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37" y="726797"/>
            <a:ext cx="2249642" cy="45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3" name="Text Box 4"/>
          <p:cNvSpPr txBox="1">
            <a:spLocks noChangeArrowheads="1"/>
          </p:cNvSpPr>
          <p:nvPr/>
        </p:nvSpPr>
        <p:spPr bwMode="auto">
          <a:xfrm>
            <a:off x="186055" y="3219688"/>
            <a:ext cx="298450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100" dirty="0" smtClean="0">
                <a:solidFill>
                  <a:schemeClr val="tx1"/>
                </a:solidFill>
              </a:rPr>
              <a:t>电子式</a:t>
            </a:r>
            <a:r>
              <a:rPr lang="zh-CN" altLang="en-US" sz="2100" dirty="0">
                <a:solidFill>
                  <a:schemeClr val="tx1"/>
                </a:solidFill>
              </a:rPr>
              <a:t>表示形成过程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544" name="Text Box 6"/>
          <p:cNvSpPr txBox="1">
            <a:spLocks noChangeArrowheads="1"/>
          </p:cNvSpPr>
          <p:nvPr/>
        </p:nvSpPr>
        <p:spPr bwMode="auto">
          <a:xfrm>
            <a:off x="2802492" y="3861348"/>
            <a:ext cx="47482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zh-CN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AutoShape 13"/>
          <p:cNvSpPr>
            <a:spLocks noChangeArrowheads="1"/>
          </p:cNvSpPr>
          <p:nvPr/>
        </p:nvSpPr>
        <p:spPr bwMode="auto">
          <a:xfrm>
            <a:off x="2413873" y="3686171"/>
            <a:ext cx="1126331" cy="403325"/>
          </a:xfrm>
          <a:prstGeom prst="curvedDownArrow">
            <a:avLst>
              <a:gd name="adj1" fmla="val 12973"/>
              <a:gd name="adj2" fmla="val 75595"/>
              <a:gd name="adj3" fmla="val 35269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AutoShape 14"/>
          <p:cNvSpPr>
            <a:spLocks noChangeArrowheads="1"/>
          </p:cNvSpPr>
          <p:nvPr/>
        </p:nvSpPr>
        <p:spPr bwMode="auto">
          <a:xfrm>
            <a:off x="4158852" y="4085209"/>
            <a:ext cx="707232" cy="170140"/>
          </a:xfrm>
          <a:prstGeom prst="rightArrow">
            <a:avLst>
              <a:gd name="adj1" fmla="val 50000"/>
              <a:gd name="adj2" fmla="val 118750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53" y="3887150"/>
            <a:ext cx="1029038" cy="76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0" t="19819" r="22418" b="22249"/>
          <a:stretch>
            <a:fillRect/>
          </a:stretch>
        </p:blipFill>
        <p:spPr bwMode="auto">
          <a:xfrm>
            <a:off x="3505914" y="3861348"/>
            <a:ext cx="565394" cy="69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12" y="3786147"/>
            <a:ext cx="2050733" cy="76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" grpId="0" bldLvl="0" animBg="1"/>
      <p:bldP spid="539" grpId="0" bldLvl="0" animBg="1"/>
      <p:bldP spid="540" grpId="0" bldLvl="0" animBg="1"/>
      <p:bldP spid="543" grpId="0" bldLvl="0" animBg="1"/>
      <p:bldP spid="544" grpId="0" bldLvl="0" animBg="1"/>
      <p:bldP spid="545" grpId="0" bldLvl="0" animBg="1"/>
      <p:bldP spid="5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1063" y="58112"/>
            <a:ext cx="2959401" cy="3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9056" tIns="34528" rIns="69056" bIns="34528" rtlCol="0">
            <a:normAutofit fontScale="80000"/>
          </a:bodyPr>
          <a:lstStyle>
            <a:defPPr>
              <a:defRPr lang="zh-CN"/>
            </a:defPPr>
            <a:lvl1pPr marL="342900" indent="-342900" defTabSz="914400" eaLnBrk="1" latinLnBrk="0" hangingPunct="1">
              <a:lnSpc>
                <a:spcPct val="90000"/>
              </a:lnSpc>
              <a:spcBef>
                <a:spcPct val="50000"/>
              </a:spcBef>
              <a:buFontTx/>
              <a:buNone/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zh-CN" altLang="en-US" sz="2100" dirty="0"/>
              <a:t>知识点</a:t>
            </a:r>
            <a:r>
              <a:rPr lang="en-US" altLang="zh-CN" sz="2100" dirty="0"/>
              <a:t>2. </a:t>
            </a:r>
            <a:r>
              <a:rPr lang="zh-CN" altLang="en-US" sz="2100" dirty="0"/>
              <a:t>离子键的实质</a:t>
            </a:r>
            <a:endParaRPr lang="zh-CN" altLang="en-US" sz="21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92491" y="506204"/>
            <a:ext cx="5560017" cy="3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9056" tIns="34528" rIns="69056" bIns="34528" rtlCol="0">
            <a:normAutofit fontScale="80000"/>
          </a:bodyPr>
          <a:lstStyle>
            <a:defPPr>
              <a:defRPr lang="zh-CN"/>
            </a:defPPr>
            <a:lvl1pPr marL="342900" indent="-342900" defTabSz="914400" eaLnBrk="1" latinLnBrk="0" hangingPunct="1">
              <a:lnSpc>
                <a:spcPct val="90000"/>
              </a:lnSpc>
              <a:spcBef>
                <a:spcPct val="50000"/>
              </a:spcBef>
              <a:buFontTx/>
              <a:buNone/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zh-CN" altLang="en-US" sz="2100" dirty="0"/>
              <a:t>从核外电子排布的理论思考离子键的形成过程 </a:t>
            </a:r>
            <a:endParaRPr lang="zh-CN" altLang="en-US" sz="2100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76404" y="978293"/>
            <a:ext cx="4772703" cy="3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9056" tIns="34528" rIns="69056" bIns="34528" rtlCol="0">
            <a:normAutofit fontScale="80000"/>
          </a:bodyPr>
          <a:lstStyle>
            <a:defPPr>
              <a:defRPr lang="zh-CN"/>
            </a:defPPr>
            <a:lvl1pPr marL="342900" indent="-342900" defTabSz="914400" eaLnBrk="1" latinLnBrk="0" hangingPunct="1">
              <a:lnSpc>
                <a:spcPct val="90000"/>
              </a:lnSpc>
              <a:spcBef>
                <a:spcPct val="50000"/>
              </a:spcBef>
              <a:buFontTx/>
              <a:buNone/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zh-CN" altLang="en-US" sz="2100" dirty="0">
                <a:solidFill>
                  <a:srgbClr val="0000FF"/>
                </a:solidFill>
              </a:rPr>
              <a:t>根据</a:t>
            </a:r>
            <a:r>
              <a:rPr lang="zh-CN" altLang="en-US" sz="2100" dirty="0" smtClean="0">
                <a:solidFill>
                  <a:srgbClr val="0000FF"/>
                </a:solidFill>
              </a:rPr>
              <a:t>库仑定律</a:t>
            </a:r>
            <a:r>
              <a:rPr lang="en-US" altLang="zh-CN" sz="2100" dirty="0" smtClean="0">
                <a:solidFill>
                  <a:srgbClr val="0000FF"/>
                </a:solidFill>
              </a:rPr>
              <a:t>:</a:t>
            </a:r>
            <a:endParaRPr lang="en-US" altLang="zh-CN" sz="2100" dirty="0">
              <a:solidFill>
                <a:srgbClr val="0000FF"/>
              </a:solidFill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325095" y="505890"/>
            <a:ext cx="736385" cy="715645"/>
          </a:xfrm>
          <a:prstGeom prst="rect">
            <a:avLst/>
          </a:prstGeom>
          <a:solidFill>
            <a:srgbClr val="D60093">
              <a:alpha val="87842"/>
            </a:srgbClr>
          </a:solidFill>
          <a:ln w="9525">
            <a:solidFill>
              <a:srgbClr val="FF0000">
                <a:alpha val="98038"/>
              </a:srgbClr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25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思考讨论</a:t>
            </a:r>
            <a:endParaRPr lang="en-US" altLang="zh-CN" sz="202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47" y="241876"/>
            <a:ext cx="1906292" cy="13201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60756" y="3175873"/>
            <a:ext cx="1241156" cy="73723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matte"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相互作用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1810401" y="3372080"/>
            <a:ext cx="838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2724801" y="3170641"/>
            <a:ext cx="1271588" cy="41402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00" dirty="0"/>
              <a:t>静电作用</a:t>
            </a:r>
            <a:endParaRPr lang="zh-CN" altLang="en-US" sz="2100" dirty="0"/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rot="-5400000">
            <a:off x="3129844" y="2893396"/>
            <a:ext cx="461501" cy="1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2724800" y="2206048"/>
            <a:ext cx="1271588" cy="41402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00" dirty="0"/>
              <a:t>静电吸引</a:t>
            </a:r>
            <a:endParaRPr lang="zh-CN" altLang="en-US" sz="2100" dirty="0"/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2736425" y="4075747"/>
            <a:ext cx="1271588" cy="41402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00" dirty="0"/>
              <a:t>静电斥力</a:t>
            </a:r>
            <a:endParaRPr lang="zh-CN" altLang="en-US" sz="2100" dirty="0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>
            <a:off x="4039574" y="2402256"/>
            <a:ext cx="838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4934601" y="2206048"/>
            <a:ext cx="1900151" cy="41402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00" dirty="0"/>
              <a:t>异性电荷之间</a:t>
            </a:r>
            <a:endParaRPr lang="zh-CN" altLang="en-US" sz="2100" dirty="0"/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4934601" y="4043354"/>
            <a:ext cx="1900151" cy="41402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00" dirty="0" smtClean="0"/>
              <a:t>核间、电子间</a:t>
            </a:r>
            <a:endParaRPr lang="zh-CN" altLang="en-US" sz="2100" dirty="0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rot="5400000">
            <a:off x="3142844" y="3818430"/>
            <a:ext cx="435501" cy="1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>
            <a:off x="4049907" y="4271954"/>
            <a:ext cx="838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5676588" y="2639399"/>
            <a:ext cx="416176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平衡状态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49"/>
          <p:cNvGrpSpPr/>
          <p:nvPr/>
        </p:nvGrpSpPr>
        <p:grpSpPr bwMode="auto">
          <a:xfrm>
            <a:off x="3195252" y="940799"/>
            <a:ext cx="1682751" cy="757238"/>
            <a:chOff x="2876" y="1008"/>
            <a:chExt cx="1060" cy="636"/>
          </a:xfrm>
          <a:noFill/>
        </p:grpSpPr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3475" y="1296"/>
              <a:ext cx="250" cy="34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1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1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en-US" altLang="zh-CN" sz="21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48"/>
            <p:cNvGrpSpPr/>
            <p:nvPr/>
          </p:nvGrpSpPr>
          <p:grpSpPr bwMode="auto">
            <a:xfrm>
              <a:off x="2876" y="1008"/>
              <a:ext cx="1060" cy="482"/>
              <a:chOff x="2828" y="1008"/>
              <a:chExt cx="1060" cy="482"/>
            </a:xfrm>
            <a:grpFill/>
          </p:grpSpPr>
          <p:grpSp>
            <p:nvGrpSpPr>
              <p:cNvPr id="23" name="Group 10"/>
              <p:cNvGrpSpPr/>
              <p:nvPr/>
            </p:nvGrpSpPr>
            <p:grpSpPr bwMode="auto">
              <a:xfrm>
                <a:off x="3360" y="1008"/>
                <a:ext cx="528" cy="348"/>
                <a:chOff x="3742" y="346"/>
                <a:chExt cx="408" cy="348"/>
              </a:xfrm>
              <a:grpFill/>
            </p:grpSpPr>
            <p:sp>
              <p:nvSpPr>
                <p:cNvPr id="2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42" y="346"/>
                  <a:ext cx="408" cy="34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100" b="1" i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q</a:t>
                  </a:r>
                  <a:r>
                    <a:rPr lang="en-US" altLang="zh-CN" sz="2100" b="1" i="1" baseline="42000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zh-CN" sz="2100" b="1" i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q</a:t>
                  </a:r>
                  <a:r>
                    <a:rPr lang="en-US" altLang="zh-CN" sz="2100" b="1" i="1" baseline="42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-</a:t>
                  </a:r>
                  <a:endParaRPr lang="en-US" altLang="zh-CN" sz="2100" b="1" i="1" baseline="4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Line 12"/>
                <p:cNvSpPr>
                  <a:spLocks noChangeShapeType="1"/>
                </p:cNvSpPr>
                <p:nvPr/>
              </p:nvSpPr>
              <p:spPr bwMode="auto">
                <a:xfrm>
                  <a:off x="3742" y="668"/>
                  <a:ext cx="245" cy="0"/>
                </a:xfrm>
                <a:prstGeom prst="lin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zh-CN" altLang="en-US" sz="21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2828" y="1142"/>
                <a:ext cx="622" cy="3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zh-CN" sz="21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 </a:t>
                </a:r>
                <a:r>
                  <a:rPr lang="en-US" altLang="zh-CN" sz="21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1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1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×</a:t>
                </a:r>
                <a:endParaRPr lang="en-US" altLang="zh-CN" sz="21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5" grpId="0" animBg="1" build="allAtOnce"/>
      <p:bldP spid="5" grpId="1" animBg="1" build="allAtOnce"/>
      <p:bldP spid="54" grpId="0" bldLvl="0" animBg="1" autoUpdateAnimBg="0"/>
      <p:bldP spid="55" grpId="0" bldLvl="0" animBg="1"/>
      <p:bldP spid="56" grpId="0" bldLvl="0" animBg="1" autoUpdateAnimBg="0"/>
      <p:bldP spid="57" grpId="0" bldLvl="0" animBg="1"/>
      <p:bldP spid="58" grpId="0" bldLvl="0" animBg="1" autoUpdateAnimBg="0"/>
      <p:bldP spid="59" grpId="0" bldLvl="0" animBg="1" autoUpdateAnimBg="0"/>
      <p:bldP spid="60" grpId="0" bldLvl="0" animBg="1"/>
      <p:bldP spid="61" grpId="0" bldLvl="0" animBg="1" autoUpdateAnimBg="0"/>
      <p:bldP spid="62" grpId="0" bldLvl="0" animBg="1" autoUpdateAnimBg="0"/>
      <p:bldP spid="63" grpId="0" bldLvl="0" animBg="1"/>
      <p:bldP spid="64" grpId="0" bldLvl="0" animBg="1"/>
      <p:bldP spid="65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/>
          <p:nvPr/>
        </p:nvGrpSpPr>
        <p:grpSpPr bwMode="auto">
          <a:xfrm>
            <a:off x="1660385" y="3225423"/>
            <a:ext cx="748670" cy="685800"/>
            <a:chOff x="2016" y="3744"/>
            <a:chExt cx="576" cy="576"/>
          </a:xfrm>
        </p:grpSpPr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2016" y="374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2112" y="3840"/>
              <a:ext cx="480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zh-CN" sz="1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94" name="Group 6"/>
          <p:cNvGrpSpPr/>
          <p:nvPr/>
        </p:nvGrpSpPr>
        <p:grpSpPr bwMode="auto">
          <a:xfrm>
            <a:off x="898385" y="3339723"/>
            <a:ext cx="998226" cy="857250"/>
            <a:chOff x="2496" y="3600"/>
            <a:chExt cx="768" cy="720"/>
          </a:xfrm>
        </p:grpSpPr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2496" y="3600"/>
              <a:ext cx="768" cy="720"/>
            </a:xfrm>
            <a:prstGeom prst="ellipse">
              <a:avLst/>
            </a:prstGeom>
            <a:gradFill rotWithShape="0">
              <a:gsLst>
                <a:gs pos="0">
                  <a:srgbClr val="009900">
                    <a:gamma/>
                    <a:tint val="0"/>
                    <a:invGamma/>
                  </a:srgbClr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688" y="3792"/>
              <a:ext cx="432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  <a:r>
                <a:rPr lang="en-US" altLang="zh-CN" sz="21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altLang="zh-CN" sz="21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97" name="Group 9"/>
          <p:cNvGrpSpPr/>
          <p:nvPr/>
        </p:nvGrpSpPr>
        <p:grpSpPr bwMode="auto">
          <a:xfrm>
            <a:off x="1279385" y="2482473"/>
            <a:ext cx="998226" cy="857250"/>
            <a:chOff x="2496" y="3600"/>
            <a:chExt cx="768" cy="720"/>
          </a:xfrm>
        </p:grpSpPr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2496" y="3600"/>
              <a:ext cx="768" cy="720"/>
            </a:xfrm>
            <a:prstGeom prst="ellipse">
              <a:avLst/>
            </a:prstGeom>
            <a:gradFill rotWithShape="0">
              <a:gsLst>
                <a:gs pos="0">
                  <a:srgbClr val="009900">
                    <a:gamma/>
                    <a:tint val="0"/>
                    <a:invGamma/>
                  </a:srgbClr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688" y="3792"/>
              <a:ext cx="432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  <a:r>
                <a:rPr lang="en-US" altLang="zh-CN" sz="21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altLang="zh-CN" sz="21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00" name="Group 12"/>
          <p:cNvGrpSpPr/>
          <p:nvPr/>
        </p:nvGrpSpPr>
        <p:grpSpPr bwMode="auto">
          <a:xfrm>
            <a:off x="1050785" y="2711073"/>
            <a:ext cx="748670" cy="685800"/>
            <a:chOff x="2016" y="3744"/>
            <a:chExt cx="576" cy="576"/>
          </a:xfrm>
        </p:grpSpPr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2016" y="374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2112" y="3840"/>
              <a:ext cx="480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zh-CN" sz="1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03" name="Group 15"/>
          <p:cNvGrpSpPr/>
          <p:nvPr/>
        </p:nvGrpSpPr>
        <p:grpSpPr bwMode="auto">
          <a:xfrm>
            <a:off x="593585" y="3682623"/>
            <a:ext cx="748670" cy="685800"/>
            <a:chOff x="2016" y="3744"/>
            <a:chExt cx="576" cy="576"/>
          </a:xfrm>
        </p:grpSpPr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2016" y="374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2112" y="3840"/>
              <a:ext cx="480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zh-CN" sz="1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06" name="Group 18"/>
          <p:cNvGrpSpPr/>
          <p:nvPr/>
        </p:nvGrpSpPr>
        <p:grpSpPr bwMode="auto">
          <a:xfrm>
            <a:off x="1584185" y="1853823"/>
            <a:ext cx="748670" cy="685800"/>
            <a:chOff x="2016" y="3744"/>
            <a:chExt cx="576" cy="576"/>
          </a:xfrm>
        </p:grpSpPr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2016" y="374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2112" y="3840"/>
              <a:ext cx="480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zh-CN" sz="1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09" name="Group 21"/>
          <p:cNvGrpSpPr/>
          <p:nvPr/>
        </p:nvGrpSpPr>
        <p:grpSpPr bwMode="auto">
          <a:xfrm>
            <a:off x="364985" y="2882523"/>
            <a:ext cx="998226" cy="857250"/>
            <a:chOff x="2496" y="3600"/>
            <a:chExt cx="768" cy="720"/>
          </a:xfrm>
        </p:grpSpPr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2496" y="3600"/>
              <a:ext cx="768" cy="720"/>
            </a:xfrm>
            <a:prstGeom prst="ellipse">
              <a:avLst/>
            </a:prstGeom>
            <a:gradFill rotWithShape="0">
              <a:gsLst>
                <a:gs pos="0">
                  <a:srgbClr val="009900">
                    <a:gamma/>
                    <a:tint val="0"/>
                    <a:invGamma/>
                  </a:srgbClr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2688" y="3792"/>
              <a:ext cx="432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  <a:r>
                <a:rPr lang="en-US" altLang="zh-CN" sz="21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altLang="zh-CN" sz="21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12" name="Group 24"/>
          <p:cNvGrpSpPr/>
          <p:nvPr/>
        </p:nvGrpSpPr>
        <p:grpSpPr bwMode="auto">
          <a:xfrm>
            <a:off x="822185" y="1910973"/>
            <a:ext cx="998226" cy="857250"/>
            <a:chOff x="2496" y="3600"/>
            <a:chExt cx="768" cy="720"/>
          </a:xfrm>
        </p:grpSpPr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2496" y="3600"/>
              <a:ext cx="768" cy="720"/>
            </a:xfrm>
            <a:prstGeom prst="ellipse">
              <a:avLst/>
            </a:prstGeom>
            <a:gradFill rotWithShape="0">
              <a:gsLst>
                <a:gs pos="0">
                  <a:srgbClr val="009900">
                    <a:gamma/>
                    <a:tint val="0"/>
                    <a:invGamma/>
                  </a:srgbClr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2688" y="3792"/>
              <a:ext cx="432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  <a:r>
                <a:rPr lang="en-US" altLang="zh-CN" sz="21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altLang="zh-CN" sz="21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15" name="Group 27"/>
          <p:cNvGrpSpPr/>
          <p:nvPr/>
        </p:nvGrpSpPr>
        <p:grpSpPr bwMode="auto">
          <a:xfrm>
            <a:off x="517385" y="2253873"/>
            <a:ext cx="748670" cy="685800"/>
            <a:chOff x="2016" y="3744"/>
            <a:chExt cx="576" cy="576"/>
          </a:xfrm>
        </p:grpSpPr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2016" y="374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2112" y="3840"/>
              <a:ext cx="480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zh-CN" sz="1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18" name="Group 30"/>
          <p:cNvGrpSpPr/>
          <p:nvPr/>
        </p:nvGrpSpPr>
        <p:grpSpPr bwMode="auto">
          <a:xfrm>
            <a:off x="1203185" y="1796673"/>
            <a:ext cx="1809285" cy="2628900"/>
            <a:chOff x="1296" y="720"/>
            <a:chExt cx="1392" cy="2208"/>
          </a:xfrm>
        </p:grpSpPr>
        <p:grpSp>
          <p:nvGrpSpPr>
            <p:cNvPr id="12319" name="Group 31"/>
            <p:cNvGrpSpPr/>
            <p:nvPr/>
          </p:nvGrpSpPr>
          <p:grpSpPr bwMode="auto">
            <a:xfrm>
              <a:off x="1920" y="1632"/>
              <a:ext cx="768" cy="720"/>
              <a:chOff x="2496" y="3600"/>
              <a:chExt cx="768" cy="720"/>
            </a:xfrm>
          </p:grpSpPr>
          <p:sp>
            <p:nvSpPr>
              <p:cNvPr id="12320" name="Oval 32"/>
              <p:cNvSpPr>
                <a:spLocks noChangeArrowheads="1"/>
              </p:cNvSpPr>
              <p:nvPr/>
            </p:nvSpPr>
            <p:spPr bwMode="auto"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009900">
                      <a:gamma/>
                      <a:tint val="0"/>
                      <a:invGamma/>
                    </a:srgb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1" name="Text Box 33"/>
              <p:cNvSpPr txBox="1">
                <a:spLocks noChangeArrowheads="1"/>
              </p:cNvSpPr>
              <p:nvPr/>
            </p:nvSpPr>
            <p:spPr bwMode="auto">
              <a:xfrm>
                <a:off x="2688" y="3792"/>
                <a:ext cx="432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sz="2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22" name="Group 34"/>
            <p:cNvGrpSpPr/>
            <p:nvPr/>
          </p:nvGrpSpPr>
          <p:grpSpPr bwMode="auto">
            <a:xfrm>
              <a:off x="1824" y="1968"/>
              <a:ext cx="576" cy="576"/>
              <a:chOff x="2016" y="3744"/>
              <a:chExt cx="576" cy="576"/>
            </a:xfrm>
          </p:grpSpPr>
          <p:sp>
            <p:nvSpPr>
              <p:cNvPr id="12323" name="Oval 35"/>
              <p:cNvSpPr>
                <a:spLocks noChangeArrowheads="1"/>
              </p:cNvSpPr>
              <p:nvPr/>
            </p:nvSpPr>
            <p:spPr bwMode="auto"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4" name="Text Box 36"/>
              <p:cNvSpPr txBox="1">
                <a:spLocks noChangeArrowheads="1"/>
              </p:cNvSpPr>
              <p:nvPr/>
            </p:nvSpPr>
            <p:spPr bwMode="auto">
              <a:xfrm>
                <a:off x="2112" y="3840"/>
                <a:ext cx="480" cy="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25" name="Group 37"/>
            <p:cNvGrpSpPr/>
            <p:nvPr/>
          </p:nvGrpSpPr>
          <p:grpSpPr bwMode="auto">
            <a:xfrm>
              <a:off x="2112" y="1152"/>
              <a:ext cx="576" cy="576"/>
              <a:chOff x="2016" y="3744"/>
              <a:chExt cx="576" cy="576"/>
            </a:xfrm>
          </p:grpSpPr>
          <p:sp>
            <p:nvSpPr>
              <p:cNvPr id="12326" name="Oval 38"/>
              <p:cNvSpPr>
                <a:spLocks noChangeArrowheads="1"/>
              </p:cNvSpPr>
              <p:nvPr/>
            </p:nvSpPr>
            <p:spPr bwMode="auto"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7" name="Text Box 39"/>
              <p:cNvSpPr txBox="1">
                <a:spLocks noChangeArrowheads="1"/>
              </p:cNvSpPr>
              <p:nvPr/>
            </p:nvSpPr>
            <p:spPr bwMode="auto">
              <a:xfrm>
                <a:off x="2112" y="3840"/>
                <a:ext cx="480" cy="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28" name="Group 40"/>
            <p:cNvGrpSpPr/>
            <p:nvPr/>
          </p:nvGrpSpPr>
          <p:grpSpPr bwMode="auto">
            <a:xfrm>
              <a:off x="1536" y="1392"/>
              <a:ext cx="768" cy="720"/>
              <a:chOff x="2496" y="3600"/>
              <a:chExt cx="768" cy="720"/>
            </a:xfrm>
          </p:grpSpPr>
          <p:sp>
            <p:nvSpPr>
              <p:cNvPr id="12329" name="Oval 41"/>
              <p:cNvSpPr>
                <a:spLocks noChangeArrowheads="1"/>
              </p:cNvSpPr>
              <p:nvPr/>
            </p:nvSpPr>
            <p:spPr bwMode="auto"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009900">
                      <a:gamma/>
                      <a:tint val="0"/>
                      <a:invGamma/>
                    </a:srgb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30" name="Text Box 42"/>
              <p:cNvSpPr txBox="1">
                <a:spLocks noChangeArrowheads="1"/>
              </p:cNvSpPr>
              <p:nvPr/>
            </p:nvSpPr>
            <p:spPr bwMode="auto">
              <a:xfrm>
                <a:off x="2688" y="3792"/>
                <a:ext cx="432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sz="2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31" name="Group 43"/>
            <p:cNvGrpSpPr/>
            <p:nvPr/>
          </p:nvGrpSpPr>
          <p:grpSpPr bwMode="auto">
            <a:xfrm>
              <a:off x="1824" y="720"/>
              <a:ext cx="768" cy="720"/>
              <a:chOff x="2496" y="3600"/>
              <a:chExt cx="768" cy="720"/>
            </a:xfrm>
          </p:grpSpPr>
          <p:sp>
            <p:nvSpPr>
              <p:cNvPr id="12332" name="Oval 44"/>
              <p:cNvSpPr>
                <a:spLocks noChangeArrowheads="1"/>
              </p:cNvSpPr>
              <p:nvPr/>
            </p:nvSpPr>
            <p:spPr bwMode="auto"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009900">
                      <a:gamma/>
                      <a:tint val="0"/>
                      <a:invGamma/>
                    </a:srgb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33" name="Text Box 45"/>
              <p:cNvSpPr txBox="1">
                <a:spLocks noChangeArrowheads="1"/>
              </p:cNvSpPr>
              <p:nvPr/>
            </p:nvSpPr>
            <p:spPr bwMode="auto">
              <a:xfrm>
                <a:off x="2688" y="3792"/>
                <a:ext cx="432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sz="2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34" name="Group 46"/>
            <p:cNvGrpSpPr/>
            <p:nvPr/>
          </p:nvGrpSpPr>
          <p:grpSpPr bwMode="auto">
            <a:xfrm>
              <a:off x="1776" y="864"/>
              <a:ext cx="576" cy="576"/>
              <a:chOff x="2016" y="3744"/>
              <a:chExt cx="576" cy="576"/>
            </a:xfrm>
          </p:grpSpPr>
          <p:sp>
            <p:nvSpPr>
              <p:cNvPr id="12335" name="Oval 47"/>
              <p:cNvSpPr>
                <a:spLocks noChangeArrowheads="1"/>
              </p:cNvSpPr>
              <p:nvPr/>
            </p:nvSpPr>
            <p:spPr bwMode="auto"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36" name="Text Box 48"/>
              <p:cNvSpPr txBox="1">
                <a:spLocks noChangeArrowheads="1"/>
              </p:cNvSpPr>
              <p:nvPr/>
            </p:nvSpPr>
            <p:spPr bwMode="auto">
              <a:xfrm>
                <a:off x="2112" y="3840"/>
                <a:ext cx="480" cy="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37" name="Group 49"/>
            <p:cNvGrpSpPr/>
            <p:nvPr/>
          </p:nvGrpSpPr>
          <p:grpSpPr bwMode="auto">
            <a:xfrm>
              <a:off x="1296" y="1056"/>
              <a:ext cx="768" cy="720"/>
              <a:chOff x="2496" y="3600"/>
              <a:chExt cx="768" cy="720"/>
            </a:xfrm>
          </p:grpSpPr>
          <p:sp>
            <p:nvSpPr>
              <p:cNvPr id="12338" name="Oval 50"/>
              <p:cNvSpPr>
                <a:spLocks noChangeArrowheads="1"/>
              </p:cNvSpPr>
              <p:nvPr/>
            </p:nvSpPr>
            <p:spPr bwMode="auto"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009900">
                      <a:gamma/>
                      <a:tint val="0"/>
                      <a:invGamma/>
                    </a:srgb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39" name="Text Box 51"/>
              <p:cNvSpPr txBox="1">
                <a:spLocks noChangeArrowheads="1"/>
              </p:cNvSpPr>
              <p:nvPr/>
            </p:nvSpPr>
            <p:spPr bwMode="auto">
              <a:xfrm>
                <a:off x="2688" y="3792"/>
                <a:ext cx="432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1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sz="21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40" name="Group 52"/>
            <p:cNvGrpSpPr/>
            <p:nvPr/>
          </p:nvGrpSpPr>
          <p:grpSpPr bwMode="auto">
            <a:xfrm>
              <a:off x="1440" y="1680"/>
              <a:ext cx="576" cy="576"/>
              <a:chOff x="2016" y="3744"/>
              <a:chExt cx="576" cy="576"/>
            </a:xfrm>
          </p:grpSpPr>
          <p:sp>
            <p:nvSpPr>
              <p:cNvPr id="12341" name="Oval 53"/>
              <p:cNvSpPr>
                <a:spLocks noChangeArrowheads="1"/>
              </p:cNvSpPr>
              <p:nvPr/>
            </p:nvSpPr>
            <p:spPr bwMode="auto"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42" name="Text Box 54"/>
              <p:cNvSpPr txBox="1">
                <a:spLocks noChangeArrowheads="1"/>
              </p:cNvSpPr>
              <p:nvPr/>
            </p:nvSpPr>
            <p:spPr bwMode="auto">
              <a:xfrm>
                <a:off x="2112" y="3840"/>
                <a:ext cx="480" cy="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43" name="Group 55"/>
            <p:cNvGrpSpPr/>
            <p:nvPr/>
          </p:nvGrpSpPr>
          <p:grpSpPr bwMode="auto">
            <a:xfrm>
              <a:off x="1344" y="2208"/>
              <a:ext cx="768" cy="720"/>
              <a:chOff x="2496" y="3600"/>
              <a:chExt cx="768" cy="720"/>
            </a:xfrm>
          </p:grpSpPr>
          <p:sp>
            <p:nvSpPr>
              <p:cNvPr id="12344" name="Oval 56"/>
              <p:cNvSpPr>
                <a:spLocks noChangeArrowheads="1"/>
              </p:cNvSpPr>
              <p:nvPr/>
            </p:nvSpPr>
            <p:spPr bwMode="auto"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009900">
                      <a:gamma/>
                      <a:tint val="0"/>
                      <a:invGamma/>
                    </a:srgb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45" name="Text Box 57"/>
              <p:cNvSpPr txBox="1">
                <a:spLocks noChangeArrowheads="1"/>
              </p:cNvSpPr>
              <p:nvPr/>
            </p:nvSpPr>
            <p:spPr bwMode="auto">
              <a:xfrm>
                <a:off x="2688" y="3792"/>
                <a:ext cx="432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sz="2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350" name="Group 62"/>
          <p:cNvGrpSpPr/>
          <p:nvPr/>
        </p:nvGrpSpPr>
        <p:grpSpPr bwMode="auto">
          <a:xfrm>
            <a:off x="2117584" y="1910973"/>
            <a:ext cx="1934063" cy="2514600"/>
            <a:chOff x="2544" y="1104"/>
            <a:chExt cx="1488" cy="2112"/>
          </a:xfrm>
        </p:grpSpPr>
        <p:grpSp>
          <p:nvGrpSpPr>
            <p:cNvPr id="12351" name="Group 63"/>
            <p:cNvGrpSpPr/>
            <p:nvPr/>
          </p:nvGrpSpPr>
          <p:grpSpPr bwMode="auto">
            <a:xfrm>
              <a:off x="3456" y="2256"/>
              <a:ext cx="576" cy="576"/>
              <a:chOff x="2016" y="3744"/>
              <a:chExt cx="576" cy="576"/>
            </a:xfrm>
          </p:grpSpPr>
          <p:sp>
            <p:nvSpPr>
              <p:cNvPr id="12352" name="Oval 64"/>
              <p:cNvSpPr>
                <a:spLocks noChangeArrowheads="1"/>
              </p:cNvSpPr>
              <p:nvPr/>
            </p:nvSpPr>
            <p:spPr bwMode="auto"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3" name="Text Box 65"/>
              <p:cNvSpPr txBox="1">
                <a:spLocks noChangeArrowheads="1"/>
              </p:cNvSpPr>
              <p:nvPr/>
            </p:nvSpPr>
            <p:spPr bwMode="auto">
              <a:xfrm>
                <a:off x="2112" y="3840"/>
                <a:ext cx="480" cy="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54" name="Group 66"/>
            <p:cNvGrpSpPr/>
            <p:nvPr/>
          </p:nvGrpSpPr>
          <p:grpSpPr bwMode="auto">
            <a:xfrm>
              <a:off x="2928" y="2352"/>
              <a:ext cx="768" cy="720"/>
              <a:chOff x="2496" y="3600"/>
              <a:chExt cx="768" cy="720"/>
            </a:xfrm>
          </p:grpSpPr>
          <p:sp>
            <p:nvSpPr>
              <p:cNvPr id="12355" name="Oval 67"/>
              <p:cNvSpPr>
                <a:spLocks noChangeArrowheads="1"/>
              </p:cNvSpPr>
              <p:nvPr/>
            </p:nvSpPr>
            <p:spPr bwMode="auto"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009900">
                      <a:gamma/>
                      <a:tint val="0"/>
                      <a:invGamma/>
                    </a:srgb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6" name="Text Box 68"/>
              <p:cNvSpPr txBox="1">
                <a:spLocks noChangeArrowheads="1"/>
              </p:cNvSpPr>
              <p:nvPr/>
            </p:nvSpPr>
            <p:spPr bwMode="auto">
              <a:xfrm>
                <a:off x="2688" y="3792"/>
                <a:ext cx="432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sz="2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57" name="Group 69"/>
            <p:cNvGrpSpPr/>
            <p:nvPr/>
          </p:nvGrpSpPr>
          <p:grpSpPr bwMode="auto">
            <a:xfrm>
              <a:off x="3120" y="1632"/>
              <a:ext cx="768" cy="720"/>
              <a:chOff x="2496" y="3600"/>
              <a:chExt cx="768" cy="720"/>
            </a:xfrm>
          </p:grpSpPr>
          <p:sp>
            <p:nvSpPr>
              <p:cNvPr id="12358" name="Oval 70"/>
              <p:cNvSpPr>
                <a:spLocks noChangeArrowheads="1"/>
              </p:cNvSpPr>
              <p:nvPr/>
            </p:nvSpPr>
            <p:spPr bwMode="auto"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009900">
                      <a:gamma/>
                      <a:tint val="0"/>
                      <a:invGamma/>
                    </a:srgb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9" name="Text Box 71"/>
              <p:cNvSpPr txBox="1">
                <a:spLocks noChangeArrowheads="1"/>
              </p:cNvSpPr>
              <p:nvPr/>
            </p:nvSpPr>
            <p:spPr bwMode="auto">
              <a:xfrm>
                <a:off x="2688" y="3792"/>
                <a:ext cx="432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sz="2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60" name="Group 72"/>
            <p:cNvGrpSpPr/>
            <p:nvPr/>
          </p:nvGrpSpPr>
          <p:grpSpPr bwMode="auto">
            <a:xfrm>
              <a:off x="3024" y="1824"/>
              <a:ext cx="576" cy="576"/>
              <a:chOff x="2016" y="3744"/>
              <a:chExt cx="576" cy="576"/>
            </a:xfrm>
          </p:grpSpPr>
          <p:sp>
            <p:nvSpPr>
              <p:cNvPr id="12361" name="Oval 73"/>
              <p:cNvSpPr>
                <a:spLocks noChangeArrowheads="1"/>
              </p:cNvSpPr>
              <p:nvPr/>
            </p:nvSpPr>
            <p:spPr bwMode="auto"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62" name="Text Box 74"/>
              <p:cNvSpPr txBox="1">
                <a:spLocks noChangeArrowheads="1"/>
              </p:cNvSpPr>
              <p:nvPr/>
            </p:nvSpPr>
            <p:spPr bwMode="auto">
              <a:xfrm>
                <a:off x="2112" y="3840"/>
                <a:ext cx="480" cy="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63" name="Group 75"/>
            <p:cNvGrpSpPr/>
            <p:nvPr/>
          </p:nvGrpSpPr>
          <p:grpSpPr bwMode="auto">
            <a:xfrm>
              <a:off x="2688" y="2640"/>
              <a:ext cx="576" cy="576"/>
              <a:chOff x="2016" y="3744"/>
              <a:chExt cx="576" cy="576"/>
            </a:xfrm>
          </p:grpSpPr>
          <p:sp>
            <p:nvSpPr>
              <p:cNvPr id="12364" name="Oval 76"/>
              <p:cNvSpPr>
                <a:spLocks noChangeArrowheads="1"/>
              </p:cNvSpPr>
              <p:nvPr/>
            </p:nvSpPr>
            <p:spPr bwMode="auto"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65" name="Text Box 77"/>
              <p:cNvSpPr txBox="1">
                <a:spLocks noChangeArrowheads="1"/>
              </p:cNvSpPr>
              <p:nvPr/>
            </p:nvSpPr>
            <p:spPr bwMode="auto">
              <a:xfrm>
                <a:off x="2112" y="3840"/>
                <a:ext cx="480" cy="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66" name="Group 78"/>
            <p:cNvGrpSpPr/>
            <p:nvPr/>
          </p:nvGrpSpPr>
          <p:grpSpPr bwMode="auto">
            <a:xfrm>
              <a:off x="3312" y="1104"/>
              <a:ext cx="576" cy="576"/>
              <a:chOff x="2016" y="3744"/>
              <a:chExt cx="576" cy="576"/>
            </a:xfrm>
          </p:grpSpPr>
          <p:sp>
            <p:nvSpPr>
              <p:cNvPr id="12367" name="Oval 79"/>
              <p:cNvSpPr>
                <a:spLocks noChangeArrowheads="1"/>
              </p:cNvSpPr>
              <p:nvPr/>
            </p:nvSpPr>
            <p:spPr bwMode="auto"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68" name="Text Box 80"/>
              <p:cNvSpPr txBox="1">
                <a:spLocks noChangeArrowheads="1"/>
              </p:cNvSpPr>
              <p:nvPr/>
            </p:nvSpPr>
            <p:spPr bwMode="auto">
              <a:xfrm>
                <a:off x="2112" y="3840"/>
                <a:ext cx="480" cy="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69" name="Group 81"/>
            <p:cNvGrpSpPr/>
            <p:nvPr/>
          </p:nvGrpSpPr>
          <p:grpSpPr bwMode="auto">
            <a:xfrm>
              <a:off x="2544" y="1968"/>
              <a:ext cx="768" cy="720"/>
              <a:chOff x="2496" y="3600"/>
              <a:chExt cx="768" cy="720"/>
            </a:xfrm>
          </p:grpSpPr>
          <p:sp>
            <p:nvSpPr>
              <p:cNvPr id="12370" name="Oval 82"/>
              <p:cNvSpPr>
                <a:spLocks noChangeArrowheads="1"/>
              </p:cNvSpPr>
              <p:nvPr/>
            </p:nvSpPr>
            <p:spPr bwMode="auto"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009900">
                      <a:gamma/>
                      <a:tint val="0"/>
                      <a:invGamma/>
                    </a:srgb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71" name="Text Box 83"/>
              <p:cNvSpPr txBox="1">
                <a:spLocks noChangeArrowheads="1"/>
              </p:cNvSpPr>
              <p:nvPr/>
            </p:nvSpPr>
            <p:spPr bwMode="auto">
              <a:xfrm>
                <a:off x="2688" y="3792"/>
                <a:ext cx="432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1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sz="21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72" name="Group 84"/>
            <p:cNvGrpSpPr/>
            <p:nvPr/>
          </p:nvGrpSpPr>
          <p:grpSpPr bwMode="auto">
            <a:xfrm>
              <a:off x="2832" y="1152"/>
              <a:ext cx="768" cy="720"/>
              <a:chOff x="2496" y="3600"/>
              <a:chExt cx="768" cy="720"/>
            </a:xfrm>
          </p:grpSpPr>
          <p:sp>
            <p:nvSpPr>
              <p:cNvPr id="12373" name="Oval 85"/>
              <p:cNvSpPr>
                <a:spLocks noChangeArrowheads="1"/>
              </p:cNvSpPr>
              <p:nvPr/>
            </p:nvSpPr>
            <p:spPr bwMode="auto"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009900">
                      <a:gamma/>
                      <a:tint val="0"/>
                      <a:invGamma/>
                    </a:srgb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74" name="Text Box 86"/>
              <p:cNvSpPr txBox="1">
                <a:spLocks noChangeArrowheads="1"/>
              </p:cNvSpPr>
              <p:nvPr/>
            </p:nvSpPr>
            <p:spPr bwMode="auto">
              <a:xfrm>
                <a:off x="2688" y="3792"/>
                <a:ext cx="432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sz="2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75" name="Group 87"/>
            <p:cNvGrpSpPr/>
            <p:nvPr/>
          </p:nvGrpSpPr>
          <p:grpSpPr bwMode="auto">
            <a:xfrm>
              <a:off x="2640" y="1440"/>
              <a:ext cx="576" cy="576"/>
              <a:chOff x="2016" y="3744"/>
              <a:chExt cx="576" cy="576"/>
            </a:xfrm>
          </p:grpSpPr>
          <p:sp>
            <p:nvSpPr>
              <p:cNvPr id="12376" name="Oval 88"/>
              <p:cNvSpPr>
                <a:spLocks noChangeArrowheads="1"/>
              </p:cNvSpPr>
              <p:nvPr/>
            </p:nvSpPr>
            <p:spPr bwMode="auto"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77" name="Text Box 89"/>
              <p:cNvSpPr txBox="1">
                <a:spLocks noChangeArrowheads="1"/>
              </p:cNvSpPr>
              <p:nvPr/>
            </p:nvSpPr>
            <p:spPr bwMode="auto">
              <a:xfrm>
                <a:off x="2112" y="3840"/>
                <a:ext cx="480" cy="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1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zh-CN" sz="1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483" name="Text Box 195"/>
          <p:cNvSpPr txBox="1">
            <a:spLocks noChangeArrowheads="1"/>
          </p:cNvSpPr>
          <p:nvPr/>
        </p:nvSpPr>
        <p:spPr bwMode="auto">
          <a:xfrm>
            <a:off x="503882" y="684112"/>
            <a:ext cx="2362200" cy="3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9056" tIns="34528" rIns="69056" bIns="34528" rtlCol="0">
            <a:normAutofit fontScale="90000"/>
          </a:bodyPr>
          <a:lstStyle>
            <a:defPPr>
              <a:defRPr lang="zh-CN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zh-CN" altLang="en-US" sz="2100" dirty="0"/>
              <a:t>氯化钠晶体的结构</a:t>
            </a:r>
            <a:endParaRPr lang="zh-CN" altLang="en-US" sz="2100" dirty="0"/>
          </a:p>
        </p:txBody>
      </p:sp>
      <p:sp>
        <p:nvSpPr>
          <p:cNvPr id="12485" name="Text Box 197"/>
          <p:cNvSpPr txBox="1">
            <a:spLocks noChangeArrowheads="1"/>
          </p:cNvSpPr>
          <p:nvPr/>
        </p:nvSpPr>
        <p:spPr bwMode="auto">
          <a:xfrm>
            <a:off x="216535" y="113139"/>
            <a:ext cx="2971800" cy="3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9056" tIns="34528" rIns="69056" bIns="34528" rtlCol="0">
            <a:normAutofit fontScale="90000"/>
          </a:bodyPr>
          <a:lstStyle>
            <a:defPPr>
              <a:defRPr lang="zh-CN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zh-CN" altLang="en-US" sz="2100" dirty="0" smtClean="0"/>
              <a:t>知识点</a:t>
            </a:r>
            <a:r>
              <a:rPr lang="en-US" altLang="zh-CN" sz="2100" dirty="0" smtClean="0"/>
              <a:t>3. </a:t>
            </a:r>
            <a:r>
              <a:rPr lang="zh-CN" altLang="en-US" sz="2100" dirty="0"/>
              <a:t>离子键的特征</a:t>
            </a:r>
            <a:endParaRPr lang="zh-CN" altLang="en-US" sz="2100" dirty="0"/>
          </a:p>
        </p:txBody>
      </p:sp>
      <p:sp>
        <p:nvSpPr>
          <p:cNvPr id="12486" name="Text Box 198"/>
          <p:cNvSpPr txBox="1">
            <a:spLocks noChangeArrowheads="1"/>
          </p:cNvSpPr>
          <p:nvPr/>
        </p:nvSpPr>
        <p:spPr bwMode="auto">
          <a:xfrm>
            <a:off x="2594556" y="683600"/>
            <a:ext cx="1916624" cy="3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9056" tIns="34528" rIns="69056" bIns="34528" rtlCol="0">
            <a:normAutofit fontScale="90000"/>
          </a:bodyPr>
          <a:lstStyle>
            <a:defPPr>
              <a:defRPr lang="zh-CN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CN" sz="2100" dirty="0">
                <a:solidFill>
                  <a:srgbClr val="FF0000"/>
                </a:solidFill>
              </a:rPr>
              <a:t>——</a:t>
            </a:r>
            <a:r>
              <a:rPr lang="zh-CN" altLang="en-US" sz="2100" dirty="0">
                <a:solidFill>
                  <a:srgbClr val="FF0000"/>
                </a:solidFill>
              </a:rPr>
              <a:t>无方向性</a:t>
            </a:r>
            <a:endParaRPr lang="zh-CN" altLang="en-US" sz="21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79" y="3825498"/>
            <a:ext cx="1212264" cy="1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62" y="1696660"/>
            <a:ext cx="2880122" cy="29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 Box 11"/>
          <p:cNvSpPr txBox="1">
            <a:spLocks noChangeArrowheads="1"/>
          </p:cNvSpPr>
          <p:nvPr/>
        </p:nvSpPr>
        <p:spPr bwMode="auto">
          <a:xfrm>
            <a:off x="4229796" y="684169"/>
            <a:ext cx="1830578" cy="3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9056" tIns="34528" rIns="69056" bIns="34528" rtlCol="0">
            <a:normAutofit fontScale="90000"/>
          </a:bodyPr>
          <a:lstStyle>
            <a:defPPr>
              <a:defRPr lang="zh-CN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zh-CN" altLang="en-US" sz="2100" dirty="0" smtClean="0"/>
              <a:t>，无</a:t>
            </a:r>
            <a:r>
              <a:rPr lang="zh-CN" altLang="en-US" sz="2100" dirty="0"/>
              <a:t>饱和性</a:t>
            </a:r>
            <a:endParaRPr lang="zh-CN" altLang="en-US" sz="21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3" grpId="0" animBg="1"/>
      <p:bldP spid="12486" grpId="0" animBg="1"/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3" descr="3-28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428" b="8485"/>
          <a:stretch>
            <a:fillRect/>
          </a:stretch>
        </p:blipFill>
        <p:spPr bwMode="auto">
          <a:xfrm>
            <a:off x="234315" y="135255"/>
            <a:ext cx="4486910" cy="365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580"/>
          <p:cNvSpPr>
            <a:spLocks noChangeArrowheads="1"/>
          </p:cNvSpPr>
          <p:nvPr/>
        </p:nvSpPr>
        <p:spPr bwMode="auto">
          <a:xfrm>
            <a:off x="312420" y="4177565"/>
            <a:ext cx="4547264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zh-CN" altLang="zh-CN" sz="21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等距离且最近的</a:t>
            </a:r>
            <a:r>
              <a:rPr lang="zh-CN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zh-CN" altLang="zh-CN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¯</a:t>
            </a:r>
            <a:r>
              <a:rPr lang="en-US" altLang="zh-CN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endParaRPr lang="zh-CN" sz="21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3" name="Group 3"/>
          <p:cNvGrpSpPr/>
          <p:nvPr/>
        </p:nvGrpSpPr>
        <p:grpSpPr bwMode="auto">
          <a:xfrm>
            <a:off x="5150485" y="1009015"/>
            <a:ext cx="3230880" cy="3005455"/>
            <a:chOff x="0" y="0"/>
            <a:chExt cx="1056" cy="960"/>
          </a:xfrm>
        </p:grpSpPr>
        <p:grpSp>
          <p:nvGrpSpPr>
            <p:cNvPr id="94" name="Group 4"/>
            <p:cNvGrpSpPr/>
            <p:nvPr/>
          </p:nvGrpSpPr>
          <p:grpSpPr bwMode="auto">
            <a:xfrm>
              <a:off x="0" y="0"/>
              <a:ext cx="1056" cy="960"/>
              <a:chOff x="0" y="0"/>
              <a:chExt cx="1056" cy="960"/>
            </a:xfrm>
          </p:grpSpPr>
          <p:grpSp>
            <p:nvGrpSpPr>
              <p:cNvPr id="96" name="Group 5"/>
              <p:cNvGrpSpPr/>
              <p:nvPr/>
            </p:nvGrpSpPr>
            <p:grpSpPr bwMode="auto">
              <a:xfrm>
                <a:off x="48" y="48"/>
                <a:ext cx="912" cy="864"/>
                <a:chOff x="0" y="0"/>
                <a:chExt cx="912" cy="864"/>
              </a:xfrm>
            </p:grpSpPr>
            <p:sp>
              <p:nvSpPr>
                <p:cNvPr id="10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672" y="0"/>
                  <a:ext cx="240" cy="192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Line 7"/>
                <p:cNvSpPr>
                  <a:spLocks noChangeShapeType="1"/>
                </p:cNvSpPr>
                <p:nvPr/>
              </p:nvSpPr>
              <p:spPr bwMode="auto">
                <a:xfrm>
                  <a:off x="240" y="672"/>
                  <a:ext cx="672" cy="0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0"/>
                  <a:ext cx="240" cy="192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0" y="672"/>
                  <a:ext cx="240" cy="192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672" y="672"/>
                  <a:ext cx="240" cy="192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Line 11"/>
                <p:cNvSpPr>
                  <a:spLocks noChangeShapeType="1"/>
                </p:cNvSpPr>
                <p:nvPr/>
              </p:nvSpPr>
              <p:spPr bwMode="auto">
                <a:xfrm>
                  <a:off x="240" y="0"/>
                  <a:ext cx="672" cy="0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Line 12"/>
                <p:cNvSpPr>
                  <a:spLocks noChangeShapeType="1"/>
                </p:cNvSpPr>
                <p:nvPr/>
              </p:nvSpPr>
              <p:spPr bwMode="auto">
                <a:xfrm>
                  <a:off x="240" y="0"/>
                  <a:ext cx="0" cy="672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Line 13"/>
                <p:cNvSpPr>
                  <a:spLocks noChangeShapeType="1"/>
                </p:cNvSpPr>
                <p:nvPr/>
              </p:nvSpPr>
              <p:spPr bwMode="auto">
                <a:xfrm>
                  <a:off x="912" y="0"/>
                  <a:ext cx="0" cy="672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Line 14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672" cy="0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Line 15"/>
                <p:cNvSpPr>
                  <a:spLocks noChangeShapeType="1"/>
                </p:cNvSpPr>
                <p:nvPr/>
              </p:nvSpPr>
              <p:spPr bwMode="auto">
                <a:xfrm>
                  <a:off x="0" y="864"/>
                  <a:ext cx="672" cy="0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Line 16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0" cy="672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Line 17"/>
                <p:cNvSpPr>
                  <a:spLocks noChangeShapeType="1"/>
                </p:cNvSpPr>
                <p:nvPr/>
              </p:nvSpPr>
              <p:spPr bwMode="auto">
                <a:xfrm>
                  <a:off x="672" y="192"/>
                  <a:ext cx="0" cy="672"/>
                </a:xfrm>
                <a:prstGeom prst="line">
                  <a:avLst/>
                </a:prstGeom>
                <a:noFill/>
                <a:ln w="28575" cmpd="sng">
                  <a:solidFill>
                    <a:schemeClr val="tx2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7" name="Oval 18"/>
              <p:cNvSpPr>
                <a:spLocks noChangeArrowheads="1"/>
              </p:cNvSpPr>
              <p:nvPr/>
            </p:nvSpPr>
            <p:spPr bwMode="auto">
              <a:xfrm>
                <a:off x="240" y="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1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Oval 19"/>
              <p:cNvSpPr>
                <a:spLocks noChangeArrowheads="1"/>
              </p:cNvSpPr>
              <p:nvPr/>
            </p:nvSpPr>
            <p:spPr bwMode="auto">
              <a:xfrm>
                <a:off x="864" y="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1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Oval 20"/>
              <p:cNvSpPr>
                <a:spLocks noChangeArrowheads="1"/>
              </p:cNvSpPr>
              <p:nvPr/>
            </p:nvSpPr>
            <p:spPr bwMode="auto">
              <a:xfrm>
                <a:off x="240" y="6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1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Oval 21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1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Oval 22"/>
              <p:cNvSpPr>
                <a:spLocks noChangeArrowheads="1"/>
              </p:cNvSpPr>
              <p:nvPr/>
            </p:nvSpPr>
            <p:spPr bwMode="auto">
              <a:xfrm>
                <a:off x="912" y="6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1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Oval 23"/>
              <p:cNvSpPr>
                <a:spLocks noChangeArrowheads="1"/>
              </p:cNvSpPr>
              <p:nvPr/>
            </p:nvSpPr>
            <p:spPr bwMode="auto">
              <a:xfrm>
                <a:off x="0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1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Oval 24"/>
              <p:cNvSpPr>
                <a:spLocks noChangeArrowheads="1"/>
              </p:cNvSpPr>
              <p:nvPr/>
            </p:nvSpPr>
            <p:spPr bwMode="auto">
              <a:xfrm>
                <a:off x="0" y="19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1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Oval 25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1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5" name="Oval 26"/>
            <p:cNvSpPr>
              <a:spLocks noChangeArrowheads="1"/>
            </p:cNvSpPr>
            <p:nvPr/>
          </p:nvSpPr>
          <p:spPr bwMode="auto">
            <a:xfrm>
              <a:off x="384" y="33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100" b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33"/>
          <p:cNvGrpSpPr/>
          <p:nvPr/>
        </p:nvGrpSpPr>
        <p:grpSpPr bwMode="auto">
          <a:xfrm>
            <a:off x="5632107" y="4265533"/>
            <a:ext cx="2308867" cy="414338"/>
            <a:chOff x="0" y="0"/>
            <a:chExt cx="1584" cy="348"/>
          </a:xfrm>
        </p:grpSpPr>
        <p:sp>
          <p:nvSpPr>
            <p:cNvPr id="120" name="Oval 1134"/>
            <p:cNvSpPr>
              <a:spLocks noChangeArrowheads="1"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100" b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1" name="Oval 1135"/>
            <p:cNvSpPr>
              <a:spLocks noChangeArrowheads="1"/>
            </p:cNvSpPr>
            <p:nvPr/>
          </p:nvSpPr>
          <p:spPr bwMode="auto">
            <a:xfrm>
              <a:off x="768" y="96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100" b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2" name="Text Box 1136"/>
            <p:cNvSpPr txBox="1">
              <a:spLocks noChangeArrowheads="1"/>
            </p:cNvSpPr>
            <p:nvPr/>
          </p:nvSpPr>
          <p:spPr bwMode="auto">
            <a:xfrm>
              <a:off x="144" y="0"/>
              <a:ext cx="624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zh-CN" sz="21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---Cs</a:t>
              </a:r>
              <a:r>
                <a:rPr lang="zh-CN" altLang="zh-CN" sz="2100" b="1" baseline="300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</a:t>
              </a:r>
              <a:endParaRPr lang="zh-CN" altLang="zh-CN" sz="21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Text Box 1137"/>
            <p:cNvSpPr txBox="1">
              <a:spLocks noChangeArrowheads="1"/>
            </p:cNvSpPr>
            <p:nvPr/>
          </p:nvSpPr>
          <p:spPr bwMode="auto">
            <a:xfrm>
              <a:off x="864" y="0"/>
              <a:ext cx="720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zh-CN" sz="21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---Cl</a:t>
              </a:r>
              <a:r>
                <a:rPr lang="zh-CN" altLang="zh-CN" sz="2100" b="1" baseline="300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</a:t>
              </a:r>
              <a:endParaRPr lang="zh-CN" altLang="zh-CN" sz="21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4" name="Text Box 226"/>
          <p:cNvSpPr txBox="1">
            <a:spLocks noChangeArrowheads="1"/>
          </p:cNvSpPr>
          <p:nvPr/>
        </p:nvSpPr>
        <p:spPr bwMode="auto">
          <a:xfrm>
            <a:off x="4871159" y="282750"/>
            <a:ext cx="4216109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100" dirty="0"/>
              <a:t>与</a:t>
            </a:r>
            <a:r>
              <a:rPr lang="en-US" altLang="zh-CN" sz="2100" dirty="0"/>
              <a:t>Cs</a:t>
            </a:r>
            <a:r>
              <a:rPr lang="en-US" altLang="zh-CN" sz="2100" baseline="30000" dirty="0"/>
              <a:t>+</a:t>
            </a:r>
            <a:r>
              <a:rPr lang="zh-CN" altLang="en-US" sz="2100" dirty="0"/>
              <a:t>等距离且最近的</a:t>
            </a:r>
            <a:r>
              <a:rPr lang="en-US" altLang="zh-CN" sz="2100" dirty="0" err="1"/>
              <a:t>Cl</a:t>
            </a:r>
            <a:r>
              <a:rPr lang="en-US" altLang="zh-CN" sz="2100" dirty="0"/>
              <a:t>-</a:t>
            </a:r>
            <a:r>
              <a:rPr lang="zh-CN" altLang="en-US" sz="2100" dirty="0" smtClean="0"/>
              <a:t>有：</a:t>
            </a:r>
            <a:r>
              <a:rPr lang="en-US" altLang="zh-CN" sz="2100" dirty="0" smtClean="0"/>
              <a:t>8</a:t>
            </a:r>
            <a:r>
              <a:rPr lang="zh-CN" altLang="en-US" sz="2100" dirty="0"/>
              <a:t>个</a:t>
            </a:r>
            <a:endParaRPr lang="zh-CN" altLang="en-US" sz="2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ldLvl="0" animBg="1" autoUpdateAnimBg="0"/>
      <p:bldP spid="1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3111" y="120418"/>
            <a:ext cx="3566160" cy="5143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21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离子键与共价键的</a:t>
            </a:r>
            <a:r>
              <a:rPr lang="zh-CN" altLang="en-US" sz="21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区别</a:t>
            </a:r>
            <a:endParaRPr lang="zh-CN" altLang="en-US" sz="21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3092" y="846004"/>
          <a:ext cx="8104505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705"/>
                <a:gridCol w="3418840"/>
                <a:gridCol w="2854960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键型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离子键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共价键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2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概念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阴阳离子间通过静电作用形成的化学键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原子间通过共用电子形成的化学键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成键微粒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阴阳离子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原子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微粒间作用力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静电作用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共用电子与原子核间的电性作用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成键元素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活泼金属与活泼非金属元素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非金属元素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特征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无方向性、无饱和性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方向性、饱和性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ee8d016b-c57c-4b12-9b29-e306e8d8c41c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53b61e8296919</Template>
  <TotalTime>0</TotalTime>
  <Words>1294</Words>
  <Application>WPS 演示</Application>
  <PresentationFormat>宽屏</PresentationFormat>
  <Paragraphs>306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叶根友毛笔行书</vt:lpstr>
      <vt:lpstr>Times New Roman</vt:lpstr>
      <vt:lpstr>隶书</vt:lpstr>
      <vt:lpstr>黑体</vt:lpstr>
      <vt:lpstr>方正舒体_GBK</vt:lpstr>
      <vt:lpstr>Arial Narrow</vt:lpstr>
      <vt:lpstr>Arial Unicode MS</vt:lpstr>
      <vt:lpstr>Arial Black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姜石龙</dc:creator>
  <cp:lastModifiedBy>珂濡以茉</cp:lastModifiedBy>
  <cp:revision>371</cp:revision>
  <dcterms:created xsi:type="dcterms:W3CDTF">2013-04-17T01:49:00Z</dcterms:created>
  <dcterms:modified xsi:type="dcterms:W3CDTF">2021-03-10T01:22:56Z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