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42"/>
  </p:handoutMasterIdLst>
  <p:sldIdLst>
    <p:sldId id="1253" r:id="rId3"/>
    <p:sldId id="1256" r:id="rId4"/>
    <p:sldId id="1257" r:id="rId5"/>
    <p:sldId id="1258" r:id="rId6"/>
    <p:sldId id="1259" r:id="rId7"/>
    <p:sldId id="1260" r:id="rId8"/>
    <p:sldId id="1261" r:id="rId9"/>
    <p:sldId id="1262" r:id="rId10"/>
    <p:sldId id="1263" r:id="rId11"/>
    <p:sldId id="1264" r:id="rId12"/>
    <p:sldId id="1265" r:id="rId13"/>
    <p:sldId id="1266" r:id="rId14"/>
    <p:sldId id="1270" r:id="rId15"/>
    <p:sldId id="1221" r:id="rId16"/>
    <p:sldId id="1267" r:id="rId17"/>
    <p:sldId id="1196" r:id="rId18"/>
    <p:sldId id="1225" r:id="rId19"/>
    <p:sldId id="1271" r:id="rId20"/>
    <p:sldId id="1272" r:id="rId21"/>
    <p:sldId id="1273" r:id="rId22"/>
    <p:sldId id="1274" r:id="rId24"/>
    <p:sldId id="1275" r:id="rId25"/>
    <p:sldId id="1276" r:id="rId26"/>
    <p:sldId id="1277" r:id="rId27"/>
    <p:sldId id="1226" r:id="rId28"/>
    <p:sldId id="1227" r:id="rId29"/>
    <p:sldId id="1228" r:id="rId30"/>
    <p:sldId id="1229" r:id="rId31"/>
    <p:sldId id="1230" r:id="rId32"/>
    <p:sldId id="1231" r:id="rId33"/>
    <p:sldId id="1232" r:id="rId34"/>
    <p:sldId id="1233" r:id="rId35"/>
    <p:sldId id="1234" r:id="rId36"/>
    <p:sldId id="1235" r:id="rId37"/>
    <p:sldId id="1236" r:id="rId38"/>
    <p:sldId id="1237" r:id="rId39"/>
    <p:sldId id="1288" r:id="rId40"/>
    <p:sldId id="1287" r:id="rId41"/>
  </p:sldIdLst>
  <p:sldSz cx="12192000" cy="6858000"/>
  <p:notesSz cx="9926320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CC"/>
    <a:srgbClr val="3333FF"/>
    <a:srgbClr val="FF3300"/>
    <a:srgbClr val="33CC33"/>
    <a:srgbClr val="00FF00"/>
    <a:srgbClr val="E94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259" autoAdjust="0"/>
  </p:normalViewPr>
  <p:slideViewPr>
    <p:cSldViewPr snapToGrid="0">
      <p:cViewPr varScale="1">
        <p:scale>
          <a:sx n="69" d="100"/>
          <a:sy n="69" d="100"/>
        </p:scale>
        <p:origin x="246" y="78"/>
      </p:cViewPr>
      <p:guideLst>
        <p:guide orient="horz" pos="2203"/>
        <p:guide pos="3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884" y="-108"/>
      </p:cViewPr>
      <p:guideLst>
        <p:guide orient="horz" pos="2183"/>
        <p:guide pos="3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74262B7-1F45-4777-8F97-85CE2608EDCD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E92E1FA-8765-4DA2-8854-9E950ABEC7C2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B2829DB-EB8A-447F-923D-5B195EEA191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  <a:endParaRPr lang="zh-CN" altLang="en-US" noProof="0" dirty="0" smtClean="0"/>
          </a:p>
          <a:p>
            <a:pPr lvl="1"/>
            <a:r>
              <a:rPr lang="zh-CN" altLang="en-US" noProof="0" dirty="0" smtClean="0"/>
              <a:t>第二级</a:t>
            </a:r>
            <a:endParaRPr lang="zh-CN" altLang="en-US" noProof="0" dirty="0" smtClean="0"/>
          </a:p>
          <a:p>
            <a:pPr lvl="2"/>
            <a:r>
              <a:rPr lang="zh-CN" altLang="en-US" noProof="0" dirty="0" smtClean="0"/>
              <a:t>第三级</a:t>
            </a:r>
            <a:endParaRPr lang="zh-CN" altLang="en-US" noProof="0" dirty="0" smtClean="0"/>
          </a:p>
          <a:p>
            <a:pPr lvl="3"/>
            <a:r>
              <a:rPr lang="zh-CN" altLang="en-US" noProof="0" dirty="0" smtClean="0"/>
              <a:t>第四级</a:t>
            </a:r>
            <a:endParaRPr lang="zh-CN" altLang="en-US" noProof="0" dirty="0" smtClean="0"/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0299911-AC42-4455-98A9-775397C3913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D705B39-AAF6-4C92-A4F4-8F080058C520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 userDrawn="1"/>
        </p:nvSpPr>
        <p:spPr bwMode="auto">
          <a:xfrm>
            <a:off x="10848975" y="530225"/>
            <a:ext cx="109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7C8FDB1E-4ABD-4A29-B20D-AF35D5EE673C}" type="slidenum">
              <a:rPr lang="zh-CN" alt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8751" y="-7937"/>
            <a:ext cx="1203325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75171" y="3382963"/>
            <a:ext cx="886255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/>
          </p:nvPr>
        </p:nvSpPr>
        <p:spPr>
          <a:xfrm>
            <a:off x="2475175" y="2029096"/>
            <a:ext cx="8862556" cy="1332782"/>
          </a:xfrm>
          <a:noFill/>
        </p:spPr>
        <p:txBody>
          <a:bodyPr/>
          <a:lstStyle>
            <a:lvl1pPr algn="ctr">
              <a:defRPr sz="5400" baseline="0">
                <a:ln w="19050">
                  <a:solidFill>
                    <a:schemeClr val="bg1">
                      <a:alpha val="84000"/>
                    </a:schemeClr>
                  </a:solidFill>
                </a:ln>
                <a:gradFill>
                  <a:gsLst>
                    <a:gs pos="0">
                      <a:schemeClr val="accent1"/>
                    </a:gs>
                    <a:gs pos="63000">
                      <a:schemeClr val="accent2"/>
                    </a:gs>
                  </a:gsLst>
                  <a:lin ang="6600000" scaled="0"/>
                </a:gradFill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475173" y="3472547"/>
            <a:ext cx="8862557" cy="55081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ln w="12700">
                  <a:noFill/>
                </a:ln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9000000" scaled="0"/>
                </a:gradFill>
                <a:effectLst/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altLang="en-US" dirty="0">
                <a:ea typeface="黑体" panose="02010609060101010101" pitchFamily="2" charset="-122"/>
              </a:rPr>
            </a:fld>
            <a:endParaRPr lang="en-US" altLang="en-US" dirty="0">
              <a:ea typeface="黑体" panose="02010609060101010101" pitchFamily="2" charset="-122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900800" y="2149200"/>
            <a:ext cx="8400000" cy="3528000"/>
          </a:xfrm>
        </p:spPr>
        <p:txBody>
          <a:bodyPr lIns="144000" rIns="144000" anchor="ctr">
            <a:normAutofit/>
          </a:bodyPr>
          <a:lstStyle>
            <a:lvl1pPr>
              <a:defRPr sz="24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541655" indent="-271780" defTabSz="0">
              <a:buFont typeface="Arial" panose="020B0604020202020204" pitchFamily="34" charset="0"/>
              <a:buChar char="•"/>
              <a:tabLst>
                <a:tab pos="269875" algn="l"/>
              </a:tabLst>
              <a:defRPr sz="2000" b="0">
                <a:latin typeface="+mn-lt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  <a:endParaRPr lang="zh-CN" altLang="zh-CN" noProof="1" smtClean="0"/>
          </a:p>
          <a:p>
            <a:pPr lvl="1"/>
            <a:r>
              <a:rPr lang="zh-CN" altLang="zh-CN" noProof="1" smtClean="0"/>
              <a:t>第二级</a:t>
            </a:r>
            <a:endParaRPr lang="zh-CN" altLang="zh-CN" noProof="1" smtClean="0"/>
          </a:p>
          <a:p>
            <a:pPr lvl="2"/>
            <a:r>
              <a:rPr lang="zh-CN" altLang="zh-CN" noProof="1" smtClean="0"/>
              <a:t>第三级</a:t>
            </a:r>
            <a:endParaRPr lang="zh-CN" altLang="zh-CN" noProof="1" smtClean="0"/>
          </a:p>
          <a:p>
            <a:pPr lvl="3"/>
            <a:r>
              <a:rPr lang="zh-CN" altLang="zh-CN" noProof="1" smtClean="0"/>
              <a:t>第四级</a:t>
            </a:r>
            <a:endParaRPr lang="zh-CN" altLang="zh-CN" noProof="1" smtClean="0"/>
          </a:p>
          <a:p>
            <a:pPr lvl="4"/>
            <a:r>
              <a:rPr lang="zh-CN" altLang="zh-CN" noProof="1" smtClean="0"/>
              <a:t>第五级</a:t>
            </a:r>
            <a:endParaRPr lang="zh-CN" altLang="zh-CN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fld id="{BB962C8B-B14F-4D97-AF65-F5344CB8AC3E}" type="datetimeFigureOut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FB15A2B-0E26-4F89-8CC8-86FC477563C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5A50FE9-0608-4658-AF94-B07E92BAF97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.xml"/><Relationship Id="rId2" Type="http://schemas.openxmlformats.org/officeDocument/2006/relationships/image" Target="../media/image4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4.xml"/><Relationship Id="rId2" Type="http://schemas.openxmlformats.org/officeDocument/2006/relationships/image" Target="../media/image8.pn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15.emf"/><Relationship Id="rId1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12.wmf"/><Relationship Id="rId2" Type="http://schemas.openxmlformats.org/officeDocument/2006/relationships/image" Target="../media/image16.wmf"/><Relationship Id="rId1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7172" descr="03"/>
          <p:cNvPicPr>
            <a:picLocks noChangeAspect="1"/>
          </p:cNvPicPr>
          <p:nvPr/>
        </p:nvPicPr>
        <p:blipFill>
          <a:blip r:embed="rId1"/>
          <a:srcRect b="10194"/>
          <a:stretch>
            <a:fillRect/>
          </a:stretch>
        </p:blipFill>
        <p:spPr>
          <a:xfrm>
            <a:off x="1514475" y="776605"/>
            <a:ext cx="2579688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6148" descr="114picimg20060621143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13" y="3902075"/>
            <a:ext cx="3119437" cy="245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194300" y="2242185"/>
            <a:ext cx="4867910" cy="8388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fontAlgn="auto">
              <a:lnSpc>
                <a:spcPct val="90000"/>
              </a:lnSpc>
              <a:buClrTx/>
              <a:buSzTx/>
              <a:defRPr/>
            </a:pPr>
            <a:r>
              <a:rPr kumimoji="0" lang="zh-CN" altLang="en-US" sz="5400" b="1" kern="1200" cap="none" spc="0" normalizeH="0" baseline="0" noProof="1" smtClean="0">
                <a:ln w="19050">
                  <a:solidFill>
                    <a:schemeClr val="bg1">
                      <a:alpha val="84000"/>
                    </a:schemeClr>
                  </a:solidFill>
                </a:ln>
                <a:gradFill>
                  <a:gsLst>
                    <a:gs pos="0">
                      <a:schemeClr val="accent1"/>
                    </a:gs>
                    <a:gs pos="63000">
                      <a:schemeClr val="accent2"/>
                    </a:gs>
                  </a:gsLst>
                  <a:lin ang="6600000" scaled="0"/>
                </a:gradFill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沉淀溶解平衡</a:t>
            </a:r>
            <a:endParaRPr kumimoji="0" lang="zh-CN" altLang="en-US" sz="1400" kern="1200" cap="none" spc="0" normalizeH="0" baseline="0" noProof="1" smtClean="0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44663" y="3186113"/>
            <a:ext cx="1447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Calibri" panose="020F0502020204030204" pitchFamily="34" charset="0"/>
              </a:rPr>
              <a:t>表</a:t>
            </a:r>
            <a:r>
              <a:rPr lang="en-US" altLang="zh-CN" b="1" dirty="0">
                <a:latin typeface="Calibri" panose="020F0502020204030204" pitchFamily="34" charset="0"/>
              </a:rPr>
              <a:t>3-3-1</a:t>
            </a:r>
            <a:endParaRPr lang="en-US" altLang="zh-CN" b="1" dirty="0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2525" y="3205163"/>
            <a:ext cx="7537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几种难溶电解质的 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K</a:t>
            </a:r>
            <a:r>
              <a:rPr lang="en-US" altLang="zh-CN" sz="2400" b="1" baseline="-25000" dirty="0">
                <a:latin typeface="黑体" panose="02010609060101010101" pitchFamily="2" charset="-122"/>
                <a:ea typeface="黑体" panose="02010609060101010101" pitchFamily="2" charset="-122"/>
              </a:rPr>
              <a:t>SP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18℃~25℃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425575" y="3754438"/>
          <a:ext cx="930656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490"/>
                <a:gridCol w="2851150"/>
                <a:gridCol w="316992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沉淀溶解平衡</a:t>
                      </a:r>
                      <a:endParaRPr lang="zh-CN" altLang="zh-CN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>
                          <a:latin typeface="+mn-ea"/>
                          <a:sym typeface="+mn-ea"/>
                        </a:rPr>
                        <a:t>K</a:t>
                      </a:r>
                      <a:r>
                        <a:rPr lang="en-US" altLang="zh-CN" sz="1800" b="1" baseline="-25000">
                          <a:latin typeface="+mn-ea"/>
                          <a:sym typeface="+mn-ea"/>
                        </a:rPr>
                        <a:t>SP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1800" b="1">
                        <a:latin typeface="+mn-ea"/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       AgCl(s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)       Ag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en-US" altLang="zh-CN" sz="18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+ Cl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endParaRPr lang="en-US" altLang="zh-CN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[Ag</a:t>
                      </a:r>
                      <a:r>
                        <a:rPr lang="en-US" altLang="zh-CN" sz="1800" b="1" baseline="30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en-US" altLang="zh-CN" sz="18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][Cl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     = 1.8×10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-10</a:t>
                      </a:r>
                      <a:endParaRPr lang="en-US" altLang="zh-CN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       AgBr(s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)       Ag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+ Br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endParaRPr lang="en-US" altLang="zh-CN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[Ag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][Br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    = 5.0×10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-13</a:t>
                      </a:r>
                      <a:endParaRPr lang="en-US" altLang="zh-CN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          AgI(s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)       Ag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+ I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  </a:t>
                      </a:r>
                      <a:endParaRPr lang="en-US" altLang="zh-CN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[Ag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][Br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    = 8.3×10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-17</a:t>
                      </a:r>
                      <a:endParaRPr lang="en-US" altLang="zh-CN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  Mg(OH)</a:t>
                      </a:r>
                      <a:r>
                        <a:rPr lang="en-US" altLang="zh-CN" sz="1800" b="1" baseline="-25000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(s)       Mg</a:t>
                      </a:r>
                      <a:r>
                        <a:rPr lang="en-US" altLang="zh-CN" sz="1800" b="1" baseline="30000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2+ 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+ 2OH</a:t>
                      </a:r>
                      <a:r>
                        <a:rPr lang="en-US" altLang="zh-CN" sz="1800" b="1" baseline="30000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-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[Mg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2+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][OH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 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  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= 5.6×10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-12</a:t>
                      </a:r>
                      <a:endParaRPr lang="en-US" altLang="zh-CN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  Cu(OH)</a:t>
                      </a:r>
                      <a:r>
                        <a:rPr lang="en-US" altLang="zh-CN" sz="1800" b="1" baseline="-25000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(s)       Cu</a:t>
                      </a:r>
                      <a:r>
                        <a:rPr lang="en-US" altLang="zh-CN" sz="1800" b="1" baseline="30000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2+ 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+ 2OH</a:t>
                      </a:r>
                      <a:r>
                        <a:rPr lang="en-US" altLang="zh-CN" sz="1800" b="1" baseline="30000"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-</a:t>
                      </a:r>
                      <a:endParaRPr lang="zh-CN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[Cu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2+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][OH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] 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  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= 2.2×10</a:t>
                      </a:r>
                      <a:r>
                        <a:rPr lang="en-US" altLang="zh-CN" sz="18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-20</a:t>
                      </a:r>
                      <a:endParaRPr lang="en-US" altLang="zh-CN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754" name="组合 5"/>
          <p:cNvGrpSpPr/>
          <p:nvPr/>
        </p:nvGrpSpPr>
        <p:grpSpPr>
          <a:xfrm>
            <a:off x="2914650" y="4270375"/>
            <a:ext cx="277813" cy="149225"/>
            <a:chOff x="5563" y="4972"/>
            <a:chExt cx="438" cy="235"/>
          </a:xfrm>
        </p:grpSpPr>
        <p:sp>
          <p:nvSpPr>
            <p:cNvPr id="30795" name="直接连接符 11"/>
            <p:cNvSpPr/>
            <p:nvPr/>
          </p:nvSpPr>
          <p:spPr>
            <a:xfrm>
              <a:off x="5569" y="5041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6" name="直接连接符 12"/>
            <p:cNvSpPr/>
            <p:nvPr/>
          </p:nvSpPr>
          <p:spPr>
            <a:xfrm>
              <a:off x="5569" y="5129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7" name="直接连接符 13"/>
            <p:cNvSpPr/>
            <p:nvPr/>
          </p:nvSpPr>
          <p:spPr>
            <a:xfrm>
              <a:off x="5958" y="4972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8" name="直接连接符 14"/>
            <p:cNvSpPr/>
            <p:nvPr/>
          </p:nvSpPr>
          <p:spPr>
            <a:xfrm>
              <a:off x="5563" y="5123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55" name="组合 6"/>
          <p:cNvGrpSpPr/>
          <p:nvPr/>
        </p:nvGrpSpPr>
        <p:grpSpPr>
          <a:xfrm>
            <a:off x="2922588" y="4624388"/>
            <a:ext cx="277812" cy="149225"/>
            <a:chOff x="5563" y="4972"/>
            <a:chExt cx="438" cy="235"/>
          </a:xfrm>
        </p:grpSpPr>
        <p:sp>
          <p:nvSpPr>
            <p:cNvPr id="30791" name="直接连接符 7"/>
            <p:cNvSpPr/>
            <p:nvPr/>
          </p:nvSpPr>
          <p:spPr>
            <a:xfrm>
              <a:off x="5569" y="5041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2" name="直接连接符 8"/>
            <p:cNvSpPr/>
            <p:nvPr/>
          </p:nvSpPr>
          <p:spPr>
            <a:xfrm>
              <a:off x="5569" y="5129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3" name="直接连接符 9"/>
            <p:cNvSpPr/>
            <p:nvPr/>
          </p:nvSpPr>
          <p:spPr>
            <a:xfrm>
              <a:off x="5958" y="4972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4" name="直接连接符 15"/>
            <p:cNvSpPr/>
            <p:nvPr/>
          </p:nvSpPr>
          <p:spPr>
            <a:xfrm>
              <a:off x="5563" y="5123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56" name="组合 16"/>
          <p:cNvGrpSpPr/>
          <p:nvPr/>
        </p:nvGrpSpPr>
        <p:grpSpPr>
          <a:xfrm>
            <a:off x="2930525" y="5021263"/>
            <a:ext cx="279400" cy="149225"/>
            <a:chOff x="5563" y="4972"/>
            <a:chExt cx="438" cy="235"/>
          </a:xfrm>
        </p:grpSpPr>
        <p:sp>
          <p:nvSpPr>
            <p:cNvPr id="30787" name="直接连接符 17"/>
            <p:cNvSpPr/>
            <p:nvPr/>
          </p:nvSpPr>
          <p:spPr>
            <a:xfrm>
              <a:off x="5569" y="5041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8" name="直接连接符 18"/>
            <p:cNvSpPr/>
            <p:nvPr/>
          </p:nvSpPr>
          <p:spPr>
            <a:xfrm>
              <a:off x="5569" y="5129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9" name="直接连接符 19"/>
            <p:cNvSpPr/>
            <p:nvPr/>
          </p:nvSpPr>
          <p:spPr>
            <a:xfrm>
              <a:off x="5958" y="4972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0" name="直接连接符 20"/>
            <p:cNvSpPr/>
            <p:nvPr/>
          </p:nvSpPr>
          <p:spPr>
            <a:xfrm>
              <a:off x="5563" y="5123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57" name="组合 21"/>
          <p:cNvGrpSpPr/>
          <p:nvPr/>
        </p:nvGrpSpPr>
        <p:grpSpPr>
          <a:xfrm>
            <a:off x="2928938" y="5418138"/>
            <a:ext cx="277812" cy="149225"/>
            <a:chOff x="5563" y="4972"/>
            <a:chExt cx="438" cy="235"/>
          </a:xfrm>
        </p:grpSpPr>
        <p:sp>
          <p:nvSpPr>
            <p:cNvPr id="30783" name="直接连接符 22"/>
            <p:cNvSpPr/>
            <p:nvPr/>
          </p:nvSpPr>
          <p:spPr>
            <a:xfrm>
              <a:off x="5569" y="5041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4" name="直接连接符 23"/>
            <p:cNvSpPr/>
            <p:nvPr/>
          </p:nvSpPr>
          <p:spPr>
            <a:xfrm>
              <a:off x="5569" y="5129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5" name="直接连接符 24"/>
            <p:cNvSpPr/>
            <p:nvPr/>
          </p:nvSpPr>
          <p:spPr>
            <a:xfrm>
              <a:off x="5958" y="4972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6" name="直接连接符 25"/>
            <p:cNvSpPr/>
            <p:nvPr/>
          </p:nvSpPr>
          <p:spPr>
            <a:xfrm>
              <a:off x="5563" y="5123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58" name="组合 26"/>
          <p:cNvGrpSpPr/>
          <p:nvPr/>
        </p:nvGrpSpPr>
        <p:grpSpPr>
          <a:xfrm>
            <a:off x="2925763" y="5826125"/>
            <a:ext cx="277812" cy="149225"/>
            <a:chOff x="5563" y="4972"/>
            <a:chExt cx="438" cy="235"/>
          </a:xfrm>
        </p:grpSpPr>
        <p:sp>
          <p:nvSpPr>
            <p:cNvPr id="30779" name="直接连接符 27"/>
            <p:cNvSpPr/>
            <p:nvPr/>
          </p:nvSpPr>
          <p:spPr>
            <a:xfrm>
              <a:off x="5569" y="5041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0" name="直接连接符 28"/>
            <p:cNvSpPr/>
            <p:nvPr/>
          </p:nvSpPr>
          <p:spPr>
            <a:xfrm>
              <a:off x="5569" y="5129"/>
              <a:ext cx="43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1" name="直接连接符 29"/>
            <p:cNvSpPr/>
            <p:nvPr/>
          </p:nvSpPr>
          <p:spPr>
            <a:xfrm>
              <a:off x="5958" y="4972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82" name="直接连接符 30"/>
            <p:cNvSpPr/>
            <p:nvPr/>
          </p:nvSpPr>
          <p:spPr>
            <a:xfrm>
              <a:off x="5563" y="5123"/>
              <a:ext cx="31" cy="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2" name="文本框 31"/>
          <p:cNvSpPr txBox="1"/>
          <p:nvPr/>
        </p:nvSpPr>
        <p:spPr>
          <a:xfrm>
            <a:off x="7597141" y="3765550"/>
            <a:ext cx="113792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K</a:t>
            </a:r>
            <a:r>
              <a:rPr lang="en-US" altLang="zh-CN" b="1" baseline="-2500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SP</a:t>
            </a:r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近似值</a:t>
            </a:r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8774113" y="3789363"/>
            <a:ext cx="7938" cy="2338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721725" y="3789363"/>
            <a:ext cx="1879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金属阳离子浓度</a:t>
            </a:r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29663" y="3549650"/>
            <a:ext cx="18811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zh-CN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单一饱和溶液中</a:t>
            </a:r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204325" y="4156075"/>
            <a:ext cx="11163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-5</a:t>
            </a:r>
            <a:endParaRPr lang="en-US" altLang="zh-CN" b="1" baseline="30000" dirty="0">
              <a:solidFill>
                <a:srgbClr val="0000FF"/>
              </a:solidFill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04325" y="4564063"/>
            <a:ext cx="11163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-6</a:t>
            </a:r>
            <a:endParaRPr lang="en-US" altLang="zh-CN" b="1" baseline="30000" dirty="0">
              <a:solidFill>
                <a:srgbClr val="0000FF"/>
              </a:solidFill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204325" y="4937125"/>
            <a:ext cx="11163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-8</a:t>
            </a:r>
            <a:endParaRPr lang="en-US" altLang="zh-CN" b="1" baseline="30000" dirty="0">
              <a:solidFill>
                <a:srgbClr val="0000FF"/>
              </a:solidFill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04325" y="5334000"/>
            <a:ext cx="11163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-4</a:t>
            </a:r>
            <a:endParaRPr lang="en-US" altLang="zh-CN" b="1" baseline="30000" dirty="0">
              <a:solidFill>
                <a:srgbClr val="FF0000"/>
              </a:solidFill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18613" y="5741988"/>
            <a:ext cx="11163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-7</a:t>
            </a:r>
            <a:endParaRPr lang="en-US" altLang="zh-CN" b="1" baseline="30000" dirty="0">
              <a:solidFill>
                <a:srgbClr val="FF0000"/>
              </a:solidFill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569200" y="4176713"/>
            <a:ext cx="1198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-10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569200" y="4572000"/>
            <a:ext cx="1198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-12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548563" y="4937125"/>
            <a:ext cx="1198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Arial" panose="020B0604020202020204" pitchFamily="34" charset="0"/>
                <a:sym typeface="黑体" panose="02010609060101010101" pitchFamily="2" charset="-122"/>
              </a:rPr>
              <a:t>1.0×10</a:t>
            </a:r>
            <a:r>
              <a:rPr lang="en-US" altLang="zh-CN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-16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85075" y="5324475"/>
            <a:ext cx="1198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Arial" panose="020B0604020202020204" pitchFamily="34" charset="0"/>
                <a:sym typeface="黑体" panose="02010609060101010101" pitchFamily="2" charset="-122"/>
              </a:rPr>
              <a:t>4.0×10</a:t>
            </a:r>
            <a:r>
              <a:rPr lang="en-US" altLang="zh-CN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-12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85075" y="5741988"/>
            <a:ext cx="1198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Arial" panose="020B0604020202020204" pitchFamily="34" charset="0"/>
                <a:sym typeface="黑体" panose="02010609060101010101" pitchFamily="2" charset="-122"/>
              </a:rPr>
              <a:t>4.0×10</a:t>
            </a:r>
            <a:r>
              <a:rPr lang="en-US" altLang="zh-CN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-21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379663" y="763588"/>
            <a:ext cx="6005513" cy="460375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lang="en-US" altLang="en-US" sz="24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如何比较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AgI 和 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Cu(OH)</a:t>
            </a:r>
            <a:r>
              <a:rPr lang="en-US" altLang="zh-CN" sz="2400" b="1" baseline="-25000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2    </a:t>
            </a:r>
            <a:r>
              <a:rPr lang="en-US" altLang="en-US" sz="2400" b="1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的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溶解能力？</a:t>
            </a:r>
            <a:endParaRPr lang="en-US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4638" y="763588"/>
            <a:ext cx="24399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Cu(OH)</a:t>
            </a:r>
            <a:r>
              <a:rPr kumimoji="0" lang="en-US" altLang="zh-CN" sz="2400" b="1" kern="1200" cap="none" spc="0" normalizeH="0" baseline="-2500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2 </a:t>
            </a:r>
            <a:r>
              <a:rPr kumimoji="0" lang="en-US" altLang="zh-CN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&gt;</a:t>
            </a:r>
            <a:r>
              <a:rPr kumimoji="0" lang="en-US" altLang="zh-CN" sz="2400" b="1" kern="1200" cap="none" spc="0" normalizeH="0" baseline="-2500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 </a:t>
            </a:r>
            <a:r>
              <a:rPr kumimoji="0" lang="en-US" altLang="zh-CN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AgI </a:t>
            </a:r>
            <a:r>
              <a:rPr kumimoji="0" lang="en-US" altLang="zh-CN" sz="2400" b="1" kern="1200" cap="none" spc="0" normalizeH="0" baseline="-2500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   </a:t>
            </a:r>
            <a:endParaRPr kumimoji="0" lang="en-US" altLang="zh-CN" sz="2400" b="1" kern="1200" cap="none" spc="0" normalizeH="0" baseline="-2500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Symbol" panose="05050102010706020507" pitchFamily="18" charset="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374900" y="1335088"/>
            <a:ext cx="5022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已知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：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K</a:t>
            </a:r>
            <a:r>
              <a:rPr lang="en-US" altLang="zh-CN" sz="2400" b="1" baseline="-2500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SP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(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AgI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) &gt; K</a:t>
            </a:r>
            <a:r>
              <a:rPr lang="en-US" altLang="zh-CN" sz="2400" b="1" baseline="-2500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SP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(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Cu(OH)</a:t>
            </a:r>
            <a:r>
              <a:rPr lang="en-US" altLang="zh-CN" sz="2400" b="1" baseline="-25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)  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371725" y="1851025"/>
            <a:ext cx="77946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但是</a:t>
            </a:r>
            <a:r>
              <a:rPr lang="zh-CN" altLang="en-US" sz="2400" b="1" dirty="0">
                <a:latin typeface="Calibri" panose="020F0502020204030204" pitchFamily="34" charset="0"/>
              </a:rPr>
              <a:t>：阴、阳离子个数比不同，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不能</a:t>
            </a:r>
            <a:r>
              <a:rPr lang="zh-CN" altLang="en-US" sz="2400" b="1" dirty="0">
                <a:latin typeface="Calibri" panose="020F0502020204030204" pitchFamily="34" charset="0"/>
              </a:rPr>
              <a:t>直接比较</a:t>
            </a:r>
            <a:r>
              <a:rPr lang="en-US" altLang="zh-CN" sz="2400" b="1" dirty="0">
                <a:latin typeface="Calibri" panose="020F0502020204030204" pitchFamily="34" charset="0"/>
              </a:rPr>
              <a:t>KSP</a:t>
            </a:r>
            <a:r>
              <a:rPr lang="zh-CN" altLang="en-US" sz="2400" b="1" dirty="0">
                <a:latin typeface="Calibri" panose="020F0502020204030204" pitchFamily="34" charset="0"/>
              </a:rPr>
              <a:t>大小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370138" y="2409825"/>
            <a:ext cx="83613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方法</a:t>
            </a:r>
            <a:r>
              <a:rPr lang="zh-CN" altLang="en-US" sz="2400" b="1" dirty="0">
                <a:latin typeface="Calibri" panose="020F0502020204030204" pitchFamily="34" charset="0"/>
              </a:rPr>
              <a:t>：比较单一饱和溶液中金属阳离子浓度，大的则</a:t>
            </a:r>
            <a:r>
              <a:rPr lang="en-US" altLang="zh-CN" sz="2400" b="1" dirty="0">
                <a:latin typeface="Calibri" panose="020F0502020204030204" pitchFamily="34" charset="0"/>
              </a:rPr>
              <a:t>S</a:t>
            </a:r>
            <a:r>
              <a:rPr lang="zh-CN" altLang="en-US" sz="2400" b="1" dirty="0">
                <a:latin typeface="Calibri" panose="020F0502020204030204" pitchFamily="34" charset="0"/>
              </a:rPr>
              <a:t>更大。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7500" y="117475"/>
            <a:ext cx="1273175" cy="521970"/>
          </a:xfrm>
          <a:prstGeom prst="rect">
            <a:avLst/>
          </a:prstGeom>
          <a:gradFill rotWithShape="0">
            <a:gsLst>
              <a:gs pos="0">
                <a:srgbClr val="7B32B2">
                  <a:alpha val="0"/>
                </a:srgbClr>
              </a:gs>
              <a:gs pos="100000">
                <a:srgbClr val="401A5D"/>
              </a:gs>
            </a:gsLst>
            <a:lin ang="5400000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思考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5</a:t>
            </a:r>
            <a:r>
              <a:rPr lang="zh-CN" altLang="en-US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：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32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8" grpId="2"/>
      <p:bldP spid="38" grpId="3"/>
      <p:bldP spid="38" grpId="4"/>
      <p:bldP spid="38" grpId="5"/>
      <p:bldP spid="38" grpId="6"/>
      <p:bldP spid="39" grpId="0"/>
      <p:bldP spid="40" grpId="0"/>
      <p:bldP spid="41" grpId="0"/>
      <p:bldP spid="41" grpId="1"/>
      <p:bldP spid="42" grpId="0"/>
      <p:bldP spid="42" grpId="1"/>
      <p:bldP spid="43" grpId="0"/>
      <p:bldP spid="44" grpId="0"/>
      <p:bldP spid="45" grpId="0"/>
      <p:bldP spid="51" grpId="0"/>
      <p:bldP spid="52" grpId="0"/>
      <p:bldP spid="53" grpId="0"/>
      <p:bldP spid="53" grpId="1"/>
      <p:bldP spid="54" grpId="0"/>
      <p:bldP spid="55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2351088" y="2060575"/>
            <a:ext cx="1790700" cy="585788"/>
            <a:chOff x="249" y="3026"/>
            <a:chExt cx="1128" cy="369"/>
          </a:xfrm>
        </p:grpSpPr>
        <p:sp>
          <p:nvSpPr>
            <p:cNvPr id="31765" name="Rectangle 5"/>
            <p:cNvSpPr/>
            <p:nvPr/>
          </p:nvSpPr>
          <p:spPr>
            <a:xfrm>
              <a:off x="249" y="3054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</a:t>
              </a:r>
              <a:endPara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66" name="Rectangle 6"/>
            <p:cNvSpPr/>
            <p:nvPr/>
          </p:nvSpPr>
          <p:spPr>
            <a:xfrm>
              <a:off x="839" y="3066"/>
              <a:ext cx="53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K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sp</a:t>
              </a:r>
              <a:endPara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67" name="Text Box 7"/>
            <p:cNvSpPr txBox="1"/>
            <p:nvPr/>
          </p:nvSpPr>
          <p:spPr>
            <a:xfrm>
              <a:off x="612" y="3026"/>
              <a:ext cx="36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=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279650" y="1412875"/>
            <a:ext cx="1730375" cy="593725"/>
            <a:chOff x="249" y="2478"/>
            <a:chExt cx="1090" cy="374"/>
          </a:xfrm>
        </p:grpSpPr>
        <p:sp>
          <p:nvSpPr>
            <p:cNvPr id="31762" name="Rectangle 9"/>
            <p:cNvSpPr/>
            <p:nvPr/>
          </p:nvSpPr>
          <p:spPr>
            <a:xfrm>
              <a:off x="249" y="2510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</a:t>
              </a:r>
              <a:endPara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63" name="Rectangle 10"/>
            <p:cNvSpPr/>
            <p:nvPr/>
          </p:nvSpPr>
          <p:spPr>
            <a:xfrm>
              <a:off x="839" y="2523"/>
              <a:ext cx="5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K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sp</a:t>
              </a:r>
              <a:endPara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64" name="Text Box 11"/>
            <p:cNvSpPr txBox="1"/>
            <p:nvPr/>
          </p:nvSpPr>
          <p:spPr>
            <a:xfrm>
              <a:off x="637" y="2478"/>
              <a:ext cx="3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&gt;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351088" y="2781300"/>
            <a:ext cx="1944687" cy="593725"/>
            <a:chOff x="249" y="3566"/>
            <a:chExt cx="1225" cy="374"/>
          </a:xfrm>
        </p:grpSpPr>
        <p:sp>
          <p:nvSpPr>
            <p:cNvPr id="31759" name="Rectangle 13"/>
            <p:cNvSpPr/>
            <p:nvPr/>
          </p:nvSpPr>
          <p:spPr>
            <a:xfrm>
              <a:off x="249" y="3598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</a:t>
              </a:r>
              <a:endPara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60" name="Rectangle 14"/>
            <p:cNvSpPr/>
            <p:nvPr/>
          </p:nvSpPr>
          <p:spPr>
            <a:xfrm>
              <a:off x="793" y="3611"/>
              <a:ext cx="68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K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sp</a:t>
              </a:r>
              <a:endPara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61" name="Text Box 15"/>
            <p:cNvSpPr txBox="1"/>
            <p:nvPr/>
          </p:nvSpPr>
          <p:spPr>
            <a:xfrm>
              <a:off x="611" y="3566"/>
              <a:ext cx="31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&lt;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168976" name="Text Box 16"/>
          <p:cNvSpPr txBox="1"/>
          <p:nvPr/>
        </p:nvSpPr>
        <p:spPr>
          <a:xfrm>
            <a:off x="3935413" y="1412875"/>
            <a:ext cx="5832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过饱和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，有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沉淀析出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8977" name="Text Box 17"/>
          <p:cNvSpPr txBox="1"/>
          <p:nvPr/>
        </p:nvSpPr>
        <p:spPr>
          <a:xfrm>
            <a:off x="4008438" y="2060575"/>
            <a:ext cx="6659562" cy="521970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饱和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，沉淀与溶解处于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平衡状态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8978" name="Text Box 18"/>
          <p:cNvSpPr txBox="1"/>
          <p:nvPr/>
        </p:nvSpPr>
        <p:spPr>
          <a:xfrm>
            <a:off x="3863975" y="2852738"/>
            <a:ext cx="7489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未饱和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可继续溶解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该难溶电解质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8987" name="Rectangle 27"/>
          <p:cNvSpPr/>
          <p:nvPr/>
        </p:nvSpPr>
        <p:spPr>
          <a:xfrm>
            <a:off x="1849438" y="692150"/>
            <a:ext cx="6702425" cy="607695"/>
          </a:xfrm>
          <a:prstGeom prst="rect">
            <a:avLst/>
          </a:prstGeom>
          <a:noFill/>
          <a:ln w="31750">
            <a:noFill/>
          </a:ln>
        </p:spPr>
        <p:txBody>
          <a:bodyPr wrap="none">
            <a:spAutoFit/>
          </a:bodyPr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溶液中有关离子浓度幂的乘积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浓度商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endParaRPr lang="en-US" altLang="zh-CN" sz="2800" b="1" baseline="-25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753" name="文本框 11281"/>
          <p:cNvSpPr txBox="1"/>
          <p:nvPr/>
        </p:nvSpPr>
        <p:spPr>
          <a:xfrm>
            <a:off x="1524000" y="0"/>
            <a:ext cx="48958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、溶度积规则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11283" name="图片 11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2888" y="3573463"/>
            <a:ext cx="65532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4" name="矩形 11283"/>
          <p:cNvSpPr/>
          <p:nvPr/>
        </p:nvSpPr>
        <p:spPr>
          <a:xfrm>
            <a:off x="2640013" y="5805488"/>
            <a:ext cx="2209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溶液过饱和 ，有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沉淀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85" name="矩形 11284"/>
          <p:cNvSpPr/>
          <p:nvPr/>
        </p:nvSpPr>
        <p:spPr>
          <a:xfrm>
            <a:off x="5232400" y="5791200"/>
            <a:ext cx="16970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处于沉淀溶解平衡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11286" name="文本框 11285"/>
          <p:cNvSpPr txBox="1"/>
          <p:nvPr/>
        </p:nvSpPr>
        <p:spPr>
          <a:xfrm>
            <a:off x="6959600" y="5734050"/>
            <a:ext cx="2971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溶液不饱和，若加入固体将</a:t>
            </a:r>
            <a:r>
              <a:rPr lang="zh-CN" altLang="en-US" sz="2400" b="1" dirty="0">
                <a:solidFill>
                  <a:srgbClr val="29251D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溶解</a:t>
            </a:r>
            <a:endParaRPr lang="zh-CN" altLang="en-US" sz="2400" b="1" dirty="0">
              <a:solidFill>
                <a:srgbClr val="29251D"/>
              </a:solidFill>
              <a:latin typeface="楷体_GB2312" pitchFamily="49" charset="-122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31758" name="动作按钮: 结束 11286">
            <a:hlinkClick r:id="" action="ppaction://hlinkshowjump?jump=lastslide"/>
          </p:cNvPr>
          <p:cNvSpPr/>
          <p:nvPr/>
        </p:nvSpPr>
        <p:spPr>
          <a:xfrm>
            <a:off x="9983788" y="6021388"/>
            <a:ext cx="684212" cy="836612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89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89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89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7" grpId="0"/>
      <p:bldP spid="168978" grpId="0"/>
      <p:bldP spid="168987" grpId="0"/>
      <p:bldP spid="11284" grpId="0"/>
      <p:bldP spid="112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占位符 13313"/>
          <p:cNvSpPr>
            <a:spLocks noGrp="1" noRot="1"/>
          </p:cNvSpPr>
          <p:nvPr>
            <p:ph idx="1"/>
          </p:nvPr>
        </p:nvSpPr>
        <p:spPr>
          <a:xfrm>
            <a:off x="381000" y="120015"/>
            <a:ext cx="11497310" cy="3912870"/>
          </a:xfrm>
        </p:spPr>
        <p:txBody>
          <a:bodyPr vert="horz" wrap="square" lIns="91440" tIns="45720" rIns="91440" bIns="45720" anchor="t">
            <a:normAutofit lnSpcReduction="10000"/>
          </a:bodyPr>
          <a:p>
            <a:pPr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solidFill>
                  <a:srgbClr val="29251D"/>
                </a:solidFill>
              </a:rPr>
              <a:t>已知：</a:t>
            </a:r>
            <a:r>
              <a:rPr lang="en-US" altLang="zh-CN" sz="3200" b="1" i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K</a:t>
            </a:r>
            <a:r>
              <a:rPr lang="en-US" altLang="zh-CN" sz="3200" b="1" i="1" baseline="-25000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sp</a:t>
            </a:r>
            <a:r>
              <a:rPr lang="en-US" altLang="zh-CN" sz="3200" b="1" i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,</a:t>
            </a:r>
            <a:r>
              <a:rPr lang="en-US" altLang="zh-CN" sz="3200" b="1" baseline="-25000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CaCO3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=4.96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-9</a:t>
            </a:r>
            <a:r>
              <a:rPr lang="zh-CN" altLang="en-US" sz="3200" b="1" dirty="0">
                <a:solidFill>
                  <a:srgbClr val="29251D"/>
                </a:solidFill>
              </a:rPr>
              <a:t>下列情况下，  有无</a:t>
            </a:r>
            <a:r>
              <a:rPr lang="en-US" altLang="zh-CN" sz="3200" b="1" dirty="0">
                <a:solidFill>
                  <a:srgbClr val="29251D"/>
                </a:solidFill>
                <a:sym typeface="Symbol" panose="05050102010706020507" pitchFamily="18" charset="2"/>
              </a:rPr>
              <a:t>CaCO</a:t>
            </a:r>
            <a:r>
              <a:rPr lang="en-US" altLang="zh-CN" sz="3200" b="1" baseline="-25000" dirty="0">
                <a:solidFill>
                  <a:srgbClr val="29251D"/>
                </a:solidFill>
                <a:sym typeface="Symbol" panose="05050102010706020507" pitchFamily="18" charset="2"/>
              </a:rPr>
              <a:t>3</a:t>
            </a:r>
            <a:r>
              <a:rPr lang="zh-CN" altLang="en-US" sz="3200" b="1" dirty="0">
                <a:solidFill>
                  <a:srgbClr val="29251D"/>
                </a:solidFill>
                <a:sym typeface="Symbol" panose="05050102010706020507" pitchFamily="18" charset="2"/>
              </a:rPr>
              <a:t>沉淀生成？</a:t>
            </a:r>
            <a:endParaRPr lang="zh-CN" altLang="en-US" sz="3200" b="1" dirty="0">
              <a:solidFill>
                <a:srgbClr val="29251D"/>
              </a:solidFill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（1）</a:t>
            </a:r>
            <a:r>
              <a:rPr lang="zh-CN" altLang="en-US" sz="3200" b="1" dirty="0">
                <a:solidFill>
                  <a:srgbClr val="29251D"/>
                </a:solidFill>
              </a:rPr>
              <a:t>往盛有1.0 L纯水中加入0.1 mL浓度为0.01 mol /L 的CaCl</a:t>
            </a:r>
            <a:r>
              <a:rPr lang="zh-CN" altLang="en-US" sz="3200" b="1" baseline="-25000" dirty="0">
                <a:solidFill>
                  <a:srgbClr val="29251D"/>
                </a:solidFill>
              </a:rPr>
              <a:t>2</a:t>
            </a:r>
            <a:r>
              <a:rPr lang="zh-CN" altLang="en-US" sz="3200" b="1" dirty="0">
                <a:solidFill>
                  <a:srgbClr val="29251D"/>
                </a:solidFill>
              </a:rPr>
              <a:t>和</a:t>
            </a:r>
            <a:r>
              <a:rPr lang="en-US" altLang="zh-CN" sz="3200" b="1" dirty="0">
                <a:solidFill>
                  <a:srgbClr val="29251D"/>
                </a:solidFill>
              </a:rPr>
              <a:t>Na</a:t>
            </a:r>
            <a:r>
              <a:rPr lang="en-US" altLang="zh-CN" sz="3200" b="1" baseline="-25000" dirty="0">
                <a:solidFill>
                  <a:srgbClr val="29251D"/>
                </a:solidFill>
              </a:rPr>
              <a:t>2</a:t>
            </a:r>
            <a:r>
              <a:rPr lang="en-US" altLang="zh-CN" sz="3200" b="1" dirty="0">
                <a:solidFill>
                  <a:srgbClr val="29251D"/>
                </a:solidFill>
              </a:rPr>
              <a:t>CO</a:t>
            </a:r>
            <a:r>
              <a:rPr lang="en-US" altLang="zh-CN" sz="3200" b="1" baseline="-25000" dirty="0">
                <a:solidFill>
                  <a:srgbClr val="29251D"/>
                </a:solidFill>
              </a:rPr>
              <a:t>3</a:t>
            </a:r>
            <a:r>
              <a:rPr lang="zh-CN" altLang="en-US" sz="3200" b="1" dirty="0">
                <a:solidFill>
                  <a:srgbClr val="29251D"/>
                </a:solidFill>
              </a:rPr>
              <a:t>；</a:t>
            </a:r>
            <a:endParaRPr lang="zh-CN" altLang="en-US" sz="3200" b="1" dirty="0">
              <a:solidFill>
                <a:srgbClr val="29251D"/>
              </a:solidFill>
            </a:endParaRPr>
          </a:p>
          <a:p>
            <a:pPr eaLnBrk="1" hangingPunct="1">
              <a:buNone/>
            </a:pPr>
            <a:endParaRPr lang="zh-CN" altLang="en-US" sz="32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buNone/>
            </a:pPr>
            <a:endParaRPr lang="zh-CN" altLang="en-US" sz="32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buNone/>
            </a:pPr>
            <a:endParaRPr lang="zh-CN" altLang="en-US" sz="3200" b="1" dirty="0">
              <a:solidFill>
                <a:srgbClr val="29251D"/>
              </a:solidFill>
              <a:sym typeface="Symbol" panose="05050102010706020507" pitchFamily="18" charset="2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1994535" y="1687830"/>
            <a:ext cx="98837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C(Ca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 C(CO</a:t>
            </a:r>
            <a:r>
              <a:rPr lang="en-US" altLang="zh-CN" sz="32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 0.1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10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-3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 0.01/1.0 = 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-6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mol /L</a:t>
            </a:r>
            <a:r>
              <a:rPr lang="zh-CN" altLang="en-US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en-US" altLang="zh-CN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Q</a:t>
            </a:r>
            <a:r>
              <a:rPr lang="zh-CN" altLang="en-US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c</a:t>
            </a:r>
            <a:r>
              <a:rPr lang="en-US" altLang="zh-CN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=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C(Ca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)×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C(CO</a:t>
            </a:r>
            <a:r>
              <a:rPr lang="en-US" altLang="zh-CN" sz="32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= 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-12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 </a:t>
            </a:r>
            <a:r>
              <a:rPr lang="en-US" altLang="zh-CN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altLang="zh-CN" sz="3200" b="1" i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</a:t>
            </a:r>
            <a:r>
              <a:rPr lang="en-US" altLang="zh-CN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en-US" altLang="zh-CN" sz="32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CaCO3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     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 因此无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CaCO3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沉淀生成。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539750" y="3812540"/>
            <a:ext cx="115100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（2）</a:t>
            </a:r>
            <a:r>
              <a:rPr lang="zh-CN" altLang="en-US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改变</a:t>
            </a:r>
            <a:r>
              <a:rPr lang="zh-CN" altLang="en-US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CaCl</a:t>
            </a:r>
            <a:r>
              <a:rPr lang="zh-CN" altLang="en-US" sz="3200" b="1" baseline="-25000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</a:t>
            </a:r>
            <a:r>
              <a:rPr lang="en-US" altLang="zh-CN" sz="3200" b="1" baseline="-25000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3200" b="1" baseline="-25000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的浓度为1.0 mol /L 呢？   </a:t>
            </a:r>
            <a:endParaRPr lang="zh-CN" altLang="en-US" sz="3200" b="1" dirty="0">
              <a:solidFill>
                <a:srgbClr val="29251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925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C(Ca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)×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C(CO</a:t>
            </a:r>
            <a:r>
              <a:rPr lang="en-US" altLang="zh-CN" sz="32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= 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-4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mol /L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 Q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c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= 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C(Ca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)×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C(CO</a:t>
            </a:r>
            <a:r>
              <a:rPr lang="en-US" altLang="zh-CN" sz="32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= 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-8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&gt;  </a:t>
            </a:r>
            <a:r>
              <a:rPr lang="en-US" altLang="zh-CN" sz="32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altLang="zh-CN" sz="3200" b="1" i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</a:t>
            </a:r>
            <a:r>
              <a:rPr lang="en-US" altLang="zh-CN" sz="32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,CaCO3</a:t>
            </a:r>
            <a:endParaRPr lang="en-US" altLang="zh-CN" sz="3200" b="1" baseline="-25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   因此有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CaCO3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ymbol" panose="05050102010706020507" pitchFamily="18" charset="2"/>
              </a:rPr>
              <a:t>沉淀生成。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424180" y="190183"/>
            <a:ext cx="9144000" cy="9988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溶度积的应用</a:t>
            </a:r>
            <a:r>
              <a:rPr kumimoji="0" lang="en-US" altLang="zh-CN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--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利用溶度积计算某种离子的浓度</a:t>
            </a:r>
            <a:endParaRPr kumimoji="0" lang="zh-CN" altLang="en-US" sz="2400" b="1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0" lang="en-US" altLang="zh-CN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82880" y="1011555"/>
            <a:ext cx="11602085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例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25℃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时，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Ksp (PbI</a:t>
            </a:r>
            <a:r>
              <a:rPr kumimoji="0" lang="en-US" altLang="zh-CN" sz="36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)= 7.1×10</a:t>
            </a:r>
            <a:r>
              <a:rPr kumimoji="0" lang="en-US" altLang="zh-CN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-9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mol</a:t>
            </a:r>
            <a:r>
              <a:rPr kumimoji="0" lang="en-US" altLang="zh-CN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/L</a:t>
            </a:r>
            <a:r>
              <a:rPr kumimoji="0" lang="en-US" altLang="zh-CN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3</a:t>
            </a:r>
            <a:r>
              <a:rPr kumimoji="0" lang="zh-CN" altLang="en-US" sz="36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，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求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PbI</a:t>
            </a:r>
            <a:r>
              <a:rPr kumimoji="0" lang="en-US" altLang="zh-CN" sz="36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饱和溶液中的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[Pb</a:t>
            </a:r>
            <a:r>
              <a:rPr kumimoji="0" lang="en-US" altLang="zh-CN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2+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]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和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[I</a:t>
            </a:r>
            <a:r>
              <a:rPr kumimoji="0" lang="en-US" altLang="zh-CN" sz="3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].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25306" name="Text Box 26"/>
          <p:cNvSpPr txBox="1">
            <a:spLocks noChangeArrowheads="1"/>
          </p:cNvSpPr>
          <p:nvPr/>
        </p:nvSpPr>
        <p:spPr bwMode="auto">
          <a:xfrm>
            <a:off x="1992313" y="2349500"/>
            <a:ext cx="82804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1.21</a:t>
            </a:r>
            <a:r>
              <a:rPr kumimoji="0" lang="en-US" altLang="zh-CN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×10</a:t>
            </a:r>
            <a:r>
              <a:rPr kumimoji="0" lang="en-US" altLang="zh-CN" sz="3200" b="1" kern="1200" cap="none" spc="0" normalizeH="0" baseline="3000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-3</a:t>
            </a:r>
            <a:r>
              <a:rPr kumimoji="0" lang="en-US" altLang="zh-CN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mol/L</a:t>
            </a:r>
            <a:r>
              <a:rPr kumimoji="0" lang="en-US" altLang="zh-CN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2.42×10</a:t>
            </a:r>
            <a:r>
              <a:rPr kumimoji="0" lang="en-US" altLang="zh-CN" sz="3200" b="1" kern="1200" cap="none" spc="0" normalizeH="0" baseline="3000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-3 </a:t>
            </a:r>
            <a:r>
              <a:rPr kumimoji="0" lang="en-US" alt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mol/L</a:t>
            </a: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5365" name="Rectangle 28"/>
          <p:cNvSpPr/>
          <p:nvPr/>
        </p:nvSpPr>
        <p:spPr>
          <a:xfrm>
            <a:off x="306705" y="3185795"/>
            <a:ext cx="11478260" cy="1584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例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、将足量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AgCl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分别溶于①水中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②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10mL 0.2mol/l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MgCl</a:t>
            </a:r>
            <a:r>
              <a:rPr lang="en-US" altLang="zh-CN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溶液中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③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20mL 0.5mol/L NaCl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溶液④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40mL0.1mol/L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盐酸中溶解至饱和，比较溶液中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Ag</a:t>
            </a:r>
            <a:r>
              <a:rPr lang="en-US" altLang="zh-CN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浓度大小？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5309" name="Text Box 29"/>
          <p:cNvSpPr txBox="1"/>
          <p:nvPr/>
        </p:nvSpPr>
        <p:spPr>
          <a:xfrm>
            <a:off x="3143250" y="5300980"/>
            <a:ext cx="5012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答案：</a:t>
            </a:r>
            <a:r>
              <a:rPr lang="zh-CN" altLang="en-US" sz="32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① </a:t>
            </a:r>
            <a:r>
              <a:rPr lang="en-US" altLang="zh-CN" sz="32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&gt;④&gt; </a:t>
            </a:r>
            <a:r>
              <a:rPr lang="en-US" altLang="en-US" sz="32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②</a:t>
            </a:r>
            <a:r>
              <a:rPr lang="en-US" altLang="zh-CN" sz="32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en-US" sz="32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&gt; ③</a:t>
            </a:r>
            <a:endParaRPr lang="en-US" altLang="zh-CN" sz="3200" dirty="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6" grpId="0" bldLvl="0" animBg="1"/>
      <p:bldP spid="2253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4077" y="-23738"/>
            <a:ext cx="10438028" cy="6000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影响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沉淀溶解平衡的因素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 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内因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：电解质本身的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endParaRPr lang="en-US" altLang="zh-CN" sz="28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、绝对不溶的电解质是没有的。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、同是难溶电解质，溶解度差别也很大。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、易溶电解质做溶质时只要是饱和溶液也可存在溶解平衡。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5365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 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外因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通常我们讲的外因包括浓度、温度、压强等。对于溶解平衡来说，在溶液中进行，可忽略压强的影响。 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</a:t>
            </a:r>
            <a:endParaRPr lang="en-US" altLang="zh-CN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536575"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536575"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相同离子浓度  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536575">
              <a:lnSpc>
                <a:spcPct val="100000"/>
              </a:lnSpc>
              <a:spcAft>
                <a:spcPts val="0"/>
              </a:spcAft>
            </a:pP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5365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升温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多数平衡向溶解方向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791329" y="3543862"/>
            <a:ext cx="2133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平衡右移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924929" y="3973289"/>
            <a:ext cx="2133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平衡左移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346491" y="6223274"/>
            <a:ext cx="5181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203491" y="6223274"/>
            <a:ext cx="1219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203491" y="4638154"/>
            <a:ext cx="3581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836295" y="4441190"/>
            <a:ext cx="54292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加入能反应的离子</a:t>
            </a:r>
            <a:endParaRPr kumimoji="0" lang="zh-CN" altLang="en-US" sz="2800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3410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/>
          <p:nvPr/>
        </p:nvSpPr>
        <p:spPr>
          <a:xfrm>
            <a:off x="3505200" y="381000"/>
            <a:ext cx="70024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、在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AgCl</a:t>
            </a:r>
            <a:r>
              <a:rPr lang="zh-CN" altLang="en-US" sz="32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悬浊液中，存在如下平衡：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2709" name="Group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4045" y="2133600"/>
          <a:ext cx="10694670" cy="4011295"/>
        </p:xfrm>
        <a:graphic>
          <a:graphicData uri="http://schemas.openxmlformats.org/drawingml/2006/table">
            <a:tbl>
              <a:tblPr/>
              <a:tblGrid>
                <a:gridCol w="2500630"/>
                <a:gridCol w="1951038"/>
                <a:gridCol w="1277937"/>
                <a:gridCol w="1279525"/>
                <a:gridCol w="1153795"/>
                <a:gridCol w="2531745"/>
              </a:tblGrid>
              <a:tr h="1017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 改变条件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平衡移动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方向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[Ag</a:t>
                      </a:r>
                      <a:r>
                        <a:rPr kumimoji="0" lang="en-US" altLang="zh-CN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[Cl</a:t>
                      </a:r>
                      <a:r>
                        <a:rPr kumimoji="0" lang="en-US" altLang="zh-CN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sp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溶解度（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S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）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升高温度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加    水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加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NaCl(s)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加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AgNO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3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(s)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3" name="Text Box 49"/>
          <p:cNvSpPr txBox="1"/>
          <p:nvPr/>
        </p:nvSpPr>
        <p:spPr>
          <a:xfrm>
            <a:off x="1524000" y="404813"/>
            <a:ext cx="8643938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sz="3200" b="1" dirty="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若改变下列条件，对</a:t>
            </a:r>
            <a:endParaRPr lang="zh-CN" altLang="en-US" sz="3200" b="1" dirty="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其平衡有何影响？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54" name="Rectangle 50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524000" y="228600"/>
            <a:ext cx="2038350" cy="608013"/>
          </a:xfrm>
          <a:solidFill>
            <a:schemeClr val="folHlink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+mj-cs"/>
              </a:rPr>
              <a:t>练习</a:t>
            </a:r>
            <a:endParaRPr kumimoji="0" lang="zh-CN" altLang="en-US" sz="44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方正舒体" panose="02010601030101010101" pitchFamily="2" charset="-122"/>
              <a:ea typeface="方正舒体" panose="02010601030101010101" pitchFamily="2" charset="-122"/>
              <a:cs typeface="+mj-cs"/>
            </a:endParaRPr>
          </a:p>
        </p:txBody>
      </p:sp>
      <p:grpSp>
        <p:nvGrpSpPr>
          <p:cNvPr id="72755" name="Group 51"/>
          <p:cNvGrpSpPr/>
          <p:nvPr/>
        </p:nvGrpSpPr>
        <p:grpSpPr>
          <a:xfrm>
            <a:off x="3387725" y="3284538"/>
            <a:ext cx="6942138" cy="588962"/>
            <a:chOff x="1174" y="2069"/>
            <a:chExt cx="4373" cy="371"/>
          </a:xfrm>
        </p:grpSpPr>
        <p:sp>
          <p:nvSpPr>
            <p:cNvPr id="72756" name="Text Box 52"/>
            <p:cNvSpPr txBox="1">
              <a:spLocks noChangeArrowheads="1"/>
            </p:cNvSpPr>
            <p:nvPr/>
          </p:nvSpPr>
          <p:spPr bwMode="auto">
            <a:xfrm>
              <a:off x="1174" y="207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右移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57" name="Text Box 53"/>
            <p:cNvSpPr txBox="1">
              <a:spLocks noChangeArrowheads="1"/>
            </p:cNvSpPr>
            <p:nvPr/>
          </p:nvSpPr>
          <p:spPr bwMode="auto">
            <a:xfrm>
              <a:off x="2326" y="207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增大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58" name="Text Box 54"/>
            <p:cNvSpPr txBox="1">
              <a:spLocks noChangeArrowheads="1"/>
            </p:cNvSpPr>
            <p:nvPr/>
          </p:nvSpPr>
          <p:spPr bwMode="auto">
            <a:xfrm>
              <a:off x="3094" y="207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增大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59" name="Text Box 55"/>
            <p:cNvSpPr txBox="1">
              <a:spLocks noChangeArrowheads="1"/>
            </p:cNvSpPr>
            <p:nvPr/>
          </p:nvSpPr>
          <p:spPr bwMode="auto">
            <a:xfrm>
              <a:off x="3814" y="2069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增大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60" name="Text Box 56"/>
            <p:cNvSpPr txBox="1">
              <a:spLocks noChangeArrowheads="1"/>
            </p:cNvSpPr>
            <p:nvPr/>
          </p:nvSpPr>
          <p:spPr bwMode="auto">
            <a:xfrm>
              <a:off x="4917" y="207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增大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72761" name="Group 57"/>
          <p:cNvGrpSpPr/>
          <p:nvPr/>
        </p:nvGrpSpPr>
        <p:grpSpPr>
          <a:xfrm>
            <a:off x="3316288" y="5373688"/>
            <a:ext cx="7137400" cy="587375"/>
            <a:chOff x="1129" y="3385"/>
            <a:chExt cx="4496" cy="370"/>
          </a:xfrm>
        </p:grpSpPr>
        <p:sp>
          <p:nvSpPr>
            <p:cNvPr id="72762" name="Text Box 58"/>
            <p:cNvSpPr txBox="1">
              <a:spLocks noChangeArrowheads="1"/>
            </p:cNvSpPr>
            <p:nvPr/>
          </p:nvSpPr>
          <p:spPr bwMode="auto">
            <a:xfrm>
              <a:off x="1129" y="3387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左移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63" name="Text Box 59"/>
            <p:cNvSpPr txBox="1">
              <a:spLocks noChangeArrowheads="1"/>
            </p:cNvSpPr>
            <p:nvPr/>
          </p:nvSpPr>
          <p:spPr bwMode="auto">
            <a:xfrm>
              <a:off x="3817" y="3387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不变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64" name="Text Box 60"/>
            <p:cNvSpPr txBox="1">
              <a:spLocks noChangeArrowheads="1"/>
            </p:cNvSpPr>
            <p:nvPr/>
          </p:nvSpPr>
          <p:spPr bwMode="auto">
            <a:xfrm>
              <a:off x="2281" y="3387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增大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65" name="Text Box 61"/>
            <p:cNvSpPr txBox="1">
              <a:spLocks noChangeArrowheads="1"/>
            </p:cNvSpPr>
            <p:nvPr/>
          </p:nvSpPr>
          <p:spPr bwMode="auto">
            <a:xfrm>
              <a:off x="4995" y="3385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减小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66" name="Text Box 62"/>
            <p:cNvSpPr txBox="1">
              <a:spLocks noChangeArrowheads="1"/>
            </p:cNvSpPr>
            <p:nvPr/>
          </p:nvSpPr>
          <p:spPr bwMode="auto">
            <a:xfrm>
              <a:off x="3049" y="3387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减小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72767" name="Group 63"/>
          <p:cNvGrpSpPr/>
          <p:nvPr/>
        </p:nvGrpSpPr>
        <p:grpSpPr>
          <a:xfrm>
            <a:off x="3403600" y="3860800"/>
            <a:ext cx="6838950" cy="609600"/>
            <a:chOff x="1184" y="2432"/>
            <a:chExt cx="4308" cy="384"/>
          </a:xfrm>
        </p:grpSpPr>
        <p:sp>
          <p:nvSpPr>
            <p:cNvPr id="72768" name="Text Box 64"/>
            <p:cNvSpPr txBox="1">
              <a:spLocks noChangeArrowheads="1"/>
            </p:cNvSpPr>
            <p:nvPr/>
          </p:nvSpPr>
          <p:spPr bwMode="auto">
            <a:xfrm>
              <a:off x="1184" y="2448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右移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69" name="Text Box 65"/>
            <p:cNvSpPr txBox="1">
              <a:spLocks noChangeArrowheads="1"/>
            </p:cNvSpPr>
            <p:nvPr/>
          </p:nvSpPr>
          <p:spPr bwMode="auto">
            <a:xfrm>
              <a:off x="3814" y="243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不变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0" name="Text Box 66"/>
            <p:cNvSpPr txBox="1">
              <a:spLocks noChangeArrowheads="1"/>
            </p:cNvSpPr>
            <p:nvPr/>
          </p:nvSpPr>
          <p:spPr bwMode="auto">
            <a:xfrm>
              <a:off x="4862" y="2448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不变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1" name="Text Box 67"/>
            <p:cNvSpPr txBox="1">
              <a:spLocks noChangeArrowheads="1"/>
            </p:cNvSpPr>
            <p:nvPr/>
          </p:nvSpPr>
          <p:spPr bwMode="auto">
            <a:xfrm>
              <a:off x="2288" y="2448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不变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2" name="Text Box 68"/>
            <p:cNvSpPr txBox="1">
              <a:spLocks noChangeArrowheads="1"/>
            </p:cNvSpPr>
            <p:nvPr/>
          </p:nvSpPr>
          <p:spPr bwMode="auto">
            <a:xfrm>
              <a:off x="3056" y="2448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不变</a:t>
              </a:r>
              <a:endParaRPr kumimoji="0" lang="zh-CN" altLang="en-US" sz="32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72773" name="Group 69"/>
          <p:cNvGrpSpPr/>
          <p:nvPr/>
        </p:nvGrpSpPr>
        <p:grpSpPr>
          <a:xfrm>
            <a:off x="3330575" y="4495800"/>
            <a:ext cx="7015163" cy="596900"/>
            <a:chOff x="1138" y="2832"/>
            <a:chExt cx="4419" cy="376"/>
          </a:xfrm>
        </p:grpSpPr>
        <p:sp>
          <p:nvSpPr>
            <p:cNvPr id="72774" name="Text Box 70"/>
            <p:cNvSpPr txBox="1">
              <a:spLocks noChangeArrowheads="1"/>
            </p:cNvSpPr>
            <p:nvPr/>
          </p:nvSpPr>
          <p:spPr bwMode="auto">
            <a:xfrm>
              <a:off x="1138" y="2840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左移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5" name="Text Box 71"/>
            <p:cNvSpPr txBox="1">
              <a:spLocks noChangeArrowheads="1"/>
            </p:cNvSpPr>
            <p:nvPr/>
          </p:nvSpPr>
          <p:spPr bwMode="auto">
            <a:xfrm>
              <a:off x="3088" y="2840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增大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6" name="Text Box 72"/>
            <p:cNvSpPr txBox="1">
              <a:spLocks noChangeArrowheads="1"/>
            </p:cNvSpPr>
            <p:nvPr/>
          </p:nvSpPr>
          <p:spPr bwMode="auto">
            <a:xfrm>
              <a:off x="3824" y="283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不变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7" name="Text Box 73"/>
            <p:cNvSpPr txBox="1">
              <a:spLocks noChangeArrowheads="1"/>
            </p:cNvSpPr>
            <p:nvPr/>
          </p:nvSpPr>
          <p:spPr bwMode="auto">
            <a:xfrm>
              <a:off x="2317" y="2840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减小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2778" name="Text Box 74"/>
            <p:cNvSpPr txBox="1">
              <a:spLocks noChangeArrowheads="1"/>
            </p:cNvSpPr>
            <p:nvPr/>
          </p:nvSpPr>
          <p:spPr bwMode="auto">
            <a:xfrm>
              <a:off x="4927" y="2832"/>
              <a:ext cx="6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964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减小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19509" name="Group 77"/>
          <p:cNvGrpSpPr/>
          <p:nvPr/>
        </p:nvGrpSpPr>
        <p:grpSpPr>
          <a:xfrm>
            <a:off x="1524000" y="833438"/>
            <a:ext cx="5100638" cy="584200"/>
            <a:chOff x="0" y="525"/>
            <a:chExt cx="3213" cy="368"/>
          </a:xfrm>
        </p:grpSpPr>
        <p:pic>
          <p:nvPicPr>
            <p:cNvPr id="19510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2" y="663"/>
              <a:ext cx="528" cy="1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11" name="Rectangle 75"/>
            <p:cNvSpPr/>
            <p:nvPr/>
          </p:nvSpPr>
          <p:spPr>
            <a:xfrm>
              <a:off x="1655" y="525"/>
              <a:ext cx="15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eaLnBrk="1" hangingPunct="1"/>
              <a:r>
                <a:rPr lang="zh-CN" altLang="en-US" sz="1000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</a:t>
              </a:r>
              <a:r>
                <a:rPr lang="en-US" altLang="zh-CN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Ag</a:t>
              </a:r>
              <a:r>
                <a:rPr lang="en-US" altLang="zh-CN" sz="3200" b="1" baseline="30000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+ Cl</a:t>
              </a:r>
              <a:r>
                <a:rPr lang="en-US" altLang="zh-CN" sz="3200" b="1" baseline="30000" dirty="0">
                  <a:solidFill>
                    <a:srgbClr val="333333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—</a:t>
              </a: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2" name="Rectangle 76"/>
            <p:cNvSpPr/>
            <p:nvPr/>
          </p:nvSpPr>
          <p:spPr>
            <a:xfrm>
              <a:off x="0" y="527"/>
              <a:ext cx="12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eaLnBrk="1" hangingPunct="1"/>
              <a:r>
                <a:rPr lang="en-US" altLang="zh-CN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AgCl</a:t>
              </a: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zh-CN" altLang="en-US" sz="32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5353" y="1432957"/>
            <a:ext cx="9630229" cy="267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FF1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牙齿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表面由一层硬的、组成为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(PO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OH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物质保护着，它在唾液中存在下列平衡： 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(PO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OH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  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5Ca</a:t>
            </a:r>
            <a:r>
              <a:rPr lang="en-US" altLang="zh-CN" sz="32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+3PO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+OH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en-US" altLang="zh-CN" sz="32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进食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后，细菌和酶作用于食物，产生有机酸，这时牙齿就会受到腐蚀，其原因是 </a:t>
            </a:r>
            <a:r>
              <a:rPr lang="zh-CN" altLang="en-US" sz="32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"/>
          <p:cNvGrpSpPr/>
          <p:nvPr/>
        </p:nvGrpSpPr>
        <p:grpSpPr bwMode="auto">
          <a:xfrm>
            <a:off x="4273370" y="3394837"/>
            <a:ext cx="685800" cy="211138"/>
            <a:chOff x="3840" y="384"/>
            <a:chExt cx="432" cy="144"/>
          </a:xfrm>
        </p:grpSpPr>
        <p:grpSp>
          <p:nvGrpSpPr>
            <p:cNvPr id="4" name="Group 5"/>
            <p:cNvGrpSpPr/>
            <p:nvPr/>
          </p:nvGrpSpPr>
          <p:grpSpPr bwMode="auto">
            <a:xfrm>
              <a:off x="3840" y="384"/>
              <a:ext cx="432" cy="48"/>
              <a:chOff x="3840" y="384"/>
              <a:chExt cx="432" cy="48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3840" y="43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66B1B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 flipV="1">
                <a:off x="4176" y="384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66B1B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8"/>
            <p:cNvGrpSpPr/>
            <p:nvPr/>
          </p:nvGrpSpPr>
          <p:grpSpPr bwMode="auto">
            <a:xfrm>
              <a:off x="3840" y="480"/>
              <a:ext cx="432" cy="48"/>
              <a:chOff x="3936" y="672"/>
              <a:chExt cx="432" cy="48"/>
            </a:xfrm>
          </p:grpSpPr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>
                <a:off x="3936" y="67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66B1B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 flipH="1" flipV="1">
                <a:off x="3936" y="672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66B1B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54613" y="5392737"/>
            <a:ext cx="85271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生成的有机酸能中和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，使平衡向脱矿方向移动，加速腐蚀牙齿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114"/>
          <p:cNvGrpSpPr/>
          <p:nvPr/>
        </p:nvGrpSpPr>
        <p:grpSpPr bwMode="auto">
          <a:xfrm>
            <a:off x="312548" y="267044"/>
            <a:ext cx="2139950" cy="741363"/>
            <a:chOff x="3696" y="1490"/>
            <a:chExt cx="1363" cy="1800"/>
          </a:xfrm>
        </p:grpSpPr>
        <p:sp>
          <p:nvSpPr>
            <p:cNvPr id="13" name="AutoShape 115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116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117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18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26"/>
            <p:cNvSpPr txBox="1">
              <a:spLocks noChangeArrowheads="1"/>
            </p:cNvSpPr>
            <p:nvPr/>
          </p:nvSpPr>
          <p:spPr bwMode="gray">
            <a:xfrm>
              <a:off x="3767" y="1745"/>
              <a:ext cx="1223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交流研讨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84350" y="2795588"/>
            <a:ext cx="833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二、沉淀溶解平衡的应用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74003" y="268288"/>
            <a:ext cx="63373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kumimoji="0" lang="zh-CN" altLang="en-US" sz="32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、沉淀的溶解与生成</a:t>
            </a:r>
            <a:endParaRPr kumimoji="0" lang="zh-CN" altLang="en-US" sz="3200" b="1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7412" name="Rectangle 12"/>
          <p:cNvSpPr/>
          <p:nvPr/>
        </p:nvSpPr>
        <p:spPr>
          <a:xfrm>
            <a:off x="274320" y="1536700"/>
            <a:ext cx="1121219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离子的浓度商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和离子积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的关系：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(1).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&gt; K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时是过饱和溶液，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离子生成沉淀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即反应向生成沉淀方向进行，直到平衡状态（饱和为止）。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(2).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= K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时是饱和溶液，已达到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沉淀溶解平衡状态</a:t>
            </a:r>
            <a:r>
              <a:rPr lang="zh-CN" altLang="en-US" sz="3200" b="1" dirty="0">
                <a:solidFill>
                  <a:srgbClr val="FF7C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solidFill>
                <a:srgbClr val="FF7C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(3).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&lt; K</a:t>
            </a:r>
            <a:r>
              <a:rPr lang="en-US" altLang="zh-CN" sz="3200" b="1" baseline="-25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时是不饱和溶液，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沉淀溶解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即反应向沉淀溶解的方向进行，直到平衡状态（饱和为止）。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3"/>
          <p:cNvSpPr txBox="1"/>
          <p:nvPr/>
        </p:nvSpPr>
        <p:spPr>
          <a:xfrm>
            <a:off x="356870" y="201295"/>
            <a:ext cx="116109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：将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4×10</a:t>
            </a:r>
            <a:r>
              <a:rPr lang="en-US" altLang="zh-CN" sz="28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-3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mol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8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的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AgNO</a:t>
            </a:r>
            <a:r>
              <a:rPr lang="en-US" altLang="zh-CN" sz="2800" b="1" baseline="-25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溶液与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4×10</a:t>
            </a:r>
            <a:r>
              <a:rPr lang="en-US" altLang="zh-CN" sz="28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-3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mol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8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的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NaCl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溶液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等体积混合能否有沉淀析出？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K</a:t>
            </a:r>
            <a:r>
              <a:rPr lang="en-US" altLang="zh-CN" sz="2800" b="1" baseline="-25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sp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(AgCl)= 1.8×10</a:t>
            </a:r>
            <a:r>
              <a:rPr lang="en-US" altLang="zh-CN" sz="2800" b="1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-10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mol</a:t>
            </a:r>
            <a:r>
              <a:rPr lang="en-US" altLang="zh-CN" sz="2800" b="1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800" b="1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-2</a:t>
            </a:r>
            <a:endParaRPr lang="en-US" altLang="zh-CN" sz="2800" b="1" baseline="300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51236" name="Text Box 4"/>
          <p:cNvSpPr txBox="1"/>
          <p:nvPr/>
        </p:nvSpPr>
        <p:spPr>
          <a:xfrm>
            <a:off x="618490" y="1341755"/>
            <a:ext cx="11124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解：只有当 </a:t>
            </a:r>
            <a:r>
              <a:rPr lang="en-US" altLang="zh-CN" sz="2400" b="1" dirty="0">
                <a:solidFill>
                  <a:srgbClr val="FF7C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 dirty="0">
                <a:solidFill>
                  <a:srgbClr val="FF7C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2400" b="1" dirty="0">
                <a:solidFill>
                  <a:srgbClr val="FF7C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&gt; K</a:t>
            </a:r>
            <a:r>
              <a:rPr lang="en-US" altLang="zh-CN" sz="2400" b="1" baseline="-25000" dirty="0">
                <a:solidFill>
                  <a:srgbClr val="FF7C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时，离子才能生成沉淀。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混合后：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[Ag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]=2 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-1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,[Cl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]=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 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-1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  Q</a:t>
            </a:r>
            <a:r>
              <a:rPr lang="en-US" altLang="zh-CN" sz="24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=[Ag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][Cl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]=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 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-1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 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-1</a:t>
            </a:r>
            <a:endParaRPr lang="en-US" altLang="zh-CN" sz="2400" b="1" baseline="30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    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=4.0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-6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-2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&gt;1.8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×10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-10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-2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Q</a:t>
            </a:r>
            <a:r>
              <a:rPr lang="en-US" altLang="zh-CN" sz="24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&gt;K</a:t>
            </a:r>
            <a:r>
              <a:rPr lang="en-US" altLang="zh-CN" sz="24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所以有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AgCl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沉淀析出。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51237" name="Text Box 5"/>
          <p:cNvSpPr txBox="1"/>
          <p:nvPr/>
        </p:nvSpPr>
        <p:spPr>
          <a:xfrm>
            <a:off x="133350" y="4081780"/>
            <a:ext cx="119246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练习：将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4×10</a:t>
            </a:r>
            <a:r>
              <a:rPr lang="en-US" altLang="zh-CN" sz="32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-3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mol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32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-1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的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Pb(NO</a:t>
            </a:r>
            <a:r>
              <a:rPr lang="en-US" altLang="zh-CN" sz="3200" b="1" baseline="-25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)</a:t>
            </a:r>
            <a:r>
              <a:rPr lang="en-US" altLang="zh-CN" sz="3200" b="1" baseline="-25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溶液与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4×10</a:t>
            </a:r>
            <a:r>
              <a:rPr lang="en-US" altLang="zh-CN" sz="32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-3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mol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3200" b="1" baseline="30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-1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的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KI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溶液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等体积混合能否有沉淀析出？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K</a:t>
            </a:r>
            <a:r>
              <a:rPr lang="en-US" altLang="zh-CN" sz="3200" b="1" baseline="-25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sp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(PbI</a:t>
            </a:r>
            <a:r>
              <a:rPr lang="en-US" altLang="zh-CN" sz="3200" b="1" baseline="-25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)= 7.1×10</a:t>
            </a:r>
            <a:r>
              <a:rPr lang="en-US" altLang="zh-CN" sz="3200" b="1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-9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mol</a:t>
            </a:r>
            <a:r>
              <a:rPr lang="en-US" altLang="zh-CN" sz="3200" b="1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3200" b="1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Symbol" panose="05050102010706020507" pitchFamily="18" charset="2"/>
              </a:rPr>
              <a:t>-3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51238" name="Text Box 6"/>
          <p:cNvSpPr txBox="1"/>
          <p:nvPr/>
        </p:nvSpPr>
        <p:spPr>
          <a:xfrm>
            <a:off x="1463993" y="5363528"/>
            <a:ext cx="84248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解：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Q</a:t>
            </a:r>
            <a:r>
              <a:rPr lang="en-US" altLang="zh-CN" sz="24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=[pb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2+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][I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=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 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-1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×(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 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L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-1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           =8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-9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&gt; Ksp(PbI</a:t>
            </a:r>
            <a:r>
              <a:rPr lang="en-US" altLang="zh-CN" sz="24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  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所以有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PbI</a:t>
            </a:r>
            <a:r>
              <a:rPr lang="en-US" altLang="zh-CN" sz="24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沉淀析出。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charRg st="26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36">
                                            <p:txEl>
                                              <p:charRg st="26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236">
                                            <p:txEl>
                                              <p:charRg st="26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6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1236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charRg st="12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1236">
                                            <p:txEl>
                                              <p:charRg st="12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1236">
                                            <p:txEl>
                                              <p:charRg st="12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charRg st="166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236">
                                            <p:txEl>
                                              <p:charRg st="166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236">
                                            <p:txEl>
                                              <p:charRg st="166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/>
      <p:bldP spid="351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5122"/>
          <p:cNvSpPr txBox="1"/>
          <p:nvPr/>
        </p:nvSpPr>
        <p:spPr>
          <a:xfrm>
            <a:off x="1600200" y="649288"/>
            <a:ext cx="8991600" cy="2799715"/>
          </a:xfrm>
          <a:prstGeom prst="rect">
            <a:avLst/>
          </a:prstGeom>
          <a:pattFill prst="pct80">
            <a:fgClr>
              <a:srgbClr val="CCFF66"/>
            </a:fgClr>
            <a:bgClr>
              <a:srgbClr val="FFCC66"/>
            </a:bgClr>
          </a:patt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习惯上</a:t>
            </a:r>
            <a:r>
              <a:rPr lang="en-GB" altLang="en-US" sz="4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将溶解度小于</a:t>
            </a:r>
            <a:r>
              <a:rPr lang="en-GB" altLang="en-US" sz="4400" b="1" dirty="0">
                <a:latin typeface="楷体_GB2312" pitchFamily="49" charset="-122"/>
                <a:ea typeface="楷体_GB2312" pitchFamily="49" charset="-122"/>
              </a:rPr>
              <a:t>0.01</a:t>
            </a:r>
            <a:r>
              <a:rPr lang="zh-CN" altLang="en-US" sz="4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克的电解质称为难溶电解质。难溶电解质的溶解度尽管很小，但不会等于0 ，没有绝对不溶的物质。</a:t>
            </a:r>
            <a:endParaRPr lang="zh-CN" altLang="en-US" sz="4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组合 5123"/>
          <p:cNvGrpSpPr/>
          <p:nvPr/>
        </p:nvGrpSpPr>
        <p:grpSpPr>
          <a:xfrm>
            <a:off x="2063750" y="3702050"/>
            <a:ext cx="8077200" cy="1658938"/>
            <a:chOff x="0" y="-140"/>
            <a:chExt cx="5088" cy="1045"/>
          </a:xfrm>
        </p:grpSpPr>
        <p:sp>
          <p:nvSpPr>
            <p:cNvPr id="22534" name="文本框 5124"/>
            <p:cNvSpPr txBox="1"/>
            <p:nvPr/>
          </p:nvSpPr>
          <p:spPr>
            <a:xfrm>
              <a:off x="80" y="-140"/>
              <a:ext cx="446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</a:rPr>
                <a:t>  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难溶     微溶      可溶      易溶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535" name="直接连接符 5125"/>
            <p:cNvSpPr/>
            <p:nvPr/>
          </p:nvSpPr>
          <p:spPr>
            <a:xfrm>
              <a:off x="0" y="384"/>
              <a:ext cx="4320" cy="0"/>
            </a:xfrm>
            <a:prstGeom prst="line">
              <a:avLst/>
            </a:prstGeom>
            <a:ln w="28575" cap="flat" cmpd="sng">
              <a:solidFill>
                <a:srgbClr val="FF66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36" name="直接连接符 5126"/>
            <p:cNvSpPr/>
            <p:nvPr/>
          </p:nvSpPr>
          <p:spPr>
            <a:xfrm>
              <a:off x="969" y="309"/>
              <a:ext cx="0" cy="144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7" name="直接连接符 5127"/>
            <p:cNvSpPr/>
            <p:nvPr/>
          </p:nvSpPr>
          <p:spPr>
            <a:xfrm>
              <a:off x="2016" y="306"/>
              <a:ext cx="0" cy="144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8" name="直接连接符 5128"/>
            <p:cNvSpPr/>
            <p:nvPr/>
          </p:nvSpPr>
          <p:spPr>
            <a:xfrm>
              <a:off x="3264" y="288"/>
              <a:ext cx="0" cy="144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9" name="文本框 5129"/>
            <p:cNvSpPr txBox="1"/>
            <p:nvPr/>
          </p:nvSpPr>
          <p:spPr>
            <a:xfrm>
              <a:off x="720" y="576"/>
              <a:ext cx="43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Comic Sans MS" panose="030F0702030302020204" pitchFamily="66" charset="0"/>
                </a:rPr>
                <a:t>0.01       1           10   </a:t>
              </a:r>
              <a:r>
                <a:rPr lang="en-US" altLang="zh-CN" sz="2400" b="1" dirty="0">
                  <a:latin typeface="Comic Sans MS" panose="030F0702030302020204" pitchFamily="66" charset="0"/>
                </a:rPr>
                <a:t>(Sg/100g</a:t>
              </a:r>
              <a:r>
                <a:rPr lang="zh-CN" altLang="en-US" sz="2400" b="1" dirty="0">
                  <a:latin typeface="Comic Sans MS" panose="030F0702030302020204" pitchFamily="66" charset="0"/>
                  <a:ea typeface="楷体_GB2312" pitchFamily="49" charset="-122"/>
                </a:rPr>
                <a:t>水</a:t>
              </a:r>
              <a:r>
                <a:rPr lang="en-US" altLang="zh-CN" sz="2400" b="1" dirty="0">
                  <a:latin typeface="Comic Sans MS" panose="030F0702030302020204" pitchFamily="66" charset="0"/>
                </a:rPr>
                <a:t>)</a:t>
              </a:r>
              <a:endParaRPr lang="en-US" altLang="zh-CN" sz="2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131" name="未知"/>
          <p:cNvSpPr/>
          <p:nvPr/>
        </p:nvSpPr>
        <p:spPr>
          <a:xfrm>
            <a:off x="2063750" y="4005263"/>
            <a:ext cx="1633538" cy="606425"/>
          </a:xfrm>
          <a:custGeom>
            <a:avLst/>
            <a:gdLst>
              <a:gd name="txL" fmla="*/ 0 w 1029"/>
              <a:gd name="txT" fmla="*/ 0 h 382"/>
              <a:gd name="txR" fmla="*/ 1029 w 1029"/>
              <a:gd name="txB" fmla="*/ 382 h 382"/>
            </a:gdLst>
            <a:ahLst/>
            <a:cxnLst>
              <a:cxn ang="0">
                <a:pos x="1029" y="382"/>
              </a:cxn>
              <a:cxn ang="0">
                <a:pos x="929" y="105"/>
              </a:cxn>
              <a:cxn ang="0">
                <a:pos x="875" y="59"/>
              </a:cxn>
              <a:cxn ang="0">
                <a:pos x="614" y="21"/>
              </a:cxn>
              <a:cxn ang="0">
                <a:pos x="0" y="21"/>
              </a:cxn>
            </a:cxnLst>
            <a:rect l="txL" t="txT" r="txR" b="txB"/>
            <a:pathLst>
              <a:path w="1029" h="382">
                <a:moveTo>
                  <a:pt x="1029" y="382"/>
                </a:moveTo>
                <a:cubicBezTo>
                  <a:pt x="1020" y="250"/>
                  <a:pt x="1020" y="196"/>
                  <a:pt x="929" y="105"/>
                </a:cubicBezTo>
                <a:cubicBezTo>
                  <a:pt x="909" y="85"/>
                  <a:pt x="903" y="69"/>
                  <a:pt x="875" y="59"/>
                </a:cubicBezTo>
                <a:cubicBezTo>
                  <a:pt x="837" y="0"/>
                  <a:pt x="636" y="21"/>
                  <a:pt x="614" y="21"/>
                </a:cubicBezTo>
                <a:cubicBezTo>
                  <a:pt x="409" y="19"/>
                  <a:pt x="205" y="21"/>
                  <a:pt x="0" y="21"/>
                </a:cubicBezTo>
              </a:path>
            </a:pathLst>
          </a:custGeom>
          <a:noFill/>
          <a:ln w="254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32" name="AutoShape 19"/>
          <p:cNvSpPr/>
          <p:nvPr/>
        </p:nvSpPr>
        <p:spPr>
          <a:xfrm>
            <a:off x="2347913" y="5627688"/>
            <a:ext cx="7345362" cy="1008062"/>
          </a:xfrm>
          <a:prstGeom prst="wedgeRoundRectCallout">
            <a:avLst>
              <a:gd name="adj1" fmla="val -13454"/>
              <a:gd name="adj2" fmla="val -90472"/>
              <a:gd name="adj3" fmla="val 16667"/>
            </a:avLst>
          </a:prstGeom>
          <a:solidFill>
            <a:srgbClr val="FFFF00"/>
          </a:solidFill>
          <a:ln w="9525">
            <a:noFill/>
          </a:ln>
        </p:spPr>
        <p:txBody>
          <a:bodyPr/>
          <a:p>
            <a:r>
              <a:rPr lang="zh-CN" altLang="en-GB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化学上通常认为残留在溶液中的离子浓度小于</a:t>
            </a:r>
            <a:r>
              <a:rPr lang="en-GB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10</a:t>
            </a:r>
            <a:r>
              <a:rPr lang="en-GB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-5</a:t>
            </a:r>
            <a:r>
              <a:rPr lang="en-GB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mol/L</a:t>
            </a:r>
            <a:r>
              <a:rPr lang="zh-CN" altLang="en-GB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时</a:t>
            </a:r>
            <a:r>
              <a:rPr lang="en-GB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GB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沉淀达到完全。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>
              <a:spcBef>
                <a:spcPct val="20000"/>
              </a:spcBef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Text Box 5"/>
          <p:cNvSpPr txBox="1"/>
          <p:nvPr/>
        </p:nvSpPr>
        <p:spPr>
          <a:xfrm>
            <a:off x="2208213" y="2492375"/>
            <a:ext cx="3527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2262" name="Text Box 6"/>
          <p:cNvSpPr txBox="1"/>
          <p:nvPr/>
        </p:nvSpPr>
        <p:spPr>
          <a:xfrm>
            <a:off x="8040688" y="4149725"/>
            <a:ext cx="720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2263" name="Text Box 7"/>
          <p:cNvSpPr txBox="1"/>
          <p:nvPr/>
        </p:nvSpPr>
        <p:spPr>
          <a:xfrm>
            <a:off x="7896225" y="4581525"/>
            <a:ext cx="8651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2H</a:t>
            </a:r>
            <a:r>
              <a:rPr lang="en-US" altLang="zh-CN" sz="32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endParaRPr lang="en-US" altLang="zh-CN" sz="3200" baseline="30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2264" name="Text Box 8"/>
          <p:cNvSpPr txBox="1"/>
          <p:nvPr/>
        </p:nvSpPr>
        <p:spPr>
          <a:xfrm>
            <a:off x="7751763" y="5661025"/>
            <a:ext cx="2376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aseline="-1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 + CO</a:t>
            </a:r>
            <a:r>
              <a:rPr lang="en-US" altLang="zh-CN" sz="3200" baseline="-1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3200" baseline="-1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3" name="Text Box 9"/>
          <p:cNvSpPr txBox="1"/>
          <p:nvPr/>
        </p:nvSpPr>
        <p:spPr>
          <a:xfrm>
            <a:off x="6573520" y="4581525"/>
            <a:ext cx="675005" cy="6477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zh-CN" sz="3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8112125" y="5084763"/>
            <a:ext cx="431800" cy="576262"/>
            <a:chOff x="1564" y="2704"/>
            <a:chExt cx="273" cy="590"/>
          </a:xfrm>
        </p:grpSpPr>
        <p:sp>
          <p:nvSpPr>
            <p:cNvPr id="352267" name="Line 11"/>
            <p:cNvSpPr>
              <a:spLocks noChangeShapeType="1"/>
            </p:cNvSpPr>
            <p:nvPr/>
          </p:nvSpPr>
          <p:spPr bwMode="auto">
            <a:xfrm flipV="1">
              <a:off x="1746" y="3157"/>
              <a:ext cx="91" cy="13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9471" name="Group 12"/>
            <p:cNvGrpSpPr/>
            <p:nvPr/>
          </p:nvGrpSpPr>
          <p:grpSpPr>
            <a:xfrm>
              <a:off x="1564" y="2704"/>
              <a:ext cx="182" cy="590"/>
              <a:chOff x="1564" y="2704"/>
              <a:chExt cx="182" cy="590"/>
            </a:xfrm>
          </p:grpSpPr>
          <p:sp>
            <p:nvSpPr>
              <p:cNvPr id="352269" name="Line 13"/>
              <p:cNvSpPr>
                <a:spLocks noChangeShapeType="1"/>
              </p:cNvSpPr>
              <p:nvPr/>
            </p:nvSpPr>
            <p:spPr bwMode="auto">
              <a:xfrm>
                <a:off x="1655" y="2704"/>
                <a:ext cx="0" cy="59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52270" name="Line 14"/>
              <p:cNvSpPr>
                <a:spLocks noChangeShapeType="1"/>
              </p:cNvSpPr>
              <p:nvPr/>
            </p:nvSpPr>
            <p:spPr bwMode="auto">
              <a:xfrm>
                <a:off x="1746" y="2704"/>
                <a:ext cx="0" cy="59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52271" name="Line 15"/>
              <p:cNvSpPr>
                <a:spLocks noChangeShapeType="1"/>
              </p:cNvSpPr>
              <p:nvPr/>
            </p:nvSpPr>
            <p:spPr bwMode="auto">
              <a:xfrm flipH="1">
                <a:off x="1564" y="2704"/>
                <a:ext cx="91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</p:grp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4511675" y="4437063"/>
            <a:ext cx="2447925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tailEnd type="stealth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9466" name="WordArt 17" descr="化学与生活"/>
          <p:cNvSpPr>
            <a:spLocks noTextEdit="1"/>
          </p:cNvSpPr>
          <p:nvPr/>
        </p:nvSpPr>
        <p:spPr>
          <a:xfrm>
            <a:off x="118745" y="93345"/>
            <a:ext cx="2430145" cy="506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28"/>
              </a:avLst>
            </a:prstTxWarp>
            <a:normAutofit fontScale="70000"/>
          </a:bodyPr>
          <a:p>
            <a:pPr algn="ctr" eaLnBrk="0" hangingPunct="0"/>
            <a:r>
              <a:rPr lang="zh-CN" altLang="en-US" sz="3600" b="1" i="1">
                <a:solidFill>
                  <a:srgbClr val="80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 化学与生活</a:t>
            </a:r>
            <a:endParaRPr lang="zh-CN" altLang="en-US" sz="3600" b="1" i="1">
              <a:solidFill>
                <a:srgbClr val="80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9467" name="Rectangle 18"/>
          <p:cNvSpPr/>
          <p:nvPr/>
        </p:nvSpPr>
        <p:spPr>
          <a:xfrm>
            <a:off x="930275" y="2421255"/>
            <a:ext cx="107346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医院中进行钡餐透视时，用</a:t>
            </a:r>
            <a:r>
              <a:rPr lang="en-US" altLang="zh-CN" sz="32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BaSO</a:t>
            </a:r>
            <a:r>
              <a:rPr lang="en-US" altLang="zh-CN" sz="3200" b="1" baseline="-25000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做内服造影剂，为什么不用</a:t>
            </a:r>
            <a:r>
              <a:rPr lang="en-US" altLang="zh-CN" sz="32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BaCO</a:t>
            </a:r>
            <a:r>
              <a:rPr lang="en-US" altLang="zh-CN" sz="3200" b="1" baseline="-25000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做内服造影剂？</a:t>
            </a:r>
            <a:endParaRPr lang="zh-CN" altLang="en-US" sz="3200" b="1" dirty="0">
              <a:solidFill>
                <a:srgbClr val="00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2276" name="AutoShape 20"/>
          <p:cNvSpPr/>
          <p:nvPr/>
        </p:nvSpPr>
        <p:spPr>
          <a:xfrm>
            <a:off x="4656138" y="260350"/>
            <a:ext cx="5651500" cy="1871663"/>
          </a:xfrm>
          <a:prstGeom prst="wedgeRoundRectCallout">
            <a:avLst>
              <a:gd name="adj1" fmla="val -68005"/>
              <a:gd name="adj2" fmla="val 70185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1.Ksp(BaSO</a:t>
            </a:r>
            <a:r>
              <a:rPr lang="en-US" altLang="zh-CN" sz="2400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)=1.1×10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-10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·L-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Ksp(BaCO</a:t>
            </a:r>
            <a:r>
              <a:rPr lang="en-US" altLang="zh-CN" sz="2400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)=5.1×10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-9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·L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-2</a:t>
            </a:r>
            <a:endParaRPr lang="en-US" altLang="zh-CN" sz="2400" baseline="30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2.Ba</a:t>
            </a:r>
            <a:r>
              <a:rPr lang="en-US" altLang="zh-CN" sz="2400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2+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有剧毒，；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胃酸的酸性很强，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约为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0.9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1.5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2277" name="Text Box 21"/>
          <p:cNvSpPr txBox="1"/>
          <p:nvPr/>
        </p:nvSpPr>
        <p:spPr>
          <a:xfrm>
            <a:off x="2153285" y="4724400"/>
            <a:ext cx="54559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800" b="1" baseline="30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800" b="1" baseline="30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2-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不反应，不影响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BaSO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的沉淀溶解平衡，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</a:t>
            </a:r>
            <a:r>
              <a:rPr lang="en-US" altLang="zh-CN" sz="2800" b="1" baseline="30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2+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浓度保持在安全浓度标准下，所以用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BaSO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作“钡餐”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87825" y="3789680"/>
            <a:ext cx="6479540" cy="584200"/>
            <a:chOff x="6595" y="5968"/>
            <a:chExt cx="10204" cy="920"/>
          </a:xfrm>
        </p:grpSpPr>
        <p:grpSp>
          <p:nvGrpSpPr>
            <p:cNvPr id="2" name="Group 2"/>
            <p:cNvGrpSpPr/>
            <p:nvPr/>
          </p:nvGrpSpPr>
          <p:grpSpPr>
            <a:xfrm>
              <a:off x="6595" y="5968"/>
              <a:ext cx="10205" cy="920"/>
              <a:chOff x="748" y="1752"/>
              <a:chExt cx="4082" cy="368"/>
            </a:xfrm>
          </p:grpSpPr>
          <p:sp>
            <p:nvSpPr>
              <p:cNvPr id="19475" name="Text Box 3"/>
              <p:cNvSpPr txBox="1"/>
              <p:nvPr/>
            </p:nvSpPr>
            <p:spPr>
              <a:xfrm>
                <a:off x="748" y="1752"/>
                <a:ext cx="408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BaCO</a:t>
                </a:r>
                <a:r>
                  <a:rPr lang="en-US" altLang="zh-CN" sz="3200" baseline="-14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         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Ba</a:t>
                </a:r>
                <a:r>
                  <a:rPr lang="en-US" altLang="zh-CN" sz="3200" baseline="30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2+</a:t>
                </a:r>
                <a:r>
                  <a:rPr lang="en-US" altLang="zh-CN" sz="3200" baseline="-14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+   CO</a:t>
                </a:r>
                <a:r>
                  <a:rPr lang="en-US" altLang="zh-CN" sz="3200" baseline="-14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en-US" altLang="zh-CN" sz="3200" baseline="30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2-</a:t>
                </a:r>
                <a:endParaRPr lang="en-US" altLang="zh-CN" sz="3200" baseline="30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9476" name="Picture 4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000000"/>
                  </a:clrFrom>
                  <a:clrTo>
                    <a:srgbClr val="000000"/>
                  </a:clrTo>
                </a:clrChange>
              </a:blip>
              <a:stretch>
                <a:fillRect/>
              </a:stretch>
            </p:blipFill>
            <p:spPr>
              <a:xfrm>
                <a:off x="1655" y="1842"/>
                <a:ext cx="499" cy="23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" name="Group 10"/>
            <p:cNvGrpSpPr/>
            <p:nvPr/>
          </p:nvGrpSpPr>
          <p:grpSpPr>
            <a:xfrm rot="5400000">
              <a:off x="8977" y="5985"/>
              <a:ext cx="680" cy="907"/>
              <a:chOff x="1564" y="2704"/>
              <a:chExt cx="273" cy="590"/>
            </a:xfrm>
          </p:grpSpPr>
          <p:sp>
            <p:nvSpPr>
              <p:cNvPr id="6" name="Line 11"/>
              <p:cNvSpPr>
                <a:spLocks noChangeShapeType="1"/>
              </p:cNvSpPr>
              <p:nvPr/>
            </p:nvSpPr>
            <p:spPr bwMode="auto">
              <a:xfrm flipV="1">
                <a:off x="1746" y="3157"/>
                <a:ext cx="91" cy="13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grpSp>
            <p:nvGrpSpPr>
              <p:cNvPr id="7" name="Group 12"/>
              <p:cNvGrpSpPr/>
              <p:nvPr/>
            </p:nvGrpSpPr>
            <p:grpSpPr>
              <a:xfrm>
                <a:off x="1564" y="2704"/>
                <a:ext cx="182" cy="590"/>
                <a:chOff x="1564" y="2704"/>
                <a:chExt cx="182" cy="590"/>
              </a:xfrm>
            </p:grpSpPr>
            <p:sp>
              <p:nvSpPr>
                <p:cNvPr id="8" name="Line 13"/>
                <p:cNvSpPr>
                  <a:spLocks noChangeShapeType="1"/>
                </p:cNvSpPr>
                <p:nvPr/>
              </p:nvSpPr>
              <p:spPr bwMode="auto">
                <a:xfrm>
                  <a:off x="1655" y="2704"/>
                  <a:ext cx="0" cy="5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9" name="Line 14"/>
                <p:cNvSpPr>
                  <a:spLocks noChangeShapeType="1"/>
                </p:cNvSpPr>
                <p:nvPr/>
              </p:nvSpPr>
              <p:spPr bwMode="auto">
                <a:xfrm>
                  <a:off x="1746" y="2704"/>
                  <a:ext cx="0" cy="5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564" y="2704"/>
                  <a:ext cx="91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</p:grpSp>
        </p:grp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2" grpId="0"/>
      <p:bldP spid="352263" grpId="0"/>
      <p:bldP spid="352264" grpId="0"/>
      <p:bldP spid="352276" grpId="0" bldLvl="0" animBg="1"/>
      <p:bldP spid="3522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1" descr="052"/>
          <p:cNvPicPr>
            <a:picLocks noChangeAspect="1"/>
          </p:cNvPicPr>
          <p:nvPr/>
        </p:nvPicPr>
        <p:blipFill>
          <a:blip r:embed="rId1">
            <a:lum bright="17999" contrast="30000"/>
          </a:blip>
          <a:stretch>
            <a:fillRect/>
          </a:stretch>
        </p:blipFill>
        <p:spPr>
          <a:xfrm>
            <a:off x="1524000" y="1430338"/>
            <a:ext cx="9144000" cy="5427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3959" name="Text Box 7"/>
          <p:cNvSpPr txBox="1">
            <a:spLocks noChangeArrowheads="1"/>
          </p:cNvSpPr>
          <p:nvPr/>
        </p:nvSpPr>
        <p:spPr bwMode="auto">
          <a:xfrm>
            <a:off x="1847850" y="2565400"/>
            <a:ext cx="8820150" cy="922020"/>
          </a:xfrm>
          <a:prstGeom prst="rect">
            <a:avLst/>
          </a:prstGeom>
          <a:noFill/>
          <a:ln w="5715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54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　</a:t>
            </a:r>
            <a:endParaRPr kumimoji="0" lang="zh-CN" altLang="en-US" sz="54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0484" name="Rectangle 12"/>
          <p:cNvSpPr/>
          <p:nvPr/>
        </p:nvSpPr>
        <p:spPr>
          <a:xfrm>
            <a:off x="1524000" y="188913"/>
            <a:ext cx="9144000" cy="119888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当我们外出旅游，沉醉于秀美的湖光山色时，一定会惊叹大自然的鬼斧神工。石灰石岩层在经历了数万年的岁月侵蚀之后，会形成各种奇形异状的溶洞。你知道它是如何形成的吗？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Rectangle 5"/>
          <p:cNvSpPr/>
          <p:nvPr/>
        </p:nvSpPr>
        <p:spPr>
          <a:xfrm>
            <a:off x="1524000" y="0"/>
            <a:ext cx="26670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交流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研讨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18" descr="溶洞3"/>
          <p:cNvPicPr>
            <a:picLocks noChangeAspect="1"/>
          </p:cNvPicPr>
          <p:nvPr/>
        </p:nvPicPr>
        <p:blipFill>
          <a:blip r:embed="rId1">
            <a:lum bright="17999" contrast="12000"/>
          </a:blip>
          <a:stretch>
            <a:fillRect/>
          </a:stretch>
        </p:blipFill>
        <p:spPr>
          <a:xfrm>
            <a:off x="1774825" y="1341438"/>
            <a:ext cx="5689600" cy="4032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3581400" y="549275"/>
            <a:ext cx="7086600" cy="3529013"/>
            <a:chOff x="336" y="1073"/>
            <a:chExt cx="4464" cy="2223"/>
          </a:xfrm>
        </p:grpSpPr>
        <p:sp>
          <p:nvSpPr>
            <p:cNvPr id="21515" name="Text Box 3"/>
            <p:cNvSpPr txBox="1"/>
            <p:nvPr/>
          </p:nvSpPr>
          <p:spPr>
            <a:xfrm>
              <a:off x="336" y="1073"/>
              <a:ext cx="306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CaCO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Ca</a:t>
              </a:r>
              <a:r>
                <a:rPr lang="en-US" altLang="zh-CN" sz="3200" b="1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2+</a:t>
              </a:r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+ 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2-</a:t>
              </a:r>
              <a:endParaRPr lang="en-US" altLang="zh-CN" sz="3200" b="1" baseline="30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1516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" y="1148"/>
              <a:ext cx="467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2352"/>
              <a:ext cx="213" cy="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8" name="Text Box 6"/>
            <p:cNvSpPr txBox="1"/>
            <p:nvPr/>
          </p:nvSpPr>
          <p:spPr>
            <a:xfrm>
              <a:off x="3504" y="1488"/>
              <a:ext cx="26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+</a:t>
              </a:r>
              <a:endParaRPr lang="en-US" altLang="zh-CN" sz="3200" b="1" baseline="30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9" name="Text Box 7"/>
            <p:cNvSpPr txBox="1"/>
            <p:nvPr/>
          </p:nvSpPr>
          <p:spPr>
            <a:xfrm>
              <a:off x="3168" y="2928"/>
              <a:ext cx="163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2HCO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</a:t>
              </a:r>
              <a:endPara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0" name="Text Box 8"/>
            <p:cNvSpPr txBox="1"/>
            <p:nvPr/>
          </p:nvSpPr>
          <p:spPr>
            <a:xfrm>
              <a:off x="2976" y="1824"/>
              <a:ext cx="168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O+CO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3200" b="1" baseline="-25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752600" y="5589588"/>
            <a:ext cx="8915400" cy="660400"/>
            <a:chOff x="96" y="2928"/>
            <a:chExt cx="5616" cy="416"/>
          </a:xfrm>
        </p:grpSpPr>
        <p:sp>
          <p:nvSpPr>
            <p:cNvPr id="21511" name="Text Box 10"/>
            <p:cNvSpPr txBox="1"/>
            <p:nvPr/>
          </p:nvSpPr>
          <p:spPr>
            <a:xfrm>
              <a:off x="96" y="2976"/>
              <a:ext cx="4560" cy="36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CaCO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 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+H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O+CO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endPara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215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1" y="3053"/>
              <a:ext cx="544" cy="2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3" name="Text Box 12"/>
            <p:cNvSpPr txBox="1"/>
            <p:nvPr/>
          </p:nvSpPr>
          <p:spPr>
            <a:xfrm>
              <a:off x="4080" y="2928"/>
              <a:ext cx="163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+2HCO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</a:t>
              </a:r>
              <a:endPara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4" name="Text Box 13"/>
            <p:cNvSpPr txBox="1"/>
            <p:nvPr/>
          </p:nvSpPr>
          <p:spPr>
            <a:xfrm>
              <a:off x="3408" y="2928"/>
              <a:ext cx="1104" cy="36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Ca</a:t>
              </a:r>
              <a:r>
                <a:rPr lang="en-US" altLang="zh-CN" sz="32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2+</a:t>
              </a:r>
              <a:endParaRPr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1509" name="Text Box 15"/>
          <p:cNvSpPr txBox="1"/>
          <p:nvPr/>
        </p:nvSpPr>
        <p:spPr>
          <a:xfrm>
            <a:off x="4943475" y="4652963"/>
            <a:ext cx="2286000" cy="368300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水滴石穿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10" name="Text Box 16"/>
          <p:cNvSpPr txBox="1"/>
          <p:nvPr/>
        </p:nvSpPr>
        <p:spPr>
          <a:xfrm>
            <a:off x="4367213" y="1412875"/>
            <a:ext cx="3048000" cy="36830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溶洞的形成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8" descr="溶洞"/>
          <p:cNvPicPr>
            <a:picLocks noChangeAspect="1"/>
          </p:cNvPicPr>
          <p:nvPr/>
        </p:nvPicPr>
        <p:blipFill>
          <a:blip r:embed="rId1">
            <a:lum bright="29999" contrast="12000"/>
          </a:blip>
          <a:stretch>
            <a:fillRect/>
          </a:stretch>
        </p:blipFill>
        <p:spPr>
          <a:xfrm>
            <a:off x="1774825" y="258763"/>
            <a:ext cx="8642350" cy="5440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Group 2"/>
          <p:cNvGrpSpPr/>
          <p:nvPr/>
        </p:nvGrpSpPr>
        <p:grpSpPr>
          <a:xfrm>
            <a:off x="1457325" y="5734050"/>
            <a:ext cx="8686800" cy="584200"/>
            <a:chOff x="144" y="2112"/>
            <a:chExt cx="5472" cy="368"/>
          </a:xfrm>
        </p:grpSpPr>
        <p:sp>
          <p:nvSpPr>
            <p:cNvPr id="22533" name="Text Box 3"/>
            <p:cNvSpPr txBox="1"/>
            <p:nvPr/>
          </p:nvSpPr>
          <p:spPr>
            <a:xfrm>
              <a:off x="2880" y="2112"/>
              <a:ext cx="2736" cy="36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CaCO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 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+H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O+CO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endPara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2253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8" y="2208"/>
              <a:ext cx="544" cy="2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5" name="Text Box 5"/>
            <p:cNvSpPr txBox="1"/>
            <p:nvPr/>
          </p:nvSpPr>
          <p:spPr>
            <a:xfrm>
              <a:off x="144" y="2112"/>
              <a:ext cx="2160" cy="36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Ca</a:t>
              </a: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（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HCO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</a:t>
              </a: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endPara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2532" name="Text Box 7"/>
          <p:cNvSpPr txBox="1"/>
          <p:nvPr/>
        </p:nvSpPr>
        <p:spPr>
          <a:xfrm>
            <a:off x="7824788" y="188913"/>
            <a:ext cx="2438400" cy="368300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滴水成石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Rectangle 3"/>
          <p:cNvSpPr>
            <a:spLocks noGrp="1"/>
          </p:cNvSpPr>
          <p:nvPr>
            <p:ph type="title"/>
          </p:nvPr>
        </p:nvSpPr>
        <p:spPr>
          <a:xfrm>
            <a:off x="1524000" y="0"/>
            <a:ext cx="2667000" cy="762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</a:rPr>
              <a:t>交流</a:t>
            </a:r>
            <a:r>
              <a:rPr lang="en-US" altLang="zh-CN" sz="3600" b="1" dirty="0">
                <a:solidFill>
                  <a:srgbClr val="FF0000"/>
                </a:solidFill>
              </a:rPr>
              <a:t>·</a:t>
            </a:r>
            <a:r>
              <a:rPr lang="zh-CN" altLang="en-US" sz="3600" b="1" dirty="0">
                <a:solidFill>
                  <a:srgbClr val="FF0000"/>
                </a:solidFill>
              </a:rPr>
              <a:t>研讨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63524" name="Rectangle 4"/>
          <p:cNvSpPr>
            <a:spLocks noGrp="1" noChangeArrowheads="1"/>
          </p:cNvSpPr>
          <p:nvPr>
            <p:ph idx="1"/>
          </p:nvPr>
        </p:nvSpPr>
        <p:spPr>
          <a:xfrm>
            <a:off x="1271588" y="476250"/>
            <a:ext cx="87630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珊瑚虫是海洋中的一种腔肠动物，它们可以从周围海水中获取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Ca</a:t>
            </a:r>
            <a:r>
              <a:rPr kumimoji="0" lang="en-US" altLang="zh-CN" sz="2800" b="1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2+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和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HCO</a:t>
            </a:r>
            <a:r>
              <a:rPr kumimoji="0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3</a:t>
            </a:r>
            <a:r>
              <a:rPr kumimoji="0" lang="en-US" altLang="zh-CN" sz="2800" b="1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-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，经反应形成石灰石外壳：</a:t>
            </a: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Ca</a:t>
            </a:r>
            <a:r>
              <a:rPr kumimoji="0" lang="en-US" altLang="zh-CN" sz="2800" b="1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2+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+2HCO</a:t>
            </a:r>
            <a:r>
              <a:rPr kumimoji="0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3</a:t>
            </a:r>
            <a:r>
              <a:rPr kumimoji="0" lang="en-US" altLang="zh-CN" sz="2800" b="1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-        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CaCO</a:t>
            </a:r>
            <a:r>
              <a:rPr kumimoji="0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3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↓</a:t>
            </a:r>
            <a:r>
              <a:rPr kumimoji="0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+CO</a:t>
            </a:r>
            <a:r>
              <a:rPr kumimoji="0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↑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+H</a:t>
            </a:r>
            <a:r>
              <a:rPr kumimoji="0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O</a:t>
            </a:r>
            <a:endParaRPr kumimoji="0" lang="en-US" altLang="zh-CN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  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珊瑚周围的藻类植物的生长会促进碳酸钙的产生，对珊瑚的形成贡献很大。人口增长、人类大规模砍伐森林、燃烧煤和其他的化石燃料等因素，都会干扰珊瑚的生长，甚至造成珊瑚虫死亡。</a:t>
            </a: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23557" name="Group 5"/>
          <p:cNvGrpSpPr/>
          <p:nvPr/>
        </p:nvGrpSpPr>
        <p:grpSpPr>
          <a:xfrm>
            <a:off x="4511675" y="1628775"/>
            <a:ext cx="762000" cy="228600"/>
            <a:chOff x="2352" y="1968"/>
            <a:chExt cx="480" cy="144"/>
          </a:xfrm>
        </p:grpSpPr>
        <p:sp>
          <p:nvSpPr>
            <p:cNvPr id="363526" name="Line 6"/>
            <p:cNvSpPr>
              <a:spLocks noChangeShapeType="1"/>
            </p:cNvSpPr>
            <p:nvPr/>
          </p:nvSpPr>
          <p:spPr bwMode="auto">
            <a:xfrm>
              <a:off x="2352" y="2016"/>
              <a:ext cx="48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63527" name="Line 7"/>
            <p:cNvSpPr>
              <a:spLocks noChangeShapeType="1"/>
            </p:cNvSpPr>
            <p:nvPr/>
          </p:nvSpPr>
          <p:spPr bwMode="auto">
            <a:xfrm>
              <a:off x="2352" y="2064"/>
              <a:ext cx="48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>
              <a:off x="2688" y="1968"/>
              <a:ext cx="144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>
              <a:off x="2352" y="2064"/>
              <a:ext cx="144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pic>
        <p:nvPicPr>
          <p:cNvPr id="363530" name="Picture 10" descr="ad20051013115012824941"/>
          <p:cNvPicPr>
            <a:picLocks noChangeAspect="1"/>
          </p:cNvPicPr>
          <p:nvPr/>
        </p:nvPicPr>
        <p:blipFill>
          <a:blip r:embed="rId1">
            <a:lum bright="29999" contrast="-30000"/>
          </a:blip>
          <a:stretch>
            <a:fillRect/>
          </a:stretch>
        </p:blipFill>
        <p:spPr>
          <a:xfrm>
            <a:off x="2495550" y="3789363"/>
            <a:ext cx="7129463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1847850" y="3995103"/>
            <a:ext cx="8137525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人口增长、人类大规模砍伐森林、燃烧煤和其他化石燃料等因素，都导致空气中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增多，从而海水中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的浓度增大，使平衡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Ca</a:t>
            </a:r>
            <a:r>
              <a:rPr kumimoji="0" lang="en-US" altLang="zh-CN" sz="24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2+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+2HCO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24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—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　　　　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CaCO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+CO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+H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  </a:t>
            </a:r>
            <a:r>
              <a:rPr kumimoji="0" lang="zh-CN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左移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将珊瑚虫的外壳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(CaCO</a:t>
            </a:r>
            <a:r>
              <a:rPr kumimoji="0" lang="en-US" altLang="zh-CN" sz="2400" b="1" i="0" u="none" strike="noStrike" kern="1200" cap="none" spc="0" normalizeH="0" baseline="-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)</a:t>
            </a:r>
            <a:r>
              <a:rPr kumimoji="0" lang="zh-CN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溶解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从而干扰珊瑚的生长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甚至造成珊瑚虫的死亡。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6167438" y="4868863"/>
            <a:ext cx="762000" cy="228600"/>
            <a:chOff x="2352" y="1968"/>
            <a:chExt cx="480" cy="144"/>
          </a:xfrm>
        </p:grpSpPr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2352" y="2016"/>
              <a:ext cx="48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63535" name="Line 15"/>
            <p:cNvSpPr>
              <a:spLocks noChangeShapeType="1"/>
            </p:cNvSpPr>
            <p:nvPr/>
          </p:nvSpPr>
          <p:spPr bwMode="auto">
            <a:xfrm>
              <a:off x="2352" y="2064"/>
              <a:ext cx="48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63536" name="Line 16"/>
            <p:cNvSpPr>
              <a:spLocks noChangeShapeType="1"/>
            </p:cNvSpPr>
            <p:nvPr/>
          </p:nvSpPr>
          <p:spPr bwMode="auto">
            <a:xfrm>
              <a:off x="2688" y="1968"/>
              <a:ext cx="144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>
              <a:off x="2352" y="2064"/>
              <a:ext cx="144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86444" y="525827"/>
            <a:ext cx="10446202" cy="40347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 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沉淀的生成</a:t>
            </a:r>
            <a:endParaRPr lang="zh-CN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20955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加入沉淀剂，</a:t>
            </a:r>
            <a:r>
              <a:rPr lang="zh-CN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应用同离子效应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，控制溶液的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pH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，当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Q&gt;</a:t>
            </a:r>
            <a:r>
              <a:rPr lang="en-US" altLang="zh-CN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zh-CN" b="1" baseline="-25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时有沉淀生成。</a:t>
            </a:r>
            <a:endParaRPr lang="zh-CN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63855" indent="-363855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①调节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pH</a:t>
            </a:r>
            <a:r>
              <a:rPr lang="zh-C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法：</a:t>
            </a:r>
            <a:r>
              <a:rPr lang="zh-CN" altLang="en-US" b="1" dirty="0">
                <a:cs typeface="Times New Roman" panose="02020603050405020304" pitchFamily="18" charset="0"/>
              </a:rPr>
              <a:t>加入氨水调节</a:t>
            </a:r>
            <a:r>
              <a:rPr lang="en-US" altLang="zh-CN" b="1" dirty="0">
                <a:cs typeface="Times New Roman" panose="02020603050405020304" pitchFamily="18" charset="0"/>
              </a:rPr>
              <a:t>pH</a:t>
            </a:r>
            <a:r>
              <a:rPr lang="zh-CN" altLang="en-US" b="1" dirty="0">
                <a:cs typeface="Times New Roman" panose="02020603050405020304" pitchFamily="18" charset="0"/>
              </a:rPr>
              <a:t>至</a:t>
            </a:r>
            <a:r>
              <a:rPr lang="en-US" altLang="zh-CN" b="1" dirty="0">
                <a:cs typeface="Times New Roman" panose="02020603050405020304" pitchFamily="18" charset="0"/>
              </a:rPr>
              <a:t>7~8</a:t>
            </a:r>
            <a:r>
              <a:rPr lang="zh-CN" altLang="en-US" b="1" dirty="0">
                <a:cs typeface="Times New Roman" panose="02020603050405020304" pitchFamily="18" charset="0"/>
              </a:rPr>
              <a:t>，可除去氯化铵中的杂质氯化铁。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pPr marL="363855" indent="-363855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②加沉淀剂法：</a:t>
            </a:r>
            <a:r>
              <a:rPr lang="zh-CN" altLang="en-US" b="1" dirty="0">
                <a:cs typeface="Times New Roman" panose="02020603050405020304" pitchFamily="18" charset="0"/>
              </a:rPr>
              <a:t>以</a:t>
            </a:r>
            <a:r>
              <a:rPr lang="en-US" altLang="zh-CN" b="1" dirty="0">
                <a:cs typeface="Times New Roman" panose="02020603050405020304" pitchFamily="18" charset="0"/>
              </a:rPr>
              <a:t>Na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S</a:t>
            </a:r>
            <a:r>
              <a:rPr lang="zh-CN" altLang="en-US" b="1" dirty="0"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S</a:t>
            </a:r>
            <a:r>
              <a:rPr lang="zh-CN" altLang="en-US" b="1" dirty="0">
                <a:cs typeface="Times New Roman" panose="02020603050405020304" pitchFamily="18" charset="0"/>
              </a:rPr>
              <a:t>等作沉淀剂，使</a:t>
            </a:r>
            <a:r>
              <a:rPr lang="en-US" altLang="zh-CN" b="1" dirty="0">
                <a:cs typeface="Times New Roman" panose="02020603050405020304" pitchFamily="18" charset="0"/>
              </a:rPr>
              <a:t>Cu</a:t>
            </a:r>
            <a:r>
              <a:rPr lang="en-US" altLang="zh-CN" b="1" baseline="30000" dirty="0">
                <a:cs typeface="Times New Roman" panose="02020603050405020304" pitchFamily="18" charset="0"/>
              </a:rPr>
              <a:t>2+</a:t>
            </a:r>
            <a:r>
              <a:rPr lang="zh-CN" altLang="en-US" b="1" dirty="0"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cs typeface="Times New Roman" panose="02020603050405020304" pitchFamily="18" charset="0"/>
              </a:rPr>
              <a:t>Hg</a:t>
            </a:r>
            <a:r>
              <a:rPr lang="en-US" altLang="zh-CN" b="1" baseline="30000" dirty="0">
                <a:cs typeface="Times New Roman" panose="02020603050405020304" pitchFamily="18" charset="0"/>
              </a:rPr>
              <a:t>2+</a:t>
            </a:r>
            <a:r>
              <a:rPr lang="zh-CN" altLang="en-US" b="1" dirty="0">
                <a:cs typeface="Times New Roman" panose="02020603050405020304" pitchFamily="18" charset="0"/>
              </a:rPr>
              <a:t>等生成极难溶的硫化物</a:t>
            </a:r>
            <a:r>
              <a:rPr lang="en-US" altLang="zh-CN" b="1" dirty="0" err="1">
                <a:cs typeface="Times New Roman" panose="02020603050405020304" pitchFamily="18" charset="0"/>
              </a:rPr>
              <a:t>CuS</a:t>
            </a:r>
            <a:r>
              <a:rPr lang="zh-CN" altLang="en-US" b="1" dirty="0">
                <a:cs typeface="Times New Roman" panose="02020603050405020304" pitchFamily="18" charset="0"/>
              </a:rPr>
              <a:t>、</a:t>
            </a:r>
            <a:r>
              <a:rPr lang="en-US" altLang="zh-CN" b="1" dirty="0" err="1">
                <a:cs typeface="Times New Roman" panose="02020603050405020304" pitchFamily="18" charset="0"/>
              </a:rPr>
              <a:t>HgS</a:t>
            </a:r>
            <a:r>
              <a:rPr lang="zh-CN" altLang="en-US" b="1" dirty="0">
                <a:cs typeface="Times New Roman" panose="02020603050405020304" pitchFamily="18" charset="0"/>
              </a:rPr>
              <a:t>沉淀。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3240" y="267970"/>
            <a:ext cx="11486515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、向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1.0×10</a:t>
            </a:r>
            <a:r>
              <a:rPr kumimoji="1" lang="en-US" altLang="zh-CN" sz="3200" b="1" baseline="30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-3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mol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3200" b="1" baseline="30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baseline="-25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CrO</a:t>
            </a:r>
            <a:r>
              <a:rPr kumimoji="1" lang="en-US" altLang="zh-CN" sz="3200" b="1" baseline="-25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AgNO</a:t>
            </a:r>
            <a:r>
              <a:rPr kumimoji="1" lang="en-US" altLang="zh-CN" sz="3200" b="1" baseline="-25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求开始有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</a:t>
            </a:r>
            <a:r>
              <a:rPr kumimoji="1" lang="en-US" altLang="zh-CN" sz="3200" b="1" baseline="-25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CrO</a:t>
            </a:r>
            <a:r>
              <a:rPr kumimoji="1" lang="en-US" altLang="zh-CN" sz="3200" b="1" baseline="-25000" dirty="0">
                <a:solidFill>
                  <a:srgbClr val="29251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沉淀生成时的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[Ag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=?     CrO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沉淀完全时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[Ag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]=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Ksp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CrO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=9.0×10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-12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（①忽略体积变化②离子完全沉淀是指其浓度小于等于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kumimoji="1"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-5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mol/L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1"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957491" y="2418714"/>
            <a:ext cx="10277476" cy="523875"/>
            <a:chOff x="781" y="865"/>
            <a:chExt cx="6474" cy="33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81" y="865"/>
              <a:ext cx="64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      Ag</a:t>
              </a:r>
              <a:r>
                <a:rPr kumimoji="1"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CrO</a:t>
              </a:r>
              <a:r>
                <a:rPr kumimoji="1"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 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2Ag</a:t>
              </a:r>
              <a:r>
                <a:rPr kumimoji="1" lang="en-US" altLang="zh-CN" sz="28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+ </a:t>
              </a:r>
              <a:r>
                <a:rPr kumimoji="1" lang="en-US" altLang="zh-CN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CrO</a:t>
              </a:r>
              <a:r>
                <a:rPr kumimoji="1" lang="en-US" altLang="zh-CN" sz="2800" b="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800" b="1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kumimoji="1" lang="en-US" altLang="zh-CN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kumimoji="1"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Ksp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= [Ag</a:t>
              </a:r>
              <a:r>
                <a:rPr kumimoji="1" lang="en-US" altLang="zh-CN" sz="28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]</a:t>
              </a:r>
              <a:r>
                <a:rPr kumimoji="1" lang="en-US" altLang="zh-CN" sz="28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[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CrO</a:t>
              </a:r>
              <a:r>
                <a:rPr kumimoji="1"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8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]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367" y="927"/>
              <a:ext cx="720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Object 6" descr="花束"/>
          <p:cNvGraphicFramePr>
            <a:graphicFrameLocks noChangeAspect="1"/>
          </p:cNvGraphicFramePr>
          <p:nvPr/>
        </p:nvGraphicFramePr>
        <p:xfrm>
          <a:off x="1886291" y="5298849"/>
          <a:ext cx="76739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2" imgW="3276600" imgH="495300" progId="Equation.DSMT4">
                  <p:embed/>
                </p:oleObj>
              </mc:Choice>
              <mc:Fallback>
                <p:oleObj name="Equation" r:id="rId2" imgW="3276600" imgH="495300" progId="Equation.DSMT4">
                  <p:embed/>
                  <p:pic>
                    <p:nvPicPr>
                      <p:cNvPr id="0" name="图片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291" y="5298849"/>
                        <a:ext cx="767397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 descr="水滴"/>
          <p:cNvGraphicFramePr>
            <a:graphicFrameLocks noChangeAspect="1"/>
          </p:cNvGraphicFramePr>
          <p:nvPr/>
        </p:nvGraphicFramePr>
        <p:xfrm>
          <a:off x="1985509" y="3354161"/>
          <a:ext cx="5553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2387600" imgH="495300" progId="Equation.DSMT4">
                  <p:embed/>
                </p:oleObj>
              </mc:Choice>
              <mc:Fallback>
                <p:oleObj name="Equation" r:id="rId4" imgW="2387600" imgH="495300" progId="Equation.DSMT4">
                  <p:embed/>
                  <p:pic>
                    <p:nvPicPr>
                      <p:cNvPr id="0" name="图片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09" y="3354161"/>
                        <a:ext cx="55530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4466" y="4635828"/>
            <a:ext cx="96776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沉淀完全时的浓度为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 ×10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-5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mol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kumimoji="1" lang="zh-CN" altLang="en-US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endParaRPr kumimoji="1"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983342" y="1132114"/>
            <a:ext cx="9931401" cy="5428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沉淀的溶解</a:t>
            </a:r>
            <a:endParaRPr lang="zh-CN" altLang="en-US" sz="2800" b="1" dirty="0" smtClean="0">
              <a:cs typeface="Times New Roman" panose="02020603050405020304" pitchFamily="18" charset="0"/>
            </a:endParaRPr>
          </a:p>
          <a:p>
            <a:pPr indent="20955"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Q&lt; </a:t>
            </a:r>
            <a:r>
              <a:rPr lang="en-US" altLang="zh-CN" sz="2800" b="1" dirty="0" err="1" smtClean="0"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err="1" smtClean="0">
                <a:cs typeface="Times New Roman" panose="02020603050405020304" pitchFamily="18" charset="0"/>
              </a:rPr>
              <a:t>sp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时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,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沉淀发生溶解，使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Q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减小的方法有：</a:t>
            </a:r>
            <a:endParaRPr lang="zh-CN" altLang="en-US" sz="28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(1)  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利用氧化还原方法降低某一离子的浓度。</a:t>
            </a:r>
            <a:endParaRPr lang="zh-CN" altLang="en-US" sz="28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(2)  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生成弱电解质。如：</a:t>
            </a:r>
            <a:endParaRPr lang="zh-CN" altLang="en-US" sz="28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800" b="1" dirty="0" smtClean="0">
                <a:cs typeface="Times New Roman" panose="02020603050405020304" pitchFamily="18" charset="0"/>
              </a:rPr>
              <a:t>                                                 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                                          </a:t>
            </a:r>
            <a:endParaRPr lang="zh-CN" altLang="en-US" sz="28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                                                               H</a:t>
            </a:r>
            <a:r>
              <a:rPr lang="en-US" altLang="zh-CN" sz="2800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S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zh-CN" sz="2800" b="1" noProof="1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       </a:t>
            </a:r>
            <a:r>
              <a:rPr lang="en-US" altLang="zh-CN" sz="2800" b="1" dirty="0" err="1" smtClean="0">
                <a:cs typeface="Times New Roman" panose="02020603050405020304" pitchFamily="18" charset="0"/>
              </a:rPr>
              <a:t>FeS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                Fe</a:t>
            </a:r>
            <a:r>
              <a:rPr lang="en-US" altLang="zh-CN" sz="2800" b="1" baseline="30000" dirty="0" smtClean="0">
                <a:cs typeface="Times New Roman" panose="02020603050405020304" pitchFamily="18" charset="0"/>
              </a:rPr>
              <a:t>2+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+ S</a:t>
            </a:r>
            <a:r>
              <a:rPr lang="en-US" altLang="zh-CN" sz="2800" b="1" baseline="30000" dirty="0" smtClean="0">
                <a:cs typeface="Times New Roman" panose="02020603050405020304" pitchFamily="18" charset="0"/>
              </a:rPr>
              <a:t>2-                     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 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                                                                S + NO + H</a:t>
            </a:r>
            <a:r>
              <a:rPr lang="en-US" altLang="zh-CN" sz="2800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O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(3)  </a:t>
            </a:r>
            <a:r>
              <a:rPr lang="zh-CN" altLang="en-US" sz="2800" b="1" dirty="0" smtClean="0">
                <a:cs typeface="Times New Roman" panose="02020603050405020304" pitchFamily="18" charset="0"/>
              </a:rPr>
              <a:t>生成络合物，例银氨溶液的配制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42" y="4410982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61" y="3255282"/>
            <a:ext cx="18335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2125" y="269240"/>
            <a:ext cx="1111377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分步沉淀</a:t>
            </a:r>
            <a:endParaRPr kumimoji="1"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3855" algn="just" eaLnBrk="0" hangingPunct="0">
              <a:lnSpc>
                <a:spcPct val="150000"/>
              </a:lnSpc>
              <a:defRPr/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中含有几种离子，加入某沉淀剂均可生成沉淀，沉淀生成的先后顺序按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离子积大于溶度积的先后顺序沉淀，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叫作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分步沉淀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3855" algn="just" eaLnBrk="0" hangingPunct="0">
              <a:lnSpc>
                <a:spcPct val="150000"/>
              </a:lnSpc>
              <a:defRPr/>
            </a:pPr>
            <a:r>
              <a:rPr kumimoji="1" lang="en-US" altLang="zh-CN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越小越先沉淀，且</a:t>
            </a:r>
            <a:r>
              <a:rPr kumimoji="1"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相差越大分步沉淀越完全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AgCl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AgBr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AgI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3855" algn="just" eaLnBrk="0" hangingPunct="0">
              <a:lnSpc>
                <a:spcPct val="150000"/>
              </a:lnSpc>
              <a:defRPr/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认为沉淀离子浓度小于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1.0×10</a:t>
            </a:r>
            <a:r>
              <a:rPr kumimoji="1"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-5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mol·L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则认为已经沉淀完全。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34720" y="473710"/>
            <a:ext cx="11014075" cy="60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、以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MnO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为原料制得的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MnCl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溶液中常含有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等金属离子，通过添加过量难溶电解质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，可使这些金属离子形成硫化物沉淀，经过滤除去包括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在内的沉淀，再经蒸发、结晶，可得纯净的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MnCl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。根据上述实验事实，可推知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具有的相关性质是（     ）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具有吸附性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溶解度与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等相同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溶解度大于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溶解度小于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PbS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744082" y="3277848"/>
            <a:ext cx="54991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en-US" altLang="zh-CN" sz="4000" b="1" dirty="0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8"/>
          <p:cNvGrpSpPr/>
          <p:nvPr/>
        </p:nvGrpSpPr>
        <p:grpSpPr>
          <a:xfrm>
            <a:off x="2014538" y="4852988"/>
            <a:ext cx="8162925" cy="1301425"/>
            <a:chOff x="978" y="7836"/>
            <a:chExt cx="12855" cy="2049"/>
          </a:xfrm>
        </p:grpSpPr>
        <p:sp>
          <p:nvSpPr>
            <p:cNvPr id="23600" name="文本框 17412"/>
            <p:cNvSpPr txBox="1"/>
            <p:nvPr/>
          </p:nvSpPr>
          <p:spPr>
            <a:xfrm>
              <a:off x="1505" y="8014"/>
              <a:ext cx="111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难溶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</a:t>
              </a:r>
              <a:r>
                <a:rPr lang="zh-CN" altLang="en-US" sz="20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微溶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  </a:t>
              </a:r>
              <a:r>
                <a:rPr lang="zh-CN" altLang="en-US" sz="20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可溶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  </a:t>
              </a:r>
              <a:r>
                <a:rPr lang="zh-CN" altLang="en-US" sz="20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易溶</a:t>
              </a:r>
              <a:endPara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601" name="直接连接符 17413"/>
            <p:cNvSpPr/>
            <p:nvPr/>
          </p:nvSpPr>
          <p:spPr>
            <a:xfrm>
              <a:off x="1113" y="8838"/>
              <a:ext cx="10800" cy="0"/>
            </a:xfrm>
            <a:prstGeom prst="line">
              <a:avLst/>
            </a:prstGeom>
            <a:ln w="28575" cap="flat" cmpd="sng">
              <a:solidFill>
                <a:srgbClr val="FF66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602" name="直接连接符 17414"/>
            <p:cNvSpPr/>
            <p:nvPr/>
          </p:nvSpPr>
          <p:spPr>
            <a:xfrm>
              <a:off x="3536" y="8651"/>
              <a:ext cx="0" cy="3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03" name="直接连接符 17415"/>
            <p:cNvSpPr/>
            <p:nvPr/>
          </p:nvSpPr>
          <p:spPr>
            <a:xfrm>
              <a:off x="6153" y="8643"/>
              <a:ext cx="0" cy="3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04" name="直接连接符 17416"/>
            <p:cNvSpPr/>
            <p:nvPr/>
          </p:nvSpPr>
          <p:spPr>
            <a:xfrm>
              <a:off x="9273" y="8598"/>
              <a:ext cx="0" cy="3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05" name="文本框 17417"/>
            <p:cNvSpPr txBox="1"/>
            <p:nvPr/>
          </p:nvSpPr>
          <p:spPr>
            <a:xfrm>
              <a:off x="2913" y="9063"/>
              <a:ext cx="1092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Comic Sans MS" panose="030F0702030302020204" pitchFamily="66" charset="0"/>
                </a:rPr>
                <a:t>0.01       1           10   </a:t>
              </a:r>
              <a:r>
                <a:rPr lang="en-US" altLang="zh-CN" sz="2400" b="1" dirty="0">
                  <a:latin typeface="Comic Sans MS" panose="030F0702030302020204" pitchFamily="66" charset="0"/>
                </a:rPr>
                <a:t>(</a:t>
              </a:r>
              <a:r>
                <a:rPr lang="en-US" altLang="zh-CN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CN" sz="2400" b="1" dirty="0">
                  <a:latin typeface="Comic Sans MS" panose="030F0702030302020204" pitchFamily="66" charset="0"/>
                </a:rPr>
                <a:t> g/100g</a:t>
              </a:r>
              <a:r>
                <a:rPr lang="zh-CN" altLang="en-US" sz="2400" b="1" dirty="0">
                  <a:latin typeface="Comic Sans MS" panose="030F0702030302020204" pitchFamily="66" charset="0"/>
                  <a:ea typeface="楷体_GB2312" pitchFamily="49" charset="-122"/>
                </a:rPr>
                <a:t>水</a:t>
              </a:r>
              <a:r>
                <a:rPr lang="en-US" altLang="zh-CN" sz="2400" b="1" dirty="0">
                  <a:latin typeface="Comic Sans MS" panose="030F0702030302020204" pitchFamily="66" charset="0"/>
                </a:rPr>
                <a:t>)</a:t>
              </a:r>
              <a:endParaRPr lang="en-US" altLang="zh-CN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3606" name="任意多边形 17418"/>
            <p:cNvSpPr/>
            <p:nvPr/>
          </p:nvSpPr>
          <p:spPr>
            <a:xfrm>
              <a:off x="978" y="7836"/>
              <a:ext cx="2572" cy="955"/>
            </a:xfrm>
            <a:custGeom>
              <a:avLst/>
              <a:gdLst>
                <a:gd name="txL" fmla="*/ 0 w 1029"/>
                <a:gd name="txT" fmla="*/ 0 h 382"/>
                <a:gd name="txR" fmla="*/ 1029 w 1029"/>
                <a:gd name="txB" fmla="*/ 382 h 382"/>
              </a:gdLst>
              <a:ahLst/>
              <a:cxnLst>
                <a:cxn ang="0">
                  <a:pos x="1029" y="382"/>
                </a:cxn>
                <a:cxn ang="0">
                  <a:pos x="929" y="105"/>
                </a:cxn>
                <a:cxn ang="0">
                  <a:pos x="875" y="59"/>
                </a:cxn>
                <a:cxn ang="0">
                  <a:pos x="614" y="21"/>
                </a:cxn>
                <a:cxn ang="0">
                  <a:pos x="0" y="21"/>
                </a:cxn>
              </a:cxnLst>
              <a:rect l="txL" t="txT" r="txR" b="txB"/>
              <a:pathLst>
                <a:path w="1029" h="382">
                  <a:moveTo>
                    <a:pt x="1029" y="382"/>
                  </a:moveTo>
                  <a:cubicBezTo>
                    <a:pt x="1020" y="250"/>
                    <a:pt x="1020" y="196"/>
                    <a:pt x="929" y="105"/>
                  </a:cubicBezTo>
                  <a:cubicBezTo>
                    <a:pt x="909" y="85"/>
                    <a:pt x="903" y="69"/>
                    <a:pt x="875" y="59"/>
                  </a:cubicBezTo>
                  <a:cubicBezTo>
                    <a:pt x="837" y="0"/>
                    <a:pt x="636" y="21"/>
                    <a:pt x="614" y="21"/>
                  </a:cubicBezTo>
                  <a:cubicBezTo>
                    <a:pt x="409" y="19"/>
                    <a:pt x="205" y="21"/>
                    <a:pt x="0" y="21"/>
                  </a:cubicBezTo>
                </a:path>
              </a:pathLst>
            </a:custGeom>
            <a:noFill/>
            <a:ln w="2540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aphicFrame>
        <p:nvGraphicFramePr>
          <p:cNvPr id="4098" name="表格 4097"/>
          <p:cNvGraphicFramePr/>
          <p:nvPr/>
        </p:nvGraphicFramePr>
        <p:xfrm>
          <a:off x="2903538" y="590550"/>
          <a:ext cx="7273925" cy="3995420"/>
        </p:xfrm>
        <a:graphic>
          <a:graphicData uri="http://schemas.openxmlformats.org/drawingml/2006/table">
            <a:tbl>
              <a:tblPr/>
              <a:tblGrid>
                <a:gridCol w="1819275"/>
                <a:gridCol w="1818005"/>
                <a:gridCol w="1819275"/>
                <a:gridCol w="1817370"/>
              </a:tblGrid>
              <a:tr h="57023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化学式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溶解度</a:t>
                      </a: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/g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化学式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溶解度</a:t>
                      </a: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/g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59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AgCl</a:t>
                      </a: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1.5×10</a:t>
                      </a:r>
                      <a:r>
                        <a:rPr lang="en-US" altLang="zh-CN" b="1" baseline="30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-4</a:t>
                      </a: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Ba(OH)</a:t>
                      </a:r>
                      <a:r>
                        <a:rPr lang="en-US" altLang="zh-CN" b="1" baseline="-2500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3.89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AgNO</a:t>
                      </a:r>
                      <a:r>
                        <a:rPr lang="en-US" altLang="zh-CN" b="1" baseline="-2500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222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BaSO</a:t>
                      </a:r>
                      <a:r>
                        <a:rPr lang="en-US" altLang="zh-CN" b="1" baseline="-25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lang="zh-CN" altLang="en-US" b="1" baseline="-250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2.4×10</a:t>
                      </a:r>
                      <a:r>
                        <a:rPr lang="en-US" altLang="zh-CN" b="1" baseline="30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-4</a:t>
                      </a:r>
                      <a:endParaRPr lang="zh-CN" altLang="en-US" b="1" baseline="300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2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AgBr</a:t>
                      </a: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8.4×10</a:t>
                      </a:r>
                      <a:r>
                        <a:rPr lang="en-US" altLang="zh-CN" b="1" baseline="30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-6</a:t>
                      </a:r>
                      <a:endParaRPr lang="zh-CN" altLang="en-US" b="1" baseline="300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Ca(OH)</a:t>
                      </a:r>
                      <a:r>
                        <a:rPr lang="en-US" altLang="zh-CN" b="1" baseline="-250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lang="zh-CN" altLang="en-US" b="1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0.165</a:t>
                      </a:r>
                      <a:endParaRPr lang="zh-CN" altLang="en-US" b="1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Ag</a:t>
                      </a:r>
                      <a:r>
                        <a:rPr lang="en-US" altLang="zh-CN" b="1" baseline="-250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SO</a:t>
                      </a:r>
                      <a:r>
                        <a:rPr lang="en-US" altLang="zh-CN" b="1" baseline="-250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lang="zh-CN" altLang="en-US" b="1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0.796</a:t>
                      </a:r>
                      <a:endParaRPr lang="zh-CN" altLang="en-US" b="1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CaSO</a:t>
                      </a:r>
                      <a:r>
                        <a:rPr lang="en-US" altLang="zh-CN" b="1" baseline="-250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lang="zh-CN" altLang="en-US" b="1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0.21</a:t>
                      </a:r>
                      <a:endParaRPr lang="zh-CN" altLang="en-US" b="1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0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Ag</a:t>
                      </a:r>
                      <a:r>
                        <a:rPr lang="en-US" altLang="zh-CN" b="1" baseline="-25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S</a:t>
                      </a: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1.3×10</a:t>
                      </a:r>
                      <a:r>
                        <a:rPr lang="en-US" altLang="zh-CN" b="1" baseline="30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-16</a:t>
                      </a:r>
                      <a:endParaRPr lang="zh-CN" altLang="en-US" b="1" baseline="300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Mg(OH)</a:t>
                      </a:r>
                      <a:r>
                        <a:rPr lang="en-US" altLang="zh-CN" b="1" baseline="-25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9×10</a:t>
                      </a:r>
                      <a:r>
                        <a:rPr lang="en-US" altLang="zh-CN" b="1" baseline="30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-4</a:t>
                      </a:r>
                      <a:endParaRPr lang="zh-CN" altLang="en-US" b="1" baseline="300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BaCl</a:t>
                      </a:r>
                      <a:r>
                        <a:rPr lang="en-US" altLang="zh-CN" b="1" baseline="-2500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楷体_GB2312" pitchFamily="49" charset="-122"/>
                        </a:rPr>
                        <a:t>35.7</a:t>
                      </a:r>
                      <a:endParaRPr lang="zh-CN" altLang="en-US" b="1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Fe(OH)</a:t>
                      </a:r>
                      <a:r>
                        <a:rPr lang="en-US" altLang="zh-CN" b="1" baseline="-25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3×10</a:t>
                      </a:r>
                      <a:r>
                        <a:rPr lang="en-US" altLang="zh-CN" b="1" baseline="3000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49" charset="-122"/>
                        </a:rPr>
                        <a:t>-9</a:t>
                      </a:r>
                      <a:endParaRPr lang="zh-CN" altLang="en-US" b="1" baseline="3000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14830" y="68580"/>
            <a:ext cx="986154" cy="52197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accent6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资料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accent6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98" name="文本框 6"/>
          <p:cNvSpPr txBox="1"/>
          <p:nvPr/>
        </p:nvSpPr>
        <p:spPr>
          <a:xfrm>
            <a:off x="1904683" y="996950"/>
            <a:ext cx="662305" cy="284607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几种电解质的溶解度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99" name="文本框 7"/>
          <p:cNvSpPr txBox="1"/>
          <p:nvPr/>
        </p:nvSpPr>
        <p:spPr>
          <a:xfrm>
            <a:off x="5870575" y="19050"/>
            <a:ext cx="2621280" cy="5708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溶与不溶是相对的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85190" y="2454275"/>
            <a:ext cx="779462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 Fe(OH)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Fe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+ 3OH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endParaRPr kumimoji="1" lang="en-US" altLang="zh-CN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[Fe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]×[OH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2.6 ×10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-39</a:t>
            </a:r>
            <a:endParaRPr kumimoji="1" lang="en-US" altLang="zh-CN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Fe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沉淀完全时的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[OH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0225" y="480060"/>
            <a:ext cx="1130363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、若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0.10 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mol·L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完全沉淀而使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不沉淀的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条件是什么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相应的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查阅教材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P111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页表格中数据。</a:t>
            </a:r>
            <a:endParaRPr kumimoji="1"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 descr="粉色砂纸"/>
          <p:cNvGraphicFramePr>
            <a:graphicFrameLocks noChangeAspect="1"/>
          </p:cNvGraphicFramePr>
          <p:nvPr/>
        </p:nvGraphicFramePr>
        <p:xfrm>
          <a:off x="1362506" y="3838047"/>
          <a:ext cx="68405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" imgW="2222500" imgH="711200" progId="Equation.DSMT4">
                  <p:embed/>
                </p:oleObj>
              </mc:Choice>
              <mc:Fallback>
                <p:oleObj name="Equation" r:id="rId1" imgW="2222500" imgH="711200" progId="Equation.DSMT4">
                  <p:embed/>
                  <p:pic>
                    <p:nvPicPr>
                      <p:cNvPr id="0" name="图片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506" y="3838047"/>
                        <a:ext cx="684053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 descr="水滴"/>
          <p:cNvSpPr txBox="1">
            <a:spLocks noChangeArrowheads="1"/>
          </p:cNvSpPr>
          <p:nvPr/>
        </p:nvSpPr>
        <p:spPr bwMode="auto">
          <a:xfrm>
            <a:off x="1462200" y="6099731"/>
            <a:ext cx="2614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3.5</a:t>
            </a:r>
            <a:endParaRPr kumimoji="1"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492376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38300" y="1313329"/>
            <a:ext cx="556418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开始沉淀的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值为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06563" y="1928019"/>
          <a:ext cx="5522912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" imgW="2235200" imgH="711200" progId="Equation.DSMT4">
                  <p:embed/>
                </p:oleObj>
              </mc:Choice>
              <mc:Fallback>
                <p:oleObj name="Equation" r:id="rId1" imgW="2235200" imgH="711200" progId="Equation.DSMT4">
                  <p:embed/>
                  <p:pic>
                    <p:nvPicPr>
                      <p:cNvPr id="0" name="图片 3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1928019"/>
                        <a:ext cx="5522912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8300" y="4006171"/>
            <a:ext cx="2312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=9.8</a:t>
            </a:r>
            <a:endParaRPr kumimoji="1"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8300" y="5013960"/>
            <a:ext cx="843026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因此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只要控制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值在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3.5 ~ 9.8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之间即可使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kumimoji="1"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定量沉淀而使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1"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不沉淀。</a:t>
            </a:r>
            <a:endParaRPr kumimoji="1"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42867" y="282348"/>
            <a:ext cx="41529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kumimoji="1" lang="zh-CN" altLang="en-US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沉淀的转化</a:t>
            </a:r>
            <a:endParaRPr kumimoji="1"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875" y="1184910"/>
            <a:ext cx="53041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沉淀转化为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77875" y="2108835"/>
            <a:ext cx="1275207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试管中加入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溶液，再滴入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溶液，观察现象。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静置后倾去上层清液，蒸馏水洗涤沉淀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2-3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次。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向沉淀中滴加适量的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溶液，观察现象。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77875" y="4496435"/>
            <a:ext cx="1275207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实验现象：有白色沉淀出现，白色沉淀转化成为黑色沉淀。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4840" y="5410200"/>
            <a:ext cx="1275207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为什么白色的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沉淀会转化成为黑色的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沉淀？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5" grpId="0" bldLvl="0" animBg="1" autoUpdateAnimBg="0"/>
      <p:bldP spid="6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96776" y="549285"/>
            <a:ext cx="60452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在水中存在沉淀溶解平衡：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96776" y="2465613"/>
            <a:ext cx="5805714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在水中存在沉淀溶解平衡：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70890" y="4371975"/>
            <a:ext cx="1064958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是同类难溶物，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&gt;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),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的溶解度远小于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的溶解度。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28"/>
          <p:cNvGrpSpPr/>
          <p:nvPr/>
        </p:nvGrpSpPr>
        <p:grpSpPr bwMode="auto">
          <a:xfrm>
            <a:off x="610235" y="1485900"/>
            <a:ext cx="10761980" cy="584200"/>
            <a:chOff x="78" y="606"/>
            <a:chExt cx="6139" cy="368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8" y="606"/>
              <a:ext cx="613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ZnS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(s)              Zn</a:t>
              </a:r>
              <a:r>
                <a:rPr kumimoji="1" lang="en-US" altLang="zh-CN" sz="32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2+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)+S</a:t>
              </a:r>
              <a:r>
                <a:rPr kumimoji="1" lang="en-US" altLang="zh-CN" sz="32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 </a:t>
              </a:r>
              <a:r>
                <a:rPr kumimoji="1" lang="en-US" altLang="zh-CN" sz="3200" b="1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</a:t>
              </a:r>
              <a:r>
                <a:rPr kumimoji="1" lang="en-US" altLang="zh-CN" sz="3200" b="1" baseline="-250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sp</a:t>
              </a:r>
              <a:r>
                <a:rPr kumimoji="1"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=1.6×10</a:t>
              </a:r>
              <a:r>
                <a:rPr kumimoji="1" lang="en-US" altLang="zh-CN" sz="3200" b="1" baseline="30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-24</a:t>
              </a:r>
              <a:r>
                <a:rPr kumimoji="1"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mol</a:t>
              </a:r>
              <a:r>
                <a:rPr kumimoji="1" lang="en-US" altLang="zh-CN" sz="3200" b="1" baseline="30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·</a:t>
              </a:r>
              <a:r>
                <a:rPr kumimoji="1"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  <a:r>
                <a:rPr kumimoji="1" lang="en-US" altLang="zh-CN" sz="3200" b="1" baseline="30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-2</a:t>
              </a:r>
              <a:endPara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13"/>
            <p:cNvGrpSpPr/>
            <p:nvPr/>
          </p:nvGrpSpPr>
          <p:grpSpPr bwMode="auto">
            <a:xfrm>
              <a:off x="975" y="709"/>
              <a:ext cx="408" cy="108"/>
              <a:chOff x="1431" y="2505"/>
              <a:chExt cx="681" cy="153"/>
            </a:xfrm>
          </p:grpSpPr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1440" y="2544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1440" y="261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2043" y="2505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1431" y="261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29"/>
          <p:cNvGrpSpPr/>
          <p:nvPr/>
        </p:nvGrpSpPr>
        <p:grpSpPr bwMode="auto">
          <a:xfrm>
            <a:off x="935990" y="3251835"/>
            <a:ext cx="10577830" cy="584200"/>
            <a:chOff x="33" y="1422"/>
            <a:chExt cx="6059" cy="36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3" y="1422"/>
              <a:ext cx="605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CuS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(s)              Cu</a:t>
              </a:r>
              <a:r>
                <a:rPr kumimoji="1" lang="en-US" altLang="zh-CN" sz="32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2+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)+S</a:t>
              </a:r>
              <a:r>
                <a:rPr kumimoji="1" lang="en-US" altLang="zh-CN" sz="32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 </a:t>
              </a:r>
              <a:r>
                <a:rPr kumimoji="1" lang="en-US" altLang="zh-CN" sz="3200" b="1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</a:t>
              </a:r>
              <a:r>
                <a:rPr kumimoji="1" lang="en-US" altLang="zh-CN" sz="3200" b="1" baseline="-250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sp</a:t>
              </a:r>
              <a:r>
                <a:rPr kumimoji="1"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=1.3×10</a:t>
              </a:r>
              <a:r>
                <a:rPr kumimoji="1" lang="en-US" altLang="zh-CN" sz="3200" b="1" baseline="30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-36</a:t>
              </a:r>
              <a:r>
                <a:rPr kumimoji="1"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mol</a:t>
              </a:r>
              <a:r>
                <a:rPr kumimoji="1" lang="en-US" altLang="zh-CN" sz="3200" b="1" baseline="30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·</a:t>
              </a:r>
              <a:r>
                <a:rPr kumimoji="1"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  <a:r>
                <a:rPr kumimoji="1" lang="en-US" altLang="zh-CN" sz="3200" b="1" baseline="30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-2</a:t>
              </a:r>
              <a:endPara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23"/>
            <p:cNvGrpSpPr/>
            <p:nvPr/>
          </p:nvGrpSpPr>
          <p:grpSpPr bwMode="auto">
            <a:xfrm>
              <a:off x="930" y="1543"/>
              <a:ext cx="408" cy="108"/>
              <a:chOff x="1431" y="2505"/>
              <a:chExt cx="681" cy="153"/>
            </a:xfrm>
          </p:grpSpPr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1440" y="2544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1440" y="261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2043" y="2505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1431" y="261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878840" y="1566862"/>
            <a:ext cx="8983663" cy="523875"/>
            <a:chOff x="396" y="222"/>
            <a:chExt cx="5659" cy="3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96" y="222"/>
              <a:ext cx="565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ZnS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(s)                     Zn</a:t>
              </a:r>
              <a:r>
                <a:rPr kumimoji="1" lang="en-US" altLang="zh-CN" sz="28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2+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28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+        S</a:t>
              </a:r>
              <a:r>
                <a:rPr kumimoji="1" lang="en-US" altLang="zh-CN" sz="28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28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</a:t>
              </a:r>
              <a:endPara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4"/>
            <p:cNvGrpSpPr/>
            <p:nvPr/>
          </p:nvGrpSpPr>
          <p:grpSpPr bwMode="auto">
            <a:xfrm>
              <a:off x="1344" y="336"/>
              <a:ext cx="576" cy="144"/>
              <a:chOff x="864" y="3216"/>
              <a:chExt cx="384" cy="144"/>
            </a:xfrm>
          </p:grpSpPr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64" y="326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>
                <a:off x="1200" y="321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864" y="329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864" y="3312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 bwMode="auto">
          <a:xfrm>
            <a:off x="7663085" y="2032343"/>
            <a:ext cx="1679575" cy="2019300"/>
            <a:chOff x="3696" y="572"/>
            <a:chExt cx="1058" cy="1272"/>
          </a:xfrm>
        </p:grpSpPr>
        <p:grpSp>
          <p:nvGrpSpPr>
            <p:cNvPr id="10" name="Group 10"/>
            <p:cNvGrpSpPr/>
            <p:nvPr/>
          </p:nvGrpSpPr>
          <p:grpSpPr bwMode="auto">
            <a:xfrm rot="5362763">
              <a:off x="3768" y="1296"/>
              <a:ext cx="384" cy="144"/>
              <a:chOff x="864" y="3216"/>
              <a:chExt cx="384" cy="144"/>
            </a:xfrm>
          </p:grpSpPr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864" y="326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200" y="321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864" y="329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864" y="3312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696" y="572"/>
              <a:ext cx="1058" cy="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  <a:spcBef>
                  <a:spcPts val="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+</a:t>
              </a:r>
              <a:endPara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</a:t>
              </a:r>
              <a:r>
                <a:rPr kumimoji="1" lang="en-US" altLang="zh-CN" sz="28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2+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28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aq</a:t>
              </a:r>
              <a:r>
                <a:rPr kumimoji="1" lang="en-US" altLang="zh-CN" sz="28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</a:pPr>
              <a:endPara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</a:pPr>
              <a:r>
                <a:rPr kumimoji="1" lang="en-US" altLang="zh-CN" sz="2800" b="1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CuS</a:t>
              </a:r>
              <a:r>
                <a:rPr kumimoji="1" lang="en-US" altLang="zh-CN" sz="28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(s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 bwMode="auto">
          <a:xfrm>
            <a:off x="2431290" y="2370480"/>
            <a:ext cx="3505200" cy="671513"/>
            <a:chOff x="816" y="912"/>
            <a:chExt cx="2208" cy="423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960" y="912"/>
              <a:ext cx="2064" cy="0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816" y="1008"/>
              <a:ext cx="22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</a:t>
              </a:r>
              <a:r>
                <a:rPr kumimoji="1" lang="zh-CN" altLang="en-US" sz="28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平衡向右移动</a:t>
              </a:r>
              <a:endParaRPr kumimoji="1"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21274" y="3456063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沉淀转化为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沉淀的总反应：</a:t>
            </a:r>
            <a:endParaRPr kumimoji="1"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27461" y="3959225"/>
            <a:ext cx="82259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  +  Cu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aq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   =   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  +   Zn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endParaRPr kumimoji="1"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54890" y="4430486"/>
            <a:ext cx="112213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沉淀转化的实质：沉淀溶解平衡的移动。一种沉淀可转化为更难溶的沉淀，难溶物的溶解度相差越大，这种转化的趋势越大。</a:t>
            </a:r>
            <a:endParaRPr kumimoji="1"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如：在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AgCl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中加入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NaI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溶液可转化为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AgI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沉淀。</a:t>
            </a:r>
            <a:endParaRPr kumimoji="1"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在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CaSO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溶液可转化为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CaCO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沉淀。</a:t>
            </a:r>
            <a:endParaRPr kumimoji="1"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943577" y="1043642"/>
            <a:ext cx="7143750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(1)</a:t>
            </a:r>
            <a:r>
              <a:rPr lang="en-US" altLang="zh-CN" dirty="0" err="1"/>
              <a:t>ZnS</a:t>
            </a:r>
            <a:r>
              <a:rPr lang="zh-CN" altLang="en-US" dirty="0"/>
              <a:t>沉淀转化为</a:t>
            </a:r>
            <a:r>
              <a:rPr lang="en-US" altLang="zh-CN" dirty="0" err="1"/>
              <a:t>CuS</a:t>
            </a:r>
            <a:r>
              <a:rPr lang="zh-CN" altLang="en-US" dirty="0"/>
              <a:t>沉淀的定性解释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8440" y="901700"/>
            <a:ext cx="11791950" cy="953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：在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沉淀加入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10mL0.001mol/L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溶液是否有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生成？已知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1.6×10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-24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•L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1.3×10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-36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·L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endParaRPr kumimoji="1" lang="en-US" altLang="zh-CN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4145" y="2028090"/>
            <a:ext cx="98882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溶于水后：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[S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]=[Zn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]=(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=(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1.6×10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-24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=1.26×10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-12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mol·L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1" lang="en-US" altLang="zh-CN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3690" y="3299221"/>
            <a:ext cx="97186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Q=[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][S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]=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-3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mol/L×1.26×10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-12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mol·L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endParaRPr kumimoji="1"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=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1.26×10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-15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endParaRPr kumimoji="1"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0179" y="4336619"/>
            <a:ext cx="98025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Q(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&gt;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沉淀会转化为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7650" y="5143500"/>
            <a:ext cx="1169606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练习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MnS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)=2.5×10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-13     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32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PbS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3.4×10</a:t>
            </a:r>
            <a:r>
              <a:rPr kumimoji="1" lang="en-US" altLang="zh-CN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-28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通过计算说明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MnS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沉淀中滴加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0.01mol/L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(NO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溶液是否有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PbS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沉淀析出。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4145" y="217329"/>
            <a:ext cx="7789634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(2)</a:t>
            </a:r>
            <a:r>
              <a:rPr lang="en-US" altLang="zh-CN" dirty="0" err="1"/>
              <a:t>ZnS</a:t>
            </a:r>
            <a:r>
              <a:rPr lang="zh-CN" altLang="en-US" dirty="0"/>
              <a:t>沉淀为什么转化为</a:t>
            </a:r>
            <a:r>
              <a:rPr lang="en-US" altLang="zh-CN" dirty="0" err="1"/>
              <a:t>CuS</a:t>
            </a:r>
            <a:r>
              <a:rPr lang="zh-CN" altLang="en-US" dirty="0"/>
              <a:t>沉淀的定量计算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9224" y="142071"/>
            <a:ext cx="1092925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沉淀转化原理，在工业废水的处理过程中，常用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等难溶物作为沉淀剂除去废水中的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等重金属离子。</a:t>
            </a:r>
            <a:endParaRPr kumimoji="1"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03452" y="1499403"/>
            <a:ext cx="50959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kumimoji="1"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6.3×10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-18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endParaRPr kumimoji="1"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1.3×10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-36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endParaRPr kumimoji="1"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HgS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6.4×10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-53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endParaRPr kumimoji="1"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3.4×10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-28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endParaRPr kumimoji="1"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8977" y="3451810"/>
            <a:ext cx="10772379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练习：写出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与废水中的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的反应离子方程式。</a:t>
            </a:r>
            <a:endParaRPr kumimoji="1" lang="zh-CN" altLang="en-US" sz="3200" b="1" baseline="30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87476" y="4406366"/>
            <a:ext cx="6927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FeS(s)  +  Cu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(aq)    =    CuS(s)  +   Fe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endParaRPr kumimoji="1" lang="en-US" altLang="zh-CN" sz="2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44626" y="5716689"/>
            <a:ext cx="6927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FeS(s)  +   Pb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(aq)    =    PbS(s)  +   Fe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endParaRPr kumimoji="1" lang="en-US" altLang="zh-CN" sz="2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63676" y="5068989"/>
            <a:ext cx="6927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  +  Hg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aq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   =   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HgS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(s)  +   Fe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endParaRPr kumimoji="1"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 autoUpdateAnimBg="0"/>
      <p:bldP spid="6" grpId="0" autoUpdateAnimBg="0"/>
      <p:bldP spid="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WordArt 2" descr="化学与生活"/>
          <p:cNvSpPr>
            <a:spLocks noTextEdit="1"/>
          </p:cNvSpPr>
          <p:nvPr/>
        </p:nvSpPr>
        <p:spPr>
          <a:xfrm>
            <a:off x="424815" y="198755"/>
            <a:ext cx="1710690" cy="337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hangingPunct="0"/>
            <a:r>
              <a:rPr lang="zh-CN" altLang="en-US" sz="3600" b="1" i="1">
                <a:solidFill>
                  <a:srgbClr val="80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 化学与生活</a:t>
            </a:r>
            <a:endParaRPr lang="zh-CN" altLang="en-US" sz="3600" b="1" i="1">
              <a:solidFill>
                <a:srgbClr val="80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28675" name="Rectangle 4"/>
          <p:cNvSpPr>
            <a:spLocks noGrp="1"/>
          </p:cNvSpPr>
          <p:nvPr>
            <p:ph idx="1"/>
          </p:nvPr>
        </p:nvSpPr>
        <p:spPr>
          <a:xfrm>
            <a:off x="276860" y="643255"/>
            <a:ext cx="11443335" cy="125222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30000"/>
              </a:spcBef>
              <a:buNone/>
            </a:pPr>
            <a:r>
              <a:rPr lang="en-US" altLang="zh-CN" sz="2800" b="1" dirty="0"/>
              <a:t>(1) </a:t>
            </a:r>
            <a:r>
              <a:rPr lang="zh-CN" altLang="en-US" sz="2800" b="1" dirty="0"/>
              <a:t>牙齿表面由一层硬的组成为</a:t>
            </a:r>
            <a:r>
              <a:rPr lang="en-US" altLang="zh-CN" sz="2800" b="1" dirty="0"/>
              <a:t>Ca</a:t>
            </a:r>
            <a:r>
              <a:rPr lang="en-US" altLang="zh-CN" sz="2800" b="1" baseline="-25000" dirty="0"/>
              <a:t>5</a:t>
            </a:r>
            <a:r>
              <a:rPr lang="en-US" altLang="zh-CN" sz="2800" b="1" dirty="0"/>
              <a:t>(PO</a:t>
            </a:r>
            <a:r>
              <a:rPr lang="en-US" altLang="zh-CN" sz="2800" b="1" baseline="-25000" dirty="0"/>
              <a:t>4</a:t>
            </a:r>
            <a:r>
              <a:rPr lang="en-US" altLang="zh-CN" sz="2800" b="1" dirty="0"/>
              <a:t>)</a:t>
            </a:r>
            <a:r>
              <a:rPr lang="en-US" altLang="zh-CN" sz="2800" b="1" baseline="-25000" dirty="0"/>
              <a:t>3</a:t>
            </a:r>
            <a:r>
              <a:rPr lang="en-US" altLang="zh-CN" sz="2800" b="1" dirty="0"/>
              <a:t>OH</a:t>
            </a:r>
            <a:r>
              <a:rPr lang="zh-CN" altLang="en-US" sz="2800" b="1" dirty="0"/>
              <a:t>的物质保护着，它在唾液中存在下列平衡： </a:t>
            </a:r>
            <a:endParaRPr lang="zh-CN" altLang="en-US" sz="2800" b="1" dirty="0"/>
          </a:p>
        </p:txBody>
      </p:sp>
      <p:sp>
        <p:nvSpPr>
          <p:cNvPr id="28676" name="Text Box 6"/>
          <p:cNvSpPr txBox="1"/>
          <p:nvPr/>
        </p:nvSpPr>
        <p:spPr>
          <a:xfrm>
            <a:off x="2856230" y="1452563"/>
            <a:ext cx="8243888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6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</a:t>
            </a:r>
            <a:r>
              <a:rPr lang="en-US" altLang="zh-CN" sz="2400" b="1" baseline="-14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(PO</a:t>
            </a:r>
            <a:r>
              <a:rPr lang="en-US" altLang="zh-CN" sz="2400" b="1" baseline="-14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b="1" baseline="-14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OH             5Ca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(aq) +3PO</a:t>
            </a:r>
            <a:r>
              <a:rPr lang="en-US" altLang="zh-CN" sz="2400" b="1" baseline="-14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3-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(aq) +OH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(aq)   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 b="1" i="1" baseline="-14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=2.5×10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-59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•L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-9</a:t>
            </a:r>
            <a:endParaRPr lang="en-US" altLang="zh-CN" sz="2400" b="1" baseline="3000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8677" name="Group 7"/>
          <p:cNvGrpSpPr>
            <a:grpSpLocks noChangeAspect="1"/>
          </p:cNvGrpSpPr>
          <p:nvPr/>
        </p:nvGrpSpPr>
        <p:grpSpPr>
          <a:xfrm rot="5400000">
            <a:off x="5134293" y="1545908"/>
            <a:ext cx="366712" cy="576262"/>
            <a:chOff x="1564" y="2704"/>
            <a:chExt cx="273" cy="590"/>
          </a:xfrm>
        </p:grpSpPr>
        <p:sp>
          <p:nvSpPr>
            <p:cNvPr id="358408" name="Line 8"/>
            <p:cNvSpPr>
              <a:spLocks noChangeAspect="1" noChangeShapeType="1"/>
            </p:cNvSpPr>
            <p:nvPr/>
          </p:nvSpPr>
          <p:spPr bwMode="auto">
            <a:xfrm flipV="1">
              <a:off x="1746" y="3156"/>
              <a:ext cx="91" cy="137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28687" name="Group 9"/>
            <p:cNvGrpSpPr>
              <a:grpSpLocks noChangeAspect="1"/>
            </p:cNvGrpSpPr>
            <p:nvPr/>
          </p:nvGrpSpPr>
          <p:grpSpPr>
            <a:xfrm>
              <a:off x="1564" y="2704"/>
              <a:ext cx="182" cy="590"/>
              <a:chOff x="1564" y="2704"/>
              <a:chExt cx="182" cy="590"/>
            </a:xfrm>
          </p:grpSpPr>
          <p:sp>
            <p:nvSpPr>
              <p:cNvPr id="358410" name="Line 10"/>
              <p:cNvSpPr>
                <a:spLocks noChangeAspect="1" noChangeShapeType="1"/>
              </p:cNvSpPr>
              <p:nvPr/>
            </p:nvSpPr>
            <p:spPr bwMode="auto">
              <a:xfrm>
                <a:off x="1655" y="2704"/>
                <a:ext cx="0" cy="590"/>
              </a:xfrm>
              <a:prstGeom prst="line">
                <a:avLst/>
              </a:prstGeom>
              <a:noFill/>
              <a:ln w="31750">
                <a:solidFill>
                  <a:srgbClr val="0000CC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58411" name="Line 11"/>
              <p:cNvSpPr>
                <a:spLocks noChangeAspect="1" noChangeShapeType="1"/>
              </p:cNvSpPr>
              <p:nvPr/>
            </p:nvSpPr>
            <p:spPr bwMode="auto">
              <a:xfrm>
                <a:off x="1746" y="2704"/>
                <a:ext cx="0" cy="590"/>
              </a:xfrm>
              <a:prstGeom prst="line">
                <a:avLst/>
              </a:prstGeom>
              <a:noFill/>
              <a:ln w="31750">
                <a:solidFill>
                  <a:srgbClr val="0000CC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58412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1564" y="2702"/>
                <a:ext cx="91" cy="182"/>
              </a:xfrm>
              <a:prstGeom prst="line">
                <a:avLst/>
              </a:prstGeom>
              <a:noFill/>
              <a:ln w="31750">
                <a:solidFill>
                  <a:srgbClr val="0000CC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</p:grpSp>
      <p:sp>
        <p:nvSpPr>
          <p:cNvPr id="28678" name="Text Box 13"/>
          <p:cNvSpPr txBox="1"/>
          <p:nvPr/>
        </p:nvSpPr>
        <p:spPr>
          <a:xfrm>
            <a:off x="288290" y="2659380"/>
            <a:ext cx="11495405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）进食后，细菌和酶作用于食物，产生有机酸这时牙齿就会受到腐蚀，其原因是：</a:t>
            </a:r>
            <a:r>
              <a:rPr lang="zh-CN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14" name="Rectangle 14"/>
          <p:cNvSpPr/>
          <p:nvPr/>
        </p:nvSpPr>
        <p:spPr>
          <a:xfrm>
            <a:off x="288290" y="3265170"/>
            <a:ext cx="117087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生成的有机酸能中和</a:t>
            </a:r>
            <a:r>
              <a:rPr lang="en-US" altLang="zh-CN" sz="3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，使平衡向脱矿方向移动，羟基磷灰石溶解，加速腐蚀牙齿 </a:t>
            </a:r>
            <a:endParaRPr lang="zh-CN" altLang="en-US" sz="3600" b="1" baseline="-25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0" name="Rectangle 15"/>
          <p:cNvSpPr/>
          <p:nvPr/>
        </p:nvSpPr>
        <p:spPr>
          <a:xfrm>
            <a:off x="346710" y="4121150"/>
            <a:ext cx="11436350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45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）已知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</a:t>
            </a:r>
            <a:r>
              <a:rPr lang="en-US" altLang="zh-CN" sz="28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(PO</a:t>
            </a:r>
            <a:r>
              <a:rPr lang="en-US" altLang="zh-CN" sz="28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en-US" altLang="zh-CN" sz="28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en-US" altLang="zh-CN" sz="2800" b="1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800" b="1" i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=2.8×10</a:t>
            </a:r>
            <a:r>
              <a:rPr lang="en-US" altLang="zh-CN" sz="28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-61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mol</a:t>
            </a:r>
            <a:r>
              <a:rPr lang="en-US" altLang="zh-CN" sz="28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•L</a:t>
            </a:r>
            <a:r>
              <a:rPr lang="en-US" altLang="zh-CN" sz="2800" b="1" baseline="30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-9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</a:t>
            </a:r>
            <a:r>
              <a:rPr lang="en-US" altLang="zh-CN" sz="28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(PO</a:t>
            </a:r>
            <a:r>
              <a:rPr lang="en-US" altLang="zh-CN" sz="28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en-US" altLang="zh-CN" sz="2800" b="1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OH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质地＿＿＿。请用离子方程式表示使用含氟牙膏防止龋齿的原因</a:t>
            </a:r>
            <a:r>
              <a:rPr lang="zh-CN" altLang="en-US" sz="2800" b="1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16" name="Rectangle 16"/>
          <p:cNvSpPr/>
          <p:nvPr/>
        </p:nvSpPr>
        <p:spPr>
          <a:xfrm>
            <a:off x="10754043" y="429799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更坚固</a:t>
            </a:r>
            <a:endParaRPr lang="zh-CN" altLang="en-US" sz="24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1583373" y="5387658"/>
            <a:ext cx="7467600" cy="644525"/>
            <a:chOff x="0" y="1680"/>
            <a:chExt cx="4704" cy="406"/>
          </a:xfrm>
        </p:grpSpPr>
        <p:sp>
          <p:nvSpPr>
            <p:cNvPr id="28684" name="Text Box 18"/>
            <p:cNvSpPr txBox="1"/>
            <p:nvPr/>
          </p:nvSpPr>
          <p:spPr>
            <a:xfrm>
              <a:off x="0" y="1680"/>
              <a:ext cx="4704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5Ca</a:t>
              </a:r>
              <a:r>
                <a:rPr lang="en-US" altLang="zh-CN" sz="3600" baseline="30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2+ </a:t>
              </a:r>
              <a:r>
                <a:rPr lang="en-US" altLang="zh-CN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+ 3PO</a:t>
              </a:r>
              <a:r>
                <a:rPr lang="en-US" altLang="zh-CN" sz="36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</a:t>
              </a:r>
              <a:r>
                <a:rPr lang="en-US" altLang="zh-CN" sz="3600" baseline="30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3- </a:t>
              </a:r>
              <a:r>
                <a:rPr lang="en-US" altLang="zh-CN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+ F</a:t>
              </a:r>
              <a:r>
                <a:rPr lang="en-US" altLang="zh-CN" sz="3600" baseline="30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-</a:t>
              </a:r>
              <a:r>
                <a:rPr lang="en-US" altLang="zh-CN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= Ca</a:t>
              </a:r>
              <a:r>
                <a:rPr lang="en-US" altLang="zh-CN" sz="36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5</a:t>
              </a:r>
              <a:r>
                <a:rPr lang="zh-CN" altLang="en-US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（</a:t>
              </a:r>
              <a:r>
                <a:rPr lang="en-US" altLang="zh-CN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PO</a:t>
              </a:r>
              <a:r>
                <a:rPr lang="en-US" altLang="zh-CN" sz="36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</a:t>
              </a:r>
              <a:r>
                <a:rPr lang="zh-CN" altLang="en-US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r>
                <a:rPr lang="en-US" altLang="zh-CN" sz="36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</a:t>
              </a:r>
              <a:r>
                <a:rPr lang="en-US" altLang="zh-CN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F</a:t>
              </a:r>
              <a:endParaRPr lang="en-US" altLang="zh-CN" sz="36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58419" name="Rectangle 19"/>
            <p:cNvSpPr>
              <a:spLocks noChangeArrowheads="1"/>
            </p:cNvSpPr>
            <p:nvPr/>
          </p:nvSpPr>
          <p:spPr bwMode="auto">
            <a:xfrm>
              <a:off x="2460" y="1704"/>
              <a:ext cx="2112" cy="336"/>
            </a:xfrm>
            <a:prstGeom prst="rect">
              <a:avLst/>
            </a:prstGeom>
            <a:noFill/>
            <a:ln w="104775" cap="rnd">
              <a:solidFill>
                <a:srgbClr val="FF00FF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358420" name="Text Box 20"/>
          <p:cNvSpPr txBox="1"/>
          <p:nvPr/>
        </p:nvSpPr>
        <p:spPr>
          <a:xfrm>
            <a:off x="1314450" y="5966460"/>
            <a:ext cx="1001903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注：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氟过量会导致氟斑牙，因此，生活在水中含氟量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　　较高的地区的人，不宜使用含氟牙膏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4" grpId="0"/>
      <p:bldP spid="358416" grpId="0"/>
      <p:bldP spid="3584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4788" name="Rectangle 4"/>
          <p:cNvSpPr>
            <a:spLocks noGrp="1" noChangeArrowheads="1"/>
          </p:cNvSpPr>
          <p:nvPr>
            <p:ph idx="1"/>
          </p:nvPr>
        </p:nvSpPr>
        <p:spPr>
          <a:xfrm>
            <a:off x="2063750" y="21336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、难溶电解质在水中存在沉淀溶解平衡，其平衡常数称为溶度积（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Ksp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）。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Ksp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反映了难溶电解质在水中的溶解能力。只与难溶电解质本身的性质和温度有关，与其它因素无关。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、利用溶度积可以判断沉淀的生成、溶解以及沉淀溶解平衡的移动方向。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、沉淀的转化是一种难溶电解质转化为另一种难溶电解质的过程，其实质是沉淀溶解平衡的移动。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2855913" y="765175"/>
            <a:ext cx="1943100" cy="110680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66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小结</a:t>
            </a:r>
            <a:endParaRPr kumimoji="0" lang="zh-CN" altLang="en-US" sz="66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16385"/>
          <p:cNvSpPr txBox="1"/>
          <p:nvPr/>
        </p:nvSpPr>
        <p:spPr>
          <a:xfrm>
            <a:off x="1665288" y="136525"/>
            <a:ext cx="3059112" cy="706755"/>
          </a:xfrm>
          <a:prstGeom prst="rect">
            <a:avLst/>
          </a:prstGeom>
          <a:solidFill>
            <a:srgbClr val="005CB8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1665288" y="1020763"/>
            <a:ext cx="2590800" cy="583565"/>
          </a:xfrm>
          <a:prstGeom prst="rect">
            <a:avLst/>
          </a:prstGeom>
          <a:solidFill>
            <a:srgbClr val="E7FE85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实验步骤：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88" name="矩形 16387"/>
          <p:cNvSpPr/>
          <p:nvPr/>
        </p:nvSpPr>
        <p:spPr>
          <a:xfrm>
            <a:off x="7239000" y="1600200"/>
            <a:ext cx="2744788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在上层清液中滴加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KI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溶液后，出现黄色沉淀。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7315200" y="838200"/>
            <a:ext cx="2224405" cy="583565"/>
          </a:xfrm>
          <a:prstGeom prst="rect">
            <a:avLst/>
          </a:prstGeom>
          <a:solidFill>
            <a:srgbClr val="E7FE85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实验现象：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6390" name="矩形 16389"/>
          <p:cNvSpPr/>
          <p:nvPr/>
        </p:nvSpPr>
        <p:spPr>
          <a:xfrm>
            <a:off x="7315200" y="3429000"/>
            <a:ext cx="2224405" cy="583565"/>
          </a:xfrm>
          <a:prstGeom prst="rect">
            <a:avLst/>
          </a:prstGeom>
          <a:solidFill>
            <a:srgbClr val="E7FE85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结论解释：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6392" name="矩形 16391"/>
          <p:cNvSpPr/>
          <p:nvPr/>
        </p:nvSpPr>
        <p:spPr>
          <a:xfrm>
            <a:off x="1425575" y="4762500"/>
            <a:ext cx="21609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r>
              <a:rPr lang="en-US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滴管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2" charset="-122"/>
              </a:rPr>
              <a:t>PbI</a:t>
            </a:r>
            <a:r>
              <a:rPr lang="en-US" altLang="zh-CN" sz="2400" b="1" baseline="-25000" dirty="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en-US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溶液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2" name="组合 16392"/>
          <p:cNvGrpSpPr/>
          <p:nvPr/>
        </p:nvGrpSpPr>
        <p:grpSpPr>
          <a:xfrm>
            <a:off x="2590800" y="2935288"/>
            <a:ext cx="2743200" cy="830263"/>
            <a:chOff x="720" y="2218"/>
            <a:chExt cx="1728" cy="523"/>
          </a:xfrm>
        </p:grpSpPr>
        <p:sp>
          <p:nvSpPr>
            <p:cNvPr id="24626" name="直接连接符 16393"/>
            <p:cNvSpPr/>
            <p:nvPr/>
          </p:nvSpPr>
          <p:spPr>
            <a:xfrm>
              <a:off x="720" y="2496"/>
              <a:ext cx="12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27" name="矩形 16394"/>
            <p:cNvSpPr/>
            <p:nvPr/>
          </p:nvSpPr>
          <p:spPr>
            <a:xfrm>
              <a:off x="768" y="2218"/>
              <a:ext cx="168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2" charset="-122"/>
                </a:rPr>
                <a:t>静置，待上层</a:t>
              </a:r>
              <a:endPara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endParaRPr>
            </a:p>
            <a:p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2" charset="-122"/>
                </a:rPr>
                <a:t>液体变澄清</a:t>
              </a:r>
              <a:endPara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3" name="组合 16395"/>
          <p:cNvGrpSpPr/>
          <p:nvPr/>
        </p:nvGrpSpPr>
        <p:grpSpPr>
          <a:xfrm>
            <a:off x="2127250" y="2422525"/>
            <a:ext cx="381000" cy="1908175"/>
            <a:chOff x="432" y="1968"/>
            <a:chExt cx="240" cy="1202"/>
          </a:xfrm>
        </p:grpSpPr>
        <p:sp>
          <p:nvSpPr>
            <p:cNvPr id="24617" name="流程图: 延期 16396"/>
            <p:cNvSpPr/>
            <p:nvPr/>
          </p:nvSpPr>
          <p:spPr>
            <a:xfrm rot="5400000">
              <a:off x="479" y="2977"/>
              <a:ext cx="146" cy="240"/>
            </a:xfrm>
            <a:prstGeom prst="flowChartDelay">
              <a:avLst/>
            </a:prstGeom>
            <a:solidFill>
              <a:srgbClr val="FFFF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8" name="直接连接符 16397"/>
            <p:cNvSpPr/>
            <p:nvPr/>
          </p:nvSpPr>
          <p:spPr>
            <a:xfrm>
              <a:off x="432" y="3024"/>
              <a:ext cx="240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9" name="直接连接符 16398"/>
            <p:cNvSpPr/>
            <p:nvPr/>
          </p:nvSpPr>
          <p:spPr>
            <a:xfrm>
              <a:off x="432" y="3069"/>
              <a:ext cx="91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0" name="直接连接符 16399"/>
            <p:cNvSpPr/>
            <p:nvPr/>
          </p:nvSpPr>
          <p:spPr>
            <a:xfrm>
              <a:off x="581" y="3072"/>
              <a:ext cx="91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1" name="直接连接符 16400"/>
            <p:cNvSpPr/>
            <p:nvPr/>
          </p:nvSpPr>
          <p:spPr>
            <a:xfrm>
              <a:off x="624" y="3120"/>
              <a:ext cx="43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2" name="直接连接符 16401"/>
            <p:cNvSpPr/>
            <p:nvPr/>
          </p:nvSpPr>
          <p:spPr>
            <a:xfrm>
              <a:off x="480" y="3120"/>
              <a:ext cx="96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3" name="直接连接符 16402"/>
            <p:cNvSpPr/>
            <p:nvPr/>
          </p:nvSpPr>
          <p:spPr>
            <a:xfrm flipV="1">
              <a:off x="432" y="1968"/>
              <a:ext cx="0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4" name="直接连接符 16403"/>
            <p:cNvSpPr/>
            <p:nvPr/>
          </p:nvSpPr>
          <p:spPr>
            <a:xfrm flipV="1">
              <a:off x="672" y="1968"/>
              <a:ext cx="0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5" name="直接连接符 16404"/>
            <p:cNvSpPr/>
            <p:nvPr/>
          </p:nvSpPr>
          <p:spPr>
            <a:xfrm>
              <a:off x="432" y="1968"/>
              <a:ext cx="24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组合 16405"/>
          <p:cNvGrpSpPr/>
          <p:nvPr/>
        </p:nvGrpSpPr>
        <p:grpSpPr>
          <a:xfrm>
            <a:off x="4913313" y="2386013"/>
            <a:ext cx="381000" cy="1908175"/>
            <a:chOff x="2544" y="2016"/>
            <a:chExt cx="240" cy="1202"/>
          </a:xfrm>
        </p:grpSpPr>
        <p:sp>
          <p:nvSpPr>
            <p:cNvPr id="24608" name="流程图: 延期 16406"/>
            <p:cNvSpPr/>
            <p:nvPr/>
          </p:nvSpPr>
          <p:spPr>
            <a:xfrm rot="5400000">
              <a:off x="2471" y="2905"/>
              <a:ext cx="386" cy="240"/>
            </a:xfrm>
            <a:prstGeom prst="flowChartDelay">
              <a:avLst/>
            </a:prstGeom>
            <a:solidFill>
              <a:srgbClr val="FFFF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09" name="直接连接符 16407"/>
            <p:cNvSpPr/>
            <p:nvPr/>
          </p:nvSpPr>
          <p:spPr>
            <a:xfrm flipV="1">
              <a:off x="2544" y="2016"/>
              <a:ext cx="0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0" name="直接连接符 16408"/>
            <p:cNvSpPr/>
            <p:nvPr/>
          </p:nvSpPr>
          <p:spPr>
            <a:xfrm flipV="1">
              <a:off x="2784" y="2016"/>
              <a:ext cx="0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1" name="直接连接符 16409"/>
            <p:cNvSpPr/>
            <p:nvPr/>
          </p:nvSpPr>
          <p:spPr>
            <a:xfrm>
              <a:off x="2544" y="2016"/>
              <a:ext cx="24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2" name="矩形 16410"/>
            <p:cNvSpPr/>
            <p:nvPr/>
          </p:nvSpPr>
          <p:spPr>
            <a:xfrm>
              <a:off x="2544" y="2832"/>
              <a:ext cx="240" cy="24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3" name="直接连接符 16411"/>
            <p:cNvSpPr/>
            <p:nvPr/>
          </p:nvSpPr>
          <p:spPr>
            <a:xfrm>
              <a:off x="2544" y="2880"/>
              <a:ext cx="14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4" name="直接连接符 16412"/>
            <p:cNvSpPr/>
            <p:nvPr/>
          </p:nvSpPr>
          <p:spPr>
            <a:xfrm>
              <a:off x="2640" y="2928"/>
              <a:ext cx="9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5" name="直接连接符 16413"/>
            <p:cNvSpPr/>
            <p:nvPr/>
          </p:nvSpPr>
          <p:spPr>
            <a:xfrm>
              <a:off x="2544" y="2976"/>
              <a:ext cx="9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6" name="直接连接符 16414"/>
            <p:cNvSpPr/>
            <p:nvPr/>
          </p:nvSpPr>
          <p:spPr>
            <a:xfrm>
              <a:off x="2688" y="3024"/>
              <a:ext cx="9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416" name="任意多边形 16415"/>
          <p:cNvSpPr/>
          <p:nvPr/>
        </p:nvSpPr>
        <p:spPr>
          <a:xfrm>
            <a:off x="5083175" y="838200"/>
            <a:ext cx="174625" cy="1189038"/>
          </a:xfrm>
          <a:custGeom>
            <a:avLst/>
            <a:gdLst>
              <a:gd name="txL" fmla="*/ 0 w 168"/>
              <a:gd name="txT" fmla="*/ 0 h 1112"/>
              <a:gd name="txR" fmla="*/ 168 w 168"/>
              <a:gd name="txB" fmla="*/ 1112 h 1112"/>
            </a:gdLst>
            <a:ahLst/>
            <a:cxnLst>
              <a:cxn ang="0">
                <a:pos x="32" y="188"/>
              </a:cxn>
              <a:cxn ang="0">
                <a:pos x="8" y="124"/>
              </a:cxn>
              <a:cxn ang="0">
                <a:pos x="0" y="48"/>
              </a:cxn>
              <a:cxn ang="0">
                <a:pos x="60" y="0"/>
              </a:cxn>
              <a:cxn ang="0">
                <a:pos x="148" y="16"/>
              </a:cxn>
              <a:cxn ang="0">
                <a:pos x="168" y="92"/>
              </a:cxn>
              <a:cxn ang="0">
                <a:pos x="164" y="140"/>
              </a:cxn>
              <a:cxn ang="0">
                <a:pos x="136" y="192"/>
              </a:cxn>
              <a:cxn ang="0">
                <a:pos x="120" y="228"/>
              </a:cxn>
              <a:cxn ang="0">
                <a:pos x="116" y="396"/>
              </a:cxn>
              <a:cxn ang="0">
                <a:pos x="80" y="1112"/>
              </a:cxn>
              <a:cxn ang="0">
                <a:pos x="108" y="388"/>
              </a:cxn>
              <a:cxn ang="0">
                <a:pos x="112" y="292"/>
              </a:cxn>
              <a:cxn ang="0">
                <a:pos x="44" y="284"/>
              </a:cxn>
              <a:cxn ang="0">
                <a:pos x="48" y="284"/>
              </a:cxn>
              <a:cxn ang="0">
                <a:pos x="56" y="1108"/>
              </a:cxn>
              <a:cxn ang="0">
                <a:pos x="40" y="392"/>
              </a:cxn>
              <a:cxn ang="0">
                <a:pos x="48" y="244"/>
              </a:cxn>
              <a:cxn ang="0">
                <a:pos x="40" y="220"/>
              </a:cxn>
              <a:cxn ang="0">
                <a:pos x="32" y="188"/>
              </a:cxn>
            </a:cxnLst>
            <a:rect l="txL" t="txT" r="txR" b="txB"/>
            <a:pathLst>
              <a:path w="168" h="1112">
                <a:moveTo>
                  <a:pt x="32" y="188"/>
                </a:moveTo>
                <a:lnTo>
                  <a:pt x="8" y="124"/>
                </a:lnTo>
                <a:lnTo>
                  <a:pt x="0" y="48"/>
                </a:lnTo>
                <a:lnTo>
                  <a:pt x="60" y="0"/>
                </a:lnTo>
                <a:lnTo>
                  <a:pt x="148" y="16"/>
                </a:lnTo>
                <a:lnTo>
                  <a:pt x="168" y="92"/>
                </a:lnTo>
                <a:lnTo>
                  <a:pt x="164" y="140"/>
                </a:lnTo>
                <a:lnTo>
                  <a:pt x="136" y="192"/>
                </a:lnTo>
                <a:lnTo>
                  <a:pt x="120" y="228"/>
                </a:lnTo>
                <a:lnTo>
                  <a:pt x="116" y="396"/>
                </a:lnTo>
                <a:lnTo>
                  <a:pt x="80" y="1112"/>
                </a:lnTo>
                <a:lnTo>
                  <a:pt x="108" y="388"/>
                </a:lnTo>
                <a:lnTo>
                  <a:pt x="112" y="292"/>
                </a:lnTo>
                <a:lnTo>
                  <a:pt x="44" y="284"/>
                </a:lnTo>
                <a:lnTo>
                  <a:pt x="48" y="284"/>
                </a:lnTo>
                <a:lnTo>
                  <a:pt x="56" y="1108"/>
                </a:lnTo>
                <a:lnTo>
                  <a:pt x="40" y="392"/>
                </a:lnTo>
                <a:lnTo>
                  <a:pt x="48" y="244"/>
                </a:lnTo>
                <a:lnTo>
                  <a:pt x="40" y="220"/>
                </a:lnTo>
                <a:lnTo>
                  <a:pt x="32" y="188"/>
                </a:lnTo>
                <a:close/>
              </a:path>
            </a:pathLst>
          </a:custGeom>
          <a:solidFill>
            <a:srgbClr val="FF0000">
              <a:alpha val="85097"/>
            </a:srgbClr>
          </a:solidFill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17" name="矩形 16416"/>
          <p:cNvSpPr/>
          <p:nvPr/>
        </p:nvSpPr>
        <p:spPr>
          <a:xfrm>
            <a:off x="5486400" y="1524000"/>
            <a:ext cx="1295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几滴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同浓度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KI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溶液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418" name="直接连接符 16417"/>
          <p:cNvSpPr/>
          <p:nvPr/>
        </p:nvSpPr>
        <p:spPr>
          <a:xfrm>
            <a:off x="2203450" y="4365625"/>
            <a:ext cx="387350" cy="3333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9" name="直接连接符 16418"/>
          <p:cNvSpPr/>
          <p:nvPr/>
        </p:nvSpPr>
        <p:spPr>
          <a:xfrm flipV="1">
            <a:off x="5181600" y="2057400"/>
            <a:ext cx="4572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1" name="直接连接符 16419"/>
          <p:cNvSpPr/>
          <p:nvPr/>
        </p:nvSpPr>
        <p:spPr>
          <a:xfrm>
            <a:off x="5105400" y="48768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" name="组合 16420"/>
          <p:cNvGrpSpPr/>
          <p:nvPr/>
        </p:nvGrpSpPr>
        <p:grpSpPr>
          <a:xfrm>
            <a:off x="5365750" y="4365625"/>
            <a:ext cx="5257800" cy="952500"/>
            <a:chOff x="2708" y="2736"/>
            <a:chExt cx="3312" cy="600"/>
          </a:xfrm>
        </p:grpSpPr>
        <p:sp>
          <p:nvSpPr>
            <p:cNvPr id="24600" name="矩形 16421"/>
            <p:cNvSpPr/>
            <p:nvPr/>
          </p:nvSpPr>
          <p:spPr>
            <a:xfrm>
              <a:off x="2708" y="2736"/>
              <a:ext cx="3312" cy="6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PbI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(s)          Pb</a:t>
              </a:r>
              <a:r>
                <a:rPr lang="en-US" altLang="zh-CN" sz="28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zh-CN" altLang="en-US" sz="28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(aq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) + 2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I</a:t>
              </a:r>
              <a:r>
                <a:rPr lang="zh-CN" altLang="en-US" sz="28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－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(aq)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eaLnBrk="0" hangingPunct="0"/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                          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pSp>
          <p:nvGrpSpPr>
            <p:cNvPr id="24601" name="组合 16422"/>
            <p:cNvGrpSpPr/>
            <p:nvPr/>
          </p:nvGrpSpPr>
          <p:grpSpPr>
            <a:xfrm>
              <a:off x="3600" y="2880"/>
              <a:ext cx="425" cy="99"/>
              <a:chOff x="3840" y="384"/>
              <a:chExt cx="432" cy="144"/>
            </a:xfrm>
          </p:grpSpPr>
          <p:grpSp>
            <p:nvGrpSpPr>
              <p:cNvPr id="24602" name="组合 16423"/>
              <p:cNvGrpSpPr/>
              <p:nvPr/>
            </p:nvGrpSpPr>
            <p:grpSpPr>
              <a:xfrm>
                <a:off x="3840" y="384"/>
                <a:ext cx="432" cy="48"/>
                <a:chOff x="3840" y="384"/>
                <a:chExt cx="432" cy="48"/>
              </a:xfrm>
            </p:grpSpPr>
            <p:sp>
              <p:nvSpPr>
                <p:cNvPr id="24606" name="直接连接符 16424"/>
                <p:cNvSpPr/>
                <p:nvPr/>
              </p:nvSpPr>
              <p:spPr>
                <a:xfrm>
                  <a:off x="3840" y="432"/>
                  <a:ext cx="432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直接连接符 16425"/>
                <p:cNvSpPr/>
                <p:nvPr/>
              </p:nvSpPr>
              <p:spPr>
                <a:xfrm flipH="1" flipV="1">
                  <a:off x="4176" y="384"/>
                  <a:ext cx="96" cy="4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4603" name="组合 16426"/>
              <p:cNvGrpSpPr/>
              <p:nvPr/>
            </p:nvGrpSpPr>
            <p:grpSpPr>
              <a:xfrm>
                <a:off x="3840" y="480"/>
                <a:ext cx="432" cy="48"/>
                <a:chOff x="3936" y="672"/>
                <a:chExt cx="432" cy="48"/>
              </a:xfrm>
            </p:grpSpPr>
            <p:sp>
              <p:nvSpPr>
                <p:cNvPr id="24604" name="直接连接符 16427"/>
                <p:cNvSpPr/>
                <p:nvPr/>
              </p:nvSpPr>
              <p:spPr>
                <a:xfrm>
                  <a:off x="3936" y="672"/>
                  <a:ext cx="432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直接连接符 16428"/>
                <p:cNvSpPr/>
                <p:nvPr/>
              </p:nvSpPr>
              <p:spPr>
                <a:xfrm flipH="1" flipV="1">
                  <a:off x="3936" y="672"/>
                  <a:ext cx="96" cy="4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16430" name="直接连接符 16429"/>
          <p:cNvSpPr/>
          <p:nvPr/>
        </p:nvSpPr>
        <p:spPr>
          <a:xfrm rot="3540000">
            <a:off x="4876800" y="4562475"/>
            <a:ext cx="590550" cy="920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31" name="矩形 16430"/>
          <p:cNvSpPr/>
          <p:nvPr/>
        </p:nvSpPr>
        <p:spPr>
          <a:xfrm>
            <a:off x="4913313" y="4792663"/>
            <a:ext cx="8515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PbI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800" b="1" baseline="-250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9" name="组合 16431"/>
          <p:cNvGrpSpPr/>
          <p:nvPr/>
        </p:nvGrpSpPr>
        <p:grpSpPr>
          <a:xfrm>
            <a:off x="5029200" y="2170113"/>
            <a:ext cx="152400" cy="709612"/>
            <a:chOff x="480" y="1905"/>
            <a:chExt cx="96" cy="447"/>
          </a:xfrm>
        </p:grpSpPr>
        <p:sp>
          <p:nvSpPr>
            <p:cNvPr id="24597" name="任意多边形 16432"/>
            <p:cNvSpPr/>
            <p:nvPr/>
          </p:nvSpPr>
          <p:spPr>
            <a:xfrm>
              <a:off x="503" y="1905"/>
              <a:ext cx="73" cy="111"/>
            </a:xfrm>
            <a:custGeom>
              <a:avLst/>
              <a:gdLst>
                <a:gd name="txL" fmla="*/ 0 w 50"/>
                <a:gd name="txT" fmla="*/ 0 h 77"/>
                <a:gd name="txR" fmla="*/ 50 w 50"/>
                <a:gd name="txB" fmla="*/ 77 h 77"/>
              </a:gdLst>
              <a:ahLst/>
              <a:cxnLst>
                <a:cxn ang="0">
                  <a:pos x="19" y="0"/>
                </a:cxn>
                <a:cxn ang="0">
                  <a:pos x="19" y="69"/>
                </a:cxn>
                <a:cxn ang="0">
                  <a:pos x="50" y="61"/>
                </a:cxn>
                <a:cxn ang="0">
                  <a:pos x="19" y="0"/>
                </a:cxn>
              </a:cxnLst>
              <a:rect l="txL" t="txT" r="txR" b="txB"/>
              <a:pathLst>
                <a:path w="50" h="77">
                  <a:moveTo>
                    <a:pt x="19" y="0"/>
                  </a:moveTo>
                  <a:cubicBezTo>
                    <a:pt x="13" y="20"/>
                    <a:pt x="0" y="50"/>
                    <a:pt x="19" y="69"/>
                  </a:cubicBezTo>
                  <a:cubicBezTo>
                    <a:pt x="27" y="77"/>
                    <a:pt x="40" y="64"/>
                    <a:pt x="50" y="61"/>
                  </a:cubicBezTo>
                  <a:cubicBezTo>
                    <a:pt x="41" y="36"/>
                    <a:pt x="45" y="11"/>
                    <a:pt x="19" y="0"/>
                  </a:cubicBez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8" name="任意多边形 16433"/>
            <p:cNvSpPr/>
            <p:nvPr/>
          </p:nvSpPr>
          <p:spPr>
            <a:xfrm>
              <a:off x="503" y="2064"/>
              <a:ext cx="73" cy="111"/>
            </a:xfrm>
            <a:custGeom>
              <a:avLst/>
              <a:gdLst>
                <a:gd name="txL" fmla="*/ 0 w 50"/>
                <a:gd name="txT" fmla="*/ 0 h 77"/>
                <a:gd name="txR" fmla="*/ 50 w 50"/>
                <a:gd name="txB" fmla="*/ 77 h 77"/>
              </a:gdLst>
              <a:ahLst/>
              <a:cxnLst>
                <a:cxn ang="0">
                  <a:pos x="19" y="0"/>
                </a:cxn>
                <a:cxn ang="0">
                  <a:pos x="19" y="69"/>
                </a:cxn>
                <a:cxn ang="0">
                  <a:pos x="50" y="61"/>
                </a:cxn>
                <a:cxn ang="0">
                  <a:pos x="19" y="0"/>
                </a:cxn>
              </a:cxnLst>
              <a:rect l="txL" t="txT" r="txR" b="txB"/>
              <a:pathLst>
                <a:path w="50" h="77">
                  <a:moveTo>
                    <a:pt x="19" y="0"/>
                  </a:moveTo>
                  <a:cubicBezTo>
                    <a:pt x="13" y="20"/>
                    <a:pt x="0" y="50"/>
                    <a:pt x="19" y="69"/>
                  </a:cubicBezTo>
                  <a:cubicBezTo>
                    <a:pt x="27" y="77"/>
                    <a:pt x="40" y="64"/>
                    <a:pt x="50" y="61"/>
                  </a:cubicBezTo>
                  <a:cubicBezTo>
                    <a:pt x="41" y="36"/>
                    <a:pt x="45" y="11"/>
                    <a:pt x="19" y="0"/>
                  </a:cubicBez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9" name="任意多边形 16434"/>
            <p:cNvSpPr/>
            <p:nvPr/>
          </p:nvSpPr>
          <p:spPr>
            <a:xfrm>
              <a:off x="480" y="2241"/>
              <a:ext cx="73" cy="111"/>
            </a:xfrm>
            <a:custGeom>
              <a:avLst/>
              <a:gdLst>
                <a:gd name="txL" fmla="*/ 0 w 50"/>
                <a:gd name="txT" fmla="*/ 0 h 77"/>
                <a:gd name="txR" fmla="*/ 50 w 50"/>
                <a:gd name="txB" fmla="*/ 77 h 77"/>
              </a:gdLst>
              <a:ahLst/>
              <a:cxnLst>
                <a:cxn ang="0">
                  <a:pos x="19" y="0"/>
                </a:cxn>
                <a:cxn ang="0">
                  <a:pos x="19" y="69"/>
                </a:cxn>
                <a:cxn ang="0">
                  <a:pos x="50" y="61"/>
                </a:cxn>
                <a:cxn ang="0">
                  <a:pos x="19" y="0"/>
                </a:cxn>
              </a:cxnLst>
              <a:rect l="txL" t="txT" r="txR" b="txB"/>
              <a:pathLst>
                <a:path w="50" h="77">
                  <a:moveTo>
                    <a:pt x="19" y="0"/>
                  </a:moveTo>
                  <a:cubicBezTo>
                    <a:pt x="13" y="20"/>
                    <a:pt x="0" y="50"/>
                    <a:pt x="19" y="69"/>
                  </a:cubicBezTo>
                  <a:cubicBezTo>
                    <a:pt x="27" y="77"/>
                    <a:pt x="40" y="64"/>
                    <a:pt x="50" y="61"/>
                  </a:cubicBezTo>
                  <a:cubicBezTo>
                    <a:pt x="41" y="36"/>
                    <a:pt x="45" y="11"/>
                    <a:pt x="19" y="0"/>
                  </a:cubicBez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5638800" y="5524500"/>
            <a:ext cx="4258310" cy="730885"/>
          </a:xfrm>
          <a:prstGeom prst="rect">
            <a:avLst/>
          </a:prstGeom>
          <a:noFill/>
          <a:ln w="12700" cap="flat" cmpd="sng">
            <a:solidFill>
              <a:srgbClr val="77930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说明上层清液中有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Pb</a:t>
            </a:r>
            <a:r>
              <a:rPr lang="en-US" altLang="zh-CN" sz="3200" b="1" baseline="30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baseline="30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＋</a:t>
            </a:r>
            <a:endParaRPr lang="zh-CN" altLang="en-US" sz="3200" b="1" baseline="300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  <p:bldP spid="16388" grpId="0"/>
      <p:bldP spid="16389" grpId="0" bldLvl="0" animBg="1"/>
      <p:bldP spid="16390" grpId="0" bldLvl="0" animBg="1"/>
      <p:bldP spid="16392" grpId="0"/>
      <p:bldP spid="16417" grpId="0"/>
      <p:bldP spid="16431" grpId="0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1524000" y="4724400"/>
            <a:ext cx="6400800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             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溶解                             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PbI</a:t>
            </a:r>
            <a:r>
              <a:rPr kumimoji="0" lang="en-US" altLang="zh-CN" sz="40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2(</a:t>
            </a:r>
            <a:r>
              <a:rPr kumimoji="0" lang="en-US" altLang="zh-CN" sz="32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s)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Pb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＋</a:t>
            </a:r>
            <a:r>
              <a:rPr kumimoji="0" lang="en-US" altLang="zh-CN" sz="4000" b="1" i="0" u="none" strike="noStrike" kern="120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(</a:t>
            </a:r>
            <a:r>
              <a:rPr kumimoji="0" lang="en-US" altLang="zh-CN" sz="32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aq</a:t>
            </a:r>
            <a:r>
              <a:rPr kumimoji="0" lang="en-US" altLang="zh-CN" sz="32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)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+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2I</a:t>
            </a:r>
            <a:r>
              <a:rPr kumimoji="0" lang="en-US" altLang="zh-CN" sz="32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-</a:t>
            </a:r>
            <a:r>
              <a:rPr kumimoji="0" lang="en-US" altLang="zh-CN" sz="32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(aq)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             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沉淀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              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" name="组合 11266"/>
          <p:cNvGrpSpPr/>
          <p:nvPr/>
        </p:nvGrpSpPr>
        <p:grpSpPr>
          <a:xfrm>
            <a:off x="3048000" y="5410200"/>
            <a:ext cx="792163" cy="287338"/>
            <a:chOff x="3840" y="384"/>
            <a:chExt cx="432" cy="144"/>
          </a:xfrm>
        </p:grpSpPr>
        <p:grpSp>
          <p:nvGrpSpPr>
            <p:cNvPr id="25651" name="组合 11267"/>
            <p:cNvGrpSpPr/>
            <p:nvPr/>
          </p:nvGrpSpPr>
          <p:grpSpPr>
            <a:xfrm>
              <a:off x="3840" y="384"/>
              <a:ext cx="432" cy="48"/>
              <a:chOff x="3840" y="384"/>
              <a:chExt cx="432" cy="48"/>
            </a:xfrm>
          </p:grpSpPr>
          <p:sp>
            <p:nvSpPr>
              <p:cNvPr id="25655" name="直接连接符 11268"/>
              <p:cNvSpPr/>
              <p:nvPr/>
            </p:nvSpPr>
            <p:spPr>
              <a:xfrm>
                <a:off x="3840" y="432"/>
                <a:ext cx="43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56" name="直接连接符 11269"/>
              <p:cNvSpPr/>
              <p:nvPr/>
            </p:nvSpPr>
            <p:spPr>
              <a:xfrm flipH="1" flipV="1">
                <a:off x="4176" y="384"/>
                <a:ext cx="96" cy="48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5652" name="组合 11270"/>
            <p:cNvGrpSpPr/>
            <p:nvPr/>
          </p:nvGrpSpPr>
          <p:grpSpPr>
            <a:xfrm>
              <a:off x="3840" y="480"/>
              <a:ext cx="432" cy="48"/>
              <a:chOff x="3936" y="672"/>
              <a:chExt cx="432" cy="48"/>
            </a:xfrm>
          </p:grpSpPr>
          <p:sp>
            <p:nvSpPr>
              <p:cNvPr id="25653" name="直接连接符 11271"/>
              <p:cNvSpPr/>
              <p:nvPr/>
            </p:nvSpPr>
            <p:spPr>
              <a:xfrm>
                <a:off x="3936" y="672"/>
                <a:ext cx="43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54" name="直接连接符 11272"/>
              <p:cNvSpPr/>
              <p:nvPr/>
            </p:nvSpPr>
            <p:spPr>
              <a:xfrm flipH="1" flipV="1">
                <a:off x="3936" y="672"/>
                <a:ext cx="96" cy="48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1275" name="椭圆 11274"/>
          <p:cNvSpPr>
            <a:spLocks noChangeAspect="1"/>
          </p:cNvSpPr>
          <p:nvPr/>
        </p:nvSpPr>
        <p:spPr>
          <a:xfrm>
            <a:off x="5486400" y="3200400"/>
            <a:ext cx="342900" cy="352425"/>
          </a:xfrm>
          <a:prstGeom prst="ellipse">
            <a:avLst/>
          </a:prstGeom>
          <a:gradFill rotWithShape="1">
            <a:gsLst>
              <a:gs pos="0">
                <a:srgbClr val="FE9700"/>
              </a:gs>
              <a:gs pos="100000">
                <a:srgbClr val="764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6" name="椭圆 11275"/>
          <p:cNvSpPr>
            <a:spLocks noChangeAspect="1"/>
          </p:cNvSpPr>
          <p:nvPr/>
        </p:nvSpPr>
        <p:spPr>
          <a:xfrm>
            <a:off x="3962400" y="2819400"/>
            <a:ext cx="484188" cy="49053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51525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7" name="椭圆 11276"/>
          <p:cNvSpPr>
            <a:spLocks noChangeAspect="1"/>
          </p:cNvSpPr>
          <p:nvPr/>
        </p:nvSpPr>
        <p:spPr>
          <a:xfrm>
            <a:off x="3657600" y="3124200"/>
            <a:ext cx="342900" cy="349250"/>
          </a:xfrm>
          <a:prstGeom prst="ellipse">
            <a:avLst/>
          </a:prstGeom>
          <a:gradFill rotWithShape="1">
            <a:gsLst>
              <a:gs pos="0">
                <a:srgbClr val="FE9700"/>
              </a:gs>
              <a:gs pos="100000">
                <a:srgbClr val="995B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" name="组合 11277"/>
          <p:cNvGrpSpPr/>
          <p:nvPr/>
        </p:nvGrpSpPr>
        <p:grpSpPr>
          <a:xfrm>
            <a:off x="1905000" y="1524000"/>
            <a:ext cx="2922588" cy="2387600"/>
            <a:chOff x="144" y="1056"/>
            <a:chExt cx="1841" cy="1504"/>
          </a:xfrm>
        </p:grpSpPr>
        <p:grpSp>
          <p:nvGrpSpPr>
            <p:cNvPr id="25618" name="组合 11278"/>
            <p:cNvGrpSpPr/>
            <p:nvPr/>
          </p:nvGrpSpPr>
          <p:grpSpPr>
            <a:xfrm>
              <a:off x="144" y="1056"/>
              <a:ext cx="1824" cy="1504"/>
              <a:chOff x="144" y="1056"/>
              <a:chExt cx="1824" cy="1504"/>
            </a:xfrm>
          </p:grpSpPr>
          <p:sp>
            <p:nvSpPr>
              <p:cNvPr id="25620" name="椭圆 11279">
                <a:hlinkClick r:id="" action="ppaction://hlinkshowjump?jump=nextslide"/>
              </p:cNvPr>
              <p:cNvSpPr>
                <a:spLocks noChangeAspect="1"/>
              </p:cNvSpPr>
              <p:nvPr/>
            </p:nvSpPr>
            <p:spPr>
              <a:xfrm>
                <a:off x="144" y="1056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1" name="椭圆 11280"/>
              <p:cNvSpPr>
                <a:spLocks noChangeAspect="1"/>
              </p:cNvSpPr>
              <p:nvPr/>
            </p:nvSpPr>
            <p:spPr>
              <a:xfrm>
                <a:off x="361" y="1278"/>
                <a:ext cx="218" cy="220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2" name="椭圆 11281"/>
              <p:cNvSpPr>
                <a:spLocks noChangeAspect="1"/>
              </p:cNvSpPr>
              <p:nvPr/>
            </p:nvSpPr>
            <p:spPr>
              <a:xfrm>
                <a:off x="144" y="1409"/>
                <a:ext cx="305" cy="311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3" name="椭圆 11282"/>
              <p:cNvSpPr>
                <a:spLocks noChangeAspect="1"/>
              </p:cNvSpPr>
              <p:nvPr/>
            </p:nvSpPr>
            <p:spPr>
              <a:xfrm>
                <a:off x="361" y="1631"/>
                <a:ext cx="218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4" name="椭圆 11283"/>
              <p:cNvSpPr>
                <a:spLocks noChangeAspect="1"/>
              </p:cNvSpPr>
              <p:nvPr/>
            </p:nvSpPr>
            <p:spPr>
              <a:xfrm>
                <a:off x="144" y="1763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5" name="椭圆 11284"/>
              <p:cNvSpPr>
                <a:spLocks noChangeAspect="1"/>
              </p:cNvSpPr>
              <p:nvPr/>
            </p:nvSpPr>
            <p:spPr>
              <a:xfrm>
                <a:off x="361" y="1985"/>
                <a:ext cx="218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6" name="椭圆 11285"/>
              <p:cNvSpPr>
                <a:spLocks noChangeAspect="1"/>
              </p:cNvSpPr>
              <p:nvPr/>
            </p:nvSpPr>
            <p:spPr>
              <a:xfrm>
                <a:off x="144" y="2118"/>
                <a:ext cx="305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7" name="椭圆 11286"/>
              <p:cNvSpPr>
                <a:spLocks noChangeAspect="1"/>
              </p:cNvSpPr>
              <p:nvPr/>
            </p:nvSpPr>
            <p:spPr>
              <a:xfrm>
                <a:off x="361" y="2338"/>
                <a:ext cx="218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8" name="椭圆 11287"/>
              <p:cNvSpPr>
                <a:spLocks noChangeAspect="1"/>
              </p:cNvSpPr>
              <p:nvPr/>
            </p:nvSpPr>
            <p:spPr>
              <a:xfrm>
                <a:off x="515" y="1056"/>
                <a:ext cx="304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29" name="椭圆 11288"/>
              <p:cNvSpPr>
                <a:spLocks noChangeAspect="1"/>
              </p:cNvSpPr>
              <p:nvPr/>
            </p:nvSpPr>
            <p:spPr>
              <a:xfrm>
                <a:off x="732" y="1278"/>
                <a:ext cx="218" cy="220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0" name="椭圆 11289"/>
              <p:cNvSpPr>
                <a:spLocks noChangeAspect="1"/>
              </p:cNvSpPr>
              <p:nvPr/>
            </p:nvSpPr>
            <p:spPr>
              <a:xfrm>
                <a:off x="515" y="1409"/>
                <a:ext cx="304" cy="311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1" name="椭圆 11290"/>
              <p:cNvSpPr>
                <a:spLocks noChangeAspect="1"/>
              </p:cNvSpPr>
              <p:nvPr/>
            </p:nvSpPr>
            <p:spPr>
              <a:xfrm>
                <a:off x="732" y="1631"/>
                <a:ext cx="218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764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2" name="椭圆 11291"/>
              <p:cNvSpPr>
                <a:spLocks noChangeAspect="1"/>
              </p:cNvSpPr>
              <p:nvPr/>
            </p:nvSpPr>
            <p:spPr>
              <a:xfrm>
                <a:off x="515" y="1763"/>
                <a:ext cx="304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3" name="椭圆 11292"/>
              <p:cNvSpPr>
                <a:spLocks noChangeAspect="1"/>
              </p:cNvSpPr>
              <p:nvPr/>
            </p:nvSpPr>
            <p:spPr>
              <a:xfrm>
                <a:off x="732" y="1985"/>
                <a:ext cx="218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764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4" name="椭圆 11293"/>
              <p:cNvSpPr>
                <a:spLocks noChangeAspect="1"/>
              </p:cNvSpPr>
              <p:nvPr/>
            </p:nvSpPr>
            <p:spPr>
              <a:xfrm>
                <a:off x="515" y="2118"/>
                <a:ext cx="304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5" name="椭圆 11294"/>
              <p:cNvSpPr>
                <a:spLocks noChangeAspect="1"/>
              </p:cNvSpPr>
              <p:nvPr/>
            </p:nvSpPr>
            <p:spPr>
              <a:xfrm>
                <a:off x="732" y="2338"/>
                <a:ext cx="218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6" name="椭圆 11295"/>
              <p:cNvSpPr>
                <a:spLocks noChangeAspect="1"/>
              </p:cNvSpPr>
              <p:nvPr/>
            </p:nvSpPr>
            <p:spPr>
              <a:xfrm>
                <a:off x="882" y="1056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7" name="椭圆 11296"/>
              <p:cNvSpPr>
                <a:spLocks noChangeAspect="1"/>
              </p:cNvSpPr>
              <p:nvPr/>
            </p:nvSpPr>
            <p:spPr>
              <a:xfrm>
                <a:off x="1100" y="1278"/>
                <a:ext cx="217" cy="220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8" name="椭圆 11297"/>
              <p:cNvSpPr>
                <a:spLocks noChangeAspect="1"/>
              </p:cNvSpPr>
              <p:nvPr/>
            </p:nvSpPr>
            <p:spPr>
              <a:xfrm>
                <a:off x="882" y="1409"/>
                <a:ext cx="305" cy="311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9" name="椭圆 11298"/>
              <p:cNvSpPr>
                <a:spLocks noChangeAspect="1"/>
              </p:cNvSpPr>
              <p:nvPr/>
            </p:nvSpPr>
            <p:spPr>
              <a:xfrm>
                <a:off x="1100" y="1631"/>
                <a:ext cx="217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0" name="椭圆 11299"/>
              <p:cNvSpPr>
                <a:spLocks noChangeAspect="1"/>
              </p:cNvSpPr>
              <p:nvPr/>
            </p:nvSpPr>
            <p:spPr>
              <a:xfrm>
                <a:off x="882" y="1763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1" name="椭圆 11300"/>
              <p:cNvSpPr>
                <a:spLocks noChangeAspect="1"/>
              </p:cNvSpPr>
              <p:nvPr/>
            </p:nvSpPr>
            <p:spPr>
              <a:xfrm>
                <a:off x="1100" y="1985"/>
                <a:ext cx="217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764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2" name="椭圆 11301"/>
              <p:cNvSpPr>
                <a:spLocks noChangeAspect="1"/>
              </p:cNvSpPr>
              <p:nvPr/>
            </p:nvSpPr>
            <p:spPr>
              <a:xfrm>
                <a:off x="882" y="2118"/>
                <a:ext cx="305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3" name="椭圆 11302"/>
              <p:cNvSpPr>
                <a:spLocks noChangeAspect="1"/>
              </p:cNvSpPr>
              <p:nvPr/>
            </p:nvSpPr>
            <p:spPr>
              <a:xfrm>
                <a:off x="1100" y="2338"/>
                <a:ext cx="217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4" name="椭圆 11303"/>
              <p:cNvSpPr>
                <a:spLocks noChangeAspect="1"/>
              </p:cNvSpPr>
              <p:nvPr/>
            </p:nvSpPr>
            <p:spPr>
              <a:xfrm>
                <a:off x="1253" y="1056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5" name="椭圆 11304"/>
              <p:cNvSpPr>
                <a:spLocks noChangeAspect="1"/>
              </p:cNvSpPr>
              <p:nvPr/>
            </p:nvSpPr>
            <p:spPr>
              <a:xfrm>
                <a:off x="1472" y="1278"/>
                <a:ext cx="216" cy="220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6" name="椭圆 11305"/>
              <p:cNvSpPr>
                <a:spLocks noChangeAspect="1"/>
              </p:cNvSpPr>
              <p:nvPr/>
            </p:nvSpPr>
            <p:spPr>
              <a:xfrm>
                <a:off x="1253" y="1409"/>
                <a:ext cx="305" cy="311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7" name="椭圆 11306"/>
              <p:cNvSpPr>
                <a:spLocks noChangeAspect="1"/>
              </p:cNvSpPr>
              <p:nvPr/>
            </p:nvSpPr>
            <p:spPr>
              <a:xfrm>
                <a:off x="1488" y="1632"/>
                <a:ext cx="216" cy="222"/>
              </a:xfrm>
              <a:prstGeom prst="ellipse">
                <a:avLst/>
              </a:prstGeom>
              <a:gradFill rotWithShape="1">
                <a:gsLst>
                  <a:gs pos="0">
                    <a:srgbClr val="FE9700"/>
                  </a:gs>
                  <a:gs pos="100000">
                    <a:srgbClr val="995B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8" name="椭圆 11307"/>
              <p:cNvSpPr>
                <a:spLocks noChangeAspect="1"/>
              </p:cNvSpPr>
              <p:nvPr/>
            </p:nvSpPr>
            <p:spPr>
              <a:xfrm>
                <a:off x="1253" y="1763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9" name="椭圆 11308"/>
              <p:cNvSpPr>
                <a:spLocks noChangeAspect="1"/>
              </p:cNvSpPr>
              <p:nvPr/>
            </p:nvSpPr>
            <p:spPr>
              <a:xfrm>
                <a:off x="1253" y="2118"/>
                <a:ext cx="305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0" name="椭圆 11309"/>
              <p:cNvSpPr>
                <a:spLocks noChangeAspect="1"/>
              </p:cNvSpPr>
              <p:nvPr/>
            </p:nvSpPr>
            <p:spPr>
              <a:xfrm>
                <a:off x="1663" y="1099"/>
                <a:ext cx="305" cy="31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1525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19" name="椭圆 11310"/>
            <p:cNvSpPr>
              <a:spLocks noChangeAspect="1"/>
            </p:cNvSpPr>
            <p:nvPr/>
          </p:nvSpPr>
          <p:spPr>
            <a:xfrm>
              <a:off x="1680" y="1440"/>
              <a:ext cx="305" cy="30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515253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312" name="椭圆 11311"/>
          <p:cNvSpPr>
            <a:spLocks noChangeAspect="1"/>
          </p:cNvSpPr>
          <p:nvPr/>
        </p:nvSpPr>
        <p:spPr>
          <a:xfrm>
            <a:off x="5486400" y="2209800"/>
            <a:ext cx="484188" cy="492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51525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" name="组合 11312"/>
          <p:cNvGrpSpPr/>
          <p:nvPr/>
        </p:nvGrpSpPr>
        <p:grpSpPr>
          <a:xfrm>
            <a:off x="2133600" y="4191000"/>
            <a:ext cx="655638" cy="492125"/>
            <a:chOff x="144" y="3024"/>
            <a:chExt cx="413" cy="310"/>
          </a:xfrm>
        </p:grpSpPr>
        <p:sp>
          <p:nvSpPr>
            <p:cNvPr id="25616" name="椭圆 11313"/>
            <p:cNvSpPr>
              <a:spLocks noChangeAspect="1"/>
            </p:cNvSpPr>
            <p:nvPr/>
          </p:nvSpPr>
          <p:spPr>
            <a:xfrm>
              <a:off x="144" y="3024"/>
              <a:ext cx="305" cy="31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515253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7" name="文本框 11314"/>
            <p:cNvSpPr txBox="1">
              <a:spLocks noChangeAspect="1"/>
            </p:cNvSpPr>
            <p:nvPr/>
          </p:nvSpPr>
          <p:spPr>
            <a:xfrm>
              <a:off x="144" y="3024"/>
              <a:ext cx="41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dirty="0">
                  <a:latin typeface="Times New Roman" panose="02020603050405020304" pitchFamily="18" charset="0"/>
                  <a:ea typeface="_x000B__x000C_"/>
                </a:rPr>
                <a:t>Pb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_x000B__x000C_"/>
                </a:rPr>
                <a:t>2+</a:t>
              </a:r>
              <a:endParaRPr lang="en-US" altLang="zh-CN" sz="2000" b="1" baseline="30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11315"/>
          <p:cNvGrpSpPr/>
          <p:nvPr/>
        </p:nvGrpSpPr>
        <p:grpSpPr>
          <a:xfrm>
            <a:off x="2971800" y="4267200"/>
            <a:ext cx="419100" cy="398463"/>
            <a:chOff x="144" y="3408"/>
            <a:chExt cx="264" cy="251"/>
          </a:xfrm>
        </p:grpSpPr>
        <p:sp>
          <p:nvSpPr>
            <p:cNvPr id="25614" name="椭圆 11316"/>
            <p:cNvSpPr>
              <a:spLocks noChangeAspect="1"/>
            </p:cNvSpPr>
            <p:nvPr/>
          </p:nvSpPr>
          <p:spPr>
            <a:xfrm>
              <a:off x="192" y="3408"/>
              <a:ext cx="216" cy="222"/>
            </a:xfrm>
            <a:prstGeom prst="ellipse">
              <a:avLst/>
            </a:prstGeom>
            <a:gradFill rotWithShape="1">
              <a:gsLst>
                <a:gs pos="0">
                  <a:srgbClr val="FE9700"/>
                </a:gs>
                <a:gs pos="100000">
                  <a:srgbClr val="995B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5" name="文本框 11317"/>
            <p:cNvSpPr txBox="1">
              <a:spLocks noChangeAspect="1"/>
            </p:cNvSpPr>
            <p:nvPr/>
          </p:nvSpPr>
          <p:spPr>
            <a:xfrm>
              <a:off x="144" y="3408"/>
              <a:ext cx="23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dirty="0">
                  <a:latin typeface="Times New Roman" panose="02020603050405020304" pitchFamily="18" charset="0"/>
                  <a:ea typeface="_x000B__x000C_"/>
                </a:rPr>
                <a:t> l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_x000B__x000C_"/>
                </a:rPr>
                <a:t>-</a:t>
              </a:r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319" name="文本框 11318"/>
          <p:cNvSpPr txBox="1"/>
          <p:nvPr/>
        </p:nvSpPr>
        <p:spPr>
          <a:xfrm>
            <a:off x="1676400" y="228600"/>
            <a:ext cx="4572000" cy="5334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</a:rPr>
              <a:t>PbI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在水中溶解平衡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320" name="矩形 11319"/>
          <p:cNvSpPr/>
          <p:nvPr/>
        </p:nvSpPr>
        <p:spPr>
          <a:xfrm>
            <a:off x="6477000" y="152400"/>
            <a:ext cx="3995738" cy="5384800"/>
          </a:xfrm>
          <a:prstGeom prst="rect">
            <a:avLst/>
          </a:prstGeom>
          <a:pattFill prst="pct90">
            <a:fgClr>
              <a:srgbClr val="CCFF66"/>
            </a:fgClr>
            <a:bgClr>
              <a:srgbClr val="FF9900"/>
            </a:bgClr>
          </a:patt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尽管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PbI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固体难溶于水，但仍有部分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Pb</a:t>
            </a:r>
            <a:r>
              <a:rPr lang="en-US" altLang="zh-CN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和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I</a:t>
            </a:r>
            <a:r>
              <a:rPr lang="en-US" altLang="zh-CN" sz="2800" b="1" baseline="30000" dirty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离开固体表面进入溶液，同时进入溶液的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Pb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I</a:t>
            </a:r>
            <a:r>
              <a:rPr lang="en-US" altLang="zh-CN" sz="2800" b="1" baseline="30000" dirty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又会在固体表面沉淀下来，当这两个过程速率相等时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Pb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I</a:t>
            </a:r>
            <a:r>
              <a:rPr lang="en-US" altLang="zh-CN" sz="2800" b="1" baseline="30000" dirty="0"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的沉淀与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PbI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固体的溶解达到平衡状态即达到沉淀溶解平衡状态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PbI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固体在水中的沉淀溶解平衡可表示为：</a:t>
            </a:r>
            <a:endParaRPr lang="zh-CN" altLang="en-US" sz="28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321" name="直接连接符 11320"/>
          <p:cNvSpPr/>
          <p:nvPr/>
        </p:nvSpPr>
        <p:spPr>
          <a:xfrm flipH="1" flipV="1">
            <a:off x="5181600" y="6019800"/>
            <a:ext cx="1371600" cy="4572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triangle" w="lg" len="lg"/>
          </a:ln>
        </p:spPr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0833 -0.07778 " pathEditMode="relative" ptsTypes="AA">
                                      <p:cBhvr>
                                        <p:cTn id="3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7037E-7 L 0.275 -0.05556 " pathEditMode="relative" ptsTypes="AA">
                                      <p:cBhvr>
                                        <p:cTn id="3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3108E-6 L -0.21805 -0.035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6309E-7 L -0.24791 -0.099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19" grpId="0" bldLvl="0" animBg="1"/>
      <p:bldP spid="113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21507"/>
          <p:cNvSpPr txBox="1"/>
          <p:nvPr/>
        </p:nvSpPr>
        <p:spPr>
          <a:xfrm>
            <a:off x="1524000" y="0"/>
            <a:ext cx="3581400" cy="583565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沉淀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溶解平衡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11" name="矩形 21510"/>
          <p:cNvSpPr/>
          <p:nvPr/>
        </p:nvSpPr>
        <p:spPr>
          <a:xfrm>
            <a:off x="1911350" y="4093687"/>
            <a:ext cx="63074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200" b="1" dirty="0">
                <a:latin typeface="Verdana" panose="020B0604030504040204" pitchFamily="34" charset="0"/>
              </a:rPr>
              <a:t>练：书写碳酸钙溶解平衡的表达式</a:t>
            </a:r>
            <a:endParaRPr lang="zh-CN" altLang="en-US" sz="3200" b="1" dirty="0">
              <a:latin typeface="Verdana" panose="020B0604030504040204" pitchFamily="34" charset="0"/>
            </a:endParaRPr>
          </a:p>
        </p:txBody>
      </p:sp>
      <p:sp>
        <p:nvSpPr>
          <p:cNvPr id="21512" name="矩形 21511"/>
          <p:cNvSpPr/>
          <p:nvPr/>
        </p:nvSpPr>
        <p:spPr>
          <a:xfrm>
            <a:off x="755650" y="1288415"/>
            <a:ext cx="11187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一定温度下，当沉淀溶解的速率和沉淀生成的速率相等时，形成电解质的饱和溶液，达到平衡状态，我们把这种平衡称为沉淀溶解平衡 。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3" name="矩形 21512"/>
          <p:cNvSpPr/>
          <p:nvPr/>
        </p:nvSpPr>
        <p:spPr>
          <a:xfrm>
            <a:off x="1524000" y="3046572"/>
            <a:ext cx="2089150" cy="521970"/>
          </a:xfrm>
          <a:prstGeom prst="rect">
            <a:avLst/>
          </a:prstGeom>
          <a:solidFill>
            <a:srgbClr val="305480"/>
          </a:solidFill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表达式：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1514" name="矩形 21513"/>
          <p:cNvSpPr/>
          <p:nvPr/>
        </p:nvSpPr>
        <p:spPr>
          <a:xfrm>
            <a:off x="1752600" y="607536"/>
            <a:ext cx="1873250" cy="583565"/>
          </a:xfrm>
          <a:prstGeom prst="rect">
            <a:avLst/>
          </a:prstGeom>
          <a:solidFill>
            <a:srgbClr val="396497"/>
          </a:solidFill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1)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概念：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21525" name="直接连接符 21524"/>
          <p:cNvSpPr/>
          <p:nvPr/>
        </p:nvSpPr>
        <p:spPr>
          <a:xfrm>
            <a:off x="4876800" y="1761490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6" name="直接连接符 21525"/>
          <p:cNvSpPr/>
          <p:nvPr/>
        </p:nvSpPr>
        <p:spPr>
          <a:xfrm>
            <a:off x="7495540" y="1761490"/>
            <a:ext cx="1219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7" name="直接连接符 21526"/>
          <p:cNvSpPr/>
          <p:nvPr/>
        </p:nvSpPr>
        <p:spPr>
          <a:xfrm>
            <a:off x="3200400" y="2362200"/>
            <a:ext cx="16764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8" name="直接连接符 21527"/>
          <p:cNvSpPr/>
          <p:nvPr/>
        </p:nvSpPr>
        <p:spPr>
          <a:xfrm>
            <a:off x="6167755" y="2362200"/>
            <a:ext cx="838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9" name="直接连接符 21528"/>
          <p:cNvSpPr/>
          <p:nvPr/>
        </p:nvSpPr>
        <p:spPr>
          <a:xfrm>
            <a:off x="1318895" y="2856865"/>
            <a:ext cx="838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组合 21529"/>
          <p:cNvGrpSpPr/>
          <p:nvPr/>
        </p:nvGrpSpPr>
        <p:grpSpPr>
          <a:xfrm>
            <a:off x="2871788" y="4827587"/>
            <a:ext cx="6156325" cy="584201"/>
            <a:chOff x="778" y="3492"/>
            <a:chExt cx="3696" cy="368"/>
          </a:xfrm>
        </p:grpSpPr>
        <p:sp>
          <p:nvSpPr>
            <p:cNvPr id="26645" name="矩形 21530"/>
            <p:cNvSpPr/>
            <p:nvPr/>
          </p:nvSpPr>
          <p:spPr>
            <a:xfrm>
              <a:off x="778" y="3492"/>
              <a:ext cx="3696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>
              <a:spAutoFit/>
            </a:bodyPr>
            <a:p>
              <a:r>
                <a:rPr lang="en-US" altLang="zh-CN" sz="3200" b="1" dirty="0">
                  <a:latin typeface="Times New Roman" panose="02020603050405020304" pitchFamily="18" charset="0"/>
                </a:rPr>
                <a:t>CaCO</a:t>
              </a:r>
              <a:r>
                <a:rPr lang="en-US" altLang="zh-CN" sz="3200" b="1" baseline="-25000" dirty="0">
                  <a:latin typeface="Times New Roman" panose="02020603050405020304" pitchFamily="18" charset="0"/>
                </a:rPr>
                <a:t>3 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(s)           Ca</a:t>
              </a:r>
              <a:r>
                <a:rPr lang="en-US" altLang="zh-CN" sz="3200" b="1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3600" b="1" baseline="30000" dirty="0">
                  <a:latin typeface="Times New Roman" panose="02020603050405020304" pitchFamily="18" charset="0"/>
                </a:rPr>
                <a:t>+ </a:t>
              </a:r>
              <a:r>
                <a:rPr lang="en-US" altLang="zh-CN" b="1" dirty="0">
                  <a:solidFill>
                    <a:srgbClr val="008000"/>
                  </a:solidFill>
                  <a:latin typeface="Arial" panose="020B0604020202020204" pitchFamily="34" charset="0"/>
                </a:rPr>
                <a:t>(aq)</a:t>
              </a:r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+CO</a:t>
              </a:r>
              <a:r>
                <a:rPr lang="en-US" altLang="zh-CN" sz="32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3200" b="1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3600" b="1" baseline="30000" dirty="0">
                  <a:latin typeface="Times New Roman" panose="02020603050405020304" pitchFamily="18" charset="0"/>
                </a:rPr>
                <a:t>- </a:t>
              </a:r>
              <a:r>
                <a:rPr lang="en-US" altLang="zh-CN" b="1" dirty="0">
                  <a:solidFill>
                    <a:srgbClr val="008000"/>
                  </a:solidFill>
                  <a:latin typeface="Arial" panose="020B0604020202020204" pitchFamily="34" charset="0"/>
                </a:rPr>
                <a:t>(aq)</a:t>
              </a:r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grpSp>
          <p:nvGrpSpPr>
            <p:cNvPr id="26646" name="组合 21531"/>
            <p:cNvGrpSpPr/>
            <p:nvPr/>
          </p:nvGrpSpPr>
          <p:grpSpPr>
            <a:xfrm>
              <a:off x="1968" y="3611"/>
              <a:ext cx="604" cy="181"/>
              <a:chOff x="3840" y="384"/>
              <a:chExt cx="432" cy="144"/>
            </a:xfrm>
          </p:grpSpPr>
          <p:grpSp>
            <p:nvGrpSpPr>
              <p:cNvPr id="26647" name="组合 21532"/>
              <p:cNvGrpSpPr/>
              <p:nvPr/>
            </p:nvGrpSpPr>
            <p:grpSpPr>
              <a:xfrm>
                <a:off x="3840" y="384"/>
                <a:ext cx="432" cy="48"/>
                <a:chOff x="3840" y="384"/>
                <a:chExt cx="432" cy="48"/>
              </a:xfrm>
            </p:grpSpPr>
            <p:sp>
              <p:nvSpPr>
                <p:cNvPr id="26651" name="直接连接符 21533"/>
                <p:cNvSpPr/>
                <p:nvPr/>
              </p:nvSpPr>
              <p:spPr>
                <a:xfrm>
                  <a:off x="3840" y="432"/>
                  <a:ext cx="432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52" name="直接连接符 21534"/>
                <p:cNvSpPr/>
                <p:nvPr/>
              </p:nvSpPr>
              <p:spPr>
                <a:xfrm flipH="1" flipV="1">
                  <a:off x="4176" y="384"/>
                  <a:ext cx="96" cy="4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6648" name="组合 21535"/>
              <p:cNvGrpSpPr/>
              <p:nvPr/>
            </p:nvGrpSpPr>
            <p:grpSpPr>
              <a:xfrm>
                <a:off x="3840" y="480"/>
                <a:ext cx="432" cy="48"/>
                <a:chOff x="3936" y="672"/>
                <a:chExt cx="432" cy="48"/>
              </a:xfrm>
            </p:grpSpPr>
            <p:sp>
              <p:nvSpPr>
                <p:cNvPr id="26649" name="直接连接符 21536"/>
                <p:cNvSpPr/>
                <p:nvPr/>
              </p:nvSpPr>
              <p:spPr>
                <a:xfrm>
                  <a:off x="3936" y="672"/>
                  <a:ext cx="432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50" name="直接连接符 21537"/>
                <p:cNvSpPr/>
                <p:nvPr/>
              </p:nvSpPr>
              <p:spPr>
                <a:xfrm flipH="1" flipV="1">
                  <a:off x="3936" y="672"/>
                  <a:ext cx="96" cy="48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6" name="组合 1"/>
          <p:cNvGrpSpPr/>
          <p:nvPr/>
        </p:nvGrpSpPr>
        <p:grpSpPr>
          <a:xfrm>
            <a:off x="4260850" y="3016250"/>
            <a:ext cx="5765800" cy="583882"/>
            <a:chOff x="4309" y="4749"/>
            <a:chExt cx="9080" cy="920"/>
          </a:xfrm>
        </p:grpSpPr>
        <p:sp>
          <p:nvSpPr>
            <p:cNvPr id="26639" name="文本框 7"/>
            <p:cNvSpPr txBox="1"/>
            <p:nvPr/>
          </p:nvSpPr>
          <p:spPr>
            <a:xfrm>
              <a:off x="4309" y="4749"/>
              <a:ext cx="908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Calibri" panose="020F0502020204030204" pitchFamily="34" charset="0"/>
                  <a:sym typeface="黑体" panose="02010609060101010101" pitchFamily="2" charset="-122"/>
                </a:rPr>
                <a:t>PbI</a:t>
              </a:r>
              <a:r>
                <a:rPr lang="en-US" altLang="zh-CN" sz="3200" b="1" baseline="-25000" dirty="0">
                  <a:latin typeface="Calibri" panose="020F0502020204030204" pitchFamily="34" charset="0"/>
                  <a:sym typeface="黑体" panose="02010609060101010101" pitchFamily="2" charset="-122"/>
                </a:rPr>
                <a:t>2</a:t>
              </a:r>
              <a:r>
                <a:rPr lang="en-US" altLang="zh-CN" sz="3200" b="1" dirty="0">
                  <a:latin typeface="Calibri" panose="020F0502020204030204" pitchFamily="34" charset="0"/>
                  <a:sym typeface="黑体" panose="02010609060101010101" pitchFamily="2" charset="-122"/>
                </a:rPr>
                <a:t> </a:t>
              </a:r>
              <a:r>
                <a:rPr lang="en-US" altLang="zh-CN" sz="3200" b="1" dirty="0">
                  <a:solidFill>
                    <a:srgbClr val="0000FF"/>
                  </a:solidFill>
                  <a:latin typeface="Calibri" panose="020F0502020204030204" pitchFamily="34" charset="0"/>
                  <a:sym typeface="黑体" panose="02010609060101010101" pitchFamily="2" charset="-122"/>
                </a:rPr>
                <a:t>(s)</a:t>
              </a:r>
              <a:r>
                <a:rPr lang="en-US" altLang="zh-CN" sz="3200" b="1" dirty="0">
                  <a:latin typeface="Calibri" panose="020F0502020204030204" pitchFamily="34" charset="0"/>
                  <a:sym typeface="黑体" panose="02010609060101010101" pitchFamily="2" charset="-122"/>
                </a:rPr>
                <a:t>              Pb</a:t>
              </a:r>
              <a:r>
                <a:rPr lang="en-US" altLang="zh-CN" sz="3200" b="1" baseline="30000" dirty="0">
                  <a:latin typeface="Calibri" panose="020F0502020204030204" pitchFamily="34" charset="0"/>
                  <a:sym typeface="黑体" panose="02010609060101010101" pitchFamily="2" charset="-122"/>
                </a:rPr>
                <a:t>2+</a:t>
              </a:r>
              <a:r>
                <a:rPr lang="en-US" altLang="zh-CN" sz="3200" b="1" dirty="0">
                  <a:solidFill>
                    <a:srgbClr val="0000FF"/>
                  </a:solidFill>
                  <a:latin typeface="Calibri" panose="020F0502020204030204" pitchFamily="34" charset="0"/>
                  <a:sym typeface="黑体" panose="02010609060101010101" pitchFamily="2" charset="-122"/>
                </a:rPr>
                <a:t>(aq)</a:t>
              </a:r>
              <a:r>
                <a:rPr lang="en-US" altLang="zh-CN" sz="3200" b="1" dirty="0">
                  <a:latin typeface="Calibri" panose="020F0502020204030204" pitchFamily="34" charset="0"/>
                  <a:sym typeface="黑体" panose="02010609060101010101" pitchFamily="2" charset="-122"/>
                </a:rPr>
                <a:t>  +  2I</a:t>
              </a:r>
              <a:r>
                <a:rPr lang="en-US" altLang="zh-CN" sz="3200" b="1" baseline="30000" dirty="0">
                  <a:latin typeface="Calibri" panose="020F0502020204030204" pitchFamily="34" charset="0"/>
                  <a:sym typeface="黑体" panose="02010609060101010101" pitchFamily="2" charset="-122"/>
                </a:rPr>
                <a:t>-</a:t>
              </a:r>
              <a:r>
                <a:rPr lang="en-US" altLang="zh-CN" sz="3200" b="1" dirty="0">
                  <a:solidFill>
                    <a:srgbClr val="0000FF"/>
                  </a:solidFill>
                  <a:latin typeface="Calibri" panose="020F0502020204030204" pitchFamily="34" charset="0"/>
                  <a:sym typeface="黑体" panose="02010609060101010101" pitchFamily="2" charset="-122"/>
                </a:rPr>
                <a:t>(aq)</a:t>
              </a:r>
              <a:r>
                <a:rPr lang="en-US" altLang="zh-CN" sz="3200" b="1" dirty="0">
                  <a:latin typeface="Calibri" panose="020F0502020204030204" pitchFamily="34" charset="0"/>
                  <a:sym typeface="黑体" panose="02010609060101010101" pitchFamily="2" charset="-122"/>
                </a:rPr>
                <a:t> </a:t>
              </a:r>
              <a:endParaRPr lang="en-US" altLang="zh-CN" sz="3200" b="1" dirty="0">
                <a:latin typeface="Calibri" panose="020F0502020204030204" pitchFamily="34" charset="0"/>
                <a:sym typeface="黑体" panose="02010609060101010101" pitchFamily="2" charset="-122"/>
              </a:endParaRPr>
            </a:p>
          </p:txBody>
        </p:sp>
        <p:grpSp>
          <p:nvGrpSpPr>
            <p:cNvPr id="26640" name="组合 5131"/>
            <p:cNvGrpSpPr/>
            <p:nvPr/>
          </p:nvGrpSpPr>
          <p:grpSpPr>
            <a:xfrm>
              <a:off x="6651" y="5074"/>
              <a:ext cx="1095" cy="270"/>
              <a:chOff x="1431" y="2505"/>
              <a:chExt cx="681" cy="153"/>
            </a:xfrm>
          </p:grpSpPr>
          <p:sp>
            <p:nvSpPr>
              <p:cNvPr id="26641" name="直接连接符 5132"/>
              <p:cNvSpPr/>
              <p:nvPr/>
            </p:nvSpPr>
            <p:spPr>
              <a:xfrm>
                <a:off x="1440" y="2544"/>
                <a:ext cx="67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42" name="直接连接符 5133"/>
              <p:cNvSpPr/>
              <p:nvPr/>
            </p:nvSpPr>
            <p:spPr>
              <a:xfrm>
                <a:off x="1440" y="2613"/>
                <a:ext cx="67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43" name="直接连接符 5134"/>
              <p:cNvSpPr/>
              <p:nvPr/>
            </p:nvSpPr>
            <p:spPr>
              <a:xfrm>
                <a:off x="2043" y="2505"/>
                <a:ext cx="48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44" name="直接连接符 5135"/>
              <p:cNvSpPr/>
              <p:nvPr/>
            </p:nvSpPr>
            <p:spPr>
              <a:xfrm>
                <a:off x="1431" y="2610"/>
                <a:ext cx="48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 bldLvl="0" animBg="1"/>
      <p:bldP spid="215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矩形 17412"/>
          <p:cNvSpPr/>
          <p:nvPr/>
        </p:nvSpPr>
        <p:spPr>
          <a:xfrm>
            <a:off x="2495550" y="2133600"/>
            <a:ext cx="6953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动：动态平衡，溶解和沉淀仍在进行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           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17415"/>
          <p:cNvGrpSpPr/>
          <p:nvPr/>
        </p:nvGrpSpPr>
        <p:grpSpPr>
          <a:xfrm>
            <a:off x="2643188" y="2997200"/>
            <a:ext cx="5218112" cy="583792"/>
            <a:chOff x="114" y="3168"/>
            <a:chExt cx="3054" cy="368"/>
          </a:xfrm>
        </p:grpSpPr>
        <p:sp>
          <p:nvSpPr>
            <p:cNvPr id="27658" name="矩形 17416"/>
            <p:cNvSpPr/>
            <p:nvPr/>
          </p:nvSpPr>
          <p:spPr>
            <a:xfrm>
              <a:off x="114" y="3168"/>
              <a:ext cx="2304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30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等：</a:t>
              </a:r>
              <a:endPara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7659" name="组合 17417"/>
            <p:cNvGrpSpPr/>
            <p:nvPr/>
          </p:nvGrpSpPr>
          <p:grpSpPr>
            <a:xfrm>
              <a:off x="1152" y="3168"/>
              <a:ext cx="2016" cy="368"/>
              <a:chOff x="1882" y="1978"/>
              <a:chExt cx="1179" cy="495"/>
            </a:xfrm>
          </p:grpSpPr>
          <p:grpSp>
            <p:nvGrpSpPr>
              <p:cNvPr id="27660" name="组合 17418"/>
              <p:cNvGrpSpPr/>
              <p:nvPr/>
            </p:nvGrpSpPr>
            <p:grpSpPr>
              <a:xfrm>
                <a:off x="1882" y="1978"/>
                <a:ext cx="1179" cy="495"/>
                <a:chOff x="1882" y="1978"/>
                <a:chExt cx="1179" cy="495"/>
              </a:xfrm>
            </p:grpSpPr>
            <p:sp>
              <p:nvSpPr>
                <p:cNvPr id="27662" name="文本框 17419"/>
                <p:cNvSpPr txBox="1"/>
                <p:nvPr/>
              </p:nvSpPr>
              <p:spPr>
                <a:xfrm>
                  <a:off x="1882" y="1978"/>
                  <a:ext cx="635" cy="4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3200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V</a:t>
                  </a:r>
                  <a:r>
                    <a:rPr lang="zh-CN" altLang="en-US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溶解</a:t>
                  </a:r>
                  <a:endParaRPr lang="zh-CN" altLang="en-US" b="1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27663" name="文本框 17420"/>
                <p:cNvSpPr txBox="1"/>
                <p:nvPr/>
              </p:nvSpPr>
              <p:spPr>
                <a:xfrm>
                  <a:off x="2426" y="1978"/>
                  <a:ext cx="635" cy="4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3200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V</a:t>
                  </a:r>
                  <a:r>
                    <a:rPr lang="zh-CN" altLang="en-US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沉淀</a:t>
                  </a:r>
                  <a:r>
                    <a:rPr lang="en-US" altLang="zh-CN" sz="3200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≠0</a:t>
                  </a:r>
                  <a:endParaRPr lang="en-US" altLang="zh-CN" sz="3200" b="1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27661" name="文本框 17421"/>
              <p:cNvSpPr txBox="1"/>
              <p:nvPr/>
            </p:nvSpPr>
            <p:spPr>
              <a:xfrm>
                <a:off x="2199" y="2069"/>
                <a:ext cx="363" cy="3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==</a:t>
                </a:r>
                <a:endParaRPr lang="en-US" altLang="zh-CN" sz="2400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17423" name="矩形 17422"/>
          <p:cNvSpPr/>
          <p:nvPr/>
        </p:nvSpPr>
        <p:spPr>
          <a:xfrm>
            <a:off x="2641600" y="3789363"/>
            <a:ext cx="6315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定：溶液中各离子浓度保持不变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           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24" name="矩形 17423"/>
          <p:cNvSpPr/>
          <p:nvPr/>
        </p:nvSpPr>
        <p:spPr>
          <a:xfrm>
            <a:off x="2643188" y="4652963"/>
            <a:ext cx="7218362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变：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当条件改变时，溶解平衡将发生移动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25" name="矩形 17424"/>
          <p:cNvSpPr/>
          <p:nvPr/>
        </p:nvSpPr>
        <p:spPr>
          <a:xfrm>
            <a:off x="2640013" y="1268413"/>
            <a:ext cx="6889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逆：溶解和沉淀互为可逆过程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           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26" name="文本框 17425"/>
          <p:cNvSpPr txBox="1"/>
          <p:nvPr/>
        </p:nvSpPr>
        <p:spPr>
          <a:xfrm>
            <a:off x="4008438" y="333375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逆、动、等、定、变</a:t>
            </a:r>
            <a:endParaRPr lang="zh-CN" alt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427" name="文本框 17426"/>
          <p:cNvSpPr txBox="1"/>
          <p:nvPr/>
        </p:nvSpPr>
        <p:spPr>
          <a:xfrm>
            <a:off x="1774825" y="333375"/>
            <a:ext cx="2124075" cy="583565"/>
          </a:xfrm>
          <a:prstGeom prst="rect">
            <a:avLst/>
          </a:prstGeom>
          <a:solidFill>
            <a:srgbClr val="305480"/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3200" b="1" kern="1200" cap="none" spc="0" normalizeH="0" baseline="0" noProof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3</a:t>
            </a:r>
            <a:r>
              <a:rPr kumimoji="0" lang="zh-CN" altLang="en-US" sz="3200" b="1" kern="1200" cap="none" spc="0" normalizeH="0" baseline="0" noProof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、特征：</a:t>
            </a:r>
            <a:endParaRPr kumimoji="0" lang="zh-CN" altLang="en-US" sz="3200" b="1" kern="1200" cap="none" spc="0" normalizeH="0" baseline="0" noProof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7429" name="矩形 17428"/>
          <p:cNvSpPr/>
          <p:nvPr/>
        </p:nvSpPr>
        <p:spPr>
          <a:xfrm>
            <a:off x="8175308" y="1666875"/>
            <a:ext cx="3276600" cy="3046095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沉淀溶解平衡和化学平衡、电离平衡一样，符合平衡的基本特征、满足平衡的变化基本规律。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23" grpId="0"/>
      <p:bldP spid="17424" grpId="0"/>
      <p:bldP spid="17425" grpId="0"/>
      <p:bldP spid="17426" grpId="0"/>
      <p:bldP spid="17429" grpId="0" bldLvl="0" animBg="1"/>
      <p:bldP spid="1742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19338" y="976313"/>
            <a:ext cx="8310562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难溶电解质达到溶解平衡状态时，其离子浓度的次方的乘积。简称为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溶度积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，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K</a:t>
            </a:r>
            <a:r>
              <a:rPr lang="en-US" altLang="zh-CN" sz="2800" b="1" baseline="-25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sp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表示。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5370" name="矩形 15369"/>
          <p:cNvSpPr/>
          <p:nvPr/>
        </p:nvSpPr>
        <p:spPr>
          <a:xfrm>
            <a:off x="1709738" y="974091"/>
            <a:ext cx="140335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概念：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6563" y="2202022"/>
            <a:ext cx="1798638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表达式：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21063" y="2170113"/>
            <a:ext cx="36401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PbI</a:t>
            </a:r>
            <a:r>
              <a:rPr lang="en-US" altLang="zh-CN" sz="2800" b="1" baseline="-25000" dirty="0">
                <a:latin typeface="Calibri" panose="020F0502020204030204" pitchFamily="34" charset="0"/>
                <a:sym typeface="黑体" panose="02010609060101010101" pitchFamily="2" charset="-122"/>
              </a:rPr>
              <a:t>2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(s)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         Pb</a:t>
            </a:r>
            <a:r>
              <a:rPr lang="en-US" altLang="zh-CN" sz="2800" b="1" baseline="30000" dirty="0">
                <a:latin typeface="Calibri" panose="020F0502020204030204" pitchFamily="34" charset="0"/>
                <a:sym typeface="黑体" panose="02010609060101010101" pitchFamily="2" charset="-122"/>
              </a:rPr>
              <a:t>2+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 +  2I</a:t>
            </a:r>
            <a:r>
              <a:rPr lang="en-US" altLang="zh-CN" sz="2800" b="1" baseline="30000" dirty="0">
                <a:latin typeface="Calibri" panose="020F0502020204030204" pitchFamily="34" charset="0"/>
                <a:sym typeface="黑体" panose="02010609060101010101" pitchFamily="2" charset="-122"/>
              </a:rPr>
              <a:t>-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</a:t>
            </a:r>
            <a:endParaRPr lang="en-US" altLang="zh-CN" sz="2800" b="1" dirty="0"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4603750" y="2359025"/>
            <a:ext cx="695325" cy="171450"/>
            <a:chOff x="1431" y="2505"/>
            <a:chExt cx="681" cy="153"/>
          </a:xfrm>
        </p:grpSpPr>
        <p:sp>
          <p:nvSpPr>
            <p:cNvPr id="28693" name="直接连接符 11"/>
            <p:cNvSpPr/>
            <p:nvPr/>
          </p:nvSpPr>
          <p:spPr>
            <a:xfrm>
              <a:off x="1440" y="2544"/>
              <a:ext cx="67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4" name="直接连接符 12"/>
            <p:cNvSpPr/>
            <p:nvPr/>
          </p:nvSpPr>
          <p:spPr>
            <a:xfrm>
              <a:off x="1440" y="2613"/>
              <a:ext cx="67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5" name="直接连接符 13"/>
            <p:cNvSpPr/>
            <p:nvPr/>
          </p:nvSpPr>
          <p:spPr>
            <a:xfrm>
              <a:off x="2043" y="2505"/>
              <a:ext cx="48" cy="4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6" name="直接连接符 14"/>
            <p:cNvSpPr/>
            <p:nvPr/>
          </p:nvSpPr>
          <p:spPr>
            <a:xfrm>
              <a:off x="1431" y="2610"/>
              <a:ext cx="48" cy="4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文本框 5"/>
          <p:cNvSpPr txBox="1"/>
          <p:nvPr/>
        </p:nvSpPr>
        <p:spPr>
          <a:xfrm>
            <a:off x="7061200" y="2235200"/>
            <a:ext cx="24333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K</a:t>
            </a:r>
            <a:r>
              <a:rPr lang="en-US" altLang="zh-CN" sz="2400" b="1" baseline="-25000" dirty="0">
                <a:latin typeface="Arial" panose="020B0604020202020204" pitchFamily="34" charset="0"/>
                <a:sym typeface="黑体" panose="02010609060101010101" pitchFamily="2" charset="-122"/>
              </a:rPr>
              <a:t>sp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  =  [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Pb</a:t>
            </a:r>
            <a:r>
              <a:rPr lang="en-US" altLang="zh-CN" sz="2400" b="1" baseline="30000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2+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][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I</a:t>
            </a:r>
            <a:r>
              <a:rPr lang="en-US" altLang="zh-CN" sz="2400" b="1" baseline="30000" dirty="0">
                <a:solidFill>
                  <a:srgbClr val="0000FF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-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]</a:t>
            </a:r>
            <a:r>
              <a:rPr lang="en-US" altLang="zh-CN" sz="2400" b="1" baseline="30000" dirty="0">
                <a:solidFill>
                  <a:srgbClr val="FF0000"/>
                </a:solidFill>
                <a:latin typeface="Arial" panose="020B0604020202020204" pitchFamily="34" charset="0"/>
                <a:sym typeface="黑体" panose="02010609060101010101" pitchFamily="2" charset="-122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 </a:t>
            </a:r>
            <a:endParaRPr lang="en-US" altLang="zh-CN" sz="2400" b="1" baseline="30000" dirty="0"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70113" y="2806066"/>
            <a:ext cx="1150937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通式：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21050" y="2803525"/>
            <a:ext cx="4441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A</a:t>
            </a:r>
            <a:r>
              <a:rPr lang="en-US" altLang="zh-CN" sz="2800" b="1" baseline="-25000" dirty="0">
                <a:latin typeface="Calibri" panose="020F0502020204030204" pitchFamily="34" charset="0"/>
                <a:sym typeface="黑体" panose="02010609060101010101" pitchFamily="2" charset="-122"/>
              </a:rPr>
              <a:t>m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B</a:t>
            </a:r>
            <a:r>
              <a:rPr lang="en-US" altLang="zh-CN" sz="2800" b="1" baseline="-25000" dirty="0">
                <a:latin typeface="Calibri" panose="020F0502020204030204" pitchFamily="34" charset="0"/>
                <a:sym typeface="黑体" panose="02010609060101010101" pitchFamily="2" charset="-122"/>
              </a:rPr>
              <a:t>n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(s)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         m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A</a:t>
            </a:r>
            <a:r>
              <a:rPr lang="en-US" altLang="zh-CN" sz="2800" b="1" baseline="30000" dirty="0">
                <a:latin typeface="Calibri" panose="020F0502020204030204" pitchFamily="34" charset="0"/>
                <a:sym typeface="黑体" panose="02010609060101010101" pitchFamily="2" charset="-122"/>
              </a:rPr>
              <a:t>n+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 +  n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B</a:t>
            </a:r>
            <a:r>
              <a:rPr lang="en-US" altLang="zh-CN" sz="2800" b="1" baseline="30000" dirty="0">
                <a:latin typeface="Calibri" panose="020F0502020204030204" pitchFamily="34" charset="0"/>
                <a:sym typeface="黑体" panose="02010609060101010101" pitchFamily="2" charset="-122"/>
              </a:rPr>
              <a:t>m-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 </a:t>
            </a:r>
            <a:endParaRPr lang="en-US" altLang="zh-CN" sz="2800" b="1" dirty="0"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4622800" y="3040063"/>
            <a:ext cx="695325" cy="171450"/>
            <a:chOff x="1431" y="2505"/>
            <a:chExt cx="681" cy="153"/>
          </a:xfrm>
        </p:grpSpPr>
        <p:sp>
          <p:nvSpPr>
            <p:cNvPr id="28689" name="直接连接符 15"/>
            <p:cNvSpPr/>
            <p:nvPr/>
          </p:nvSpPr>
          <p:spPr>
            <a:xfrm>
              <a:off x="1440" y="2544"/>
              <a:ext cx="67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0" name="直接连接符 16"/>
            <p:cNvSpPr/>
            <p:nvPr/>
          </p:nvSpPr>
          <p:spPr>
            <a:xfrm>
              <a:off x="1440" y="2613"/>
              <a:ext cx="67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1" name="直接连接符 17"/>
            <p:cNvSpPr/>
            <p:nvPr/>
          </p:nvSpPr>
          <p:spPr>
            <a:xfrm>
              <a:off x="2043" y="2505"/>
              <a:ext cx="48" cy="4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2" name="直接连接符 18"/>
            <p:cNvSpPr/>
            <p:nvPr/>
          </p:nvSpPr>
          <p:spPr>
            <a:xfrm>
              <a:off x="1431" y="2610"/>
              <a:ext cx="48" cy="4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" name="文本框 19"/>
          <p:cNvSpPr txBox="1"/>
          <p:nvPr/>
        </p:nvSpPr>
        <p:spPr>
          <a:xfrm>
            <a:off x="7510463" y="2803525"/>
            <a:ext cx="26365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K</a:t>
            </a:r>
            <a:r>
              <a:rPr lang="en-US" altLang="zh-CN" sz="2400" b="1" baseline="-25000" dirty="0">
                <a:latin typeface="Arial" panose="020B0604020202020204" pitchFamily="34" charset="0"/>
                <a:sym typeface="黑体" panose="02010609060101010101" pitchFamily="2" charset="-122"/>
              </a:rPr>
              <a:t>sp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  =  [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A</a:t>
            </a:r>
            <a:r>
              <a:rPr lang="en-US" altLang="zh-CN" sz="2400" b="1" baseline="30000" dirty="0">
                <a:latin typeface="Calibri" panose="020F0502020204030204" pitchFamily="34" charset="0"/>
                <a:sym typeface="黑体" panose="02010609060101010101" pitchFamily="2" charset="-122"/>
              </a:rPr>
              <a:t>n+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]</a:t>
            </a:r>
            <a:r>
              <a:rPr lang="en-US" altLang="zh-CN" sz="2400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m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[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黑体" panose="02010609060101010101" pitchFamily="2" charset="-122"/>
              </a:rPr>
              <a:t>B</a:t>
            </a:r>
            <a:r>
              <a:rPr lang="en-US" altLang="zh-CN" sz="2400" b="1" baseline="30000" dirty="0">
                <a:latin typeface="Calibri" panose="020F0502020204030204" pitchFamily="34" charset="0"/>
                <a:sym typeface="黑体" panose="02010609060101010101" pitchFamily="2" charset="-122"/>
              </a:rPr>
              <a:t>m-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]</a:t>
            </a:r>
            <a:r>
              <a:rPr lang="en-US" altLang="zh-CN" sz="2400" b="1" baseline="30000" dirty="0">
                <a:latin typeface="Arial" panose="020B0604020202020204" pitchFamily="34" charset="0"/>
                <a:sym typeface="黑体" panose="02010609060101010101" pitchFamily="2" charset="-122"/>
              </a:rPr>
              <a:t>n</a:t>
            </a:r>
            <a:r>
              <a:rPr lang="en-US" altLang="zh-CN" sz="2400" b="1" dirty="0">
                <a:latin typeface="Arial" panose="020B0604020202020204" pitchFamily="34" charset="0"/>
                <a:sym typeface="黑体" panose="02010609060101010101" pitchFamily="2" charset="-122"/>
              </a:rPr>
              <a:t> </a:t>
            </a:r>
            <a:endParaRPr lang="en-US" altLang="zh-CN" sz="2400" b="1" baseline="30000" dirty="0">
              <a:latin typeface="Arial" panose="020B0604020202020204" pitchFamily="34" charset="0"/>
              <a:sym typeface="黑体" panose="02010609060101010101" pitchFamily="2" charset="-122"/>
            </a:endParaRPr>
          </a:p>
        </p:txBody>
      </p:sp>
      <p:grpSp>
        <p:nvGrpSpPr>
          <p:cNvPr id="9" name="组合 28"/>
          <p:cNvGrpSpPr/>
          <p:nvPr/>
        </p:nvGrpSpPr>
        <p:grpSpPr>
          <a:xfrm>
            <a:off x="1709738" y="4968875"/>
            <a:ext cx="8305800" cy="1119188"/>
            <a:chOff x="685" y="6538"/>
            <a:chExt cx="13081" cy="1762"/>
          </a:xfrm>
        </p:grpSpPr>
        <p:sp>
          <p:nvSpPr>
            <p:cNvPr id="24" name="圆角矩形 23"/>
            <p:cNvSpPr/>
            <p:nvPr/>
          </p:nvSpPr>
          <p:spPr>
            <a:xfrm>
              <a:off x="685" y="6538"/>
              <a:ext cx="13028" cy="1762"/>
            </a:xfrm>
            <a:prstGeom prst="roundRect">
              <a:avLst/>
            </a:prstGeom>
            <a:pattFill prst="pct5">
              <a:fgClr>
                <a:schemeClr val="bg1"/>
              </a:fgClr>
              <a:bgClr>
                <a:schemeClr val="bg1">
                  <a:lumMod val="95000"/>
                </a:schemeClr>
              </a:bgClr>
            </a:pattFill>
            <a:ln w="34925" cmpd="sng">
              <a:solidFill>
                <a:srgbClr val="0000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1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8" name="矩形 27"/>
            <p:cNvSpPr/>
            <p:nvPr/>
          </p:nvSpPr>
          <p:spPr>
            <a:xfrm>
              <a:off x="920" y="6742"/>
              <a:ext cx="12846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练习</a:t>
              </a:r>
              <a:r>
                <a:rPr lang="en-US" altLang="zh-CN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zh-CN" altLang="en-US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写出以下难溶电解质的溶解平衡表达式、</a:t>
              </a:r>
              <a:r>
                <a:rPr lang="en-US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Ksp</a:t>
              </a:r>
              <a:r>
                <a:rPr lang="zh-CN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表达式</a:t>
              </a:r>
              <a:r>
                <a:rPr lang="zh-CN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（</a:t>
              </a:r>
              <a:r>
                <a:rPr lang="en-US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1</a:t>
              </a:r>
              <a:r>
                <a:rPr lang="zh-CN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）</a:t>
              </a:r>
              <a:r>
                <a:rPr lang="en-US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Mg(OH)</a:t>
              </a:r>
              <a:r>
                <a:rPr lang="en-US" altLang="zh-CN" sz="2800" b="1" baseline="-25000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2</a:t>
              </a:r>
              <a:r>
                <a:rPr lang="en-US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   (2) Ca</a:t>
              </a:r>
              <a:r>
                <a:rPr lang="en-US" altLang="zh-CN" sz="2800" b="1" baseline="-25000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3</a:t>
              </a:r>
              <a:r>
                <a:rPr lang="en-US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(PO</a:t>
              </a:r>
              <a:r>
                <a:rPr lang="en-US" altLang="zh-CN" sz="2800" b="1" baseline="-25000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4</a:t>
              </a:r>
              <a:r>
                <a:rPr lang="en-US" altLang="zh-CN" sz="2800" b="1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)</a:t>
              </a:r>
              <a:r>
                <a:rPr lang="en-US" altLang="zh-CN" sz="2800" b="1" baseline="-25000" dirty="0">
                  <a:solidFill>
                    <a:srgbClr val="484A4D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2</a:t>
              </a:r>
              <a:endParaRPr lang="en-US" altLang="zh-CN" sz="2800" b="1" baseline="-25000" dirty="0">
                <a:solidFill>
                  <a:srgbClr val="484A4D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</p:txBody>
        </p:sp>
      </p:grpSp>
      <p:sp>
        <p:nvSpPr>
          <p:cNvPr id="28685" name="文本框 21507"/>
          <p:cNvSpPr txBox="1"/>
          <p:nvPr/>
        </p:nvSpPr>
        <p:spPr>
          <a:xfrm>
            <a:off x="1524000" y="0"/>
            <a:ext cx="3581400" cy="583565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二、溶度积常数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24" name="矩形 9223"/>
          <p:cNvSpPr/>
          <p:nvPr/>
        </p:nvSpPr>
        <p:spPr>
          <a:xfrm>
            <a:off x="2065338" y="3325813"/>
            <a:ext cx="80772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000" b="1" dirty="0">
                <a:solidFill>
                  <a:srgbClr val="FF3300"/>
                </a:solidFill>
                <a:latin typeface="Arial" panose="020B0604020202020204" pitchFamily="34" charset="0"/>
              </a:rPr>
              <a:t>注意：</a:t>
            </a:r>
            <a:endParaRPr lang="zh-CN" altLang="en-US" sz="30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en-US" altLang="zh-CN" sz="3000" b="1" dirty="0">
                <a:solidFill>
                  <a:srgbClr val="0000FF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3000" b="1" dirty="0">
                <a:solidFill>
                  <a:srgbClr val="0000FF"/>
                </a:solidFill>
                <a:latin typeface="Arial" panose="020B0604020202020204" pitchFamily="34" charset="0"/>
              </a:rPr>
              <a:t>书写溶度积表达式时不考虑固体的浓度</a:t>
            </a:r>
            <a:endParaRPr lang="zh-CN" altLang="en-US" sz="3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b="1" dirty="0">
                <a:solidFill>
                  <a:srgbClr val="0000FF"/>
                </a:solidFill>
                <a:latin typeface="Arial" panose="020B0604020202020204" pitchFamily="34" charset="0"/>
              </a:rPr>
              <a:t>②</a:t>
            </a:r>
            <a:r>
              <a:rPr lang="zh-CN" altLang="en-US" sz="3000" b="1" dirty="0">
                <a:solidFill>
                  <a:srgbClr val="0000FF"/>
                </a:solidFill>
                <a:latin typeface="Arial" panose="020B0604020202020204" pitchFamily="34" charset="0"/>
              </a:rPr>
              <a:t>溶度积常数有单位</a:t>
            </a:r>
            <a:endParaRPr lang="zh-CN" altLang="en-US" sz="30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70" grpId="0"/>
      <p:bldP spid="3" grpId="0"/>
      <p:bldP spid="10" grpId="0"/>
      <p:bldP spid="6" grpId="0"/>
      <p:bldP spid="6" grpId="1"/>
      <p:bldP spid="6" grpId="2"/>
      <p:bldP spid="6" grpId="3"/>
      <p:bldP spid="6" grpId="4"/>
      <p:bldP spid="6" grpId="5"/>
      <p:bldP spid="7" grpId="0"/>
      <p:bldP spid="8" grpId="0"/>
      <p:bldP spid="20" grpId="0"/>
      <p:bldP spid="92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/>
        </p:nvSpPr>
        <p:spPr>
          <a:xfrm>
            <a:off x="1681163" y="1112203"/>
            <a:ext cx="1938338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4.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黑体" panose="02010609060101010101" pitchFamily="2" charset="-122"/>
              </a:rPr>
              <a:t>K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黑体" panose="02010609060101010101" pitchFamily="2" charset="-122"/>
              </a:rPr>
              <a:t>sp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黑体" panose="02010609060101010101" pitchFamily="2" charset="-122"/>
              </a:rPr>
              <a:t>的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意义：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黑体" panose="0201060906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4750" y="1631950"/>
            <a:ext cx="756856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800" b="1" kern="1200" cap="none" spc="0" normalizeH="0" baseline="0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（</a:t>
            </a:r>
            <a:r>
              <a:rPr kumimoji="0" lang="en-US" altLang="zh-CN" sz="2800" b="1" kern="1200" cap="none" spc="0" normalizeH="0" baseline="0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1</a:t>
            </a:r>
            <a:r>
              <a:rPr kumimoji="0" lang="zh-CN" altLang="en-US" sz="2800" b="1" kern="1200" cap="none" spc="0" normalizeH="0" baseline="0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）</a:t>
            </a:r>
            <a:r>
              <a:rPr kumimoji="0" lang="en-US" altLang="zh-CN" sz="2800" b="1" kern="1200" cap="none" spc="0" normalizeH="0" baseline="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K</a:t>
            </a:r>
            <a:r>
              <a:rPr kumimoji="0" lang="en-US" altLang="zh-CN" sz="2800" b="1" kern="1200" cap="none" spc="0" normalizeH="0" baseline="-2500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sp</a:t>
            </a:r>
            <a:r>
              <a:rPr kumimoji="0" lang="zh-CN" altLang="en-US" sz="2800" b="1" kern="1200" cap="none" spc="0" normalizeH="0" baseline="0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反映了难溶电解质在水中的溶解能力。</a:t>
            </a:r>
            <a:endParaRPr kumimoji="0" lang="zh-CN" altLang="en-US" sz="2800" b="1" kern="1200" cap="none" spc="0" normalizeH="0" baseline="0" noProof="1"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6310" y="2336800"/>
            <a:ext cx="105454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当化学式所表示的组成中阴、阳离子个数比相同时，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K</a:t>
            </a:r>
            <a:r>
              <a:rPr lang="en-US" altLang="zh-CN" sz="2800" b="1" baseline="-25000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sp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数值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越大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的难溶电解质在水中的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溶解能力越强。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38313" y="4383088"/>
            <a:ext cx="6008688" cy="521970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AgCl</a:t>
            </a:r>
            <a:r>
              <a:rPr lang="en-US" altLang="en-US" sz="28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AgBr</a:t>
            </a:r>
            <a:r>
              <a:rPr lang="en-US" altLang="en-US" sz="28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AgI 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溶解能力：</a:t>
            </a:r>
            <a:endParaRPr lang="en-US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62550" y="5008563"/>
            <a:ext cx="4675188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AgCl &gt; AgBr &gt; AgI</a:t>
            </a:r>
            <a:endParaRPr kumimoji="0" lang="en-US" altLang="zh-CN" sz="2800" b="1" kern="1200" cap="none" spc="0" normalizeH="0" baseline="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738313" y="5527675"/>
            <a:ext cx="6340475" cy="521970"/>
          </a:xfrm>
          <a:prstGeom prst="rect">
            <a:avLst/>
          </a:prstGeom>
          <a:noFill/>
        </p:spPr>
        <p:txBody>
          <a:bodyPr>
            <a:spAutoFit/>
          </a:bodyPr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Mg(OH)</a:t>
            </a:r>
            <a:r>
              <a:rPr lang="en-US" altLang="zh-CN" sz="2800" b="1" baseline="-25000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2</a:t>
            </a:r>
            <a:r>
              <a:rPr lang="en-US" altLang="en-US" sz="2800" b="1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Cu(OH)</a:t>
            </a:r>
            <a:r>
              <a:rPr lang="en-US" altLang="zh-CN" sz="2800" b="1" baseline="-25000" dirty="0">
                <a:latin typeface="Arial" panose="020B0604020202020204" pitchFamily="34" charset="0"/>
                <a:ea typeface="黑体" panose="02010609060101010101" pitchFamily="2" charset="-122"/>
                <a:sym typeface="Symbol" panose="05050102010706020507" pitchFamily="18" charset="2"/>
              </a:rPr>
              <a:t>2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溶解能力：</a:t>
            </a:r>
            <a:endParaRPr lang="en-US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84875" y="6045200"/>
            <a:ext cx="38528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Mg(OH)</a:t>
            </a:r>
            <a:r>
              <a:rPr kumimoji="0" lang="en-US" altLang="zh-CN" sz="2800" b="1" kern="1200" cap="none" spc="0" normalizeH="0" baseline="-25000" noProof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2  </a:t>
            </a:r>
            <a:r>
              <a:rPr kumimoji="0" lang="en-US" altLang="zh-CN" sz="2800" b="1" kern="1200" cap="none" spc="0" normalizeH="0" baseline="0" noProof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&gt; Cu(OH)</a:t>
            </a:r>
            <a:r>
              <a:rPr kumimoji="0" lang="en-US" altLang="zh-CN" sz="2800" b="1" kern="1200" cap="none" spc="0" normalizeH="0" baseline="-25000" noProof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Symbol" panose="05050102010706020507" pitchFamily="18" charset="2"/>
              </a:rPr>
              <a:t>2</a:t>
            </a:r>
            <a:endParaRPr kumimoji="0" lang="en-US" altLang="zh-CN" sz="2800" b="1" kern="1200" cap="none" spc="0" normalizeH="0" baseline="-2500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Symbol" panose="05050102010706020507" pitchFamily="18" charset="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681163" y="3568700"/>
            <a:ext cx="7100887" cy="521970"/>
          </a:xfrm>
          <a:prstGeom prst="rect">
            <a:avLst/>
          </a:prstGeom>
          <a:solidFill>
            <a:srgbClr val="F3FEC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根据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P91</a:t>
            </a:r>
            <a:r>
              <a:rPr lang="zh-CN" altLang="en-US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表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3-3-1</a:t>
            </a:r>
            <a:r>
              <a:rPr lang="zh-CN" altLang="en-US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中给出的</a:t>
            </a:r>
            <a:r>
              <a:rPr lang="en-US" altLang="zh-CN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Ksp</a:t>
            </a:r>
            <a:r>
              <a:rPr lang="zh-CN" altLang="en-US" sz="2800" b="1" dirty="0">
                <a:latin typeface="Calibri" panose="020F0502020204030204" pitchFamily="34" charset="0"/>
                <a:sym typeface="黑体" panose="02010609060101010101" pitchFamily="2" charset="-122"/>
              </a:rPr>
              <a:t>的数据推断：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1163" y="181928"/>
            <a:ext cx="21590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3.</a:t>
            </a: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影响因素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黑体" panose="0201060906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19500" y="184150"/>
            <a:ext cx="631634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K</a:t>
            </a:r>
            <a:r>
              <a:rPr kumimoji="0" lang="en-US" altLang="zh-CN" sz="2800" b="1" kern="1200" cap="none" spc="0" normalizeH="0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sp</a:t>
            </a:r>
            <a:r>
              <a:rPr kumimoji="0" lang="zh-CN" altLang="en-US" sz="28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只与难溶电解质的</a:t>
            </a:r>
            <a:r>
              <a:rPr kumimoji="0" lang="zh-CN" altLang="en-US" sz="2800" b="1" kern="1200" cap="none" spc="0" normalizeH="0" baseline="0" noProof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性质</a:t>
            </a:r>
            <a:r>
              <a:rPr kumimoji="0" lang="zh-CN" altLang="en-US" sz="28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和</a:t>
            </a:r>
            <a:r>
              <a:rPr kumimoji="0" lang="zh-CN" altLang="en-US" sz="2800" b="1" kern="1200" cap="none" spc="0" normalizeH="0" baseline="0" noProof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温度</a:t>
            </a:r>
            <a:r>
              <a:rPr kumimoji="0" lang="zh-CN" altLang="en-US" sz="28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有关。</a:t>
            </a:r>
            <a:endParaRPr kumimoji="0" lang="zh-CN" altLang="en-US" sz="2800" b="1" kern="1200" cap="none" spc="0" normalizeH="0" baseline="0" noProof="1"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5" grpId="0"/>
      <p:bldP spid="27" grpId="0"/>
      <p:bldP spid="50" grpId="0"/>
      <p:bldP spid="51" grpId="0"/>
      <p:bldP spid="52" grpId="0"/>
      <p:bldP spid="53" grpId="0"/>
      <p:bldP spid="54" grpId="0" bldLvl="0" animBg="1"/>
      <p:bldP spid="21" grpId="0"/>
      <p:bldP spid="23" grpId="0"/>
    </p:bldLst>
  </p:timing>
</p:sld>
</file>

<file path=ppt/tags/tag1.xml><?xml version="1.0" encoding="utf-8"?>
<p:tagLst xmlns:p="http://schemas.openxmlformats.org/presentationml/2006/main">
  <p:tag name="KSO_WM_TEMPLATE_THUMBS_INDEX" val="1、10、12、16、19、22、26、30、33"/>
  <p:tag name="KSO_WM_TEMPLATE_CATEGORY" val="custom"/>
  <p:tag name="KSO_WM_TEMPLATE_INDEX" val="115"/>
  <p:tag name="KSO_WM_TAG_VERSION" val="1.0"/>
  <p:tag name="KSO_WM_SLIDE_ID" val="custom11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PECIAL_SOURCE" val="bdnull"/>
</p:tagLst>
</file>

<file path=ppt/tags/tag10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TABLE_BEAUTIFY" val="smartTable{ff38ad10-5d93-4cf9-9c08-a27b50aac8fd}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SPECIAL_SOURCE" val="bdnull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SPECIAL_SOURCE" val="bdnull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SPECIAL_SOURCE" val="bdnull"/>
</p:tagLst>
</file>

<file path=ppt/tags/tag26.xml><?xml version="1.0" encoding="utf-8"?>
<p:tagLst xmlns:p="http://schemas.openxmlformats.org/presentationml/2006/main">
  <p:tag name="KSO_WM_SPECIAL_SOURCE" val="bdnull"/>
</p:tagLst>
</file>

<file path=ppt/tags/tag27.xml><?xml version="1.0" encoding="utf-8"?>
<p:tagLst xmlns:p="http://schemas.openxmlformats.org/presentationml/2006/main">
  <p:tag name="KSO_WM_SPECIAL_SOURCE" val="bdnull"/>
</p:tagLst>
</file>

<file path=ppt/tags/tag28.xml><?xml version="1.0" encoding="utf-8"?>
<p:tagLst xmlns:p="http://schemas.openxmlformats.org/presentationml/2006/main">
  <p:tag name="KSO_WM_SPECIAL_SOURCE" val="bdnull"/>
</p:tagLst>
</file>

<file path=ppt/tags/tag29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15"/>
  <p:tag name="KSO_WM_SPECIAL_SOURCE" val="bdnull"/>
</p:tagLst>
</file>

<file path=ppt/tags/tag30.xml><?xml version="1.0" encoding="utf-8"?>
<p:tagLst xmlns:p="http://schemas.openxmlformats.org/presentationml/2006/main">
  <p:tag name="KSO_WM_SPECIAL_SOURCE" val="bdnull"/>
</p:tagLst>
</file>

<file path=ppt/tags/tag31.xml><?xml version="1.0" encoding="utf-8"?>
<p:tagLst xmlns:p="http://schemas.openxmlformats.org/presentationml/2006/main">
  <p:tag name="KSO_WM_SPECIAL_SOURCE" val="bdnull"/>
</p:tagLst>
</file>

<file path=ppt/tags/tag32.xml><?xml version="1.0" encoding="utf-8"?>
<p:tagLst xmlns:p="http://schemas.openxmlformats.org/presentationml/2006/main">
  <p:tag name="KSO_WM_SPECIAL_SOURCE" val="bdnull"/>
</p:tagLst>
</file>

<file path=ppt/tags/tag33.xml><?xml version="1.0" encoding="utf-8"?>
<p:tagLst xmlns:p="http://schemas.openxmlformats.org/presentationml/2006/main">
  <p:tag name="KSO_WM_SPECIAL_SOURCE" val="bdnull"/>
</p:tagLst>
</file>

<file path=ppt/tags/tag34.xml><?xml version="1.0" encoding="utf-8"?>
<p:tagLst xmlns:p="http://schemas.openxmlformats.org/presentationml/2006/main">
  <p:tag name="KSO_WM_SPECIAL_SOURCE" val="bdnull"/>
</p:tagLst>
</file>

<file path=ppt/tags/tag35.xml><?xml version="1.0" encoding="utf-8"?>
<p:tagLst xmlns:p="http://schemas.openxmlformats.org/presentationml/2006/main">
  <p:tag name="KSO_WM_SPECIAL_SOURCE" val="bdnull"/>
</p:tagLst>
</file>

<file path=ppt/tags/tag36.xml><?xml version="1.0" encoding="utf-8"?>
<p:tagLst xmlns:p="http://schemas.openxmlformats.org/presentationml/2006/main">
  <p:tag name="KSO_WM_SPECIAL_SOURCE" val="bdnull"/>
</p:tagLst>
</file>

<file path=ppt/tags/tag37.xml><?xml version="1.0" encoding="utf-8"?>
<p:tagLst xmlns:p="http://schemas.openxmlformats.org/presentationml/2006/main">
  <p:tag name="KSO_WM_SPECIAL_SOURCE" val="bdnull"/>
</p:tagLst>
</file>

<file path=ppt/tags/tag38.xml><?xml version="1.0" encoding="utf-8"?>
<p:tagLst xmlns:p="http://schemas.openxmlformats.org/presentationml/2006/main">
  <p:tag name="KSO_WM_SPECIAL_SOURCE" val="bdnull"/>
</p:tagLst>
</file>

<file path=ppt/tags/tag39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SPECIAL_SOURCE" val="bdnull"/>
</p:tagLst>
</file>

<file path=ppt/tags/tag6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53b61e8296919</Template>
  <TotalTime>0</TotalTime>
  <Words>8349</Words>
  <Application>WPS 演示</Application>
  <PresentationFormat>宽屏</PresentationFormat>
  <Paragraphs>685</Paragraphs>
  <Slides>38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38</vt:i4>
      </vt:variant>
    </vt:vector>
  </HeadingPairs>
  <TitlesOfParts>
    <vt:vector size="64" baseType="lpstr">
      <vt:lpstr>Arial</vt:lpstr>
      <vt:lpstr>宋体</vt:lpstr>
      <vt:lpstr>Wingdings</vt:lpstr>
      <vt:lpstr>Calibri</vt:lpstr>
      <vt:lpstr>Times New Roman</vt:lpstr>
      <vt:lpstr>微软雅黑</vt:lpstr>
      <vt:lpstr>黑体</vt:lpstr>
      <vt:lpstr>楷体_GB2312</vt:lpstr>
      <vt:lpstr>新宋体</vt:lpstr>
      <vt:lpstr>Comic Sans MS</vt:lpstr>
      <vt:lpstr>_x000B__x000C_</vt:lpstr>
      <vt:lpstr>Verdana</vt:lpstr>
      <vt:lpstr>华文行楷</vt:lpstr>
      <vt:lpstr>楷体</vt:lpstr>
      <vt:lpstr>Symbol</vt:lpstr>
      <vt:lpstr>Arial Unicode MS</vt:lpstr>
      <vt:lpstr>方正舒体</vt:lpstr>
      <vt:lpstr>幼圆</vt:lpstr>
      <vt:lpstr>楷体_GB2312</vt:lpstr>
      <vt:lpstr>Wingdings 2</vt:lpstr>
      <vt:lpstr>Segoe Print</vt:lpstr>
      <vt:lpstr>Office 主题​​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交流·研讨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吴波</dc:creator>
  <cp:lastModifiedBy>User</cp:lastModifiedBy>
  <cp:revision>1791</cp:revision>
  <cp:lastPrinted>2016-01-16T05:34:00Z</cp:lastPrinted>
  <dcterms:created xsi:type="dcterms:W3CDTF">2013-04-17T01:49:00Z</dcterms:created>
  <dcterms:modified xsi:type="dcterms:W3CDTF">2020-11-21T08:09:43Z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