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2" r:id="rId3"/>
    <p:sldId id="260" r:id="rId4"/>
    <p:sldId id="266" r:id="rId5"/>
    <p:sldId id="264" r:id="rId6"/>
    <p:sldId id="268" r:id="rId8"/>
    <p:sldId id="267" r:id="rId9"/>
    <p:sldId id="269" r:id="rId10"/>
    <p:sldId id="270" r:id="rId11"/>
    <p:sldId id="283" r:id="rId12"/>
    <p:sldId id="265" r:id="rId13"/>
    <p:sldId id="285" r:id="rId14"/>
    <p:sldId id="287" r:id="rId15"/>
    <p:sldId id="288" r:id="rId16"/>
    <p:sldId id="278" r:id="rId17"/>
    <p:sldId id="28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3E1A"/>
    <a:srgbClr val="A8EEFE"/>
    <a:srgbClr val="90E9FE"/>
    <a:srgbClr val="41D9FD"/>
    <a:srgbClr val="04CDFC"/>
    <a:srgbClr val="E0E0E0"/>
    <a:srgbClr val="338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7"/>
    <p:restoredTop sz="94649"/>
  </p:normalViewPr>
  <p:slideViewPr>
    <p:cSldViewPr showGuides="1"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4F06A6-13E5-4AB5-A33D-19D6C2095F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E:\教学\1、高中\1、鲁科版\PPT素材\一中素材\一中校门\校门2_副本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1415" r="3555" b="16261"/>
          <a:stretch>
            <a:fillRect/>
          </a:stretch>
        </p:blipFill>
        <p:spPr bwMode="auto">
          <a:xfrm>
            <a:off x="5436096" y="0"/>
            <a:ext cx="3707904" cy="129177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60330E-77F8-4685-A9E6-E256C4AD7B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AAAFD-6389-468A-A599-04465D0A5D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1" name="Picture 2" descr="C:\Users\Administrator\Desktop\图片2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1112"/>
            <a:ext cx="9144000" cy="688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2950" y="-26987"/>
            <a:ext cx="2249488" cy="4683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5" name="TextBox 3"/>
          <p:cNvSpPr txBox="1"/>
          <p:nvPr/>
        </p:nvSpPr>
        <p:spPr>
          <a:xfrm>
            <a:off x="-245745" y="2536825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课时：原电池的工作原理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6" name="TextBox 6"/>
          <p:cNvSpPr txBox="1"/>
          <p:nvPr/>
        </p:nvSpPr>
        <p:spPr>
          <a:xfrm>
            <a:off x="1151890" y="1285558"/>
            <a:ext cx="6840538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章   第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节  化学能转化为电能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电池</a:t>
            </a:r>
            <a:endParaRPr lang="zh-CN" altLang="en-US" sz="2400" b="1" dirty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矩形 6"/>
          <p:cNvSpPr/>
          <p:nvPr/>
        </p:nvSpPr>
        <p:spPr>
          <a:xfrm>
            <a:off x="322263" y="1454150"/>
            <a:ext cx="2352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发现问题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938" y="2168525"/>
            <a:ext cx="67040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、为何锌片上会有铜析出？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938" y="3984625"/>
            <a:ext cx="67040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、为何检流计上的指针偏转越来越小？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850" y="5641975"/>
            <a:ext cx="6697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如何解决上述问题？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938" y="2760663"/>
            <a:ext cx="7848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锌片与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CuSO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溶液直接接触，部分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会在锌片上直接析出，并形成原电池加速铜的析出。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938" y="4506913"/>
            <a:ext cx="828198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电子被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在锌片上获得，经外电路电子的减少；铜附在锌片上，阻止了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＋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接触。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5075" y="1465263"/>
            <a:ext cx="6292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探究中，是否有与预期不符的现象？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45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20713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矩形 1"/>
          <p:cNvSpPr/>
          <p:nvPr/>
        </p:nvSpPr>
        <p:spPr>
          <a:xfrm>
            <a:off x="3154363" y="639763"/>
            <a:ext cx="4513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铜、锌原电池工作原理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rcRect b="51759"/>
          <a:stretch>
            <a:fillRect/>
          </a:stretch>
        </p:blipFill>
        <p:spPr>
          <a:xfrm>
            <a:off x="2627313" y="2054225"/>
            <a:ext cx="408622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32000" y="3808413"/>
            <a:ext cx="5275263" cy="1420813"/>
          </a:xfrm>
          <a:prstGeom prst="rect">
            <a:avLst/>
          </a:prstGeom>
          <a:solidFill>
            <a:srgbClr val="EB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Text Box 40"/>
          <p:cNvSpPr txBox="1"/>
          <p:nvPr/>
        </p:nvSpPr>
        <p:spPr>
          <a:xfrm>
            <a:off x="6300788" y="3830638"/>
            <a:ext cx="13684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2+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408738" y="2728913"/>
            <a:ext cx="539750" cy="2159000"/>
          </a:xfrm>
          <a:prstGeom prst="rect">
            <a:avLst/>
          </a:prstGeom>
          <a:gradFill>
            <a:gsLst>
              <a:gs pos="0">
                <a:srgbClr val="F6862A"/>
              </a:gs>
              <a:gs pos="50000">
                <a:schemeClr val="bg1"/>
              </a:gs>
              <a:gs pos="100000">
                <a:srgbClr val="F6862A"/>
              </a:gs>
            </a:gsLst>
            <a:lin ang="5400000" scaled="0"/>
          </a:gradFill>
          <a:ln w="222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6" name="矩形 78"/>
          <p:cNvSpPr/>
          <p:nvPr/>
        </p:nvSpPr>
        <p:spPr>
          <a:xfrm>
            <a:off x="4572000" y="2678113"/>
            <a:ext cx="5921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矩形 77"/>
          <p:cNvSpPr/>
          <p:nvPr/>
        </p:nvSpPr>
        <p:spPr>
          <a:xfrm>
            <a:off x="4122738" y="2678113"/>
            <a:ext cx="6111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 Box 42"/>
          <p:cNvSpPr txBox="1"/>
          <p:nvPr/>
        </p:nvSpPr>
        <p:spPr>
          <a:xfrm>
            <a:off x="2266950" y="3759200"/>
            <a:ext cx="13684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Zn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2+</a:t>
            </a:r>
            <a:endParaRPr lang="en-US" altLang="zh-CN" sz="24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5369" name="Line 7"/>
          <p:cNvSpPr/>
          <p:nvPr/>
        </p:nvSpPr>
        <p:spPr>
          <a:xfrm>
            <a:off x="2032000" y="3789363"/>
            <a:ext cx="5275263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0" name="Line 3"/>
          <p:cNvSpPr/>
          <p:nvPr/>
        </p:nvSpPr>
        <p:spPr>
          <a:xfrm>
            <a:off x="1939925" y="3382963"/>
            <a:ext cx="0" cy="190817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1" name="Line 4"/>
          <p:cNvSpPr/>
          <p:nvPr/>
        </p:nvSpPr>
        <p:spPr>
          <a:xfrm>
            <a:off x="2016125" y="5229225"/>
            <a:ext cx="5291138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2" name="Line 5"/>
          <p:cNvSpPr/>
          <p:nvPr/>
        </p:nvSpPr>
        <p:spPr>
          <a:xfrm flipV="1">
            <a:off x="7380288" y="3382963"/>
            <a:ext cx="0" cy="193675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76488" y="2728913"/>
            <a:ext cx="539750" cy="2159000"/>
          </a:xfrm>
          <a:prstGeom prst="rect">
            <a:avLst/>
          </a:prstGeom>
          <a:gradFill>
            <a:gsLst>
              <a:gs pos="0">
                <a:srgbClr val="99B3E3"/>
              </a:gs>
              <a:gs pos="77000">
                <a:srgbClr val="D7E4F5"/>
              </a:gs>
              <a:gs pos="27092">
                <a:srgbClr val="ECF1FA"/>
              </a:gs>
              <a:gs pos="68000">
                <a:srgbClr val="E4EDF8"/>
              </a:gs>
              <a:gs pos="51000">
                <a:schemeClr val="bg1"/>
              </a:gs>
              <a:gs pos="100000">
                <a:srgbClr val="7DA9DF"/>
              </a:gs>
            </a:gsLst>
            <a:lin ang="5400000" scaled="0"/>
          </a:gradFill>
          <a:ln w="222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4" name="Text Box 24"/>
          <p:cNvSpPr txBox="1"/>
          <p:nvPr/>
        </p:nvSpPr>
        <p:spPr>
          <a:xfrm>
            <a:off x="6948488" y="2563813"/>
            <a:ext cx="954087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Text Box 25"/>
          <p:cNvSpPr txBox="1"/>
          <p:nvPr/>
        </p:nvSpPr>
        <p:spPr>
          <a:xfrm>
            <a:off x="1619250" y="2560638"/>
            <a:ext cx="7921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Zn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grpSp>
        <p:nvGrpSpPr>
          <p:cNvPr id="5" name="Group 30"/>
          <p:cNvGrpSpPr/>
          <p:nvPr/>
        </p:nvGrpSpPr>
        <p:grpSpPr>
          <a:xfrm>
            <a:off x="2339975" y="2263775"/>
            <a:ext cx="360363" cy="579438"/>
            <a:chOff x="0" y="0"/>
            <a:chExt cx="227" cy="365"/>
          </a:xfrm>
        </p:grpSpPr>
        <p:sp>
          <p:nvSpPr>
            <p:cNvPr id="15434" name="Oval 31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35" name="Text Box 32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339975" y="2263775"/>
            <a:ext cx="360363" cy="579438"/>
            <a:chOff x="0" y="0"/>
            <a:chExt cx="227" cy="365"/>
          </a:xfrm>
        </p:grpSpPr>
        <p:sp>
          <p:nvSpPr>
            <p:cNvPr id="15432" name="Oval 34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33" name="Text Box 35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2339975" y="2263775"/>
            <a:ext cx="360363" cy="579438"/>
            <a:chOff x="0" y="0"/>
            <a:chExt cx="227" cy="365"/>
          </a:xfrm>
        </p:grpSpPr>
        <p:sp>
          <p:nvSpPr>
            <p:cNvPr id="15430" name="Oval 37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31" name="Text Box 38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5379" name="Text Box 45"/>
          <p:cNvSpPr txBox="1"/>
          <p:nvPr/>
        </p:nvSpPr>
        <p:spPr>
          <a:xfrm>
            <a:off x="4017963" y="1268413"/>
            <a:ext cx="1512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检流计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380" name="Group 46"/>
          <p:cNvGrpSpPr/>
          <p:nvPr/>
        </p:nvGrpSpPr>
        <p:grpSpPr>
          <a:xfrm>
            <a:off x="4308475" y="1747838"/>
            <a:ext cx="623888" cy="579437"/>
            <a:chOff x="0" y="0"/>
            <a:chExt cx="393" cy="365"/>
          </a:xfrm>
        </p:grpSpPr>
        <p:sp>
          <p:nvSpPr>
            <p:cNvPr id="15428" name="Oval 47"/>
            <p:cNvSpPr/>
            <p:nvPr/>
          </p:nvSpPr>
          <p:spPr>
            <a:xfrm>
              <a:off x="0" y="0"/>
              <a:ext cx="363" cy="36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29" name="Text Box 48"/>
            <p:cNvSpPr txBox="1"/>
            <p:nvPr/>
          </p:nvSpPr>
          <p:spPr>
            <a:xfrm>
              <a:off x="30" y="0"/>
              <a:ext cx="3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G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314" name="Rectangle 50"/>
          <p:cNvSpPr>
            <a:spLocks noGrp="1"/>
          </p:cNvSpPr>
          <p:nvPr>
            <p:ph idx="1"/>
          </p:nvPr>
        </p:nvSpPr>
        <p:spPr>
          <a:xfrm>
            <a:off x="1835150" y="5272088"/>
            <a:ext cx="2743200" cy="533400"/>
          </a:xfrm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5" name="Rectangle 51"/>
          <p:cNvSpPr/>
          <p:nvPr/>
        </p:nvSpPr>
        <p:spPr>
          <a:xfrm>
            <a:off x="5003800" y="5229225"/>
            <a:ext cx="2881313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+ 2e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=Cu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7" name="矩形 1"/>
          <p:cNvSpPr/>
          <p:nvPr/>
        </p:nvSpPr>
        <p:spPr>
          <a:xfrm>
            <a:off x="107950" y="690563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双液原电池工作原理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84" name="Line 3"/>
          <p:cNvSpPr/>
          <p:nvPr/>
        </p:nvSpPr>
        <p:spPr>
          <a:xfrm>
            <a:off x="2006600" y="3382963"/>
            <a:ext cx="0" cy="1865312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5" name="Line 3"/>
          <p:cNvSpPr/>
          <p:nvPr/>
        </p:nvSpPr>
        <p:spPr>
          <a:xfrm>
            <a:off x="7307263" y="3382963"/>
            <a:ext cx="0" cy="1865312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矩形 2"/>
          <p:cNvSpPr/>
          <p:nvPr/>
        </p:nvSpPr>
        <p:spPr>
          <a:xfrm>
            <a:off x="4067175" y="3203575"/>
            <a:ext cx="1116013" cy="209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87" name="Line 3"/>
          <p:cNvSpPr/>
          <p:nvPr/>
        </p:nvSpPr>
        <p:spPr>
          <a:xfrm>
            <a:off x="5184775" y="3382963"/>
            <a:ext cx="0" cy="1865312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8" name="Line 3"/>
          <p:cNvSpPr/>
          <p:nvPr/>
        </p:nvSpPr>
        <p:spPr>
          <a:xfrm>
            <a:off x="4067175" y="3382963"/>
            <a:ext cx="0" cy="1865312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9" name="Line 3"/>
          <p:cNvSpPr/>
          <p:nvPr/>
        </p:nvSpPr>
        <p:spPr>
          <a:xfrm>
            <a:off x="4140200" y="3382963"/>
            <a:ext cx="0" cy="1925637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0" name="Line 4"/>
          <p:cNvSpPr/>
          <p:nvPr/>
        </p:nvSpPr>
        <p:spPr>
          <a:xfrm flipV="1">
            <a:off x="1917700" y="5299075"/>
            <a:ext cx="2232025" cy="1588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1" name="Line 4"/>
          <p:cNvSpPr/>
          <p:nvPr/>
        </p:nvSpPr>
        <p:spPr>
          <a:xfrm>
            <a:off x="5111750" y="5299075"/>
            <a:ext cx="2268538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2" name="Line 3"/>
          <p:cNvSpPr/>
          <p:nvPr/>
        </p:nvSpPr>
        <p:spPr>
          <a:xfrm>
            <a:off x="5111750" y="3382963"/>
            <a:ext cx="0" cy="193675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8720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735263"/>
            <a:ext cx="2444750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4124325" y="2678113"/>
            <a:ext cx="6127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572000" y="2678113"/>
            <a:ext cx="5921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122738" y="2678113"/>
            <a:ext cx="6111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564063" y="2678113"/>
            <a:ext cx="5921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zh-CN" alt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24325" y="2678113"/>
            <a:ext cx="987425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5308600" y="1052513"/>
            <a:ext cx="2503488" cy="957263"/>
          </a:xfrm>
          <a:prstGeom prst="cloudCallout">
            <a:avLst>
              <a:gd name="adj1" fmla="val -66768"/>
              <a:gd name="adj2" fmla="val 420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能否实现？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608513" y="1747838"/>
            <a:ext cx="0" cy="5794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3" y="620713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Rectangle 50"/>
          <p:cNvSpPr txBox="1"/>
          <p:nvPr/>
        </p:nvSpPr>
        <p:spPr>
          <a:xfrm>
            <a:off x="2614613" y="5884863"/>
            <a:ext cx="4110037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 Zn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 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组合 12"/>
          <p:cNvGrpSpPr/>
          <p:nvPr/>
        </p:nvGrpSpPr>
        <p:grpSpPr>
          <a:xfrm>
            <a:off x="1042988" y="4337050"/>
            <a:ext cx="1584325" cy="1108075"/>
            <a:chOff x="1042889" y="4337228"/>
            <a:chExt cx="1584424" cy="1107996"/>
          </a:xfrm>
        </p:grpSpPr>
        <p:sp>
          <p:nvSpPr>
            <p:cNvPr id="15426" name="Line 7"/>
            <p:cNvSpPr/>
            <p:nvPr/>
          </p:nvSpPr>
          <p:spPr>
            <a:xfrm>
              <a:off x="1620838" y="4949825"/>
              <a:ext cx="1006475" cy="12541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7" name="Text Box 26"/>
            <p:cNvSpPr txBox="1"/>
            <p:nvPr/>
          </p:nvSpPr>
          <p:spPr>
            <a:xfrm>
              <a:off x="1042889" y="4337228"/>
              <a:ext cx="792807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6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3"/>
          <p:cNvGrpSpPr/>
          <p:nvPr/>
        </p:nvGrpSpPr>
        <p:grpSpPr>
          <a:xfrm>
            <a:off x="6732588" y="4291013"/>
            <a:ext cx="1439862" cy="1108075"/>
            <a:chOff x="6732240" y="4291091"/>
            <a:chExt cx="1440879" cy="1107996"/>
          </a:xfrm>
        </p:grpSpPr>
        <p:sp>
          <p:nvSpPr>
            <p:cNvPr id="15424" name="Line 7"/>
            <p:cNvSpPr/>
            <p:nvPr/>
          </p:nvSpPr>
          <p:spPr>
            <a:xfrm flipV="1">
              <a:off x="6732240" y="4869160"/>
              <a:ext cx="908050" cy="20607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5" name="Text Box 26"/>
            <p:cNvSpPr txBox="1"/>
            <p:nvPr/>
          </p:nvSpPr>
          <p:spPr>
            <a:xfrm>
              <a:off x="7380312" y="4291091"/>
              <a:ext cx="792807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6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>
          <a:xfrm>
            <a:off x="1476375" y="5805488"/>
            <a:ext cx="6840538" cy="612775"/>
            <a:chOff x="1475656" y="5988123"/>
            <a:chExt cx="6840760" cy="612775"/>
          </a:xfrm>
        </p:grpSpPr>
        <p:sp>
          <p:nvSpPr>
            <p:cNvPr id="64" name="圆角矩形 63"/>
            <p:cNvSpPr/>
            <p:nvPr/>
          </p:nvSpPr>
          <p:spPr>
            <a:xfrm>
              <a:off x="1475656" y="5988123"/>
              <a:ext cx="6486736" cy="6127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15" name="矩形 1"/>
            <p:cNvSpPr/>
            <p:nvPr/>
          </p:nvSpPr>
          <p:spPr>
            <a:xfrm>
              <a:off x="1547664" y="6001469"/>
              <a:ext cx="151177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表示式：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5416" name="组合 7"/>
            <p:cNvGrpSpPr/>
            <p:nvPr/>
          </p:nvGrpSpPr>
          <p:grpSpPr>
            <a:xfrm>
              <a:off x="3679379" y="6053138"/>
              <a:ext cx="3844925" cy="533400"/>
              <a:chOff x="4188340" y="6278091"/>
              <a:chExt cx="3402064" cy="533400"/>
            </a:xfrm>
          </p:grpSpPr>
          <p:sp>
            <p:nvSpPr>
              <p:cNvPr id="15419" name="Rectangle 50"/>
              <p:cNvSpPr txBox="1"/>
              <p:nvPr/>
            </p:nvSpPr>
            <p:spPr>
              <a:xfrm>
                <a:off x="4188340" y="6278091"/>
                <a:ext cx="3402064" cy="533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ZnSO</a:t>
                </a:r>
                <a:r>
                  <a:rPr lang="en-US" altLang="zh-CN" sz="28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Cu CuSO</a:t>
                </a:r>
                <a:r>
                  <a:rPr lang="en-US" altLang="zh-CN" sz="28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zh-CN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4698067" y="6309913"/>
                <a:ext cx="0" cy="39052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844300" y="6309913"/>
                <a:ext cx="0" cy="39052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5781088" y="6309913"/>
                <a:ext cx="0" cy="39052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6418820" y="6309913"/>
                <a:ext cx="0" cy="39052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17" name="TextBox 4"/>
            <p:cNvSpPr txBox="1"/>
            <p:nvPr/>
          </p:nvSpPr>
          <p:spPr>
            <a:xfrm>
              <a:off x="7132067" y="6021288"/>
              <a:ext cx="118434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18" name="矩形 7"/>
            <p:cNvSpPr/>
            <p:nvPr/>
          </p:nvSpPr>
          <p:spPr>
            <a:xfrm>
              <a:off x="2771800" y="6063679"/>
              <a:ext cx="111280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（－）</a:t>
              </a:r>
              <a:endParaRPr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038" y="4470400"/>
            <a:ext cx="1933575" cy="830263"/>
            <a:chOff x="681137" y="4470211"/>
            <a:chExt cx="1933215" cy="830997"/>
          </a:xfrm>
        </p:grpSpPr>
        <p:sp>
          <p:nvSpPr>
            <p:cNvPr id="15412" name="Text Box 26"/>
            <p:cNvSpPr txBox="1"/>
            <p:nvPr/>
          </p:nvSpPr>
          <p:spPr>
            <a:xfrm>
              <a:off x="681137" y="4470211"/>
              <a:ext cx="1298575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ZnSO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endParaRPr lang="en-US" altLang="zh-CN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溶液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5413" name="Line 7"/>
            <p:cNvSpPr/>
            <p:nvPr/>
          </p:nvSpPr>
          <p:spPr>
            <a:xfrm>
              <a:off x="1607877" y="4956968"/>
              <a:ext cx="1006475" cy="12541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" name="组合 18"/>
          <p:cNvGrpSpPr/>
          <p:nvPr/>
        </p:nvGrpSpPr>
        <p:grpSpPr>
          <a:xfrm>
            <a:off x="6732588" y="4437063"/>
            <a:ext cx="1798637" cy="830262"/>
            <a:chOff x="6732240" y="4437112"/>
            <a:chExt cx="1799654" cy="830997"/>
          </a:xfrm>
        </p:grpSpPr>
        <p:sp>
          <p:nvSpPr>
            <p:cNvPr id="15410" name="Text Box 26"/>
            <p:cNvSpPr txBox="1"/>
            <p:nvPr/>
          </p:nvSpPr>
          <p:spPr>
            <a:xfrm>
              <a:off x="7236296" y="4437112"/>
              <a:ext cx="129559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CuSO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endParaRPr lang="en-US" altLang="zh-CN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溶液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5411" name="Line 7"/>
            <p:cNvSpPr/>
            <p:nvPr/>
          </p:nvSpPr>
          <p:spPr>
            <a:xfrm flipV="1">
              <a:off x="6732240" y="4879106"/>
              <a:ext cx="908050" cy="20607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" name="Text Box 45"/>
          <p:cNvSpPr txBox="1"/>
          <p:nvPr/>
        </p:nvSpPr>
        <p:spPr>
          <a:xfrm>
            <a:off x="4140200" y="2997200"/>
            <a:ext cx="1152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盐桥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3851275" y="3644900"/>
            <a:ext cx="1620838" cy="858838"/>
          </a:xfrm>
          <a:prstGeom prst="cloudCallout">
            <a:avLst>
              <a:gd name="adj1" fmla="val -4732"/>
              <a:gd name="adj2" fmla="val -929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1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2.96296E-6 L 0.09844 0.11528 " pathEditMode="relative" rAng="0" ptsTypes="AA">
                                      <p:cBhvr>
                                        <p:cTn id="37" dur="2000" spd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5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5116 L 0.00243 -0.09444 L 0.44497 -0.09444 L 0.44288 0.17801 " pathEditMode="relative" rAng="0" ptsTypes="FFFF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1111 L -0.03559 -0.0081 " pathEditMode="relative" rAng="0" ptsTypes="AA">
                                      <p:cBhvr>
                                        <p:cTn id="42" dur="2000" spd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6088 L 0.00243 -0.09444 L 0.44497 -0.09444 L 0.44288 0.18866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6088 L 0.00243 -0.09444 L 0.44497 -0.09444 L 0.44288 0.18866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04618 1.11111E-6 C 0.06701 1.11111E-6 0.09253 0.05532 0.09253 0.10046 L 0.09253 0.20185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01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434 1.11111E-6 C -0.0625 1.11111E-6 -0.08576 0.05532 -0.08576 0.10069 L -0.08576 0.20185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1.11111E-6 L 0.04618 1.11111E-6 C 0.06701 1.11111E-6 0.09253 0.05532 0.09253 0.10046 L 0.09253 0.20185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01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1111E-6 L -0.0434 1.11111E-6 C -0.0625 1.11111E-6 -0.08576 0.05532 -0.08576 0.10069 L -0.08576 0.20185 " pathEditMode="relative" rAng="0" ptsTypes="FfFF">
                                      <p:cBhvr>
                                        <p:cTn id="8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11314" grpId="0" build="p"/>
      <p:bldP spid="11315" grpId="0" build="p"/>
      <p:bldP spid="26647" grpId="0"/>
      <p:bldP spid="15" grpId="0"/>
      <p:bldP spid="75" grpId="0"/>
      <p:bldP spid="83" grpId="0"/>
      <p:bldP spid="84" grpId="0"/>
      <p:bldP spid="16" grpId="0" animBg="1"/>
      <p:bldP spid="4" grpId="0" animBg="1"/>
      <p:bldP spid="69" grpId="0" build="p"/>
      <p:bldP spid="81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684213" y="2617788"/>
            <a:ext cx="7505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、为什么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未接触，反应仍能发生？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460" name="矩形 8"/>
          <p:cNvSpPr/>
          <p:nvPr/>
        </p:nvSpPr>
        <p:spPr>
          <a:xfrm>
            <a:off x="1277938" y="4076700"/>
            <a:ext cx="65516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金属内部存在金属阳离子和自由电子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675" y="3535363"/>
            <a:ext cx="45354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、金属为什么能导电？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389" name="矩形 6"/>
          <p:cNvSpPr/>
          <p:nvPr/>
        </p:nvSpPr>
        <p:spPr>
          <a:xfrm>
            <a:off x="539750" y="1681163"/>
            <a:ext cx="2352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发现问题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9138" y="4797425"/>
            <a:ext cx="80295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ZnSO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溶液中，锌片上的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是如何进入溶液中的？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6391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620713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矩形 1"/>
          <p:cNvSpPr/>
          <p:nvPr/>
        </p:nvSpPr>
        <p:spPr>
          <a:xfrm>
            <a:off x="684213" y="690563"/>
            <a:ext cx="84597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双液原电池工作原理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6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Group 36"/>
          <p:cNvGrpSpPr/>
          <p:nvPr/>
        </p:nvGrpSpPr>
        <p:grpSpPr>
          <a:xfrm>
            <a:off x="1258888" y="2300288"/>
            <a:ext cx="360362" cy="579437"/>
            <a:chOff x="0" y="0"/>
            <a:chExt cx="227" cy="365"/>
          </a:xfrm>
        </p:grpSpPr>
        <p:sp>
          <p:nvSpPr>
            <p:cNvPr id="17487" name="Oval 37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88" name="Text Box 38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1258888" y="2297113"/>
            <a:ext cx="360362" cy="579437"/>
            <a:chOff x="0" y="0"/>
            <a:chExt cx="227" cy="365"/>
          </a:xfrm>
        </p:grpSpPr>
        <p:sp>
          <p:nvSpPr>
            <p:cNvPr id="17485" name="Oval 37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86" name="Text Box 38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74" name="圆角矩形 73"/>
          <p:cNvSpPr/>
          <p:nvPr/>
        </p:nvSpPr>
        <p:spPr>
          <a:xfrm>
            <a:off x="1323975" y="5688013"/>
            <a:ext cx="6486525" cy="612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113" y="2044700"/>
            <a:ext cx="2176462" cy="2176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377825" y="920750"/>
            <a:ext cx="8370888" cy="5387975"/>
          </a:xfrm>
          <a:prstGeom prst="roundRect">
            <a:avLst>
              <a:gd name="adj" fmla="val 738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73088"/>
            <a:ext cx="2359025" cy="69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矩形 4"/>
          <p:cNvSpPr/>
          <p:nvPr/>
        </p:nvSpPr>
        <p:spPr>
          <a:xfrm>
            <a:off x="2916238" y="920750"/>
            <a:ext cx="4238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电流的产生与电势差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6" name="Rectangle 50"/>
          <p:cNvSpPr txBox="1"/>
          <p:nvPr/>
        </p:nvSpPr>
        <p:spPr>
          <a:xfrm>
            <a:off x="1703388" y="4432300"/>
            <a:ext cx="29400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3100" y="2062163"/>
            <a:ext cx="325438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44688" y="2386013"/>
            <a:ext cx="323850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943100" y="3546475"/>
            <a:ext cx="325438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44688" y="3870325"/>
            <a:ext cx="323850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943100" y="3214688"/>
            <a:ext cx="325438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3" name="矩形 10"/>
          <p:cNvSpPr/>
          <p:nvPr/>
        </p:nvSpPr>
        <p:spPr>
          <a:xfrm>
            <a:off x="2495550" y="3265488"/>
            <a:ext cx="781050" cy="425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4" name="矩形 11"/>
          <p:cNvSpPr/>
          <p:nvPr/>
        </p:nvSpPr>
        <p:spPr>
          <a:xfrm>
            <a:off x="1476375" y="2178050"/>
            <a:ext cx="560388" cy="425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5" name="矩形 19"/>
          <p:cNvSpPr/>
          <p:nvPr/>
        </p:nvSpPr>
        <p:spPr>
          <a:xfrm>
            <a:off x="1042988" y="2825750"/>
            <a:ext cx="5619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e</a:t>
            </a:r>
            <a:r>
              <a:rPr lang="zh-CN" altLang="en-US" sz="2400" b="1" baseline="3000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－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cxnSp>
        <p:nvCxnSpPr>
          <p:cNvPr id="50183" name="直接箭头连接符 50182"/>
          <p:cNvCxnSpPr/>
          <p:nvPr/>
        </p:nvCxnSpPr>
        <p:spPr>
          <a:xfrm>
            <a:off x="2303463" y="2871788"/>
            <a:ext cx="39687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2268538" y="3159125"/>
            <a:ext cx="395288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1"/>
          <p:cNvGrpSpPr/>
          <p:nvPr/>
        </p:nvGrpSpPr>
        <p:grpSpPr>
          <a:xfrm>
            <a:off x="1608138" y="2871788"/>
            <a:ext cx="498475" cy="460375"/>
            <a:chOff x="1608016" y="2708861"/>
            <a:chExt cx="497984" cy="459550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1619117" y="2708861"/>
              <a:ext cx="486883" cy="24245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V="1">
              <a:off x="1608016" y="2968744"/>
              <a:ext cx="497984" cy="19966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03" name="矩形 50195"/>
          <p:cNvSpPr/>
          <p:nvPr/>
        </p:nvSpPr>
        <p:spPr>
          <a:xfrm>
            <a:off x="323850" y="4391025"/>
            <a:ext cx="16271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锌片上：</a:t>
            </a:r>
            <a:endParaRPr lang="zh-CN" altLang="en-US" sz="2800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20504" name="Rectangle 50"/>
          <p:cNvSpPr txBox="1"/>
          <p:nvPr/>
        </p:nvSpPr>
        <p:spPr>
          <a:xfrm>
            <a:off x="1703388" y="5056188"/>
            <a:ext cx="258127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Zn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5" name="矩形 61"/>
          <p:cNvSpPr/>
          <p:nvPr/>
        </p:nvSpPr>
        <p:spPr>
          <a:xfrm>
            <a:off x="323850" y="4992688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溶液中：</a:t>
            </a:r>
            <a:endParaRPr lang="zh-CN" altLang="en-US" sz="2800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grpSp>
        <p:nvGrpSpPr>
          <p:cNvPr id="7" name="组合 21"/>
          <p:cNvGrpSpPr/>
          <p:nvPr/>
        </p:nvGrpSpPr>
        <p:grpSpPr>
          <a:xfrm>
            <a:off x="5867400" y="2025650"/>
            <a:ext cx="2235200" cy="2178050"/>
            <a:chOff x="5866607" y="1862138"/>
            <a:chExt cx="2235993" cy="2177256"/>
          </a:xfrm>
        </p:grpSpPr>
        <p:pic>
          <p:nvPicPr>
            <p:cNvPr id="1746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0800000">
              <a:off x="5866607" y="1862932"/>
              <a:ext cx="2176462" cy="21764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6" name="椭圆 75"/>
            <p:cNvSpPr/>
            <p:nvPr/>
          </p:nvSpPr>
          <p:spPr bwMode="auto">
            <a:xfrm>
              <a:off x="6782920" y="1862138"/>
              <a:ext cx="323965" cy="32373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6782920" y="2185870"/>
              <a:ext cx="323965" cy="32373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6782920" y="3345910"/>
              <a:ext cx="323965" cy="32531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6782920" y="3671228"/>
              <a:ext cx="323965" cy="32373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6782920" y="2509602"/>
              <a:ext cx="323965" cy="32531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6782920" y="3014243"/>
              <a:ext cx="323965" cy="32373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6155635" y="2877768"/>
              <a:ext cx="215977" cy="21582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7524545" y="3058677"/>
              <a:ext cx="142926" cy="14441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74" name="矩形 83"/>
            <p:cNvSpPr/>
            <p:nvPr/>
          </p:nvSpPr>
          <p:spPr>
            <a:xfrm>
              <a:off x="5985653" y="3101880"/>
              <a:ext cx="798368" cy="424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90000"/>
                </a:lnSpc>
                <a:buFont typeface="Wingdings" panose="05000000000000000000" pitchFamily="2" charset="2"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75" name="矩形 84"/>
            <p:cNvSpPr/>
            <p:nvPr/>
          </p:nvSpPr>
          <p:spPr>
            <a:xfrm>
              <a:off x="7119938" y="2091854"/>
              <a:ext cx="578824" cy="424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lnSpc>
                  <a:spcPct val="90000"/>
                </a:lnSpc>
                <a:buFont typeface="Wingdings" panose="05000000000000000000" pitchFamily="2" charset="2"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endPara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76" name="矩形 85"/>
            <p:cNvSpPr/>
            <p:nvPr/>
          </p:nvSpPr>
          <p:spPr>
            <a:xfrm>
              <a:off x="7541403" y="2626509"/>
              <a:ext cx="561197" cy="461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</a:rPr>
                <a:t>e</a:t>
              </a:r>
              <a:r>
                <a:rPr lang="zh-CN" altLang="en-US" sz="2400" b="1" baseline="30000" dirty="0">
                  <a:latin typeface="Arial Unicode MS" panose="020B0604020202020204" pitchFamily="34" charset="-122"/>
                  <a:ea typeface="Arial Unicode MS" panose="020B0604020202020204" pitchFamily="34" charset="-122"/>
                </a:rPr>
                <a:t>－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</a:endParaRPr>
            </a:p>
          </p:txBody>
        </p:sp>
        <p:cxnSp>
          <p:nvCxnSpPr>
            <p:cNvPr id="87" name="直接箭头连接符 86"/>
            <p:cNvCxnSpPr/>
            <p:nvPr/>
          </p:nvCxnSpPr>
          <p:spPr bwMode="auto">
            <a:xfrm>
              <a:off x="6408137" y="2950766"/>
              <a:ext cx="395427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 bwMode="auto">
            <a:xfrm flipH="1">
              <a:off x="6954431" y="2673055"/>
              <a:ext cx="581231" cy="22058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/>
            <p:nvPr/>
          </p:nvCxnSpPr>
          <p:spPr bwMode="auto">
            <a:xfrm>
              <a:off x="6371611" y="2661946"/>
              <a:ext cx="39701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椭圆 89"/>
            <p:cNvSpPr/>
            <p:nvPr/>
          </p:nvSpPr>
          <p:spPr bwMode="auto">
            <a:xfrm>
              <a:off x="6155635" y="2517537"/>
              <a:ext cx="215977" cy="21582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7524545" y="2554036"/>
              <a:ext cx="142926" cy="144410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H="1" flipV="1">
              <a:off x="6954431" y="2985678"/>
              <a:ext cx="570114" cy="14599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9"/>
          <p:cNvGrpSpPr/>
          <p:nvPr/>
        </p:nvGrpSpPr>
        <p:grpSpPr>
          <a:xfrm>
            <a:off x="4860925" y="4391025"/>
            <a:ext cx="4319588" cy="1198563"/>
            <a:chOff x="4861390" y="4102895"/>
            <a:chExt cx="4319122" cy="1198607"/>
          </a:xfrm>
        </p:grpSpPr>
        <p:sp>
          <p:nvSpPr>
            <p:cNvPr id="17461" name="Rectangle 50"/>
            <p:cNvSpPr txBox="1"/>
            <p:nvPr/>
          </p:nvSpPr>
          <p:spPr>
            <a:xfrm>
              <a:off x="6241876" y="4145559"/>
              <a:ext cx="2938636" cy="5334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2e</a:t>
              </a:r>
              <a:r>
                <a:rPr lang="zh-CN" altLang="en-US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Cu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62" name="矩形 93"/>
            <p:cNvSpPr/>
            <p:nvPr/>
          </p:nvSpPr>
          <p:spPr>
            <a:xfrm>
              <a:off x="4861390" y="4102895"/>
              <a:ext cx="162736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铜片上：</a:t>
              </a:r>
              <a:endPara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7463" name="Rectangle 50"/>
            <p:cNvSpPr txBox="1"/>
            <p:nvPr/>
          </p:nvSpPr>
          <p:spPr>
            <a:xfrm>
              <a:off x="6241876" y="4768102"/>
              <a:ext cx="2579954" cy="5334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+2e</a:t>
              </a:r>
              <a:r>
                <a:rPr lang="zh-CN" altLang="en-US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Cu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64" name="矩形 95"/>
            <p:cNvSpPr/>
            <p:nvPr/>
          </p:nvSpPr>
          <p:spPr>
            <a:xfrm>
              <a:off x="4861390" y="4706210"/>
              <a:ext cx="162736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溶液中：</a:t>
              </a:r>
              <a:endPara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943100" y="2709863"/>
            <a:ext cx="323850" cy="3238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00338" y="3041650"/>
            <a:ext cx="215900" cy="215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76375" y="3257550"/>
            <a:ext cx="142875" cy="144463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700338" y="2754313"/>
            <a:ext cx="215900" cy="215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476375" y="2754313"/>
            <a:ext cx="142875" cy="144463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1638" y="5673725"/>
            <a:ext cx="70008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≠</a:t>
            </a:r>
            <a:endParaRPr lang="zh-CN" altLang="en-US" sz="40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  <p:grpSp>
        <p:nvGrpSpPr>
          <p:cNvPr id="11" name="组合 19"/>
          <p:cNvGrpSpPr/>
          <p:nvPr/>
        </p:nvGrpSpPr>
        <p:grpSpPr>
          <a:xfrm>
            <a:off x="1331913" y="5688013"/>
            <a:ext cx="2663825" cy="585787"/>
            <a:chOff x="1331640" y="5733256"/>
            <a:chExt cx="2663577" cy="585703"/>
          </a:xfrm>
        </p:grpSpPr>
        <p:sp>
          <p:nvSpPr>
            <p:cNvPr id="8" name="圆角矩形 7"/>
            <p:cNvSpPr/>
            <p:nvPr/>
          </p:nvSpPr>
          <p:spPr>
            <a:xfrm>
              <a:off x="1331640" y="5733256"/>
              <a:ext cx="2663577" cy="58570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58" name="矩形 62"/>
            <p:cNvSpPr/>
            <p:nvPr/>
          </p:nvSpPr>
          <p:spPr>
            <a:xfrm>
              <a:off x="1402929" y="5735925"/>
              <a:ext cx="144783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电势差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459" name="矩形 9"/>
            <p:cNvSpPr/>
            <p:nvPr/>
          </p:nvSpPr>
          <p:spPr>
            <a:xfrm>
              <a:off x="2707607" y="5746030"/>
              <a:ext cx="4235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zh-CN" alt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60" name="矩形 83"/>
            <p:cNvSpPr/>
            <p:nvPr/>
          </p:nvSpPr>
          <p:spPr>
            <a:xfrm>
              <a:off x="2928899" y="5909210"/>
              <a:ext cx="106631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  <a:r>
                <a:rPr lang="en-US" altLang="zh-CN" sz="20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/Zn</a:t>
              </a:r>
              <a:endParaRPr lang="zh-CN" altLang="en-US" sz="1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4932363" y="5661025"/>
            <a:ext cx="2786062" cy="620713"/>
            <a:chOff x="5035549" y="5688736"/>
            <a:chExt cx="2786451" cy="620584"/>
          </a:xfrm>
        </p:grpSpPr>
        <p:sp>
          <p:nvSpPr>
            <p:cNvPr id="73" name="圆角矩形 72"/>
            <p:cNvSpPr/>
            <p:nvPr/>
          </p:nvSpPr>
          <p:spPr>
            <a:xfrm>
              <a:off x="5035549" y="5723654"/>
              <a:ext cx="2786451" cy="58566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53" name="矩形 62"/>
            <p:cNvSpPr/>
            <p:nvPr/>
          </p:nvSpPr>
          <p:spPr>
            <a:xfrm>
              <a:off x="5089996" y="5735811"/>
              <a:ext cx="144783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电势差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: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7454" name="组合 11"/>
            <p:cNvGrpSpPr/>
            <p:nvPr/>
          </p:nvGrpSpPr>
          <p:grpSpPr>
            <a:xfrm>
              <a:off x="6380734" y="5688736"/>
              <a:ext cx="1359618" cy="563290"/>
              <a:chOff x="6185030" y="5698375"/>
              <a:chExt cx="1359618" cy="563290"/>
            </a:xfrm>
          </p:grpSpPr>
          <p:sp>
            <p:nvSpPr>
              <p:cNvPr id="17455" name="矩形 84"/>
              <p:cNvSpPr/>
              <p:nvPr/>
            </p:nvSpPr>
            <p:spPr>
              <a:xfrm>
                <a:off x="6185030" y="5698375"/>
                <a:ext cx="423514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zh-CN" altLang="en-US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456" name="矩形 85"/>
              <p:cNvSpPr/>
              <p:nvPr/>
            </p:nvSpPr>
            <p:spPr>
              <a:xfrm>
                <a:off x="6449476" y="5861555"/>
                <a:ext cx="109517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altLang="zh-CN" sz="20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/Cu</a:t>
                </a:r>
                <a:endParaRPr lang="zh-CN" altLang="en-US" sz="14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4"/>
          <p:cNvGrpSpPr/>
          <p:nvPr/>
        </p:nvGrpSpPr>
        <p:grpSpPr>
          <a:xfrm>
            <a:off x="1473200" y="1647825"/>
            <a:ext cx="6267450" cy="955675"/>
            <a:chOff x="1472902" y="1484784"/>
            <a:chExt cx="6267450" cy="955204"/>
          </a:xfrm>
        </p:grpSpPr>
        <p:grpSp>
          <p:nvGrpSpPr>
            <p:cNvPr id="17446" name="组合 23"/>
            <p:cNvGrpSpPr/>
            <p:nvPr/>
          </p:nvGrpSpPr>
          <p:grpSpPr>
            <a:xfrm>
              <a:off x="1472902" y="1484784"/>
              <a:ext cx="6267450" cy="955204"/>
              <a:chOff x="1472902" y="1484784"/>
              <a:chExt cx="6267450" cy="955204"/>
            </a:xfrm>
          </p:grpSpPr>
          <p:pic>
            <p:nvPicPr>
              <p:cNvPr id="17448" name="Picture 64"/>
              <p:cNvPicPr>
                <a:picLocks noChangeAspect="1"/>
              </p:cNvPicPr>
              <p:nvPr/>
            </p:nvPicPr>
            <p:blipFill>
              <a:blip r:embed="rId3"/>
              <a:srcRect b="30080"/>
              <a:stretch>
                <a:fillRect/>
              </a:stretch>
            </p:blipFill>
            <p:spPr>
              <a:xfrm>
                <a:off x="1472902" y="1647453"/>
                <a:ext cx="6267450" cy="7925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7449" name="Group 46"/>
              <p:cNvGrpSpPr/>
              <p:nvPr/>
            </p:nvGrpSpPr>
            <p:grpSpPr>
              <a:xfrm>
                <a:off x="4369246" y="1484784"/>
                <a:ext cx="623958" cy="579673"/>
                <a:chOff x="0" y="0"/>
                <a:chExt cx="393" cy="365"/>
              </a:xfrm>
            </p:grpSpPr>
            <p:sp>
              <p:nvSpPr>
                <p:cNvPr id="17450" name="Oval 47"/>
                <p:cNvSpPr/>
                <p:nvPr/>
              </p:nvSpPr>
              <p:spPr>
                <a:xfrm>
                  <a:off x="0" y="0"/>
                  <a:ext cx="363" cy="363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1" name="Text Box 48"/>
                <p:cNvSpPr txBox="1"/>
                <p:nvPr/>
              </p:nvSpPr>
              <p:spPr>
                <a:xfrm>
                  <a:off x="30" y="0"/>
                  <a:ext cx="363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3200" b="1" dirty="0">
                      <a:latin typeface="Times New Roman" panose="02020603050405020304" pitchFamily="18" charset="0"/>
                    </a:rPr>
                    <a:t>G</a:t>
                  </a:r>
                  <a:endParaRPr lang="en-US" altLang="zh-CN" sz="32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14" name="直接箭头连接符 113"/>
            <p:cNvCxnSpPr/>
            <p:nvPr/>
          </p:nvCxnSpPr>
          <p:spPr bwMode="auto">
            <a:xfrm flipV="1">
              <a:off x="4668540" y="1484784"/>
              <a:ext cx="0" cy="579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8"/>
          <p:cNvGrpSpPr/>
          <p:nvPr/>
        </p:nvGrpSpPr>
        <p:grpSpPr>
          <a:xfrm>
            <a:off x="2411413" y="3716338"/>
            <a:ext cx="4235450" cy="461962"/>
            <a:chOff x="2411760" y="3501008"/>
            <a:chExt cx="4234557" cy="461665"/>
          </a:xfrm>
        </p:grpSpPr>
        <p:sp>
          <p:nvSpPr>
            <p:cNvPr id="26" name="矩形 25"/>
            <p:cNvSpPr/>
            <p:nvPr/>
          </p:nvSpPr>
          <p:spPr>
            <a:xfrm>
              <a:off x="2411760" y="3645377"/>
              <a:ext cx="4234557" cy="155475"/>
            </a:xfrm>
            <a:prstGeom prst="rect">
              <a:avLst/>
            </a:prstGeom>
            <a:solidFill>
              <a:srgbClr val="90E9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5" name="矩形 27"/>
            <p:cNvSpPr/>
            <p:nvPr/>
          </p:nvSpPr>
          <p:spPr>
            <a:xfrm>
              <a:off x="4247230" y="3501008"/>
              <a:ext cx="807914" cy="461665"/>
            </a:xfrm>
            <a:prstGeom prst="rect">
              <a:avLst/>
            </a:prstGeom>
            <a:solidFill>
              <a:srgbClr val="90E9FE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盐桥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7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6702 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6302 0.0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05504 -0.03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path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73 L -1.66667E-6 -0.09444 L 0.68507 -0.09444 L 0.68195 0.0213 " pathEditMode="relative" rAng="0" ptsTypes="FFFF">
                                      <p:cBhvr>
                                        <p:cTn id="8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7" presetClass="path" presetSubtype="0" repeatCount="indefinite" accel="20000" decel="8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0.00973 L -1.66667E-6 -0.09444 L 0.68507 -0.09444 L 0.68195 0.0213 " pathEditMode="relative" rAng="0" ptsTypes="FFFF">
                                      <p:cBhvr>
                                        <p:cTn id="8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0486" grpId="0"/>
      <p:bldP spid="20503" grpId="0"/>
      <p:bldP spid="20504" grpId="0"/>
      <p:bldP spid="20505" grpId="0"/>
      <p:bldP spid="16" grpId="0" animBg="1"/>
      <p:bldP spid="18" grpId="0" animBg="1"/>
      <p:bldP spid="19" grpId="0" animBg="1"/>
      <p:bldP spid="51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8351838" cy="26638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   将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氧化还原反应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：</a:t>
            </a: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2FeCl</a:t>
            </a:r>
            <a:r>
              <a:rPr kumimoji="0" lang="en-US" altLang="zh-CN" sz="2800" b="1" i="0" u="none" strike="noStrike" kern="1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kumimoji="0" lang="en-US" altLang="zh-CN" sz="2800" b="1" i="0" u="none" strike="noStrike" kern="1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=3FeCl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分别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设计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成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单液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原电池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和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双液原电池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。</a:t>
            </a:r>
            <a:endParaRPr kumimoji="0" lang="en-US" altLang="zh-CN" sz="2800" b="1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/>
              </a:rPr>
              <a:t>    (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/>
              </a:rPr>
              <a:t>1)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画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出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两种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原电池装置图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，写出电极反应式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。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/>
              </a:rPr>
              <a:t>    (2)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标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明电池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的正、负极</a:t>
            </a:r>
            <a:r>
              <a:rPr kumimoji="0" lang="zh-CN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和电子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的流向。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549275"/>
            <a:ext cx="2400300" cy="62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8" name="Picture 19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549275"/>
            <a:ext cx="3767138" cy="91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6"/>
          <p:cNvSpPr/>
          <p:nvPr/>
        </p:nvSpPr>
        <p:spPr>
          <a:xfrm>
            <a:off x="2411413" y="1557338"/>
            <a:ext cx="47117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原电池的构成与工作原理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4" name="矩形 1"/>
          <p:cNvSpPr/>
          <p:nvPr/>
        </p:nvSpPr>
        <p:spPr>
          <a:xfrm>
            <a:off x="3135313" y="2420938"/>
            <a:ext cx="26606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e-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，沿导线传递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485" name="矩形 2"/>
          <p:cNvSpPr/>
          <p:nvPr/>
        </p:nvSpPr>
        <p:spPr>
          <a:xfrm>
            <a:off x="5581650" y="3644900"/>
            <a:ext cx="1077913" cy="5238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正极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20486" name="矩形 8"/>
          <p:cNvSpPr/>
          <p:nvPr/>
        </p:nvSpPr>
        <p:spPr>
          <a:xfrm>
            <a:off x="2570163" y="3644900"/>
            <a:ext cx="1077912" cy="5238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负极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3108325" y="2894013"/>
            <a:ext cx="3013075" cy="750887"/>
            <a:chOff x="3186000" y="2605554"/>
            <a:chExt cx="2664000" cy="751439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3204247" y="2605554"/>
              <a:ext cx="0" cy="751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186000" y="2605554"/>
              <a:ext cx="266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5833157" y="2605554"/>
              <a:ext cx="0" cy="751439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3"/>
          <p:cNvGrpSpPr/>
          <p:nvPr/>
        </p:nvGrpSpPr>
        <p:grpSpPr>
          <a:xfrm rot="10800000">
            <a:off x="3108325" y="4189413"/>
            <a:ext cx="3021013" cy="752475"/>
            <a:chOff x="3321463" y="4797152"/>
            <a:chExt cx="2664000" cy="751439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339662" y="4797152"/>
              <a:ext cx="0" cy="751439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341062" y="4797152"/>
              <a:ext cx="266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968664" y="4797152"/>
              <a:ext cx="0" cy="751439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9" name="矩形 21"/>
          <p:cNvSpPr/>
          <p:nvPr/>
        </p:nvSpPr>
        <p:spPr>
          <a:xfrm>
            <a:off x="4200525" y="4724400"/>
            <a:ext cx="803275" cy="461963"/>
          </a:xfrm>
          <a:prstGeom prst="rect">
            <a:avLst/>
          </a:prstGeom>
          <a:solidFill>
            <a:srgbClr val="A8EEFE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盐桥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2843213" y="4175125"/>
            <a:ext cx="0" cy="982663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矩形 19"/>
          <p:cNvSpPr/>
          <p:nvPr/>
        </p:nvSpPr>
        <p:spPr>
          <a:xfrm>
            <a:off x="2195513" y="5127625"/>
            <a:ext cx="12652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阳离子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20492" name="矩形 25"/>
          <p:cNvSpPr/>
          <p:nvPr/>
        </p:nvSpPr>
        <p:spPr>
          <a:xfrm>
            <a:off x="2359025" y="4221163"/>
            <a:ext cx="4127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溶解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416675" y="4181475"/>
            <a:ext cx="0" cy="94615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矩形 28"/>
          <p:cNvSpPr/>
          <p:nvPr/>
        </p:nvSpPr>
        <p:spPr>
          <a:xfrm>
            <a:off x="5795963" y="5084763"/>
            <a:ext cx="12652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阳离子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20495" name="矩形 29"/>
          <p:cNvSpPr/>
          <p:nvPr/>
        </p:nvSpPr>
        <p:spPr>
          <a:xfrm>
            <a:off x="6372225" y="4244975"/>
            <a:ext cx="4127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析出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496" name="矩形 30"/>
          <p:cNvSpPr/>
          <p:nvPr/>
        </p:nvSpPr>
        <p:spPr>
          <a:xfrm>
            <a:off x="4972050" y="4541838"/>
            <a:ext cx="11128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阳离子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497" name="矩形 31"/>
          <p:cNvSpPr/>
          <p:nvPr/>
        </p:nvSpPr>
        <p:spPr>
          <a:xfrm>
            <a:off x="3108325" y="4556125"/>
            <a:ext cx="11128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阴离子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6716713" y="3478213"/>
            <a:ext cx="303213" cy="814388"/>
          </a:xfrm>
          <a:prstGeom prst="leftBrace">
            <a:avLst>
              <a:gd name="adj1" fmla="val 2403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9" name="矩形 33"/>
          <p:cNvSpPr/>
          <p:nvPr/>
        </p:nvSpPr>
        <p:spPr>
          <a:xfrm>
            <a:off x="6958013" y="3338513"/>
            <a:ext cx="16462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还原反应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500" name="Text Box 21"/>
          <p:cNvSpPr txBox="1"/>
          <p:nvPr/>
        </p:nvSpPr>
        <p:spPr>
          <a:xfrm>
            <a:off x="6948488" y="3975100"/>
            <a:ext cx="23764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Cu</a:t>
            </a:r>
            <a:r>
              <a:rPr lang="zh-CN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2+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+2e</a:t>
            </a:r>
            <a:r>
              <a:rPr lang="zh-CN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-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=Cu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37" name="左大括号 36"/>
          <p:cNvSpPr/>
          <p:nvPr/>
        </p:nvSpPr>
        <p:spPr>
          <a:xfrm flipH="1">
            <a:off x="2335213" y="3516313"/>
            <a:ext cx="219075" cy="814388"/>
          </a:xfrm>
          <a:prstGeom prst="leftBrace">
            <a:avLst>
              <a:gd name="adj1" fmla="val 2403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2" name="矩形 37"/>
          <p:cNvSpPr/>
          <p:nvPr/>
        </p:nvSpPr>
        <p:spPr>
          <a:xfrm>
            <a:off x="981075" y="3338513"/>
            <a:ext cx="16462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氧化反应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503" name="Rectangle 50"/>
          <p:cNvSpPr txBox="1"/>
          <p:nvPr/>
        </p:nvSpPr>
        <p:spPr>
          <a:xfrm>
            <a:off x="336550" y="4005263"/>
            <a:ext cx="244157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Zn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4359275" y="2997200"/>
            <a:ext cx="585788" cy="0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Rectangle 9"/>
          <p:cNvSpPr/>
          <p:nvPr/>
        </p:nvSpPr>
        <p:spPr>
          <a:xfrm>
            <a:off x="2116138" y="5857875"/>
            <a:ext cx="6416675" cy="523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总反应：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Zn+ Cu</a:t>
            </a:r>
            <a:r>
              <a:rPr lang="zh-CN" altLang="zh-CN" sz="2800" b="1" baseline="36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＝ Zn</a:t>
            </a:r>
            <a:r>
              <a:rPr lang="zh-CN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+ Cu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  <p:bldP spid="20489" grpId="0" animBg="1"/>
      <p:bldP spid="20491" grpId="0"/>
      <p:bldP spid="20492" grpId="0"/>
      <p:bldP spid="20494" grpId="0"/>
      <p:bldP spid="20495" grpId="0"/>
      <p:bldP spid="20496" grpId="0"/>
      <p:bldP spid="20497" grpId="0"/>
      <p:bldP spid="24" grpId="0" animBg="1"/>
      <p:bldP spid="20499" grpId="0"/>
      <p:bldP spid="20500" grpId="0"/>
      <p:bldP spid="37" grpId="0" animBg="1"/>
      <p:bldP spid="20502" grpId="0"/>
      <p:bldP spid="20503" grpId="0"/>
      <p:bldP spid="20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692150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矩形 4"/>
          <p:cNvSpPr/>
          <p:nvPr/>
        </p:nvSpPr>
        <p:spPr>
          <a:xfrm>
            <a:off x="395288" y="1517650"/>
            <a:ext cx="84978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能量的转化形式多种多样，举例说明化学能的转化形式有哪些？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4" name="矩形 7"/>
          <p:cNvSpPr/>
          <p:nvPr/>
        </p:nvSpPr>
        <p:spPr>
          <a:xfrm>
            <a:off x="395288" y="2636838"/>
            <a:ext cx="849788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从能量转化形式角度分析：电解池和原电池的工作原理有何异同？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1" name="矩形 10"/>
          <p:cNvSpPr/>
          <p:nvPr/>
        </p:nvSpPr>
        <p:spPr>
          <a:xfrm>
            <a:off x="3424238" y="692150"/>
            <a:ext cx="3451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能量的转化形式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684213" y="4849813"/>
            <a:ext cx="2735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电化学反应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2627313" y="4240213"/>
            <a:ext cx="360363" cy="1852613"/>
          </a:xfrm>
          <a:prstGeom prst="leftBrace">
            <a:avLst>
              <a:gd name="adj1" fmla="val 3102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2928938" y="5157788"/>
            <a:ext cx="29384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产生电流的反应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16238" y="4095750"/>
            <a:ext cx="38592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借助电流而发生的反应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5508625" y="5157788"/>
            <a:ext cx="23764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原电池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6516688" y="4076700"/>
            <a:ext cx="2219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电解池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2771775" y="5641975"/>
            <a:ext cx="37449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（向外界输送能量）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2771775" y="4527550"/>
            <a:ext cx="37449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（由外界能量推动）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68313" y="3933825"/>
            <a:ext cx="8280400" cy="2447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Text Box 8"/>
          <p:cNvSpPr txBox="1"/>
          <p:nvPr/>
        </p:nvSpPr>
        <p:spPr>
          <a:xfrm>
            <a:off x="350838" y="2278063"/>
            <a:ext cx="2708275" cy="522287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普通锌锰干电池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5" name="Text Box 9"/>
          <p:cNvSpPr txBox="1"/>
          <p:nvPr/>
        </p:nvSpPr>
        <p:spPr>
          <a:xfrm>
            <a:off x="3492500" y="2278063"/>
            <a:ext cx="1987550" cy="522287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手机锂电池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Text Box 10"/>
          <p:cNvSpPr txBox="1"/>
          <p:nvPr/>
        </p:nvSpPr>
        <p:spPr>
          <a:xfrm>
            <a:off x="6372225" y="2278063"/>
            <a:ext cx="2347913" cy="522287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银锌钮扣电池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Text Box 12"/>
          <p:cNvSpPr txBox="1"/>
          <p:nvPr/>
        </p:nvSpPr>
        <p:spPr>
          <a:xfrm>
            <a:off x="2843213" y="4346575"/>
            <a:ext cx="3071812" cy="522288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电动车铅蓄电池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8" name="Text Box 13"/>
          <p:cNvSpPr txBox="1"/>
          <p:nvPr/>
        </p:nvSpPr>
        <p:spPr>
          <a:xfrm>
            <a:off x="5940425" y="4335463"/>
            <a:ext cx="2711450" cy="523875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甲醇燃料电池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9" name="Picture 2" descr="http://photo.cheaa.com/pic_big/34/485/378366/13280178.jpg"/>
          <p:cNvPicPr>
            <a:picLocks noChangeAspect="1"/>
          </p:cNvPicPr>
          <p:nvPr/>
        </p:nvPicPr>
        <p:blipFill>
          <a:blip r:embed="rId1"/>
          <a:srcRect l="25403" t="3352" r="21349" b="2592"/>
          <a:stretch>
            <a:fillRect/>
          </a:stretch>
        </p:blipFill>
        <p:spPr>
          <a:xfrm>
            <a:off x="3924300" y="555625"/>
            <a:ext cx="1298575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4" descr="http://mbr.qqdcw.com/corp/mbr0912/MBR091215195855365144/PicNatural/IMG110825103613921192.jpg"/>
          <p:cNvPicPr>
            <a:picLocks noChangeAspect="1"/>
          </p:cNvPicPr>
          <p:nvPr/>
        </p:nvPicPr>
        <p:blipFill>
          <a:blip r:embed="rId2"/>
          <a:srcRect l="11682" r="9579"/>
          <a:stretch>
            <a:fillRect/>
          </a:stretch>
        </p:blipFill>
        <p:spPr>
          <a:xfrm>
            <a:off x="1042988" y="476250"/>
            <a:ext cx="1281112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6" descr="http://www.89ws.com/UEditor/net/upload/2013-10-25-40e6c23ace-e011-4e54-ba6c-b8f792584922.jpg"/>
          <p:cNvPicPr>
            <a:picLocks noChangeAspect="1"/>
          </p:cNvPicPr>
          <p:nvPr/>
        </p:nvPicPr>
        <p:blipFill>
          <a:blip r:embed="rId3"/>
          <a:srcRect l="27408" t="25572" r="29707" b="27202"/>
          <a:stretch>
            <a:fillRect/>
          </a:stretch>
        </p:blipFill>
        <p:spPr>
          <a:xfrm>
            <a:off x="6443663" y="609600"/>
            <a:ext cx="1873250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http://img2.zol.com.cn/product/5_450x337/421/cej6yhcDNRYwQ.jpg"/>
          <p:cNvPicPr>
            <a:picLocks noChangeAspect="1"/>
          </p:cNvPicPr>
          <p:nvPr/>
        </p:nvPicPr>
        <p:blipFill>
          <a:blip r:embed="rId4"/>
          <a:srcRect l="8687"/>
          <a:stretch>
            <a:fillRect/>
          </a:stretch>
        </p:blipFill>
        <p:spPr>
          <a:xfrm>
            <a:off x="539750" y="4819650"/>
            <a:ext cx="2201863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Text Box 11"/>
          <p:cNvSpPr txBox="1"/>
          <p:nvPr/>
        </p:nvSpPr>
        <p:spPr>
          <a:xfrm>
            <a:off x="503238" y="4346575"/>
            <a:ext cx="2349500" cy="522288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笔记本锂电池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04" name="Picture 14" descr="http://pic.baike.soso.com/p/20130917/20130917101705-15888646.jpg"/>
          <p:cNvPicPr>
            <a:picLocks noChangeAspect="1"/>
          </p:cNvPicPr>
          <p:nvPr/>
        </p:nvPicPr>
        <p:blipFill>
          <a:blip r:embed="rId5"/>
          <a:srcRect l="11626" t="4552" r="3683" b="3838"/>
          <a:stretch>
            <a:fillRect/>
          </a:stretch>
        </p:blipFill>
        <p:spPr>
          <a:xfrm>
            <a:off x="3708400" y="4859338"/>
            <a:ext cx="1771650" cy="1592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20" descr="http://baike.soso.com/p/20091016/20091016233206-2096655411.jpg"/>
          <p:cNvPicPr>
            <a:picLocks noChangeAspect="1"/>
          </p:cNvPicPr>
          <p:nvPr/>
        </p:nvPicPr>
        <p:blipFill>
          <a:blip r:embed="rId6"/>
          <a:srcRect l="4588" t="4831" r="4311" b="5637"/>
          <a:stretch>
            <a:fillRect/>
          </a:stretch>
        </p:blipFill>
        <p:spPr>
          <a:xfrm>
            <a:off x="6372225" y="4848225"/>
            <a:ext cx="2260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75" y="3062288"/>
            <a:ext cx="3194050" cy="108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矩形 1"/>
          <p:cNvSpPr/>
          <p:nvPr/>
        </p:nvSpPr>
        <p:spPr>
          <a:xfrm>
            <a:off x="3276600" y="3062288"/>
            <a:ext cx="2673350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现代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化学电源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558800"/>
            <a:ext cx="24003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6"/>
          <p:cNvSpPr/>
          <p:nvPr/>
        </p:nvSpPr>
        <p:spPr>
          <a:xfrm>
            <a:off x="508000" y="1341438"/>
            <a:ext cx="40274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一、原电池的工作原理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468313" y="1968500"/>
            <a:ext cx="8207375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将一个能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自发进行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氧化还原反应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的氧化反应和还原反应分别在原电池的负极和正极上发生，从而在外电路中产生电流。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6"/>
          <p:cNvSpPr/>
          <p:nvPr/>
        </p:nvSpPr>
        <p:spPr>
          <a:xfrm>
            <a:off x="900113" y="4797425"/>
            <a:ext cx="33845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原电池的构成条件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Rectangle 2"/>
          <p:cNvSpPr>
            <a:spLocks noGrp="1"/>
          </p:cNvSpPr>
          <p:nvPr/>
        </p:nvSpPr>
        <p:spPr>
          <a:xfrm>
            <a:off x="4222750" y="3925888"/>
            <a:ext cx="1357313" cy="533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4222750" y="4562475"/>
            <a:ext cx="12715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22"/>
          <p:cNvSpPr txBox="1"/>
          <p:nvPr/>
        </p:nvSpPr>
        <p:spPr>
          <a:xfrm>
            <a:off x="4222750" y="5135563"/>
            <a:ext cx="13573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22"/>
          <p:cNvSpPr txBox="1"/>
          <p:nvPr/>
        </p:nvSpPr>
        <p:spPr>
          <a:xfrm>
            <a:off x="4222750" y="5713413"/>
            <a:ext cx="1501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2"/>
          <p:cNvSpPr>
            <a:spLocks noGrp="1"/>
          </p:cNvSpPr>
          <p:nvPr/>
        </p:nvSpPr>
        <p:spPr>
          <a:xfrm>
            <a:off x="5148263" y="3925888"/>
            <a:ext cx="3240087" cy="533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氧化还原反应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2"/>
          <p:cNvSpPr txBox="1"/>
          <p:nvPr/>
        </p:nvSpPr>
        <p:spPr>
          <a:xfrm>
            <a:off x="5148263" y="4562475"/>
            <a:ext cx="2616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两个电极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22"/>
          <p:cNvSpPr txBox="1"/>
          <p:nvPr/>
        </p:nvSpPr>
        <p:spPr>
          <a:xfrm>
            <a:off x="5135563" y="5138738"/>
            <a:ext cx="30368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电解质溶液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148263" y="5713413"/>
            <a:ext cx="261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闭合回路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3935413" y="4192588"/>
            <a:ext cx="358775" cy="1900238"/>
          </a:xfrm>
          <a:prstGeom prst="leftBrace">
            <a:avLst>
              <a:gd name="adj1" fmla="val 3102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8313" y="3860800"/>
            <a:ext cx="8280400" cy="2447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7596188" y="4365625"/>
            <a:ext cx="1512888" cy="863600"/>
          </a:xfrm>
          <a:prstGeom prst="cloudCallout">
            <a:avLst>
              <a:gd name="adj1" fmla="val -71498"/>
              <a:gd name="adj2" fmla="val 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要求？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4284663" y="1125538"/>
            <a:ext cx="2016125" cy="863600"/>
          </a:xfrm>
          <a:prstGeom prst="cloudCallout">
            <a:avLst>
              <a:gd name="adj1" fmla="val -79994"/>
              <a:gd name="adj2" fmla="val 650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云形标注 23"/>
          <p:cNvSpPr/>
          <p:nvPr/>
        </p:nvSpPr>
        <p:spPr>
          <a:xfrm>
            <a:off x="4284663" y="1125538"/>
            <a:ext cx="2016125" cy="863600"/>
          </a:xfrm>
          <a:prstGeom prst="cloudCallout">
            <a:avLst>
              <a:gd name="adj1" fmla="val -79994"/>
              <a:gd name="adj2" fmla="val 650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放热的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云形标注 26"/>
          <p:cNvSpPr/>
          <p:nvPr/>
        </p:nvSpPr>
        <p:spPr>
          <a:xfrm>
            <a:off x="7596188" y="4365625"/>
            <a:ext cx="1512888" cy="863600"/>
          </a:xfrm>
          <a:prstGeom prst="cloudCallout">
            <a:avLst>
              <a:gd name="adj1" fmla="val -64884"/>
              <a:gd name="adj2" fmla="val 501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  <p:bldP spid="19" grpId="0"/>
      <p:bldP spid="20" grpId="0"/>
      <p:bldP spid="22" grpId="0"/>
      <p:bldP spid="23" grpId="0"/>
      <p:bldP spid="25" grpId="0" animBg="1"/>
      <p:bldP spid="26" grpId="0" animBg="1"/>
      <p:bldP spid="28" grpId="0" animBg="1"/>
      <p:bldP spid="21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468313" y="549275"/>
            <a:ext cx="83026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检测：选出原电池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(       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，指出其正负极，写出电池反应的化学方程式。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9" name="Text Box 164"/>
          <p:cNvSpPr txBox="1"/>
          <p:nvPr/>
        </p:nvSpPr>
        <p:spPr>
          <a:xfrm>
            <a:off x="4643438" y="1984375"/>
            <a:ext cx="18716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Mg          Al              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9220" name="Text Box 166"/>
          <p:cNvSpPr txBox="1"/>
          <p:nvPr/>
        </p:nvSpPr>
        <p:spPr>
          <a:xfrm>
            <a:off x="511175" y="4340225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Zn          Zn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9221" name="Text Box 167"/>
          <p:cNvSpPr txBox="1"/>
          <p:nvPr/>
        </p:nvSpPr>
        <p:spPr>
          <a:xfrm>
            <a:off x="2659063" y="4306888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Fe  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陶瓷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222" name="Text Box 168"/>
          <p:cNvSpPr txBox="1"/>
          <p:nvPr/>
        </p:nvSpPr>
        <p:spPr>
          <a:xfrm>
            <a:off x="4716463" y="4264025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Fe          Cu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9223" name="Text Box 169"/>
          <p:cNvSpPr txBox="1"/>
          <p:nvPr/>
        </p:nvSpPr>
        <p:spPr>
          <a:xfrm>
            <a:off x="6948488" y="4340225"/>
            <a:ext cx="1566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Si           C              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9224" name="Text Box 170"/>
          <p:cNvSpPr txBox="1"/>
          <p:nvPr/>
        </p:nvSpPr>
        <p:spPr>
          <a:xfrm>
            <a:off x="730250" y="3197225"/>
            <a:ext cx="8305800" cy="969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稀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CuSO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NaOH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稀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 </a:t>
            </a:r>
            <a:endParaRPr lang="en-US" altLang="zh-CN" sz="2400" b="1" baseline="-25000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                      B                     C                     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171"/>
          <p:cNvSpPr txBox="1"/>
          <p:nvPr/>
        </p:nvSpPr>
        <p:spPr>
          <a:xfrm>
            <a:off x="539750" y="1941513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Zn          Cu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9226" name="Group 172"/>
          <p:cNvGrpSpPr/>
          <p:nvPr/>
        </p:nvGrpSpPr>
        <p:grpSpPr>
          <a:xfrm>
            <a:off x="827088" y="1897063"/>
            <a:ext cx="1101725" cy="1317625"/>
            <a:chOff x="1008" y="1636"/>
            <a:chExt cx="672" cy="1292"/>
          </a:xfrm>
        </p:grpSpPr>
        <p:grpSp>
          <p:nvGrpSpPr>
            <p:cNvPr id="9402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413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422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23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414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419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420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421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415" name="Line 181"/>
              <p:cNvSpPr/>
              <p:nvPr/>
            </p:nvSpPr>
            <p:spPr>
              <a:xfrm>
                <a:off x="1152" y="1806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416" name="Line 182"/>
              <p:cNvSpPr/>
              <p:nvPr/>
            </p:nvSpPr>
            <p:spPr>
              <a:xfrm>
                <a:off x="1536" y="1806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417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418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403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4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5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6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7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8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09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10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11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412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9227" name="Text Box 195"/>
          <p:cNvSpPr txBox="1"/>
          <p:nvPr/>
        </p:nvSpPr>
        <p:spPr>
          <a:xfrm>
            <a:off x="658813" y="5627688"/>
            <a:ext cx="8485187" cy="969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稀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 CuSO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              酒精                稀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E                      F                     G                     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204" name="Text Box 196"/>
          <p:cNvSpPr txBox="1"/>
          <p:nvPr/>
        </p:nvSpPr>
        <p:spPr>
          <a:xfrm>
            <a:off x="3724275" y="476250"/>
            <a:ext cx="11588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Rectangle 197"/>
          <p:cNvSpPr/>
          <p:nvPr/>
        </p:nvSpPr>
        <p:spPr>
          <a:xfrm>
            <a:off x="4695825" y="3643313"/>
            <a:ext cx="18415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atinLnBrk="1"/>
            <a:endParaRPr lang="zh-CN" altLang="en-US" sz="3000" dirty="0">
              <a:solidFill>
                <a:srgbClr val="FDBD1D"/>
              </a:solidFill>
              <a:latin typeface="-윤명조240"/>
            </a:endParaRPr>
          </a:p>
        </p:txBody>
      </p:sp>
      <p:grpSp>
        <p:nvGrpSpPr>
          <p:cNvPr id="9230" name="Group 172"/>
          <p:cNvGrpSpPr/>
          <p:nvPr/>
        </p:nvGrpSpPr>
        <p:grpSpPr>
          <a:xfrm>
            <a:off x="2894013" y="1917700"/>
            <a:ext cx="1101725" cy="1316038"/>
            <a:chOff x="1008" y="1636"/>
            <a:chExt cx="672" cy="1292"/>
          </a:xfrm>
        </p:grpSpPr>
        <p:grpSp>
          <p:nvGrpSpPr>
            <p:cNvPr id="9380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391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400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01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92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397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98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99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93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94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95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96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381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2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3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4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5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6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7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8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89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90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9231" name="Text Box 171"/>
          <p:cNvSpPr txBox="1"/>
          <p:nvPr/>
        </p:nvSpPr>
        <p:spPr>
          <a:xfrm>
            <a:off x="2627313" y="1984375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Zn          Cu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9232" name="Group 172"/>
          <p:cNvGrpSpPr/>
          <p:nvPr/>
        </p:nvGrpSpPr>
        <p:grpSpPr>
          <a:xfrm>
            <a:off x="5003800" y="1917700"/>
            <a:ext cx="1101725" cy="1316038"/>
            <a:chOff x="1008" y="1636"/>
            <a:chExt cx="672" cy="1292"/>
          </a:xfrm>
        </p:grpSpPr>
        <p:grpSp>
          <p:nvGrpSpPr>
            <p:cNvPr id="9358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369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378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79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70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375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76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77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71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72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73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74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359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0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1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2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3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4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5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6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7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68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9233" name="Group 172"/>
          <p:cNvGrpSpPr/>
          <p:nvPr/>
        </p:nvGrpSpPr>
        <p:grpSpPr>
          <a:xfrm>
            <a:off x="793750" y="4311650"/>
            <a:ext cx="1101725" cy="1316038"/>
            <a:chOff x="1008" y="1636"/>
            <a:chExt cx="672" cy="1292"/>
          </a:xfrm>
        </p:grpSpPr>
        <p:grpSp>
          <p:nvGrpSpPr>
            <p:cNvPr id="9336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347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356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57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48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353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54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55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49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0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1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2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337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8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9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0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1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2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3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4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5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46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9234" name="Group 172"/>
          <p:cNvGrpSpPr/>
          <p:nvPr/>
        </p:nvGrpSpPr>
        <p:grpSpPr>
          <a:xfrm>
            <a:off x="2914650" y="4311650"/>
            <a:ext cx="1101725" cy="1316038"/>
            <a:chOff x="1008" y="1636"/>
            <a:chExt cx="672" cy="1292"/>
          </a:xfrm>
        </p:grpSpPr>
        <p:grpSp>
          <p:nvGrpSpPr>
            <p:cNvPr id="9314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325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334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35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26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331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32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33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27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28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29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30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315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16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17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18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19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0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1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2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3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4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9235" name="Group 172"/>
          <p:cNvGrpSpPr/>
          <p:nvPr/>
        </p:nvGrpSpPr>
        <p:grpSpPr>
          <a:xfrm>
            <a:off x="5076825" y="4311650"/>
            <a:ext cx="1101725" cy="1316038"/>
            <a:chOff x="1008" y="1636"/>
            <a:chExt cx="672" cy="1292"/>
          </a:xfrm>
        </p:grpSpPr>
        <p:grpSp>
          <p:nvGrpSpPr>
            <p:cNvPr id="9292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303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312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13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04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309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10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311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05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06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07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08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293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4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5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6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7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8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99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00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01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02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9236" name="Group 172"/>
          <p:cNvGrpSpPr/>
          <p:nvPr/>
        </p:nvGrpSpPr>
        <p:grpSpPr>
          <a:xfrm>
            <a:off x="7165975" y="4311650"/>
            <a:ext cx="1101725" cy="1316038"/>
            <a:chOff x="1008" y="1636"/>
            <a:chExt cx="672" cy="1292"/>
          </a:xfrm>
        </p:grpSpPr>
        <p:grpSp>
          <p:nvGrpSpPr>
            <p:cNvPr id="9270" name="Group 173"/>
            <p:cNvGrpSpPr/>
            <p:nvPr/>
          </p:nvGrpSpPr>
          <p:grpSpPr>
            <a:xfrm>
              <a:off x="1008" y="1636"/>
              <a:ext cx="672" cy="1292"/>
              <a:chOff x="1008" y="1636"/>
              <a:chExt cx="672" cy="1292"/>
            </a:xfrm>
          </p:grpSpPr>
          <p:grpSp>
            <p:nvGrpSpPr>
              <p:cNvPr id="9281" name="Group 174"/>
              <p:cNvGrpSpPr/>
              <p:nvPr/>
            </p:nvGrpSpPr>
            <p:grpSpPr>
              <a:xfrm>
                <a:off x="1239" y="1636"/>
                <a:ext cx="233" cy="393"/>
                <a:chOff x="4023" y="1492"/>
                <a:chExt cx="233" cy="393"/>
              </a:xfrm>
            </p:grpSpPr>
            <p:sp>
              <p:nvSpPr>
                <p:cNvPr id="9290" name="Oval 175"/>
                <p:cNvSpPr/>
                <p:nvPr/>
              </p:nvSpPr>
              <p:spPr>
                <a:xfrm>
                  <a:off x="4032" y="1532"/>
                  <a:ext cx="187" cy="27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32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1" name="Text Box 176"/>
                <p:cNvSpPr txBox="1"/>
                <p:nvPr/>
              </p:nvSpPr>
              <p:spPr>
                <a:xfrm>
                  <a:off x="4023" y="1492"/>
                  <a:ext cx="233" cy="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0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82" name="Group 177"/>
              <p:cNvGrpSpPr/>
              <p:nvPr/>
            </p:nvGrpSpPr>
            <p:grpSpPr>
              <a:xfrm>
                <a:off x="1008" y="2160"/>
                <a:ext cx="672" cy="768"/>
                <a:chOff x="816" y="2160"/>
                <a:chExt cx="672" cy="768"/>
              </a:xfrm>
            </p:grpSpPr>
            <p:sp>
              <p:nvSpPr>
                <p:cNvPr id="9287" name="Line 178"/>
                <p:cNvSpPr/>
                <p:nvPr/>
              </p:nvSpPr>
              <p:spPr>
                <a:xfrm>
                  <a:off x="816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88" name="Line 179"/>
                <p:cNvSpPr/>
                <p:nvPr/>
              </p:nvSpPr>
              <p:spPr>
                <a:xfrm>
                  <a:off x="816" y="292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89" name="Line 180"/>
                <p:cNvSpPr/>
                <p:nvPr/>
              </p:nvSpPr>
              <p:spPr>
                <a:xfrm flipV="1">
                  <a:off x="1488" y="2160"/>
                  <a:ext cx="0" cy="76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283" name="Line 181"/>
              <p:cNvSpPr/>
              <p:nvPr/>
            </p:nvSpPr>
            <p:spPr>
              <a:xfrm>
                <a:off x="1152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84" name="Line 182"/>
              <p:cNvSpPr/>
              <p:nvPr/>
            </p:nvSpPr>
            <p:spPr>
              <a:xfrm>
                <a:off x="1536" y="1803"/>
                <a:ext cx="0" cy="9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85" name="Line 183"/>
              <p:cNvSpPr/>
              <p:nvPr/>
            </p:nvSpPr>
            <p:spPr>
              <a:xfrm>
                <a:off x="1152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86" name="Line 184"/>
              <p:cNvSpPr/>
              <p:nvPr/>
            </p:nvSpPr>
            <p:spPr>
              <a:xfrm>
                <a:off x="1440" y="1824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9271" name="Line 185"/>
            <p:cNvSpPr/>
            <p:nvPr/>
          </p:nvSpPr>
          <p:spPr>
            <a:xfrm>
              <a:off x="100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2" name="Line 186"/>
            <p:cNvSpPr/>
            <p:nvPr/>
          </p:nvSpPr>
          <p:spPr>
            <a:xfrm>
              <a:off x="1296" y="2400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3" name="Line 187"/>
            <p:cNvSpPr/>
            <p:nvPr/>
          </p:nvSpPr>
          <p:spPr>
            <a:xfrm>
              <a:off x="1488" y="240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4" name="Line 188"/>
            <p:cNvSpPr/>
            <p:nvPr/>
          </p:nvSpPr>
          <p:spPr>
            <a:xfrm>
              <a:off x="1104" y="25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5" name="Line 189"/>
            <p:cNvSpPr/>
            <p:nvPr/>
          </p:nvSpPr>
          <p:spPr>
            <a:xfrm>
              <a:off x="1488" y="254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6" name="Line 190"/>
            <p:cNvSpPr/>
            <p:nvPr/>
          </p:nvSpPr>
          <p:spPr>
            <a:xfrm>
              <a:off x="1056" y="26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7" name="Line 191"/>
            <p:cNvSpPr/>
            <p:nvPr/>
          </p:nvSpPr>
          <p:spPr>
            <a:xfrm>
              <a:off x="1440" y="26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8" name="Line 192"/>
            <p:cNvSpPr/>
            <p:nvPr/>
          </p:nvSpPr>
          <p:spPr>
            <a:xfrm>
              <a:off x="105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79" name="Line 193"/>
            <p:cNvSpPr/>
            <p:nvPr/>
          </p:nvSpPr>
          <p:spPr>
            <a:xfrm>
              <a:off x="1248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80" name="Line 194"/>
            <p:cNvSpPr/>
            <p:nvPr/>
          </p:nvSpPr>
          <p:spPr>
            <a:xfrm>
              <a:off x="1536" y="2832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9237" name="组合 2"/>
          <p:cNvGrpSpPr/>
          <p:nvPr/>
        </p:nvGrpSpPr>
        <p:grpSpPr>
          <a:xfrm>
            <a:off x="6659563" y="1928813"/>
            <a:ext cx="2089150" cy="1330325"/>
            <a:chOff x="6659563" y="1052736"/>
            <a:chExt cx="2089150" cy="1331347"/>
          </a:xfrm>
        </p:grpSpPr>
        <p:sp>
          <p:nvSpPr>
            <p:cNvPr id="9242" name="Text Box 165"/>
            <p:cNvSpPr txBox="1"/>
            <p:nvPr/>
          </p:nvSpPr>
          <p:spPr>
            <a:xfrm>
              <a:off x="6659563" y="1124744"/>
              <a:ext cx="2089150" cy="4620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Zn              Cu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9243" name="组合 1"/>
            <p:cNvGrpSpPr/>
            <p:nvPr/>
          </p:nvGrpSpPr>
          <p:grpSpPr>
            <a:xfrm>
              <a:off x="6931341" y="1052736"/>
              <a:ext cx="1439457" cy="1331347"/>
              <a:chOff x="8748714" y="1667736"/>
              <a:chExt cx="1439457" cy="1331347"/>
            </a:xfrm>
          </p:grpSpPr>
          <p:grpSp>
            <p:nvGrpSpPr>
              <p:cNvPr id="9244" name="Group 172"/>
              <p:cNvGrpSpPr/>
              <p:nvPr/>
            </p:nvGrpSpPr>
            <p:grpSpPr>
              <a:xfrm>
                <a:off x="8748714" y="1667736"/>
                <a:ext cx="1439457" cy="1316799"/>
                <a:chOff x="1008" y="1636"/>
                <a:chExt cx="878" cy="1292"/>
              </a:xfrm>
            </p:grpSpPr>
            <p:grpSp>
              <p:nvGrpSpPr>
                <p:cNvPr id="9248" name="Group 173"/>
                <p:cNvGrpSpPr/>
                <p:nvPr/>
              </p:nvGrpSpPr>
              <p:grpSpPr>
                <a:xfrm>
                  <a:off x="1008" y="1636"/>
                  <a:ext cx="878" cy="1292"/>
                  <a:chOff x="1008" y="1636"/>
                  <a:chExt cx="878" cy="1292"/>
                </a:xfrm>
              </p:grpSpPr>
              <p:grpSp>
                <p:nvGrpSpPr>
                  <p:cNvPr id="9259" name="Group 174"/>
                  <p:cNvGrpSpPr/>
                  <p:nvPr/>
                </p:nvGrpSpPr>
                <p:grpSpPr>
                  <a:xfrm>
                    <a:off x="1359" y="1636"/>
                    <a:ext cx="233" cy="393"/>
                    <a:chOff x="4143" y="1492"/>
                    <a:chExt cx="233" cy="393"/>
                  </a:xfrm>
                </p:grpSpPr>
                <p:sp>
                  <p:nvSpPr>
                    <p:cNvPr id="9268" name="Oval 175"/>
                    <p:cNvSpPr/>
                    <p:nvPr/>
                  </p:nvSpPr>
                  <p:spPr>
                    <a:xfrm>
                      <a:off x="4143" y="1532"/>
                      <a:ext cx="187" cy="2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3200" b="1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69" name="Text Box 176"/>
                    <p:cNvSpPr txBox="1"/>
                    <p:nvPr/>
                  </p:nvSpPr>
                  <p:spPr>
                    <a:xfrm>
                      <a:off x="4143" y="1492"/>
                      <a:ext cx="233" cy="39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</a:rPr>
                        <a:t>A</a:t>
                      </a:r>
                      <a:endParaRPr lang="en-US" altLang="zh-CN" sz="2000" b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260" name="Group 177"/>
                  <p:cNvGrpSpPr/>
                  <p:nvPr/>
                </p:nvGrpSpPr>
                <p:grpSpPr>
                  <a:xfrm>
                    <a:off x="1008" y="2160"/>
                    <a:ext cx="878" cy="768"/>
                    <a:chOff x="816" y="2160"/>
                    <a:chExt cx="878" cy="768"/>
                  </a:xfrm>
                </p:grpSpPr>
                <p:sp>
                  <p:nvSpPr>
                    <p:cNvPr id="9265" name="Line 178"/>
                    <p:cNvSpPr/>
                    <p:nvPr/>
                  </p:nvSpPr>
                  <p:spPr>
                    <a:xfrm>
                      <a:off x="816" y="2160"/>
                      <a:ext cx="0" cy="768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66" name="Line 179"/>
                    <p:cNvSpPr/>
                    <p:nvPr/>
                  </p:nvSpPr>
                  <p:spPr>
                    <a:xfrm>
                      <a:off x="816" y="2928"/>
                      <a:ext cx="351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67" name="Line 180"/>
                    <p:cNvSpPr/>
                    <p:nvPr/>
                  </p:nvSpPr>
                  <p:spPr>
                    <a:xfrm flipV="1">
                      <a:off x="1694" y="2160"/>
                      <a:ext cx="0" cy="768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9261" name="Line 181"/>
                  <p:cNvSpPr/>
                  <p:nvPr/>
                </p:nvSpPr>
                <p:spPr>
                  <a:xfrm>
                    <a:off x="1152" y="1803"/>
                    <a:ext cx="0" cy="9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2" name="Line 182"/>
                  <p:cNvSpPr/>
                  <p:nvPr/>
                </p:nvSpPr>
                <p:spPr>
                  <a:xfrm>
                    <a:off x="1711" y="1803"/>
                    <a:ext cx="0" cy="9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3" name="Line 183"/>
                  <p:cNvSpPr/>
                  <p:nvPr/>
                </p:nvSpPr>
                <p:spPr>
                  <a:xfrm>
                    <a:off x="1152" y="1824"/>
                    <a:ext cx="198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4" name="Line 184"/>
                  <p:cNvSpPr/>
                  <p:nvPr/>
                </p:nvSpPr>
                <p:spPr>
                  <a:xfrm>
                    <a:off x="1557" y="1824"/>
                    <a:ext cx="154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9249" name="Line 185"/>
                <p:cNvSpPr/>
                <p:nvPr/>
              </p:nvSpPr>
              <p:spPr>
                <a:xfrm>
                  <a:off x="1008" y="2400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0" name="Line 186"/>
                <p:cNvSpPr/>
                <p:nvPr/>
              </p:nvSpPr>
              <p:spPr>
                <a:xfrm>
                  <a:off x="1227" y="2446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1" name="Line 187"/>
                <p:cNvSpPr/>
                <p:nvPr/>
              </p:nvSpPr>
              <p:spPr>
                <a:xfrm>
                  <a:off x="1579" y="2400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2" name="Line 188"/>
                <p:cNvSpPr/>
                <p:nvPr/>
              </p:nvSpPr>
              <p:spPr>
                <a:xfrm>
                  <a:off x="1104" y="2544"/>
                  <a:ext cx="24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3" name="Line 189"/>
                <p:cNvSpPr/>
                <p:nvPr/>
              </p:nvSpPr>
              <p:spPr>
                <a:xfrm>
                  <a:off x="1563" y="2544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4" name="Line 190"/>
                <p:cNvSpPr/>
                <p:nvPr/>
              </p:nvSpPr>
              <p:spPr>
                <a:xfrm>
                  <a:off x="1056" y="2688"/>
                  <a:ext cx="24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5" name="Line 191"/>
                <p:cNvSpPr/>
                <p:nvPr/>
              </p:nvSpPr>
              <p:spPr>
                <a:xfrm>
                  <a:off x="1694" y="2688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6" name="Line 192"/>
                <p:cNvSpPr/>
                <p:nvPr/>
              </p:nvSpPr>
              <p:spPr>
                <a:xfrm>
                  <a:off x="1056" y="2832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7" name="Line 193"/>
                <p:cNvSpPr/>
                <p:nvPr/>
              </p:nvSpPr>
              <p:spPr>
                <a:xfrm>
                  <a:off x="1694" y="2870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58" name="Line 194"/>
                <p:cNvSpPr/>
                <p:nvPr/>
              </p:nvSpPr>
              <p:spPr>
                <a:xfrm>
                  <a:off x="1536" y="2832"/>
                  <a:ext cx="9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245" name="Line 180"/>
              <p:cNvSpPr/>
              <p:nvPr/>
            </p:nvSpPr>
            <p:spPr>
              <a:xfrm flipV="1">
                <a:off x="9324528" y="2194161"/>
                <a:ext cx="0" cy="78274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46" name="Line 180"/>
              <p:cNvSpPr/>
              <p:nvPr/>
            </p:nvSpPr>
            <p:spPr>
              <a:xfrm flipV="1">
                <a:off x="9614354" y="2216342"/>
                <a:ext cx="0" cy="78274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47" name="Line 179"/>
              <p:cNvSpPr/>
              <p:nvPr/>
            </p:nvSpPr>
            <p:spPr>
              <a:xfrm>
                <a:off x="9612560" y="2996952"/>
                <a:ext cx="57545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cxnSp>
        <p:nvCxnSpPr>
          <p:cNvPr id="5" name="直接连接符 4"/>
          <p:cNvCxnSpPr/>
          <p:nvPr/>
        </p:nvCxnSpPr>
        <p:spPr>
          <a:xfrm>
            <a:off x="539750" y="4192588"/>
            <a:ext cx="806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68550" y="1941513"/>
            <a:ext cx="0" cy="4625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接连接符 369"/>
          <p:cNvCxnSpPr/>
          <p:nvPr/>
        </p:nvCxnSpPr>
        <p:spPr>
          <a:xfrm>
            <a:off x="4572000" y="1958975"/>
            <a:ext cx="0" cy="4625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/>
          <p:nvPr/>
        </p:nvCxnSpPr>
        <p:spPr>
          <a:xfrm>
            <a:off x="6659563" y="1958975"/>
            <a:ext cx="0" cy="4625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矩形 6"/>
          <p:cNvSpPr/>
          <p:nvPr/>
        </p:nvSpPr>
        <p:spPr>
          <a:xfrm>
            <a:off x="508000" y="692150"/>
            <a:ext cx="40274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一、原电池的工作原理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3" name="矩形 8"/>
          <p:cNvSpPr/>
          <p:nvPr/>
        </p:nvSpPr>
        <p:spPr>
          <a:xfrm>
            <a:off x="468313" y="1709738"/>
            <a:ext cx="8207375" cy="157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将一个能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自发进行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氧化还原反应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的氧化反应和还原反应分别在原电池的负极和正极上发生，从而在外电路中产生电流。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356100" y="909638"/>
            <a:ext cx="2016125" cy="863600"/>
          </a:xfrm>
          <a:prstGeom prst="cloudCallout">
            <a:avLst>
              <a:gd name="adj1" fmla="val -79994"/>
              <a:gd name="adj2" fmla="val 650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放热的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481013" y="4122738"/>
            <a:ext cx="1714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4706938"/>
            <a:ext cx="80645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如何用实验证明，一个自发的（放热的）氧化还原反应能设计成原电池？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563563" y="3860800"/>
            <a:ext cx="3648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8080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预测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zh-CN" sz="2800" b="1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现象和结论</a:t>
            </a:r>
            <a:r>
              <a:rPr lang="zh-CN" altLang="zh-CN" sz="28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800" dirty="0">
              <a:solidFill>
                <a:srgbClr val="08080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560388" y="4708525"/>
            <a:ext cx="15843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现象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1993900" y="4568508"/>
            <a:ext cx="73231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粒表面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有红色物质析出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温度迅速上升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598488" y="5589588"/>
            <a:ext cx="1546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05" name="Rectangle 9"/>
          <p:cNvSpPr/>
          <p:nvPr/>
        </p:nvSpPr>
        <p:spPr>
          <a:xfrm>
            <a:off x="1836738" y="5641975"/>
            <a:ext cx="4392612" cy="5222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Zn+ Cu</a:t>
            </a:r>
            <a:r>
              <a:rPr lang="zh-CN" altLang="zh-CN" sz="2800" b="1" baseline="3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＝ Zn</a:t>
            </a:r>
            <a:r>
              <a:rPr lang="zh-CN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Cu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5796136" y="5641429"/>
            <a:ext cx="2663825" cy="523875"/>
            <a:chOff x="109" y="33"/>
            <a:chExt cx="1678" cy="330"/>
          </a:xfrm>
          <a:noFill/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09" y="33"/>
              <a:ext cx="1678" cy="330"/>
            </a:xfrm>
            <a:prstGeom prst="rect">
              <a:avLst/>
            </a:prstGeom>
            <a:grpFill/>
            <a:ln w="9525" cmpd="sng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化学能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热能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880" y="184"/>
              <a:ext cx="272" cy="0"/>
            </a:xfrm>
            <a:prstGeom prst="line">
              <a:avLst/>
            </a:prstGeom>
            <a:grpFill/>
            <a:ln w="38100" cmpd="sng">
              <a:solidFill>
                <a:srgbClr val="FF0000"/>
              </a:solidFill>
              <a:rou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72" name="Rectangle 13"/>
          <p:cNvSpPr/>
          <p:nvPr/>
        </p:nvSpPr>
        <p:spPr>
          <a:xfrm>
            <a:off x="900113" y="1493838"/>
            <a:ext cx="7729537" cy="4953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defTabSz="914400">
              <a:lnSpc>
                <a:spcPct val="93000"/>
              </a:lnSpc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锌与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CuSO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华文新魏" panose="02010800040101010101" pitchFamily="2" charset="-122"/>
              </a:rPr>
              <a:t>4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溶液反应中的能量变化与能量转换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6" name="矩形 1"/>
          <p:cNvSpPr/>
          <p:nvPr/>
        </p:nvSpPr>
        <p:spPr>
          <a:xfrm>
            <a:off x="539750" y="2403475"/>
            <a:ext cx="70564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将锌粉加入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CuSO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溶液中，测量溶液温度的变化，分析能量变化情况？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4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8" y="639763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10"/>
          <p:cNvGrpSpPr/>
          <p:nvPr/>
        </p:nvGrpSpPr>
        <p:grpSpPr>
          <a:xfrm>
            <a:off x="7745413" y="2205038"/>
            <a:ext cx="427037" cy="2376487"/>
            <a:chOff x="7884690" y="2204641"/>
            <a:chExt cx="427037" cy="2376487"/>
          </a:xfrm>
        </p:grpSpPr>
        <p:grpSp>
          <p:nvGrpSpPr>
            <p:cNvPr id="11283" name="Group 93"/>
            <p:cNvGrpSpPr/>
            <p:nvPr/>
          </p:nvGrpSpPr>
          <p:grpSpPr>
            <a:xfrm>
              <a:off x="7941840" y="3969941"/>
              <a:ext cx="303212" cy="493712"/>
              <a:chOff x="0" y="0"/>
              <a:chExt cx="113" cy="311"/>
            </a:xfrm>
          </p:grpSpPr>
          <p:sp>
            <p:nvSpPr>
              <p:cNvPr id="11291" name="Line 94"/>
              <p:cNvSpPr/>
              <p:nvPr/>
            </p:nvSpPr>
            <p:spPr>
              <a:xfrm>
                <a:off x="0" y="0"/>
                <a:ext cx="114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92" name="Line 95"/>
              <p:cNvSpPr/>
              <p:nvPr/>
            </p:nvSpPr>
            <p:spPr>
              <a:xfrm>
                <a:off x="4" y="52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3" name="Line 96"/>
              <p:cNvSpPr/>
              <p:nvPr/>
            </p:nvSpPr>
            <p:spPr>
              <a:xfrm>
                <a:off x="4" y="103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4" name="Line 97"/>
              <p:cNvSpPr/>
              <p:nvPr/>
            </p:nvSpPr>
            <p:spPr>
              <a:xfrm>
                <a:off x="4" y="156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5" name="Line 98"/>
              <p:cNvSpPr/>
              <p:nvPr/>
            </p:nvSpPr>
            <p:spPr>
              <a:xfrm>
                <a:off x="4" y="208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6" name="Line 99"/>
              <p:cNvSpPr/>
              <p:nvPr/>
            </p:nvSpPr>
            <p:spPr>
              <a:xfrm>
                <a:off x="4" y="259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7" name="Line 100"/>
              <p:cNvSpPr/>
              <p:nvPr/>
            </p:nvSpPr>
            <p:spPr>
              <a:xfrm>
                <a:off x="4" y="311"/>
                <a:ext cx="106" cy="1"/>
              </a:xfrm>
              <a:prstGeom prst="line">
                <a:avLst/>
              </a:prstGeom>
              <a:ln w="936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1284" name="Oval 101"/>
            <p:cNvSpPr/>
            <p:nvPr/>
          </p:nvSpPr>
          <p:spPr>
            <a:xfrm>
              <a:off x="8003752" y="4468416"/>
              <a:ext cx="168275" cy="100012"/>
            </a:xfrm>
            <a:prstGeom prst="ellipse">
              <a:avLst/>
            </a:prstGeom>
            <a:solidFill>
              <a:srgbClr val="808080"/>
            </a:solidFill>
            <a:ln w="936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285" name="Oval 102"/>
            <p:cNvSpPr/>
            <p:nvPr/>
          </p:nvSpPr>
          <p:spPr>
            <a:xfrm>
              <a:off x="7914852" y="4382691"/>
              <a:ext cx="169863" cy="100012"/>
            </a:xfrm>
            <a:prstGeom prst="ellipse">
              <a:avLst/>
            </a:prstGeom>
            <a:solidFill>
              <a:srgbClr val="808080"/>
            </a:solidFill>
            <a:ln w="936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286" name="Oval 103"/>
            <p:cNvSpPr/>
            <p:nvPr/>
          </p:nvSpPr>
          <p:spPr>
            <a:xfrm>
              <a:off x="8106940" y="4362053"/>
              <a:ext cx="168275" cy="100013"/>
            </a:xfrm>
            <a:prstGeom prst="ellipse">
              <a:avLst/>
            </a:prstGeom>
            <a:solidFill>
              <a:srgbClr val="808080"/>
            </a:solidFill>
            <a:ln w="936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287" name="Oval 104"/>
            <p:cNvSpPr/>
            <p:nvPr/>
          </p:nvSpPr>
          <p:spPr>
            <a:xfrm>
              <a:off x="7914852" y="4289028"/>
              <a:ext cx="169863" cy="100013"/>
            </a:xfrm>
            <a:prstGeom prst="ellipse">
              <a:avLst/>
            </a:prstGeom>
            <a:solidFill>
              <a:srgbClr val="808080"/>
            </a:solidFill>
            <a:ln w="936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288" name="Oval 105"/>
            <p:cNvSpPr/>
            <p:nvPr/>
          </p:nvSpPr>
          <p:spPr>
            <a:xfrm>
              <a:off x="8038677" y="4277916"/>
              <a:ext cx="168275" cy="100012"/>
            </a:xfrm>
            <a:prstGeom prst="ellipse">
              <a:avLst/>
            </a:prstGeom>
            <a:solidFill>
              <a:srgbClr val="808080"/>
            </a:solidFill>
            <a:ln w="936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1289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4690" y="2877741"/>
              <a:ext cx="427037" cy="17033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0" name="Picture 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8038677" y="2204641"/>
              <a:ext cx="98425" cy="20161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6" name="矩形 6"/>
          <p:cNvSpPr/>
          <p:nvPr/>
        </p:nvSpPr>
        <p:spPr>
          <a:xfrm>
            <a:off x="2771775" y="639763"/>
            <a:ext cx="1714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rgbClr val="338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【P19】</a:t>
            </a:r>
            <a:endParaRPr lang="zh-CN" altLang="en-US" sz="3200" b="1" dirty="0">
              <a:solidFill>
                <a:srgbClr val="3386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" name="组合 9"/>
          <p:cNvGrpSpPr/>
          <p:nvPr/>
        </p:nvGrpSpPr>
        <p:grpSpPr>
          <a:xfrm>
            <a:off x="1787525" y="5275263"/>
            <a:ext cx="3937000" cy="366712"/>
            <a:chOff x="1788096" y="5274608"/>
            <a:chExt cx="3936032" cy="36736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788096" y="5274608"/>
              <a:ext cx="3936032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下箭头 7"/>
            <p:cNvSpPr/>
            <p:nvPr/>
          </p:nvSpPr>
          <p:spPr>
            <a:xfrm>
              <a:off x="3481543" y="5274608"/>
              <a:ext cx="295202" cy="367367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8"/>
          <p:cNvGrpSpPr/>
          <p:nvPr/>
        </p:nvGrpSpPr>
        <p:grpSpPr>
          <a:xfrm>
            <a:off x="6032500" y="5275263"/>
            <a:ext cx="2174875" cy="366712"/>
            <a:chOff x="6031767" y="5274608"/>
            <a:chExt cx="2175185" cy="367367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031767" y="5274608"/>
              <a:ext cx="217518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下箭头 41"/>
            <p:cNvSpPr/>
            <p:nvPr/>
          </p:nvSpPr>
          <p:spPr>
            <a:xfrm>
              <a:off x="6974876" y="5274608"/>
              <a:ext cx="295317" cy="367367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4100" grpId="0" bldLvl="0"/>
      <p:bldP spid="12293" grpId="0"/>
      <p:bldP spid="4105" grpId="0" bldLvl="0"/>
      <p:bldP spid="123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627313" y="5637213"/>
            <a:ext cx="4321175" cy="8175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1447800" y="4292600"/>
            <a:ext cx="79486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锌片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溶解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铜上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析出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红色物质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检</a:t>
            </a:r>
            <a:r>
              <a:rPr lang="zh-CN" altLang="zh-CN" sz="2800" b="1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流计指针偏转</a:t>
            </a:r>
            <a:r>
              <a:rPr lang="zh-CN" altLang="en-US" sz="2800" b="1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153150" y="5113338"/>
            <a:ext cx="2736850" cy="523875"/>
            <a:chOff x="0" y="0"/>
            <a:chExt cx="1724" cy="330"/>
          </a:xfrm>
        </p:grpSpPr>
        <p:sp>
          <p:nvSpPr>
            <p:cNvPr id="12347" name="Text Box 9"/>
            <p:cNvSpPr txBox="1"/>
            <p:nvPr/>
          </p:nvSpPr>
          <p:spPr>
            <a:xfrm>
              <a:off x="0" y="0"/>
              <a:ext cx="172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08080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化学能   电能</a:t>
              </a:r>
              <a:endParaRPr lang="zh-CN" altLang="zh-CN" sz="2800" b="1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48" name="Line 10"/>
            <p:cNvSpPr/>
            <p:nvPr/>
          </p:nvSpPr>
          <p:spPr>
            <a:xfrm>
              <a:off x="726" y="184"/>
              <a:ext cx="317" cy="0"/>
            </a:xfrm>
            <a:prstGeom prst="line">
              <a:avLst/>
            </a:prstGeom>
            <a:ln w="38100" cap="flat" cmpd="sng">
              <a:solidFill>
                <a:srgbClr val="080808"/>
              </a:solidFill>
              <a:prstDash val="solid"/>
              <a:headEnd type="none" w="med" len="med"/>
              <a:tailEnd type="arrow" w="med" len="med"/>
            </a:ln>
          </p:spPr>
        </p:sp>
      </p:grpSp>
      <p:sp>
        <p:nvSpPr>
          <p:cNvPr id="5131" name="Text Box 11"/>
          <p:cNvSpPr txBox="1"/>
          <p:nvPr/>
        </p:nvSpPr>
        <p:spPr>
          <a:xfrm>
            <a:off x="1476375" y="5132388"/>
            <a:ext cx="2303463" cy="52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Zn-2e</a:t>
            </a:r>
            <a:r>
              <a:rPr lang="zh-CN" altLang="zh-CN" sz="2800" b="1" baseline="40000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-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=Zn</a:t>
            </a:r>
            <a:r>
              <a:rPr lang="zh-CN" altLang="zh-CN" sz="2800" b="1" baseline="40000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2+</a:t>
            </a:r>
            <a:endParaRPr lang="zh-CN" altLang="zh-CN" sz="2800" b="1" baseline="40000" dirty="0">
              <a:solidFill>
                <a:srgbClr val="0000FF"/>
              </a:solidFill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81313" y="5549900"/>
            <a:ext cx="3946525" cy="904875"/>
            <a:chOff x="2844204" y="5548104"/>
            <a:chExt cx="3946161" cy="905232"/>
          </a:xfrm>
        </p:grpSpPr>
        <p:grpSp>
          <p:nvGrpSpPr>
            <p:cNvPr id="12341" name="Group 14"/>
            <p:cNvGrpSpPr/>
            <p:nvPr/>
          </p:nvGrpSpPr>
          <p:grpSpPr>
            <a:xfrm flipV="1">
              <a:off x="3203848" y="5860655"/>
              <a:ext cx="767991" cy="216024"/>
              <a:chOff x="0" y="268"/>
              <a:chExt cx="408" cy="78"/>
            </a:xfrm>
          </p:grpSpPr>
          <p:sp>
            <p:nvSpPr>
              <p:cNvPr id="12344" name="Line 15"/>
              <p:cNvSpPr/>
              <p:nvPr/>
            </p:nvSpPr>
            <p:spPr>
              <a:xfrm>
                <a:off x="0" y="268"/>
                <a:ext cx="0" cy="78"/>
              </a:xfrm>
              <a:prstGeom prst="line">
                <a:avLst/>
              </a:prstGeom>
              <a:ln w="317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5" name="Line 16"/>
              <p:cNvSpPr/>
              <p:nvPr/>
            </p:nvSpPr>
            <p:spPr>
              <a:xfrm>
                <a:off x="0" y="340"/>
                <a:ext cx="408" cy="0"/>
              </a:xfrm>
              <a:prstGeom prst="line">
                <a:avLst/>
              </a:prstGeom>
              <a:ln w="317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6" name="Line 17"/>
              <p:cNvSpPr/>
              <p:nvPr/>
            </p:nvSpPr>
            <p:spPr>
              <a:xfrm>
                <a:off x="408" y="268"/>
                <a:ext cx="0" cy="78"/>
              </a:xfrm>
              <a:prstGeom prst="line">
                <a:avLst/>
              </a:prstGeom>
              <a:ln w="31750" cap="flat" cmpd="sng">
                <a:solidFill>
                  <a:schemeClr val="bg1"/>
                </a:solidFill>
                <a:prstDash val="solid"/>
                <a:headEnd type="triangle" w="med" len="med"/>
                <a:tailEnd type="none" w="med" len="med"/>
              </a:ln>
            </p:spPr>
          </p:sp>
        </p:grpSp>
        <p:sp>
          <p:nvSpPr>
            <p:cNvPr id="12342" name="Rectangle 19"/>
            <p:cNvSpPr/>
            <p:nvPr/>
          </p:nvSpPr>
          <p:spPr>
            <a:xfrm>
              <a:off x="2844204" y="5929461"/>
              <a:ext cx="3946161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Zn+ Cu</a:t>
              </a:r>
              <a:r>
                <a:rPr lang="zh-CN" altLang="zh-CN" sz="2800" b="1" baseline="3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zh-CN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＝ Zn</a:t>
              </a:r>
              <a:r>
                <a:rPr lang="zh-CN" altLang="zh-CN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zh-CN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Cu</a:t>
              </a:r>
              <a:endPara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3" name="Text Box 20"/>
            <p:cNvSpPr txBox="1"/>
            <p:nvPr/>
          </p:nvSpPr>
          <p:spPr>
            <a:xfrm>
              <a:off x="3310732" y="5548104"/>
              <a:ext cx="64091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rPr>
                <a:t>2e</a:t>
              </a:r>
              <a:r>
                <a:rPr lang="zh-CN" altLang="zh-CN" sz="2000" b="1" baseline="40000" dirty="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rPr>
                <a:t>-</a:t>
              </a:r>
              <a:endParaRPr lang="zh-CN" altLang="zh-CN" sz="2000" b="1" baseline="400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endParaRPr>
            </a:p>
          </p:txBody>
        </p:sp>
      </p:grpSp>
      <p:sp>
        <p:nvSpPr>
          <p:cNvPr id="5141" name="Text Box 21"/>
          <p:cNvSpPr txBox="1"/>
          <p:nvPr/>
        </p:nvSpPr>
        <p:spPr>
          <a:xfrm>
            <a:off x="3563938" y="5132388"/>
            <a:ext cx="2376487" cy="52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Cu</a:t>
            </a:r>
            <a:r>
              <a:rPr lang="zh-CN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2+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+2e</a:t>
            </a:r>
            <a:r>
              <a:rPr lang="zh-CN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-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=Cu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13322" name="矩形 1"/>
          <p:cNvSpPr/>
          <p:nvPr/>
        </p:nvSpPr>
        <p:spPr>
          <a:xfrm>
            <a:off x="395288" y="1989138"/>
            <a:ext cx="56657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如果锌和硫酸铜反应是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放热反应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，设计实验将该反应所释放的能量转化成电能。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900113" y="1268413"/>
            <a:ext cx="7729537" cy="4953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defTabSz="914400">
              <a:lnSpc>
                <a:spcPct val="93000"/>
              </a:lnSpc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锌与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CuSO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华文新魏" panose="02010800040101010101" pitchFamily="2" charset="-122"/>
              </a:rPr>
              <a:t>4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溶液反应中的能量变化与能量转换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2298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8" y="476250"/>
            <a:ext cx="24003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Text Box 2"/>
          <p:cNvSpPr txBox="1"/>
          <p:nvPr/>
        </p:nvSpPr>
        <p:spPr>
          <a:xfrm>
            <a:off x="323850" y="3554413"/>
            <a:ext cx="36480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8080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预测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zh-CN" sz="2800" b="1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现象和结论</a:t>
            </a:r>
            <a:r>
              <a:rPr lang="zh-CN" altLang="zh-CN" sz="2800" dirty="0">
                <a:solidFill>
                  <a:srgbClr val="0808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800" dirty="0">
              <a:solidFill>
                <a:srgbClr val="08080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26" name="Text Box 3"/>
          <p:cNvSpPr txBox="1"/>
          <p:nvPr/>
        </p:nvSpPr>
        <p:spPr>
          <a:xfrm>
            <a:off x="323850" y="4297363"/>
            <a:ext cx="15843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现象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7" name="Text Box 5"/>
          <p:cNvSpPr txBox="1"/>
          <p:nvPr/>
        </p:nvSpPr>
        <p:spPr>
          <a:xfrm>
            <a:off x="360363" y="5070475"/>
            <a:ext cx="15478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6294438" y="1989138"/>
            <a:ext cx="2232025" cy="1758950"/>
            <a:chOff x="6294438" y="1989138"/>
            <a:chExt cx="2232025" cy="1758950"/>
          </a:xfrm>
        </p:grpSpPr>
        <p:grpSp>
          <p:nvGrpSpPr>
            <p:cNvPr id="12314" name="Group 172"/>
            <p:cNvGrpSpPr/>
            <p:nvPr/>
          </p:nvGrpSpPr>
          <p:grpSpPr>
            <a:xfrm>
              <a:off x="6423025" y="1989138"/>
              <a:ext cx="1887538" cy="1368858"/>
              <a:chOff x="1008" y="1601"/>
              <a:chExt cx="672" cy="1343"/>
            </a:xfrm>
          </p:grpSpPr>
          <p:grpSp>
            <p:nvGrpSpPr>
              <p:cNvPr id="12319" name="Group 173"/>
              <p:cNvGrpSpPr/>
              <p:nvPr/>
            </p:nvGrpSpPr>
            <p:grpSpPr>
              <a:xfrm>
                <a:off x="1008" y="1601"/>
                <a:ext cx="672" cy="1343"/>
                <a:chOff x="1008" y="1601"/>
                <a:chExt cx="672" cy="1343"/>
              </a:xfrm>
            </p:grpSpPr>
            <p:grpSp>
              <p:nvGrpSpPr>
                <p:cNvPr id="12330" name="Group 174"/>
                <p:cNvGrpSpPr/>
                <p:nvPr/>
              </p:nvGrpSpPr>
              <p:grpSpPr>
                <a:xfrm>
                  <a:off x="1283" y="1601"/>
                  <a:ext cx="109" cy="393"/>
                  <a:chOff x="4067" y="1457"/>
                  <a:chExt cx="109" cy="393"/>
                </a:xfrm>
              </p:grpSpPr>
              <p:sp>
                <p:nvSpPr>
                  <p:cNvPr id="12339" name="Oval 175"/>
                  <p:cNvSpPr/>
                  <p:nvPr/>
                </p:nvSpPr>
                <p:spPr>
                  <a:xfrm>
                    <a:off x="4080" y="1532"/>
                    <a:ext cx="96" cy="2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sz="32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340" name="Text Box 176"/>
                  <p:cNvSpPr txBox="1"/>
                  <p:nvPr/>
                </p:nvSpPr>
                <p:spPr>
                  <a:xfrm>
                    <a:off x="4067" y="1457"/>
                    <a:ext cx="105" cy="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 dirty="0">
                        <a:latin typeface="Times New Roman" panose="02020603050405020304" pitchFamily="18" charset="0"/>
                      </a:rPr>
                      <a:t>A</a:t>
                    </a:r>
                    <a:endParaRPr lang="en-US" altLang="zh-CN" sz="20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331" name="Group 177"/>
                <p:cNvGrpSpPr/>
                <p:nvPr/>
              </p:nvGrpSpPr>
              <p:grpSpPr>
                <a:xfrm>
                  <a:off x="1008" y="2160"/>
                  <a:ext cx="672" cy="784"/>
                  <a:chOff x="816" y="2160"/>
                  <a:chExt cx="672" cy="784"/>
                </a:xfrm>
              </p:grpSpPr>
              <p:sp>
                <p:nvSpPr>
                  <p:cNvPr id="12336" name="Line 178"/>
                  <p:cNvSpPr/>
                  <p:nvPr/>
                </p:nvSpPr>
                <p:spPr>
                  <a:xfrm>
                    <a:off x="816" y="2160"/>
                    <a:ext cx="0" cy="784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37" name="Line 179"/>
                  <p:cNvSpPr/>
                  <p:nvPr/>
                </p:nvSpPr>
                <p:spPr>
                  <a:xfrm>
                    <a:off x="816" y="2928"/>
                    <a:ext cx="67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38" name="Line 180"/>
                  <p:cNvSpPr/>
                  <p:nvPr/>
                </p:nvSpPr>
                <p:spPr>
                  <a:xfrm flipV="1">
                    <a:off x="1488" y="2160"/>
                    <a:ext cx="0" cy="784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2332" name="Line 181"/>
                <p:cNvSpPr/>
                <p:nvPr/>
              </p:nvSpPr>
              <p:spPr>
                <a:xfrm>
                  <a:off x="1152" y="1824"/>
                  <a:ext cx="0" cy="96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33" name="Line 182"/>
                <p:cNvSpPr/>
                <p:nvPr/>
              </p:nvSpPr>
              <p:spPr>
                <a:xfrm>
                  <a:off x="1536" y="1824"/>
                  <a:ext cx="0" cy="96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34" name="Line 183"/>
                <p:cNvSpPr/>
                <p:nvPr/>
              </p:nvSpPr>
              <p:spPr>
                <a:xfrm>
                  <a:off x="1152" y="1839"/>
                  <a:ext cx="14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35" name="Line 184"/>
                <p:cNvSpPr/>
                <p:nvPr/>
              </p:nvSpPr>
              <p:spPr>
                <a:xfrm>
                  <a:off x="1398" y="1839"/>
                  <a:ext cx="14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20" name="Line 185"/>
              <p:cNvSpPr/>
              <p:nvPr/>
            </p:nvSpPr>
            <p:spPr>
              <a:xfrm>
                <a:off x="1008" y="2400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1" name="Line 186"/>
              <p:cNvSpPr/>
              <p:nvPr/>
            </p:nvSpPr>
            <p:spPr>
              <a:xfrm>
                <a:off x="1296" y="2400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2" name="Line 187"/>
              <p:cNvSpPr/>
              <p:nvPr/>
            </p:nvSpPr>
            <p:spPr>
              <a:xfrm>
                <a:off x="1488" y="2400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3" name="Line 188"/>
              <p:cNvSpPr/>
              <p:nvPr/>
            </p:nvSpPr>
            <p:spPr>
              <a:xfrm>
                <a:off x="1104" y="2544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4" name="Line 189"/>
              <p:cNvSpPr/>
              <p:nvPr/>
            </p:nvSpPr>
            <p:spPr>
              <a:xfrm>
                <a:off x="1488" y="2544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5" name="Line 190"/>
              <p:cNvSpPr/>
              <p:nvPr/>
            </p:nvSpPr>
            <p:spPr>
              <a:xfrm>
                <a:off x="1056" y="2688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6" name="Line 191"/>
              <p:cNvSpPr/>
              <p:nvPr/>
            </p:nvSpPr>
            <p:spPr>
              <a:xfrm>
                <a:off x="1440" y="2688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7" name="Line 192"/>
              <p:cNvSpPr/>
              <p:nvPr/>
            </p:nvSpPr>
            <p:spPr>
              <a:xfrm>
                <a:off x="1056" y="2832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8" name="Line 193"/>
              <p:cNvSpPr/>
              <p:nvPr/>
            </p:nvSpPr>
            <p:spPr>
              <a:xfrm>
                <a:off x="1248" y="2832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329" name="Line 194"/>
              <p:cNvSpPr/>
              <p:nvPr/>
            </p:nvSpPr>
            <p:spPr>
              <a:xfrm>
                <a:off x="1536" y="2832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2315" name="Text Box 171"/>
            <p:cNvSpPr txBox="1"/>
            <p:nvPr/>
          </p:nvSpPr>
          <p:spPr>
            <a:xfrm>
              <a:off x="6294438" y="2030933"/>
              <a:ext cx="2232025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Zn                Cu</a:t>
              </a:r>
              <a:endPara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6" name="Text Box 38"/>
            <p:cNvSpPr txBox="1"/>
            <p:nvPr/>
          </p:nvSpPr>
          <p:spPr>
            <a:xfrm>
              <a:off x="6516688" y="3284538"/>
              <a:ext cx="2009775" cy="4635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pPr defTabSz="914400"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CuSO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溶液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732588" y="2554288"/>
              <a:ext cx="215900" cy="63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797800" y="2559050"/>
              <a:ext cx="215900" cy="639763"/>
            </a:xfrm>
            <a:prstGeom prst="rect">
              <a:avLst/>
            </a:prstGeom>
            <a:solidFill>
              <a:srgbClr val="D00000"/>
            </a:solidFill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303" name="矩形 6"/>
          <p:cNvSpPr/>
          <p:nvPr/>
        </p:nvSpPr>
        <p:spPr>
          <a:xfrm>
            <a:off x="2771775" y="476250"/>
            <a:ext cx="1714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rgbClr val="338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【P19】</a:t>
            </a:r>
            <a:endParaRPr lang="zh-CN" altLang="en-US" sz="3200" b="1" dirty="0">
              <a:solidFill>
                <a:srgbClr val="3386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3" name="组合 57"/>
          <p:cNvGrpSpPr/>
          <p:nvPr/>
        </p:nvGrpSpPr>
        <p:grpSpPr>
          <a:xfrm>
            <a:off x="1524000" y="4835525"/>
            <a:ext cx="1476375" cy="368300"/>
            <a:chOff x="1788096" y="5274608"/>
            <a:chExt cx="1476000" cy="367367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1788096" y="5274608"/>
              <a:ext cx="1476000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下箭头 59"/>
            <p:cNvSpPr/>
            <p:nvPr/>
          </p:nvSpPr>
          <p:spPr>
            <a:xfrm>
              <a:off x="2388019" y="5274608"/>
              <a:ext cx="295200" cy="367367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组合 62"/>
          <p:cNvGrpSpPr/>
          <p:nvPr/>
        </p:nvGrpSpPr>
        <p:grpSpPr>
          <a:xfrm>
            <a:off x="3203575" y="4824413"/>
            <a:ext cx="2771775" cy="368300"/>
            <a:chOff x="6031766" y="5274608"/>
            <a:chExt cx="2772000" cy="367367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6031766" y="5274608"/>
              <a:ext cx="2772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下箭头 64"/>
            <p:cNvSpPr/>
            <p:nvPr/>
          </p:nvSpPr>
          <p:spPr>
            <a:xfrm>
              <a:off x="7249478" y="5274608"/>
              <a:ext cx="293711" cy="367367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组合 65"/>
          <p:cNvGrpSpPr/>
          <p:nvPr/>
        </p:nvGrpSpPr>
        <p:grpSpPr>
          <a:xfrm>
            <a:off x="6227763" y="4824413"/>
            <a:ext cx="2447925" cy="368300"/>
            <a:chOff x="6031766" y="5274608"/>
            <a:chExt cx="2448000" cy="36736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6031766" y="5274608"/>
              <a:ext cx="2448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下箭头 67"/>
            <p:cNvSpPr/>
            <p:nvPr/>
          </p:nvSpPr>
          <p:spPr>
            <a:xfrm>
              <a:off x="7147812" y="5274608"/>
              <a:ext cx="295284" cy="367367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云形标注 4"/>
          <p:cNvSpPr/>
          <p:nvPr/>
        </p:nvSpPr>
        <p:spPr>
          <a:xfrm>
            <a:off x="6167438" y="2276475"/>
            <a:ext cx="2508250" cy="1065213"/>
          </a:xfrm>
          <a:prstGeom prst="cloudCallout">
            <a:avLst>
              <a:gd name="adj1" fmla="val -64803"/>
              <a:gd name="adj2" fmla="val -10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如何设计该实验？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24" grpId="0"/>
      <p:bldP spid="5131" grpId="0"/>
      <p:bldP spid="5141" grpId="0"/>
      <p:bldP spid="13322" grpId="0"/>
      <p:bldP spid="13325" grpId="0"/>
      <p:bldP spid="13326" grpId="0"/>
      <p:bldP spid="1332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384425" y="3232150"/>
            <a:ext cx="5273675" cy="2005013"/>
          </a:xfrm>
          <a:prstGeom prst="rect">
            <a:avLst/>
          </a:prstGeom>
          <a:solidFill>
            <a:srgbClr val="EB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Line 7"/>
          <p:cNvSpPr/>
          <p:nvPr/>
        </p:nvSpPr>
        <p:spPr>
          <a:xfrm>
            <a:off x="2384425" y="3232150"/>
            <a:ext cx="5273675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6" name="Text Box 42"/>
          <p:cNvSpPr txBox="1"/>
          <p:nvPr/>
        </p:nvSpPr>
        <p:spPr>
          <a:xfrm>
            <a:off x="3133725" y="3376613"/>
            <a:ext cx="1368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Zn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2+</a:t>
            </a:r>
            <a:endParaRPr lang="en-US" altLang="zh-CN" sz="2800" b="1" baseline="30000" dirty="0">
              <a:latin typeface="Times New Roman" panose="02020603050405020304" pitchFamily="18" charset="0"/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"/>
          <a:srcRect b="51759"/>
          <a:stretch>
            <a:fillRect/>
          </a:stretch>
        </p:blipFill>
        <p:spPr>
          <a:xfrm>
            <a:off x="3525838" y="1909763"/>
            <a:ext cx="2871787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49963" y="2584450"/>
            <a:ext cx="684213" cy="2159000"/>
          </a:xfrm>
          <a:prstGeom prst="rect">
            <a:avLst/>
          </a:prstGeom>
          <a:gradFill>
            <a:gsLst>
              <a:gs pos="0">
                <a:srgbClr val="F6862A"/>
              </a:gs>
              <a:gs pos="58000">
                <a:srgbClr val="FFFBF9"/>
              </a:gs>
              <a:gs pos="40000">
                <a:srgbClr val="FEF8F3"/>
              </a:gs>
              <a:gs pos="34000">
                <a:srgbClr val="FDEBDB"/>
              </a:gs>
              <a:gs pos="66000">
                <a:srgbClr val="FEEEE1"/>
              </a:gs>
              <a:gs pos="50000">
                <a:schemeClr val="bg1"/>
              </a:gs>
              <a:gs pos="100000">
                <a:srgbClr val="F6862A"/>
              </a:gs>
            </a:gsLst>
            <a:lin ang="5400000" scaled="0"/>
          </a:gradFill>
          <a:ln w="222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Line 3"/>
          <p:cNvSpPr/>
          <p:nvPr/>
        </p:nvSpPr>
        <p:spPr>
          <a:xfrm>
            <a:off x="2290763" y="2862263"/>
            <a:ext cx="0" cy="244792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0" name="Line 4"/>
          <p:cNvSpPr/>
          <p:nvPr/>
        </p:nvSpPr>
        <p:spPr>
          <a:xfrm>
            <a:off x="2341563" y="5238750"/>
            <a:ext cx="5335587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1" name="Line 5"/>
          <p:cNvSpPr/>
          <p:nvPr/>
        </p:nvSpPr>
        <p:spPr>
          <a:xfrm flipV="1">
            <a:off x="7731125" y="2862263"/>
            <a:ext cx="0" cy="244792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24213" y="2584450"/>
            <a:ext cx="682625" cy="2159000"/>
          </a:xfrm>
          <a:prstGeom prst="rect">
            <a:avLst/>
          </a:prstGeom>
          <a:gradFill>
            <a:gsLst>
              <a:gs pos="0">
                <a:srgbClr val="86A5DE"/>
              </a:gs>
              <a:gs pos="31000">
                <a:srgbClr val="EBF0F9"/>
              </a:gs>
              <a:gs pos="66000">
                <a:srgbClr val="F4F8FC"/>
              </a:gs>
              <a:gs pos="50000">
                <a:schemeClr val="bg1"/>
              </a:gs>
              <a:gs pos="100000">
                <a:srgbClr val="7DA9DF"/>
              </a:gs>
            </a:gsLst>
            <a:lin ang="5400000" scaled="0"/>
          </a:gradFill>
          <a:ln w="222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3" name="Text Box 24"/>
          <p:cNvSpPr txBox="1"/>
          <p:nvPr/>
        </p:nvSpPr>
        <p:spPr>
          <a:xfrm>
            <a:off x="6715125" y="1935163"/>
            <a:ext cx="954088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Cu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324" name="Text Box 25"/>
          <p:cNvSpPr txBox="1"/>
          <p:nvPr/>
        </p:nvSpPr>
        <p:spPr>
          <a:xfrm>
            <a:off x="2505075" y="196215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Zn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325" name="Text Box 26"/>
          <p:cNvSpPr txBox="1"/>
          <p:nvPr/>
        </p:nvSpPr>
        <p:spPr>
          <a:xfrm>
            <a:off x="539750" y="4200525"/>
            <a:ext cx="20177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1.0 mol/L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CuSO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246438" y="2119313"/>
            <a:ext cx="360362" cy="579437"/>
            <a:chOff x="0" y="0"/>
            <a:chExt cx="227" cy="365"/>
          </a:xfrm>
        </p:grpSpPr>
        <p:sp>
          <p:nvSpPr>
            <p:cNvPr id="13349" name="Oval 31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50" name="Text Box 32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3246438" y="2119313"/>
            <a:ext cx="360362" cy="579437"/>
            <a:chOff x="0" y="0"/>
            <a:chExt cx="227" cy="365"/>
          </a:xfrm>
        </p:grpSpPr>
        <p:sp>
          <p:nvSpPr>
            <p:cNvPr id="13347" name="Oval 34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48" name="Text Box 35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3248025" y="2119313"/>
            <a:ext cx="360363" cy="579437"/>
            <a:chOff x="0" y="0"/>
            <a:chExt cx="227" cy="365"/>
          </a:xfrm>
        </p:grpSpPr>
        <p:sp>
          <p:nvSpPr>
            <p:cNvPr id="13345" name="Oval 37"/>
            <p:cNvSpPr/>
            <p:nvPr/>
          </p:nvSpPr>
          <p:spPr>
            <a:xfrm>
              <a:off x="31" y="128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46" name="Text Box 38"/>
            <p:cNvSpPr txBox="1"/>
            <p:nvPr/>
          </p:nvSpPr>
          <p:spPr>
            <a:xfrm>
              <a:off x="0" y="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1304" name="Text Box 40"/>
          <p:cNvSpPr txBox="1"/>
          <p:nvPr/>
        </p:nvSpPr>
        <p:spPr>
          <a:xfrm>
            <a:off x="4687888" y="3768725"/>
            <a:ext cx="1368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2+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0" name="Text Box 45"/>
          <p:cNvSpPr txBox="1"/>
          <p:nvPr/>
        </p:nvSpPr>
        <p:spPr>
          <a:xfrm>
            <a:off x="4368800" y="1125538"/>
            <a:ext cx="1512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检流计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331" name="Group 46"/>
          <p:cNvGrpSpPr/>
          <p:nvPr/>
        </p:nvGrpSpPr>
        <p:grpSpPr>
          <a:xfrm>
            <a:off x="4659313" y="1603375"/>
            <a:ext cx="633412" cy="579438"/>
            <a:chOff x="0" y="0"/>
            <a:chExt cx="399" cy="365"/>
          </a:xfrm>
        </p:grpSpPr>
        <p:sp>
          <p:nvSpPr>
            <p:cNvPr id="13343" name="Oval 47"/>
            <p:cNvSpPr/>
            <p:nvPr/>
          </p:nvSpPr>
          <p:spPr>
            <a:xfrm>
              <a:off x="0" y="0"/>
              <a:ext cx="363" cy="36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44" name="Text Box 48"/>
            <p:cNvSpPr txBox="1"/>
            <p:nvPr/>
          </p:nvSpPr>
          <p:spPr>
            <a:xfrm>
              <a:off x="36" y="0"/>
              <a:ext cx="3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314" name="Rectangle 50"/>
          <p:cNvSpPr>
            <a:spLocks noGrp="1"/>
          </p:cNvSpPr>
          <p:nvPr>
            <p:ph idx="1"/>
          </p:nvPr>
        </p:nvSpPr>
        <p:spPr>
          <a:xfrm>
            <a:off x="2341563" y="4797425"/>
            <a:ext cx="2744787" cy="533400"/>
          </a:xfrm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5" name="Rectangle 51"/>
          <p:cNvSpPr/>
          <p:nvPr/>
        </p:nvSpPr>
        <p:spPr>
          <a:xfrm>
            <a:off x="5221288" y="4725988"/>
            <a:ext cx="2881312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+ 2e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=Cu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 Box 42"/>
          <p:cNvSpPr txBox="1"/>
          <p:nvPr/>
        </p:nvSpPr>
        <p:spPr>
          <a:xfrm>
            <a:off x="4687888" y="4200525"/>
            <a:ext cx="1368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9A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800" b="1" baseline="-25000" dirty="0">
                <a:solidFill>
                  <a:srgbClr val="009A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baseline="30000" dirty="0">
                <a:solidFill>
                  <a:srgbClr val="009A00"/>
                </a:solidFill>
                <a:latin typeface="Times New Roman" panose="02020603050405020304" pitchFamily="18" charset="0"/>
              </a:rPr>
              <a:t>2-</a:t>
            </a:r>
            <a:endParaRPr lang="en-US" altLang="zh-CN" sz="2800" b="1" baseline="30000" dirty="0">
              <a:solidFill>
                <a:srgbClr val="009A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5" name="矩形 1"/>
          <p:cNvSpPr/>
          <p:nvPr/>
        </p:nvSpPr>
        <p:spPr>
          <a:xfrm>
            <a:off x="1187450" y="549275"/>
            <a:ext cx="74882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探究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2】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铜、锌原电池的具体工作原理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36" name="Line 3"/>
          <p:cNvSpPr/>
          <p:nvPr/>
        </p:nvSpPr>
        <p:spPr>
          <a:xfrm>
            <a:off x="2359025" y="2862263"/>
            <a:ext cx="0" cy="2376487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7" name="Line 3"/>
          <p:cNvSpPr/>
          <p:nvPr/>
        </p:nvSpPr>
        <p:spPr>
          <a:xfrm>
            <a:off x="7658100" y="2862263"/>
            <a:ext cx="0" cy="2376487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8" name="Line 4"/>
          <p:cNvSpPr/>
          <p:nvPr/>
        </p:nvSpPr>
        <p:spPr>
          <a:xfrm>
            <a:off x="2268538" y="5310188"/>
            <a:ext cx="548005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9" name="Line 7"/>
          <p:cNvSpPr/>
          <p:nvPr/>
        </p:nvSpPr>
        <p:spPr>
          <a:xfrm>
            <a:off x="1893888" y="4557713"/>
            <a:ext cx="1006475" cy="123825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" name="Rectangle 2"/>
          <p:cNvSpPr/>
          <p:nvPr/>
        </p:nvSpPr>
        <p:spPr>
          <a:xfrm>
            <a:off x="6067425" y="3246438"/>
            <a:ext cx="647700" cy="1476375"/>
          </a:xfrm>
          <a:prstGeom prst="rect">
            <a:avLst/>
          </a:prstGeom>
          <a:solidFill>
            <a:srgbClr val="F23E1A"/>
          </a:solidFill>
          <a:ln w="222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" name="矩形 1"/>
          <p:cNvSpPr/>
          <p:nvPr/>
        </p:nvSpPr>
        <p:spPr>
          <a:xfrm>
            <a:off x="323850" y="5589588"/>
            <a:ext cx="86423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思考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若将铜片换成镁片，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溶液换成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溶液，写出电极反应。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4967288" y="1601788"/>
            <a:ext cx="0" cy="5794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21718 -0.00972 " pathEditMode="relative" rAng="0" ptsTypes="AA">
                                      <p:cBhvr>
                                        <p:cTn id="11" dur="2000" spd="100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5122 L 0.00243 -0.09433 L 0.33472 -0.09433 L 0.33334 0.17804 " pathEditMode="relative" rAng="0" ptsTypes="FFFF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3.7037E-7 L 0.14166 -0.0081 " pathEditMode="relative" rAng="0" ptsTypes="AA">
                                      <p:cBhvr>
                                        <p:cTn id="16" dur="2000" spd="100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393 -0.0088 " pathEditMode="relative" rAng="0" ptsTypes="AA">
                                      <p:cBhvr>
                                        <p:cTn id="18" dur="2000" spd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6093 L 0.00243 -0.09433 L 0.33472 -0.09433 L 0.33334 0.18867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6093 L 0.00243 -0.09433 L 0.33472 -0.09433 L 0.33334 0.18867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6" grpId="0"/>
      <p:bldP spid="11304" grpId="0"/>
      <p:bldP spid="11314" grpId="0" build="p"/>
      <p:bldP spid="11315" grpId="0" build="p"/>
      <p:bldP spid="52" grpId="0"/>
      <p:bldP spid="38" grpId="0" animBg="1"/>
      <p:bldP spid="3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WPS 演示</Application>
  <PresentationFormat/>
  <Paragraphs>381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华文仿宋</vt:lpstr>
      <vt:lpstr>楷体</vt:lpstr>
      <vt:lpstr>Times New Roman</vt:lpstr>
      <vt:lpstr>-윤명조240</vt:lpstr>
      <vt:lpstr>华文新魏</vt:lpstr>
      <vt:lpstr>新宋体</vt:lpstr>
      <vt:lpstr>Tahoma</vt:lpstr>
      <vt:lpstr>Arial Unicode MS</vt:lpstr>
      <vt:lpstr>Times New Roman</vt:lpstr>
      <vt:lpstr>Courier New</vt:lpstr>
      <vt:lpstr>微软雅黑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User</cp:lastModifiedBy>
  <cp:revision>358</cp:revision>
  <dcterms:created xsi:type="dcterms:W3CDTF">2016-03-15T00:08:00Z</dcterms:created>
  <dcterms:modified xsi:type="dcterms:W3CDTF">2020-08-23T12:49:13Z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