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356" r:id="rId3"/>
    <p:sldId id="797" r:id="rId4"/>
    <p:sldId id="519" r:id="rId5"/>
    <p:sldId id="795" r:id="rId6"/>
    <p:sldId id="796" r:id="rId7"/>
    <p:sldId id="798" r:id="rId8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 varScale="1">
        <p:scale>
          <a:sx n="39" d="100"/>
          <a:sy n="39" d="100"/>
        </p:scale>
        <p:origin x="78" y="912"/>
      </p:cViewPr>
      <p:guideLst>
        <p:guide orient="horz" pos="2137"/>
        <p:guide pos="375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8" d="100"/>
        <a:sy n="78" d="100"/>
      </p:scale>
      <p:origin x="0" y="6486"/>
    </p:cViewPr>
  </p:sorter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E39BF-8C62-4C99-84BD-D333FFDBD17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B0C36-44E4-4438-8D35-7A278A4C9B5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7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0"/>
            <a:r>
              <a:rPr lang="zh-CN" altLang="en-US" smtClean="0"/>
              <a:t>第二级</a:t>
            </a:r>
            <a:endParaRPr lang="zh-CN" altLang="en-US" smtClean="0"/>
          </a:p>
          <a:p>
            <a:pPr lvl="0"/>
            <a:r>
              <a:rPr lang="zh-CN" altLang="en-US" smtClean="0"/>
              <a:t>第三级</a:t>
            </a:r>
            <a:endParaRPr lang="zh-CN" altLang="en-US" smtClean="0"/>
          </a:p>
          <a:p>
            <a:pPr lvl="0"/>
            <a:r>
              <a:rPr lang="zh-CN" altLang="en-US" smtClean="0"/>
              <a:t>第四级</a:t>
            </a:r>
            <a:endParaRPr lang="zh-CN" altLang="en-US" smtClean="0"/>
          </a:p>
          <a:p>
            <a:pPr lvl="0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EFC39-C34D-4A0F-B5CE-A7F211D23DBE}" type="datetimeFigureOut">
              <a:rPr lang="zh-CN" altLang="en-US" smtClean="0"/>
            </a:fld>
            <a:endParaRPr lang="zh-CN" altLang="en-US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32815-266C-461C-8502-0226BB1AE7FF}" type="slidenum">
              <a:rPr lang="zh-CN" altLang="en-US" smtClean="0"/>
            </a:fld>
            <a:endParaRPr lang="zh-CN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 flipH="1">
            <a:off x="10043981" y="-1043044"/>
            <a:ext cx="2148019" cy="2981919"/>
            <a:chOff x="80666" y="2499742"/>
            <a:chExt cx="1611014" cy="2236439"/>
          </a:xfrm>
        </p:grpSpPr>
        <p:sp>
          <p:nvSpPr>
            <p:cNvPr id="29" name="等腰三角形 28"/>
            <p:cNvSpPr/>
            <p:nvPr/>
          </p:nvSpPr>
          <p:spPr>
            <a:xfrm rot="5400000">
              <a:off x="-80243" y="2660651"/>
              <a:ext cx="1932831" cy="1611014"/>
            </a:xfrm>
            <a:prstGeom prst="triangle">
              <a:avLst/>
            </a:prstGeom>
            <a:solidFill>
              <a:schemeClr val="bg1">
                <a:lumMod val="9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31" name="等腰三角形 30"/>
            <p:cNvSpPr/>
            <p:nvPr/>
          </p:nvSpPr>
          <p:spPr>
            <a:xfrm rot="5400000">
              <a:off x="-80243" y="2964259"/>
              <a:ext cx="1932831" cy="1611014"/>
            </a:xfrm>
            <a:prstGeom prst="triangle">
              <a:avLst/>
            </a:prstGeom>
            <a:noFill/>
            <a:ln w="76200">
              <a:solidFill>
                <a:schemeClr val="bg1">
                  <a:lumMod val="95000"/>
                </a:scheme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  <p:sp>
        <p:nvSpPr>
          <p:cNvPr id="3" name="矩形 2"/>
          <p:cNvSpPr/>
          <p:nvPr/>
        </p:nvSpPr>
        <p:spPr>
          <a:xfrm>
            <a:off x="2820035" y="2733040"/>
            <a:ext cx="6936740" cy="1320800"/>
          </a:xfrm>
          <a:prstGeom prst="rect">
            <a:avLst/>
          </a:prstGeom>
        </p:spPr>
        <p:txBody>
          <a:bodyPr wrap="square" lIns="91430" tIns="45718" rIns="91430" bIns="45718">
            <a:spAutoFit/>
          </a:bodyPr>
          <a:lstStyle/>
          <a:p>
            <a:r>
              <a:rPr lang="en-US" altLang="zh-CN" sz="4000" b="1" smtClean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4000" b="1" smtClean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Python的常量和变量</a:t>
            </a:r>
            <a:endParaRPr lang="en-US" altLang="zh-CN" sz="4000" b="1" smtClean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4000" b="1" smtClean="0">
              <a:solidFill>
                <a:schemeClr val="accent3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7" name="直接连接符 36"/>
          <p:cNvCxnSpPr/>
          <p:nvPr/>
        </p:nvCxnSpPr>
        <p:spPr>
          <a:xfrm>
            <a:off x="1271464" y="3501008"/>
            <a:ext cx="9937104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清流一中信息技术社《</a:t>
            </a:r>
            <a:r>
              <a:rPr lang="en-US" altLang="zh-CN" sz="1335" b="1" spc="200" smtClean="0">
                <a:solidFill>
                  <a:schemeClr val="bg1">
                    <a:lumMod val="75000"/>
                  </a:schemeClr>
                </a:solidFill>
              </a:rPr>
              <a:t>python </a:t>
            </a: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数据分析》</a:t>
            </a:r>
            <a:endParaRPr lang="zh-CN" altLang="en-US" sz="1335" b="1" spc="20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直接连接符 48"/>
          <p:cNvCxnSpPr/>
          <p:nvPr/>
        </p:nvCxnSpPr>
        <p:spPr>
          <a:xfrm>
            <a:off x="0" y="153459"/>
            <a:ext cx="2398912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2398912" y="1534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3407701" y="356659"/>
            <a:ext cx="950916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4358617" y="3566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4542803" y="548680"/>
            <a:ext cx="7649197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1703691" y="1446460"/>
            <a:ext cx="9842312" cy="384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8" rIns="91430" bIns="45718" rtlCol="0" anchor="ctr"/>
          <a:lstStyle/>
          <a:p>
            <a:pPr algn="ctr"/>
            <a:endParaRPr lang="zh-CN" altLang="en-US" sz="240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813023" y="1412776"/>
            <a:ext cx="2740323" cy="411476"/>
          </a:xfrm>
          <a:prstGeom prst="rect">
            <a:avLst/>
          </a:prstGeom>
        </p:spPr>
        <p:txBody>
          <a:bodyPr wrap="none" lIns="91430" tIns="45718" rIns="91430" bIns="45718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sz="2100" b="1" smtClean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Python的常量和变量</a:t>
            </a:r>
            <a:endParaRPr lang="en-US" altLang="zh-CN" sz="2100" b="1" smtClean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95400" y="2276872"/>
            <a:ext cx="10465164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同学们，请大家想一想，我们写程序的目的是什么？</a:t>
            </a:r>
            <a:endParaRPr lang="zh-CN" sz="2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95400" y="3284616"/>
            <a:ext cx="10465164" cy="228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总体来看，我们编写程序的目的就是为了解决和优化生活中碰到的各种问题，具体来讲，就是要用程序来抽象我们的事务逻辑，进而通过程序来管理各种各样的数据。</a:t>
            </a:r>
            <a:endParaRPr lang="zh-CN" sz="2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而在程序运行过程中，数据总是以常量或变量两种形式出现。</a:t>
            </a:r>
            <a:endParaRPr lang="zh-CN" sz="2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9" name="TextBox 7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清流一中信息技术社《</a:t>
            </a:r>
            <a:r>
              <a:rPr lang="en-US" altLang="zh-CN" sz="1335" b="1" spc="200" smtClean="0">
                <a:solidFill>
                  <a:schemeClr val="bg1">
                    <a:lumMod val="75000"/>
                  </a:schemeClr>
                </a:solidFill>
              </a:rPr>
              <a:t>python </a:t>
            </a: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数据分析》</a:t>
            </a:r>
            <a:endParaRPr lang="zh-CN" altLang="en-US" sz="1335" b="1" spc="20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直接连接符 48"/>
          <p:cNvCxnSpPr/>
          <p:nvPr/>
        </p:nvCxnSpPr>
        <p:spPr>
          <a:xfrm>
            <a:off x="0" y="153459"/>
            <a:ext cx="2398912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2398912" y="1534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3407701" y="356659"/>
            <a:ext cx="950916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4358617" y="3566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4542803" y="548680"/>
            <a:ext cx="7649197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695400" y="2133362"/>
            <a:ext cx="10465164" cy="1188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1. 常量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常量是指在程序运行过程中其值始终不发生变化的量，通常是固定的数值或字符串。例如，45，-30.01，'Hello'，等都是常量。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95400" y="3805883"/>
            <a:ext cx="10711408" cy="155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2. 变量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变量是指在程序运行过程中其值可以发生变化的量。在程序设计语言中，变量可以用指定的名字来代表，即变量由变量的“标识符”（又称“名字”）和变量的“内容”（又称“值”）两部分组成。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703691" y="1446460"/>
            <a:ext cx="9842312" cy="384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8" rIns="91430" bIns="45718" rtlCol="0" anchor="ctr"/>
          <a:lstStyle/>
          <a:p>
            <a:pPr algn="ctr"/>
            <a:endParaRPr lang="zh-CN" altLang="en-US" sz="240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813023" y="1412776"/>
            <a:ext cx="2740323" cy="411476"/>
          </a:xfrm>
          <a:prstGeom prst="rect">
            <a:avLst/>
          </a:prstGeom>
        </p:spPr>
        <p:txBody>
          <a:bodyPr wrap="none" lIns="91430" tIns="45718" rIns="91430" bIns="45718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sz="2100" b="1" smtClean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Python的常量和变量</a:t>
            </a:r>
            <a:endParaRPr lang="en-US" altLang="zh-CN" sz="2100" b="1" smtClean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extBox 7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清流一中信息技术社《</a:t>
            </a:r>
            <a:r>
              <a:rPr lang="en-US" altLang="zh-CN" sz="1335" b="1" spc="200" smtClean="0">
                <a:solidFill>
                  <a:schemeClr val="bg1">
                    <a:lumMod val="75000"/>
                  </a:schemeClr>
                </a:solidFill>
              </a:rPr>
              <a:t>python </a:t>
            </a: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数据分析》</a:t>
            </a:r>
            <a:endParaRPr lang="zh-CN" altLang="en-US" sz="1335" b="1" spc="20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直接连接符 48"/>
          <p:cNvCxnSpPr/>
          <p:nvPr/>
        </p:nvCxnSpPr>
        <p:spPr>
          <a:xfrm>
            <a:off x="0" y="153459"/>
            <a:ext cx="2398912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2398912" y="1534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3407701" y="356659"/>
            <a:ext cx="950916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4358617" y="3566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4542803" y="548680"/>
            <a:ext cx="7649197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/>
          <p:cNvSpPr/>
          <p:nvPr/>
        </p:nvSpPr>
        <p:spPr>
          <a:xfrm>
            <a:off x="1703691" y="1446460"/>
            <a:ext cx="9842312" cy="384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8" rIns="91430" bIns="45718" rtlCol="0" anchor="ctr"/>
          <a:lstStyle/>
          <a:p>
            <a:pPr algn="ctr"/>
            <a:endParaRPr lang="zh-CN" altLang="en-US" sz="240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813023" y="1412776"/>
            <a:ext cx="2740323" cy="411476"/>
          </a:xfrm>
          <a:prstGeom prst="rect">
            <a:avLst/>
          </a:prstGeom>
        </p:spPr>
        <p:txBody>
          <a:bodyPr wrap="none" lIns="91430" tIns="45718" rIns="91430" bIns="45718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sz="2100" b="1" smtClean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Python的常量和变量</a:t>
            </a:r>
            <a:endParaRPr lang="en-US" altLang="zh-CN" sz="2100" b="1" smtClean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71495" y="2277745"/>
            <a:ext cx="5213985" cy="2931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767715" y="5589270"/>
            <a:ext cx="10599420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变量概念解释例举：类似书籍标记/标签的使用，变量的调用，我们也不需要知道信息存储在内存中的具体位置，只需要记住变量储存时的名字即可。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清流一中信息技术社《</a:t>
            </a:r>
            <a:r>
              <a:rPr lang="en-US" altLang="zh-CN" sz="1335" b="1" spc="200" smtClean="0">
                <a:solidFill>
                  <a:schemeClr val="bg1">
                    <a:lumMod val="75000"/>
                  </a:schemeClr>
                </a:solidFill>
              </a:rPr>
              <a:t>python </a:t>
            </a: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数据分析》</a:t>
            </a:r>
            <a:endParaRPr lang="zh-CN" altLang="en-US" sz="1335" b="1" spc="20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直接连接符 48"/>
          <p:cNvCxnSpPr/>
          <p:nvPr/>
        </p:nvCxnSpPr>
        <p:spPr>
          <a:xfrm>
            <a:off x="0" y="153459"/>
            <a:ext cx="2398912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2398912" y="1534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3407701" y="356659"/>
            <a:ext cx="950916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4358617" y="3566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4542803" y="548680"/>
            <a:ext cx="7649197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1703691" y="1446460"/>
            <a:ext cx="9842312" cy="384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8" rIns="91430" bIns="45718" rtlCol="0" anchor="ctr"/>
          <a:lstStyle/>
          <a:p>
            <a:pPr algn="ctr"/>
            <a:endParaRPr lang="zh-CN" altLang="en-US" sz="240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1813023" y="1412776"/>
            <a:ext cx="2740323" cy="411476"/>
          </a:xfrm>
          <a:prstGeom prst="rect">
            <a:avLst/>
          </a:prstGeom>
        </p:spPr>
        <p:txBody>
          <a:bodyPr wrap="none" lIns="91430" tIns="45718" rIns="91430" bIns="45718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sz="2100" b="1" smtClean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Python的常量和变量</a:t>
            </a:r>
            <a:endParaRPr lang="en-US" altLang="zh-CN" sz="2100" b="1" smtClean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71270" y="2564458"/>
            <a:ext cx="10711408" cy="2651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变量 标识符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python标识符必须由字母（A~Z,a~z）、数字（0~9）、下划线组成，并且其第一个字符必须是字母或下划线，不能是数字；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在标识符中，字母大小写是有区别的，如”value”与“Value”是两个不同的标识符；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" name="TextBox 7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清流一中信息技术社《</a:t>
            </a:r>
            <a:r>
              <a:rPr lang="en-US" altLang="zh-CN" sz="1335" b="1" spc="200" smtClean="0">
                <a:solidFill>
                  <a:schemeClr val="bg1">
                    <a:lumMod val="75000"/>
                  </a:schemeClr>
                </a:solidFill>
              </a:rPr>
              <a:t>python </a:t>
            </a: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数据分析》</a:t>
            </a:r>
            <a:endParaRPr lang="zh-CN" altLang="en-US" sz="1335" b="1" spc="20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直接连接符 48"/>
          <p:cNvCxnSpPr/>
          <p:nvPr/>
        </p:nvCxnSpPr>
        <p:spPr>
          <a:xfrm>
            <a:off x="0" y="153459"/>
            <a:ext cx="2398912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2398912" y="1534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3407701" y="356659"/>
            <a:ext cx="950916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4358617" y="3566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4542803" y="548680"/>
            <a:ext cx="7649197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1703691" y="1446460"/>
            <a:ext cx="9842312" cy="384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8" rIns="91430" bIns="45718" rtlCol="0" anchor="ctr"/>
          <a:lstStyle/>
          <a:p>
            <a:pPr algn="ctr"/>
            <a:endParaRPr lang="zh-CN" altLang="en-US" sz="240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1813023" y="1412776"/>
            <a:ext cx="2740323" cy="411476"/>
          </a:xfrm>
          <a:prstGeom prst="rect">
            <a:avLst/>
          </a:prstGeom>
        </p:spPr>
        <p:txBody>
          <a:bodyPr wrap="none" lIns="91430" tIns="45718" rIns="91430" bIns="45718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sz="2100" b="1" smtClean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Python的常量和变量</a:t>
            </a:r>
            <a:endParaRPr lang="en-US" altLang="zh-CN" sz="2100" b="1" smtClean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71270" y="2564458"/>
            <a:ext cx="10711408" cy="3383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变量的数据类型是可变的</a:t>
            </a:r>
            <a:endParaRPr lang="zh-CN" sz="2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sz="2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python是动态语言，动态语言的变量不需要定义数据类型，其数据类型是可以不固定，是动态的，需要根据其赋予的值来确定其数据类型。</a:t>
            </a:r>
            <a:endParaRPr lang="zh-CN" sz="2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当然，变量也可以重复赋值不同数据类型，以最后一次赋值为准。</a:t>
            </a:r>
            <a:endParaRPr lang="zh-CN" sz="2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我们可以来举个例子...</a:t>
            </a:r>
            <a:endParaRPr lang="zh-CN" sz="2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" name="TextBox 7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清流一中信息技术社《</a:t>
            </a:r>
            <a:r>
              <a:rPr lang="en-US" altLang="zh-CN" sz="1335" b="1" spc="200" smtClean="0">
                <a:solidFill>
                  <a:schemeClr val="bg1">
                    <a:lumMod val="75000"/>
                  </a:schemeClr>
                </a:solidFill>
              </a:rPr>
              <a:t>python </a:t>
            </a: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数据分析》</a:t>
            </a:r>
            <a:endParaRPr lang="zh-CN" altLang="en-US" sz="1335" b="1" spc="20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807</Words>
  <Application>WPS 演示</Application>
  <PresentationFormat/>
  <Paragraphs>50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6" baseType="lpstr">
      <vt:lpstr>Arial</vt:lpstr>
      <vt:lpstr>宋体</vt:lpstr>
      <vt:lpstr>Wingdings</vt:lpstr>
      <vt:lpstr>微软雅黑</vt:lpstr>
      <vt:lpstr>Calibri</vt:lpstr>
      <vt:lpstr>Arial Unicode MS</vt:lpstr>
      <vt:lpstr>楷体</vt:lpstr>
      <vt:lpstr>Calibri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方圆</cp:lastModifiedBy>
  <cp:revision>3</cp:revision>
  <cp:lastPrinted>2021-09-19T15:23:00Z</cp:lastPrinted>
  <dcterms:created xsi:type="dcterms:W3CDTF">2021-09-19T15:23:00Z</dcterms:created>
  <dcterms:modified xsi:type="dcterms:W3CDTF">2021-10-11T12:47:46Z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592020A201374686A5FC5DF5D0CA7854</vt:lpwstr>
  </property>
  <property fmtid="{D5CDD505-2E9C-101B-9397-08002B2CF9AE}" pid="7" name="KSOProductBuildVer">
    <vt:lpwstr>2052-11.1.0.11045</vt:lpwstr>
  </property>
</Properties>
</file>