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doc" ContentType="application/msword"/>
  <Default Extension="docx" ContentType="application/vnd.openxmlformats-officedocument.wordprocessingml.document"/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33"/>
  </p:handoutMasterIdLst>
  <p:sldIdLst>
    <p:sldId id="736" r:id="rId3"/>
    <p:sldId id="682" r:id="rId4"/>
    <p:sldId id="683" r:id="rId5"/>
    <p:sldId id="684" r:id="rId6"/>
    <p:sldId id="685" r:id="rId7"/>
    <p:sldId id="720" r:id="rId8"/>
    <p:sldId id="721" r:id="rId9"/>
    <p:sldId id="722" r:id="rId10"/>
    <p:sldId id="723" r:id="rId11"/>
    <p:sldId id="690" r:id="rId13"/>
    <p:sldId id="692" r:id="rId14"/>
    <p:sldId id="737" r:id="rId15"/>
    <p:sldId id="704" r:id="rId16"/>
    <p:sldId id="738" r:id="rId17"/>
    <p:sldId id="712" r:id="rId18"/>
    <p:sldId id="739" r:id="rId19"/>
    <p:sldId id="740" r:id="rId20"/>
    <p:sldId id="741" r:id="rId21"/>
    <p:sldId id="711" r:id="rId22"/>
    <p:sldId id="709" r:id="rId23"/>
    <p:sldId id="710" r:id="rId24"/>
    <p:sldId id="742" r:id="rId25"/>
    <p:sldId id="744" r:id="rId26"/>
    <p:sldId id="745" r:id="rId27"/>
    <p:sldId id="746" r:id="rId28"/>
    <p:sldId id="747" r:id="rId29"/>
    <p:sldId id="577" r:id="rId30"/>
    <p:sldId id="706" r:id="rId31"/>
    <p:sldId id="707" r:id="rId32"/>
  </p:sldIdLst>
  <p:sldSz cx="12192000" cy="6858000"/>
  <p:notesSz cx="7103745" cy="10234295"/>
  <p:custDataLst>
    <p:tags r:id="rId3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卢 政坤" initials="卢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43F5"/>
    <a:srgbClr val="648BAE"/>
    <a:srgbClr val="C1DEF6"/>
    <a:srgbClr val="B4DEFA"/>
    <a:srgbClr val="EA6E7E"/>
    <a:srgbClr val="EFA0A7"/>
    <a:srgbClr val="F3EFEE"/>
    <a:srgbClr val="F5F1EE"/>
    <a:srgbClr val="FCF8F7"/>
    <a:srgbClr val="F1ED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56" autoAdjust="0"/>
    <p:restoredTop sz="94660"/>
  </p:normalViewPr>
  <p:slideViewPr>
    <p:cSldViewPr snapToGrid="0">
      <p:cViewPr varScale="1">
        <p:scale>
          <a:sx n="72" d="100"/>
          <a:sy n="72" d="100"/>
        </p:scale>
        <p:origin x="-96" y="-420"/>
      </p:cViewPr>
      <p:guideLst>
        <p:guide orient="horz" pos="2217"/>
        <p:guide pos="385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8" Type="http://schemas.openxmlformats.org/officeDocument/2006/relationships/tags" Target="tags/tag19.xml"/><Relationship Id="rId37" Type="http://schemas.openxmlformats.org/officeDocument/2006/relationships/commentAuthors" Target="commentAuthors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handoutMaster" Target="handoutMasters/handoutMaster1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12.vml.rels><?xml version="1.0" encoding="UTF-8" standalone="yes"?>
<Relationships xmlns="http://schemas.openxmlformats.org/package/2006/relationships"><Relationship Id="rId9" Type="http://schemas.openxmlformats.org/officeDocument/2006/relationships/image" Target="../media/image53.wmf"/><Relationship Id="rId8" Type="http://schemas.openxmlformats.org/officeDocument/2006/relationships/image" Target="../media/image52.wmf"/><Relationship Id="rId7" Type="http://schemas.openxmlformats.org/officeDocument/2006/relationships/image" Target="../media/image51.wmf"/><Relationship Id="rId6" Type="http://schemas.openxmlformats.org/officeDocument/2006/relationships/image" Target="../media/image50.wmf"/><Relationship Id="rId5" Type="http://schemas.openxmlformats.org/officeDocument/2006/relationships/image" Target="../media/image49.wmf"/><Relationship Id="rId4" Type="http://schemas.openxmlformats.org/officeDocument/2006/relationships/image" Target="../media/image48.wmf"/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3.vml.rels><?xml version="1.0" encoding="UTF-8" standalone="yes"?>
<Relationships xmlns="http://schemas.openxmlformats.org/package/2006/relationships"><Relationship Id="rId7" Type="http://schemas.openxmlformats.org/officeDocument/2006/relationships/image" Target="../media/image60.wmf"/><Relationship Id="rId6" Type="http://schemas.openxmlformats.org/officeDocument/2006/relationships/image" Target="../media/image59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15.vml.rels><?xml version="1.0" encoding="UTF-8" standalone="yes"?>
<Relationships xmlns="http://schemas.openxmlformats.org/package/2006/relationships"><Relationship Id="rId4" Type="http://schemas.openxmlformats.org/officeDocument/2006/relationships/image" Target="../media/image73.wmf"/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image" Target="../media/image76.emf"/></Relationships>
</file>

<file path=ppt/drawings/_rels/vmlDrawing17.vml.rels><?xml version="1.0" encoding="UTF-8" standalone="yes"?>
<Relationships xmlns="http://schemas.openxmlformats.org/package/2006/relationships"><Relationship Id="rId4" Type="http://schemas.openxmlformats.org/officeDocument/2006/relationships/image" Target="../media/image85.wmf"/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93.wmf"/><Relationship Id="rId7" Type="http://schemas.openxmlformats.org/officeDocument/2006/relationships/image" Target="../media/image92.wmf"/><Relationship Id="rId6" Type="http://schemas.openxmlformats.org/officeDocument/2006/relationships/image" Target="../media/image91.wmf"/><Relationship Id="rId5" Type="http://schemas.openxmlformats.org/officeDocument/2006/relationships/image" Target="../media/image90.wmf"/><Relationship Id="rId4" Type="http://schemas.openxmlformats.org/officeDocument/2006/relationships/image" Target="../media/image89.wmf"/><Relationship Id="rId3" Type="http://schemas.openxmlformats.org/officeDocument/2006/relationships/image" Target="../media/image88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wmf"/><Relationship Id="rId7" Type="http://schemas.openxmlformats.org/officeDocument/2006/relationships/image" Target="../media/image100.wmf"/><Relationship Id="rId6" Type="http://schemas.openxmlformats.org/officeDocument/2006/relationships/image" Target="../media/image99.wmf"/><Relationship Id="rId5" Type="http://schemas.openxmlformats.org/officeDocument/2006/relationships/image" Target="../media/image98.wmf"/><Relationship Id="rId4" Type="http://schemas.openxmlformats.org/officeDocument/2006/relationships/image" Target="../media/image97.wmf"/><Relationship Id="rId3" Type="http://schemas.openxmlformats.org/officeDocument/2006/relationships/image" Target="../media/image96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/Relationships>
</file>

<file path=ppt/drawings/_rels/vmlDrawing2.vml.rels><?xml version="1.0" encoding="UTF-8" standalone="yes"?>
<Relationships xmlns="http://schemas.openxmlformats.org/package/2006/relationships"><Relationship Id="rId5" Type="http://schemas.openxmlformats.org/officeDocument/2006/relationships/image" Target="../media/image12.wmf"/><Relationship Id="rId4" Type="http://schemas.openxmlformats.org/officeDocument/2006/relationships/image" Target="../media/image11.wmf"/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4" Type="http://schemas.openxmlformats.org/officeDocument/2006/relationships/image" Target="../media/image16.wmf"/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4" Type="http://schemas.openxmlformats.org/officeDocument/2006/relationships/image" Target="../media/image32.wmf"/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4" Type="http://schemas.openxmlformats.org/officeDocument/2006/relationships/image" Target="../media/image36.wmf"/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167998" y="0"/>
            <a:ext cx="3188595" cy="5747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9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9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167998" y="10879875"/>
            <a:ext cx="3188595" cy="5747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9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幻灯片图像占位符 1"/>
          <p:cNvSpPr>
            <a:spLocks noGrp="1" noRot="1" noChangeAspect="1" noChangeArrowheads="1"/>
          </p:cNvSpPr>
          <p:nvPr>
            <p:ph type="sldImg" idx="4294967295"/>
          </p:nvPr>
        </p:nvSpPr>
        <p:spPr>
          <a:xfrm>
            <a:off x="481013" y="1279525"/>
            <a:ext cx="6140450" cy="3454400"/>
          </a:xfrm>
          <a:ln>
            <a:miter lim="800000"/>
          </a:ln>
        </p:spPr>
      </p:sp>
      <p:sp>
        <p:nvSpPr>
          <p:cNvPr id="26626" name="文本占位符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mtClean="0"/>
              <a:t> </a:t>
            </a:r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QQ截图2020101510434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8096250" cy="571500"/>
          </a:xfrm>
          <a:prstGeom prst="rect">
            <a:avLst/>
          </a:prstGeom>
        </p:spPr>
      </p:pic>
      <p:pic>
        <p:nvPicPr>
          <p:cNvPr id="8" name="图片 7" descr="QQ截图2020101510434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95750" y="0"/>
            <a:ext cx="8096250" cy="571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09600" y="274638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200" y="1825626"/>
            <a:ext cx="5181600" cy="2098675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200" y="4076701"/>
            <a:ext cx="5181600" cy="21002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6" name="日期占位符 14053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</a:fld>
            <a:endParaRPr lang="zh-CN" altLang="en-US"/>
          </a:p>
        </p:txBody>
      </p:sp>
      <p:sp>
        <p:nvSpPr>
          <p:cNvPr id="7" name="页脚占位符 14053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灯片编号占位符 1405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3B0EED-9E80-4440-B50E-1DCEB27EEA3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标题和四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sz="quarter"/>
          </p:nvPr>
        </p:nvSpPr>
        <p:spPr>
          <a:xfrm>
            <a:off x="609600" y="274637"/>
            <a:ext cx="10972800" cy="1143000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838200" y="1825626"/>
            <a:ext cx="5181600" cy="2098675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200" y="1825626"/>
            <a:ext cx="5181600" cy="2098675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838200" y="4076701"/>
            <a:ext cx="5181600" cy="21002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4076701"/>
            <a:ext cx="5181600" cy="21002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14053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2C8B-B14F-4D97-AF65-F5344CB8AC3E}" type="datetime1">
              <a:rPr lang="zh-CN" altLang="en-US"/>
            </a:fld>
            <a:endParaRPr lang="zh-CN" altLang="en-US"/>
          </a:p>
        </p:txBody>
      </p:sp>
      <p:sp>
        <p:nvSpPr>
          <p:cNvPr id="8" name="页脚占位符 14053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1405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CC347C-E547-4F5A-8140-CFC7071CBAA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200" y="1825626"/>
            <a:ext cx="5181600" cy="2098675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200" y="4076701"/>
            <a:ext cx="5181600" cy="21002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4A4255-977C-4E73-8030-F4029EAFC20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image" Target="../media/image1.png"/><Relationship Id="rId10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QQ截图20201015104342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8096250" cy="571500"/>
          </a:xfrm>
          <a:prstGeom prst="rect">
            <a:avLst/>
          </a:prstGeom>
        </p:spPr>
      </p:pic>
      <p:pic>
        <p:nvPicPr>
          <p:cNvPr id="8" name="图片 7" descr="QQ截图20201015104342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4095750" y="0"/>
            <a:ext cx="8096250" cy="571500"/>
          </a:xfrm>
          <a:prstGeom prst="rect">
            <a:avLst/>
          </a:prstGeom>
        </p:spPr>
      </p:pic>
      <p:sp>
        <p:nvSpPr>
          <p:cNvPr id="10" name="圆角矩形 9"/>
          <p:cNvSpPr/>
          <p:nvPr userDrawn="1"/>
        </p:nvSpPr>
        <p:spPr>
          <a:xfrm>
            <a:off x="10071735" y="86360"/>
            <a:ext cx="2020570" cy="45783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10149205" y="86360"/>
            <a:ext cx="19431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努力就有希望！</a:t>
            </a:r>
            <a:endParaRPr lang="zh-CN" altLang="en-US" sz="2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6.bin"/><Relationship Id="rId8" Type="http://schemas.openxmlformats.org/officeDocument/2006/relationships/image" Target="../media/image39.wmf"/><Relationship Id="rId7" Type="http://schemas.openxmlformats.org/officeDocument/2006/relationships/oleObject" Target="../embeddings/oleObject35.bin"/><Relationship Id="rId6" Type="http://schemas.openxmlformats.org/officeDocument/2006/relationships/image" Target="../media/image38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37.wmf"/><Relationship Id="rId3" Type="http://schemas.openxmlformats.org/officeDocument/2006/relationships/oleObject" Target="../embeddings/oleObject33.bin"/><Relationship Id="rId2" Type="http://schemas.openxmlformats.org/officeDocument/2006/relationships/image" Target="../media/image16.wmf"/><Relationship Id="rId14" Type="http://schemas.openxmlformats.org/officeDocument/2006/relationships/vmlDrawing" Target="../drawings/vmlDrawing9.v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41.wmf"/><Relationship Id="rId11" Type="http://schemas.openxmlformats.org/officeDocument/2006/relationships/oleObject" Target="../embeddings/oleObject37.bin"/><Relationship Id="rId10" Type="http://schemas.openxmlformats.org/officeDocument/2006/relationships/image" Target="../media/image40.wmf"/><Relationship Id="rId1" Type="http://schemas.openxmlformats.org/officeDocument/2006/relationships/oleObject" Target="../embeddings/oleObject32.bin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0.v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2.xml"/><Relationship Id="rId2" Type="http://schemas.openxmlformats.org/officeDocument/2006/relationships/image" Target="../media/image42.wmf"/><Relationship Id="rId1" Type="http://schemas.openxmlformats.org/officeDocument/2006/relationships/oleObject" Target="../embeddings/oleObject38.bin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1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4.emf"/><Relationship Id="rId2" Type="http://schemas.openxmlformats.org/officeDocument/2006/relationships/oleObject" Target="../embeddings/Document1.doc"/><Relationship Id="rId1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3.bin"/><Relationship Id="rId8" Type="http://schemas.openxmlformats.org/officeDocument/2006/relationships/image" Target="../media/image48.wmf"/><Relationship Id="rId7" Type="http://schemas.openxmlformats.org/officeDocument/2006/relationships/oleObject" Target="../embeddings/oleObject42.bin"/><Relationship Id="rId6" Type="http://schemas.openxmlformats.org/officeDocument/2006/relationships/image" Target="../media/image47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46.wmf"/><Relationship Id="rId3" Type="http://schemas.openxmlformats.org/officeDocument/2006/relationships/oleObject" Target="../embeddings/oleObject40.bin"/><Relationship Id="rId21" Type="http://schemas.openxmlformats.org/officeDocument/2006/relationships/vmlDrawing" Target="../drawings/vmlDrawing12.vml"/><Relationship Id="rId20" Type="http://schemas.openxmlformats.org/officeDocument/2006/relationships/slideLayout" Target="../slideLayouts/slideLayout2.xml"/><Relationship Id="rId2" Type="http://schemas.openxmlformats.org/officeDocument/2006/relationships/image" Target="../media/image45.wmf"/><Relationship Id="rId19" Type="http://schemas.openxmlformats.org/officeDocument/2006/relationships/tags" Target="../tags/tag3.xml"/><Relationship Id="rId18" Type="http://schemas.openxmlformats.org/officeDocument/2006/relationships/image" Target="../media/image53.wmf"/><Relationship Id="rId17" Type="http://schemas.openxmlformats.org/officeDocument/2006/relationships/oleObject" Target="../embeddings/oleObject47.bin"/><Relationship Id="rId16" Type="http://schemas.openxmlformats.org/officeDocument/2006/relationships/image" Target="../media/image52.wmf"/><Relationship Id="rId15" Type="http://schemas.openxmlformats.org/officeDocument/2006/relationships/oleObject" Target="../embeddings/oleObject46.bin"/><Relationship Id="rId14" Type="http://schemas.openxmlformats.org/officeDocument/2006/relationships/image" Target="../media/image51.wmf"/><Relationship Id="rId13" Type="http://schemas.openxmlformats.org/officeDocument/2006/relationships/oleObject" Target="../embeddings/oleObject45.bin"/><Relationship Id="rId12" Type="http://schemas.openxmlformats.org/officeDocument/2006/relationships/image" Target="../media/image50.wmf"/><Relationship Id="rId11" Type="http://schemas.openxmlformats.org/officeDocument/2006/relationships/oleObject" Target="../embeddings/oleObject44.bin"/><Relationship Id="rId10" Type="http://schemas.openxmlformats.org/officeDocument/2006/relationships/image" Target="../media/image49.wmf"/><Relationship Id="rId1" Type="http://schemas.openxmlformats.org/officeDocument/2006/relationships/oleObject" Target="../embeddings/oleObject39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2.bin"/><Relationship Id="rId8" Type="http://schemas.openxmlformats.org/officeDocument/2006/relationships/image" Target="../media/image57.wmf"/><Relationship Id="rId7" Type="http://schemas.openxmlformats.org/officeDocument/2006/relationships/oleObject" Target="../embeddings/oleObject51.bin"/><Relationship Id="rId6" Type="http://schemas.openxmlformats.org/officeDocument/2006/relationships/image" Target="../media/image56.w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55.wmf"/><Relationship Id="rId3" Type="http://schemas.openxmlformats.org/officeDocument/2006/relationships/oleObject" Target="../embeddings/oleObject49.bin"/><Relationship Id="rId2" Type="http://schemas.openxmlformats.org/officeDocument/2006/relationships/image" Target="../media/image54.wmf"/><Relationship Id="rId17" Type="http://schemas.openxmlformats.org/officeDocument/2006/relationships/vmlDrawing" Target="../drawings/vmlDrawing13.vml"/><Relationship Id="rId16" Type="http://schemas.openxmlformats.org/officeDocument/2006/relationships/slideLayout" Target="../slideLayouts/slideLayout2.xml"/><Relationship Id="rId15" Type="http://schemas.openxmlformats.org/officeDocument/2006/relationships/oleObject" Target="../embeddings/oleObject55.bin"/><Relationship Id="rId14" Type="http://schemas.openxmlformats.org/officeDocument/2006/relationships/image" Target="../media/image60.wmf"/><Relationship Id="rId13" Type="http://schemas.openxmlformats.org/officeDocument/2006/relationships/oleObject" Target="../embeddings/oleObject54.bin"/><Relationship Id="rId12" Type="http://schemas.openxmlformats.org/officeDocument/2006/relationships/image" Target="../media/image59.wmf"/><Relationship Id="rId11" Type="http://schemas.openxmlformats.org/officeDocument/2006/relationships/oleObject" Target="../embeddings/oleObject53.bin"/><Relationship Id="rId10" Type="http://schemas.openxmlformats.org/officeDocument/2006/relationships/image" Target="../media/image58.wmf"/><Relationship Id="rId1" Type="http://schemas.openxmlformats.org/officeDocument/2006/relationships/oleObject" Target="../embeddings/oleObject48.bin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5.xml"/><Relationship Id="rId2" Type="http://schemas.openxmlformats.org/officeDocument/2006/relationships/image" Target="../media/image61.png"/><Relationship Id="rId1" Type="http://schemas.openxmlformats.org/officeDocument/2006/relationships/tags" Target="../tags/tag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2.png"/><Relationship Id="rId1" Type="http://schemas.openxmlformats.org/officeDocument/2006/relationships/tags" Target="../tags/tag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10.xml"/><Relationship Id="rId6" Type="http://schemas.openxmlformats.org/officeDocument/2006/relationships/image" Target="../media/image65.png"/><Relationship Id="rId5" Type="http://schemas.openxmlformats.org/officeDocument/2006/relationships/tags" Target="../tags/tag9.xml"/><Relationship Id="rId4" Type="http://schemas.openxmlformats.org/officeDocument/2006/relationships/image" Target="../media/image64.png"/><Relationship Id="rId3" Type="http://schemas.openxmlformats.org/officeDocument/2006/relationships/tags" Target="../tags/tag8.xml"/><Relationship Id="rId2" Type="http://schemas.openxmlformats.org/officeDocument/2006/relationships/image" Target="../media/image63.png"/><Relationship Id="rId1" Type="http://schemas.openxmlformats.org/officeDocument/2006/relationships/tags" Target="../tags/tag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7.jpeg"/><Relationship Id="rId1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.v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7.wmf"/><Relationship Id="rId6" Type="http://schemas.openxmlformats.org/officeDocument/2006/relationships/oleObject" Target="../embeddings/oleObject3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2.bin"/><Relationship Id="rId3" Type="http://schemas.openxmlformats.org/officeDocument/2006/relationships/image" Target="../media/image5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4.v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9.jpeg"/><Relationship Id="rId2" Type="http://schemas.openxmlformats.org/officeDocument/2006/relationships/image" Target="../media/image68.wmf"/><Relationship Id="rId1" Type="http://schemas.openxmlformats.org/officeDocument/2006/relationships/oleObject" Target="../embeddings/oleObject56.bin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.xml"/><Relationship Id="rId8" Type="http://schemas.openxmlformats.org/officeDocument/2006/relationships/image" Target="../media/image73.wmf"/><Relationship Id="rId7" Type="http://schemas.openxmlformats.org/officeDocument/2006/relationships/oleObject" Target="../embeddings/oleObject60.bin"/><Relationship Id="rId6" Type="http://schemas.openxmlformats.org/officeDocument/2006/relationships/image" Target="../media/image72.wmf"/><Relationship Id="rId5" Type="http://schemas.openxmlformats.org/officeDocument/2006/relationships/oleObject" Target="../embeddings/oleObject59.bin"/><Relationship Id="rId4" Type="http://schemas.openxmlformats.org/officeDocument/2006/relationships/image" Target="../media/image71.wmf"/><Relationship Id="rId3" Type="http://schemas.openxmlformats.org/officeDocument/2006/relationships/oleObject" Target="../embeddings/oleObject58.bin"/><Relationship Id="rId2" Type="http://schemas.openxmlformats.org/officeDocument/2006/relationships/image" Target="../media/image70.wmf"/><Relationship Id="rId10" Type="http://schemas.openxmlformats.org/officeDocument/2006/relationships/vmlDrawing" Target="../drawings/vmlDrawing15.vml"/><Relationship Id="rId1" Type="http://schemas.openxmlformats.org/officeDocument/2006/relationships/oleObject" Target="../embeddings/oleObject57.bin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5.png"/><Relationship Id="rId3" Type="http://schemas.openxmlformats.org/officeDocument/2006/relationships/tags" Target="../tags/tag12.xml"/><Relationship Id="rId2" Type="http://schemas.openxmlformats.org/officeDocument/2006/relationships/image" Target="../media/image74.png"/><Relationship Id="rId1" Type="http://schemas.openxmlformats.org/officeDocument/2006/relationships/tags" Target="../tags/tag1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6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77.emf"/><Relationship Id="rId5" Type="http://schemas.openxmlformats.org/officeDocument/2006/relationships/package" Target="../embeddings/Document2.docx"/><Relationship Id="rId4" Type="http://schemas.openxmlformats.org/officeDocument/2006/relationships/tags" Target="../tags/tag14.xml"/><Relationship Id="rId3" Type="http://schemas.openxmlformats.org/officeDocument/2006/relationships/image" Target="../media/image76.emf"/><Relationship Id="rId2" Type="http://schemas.openxmlformats.org/officeDocument/2006/relationships/oleObject" Target="../embeddings/oleObject61.bin"/><Relationship Id="rId1" Type="http://schemas.openxmlformats.org/officeDocument/2006/relationships/tags" Target="../tags/tag13.xml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9.png"/><Relationship Id="rId3" Type="http://schemas.openxmlformats.org/officeDocument/2006/relationships/tags" Target="../tags/tag16.xml"/><Relationship Id="rId2" Type="http://schemas.openxmlformats.org/officeDocument/2006/relationships/image" Target="../media/image78.png"/><Relationship Id="rId1" Type="http://schemas.openxmlformats.org/officeDocument/2006/relationships/tags" Target="../tags/tag15.xml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1.png"/><Relationship Id="rId3" Type="http://schemas.openxmlformats.org/officeDocument/2006/relationships/tags" Target="../tags/tag18.xml"/><Relationship Id="rId2" Type="http://schemas.openxmlformats.org/officeDocument/2006/relationships/image" Target="../media/image80.png"/><Relationship Id="rId1" Type="http://schemas.openxmlformats.org/officeDocument/2006/relationships/tags" Target="../tags/tag17.xml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85.wmf"/><Relationship Id="rId7" Type="http://schemas.openxmlformats.org/officeDocument/2006/relationships/oleObject" Target="../embeddings/oleObject65.bin"/><Relationship Id="rId6" Type="http://schemas.openxmlformats.org/officeDocument/2006/relationships/image" Target="../media/image84.wmf"/><Relationship Id="rId5" Type="http://schemas.openxmlformats.org/officeDocument/2006/relationships/oleObject" Target="../embeddings/oleObject64.bin"/><Relationship Id="rId4" Type="http://schemas.openxmlformats.org/officeDocument/2006/relationships/image" Target="../media/image83.wmf"/><Relationship Id="rId3" Type="http://schemas.openxmlformats.org/officeDocument/2006/relationships/oleObject" Target="../embeddings/oleObject63.bin"/><Relationship Id="rId2" Type="http://schemas.openxmlformats.org/officeDocument/2006/relationships/image" Target="../media/image82.wmf"/><Relationship Id="rId10" Type="http://schemas.openxmlformats.org/officeDocument/2006/relationships/vmlDrawing" Target="../drawings/vmlDrawing17.vml"/><Relationship Id="rId1" Type="http://schemas.openxmlformats.org/officeDocument/2006/relationships/oleObject" Target="../embeddings/oleObject62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0.bin"/><Relationship Id="rId8" Type="http://schemas.openxmlformats.org/officeDocument/2006/relationships/image" Target="../media/image89.wmf"/><Relationship Id="rId7" Type="http://schemas.openxmlformats.org/officeDocument/2006/relationships/oleObject" Target="../embeddings/oleObject69.bin"/><Relationship Id="rId6" Type="http://schemas.openxmlformats.org/officeDocument/2006/relationships/image" Target="../media/image88.wmf"/><Relationship Id="rId5" Type="http://schemas.openxmlformats.org/officeDocument/2006/relationships/oleObject" Target="../embeddings/oleObject68.bin"/><Relationship Id="rId4" Type="http://schemas.openxmlformats.org/officeDocument/2006/relationships/image" Target="../media/image87.wmf"/><Relationship Id="rId3" Type="http://schemas.openxmlformats.org/officeDocument/2006/relationships/oleObject" Target="../embeddings/oleObject67.bin"/><Relationship Id="rId2" Type="http://schemas.openxmlformats.org/officeDocument/2006/relationships/image" Target="../media/image86.wmf"/><Relationship Id="rId19" Type="http://schemas.openxmlformats.org/officeDocument/2006/relationships/vmlDrawing" Target="../drawings/vmlDrawing18.vml"/><Relationship Id="rId18" Type="http://schemas.openxmlformats.org/officeDocument/2006/relationships/slideLayout" Target="../slideLayouts/slideLayout2.xml"/><Relationship Id="rId17" Type="http://schemas.openxmlformats.org/officeDocument/2006/relationships/oleObject" Target="../embeddings/oleObject74.bin"/><Relationship Id="rId16" Type="http://schemas.openxmlformats.org/officeDocument/2006/relationships/image" Target="../media/image93.wmf"/><Relationship Id="rId15" Type="http://schemas.openxmlformats.org/officeDocument/2006/relationships/oleObject" Target="../embeddings/oleObject73.bin"/><Relationship Id="rId14" Type="http://schemas.openxmlformats.org/officeDocument/2006/relationships/image" Target="../media/image92.wmf"/><Relationship Id="rId13" Type="http://schemas.openxmlformats.org/officeDocument/2006/relationships/oleObject" Target="../embeddings/oleObject72.bin"/><Relationship Id="rId12" Type="http://schemas.openxmlformats.org/officeDocument/2006/relationships/image" Target="../media/image91.wmf"/><Relationship Id="rId11" Type="http://schemas.openxmlformats.org/officeDocument/2006/relationships/oleObject" Target="../embeddings/oleObject71.bin"/><Relationship Id="rId10" Type="http://schemas.openxmlformats.org/officeDocument/2006/relationships/image" Target="../media/image90.wmf"/><Relationship Id="rId1" Type="http://schemas.openxmlformats.org/officeDocument/2006/relationships/oleObject" Target="../embeddings/oleObject66.bin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79.bin"/><Relationship Id="rId8" Type="http://schemas.openxmlformats.org/officeDocument/2006/relationships/image" Target="../media/image97.wmf"/><Relationship Id="rId7" Type="http://schemas.openxmlformats.org/officeDocument/2006/relationships/oleObject" Target="../embeddings/oleObject78.bin"/><Relationship Id="rId6" Type="http://schemas.openxmlformats.org/officeDocument/2006/relationships/image" Target="../media/image96.wmf"/><Relationship Id="rId5" Type="http://schemas.openxmlformats.org/officeDocument/2006/relationships/oleObject" Target="../embeddings/oleObject77.bin"/><Relationship Id="rId4" Type="http://schemas.openxmlformats.org/officeDocument/2006/relationships/image" Target="../media/image95.wmf"/><Relationship Id="rId3" Type="http://schemas.openxmlformats.org/officeDocument/2006/relationships/oleObject" Target="../embeddings/oleObject76.bin"/><Relationship Id="rId2" Type="http://schemas.openxmlformats.org/officeDocument/2006/relationships/image" Target="../media/image94.wmf"/><Relationship Id="rId18" Type="http://schemas.openxmlformats.org/officeDocument/2006/relationships/vmlDrawing" Target="../drawings/vmlDrawing19.vml"/><Relationship Id="rId17" Type="http://schemas.openxmlformats.org/officeDocument/2006/relationships/slideLayout" Target="../slideLayouts/slideLayout2.xml"/><Relationship Id="rId16" Type="http://schemas.openxmlformats.org/officeDocument/2006/relationships/image" Target="../media/image101.wmf"/><Relationship Id="rId15" Type="http://schemas.openxmlformats.org/officeDocument/2006/relationships/oleObject" Target="../embeddings/oleObject82.bin"/><Relationship Id="rId14" Type="http://schemas.openxmlformats.org/officeDocument/2006/relationships/image" Target="../media/image100.wmf"/><Relationship Id="rId13" Type="http://schemas.openxmlformats.org/officeDocument/2006/relationships/oleObject" Target="../embeddings/oleObject81.bin"/><Relationship Id="rId12" Type="http://schemas.openxmlformats.org/officeDocument/2006/relationships/image" Target="../media/image99.wmf"/><Relationship Id="rId11" Type="http://schemas.openxmlformats.org/officeDocument/2006/relationships/oleObject" Target="../embeddings/oleObject80.bin"/><Relationship Id="rId10" Type="http://schemas.openxmlformats.org/officeDocument/2006/relationships/image" Target="../media/image98.wmf"/><Relationship Id="rId1" Type="http://schemas.openxmlformats.org/officeDocument/2006/relationships/oleObject" Target="../embeddings/oleObject75.bin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.wmf"/><Relationship Id="rId8" Type="http://schemas.openxmlformats.org/officeDocument/2006/relationships/oleObject" Target="../embeddings/oleObject7.bin"/><Relationship Id="rId7" Type="http://schemas.openxmlformats.org/officeDocument/2006/relationships/image" Target="../media/image10.wmf"/><Relationship Id="rId6" Type="http://schemas.openxmlformats.org/officeDocument/2006/relationships/oleObject" Target="../embeddings/oleObject6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5.bin"/><Relationship Id="rId3" Type="http://schemas.openxmlformats.org/officeDocument/2006/relationships/image" Target="../media/image8.wmf"/><Relationship Id="rId2" Type="http://schemas.openxmlformats.org/officeDocument/2006/relationships/oleObject" Target="../embeddings/oleObject4.bin"/><Relationship Id="rId13" Type="http://schemas.openxmlformats.org/officeDocument/2006/relationships/vmlDrawing" Target="../drawings/vmlDrawing2.v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12.wmf"/><Relationship Id="rId10" Type="http://schemas.openxmlformats.org/officeDocument/2006/relationships/oleObject" Target="../embeddings/oleObject8.bin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6.wmf"/><Relationship Id="rId7" Type="http://schemas.openxmlformats.org/officeDocument/2006/relationships/oleObject" Target="../embeddings/oleObject12.bin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4.wmf"/><Relationship Id="rId3" Type="http://schemas.openxmlformats.org/officeDocument/2006/relationships/oleObject" Target="../embeddings/oleObject10.bin"/><Relationship Id="rId2" Type="http://schemas.openxmlformats.org/officeDocument/2006/relationships/image" Target="../media/image13.wmf"/><Relationship Id="rId10" Type="http://schemas.openxmlformats.org/officeDocument/2006/relationships/vmlDrawing" Target="../drawings/vmlDrawing3.vml"/><Relationship Id="rId1" Type="http://schemas.openxmlformats.org/officeDocument/2006/relationships/oleObject" Target="../embeddings/oleObject9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4.v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8.wmf"/><Relationship Id="rId3" Type="http://schemas.openxmlformats.org/officeDocument/2006/relationships/oleObject" Target="../embeddings/oleObject14.bin"/><Relationship Id="rId2" Type="http://schemas.openxmlformats.org/officeDocument/2006/relationships/image" Target="../media/image17.wmf"/><Relationship Id="rId1" Type="http://schemas.openxmlformats.org/officeDocument/2006/relationships/oleObject" Target="../embeddings/oleObject13.bin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5.vml"/><Relationship Id="rId6" Type="http://schemas.openxmlformats.org/officeDocument/2006/relationships/slideLayout" Target="../slideLayouts/slideLayout9.xml"/><Relationship Id="rId5" Type="http://schemas.openxmlformats.org/officeDocument/2006/relationships/image" Target="../media/image22.jpeg"/><Relationship Id="rId4" Type="http://schemas.openxmlformats.org/officeDocument/2006/relationships/image" Target="../media/image21.wmf"/><Relationship Id="rId3" Type="http://schemas.openxmlformats.org/officeDocument/2006/relationships/oleObject" Target="../embeddings/oleObject17.bin"/><Relationship Id="rId2" Type="http://schemas.openxmlformats.org/officeDocument/2006/relationships/image" Target="../media/image20.wmf"/><Relationship Id="rId1" Type="http://schemas.openxmlformats.org/officeDocument/2006/relationships/oleObject" Target="../embeddings/oleObject16.bin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2.bin"/><Relationship Id="rId8" Type="http://schemas.openxmlformats.org/officeDocument/2006/relationships/image" Target="../media/image26.wmf"/><Relationship Id="rId7" Type="http://schemas.openxmlformats.org/officeDocument/2006/relationships/oleObject" Target="../embeddings/oleObject21.bin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4.wmf"/><Relationship Id="rId3" Type="http://schemas.openxmlformats.org/officeDocument/2006/relationships/oleObject" Target="../embeddings/oleObject19.bin"/><Relationship Id="rId2" Type="http://schemas.openxmlformats.org/officeDocument/2006/relationships/image" Target="../media/image23.wmf"/><Relationship Id="rId14" Type="http://schemas.openxmlformats.org/officeDocument/2006/relationships/vmlDrawing" Target="../drawings/vmlDrawing6.vml"/><Relationship Id="rId13" Type="http://schemas.openxmlformats.org/officeDocument/2006/relationships/slideLayout" Target="../slideLayouts/slideLayout9.xml"/><Relationship Id="rId12" Type="http://schemas.openxmlformats.org/officeDocument/2006/relationships/image" Target="../media/image28.wmf"/><Relationship Id="rId11" Type="http://schemas.openxmlformats.org/officeDocument/2006/relationships/oleObject" Target="../embeddings/oleObject23.bin"/><Relationship Id="rId10" Type="http://schemas.openxmlformats.org/officeDocument/2006/relationships/image" Target="../media/image27.wmf"/><Relationship Id="rId1" Type="http://schemas.openxmlformats.org/officeDocument/2006/relationships/oleObject" Target="../embeddings/oleObject18.bin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image" Target="../media/image32.wmf"/><Relationship Id="rId7" Type="http://schemas.openxmlformats.org/officeDocument/2006/relationships/oleObject" Target="../embeddings/oleObject27.bin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30.wmf"/><Relationship Id="rId3" Type="http://schemas.openxmlformats.org/officeDocument/2006/relationships/oleObject" Target="../embeddings/oleObject25.bin"/><Relationship Id="rId2" Type="http://schemas.openxmlformats.org/officeDocument/2006/relationships/image" Target="../media/image29.wmf"/><Relationship Id="rId10" Type="http://schemas.openxmlformats.org/officeDocument/2006/relationships/vmlDrawing" Target="../drawings/vmlDrawing7.vml"/><Relationship Id="rId1" Type="http://schemas.openxmlformats.org/officeDocument/2006/relationships/oleObject" Target="../embeddings/oleObject24.bin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image" Target="../media/image36.wmf"/><Relationship Id="rId7" Type="http://schemas.openxmlformats.org/officeDocument/2006/relationships/oleObject" Target="../embeddings/oleObject31.bin"/><Relationship Id="rId6" Type="http://schemas.openxmlformats.org/officeDocument/2006/relationships/image" Target="../media/image35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34.wmf"/><Relationship Id="rId3" Type="http://schemas.openxmlformats.org/officeDocument/2006/relationships/oleObject" Target="../embeddings/oleObject29.bin"/><Relationship Id="rId2" Type="http://schemas.openxmlformats.org/officeDocument/2006/relationships/image" Target="../media/image33.wmf"/><Relationship Id="rId11" Type="http://schemas.openxmlformats.org/officeDocument/2006/relationships/notesSlide" Target="../notesSlides/notesSlide1.xml"/><Relationship Id="rId10" Type="http://schemas.openxmlformats.org/officeDocument/2006/relationships/vmlDrawing" Target="../drawings/vmlDrawing8.vml"/><Relationship Id="rId1" Type="http://schemas.openxmlformats.org/officeDocument/2006/relationships/oleObject" Target="../embeddings/oleObject2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1048385" y="1143000"/>
            <a:ext cx="105143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000" b="1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第四章    指数函数与对数函数</a:t>
            </a:r>
            <a:endParaRPr lang="zh-CN" altLang="en-US" sz="6000" b="1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4"/>
          <p:cNvSpPr txBox="1"/>
          <p:nvPr/>
        </p:nvSpPr>
        <p:spPr>
          <a:xfrm>
            <a:off x="4169410" y="2962910"/>
            <a:ext cx="3852545" cy="645160"/>
          </a:xfrm>
          <a:prstGeom prst="rect">
            <a:avLst/>
          </a:prstGeom>
          <a:solidFill>
            <a:srgbClr val="FFFF00">
              <a:alpha val="15000"/>
            </a:srgbClr>
          </a:solidFill>
          <a:ln w="9525">
            <a:noFill/>
          </a:ln>
          <a:effectLst>
            <a:glow rad="228600">
              <a:srgbClr val="FFFF00">
                <a:alpha val="40000"/>
              </a:srgbClr>
            </a:glow>
            <a:reflection blurRad="38100" stA="90000" endA="300" endPos="55500" dist="355600" dir="5400000" sy="-100000" algn="bl" rotWithShape="0"/>
          </a:effectLst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eaLnBrk="1" hangingPunct="1">
              <a:defRPr/>
            </a:pPr>
            <a:r>
              <a:rPr sz="36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4.3.2 对数的运算 </a:t>
            </a:r>
            <a:endParaRPr sz="36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1752600" y="-5239"/>
            <a:ext cx="8664575" cy="1383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zh-CN" sz="2800">
                <a:latin typeface="Arial" panose="020B0604020202020204" pitchFamily="34" charset="0"/>
              </a:rPr>
              <a:t>    </a:t>
            </a:r>
            <a:r>
              <a:rPr lang="zh-CN" altLang="en-US" sz="2800">
                <a:latin typeface="Arial" panose="020B0604020202020204" pitchFamily="34" charset="0"/>
              </a:rPr>
              <a:t>上述证明是运用转化的思想，先通过假设，将对数式化成指数式，并利用幂的运算性质进行恒等变形；然后再根据对数定义将指数式化成对数式。</a:t>
            </a:r>
            <a:endParaRPr lang="zh-CN" altLang="en-US" sz="2800">
              <a:latin typeface="Arial" panose="020B0604020202020204" pitchFamily="34" charset="0"/>
            </a:endParaRP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1703388" y="4216877"/>
            <a:ext cx="770064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</a:rPr>
              <a:t>①</a:t>
            </a:r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</a:rPr>
              <a:t>简易语言表达</a:t>
            </a:r>
            <a:r>
              <a:rPr lang="zh-CN" altLang="en-US" sz="2800">
                <a:solidFill>
                  <a:srgbClr val="0000FF"/>
                </a:solidFill>
                <a:latin typeface="Arial" panose="020B0604020202020204" pitchFamily="34" charset="0"/>
              </a:rPr>
              <a:t>：</a:t>
            </a:r>
            <a:r>
              <a:rPr lang="zh-CN" altLang="en-US" sz="2800">
                <a:latin typeface="Arial" panose="020B0604020202020204" pitchFamily="34" charset="0"/>
              </a:rPr>
              <a:t>“积的对数 </a:t>
            </a:r>
            <a:r>
              <a:rPr lang="en-US" altLang="zh-CN" sz="2800">
                <a:latin typeface="Arial" panose="020B0604020202020204" pitchFamily="34" charset="0"/>
              </a:rPr>
              <a:t>= </a:t>
            </a:r>
            <a:r>
              <a:rPr lang="zh-CN" altLang="en-US" sz="2800">
                <a:latin typeface="Arial" panose="020B0604020202020204" pitchFamily="34" charset="0"/>
              </a:rPr>
              <a:t>对数的和”</a:t>
            </a:r>
            <a:r>
              <a:rPr lang="en-US" altLang="zh-CN" sz="2800">
                <a:latin typeface="Arial" panose="020B0604020202020204" pitchFamily="34" charset="0"/>
              </a:rPr>
              <a:t>……</a:t>
            </a:r>
            <a:endParaRPr lang="en-US" altLang="zh-CN" sz="2800">
              <a:latin typeface="Arial" panose="020B0604020202020204" pitchFamily="34" charset="0"/>
            </a:endParaRPr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1703705" y="4738847"/>
            <a:ext cx="338328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</a:rPr>
              <a:t>②</a:t>
            </a:r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</a:rPr>
              <a:t>有时逆向运用公式 </a:t>
            </a:r>
            <a:endParaRPr lang="zh-CN" altLang="en-US" sz="2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1703388" y="5260817"/>
            <a:ext cx="409448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</a:rPr>
              <a:t>③</a:t>
            </a:r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</a:rPr>
              <a:t>真数的取值范围必须是 </a:t>
            </a:r>
            <a:endParaRPr lang="zh-CN" altLang="en-US" sz="2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5543" name="Rectangle 7"/>
          <p:cNvSpPr>
            <a:spLocks noChangeArrowheads="1"/>
          </p:cNvSpPr>
          <p:nvPr/>
        </p:nvSpPr>
        <p:spPr bwMode="auto">
          <a:xfrm>
            <a:off x="1524000" y="3144838"/>
            <a:ext cx="30988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65544" name="Object 8"/>
          <p:cNvGraphicFramePr>
            <a:graphicFrameLocks noChangeAspect="1"/>
          </p:cNvGraphicFramePr>
          <p:nvPr/>
        </p:nvGraphicFramePr>
        <p:xfrm>
          <a:off x="5798185" y="5260975"/>
          <a:ext cx="1223963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Equation" r:id="rId1" imgW="457200" imgH="203200" progId="Equation.3">
                  <p:embed/>
                </p:oleObj>
              </mc:Choice>
              <mc:Fallback>
                <p:oleObj name="Equation" r:id="rId1" imgW="457200" imgH="203200" progId="Equation.3">
                  <p:embed/>
                  <p:pic>
                    <p:nvPicPr>
                      <p:cNvPr id="0" name="图片 102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8185" y="5260975"/>
                        <a:ext cx="1223963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5" name="Rectangle 9"/>
          <p:cNvSpPr>
            <a:spLocks noChangeArrowheads="1"/>
          </p:cNvSpPr>
          <p:nvPr/>
        </p:nvSpPr>
        <p:spPr bwMode="auto">
          <a:xfrm>
            <a:off x="1703388" y="5797392"/>
            <a:ext cx="622808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</a:rPr>
              <a:t>④</a:t>
            </a:r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</a:rPr>
              <a:t>对公式容易错误记忆，要特别注意：</a:t>
            </a:r>
            <a:endParaRPr lang="zh-CN" altLang="en-US" sz="2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5546" name="Rectangle 10"/>
          <p:cNvSpPr>
            <a:spLocks noChangeArrowheads="1"/>
          </p:cNvSpPr>
          <p:nvPr/>
        </p:nvSpPr>
        <p:spPr bwMode="auto">
          <a:xfrm>
            <a:off x="1524000" y="3130550"/>
            <a:ext cx="30988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65547" name="Object 11"/>
          <p:cNvGraphicFramePr>
            <a:graphicFrameLocks noChangeAspect="1"/>
          </p:cNvGraphicFramePr>
          <p:nvPr/>
        </p:nvGraphicFramePr>
        <p:xfrm>
          <a:off x="1524000" y="6269355"/>
          <a:ext cx="3933825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Equation" r:id="rId3" imgW="1778000" imgH="228600" progId="Equation.3">
                  <p:embed/>
                </p:oleObj>
              </mc:Choice>
              <mc:Fallback>
                <p:oleObj name="Equation" r:id="rId3" imgW="1778000" imgH="228600" progId="Equation.3">
                  <p:embed/>
                  <p:pic>
                    <p:nvPicPr>
                      <p:cNvPr id="0" name="图片 102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6269355"/>
                        <a:ext cx="3933825" cy="506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8" name="Rectangle 12"/>
          <p:cNvSpPr>
            <a:spLocks noChangeArrowheads="1"/>
          </p:cNvSpPr>
          <p:nvPr/>
        </p:nvSpPr>
        <p:spPr bwMode="auto">
          <a:xfrm>
            <a:off x="1524000" y="3130550"/>
            <a:ext cx="30988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65549" name="Object 13"/>
          <p:cNvGraphicFramePr>
            <a:graphicFrameLocks noChangeAspect="1"/>
          </p:cNvGraphicFramePr>
          <p:nvPr/>
        </p:nvGraphicFramePr>
        <p:xfrm>
          <a:off x="5798185" y="6285230"/>
          <a:ext cx="4211638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Equation" r:id="rId5" imgW="2032000" imgH="228600" progId="Equation.3">
                  <p:embed/>
                </p:oleObj>
              </mc:Choice>
              <mc:Fallback>
                <p:oleObj name="Equation" r:id="rId5" imgW="2032000" imgH="228600" progId="Equation.3">
                  <p:embed/>
                  <p:pic>
                    <p:nvPicPr>
                      <p:cNvPr id="0" name="图片 102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8185" y="6285230"/>
                        <a:ext cx="4211638" cy="47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本框 2"/>
          <p:cNvSpPr txBox="1"/>
          <p:nvPr/>
        </p:nvSpPr>
        <p:spPr>
          <a:xfrm>
            <a:off x="0" y="0"/>
            <a:ext cx="1763395" cy="521970"/>
          </a:xfrm>
          <a:prstGeom prst="rect">
            <a:avLst/>
          </a:prstGeom>
          <a:solidFill>
            <a:srgbClr val="FF8000">
              <a:alpha val="5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rgbClr val="FFC000">
                <a:alpha val="64000"/>
              </a:srgbClr>
            </a:glow>
            <a:softEdge rad="31750"/>
          </a:effectLst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r>
              <a:rPr lang="zh-CN" altLang="en-US" sz="2800" b="1">
                <a:solidFill>
                  <a:srgbClr val="0C00F4"/>
                </a:solidFill>
                <a:latin typeface="Times New Roman" panose="02020603050405020304" pitchFamily="18" charset="0"/>
                <a:sym typeface="+mn-ea"/>
              </a:rPr>
              <a:t>学习新知</a:t>
            </a:r>
            <a:endParaRPr lang="en-US" altLang="zh-CN" sz="2800" b="1" kern="0" dirty="0">
              <a:solidFill>
                <a:srgbClr val="37600F"/>
              </a:solidFill>
              <a:ea typeface="隶书" panose="02010509060101010101" pitchFamily="49" charset="-122"/>
            </a:endParaRPr>
          </a:p>
        </p:txBody>
      </p:sp>
      <p:graphicFrame>
        <p:nvGraphicFramePr>
          <p:cNvPr id="3" name="对象 2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638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7" imgW="914400" imgH="215900" progId="Equation.KSEE3">
                  <p:embed/>
                </p:oleObj>
              </mc:Choice>
              <mc:Fallback>
                <p:oleObj name="" r:id="rId7" imgW="914400" imgH="2159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638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/>
          <p:nvPr/>
        </p:nvGraphicFramePr>
        <p:xfrm>
          <a:off x="2048510" y="1378585"/>
          <a:ext cx="5538470" cy="2726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" name="" r:id="rId9" imgW="5534025" imgH="2724150" progId="Paint.Picture">
                  <p:embed/>
                </p:oleObj>
              </mc:Choice>
              <mc:Fallback>
                <p:oleObj name="" r:id="rId9" imgW="5534025" imgH="2724150" progId="Paint.Picture">
                  <p:embed/>
                  <p:pic>
                    <p:nvPicPr>
                      <p:cNvPr id="0" name="图片 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048510" y="1378585"/>
                        <a:ext cx="5538470" cy="27260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4340225" y="3195955"/>
          <a:ext cx="527685" cy="908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" r:id="rId11" imgW="228600" imgH="393700" progId="Equation.KSEE3">
                  <p:embed/>
                </p:oleObj>
              </mc:Choice>
              <mc:Fallback>
                <p:oleObj name="" r:id="rId11" imgW="228600" imgH="393700" progId="Equation.KSEE3">
                  <p:embed/>
                  <p:pic>
                    <p:nvPicPr>
                      <p:cNvPr id="0" name="图片 1025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340225" y="3195955"/>
                        <a:ext cx="527685" cy="9086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26" name="Group 2"/>
          <p:cNvGrpSpPr/>
          <p:nvPr/>
        </p:nvGrpSpPr>
        <p:grpSpPr bwMode="auto">
          <a:xfrm>
            <a:off x="1676400" y="609600"/>
            <a:ext cx="8458200" cy="1752600"/>
            <a:chOff x="96" y="336"/>
            <a:chExt cx="5328" cy="1104"/>
          </a:xfrm>
        </p:grpSpPr>
        <p:sp>
          <p:nvSpPr>
            <p:cNvPr id="77827" name="Rectangle 3"/>
            <p:cNvSpPr>
              <a:spLocks noChangeArrowheads="1"/>
            </p:cNvSpPr>
            <p:nvPr/>
          </p:nvSpPr>
          <p:spPr bwMode="auto">
            <a:xfrm>
              <a:off x="96" y="336"/>
              <a:ext cx="532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altLang="zh-CN" sz="3200">
                  <a:latin typeface="Times New Roman" panose="02020603050405020304" pitchFamily="18" charset="0"/>
                </a:rPr>
                <a:t>  </a:t>
              </a:r>
              <a:r>
                <a:rPr lang="zh-CN" altLang="en-US" sz="3200">
                  <a:solidFill>
                    <a:srgbClr val="0000FF"/>
                  </a:solidFill>
                  <a:latin typeface="Arial" panose="020B0604020202020204" pitchFamily="34" charset="0"/>
                  <a:sym typeface="+mn-ea"/>
                </a:rPr>
                <a:t>例</a:t>
              </a:r>
              <a:r>
                <a:rPr lang="en-US" altLang="zh-CN" sz="3200">
                  <a:solidFill>
                    <a:srgbClr val="0000FF"/>
                  </a:solidFill>
                  <a:latin typeface="Arial" panose="020B0604020202020204" pitchFamily="34" charset="0"/>
                  <a:sym typeface="+mn-ea"/>
                </a:rPr>
                <a:t>1</a:t>
              </a:r>
              <a:r>
                <a:rPr lang="en-US" altLang="zh-CN" sz="3200">
                  <a:latin typeface="Arial" panose="020B0604020202020204" pitchFamily="34" charset="0"/>
                  <a:sym typeface="+mn-ea"/>
                </a:rPr>
                <a:t> </a:t>
              </a:r>
              <a:r>
                <a:rPr lang="zh-CN" altLang="en-US" sz="3200">
                  <a:latin typeface="Times New Roman" panose="02020603050405020304" pitchFamily="18" charset="0"/>
                </a:rPr>
                <a:t>求下列各式的值：</a:t>
              </a:r>
              <a:endParaRPr lang="zh-CN" altLang="en-US" sz="3200">
                <a:latin typeface="Times New Roman" panose="02020603050405020304" pitchFamily="18" charset="0"/>
              </a:endParaRPr>
            </a:p>
            <a:p>
              <a:pPr marL="342900" indent="-342900">
                <a:spcBef>
                  <a:spcPct val="20000"/>
                </a:spcBef>
              </a:pPr>
              <a:r>
                <a:rPr lang="zh-CN" altLang="en-US" sz="3200">
                  <a:latin typeface="Times New Roman" panose="02020603050405020304" pitchFamily="18" charset="0"/>
                </a:rPr>
                <a:t>  （</a:t>
              </a:r>
              <a:r>
                <a:rPr lang="en-US" altLang="zh-CN" sz="3200">
                  <a:latin typeface="Times New Roman" panose="02020603050405020304" pitchFamily="18" charset="0"/>
                </a:rPr>
                <a:t>1</a:t>
              </a:r>
              <a:r>
                <a:rPr lang="zh-CN" altLang="en-US" sz="3200">
                  <a:latin typeface="Times New Roman" panose="02020603050405020304" pitchFamily="18" charset="0"/>
                </a:rPr>
                <a:t>）</a:t>
              </a:r>
              <a:r>
                <a:rPr lang="en-US" altLang="zh-CN" sz="3200">
                  <a:latin typeface="Times New Roman" panose="02020603050405020304" pitchFamily="18" charset="0"/>
                </a:rPr>
                <a:t>log</a:t>
              </a:r>
              <a:r>
                <a:rPr lang="en-US" altLang="zh-CN" sz="3200" baseline="-25000">
                  <a:latin typeface="Times New Roman" panose="02020603050405020304" pitchFamily="18" charset="0"/>
                </a:rPr>
                <a:t>2</a:t>
              </a:r>
              <a:r>
                <a:rPr lang="en-US" altLang="zh-CN" sz="3200">
                  <a:latin typeface="Times New Roman" panose="02020603050405020304" pitchFamily="18" charset="0"/>
                </a:rPr>
                <a:t>(4</a:t>
              </a:r>
              <a:r>
                <a:rPr lang="en-US" altLang="zh-CN" sz="3200" baseline="30000">
                  <a:latin typeface="Times New Roman" panose="02020603050405020304" pitchFamily="18" charset="0"/>
                </a:rPr>
                <a:t>7</a:t>
              </a:r>
              <a:r>
                <a:rPr lang="en-US" altLang="zh-CN" sz="3200">
                  <a:latin typeface="Times New Roman" panose="02020603050405020304" pitchFamily="18" charset="0"/>
                </a:rPr>
                <a:t>×2</a:t>
              </a:r>
              <a:r>
                <a:rPr lang="en-US" altLang="zh-CN" sz="3200" baseline="30000">
                  <a:latin typeface="Times New Roman" panose="02020603050405020304" pitchFamily="18" charset="0"/>
                </a:rPr>
                <a:t>5</a:t>
              </a:r>
              <a:r>
                <a:rPr lang="en-US" altLang="zh-CN" sz="3200">
                  <a:latin typeface="Times New Roman" panose="02020603050405020304" pitchFamily="18" charset="0"/>
                </a:rPr>
                <a:t>)       (2) lg             </a:t>
              </a:r>
              <a:endParaRPr lang="en-US" altLang="zh-CN" sz="3200">
                <a:latin typeface="Times New Roman" panose="02020603050405020304" pitchFamily="18" charset="0"/>
              </a:endParaRPr>
            </a:p>
          </p:txBody>
        </p:sp>
        <p:graphicFrame>
          <p:nvGraphicFramePr>
            <p:cNvPr id="77828" name="Object 4"/>
            <p:cNvGraphicFramePr>
              <a:graphicFrameLocks noChangeAspect="1"/>
            </p:cNvGraphicFramePr>
            <p:nvPr/>
          </p:nvGraphicFramePr>
          <p:xfrm>
            <a:off x="3264" y="672"/>
            <a:ext cx="720" cy="4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4" name="公式" r:id="rId1" imgW="381000" imgH="228600" progId="Equation.3">
                    <p:embed/>
                  </p:oleObj>
                </mc:Choice>
                <mc:Fallback>
                  <p:oleObj name="公式" r:id="rId1" imgW="381000" imgH="228600" progId="Equation.3">
                    <p:embed/>
                    <p:pic>
                      <p:nvPicPr>
                        <p:cNvPr id="0" name="图片 2048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4" y="672"/>
                          <a:ext cx="720" cy="43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" name="文本框 2"/>
          <p:cNvSpPr txBox="1"/>
          <p:nvPr/>
        </p:nvSpPr>
        <p:spPr>
          <a:xfrm>
            <a:off x="0" y="104775"/>
            <a:ext cx="1763395" cy="521970"/>
          </a:xfrm>
          <a:prstGeom prst="rect">
            <a:avLst/>
          </a:prstGeom>
          <a:solidFill>
            <a:srgbClr val="FF8000">
              <a:alpha val="5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rgbClr val="FFC000">
                <a:alpha val="64000"/>
              </a:srgbClr>
            </a:glow>
            <a:softEdge rad="31750"/>
          </a:effectLst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r>
              <a:rPr lang="zh-CN" altLang="en-US" sz="2800" b="1">
                <a:solidFill>
                  <a:srgbClr val="0C00F4"/>
                </a:solidFill>
                <a:latin typeface="Times New Roman" panose="02020603050405020304" pitchFamily="18" charset="0"/>
                <a:sym typeface="+mn-ea"/>
              </a:rPr>
              <a:t>典型例题</a:t>
            </a:r>
            <a:endParaRPr lang="en-US" sz="2800" b="1" kern="0" dirty="0">
              <a:solidFill>
                <a:srgbClr val="37600F"/>
              </a:solidFill>
              <a:ea typeface="隶书" panose="02010509060101010101" pitchFamily="49" charset="-122"/>
            </a:endParaRPr>
          </a:p>
        </p:txBody>
      </p:sp>
      <p:sp>
        <p:nvSpPr>
          <p:cNvPr id="3" name="文本框 2"/>
          <p:cNvSpPr/>
          <p:nvPr>
            <p:custDataLst>
              <p:tags r:id="rId3"/>
            </p:custDataLst>
          </p:nvPr>
        </p:nvSpPr>
        <p:spPr>
          <a:xfrm>
            <a:off x="7073900" y="5574665"/>
            <a:ext cx="530161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/>
            <a:r>
              <a:rPr lang="zh-CN" altLang="zh-CN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练习：书本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P126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第</a:t>
            </a: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题</a:t>
            </a:r>
            <a:endParaRPr lang="zh-CN" altLang="en-US" sz="28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9" name="Picture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89154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2710" name="Object 6"/>
          <p:cNvGraphicFramePr>
            <a:graphicFrameLocks noChangeAspect="1"/>
          </p:cNvGraphicFramePr>
          <p:nvPr/>
        </p:nvGraphicFramePr>
        <p:xfrm>
          <a:off x="2057400" y="1447800"/>
          <a:ext cx="8255000" cy="440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文档" r:id="rId2" imgW="2971800" imgH="1586230" progId="Word.Document.8">
                  <p:embed/>
                </p:oleObj>
              </mc:Choice>
              <mc:Fallback>
                <p:oleObj name="文档" r:id="rId2" imgW="2971800" imgH="1586230" progId="Word.Document.8">
                  <p:embed/>
                  <p:pic>
                    <p:nvPicPr>
                      <p:cNvPr id="0" name="图片 112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1447800"/>
                        <a:ext cx="8255000" cy="440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本框 2"/>
          <p:cNvSpPr txBox="1"/>
          <p:nvPr/>
        </p:nvSpPr>
        <p:spPr>
          <a:xfrm>
            <a:off x="0" y="104775"/>
            <a:ext cx="1763395" cy="521970"/>
          </a:xfrm>
          <a:prstGeom prst="rect">
            <a:avLst/>
          </a:prstGeom>
          <a:solidFill>
            <a:srgbClr val="FF8000">
              <a:alpha val="5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rgbClr val="FFC000">
                <a:alpha val="64000"/>
              </a:srgbClr>
            </a:glow>
            <a:softEdge rad="31750"/>
          </a:effectLst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r>
              <a:rPr lang="zh-CN" altLang="en-US" sz="2800" b="1">
                <a:solidFill>
                  <a:srgbClr val="0C00F4"/>
                </a:solidFill>
                <a:latin typeface="Times New Roman" panose="02020603050405020304" pitchFamily="18" charset="0"/>
                <a:sym typeface="+mn-ea"/>
              </a:rPr>
              <a:t>尝试练习</a:t>
            </a:r>
            <a:endParaRPr lang="en-US" sz="2800" b="1" kern="0" dirty="0">
              <a:solidFill>
                <a:srgbClr val="37600F"/>
              </a:solidFill>
              <a:ea typeface="隶书" panose="020105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1752600" y="531971"/>
            <a:ext cx="73596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CN" altLang="en-US" sz="2800">
                <a:solidFill>
                  <a:srgbClr val="0000FF"/>
                </a:solidFill>
                <a:latin typeface="Arial" panose="020B0604020202020204" pitchFamily="34" charset="0"/>
              </a:rPr>
              <a:t>例</a:t>
            </a:r>
            <a:r>
              <a:rPr lang="en-US" altLang="zh-CN" sz="2800">
                <a:solidFill>
                  <a:srgbClr val="0000FF"/>
                </a:solidFill>
                <a:latin typeface="Arial" panose="020B0604020202020204" pitchFamily="34" charset="0"/>
              </a:rPr>
              <a:t>2</a:t>
            </a:r>
            <a:r>
              <a:rPr lang="en-US" altLang="zh-CN" sz="2800">
                <a:latin typeface="Arial" panose="020B0604020202020204" pitchFamily="34" charset="0"/>
              </a:rPr>
              <a:t> </a:t>
            </a:r>
            <a:endParaRPr lang="en-US" altLang="zh-CN" sz="2800">
              <a:latin typeface="Arial" panose="020B0604020202020204" pitchFamily="34" charset="0"/>
            </a:endParaRP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1524000" y="2059147"/>
            <a:ext cx="144716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CN" altLang="en-US" sz="2800">
                <a:solidFill>
                  <a:srgbClr val="0000FF"/>
                </a:solidFill>
                <a:latin typeface="Arial" panose="020B0604020202020204" pitchFamily="34" charset="0"/>
              </a:rPr>
              <a:t>解</a:t>
            </a:r>
            <a:r>
              <a:rPr lang="zh-CN" altLang="en-US" sz="2800">
                <a:latin typeface="Arial" panose="020B0604020202020204" pitchFamily="34" charset="0"/>
              </a:rPr>
              <a:t>（</a:t>
            </a:r>
            <a:r>
              <a:rPr lang="en-US" altLang="zh-CN" sz="2800">
                <a:latin typeface="Arial" panose="020B0604020202020204" pitchFamily="34" charset="0"/>
              </a:rPr>
              <a:t>1</a:t>
            </a:r>
            <a:r>
              <a:rPr lang="zh-CN" altLang="en-US" sz="2800">
                <a:latin typeface="Arial" panose="020B0604020202020204" pitchFamily="34" charset="0"/>
              </a:rPr>
              <a:t>） </a:t>
            </a:r>
            <a:endParaRPr lang="zh-CN" altLang="en-US" sz="2800">
              <a:latin typeface="Arial" panose="020B0604020202020204" pitchFamily="34" charset="0"/>
            </a:endParaRPr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1524000" y="3859372"/>
            <a:ext cx="1944688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zh-CN" altLang="en-US" sz="2800">
                <a:solidFill>
                  <a:srgbClr val="0000FF"/>
                </a:solidFill>
                <a:latin typeface="Arial" panose="020B0604020202020204" pitchFamily="34" charset="0"/>
              </a:rPr>
              <a:t>解</a:t>
            </a:r>
            <a:r>
              <a:rPr lang="zh-CN" altLang="en-US" sz="2800">
                <a:latin typeface="Arial" panose="020B0604020202020204" pitchFamily="34" charset="0"/>
              </a:rPr>
              <a:t>（</a:t>
            </a:r>
            <a:r>
              <a:rPr lang="en-US" altLang="zh-CN" sz="2800">
                <a:latin typeface="Arial" panose="020B0604020202020204" pitchFamily="34" charset="0"/>
              </a:rPr>
              <a:t>2</a:t>
            </a:r>
            <a:r>
              <a:rPr lang="zh-CN" altLang="en-US" sz="2800">
                <a:latin typeface="Arial" panose="020B0604020202020204" pitchFamily="34" charset="0"/>
              </a:rPr>
              <a:t>） </a:t>
            </a:r>
            <a:endParaRPr lang="zh-CN" altLang="en-US" sz="2800">
              <a:latin typeface="Arial" panose="020B0604020202020204" pitchFamily="34" charset="0"/>
            </a:endParaRPr>
          </a:p>
        </p:txBody>
      </p:sp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1524000" y="4170363"/>
            <a:ext cx="30988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1100">
                <a:latin typeface="Arial" panose="020B0604020202020204" pitchFamily="34" charset="0"/>
              </a:rPr>
              <a:t> 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5843588" y="3076258"/>
            <a:ext cx="309880" cy="245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1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5843588" y="3521075"/>
            <a:ext cx="30988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1100">
                <a:latin typeface="Arial" panose="020B0604020202020204" pitchFamily="34" charset="0"/>
              </a:rPr>
              <a:t> </a:t>
            </a:r>
            <a:endParaRPr lang="en-US" altLang="zh-CN">
              <a:latin typeface="Arial" panose="020B0604020202020204" pitchFamily="34" charset="0"/>
            </a:endParaRPr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2351088" y="547846"/>
            <a:ext cx="53848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CN" altLang="en-US" sz="2800">
                <a:latin typeface="Arial" panose="020B0604020202020204" pitchFamily="34" charset="0"/>
              </a:rPr>
              <a:t>用 </a:t>
            </a:r>
            <a:endParaRPr lang="zh-CN" altLang="en-US" sz="2800">
              <a:latin typeface="Arial" panose="020B0604020202020204" pitchFamily="34" charset="0"/>
            </a:endParaRPr>
          </a:p>
        </p:txBody>
      </p:sp>
      <p:graphicFrame>
        <p:nvGraphicFramePr>
          <p:cNvPr id="68618" name="Object 10"/>
          <p:cNvGraphicFramePr>
            <a:graphicFrameLocks noChangeAspect="1"/>
          </p:cNvGraphicFramePr>
          <p:nvPr/>
        </p:nvGraphicFramePr>
        <p:xfrm>
          <a:off x="2895600" y="533400"/>
          <a:ext cx="126047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公式" r:id="rId1" imgW="444500" imgH="228600" progId="Equation.3">
                  <p:embed/>
                </p:oleObj>
              </mc:Choice>
              <mc:Fallback>
                <p:oleObj name="公式" r:id="rId1" imgW="444500" imgH="228600" progId="Equation.3">
                  <p:embed/>
                  <p:pic>
                    <p:nvPicPr>
                      <p:cNvPr id="0" name="图片 122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33400"/>
                        <a:ext cx="1260475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19" name="Object 11"/>
          <p:cNvGraphicFramePr>
            <a:graphicFrameLocks noChangeAspect="1"/>
          </p:cNvGraphicFramePr>
          <p:nvPr/>
        </p:nvGraphicFramePr>
        <p:xfrm>
          <a:off x="4316413" y="549275"/>
          <a:ext cx="1217612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" name="公式" r:id="rId3" imgW="457200" imgH="228600" progId="Equation.3">
                  <p:embed/>
                </p:oleObj>
              </mc:Choice>
              <mc:Fallback>
                <p:oleObj name="公式" r:id="rId3" imgW="457200" imgH="228600" progId="Equation.3">
                  <p:embed/>
                  <p:pic>
                    <p:nvPicPr>
                      <p:cNvPr id="0" name="图片 122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6413" y="549275"/>
                        <a:ext cx="1217612" cy="608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20" name="Object 12"/>
          <p:cNvGraphicFramePr>
            <a:graphicFrameLocks noChangeAspect="1"/>
          </p:cNvGraphicFramePr>
          <p:nvPr/>
        </p:nvGraphicFramePr>
        <p:xfrm>
          <a:off x="5664200" y="549275"/>
          <a:ext cx="1152525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2" name="公式" r:id="rId5" imgW="406400" imgH="228600" progId="Equation.3">
                  <p:embed/>
                </p:oleObj>
              </mc:Choice>
              <mc:Fallback>
                <p:oleObj name="公式" r:id="rId5" imgW="406400" imgH="228600" progId="Equation.3">
                  <p:embed/>
                  <p:pic>
                    <p:nvPicPr>
                      <p:cNvPr id="0" name="图片 122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4200" y="549275"/>
                        <a:ext cx="1152525" cy="642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621" name="Rectangle 13"/>
          <p:cNvSpPr>
            <a:spLocks noChangeArrowheads="1"/>
          </p:cNvSpPr>
          <p:nvPr/>
        </p:nvSpPr>
        <p:spPr bwMode="auto">
          <a:xfrm>
            <a:off x="6959600" y="619284"/>
            <a:ext cx="267208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CN" altLang="en-US" sz="2800">
                <a:latin typeface="Arial" panose="020B0604020202020204" pitchFamily="34" charset="0"/>
              </a:rPr>
              <a:t>表示下列各式： </a:t>
            </a:r>
            <a:endParaRPr lang="zh-CN" altLang="en-US" sz="2800">
              <a:latin typeface="Arial" panose="020B0604020202020204" pitchFamily="34" charset="0"/>
            </a:endParaRPr>
          </a:p>
        </p:txBody>
      </p:sp>
      <p:graphicFrame>
        <p:nvGraphicFramePr>
          <p:cNvPr id="68622" name="Object 14"/>
          <p:cNvGraphicFramePr>
            <a:graphicFrameLocks noChangeAspect="1"/>
          </p:cNvGraphicFramePr>
          <p:nvPr/>
        </p:nvGraphicFramePr>
        <p:xfrm>
          <a:off x="2782888" y="1125538"/>
          <a:ext cx="5219700" cy="102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3" name="公式" r:id="rId7" imgW="2374900" imgH="469900" progId="Equation.3">
                  <p:embed/>
                </p:oleObj>
              </mc:Choice>
              <mc:Fallback>
                <p:oleObj name="公式" r:id="rId7" imgW="2374900" imgH="469900" progId="Equation.3">
                  <p:embed/>
                  <p:pic>
                    <p:nvPicPr>
                      <p:cNvPr id="0" name="图片 122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2888" y="1125538"/>
                        <a:ext cx="5219700" cy="1027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23" name="Object 15"/>
          <p:cNvGraphicFramePr>
            <a:graphicFrameLocks noChangeAspect="1"/>
          </p:cNvGraphicFramePr>
          <p:nvPr/>
        </p:nvGraphicFramePr>
        <p:xfrm>
          <a:off x="2743200" y="2133600"/>
          <a:ext cx="3656013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4" name="公式" r:id="rId9" imgW="1663700" imgH="393700" progId="Equation.3">
                  <p:embed/>
                </p:oleObj>
              </mc:Choice>
              <mc:Fallback>
                <p:oleObj name="公式" r:id="rId9" imgW="1663700" imgH="393700" progId="Equation.3">
                  <p:embed/>
                  <p:pic>
                    <p:nvPicPr>
                      <p:cNvPr id="0" name="图片 122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133600"/>
                        <a:ext cx="3656013" cy="860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24" name="Object 16"/>
          <p:cNvGraphicFramePr>
            <a:graphicFrameLocks noChangeAspect="1"/>
          </p:cNvGraphicFramePr>
          <p:nvPr/>
        </p:nvGraphicFramePr>
        <p:xfrm>
          <a:off x="2819400" y="3657600"/>
          <a:ext cx="4605338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5" name="公式" r:id="rId11" imgW="2095500" imgH="457200" progId="Equation.3">
                  <p:embed/>
                </p:oleObj>
              </mc:Choice>
              <mc:Fallback>
                <p:oleObj name="公式" r:id="rId11" imgW="2095500" imgH="457200" progId="Equation.3">
                  <p:embed/>
                  <p:pic>
                    <p:nvPicPr>
                      <p:cNvPr id="0" name="图片 122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657600"/>
                        <a:ext cx="4605338" cy="1000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25" name="Object 17"/>
          <p:cNvGraphicFramePr>
            <a:graphicFrameLocks noChangeAspect="1"/>
          </p:cNvGraphicFramePr>
          <p:nvPr/>
        </p:nvGraphicFramePr>
        <p:xfrm>
          <a:off x="3886200" y="3048000"/>
          <a:ext cx="3349625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6" name="公式" r:id="rId13" imgW="1524000" imgH="228600" progId="Equation.3">
                  <p:embed/>
                </p:oleObj>
              </mc:Choice>
              <mc:Fallback>
                <p:oleObj name="公式" r:id="rId13" imgW="1524000" imgH="228600" progId="Equation.3">
                  <p:embed/>
                  <p:pic>
                    <p:nvPicPr>
                      <p:cNvPr id="0" name="图片 122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048000"/>
                        <a:ext cx="3349625" cy="500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26" name="Object 18"/>
          <p:cNvGraphicFramePr>
            <a:graphicFrameLocks noChangeAspect="1"/>
          </p:cNvGraphicFramePr>
          <p:nvPr/>
        </p:nvGraphicFramePr>
        <p:xfrm>
          <a:off x="4267200" y="4572000"/>
          <a:ext cx="3824288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7" name="公式" r:id="rId15" imgW="1739900" imgH="342900" progId="Equation.3">
                  <p:embed/>
                </p:oleObj>
              </mc:Choice>
              <mc:Fallback>
                <p:oleObj name="公式" r:id="rId15" imgW="1739900" imgH="342900" progId="Equation.3">
                  <p:embed/>
                  <p:pic>
                    <p:nvPicPr>
                      <p:cNvPr id="0" name="图片 122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4572000"/>
                        <a:ext cx="3824288" cy="750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627" name="Object 19"/>
          <p:cNvGraphicFramePr>
            <a:graphicFrameLocks noChangeAspect="1"/>
          </p:cNvGraphicFramePr>
          <p:nvPr/>
        </p:nvGraphicFramePr>
        <p:xfrm>
          <a:off x="4267200" y="5410200"/>
          <a:ext cx="407511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8" name="公式" r:id="rId17" imgW="1854200" imgH="393700" progId="Equation.3">
                  <p:embed/>
                </p:oleObj>
              </mc:Choice>
              <mc:Fallback>
                <p:oleObj name="公式" r:id="rId17" imgW="1854200" imgH="393700" progId="Equation.3">
                  <p:embed/>
                  <p:pic>
                    <p:nvPicPr>
                      <p:cNvPr id="0" name="图片 122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5410200"/>
                        <a:ext cx="4075113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本框 2"/>
          <p:cNvSpPr txBox="1"/>
          <p:nvPr/>
        </p:nvSpPr>
        <p:spPr>
          <a:xfrm>
            <a:off x="0" y="104775"/>
            <a:ext cx="1763395" cy="521970"/>
          </a:xfrm>
          <a:prstGeom prst="rect">
            <a:avLst/>
          </a:prstGeom>
          <a:solidFill>
            <a:srgbClr val="FF8000">
              <a:alpha val="5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rgbClr val="FFC000">
                <a:alpha val="64000"/>
              </a:srgbClr>
            </a:glow>
            <a:softEdge rad="31750"/>
          </a:effectLst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r>
              <a:rPr lang="zh-CN" altLang="en-US" sz="2800" b="1">
                <a:solidFill>
                  <a:srgbClr val="0C00F4"/>
                </a:solidFill>
                <a:latin typeface="Times New Roman" panose="02020603050405020304" pitchFamily="18" charset="0"/>
                <a:sym typeface="+mn-ea"/>
              </a:rPr>
              <a:t>典型例题</a:t>
            </a:r>
            <a:endParaRPr lang="en-US" sz="2800" b="1" kern="0" dirty="0">
              <a:solidFill>
                <a:srgbClr val="37600F"/>
              </a:solidFill>
              <a:ea typeface="隶书" panose="02010509060101010101" pitchFamily="49" charset="-122"/>
            </a:endParaRPr>
          </a:p>
        </p:txBody>
      </p:sp>
      <p:sp>
        <p:nvSpPr>
          <p:cNvPr id="3" name="文本框 2"/>
          <p:cNvSpPr/>
          <p:nvPr>
            <p:custDataLst>
              <p:tags r:id="rId19"/>
            </p:custDataLst>
          </p:nvPr>
        </p:nvSpPr>
        <p:spPr>
          <a:xfrm>
            <a:off x="7844790" y="6000115"/>
            <a:ext cx="530161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/>
            <a:r>
              <a:rPr lang="zh-CN" altLang="zh-CN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练习：书本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P126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第</a:t>
            </a: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题</a:t>
            </a:r>
            <a:endParaRPr lang="zh-CN" altLang="en-US" sz="28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8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8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3" grpId="0" bldLvl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"/>
          <p:cNvSpPr txBox="1"/>
          <p:nvPr/>
        </p:nvSpPr>
        <p:spPr>
          <a:xfrm>
            <a:off x="0" y="104775"/>
            <a:ext cx="1763395" cy="521970"/>
          </a:xfrm>
          <a:prstGeom prst="rect">
            <a:avLst/>
          </a:prstGeom>
          <a:solidFill>
            <a:srgbClr val="FF8000">
              <a:alpha val="5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rgbClr val="FFC000">
                <a:alpha val="64000"/>
              </a:srgbClr>
            </a:glow>
            <a:softEdge rad="31750"/>
          </a:effectLst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zh-CN" altLang="en-US" sz="28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问题探究</a:t>
            </a:r>
            <a:endParaRPr lang="en-US" sz="2800" b="1" kern="0" dirty="0">
              <a:solidFill>
                <a:srgbClr val="37600F"/>
              </a:solidFill>
              <a:ea typeface="隶书" panose="020105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70150" y="1507490"/>
            <a:ext cx="63284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>
                <a:sym typeface="+mn-ea"/>
              </a:rPr>
              <a:t>书本</a:t>
            </a:r>
            <a:r>
              <a:rPr lang="en-US" altLang="zh-CN" sz="4800">
                <a:sym typeface="+mn-ea"/>
              </a:rPr>
              <a:t>P125</a:t>
            </a:r>
            <a:r>
              <a:rPr lang="zh-CN" altLang="en-US" sz="4800">
                <a:sym typeface="+mn-ea"/>
              </a:rPr>
              <a:t>页内容：</a:t>
            </a:r>
            <a:r>
              <a:rPr lang="zh-CN" altLang="en-US" sz="4800">
                <a:solidFill>
                  <a:srgbClr val="FF0000"/>
                </a:solidFill>
              </a:rPr>
              <a:t>探究</a:t>
            </a:r>
            <a:endParaRPr lang="zh-CN" altLang="en-US" sz="480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4157822" y="107793"/>
            <a:ext cx="25923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zh-CN" altLang="en-US">
                <a:solidFill>
                  <a:srgbClr val="FF0000"/>
                </a:solidFill>
              </a:rPr>
              <a:t>换底</a:t>
            </a:r>
            <a:r>
              <a:rPr lang="zh-CN" altLang="en-US" smtClean="0">
                <a:solidFill>
                  <a:srgbClr val="FF0000"/>
                </a:solidFill>
              </a:rPr>
              <a:t>公式</a:t>
            </a:r>
            <a:endParaRPr lang="en-US" altLang="zh-CN">
              <a:solidFill>
                <a:srgbClr val="FF0000"/>
              </a:solidFill>
            </a:endParaRPr>
          </a:p>
        </p:txBody>
      </p:sp>
      <p:graphicFrame>
        <p:nvGraphicFramePr>
          <p:cNvPr id="11267" name="Object 5"/>
          <p:cNvGraphicFramePr>
            <a:graphicFrameLocks noChangeAspect="1"/>
          </p:cNvGraphicFramePr>
          <p:nvPr/>
        </p:nvGraphicFramePr>
        <p:xfrm>
          <a:off x="2782889" y="981076"/>
          <a:ext cx="3240087" cy="1344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3" name="公式" r:id="rId1" imgW="1040765" imgH="431800" progId="Equation.3">
                  <p:embed/>
                </p:oleObj>
              </mc:Choice>
              <mc:Fallback>
                <p:oleObj name="公式" r:id="rId1" imgW="1040765" imgH="4318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782889" y="981076"/>
                        <a:ext cx="3240087" cy="1344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6"/>
          <p:cNvGraphicFramePr>
            <a:graphicFrameLocks noChangeAspect="1"/>
          </p:cNvGraphicFramePr>
          <p:nvPr/>
        </p:nvGraphicFramePr>
        <p:xfrm>
          <a:off x="6240463" y="1557339"/>
          <a:ext cx="4164012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4" name="公式" r:id="rId3" imgW="1701800" imgH="203200" progId="Equation.3">
                  <p:embed/>
                </p:oleObj>
              </mc:Choice>
              <mc:Fallback>
                <p:oleObj name="公式" r:id="rId3" imgW="1701800" imgH="2032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240463" y="1557339"/>
                        <a:ext cx="4164012" cy="49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1774826" y="2565401"/>
            <a:ext cx="17049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>
                <a:solidFill>
                  <a:srgbClr val="0000FF"/>
                </a:solidFill>
              </a:rPr>
              <a:t>证明</a:t>
            </a:r>
            <a:r>
              <a:rPr lang="zh-CN" altLang="en-US"/>
              <a:t>：设 </a:t>
            </a:r>
            <a:endParaRPr lang="zh-CN" altLang="en-US"/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1847851" y="3357563"/>
            <a:ext cx="38385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/>
              <a:t>由对数的定义可以得： </a:t>
            </a:r>
            <a:endParaRPr lang="zh-CN" altLang="en-US"/>
          </a:p>
        </p:txBody>
      </p:sp>
      <p:graphicFrame>
        <p:nvGraphicFramePr>
          <p:cNvPr id="30730" name="Object 10"/>
          <p:cNvGraphicFramePr>
            <a:graphicFrameLocks noChangeAspect="1"/>
          </p:cNvGraphicFramePr>
          <p:nvPr/>
        </p:nvGraphicFramePr>
        <p:xfrm>
          <a:off x="6016626" y="3284538"/>
          <a:ext cx="1660525" cy="72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5" name="公式" r:id="rId5" imgW="520700" imgH="228600" progId="Equation.3">
                  <p:embed/>
                </p:oleObj>
              </mc:Choice>
              <mc:Fallback>
                <p:oleObj name="公式" r:id="rId5" imgW="520700" imgH="2286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016626" y="3284538"/>
                        <a:ext cx="1660525" cy="728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4295776" y="5300663"/>
            <a:ext cx="13493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/>
              <a:t>即证得 </a:t>
            </a:r>
            <a:endParaRPr lang="zh-CN" altLang="en-US"/>
          </a:p>
        </p:txBody>
      </p:sp>
      <p:graphicFrame>
        <p:nvGraphicFramePr>
          <p:cNvPr id="30736" name="Object 16"/>
          <p:cNvGraphicFramePr>
            <a:graphicFrameLocks noChangeAspect="1"/>
          </p:cNvGraphicFramePr>
          <p:nvPr/>
        </p:nvGraphicFramePr>
        <p:xfrm>
          <a:off x="3648076" y="2565400"/>
          <a:ext cx="2112963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6" name="公式" r:id="rId7" imgW="711200" imgH="228600" progId="Equation.3">
                  <p:embed/>
                </p:oleObj>
              </mc:Choice>
              <mc:Fallback>
                <p:oleObj name="公式" r:id="rId7" imgW="711200" imgH="2286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648076" y="2565400"/>
                        <a:ext cx="2112963" cy="68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7" name="Object 17"/>
          <p:cNvGraphicFramePr>
            <a:graphicFrameLocks noChangeAspect="1"/>
          </p:cNvGraphicFramePr>
          <p:nvPr/>
        </p:nvGraphicFramePr>
        <p:xfrm>
          <a:off x="1992313" y="3933825"/>
          <a:ext cx="4013200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7" name="公式" r:id="rId9" imgW="1257300" imgH="241300" progId="Equation.3">
                  <p:embed/>
                </p:oleObj>
              </mc:Choice>
              <mc:Fallback>
                <p:oleObj name="公式" r:id="rId9" imgW="1257300" imgH="2413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992313" y="3933825"/>
                        <a:ext cx="4013200" cy="769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8" name="Object 18"/>
          <p:cNvGraphicFramePr>
            <a:graphicFrameLocks noChangeAspect="1"/>
          </p:cNvGraphicFramePr>
          <p:nvPr/>
        </p:nvGraphicFramePr>
        <p:xfrm>
          <a:off x="5951538" y="4076701"/>
          <a:ext cx="4133850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8" name="公式" r:id="rId11" imgW="1295400" imgH="228600" progId="Equation.3">
                  <p:embed/>
                </p:oleObj>
              </mc:Choice>
              <mc:Fallback>
                <p:oleObj name="公式" r:id="rId11" imgW="1295400" imgH="2286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951538" y="4076701"/>
                        <a:ext cx="4133850" cy="728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9" name="Object 19"/>
          <p:cNvGraphicFramePr>
            <a:graphicFrameLocks noChangeAspect="1"/>
          </p:cNvGraphicFramePr>
          <p:nvPr/>
        </p:nvGraphicFramePr>
        <p:xfrm>
          <a:off x="1865314" y="4941888"/>
          <a:ext cx="2593975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9" name="公式" r:id="rId13" imgW="914400" imgH="431800" progId="Equation.3">
                  <p:embed/>
                </p:oleObj>
              </mc:Choice>
              <mc:Fallback>
                <p:oleObj name="公式" r:id="rId13" imgW="914400" imgH="4318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865314" y="4941888"/>
                        <a:ext cx="2593975" cy="1223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40" name="Object 20"/>
          <p:cNvGraphicFramePr>
            <a:graphicFrameLocks noChangeAspect="1"/>
          </p:cNvGraphicFramePr>
          <p:nvPr/>
        </p:nvGraphicFramePr>
        <p:xfrm>
          <a:off x="5880100" y="4941888"/>
          <a:ext cx="3240088" cy="1344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0" name="公式" r:id="rId15" imgW="1040765" imgH="431800" progId="Equation.3">
                  <p:embed/>
                </p:oleObj>
              </mc:Choice>
              <mc:Fallback>
                <p:oleObj name="公式" r:id="rId15" imgW="1040765" imgH="431800" progId="Equation.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880100" y="4941888"/>
                        <a:ext cx="3240088" cy="1344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41" name="Text Box 21"/>
          <p:cNvSpPr txBox="1">
            <a:spLocks noChangeArrowheads="1"/>
          </p:cNvSpPr>
          <p:nvPr/>
        </p:nvSpPr>
        <p:spPr bwMode="auto">
          <a:xfrm>
            <a:off x="1343026" y="6073775"/>
            <a:ext cx="9536113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/>
              <a:t>这个公式叫做</a:t>
            </a:r>
            <a:r>
              <a:rPr lang="zh-CN" altLang="en-US">
                <a:solidFill>
                  <a:srgbClr val="0000FF"/>
                </a:solidFill>
              </a:rPr>
              <a:t>换底公式，一般取常用对数进行换底</a:t>
            </a:r>
            <a:endParaRPr lang="zh-CN" altLang="en-US">
              <a:solidFill>
                <a:srgbClr val="0000FF"/>
              </a:solidFill>
            </a:endParaRPr>
          </a:p>
        </p:txBody>
      </p:sp>
      <p:sp>
        <p:nvSpPr>
          <p:cNvPr id="11" name="文本框 2"/>
          <p:cNvSpPr txBox="1"/>
          <p:nvPr/>
        </p:nvSpPr>
        <p:spPr>
          <a:xfrm>
            <a:off x="0" y="104775"/>
            <a:ext cx="1763395" cy="521970"/>
          </a:xfrm>
          <a:prstGeom prst="rect">
            <a:avLst/>
          </a:prstGeom>
          <a:solidFill>
            <a:srgbClr val="FF8000">
              <a:alpha val="5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rgbClr val="FFC000">
                <a:alpha val="64000"/>
              </a:srgbClr>
            </a:glow>
            <a:softEdge rad="31750"/>
          </a:effectLst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zh-CN" altLang="en-US" sz="28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问题探究</a:t>
            </a:r>
            <a:endParaRPr lang="en-US" sz="2800" b="1" kern="0" dirty="0">
              <a:solidFill>
                <a:srgbClr val="37600F"/>
              </a:solidFill>
              <a:ea typeface="隶书" panose="020105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0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7" grpId="0" bldLvl="0" animBg="1"/>
      <p:bldP spid="30729" grpId="0" bldLvl="0" animBg="1"/>
      <p:bldP spid="30733" grpId="0" bldLvl="0" animBg="1"/>
      <p:bldP spid="30741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8914" name="图片 115916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061085" y="491490"/>
            <a:ext cx="8587105" cy="57137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/>
          <p:nvPr>
            <p:custDataLst>
              <p:tags r:id="rId3"/>
            </p:custDataLst>
          </p:nvPr>
        </p:nvSpPr>
        <p:spPr>
          <a:xfrm>
            <a:off x="7844790" y="6000115"/>
            <a:ext cx="530161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/>
            <a:r>
              <a:rPr lang="zh-CN" altLang="zh-CN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练习：书本</a:t>
            </a: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P126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第</a:t>
            </a: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题</a:t>
            </a:r>
            <a:endParaRPr lang="zh-CN" altLang="en-US" sz="28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62" name="图片 115712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55700" y="841375"/>
            <a:ext cx="8159750" cy="42627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3010" name="图片 115507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164590" y="0"/>
            <a:ext cx="7579360" cy="14712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34" name="图片 115404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356678" y="1545273"/>
            <a:ext cx="6392862" cy="876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5058" name="图片 115302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498600" y="2487930"/>
            <a:ext cx="6485255" cy="41014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5059" name="矩形 1153026"/>
          <p:cNvSpPr/>
          <p:nvPr>
            <p:custDataLst>
              <p:tags r:id="rId7"/>
            </p:custDataLst>
          </p:nvPr>
        </p:nvSpPr>
        <p:spPr>
          <a:xfrm>
            <a:off x="1164590" y="4222750"/>
            <a:ext cx="7994650" cy="2366645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anchor="t"/>
          <a:p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矩形 2"/>
              <p:cNvSpPr/>
              <p:nvPr/>
            </p:nvSpPr>
            <p:spPr>
              <a:xfrm>
                <a:off x="304800" y="570635"/>
                <a:ext cx="11277600" cy="4204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zh-CN" altLang="en-US" sz="2800" b="1" smtClean="0">
                    <a:latin typeface="宋体" panose="02010600030101010101" pitchFamily="2" charset="-122"/>
                  </a:rPr>
                  <a:t>在</a:t>
                </a:r>
                <a:r>
                  <a:rPr lang="en-US" altLang="zh-CN" sz="2800" b="1" smtClean="0">
                    <a:latin typeface="宋体" panose="02010600030101010101" pitchFamily="2" charset="-122"/>
                  </a:rPr>
                  <a:t>4.2.1</a:t>
                </a:r>
                <a:r>
                  <a:rPr lang="zh-CN" altLang="en-US" sz="2800" b="1" smtClean="0">
                    <a:latin typeface="宋体" panose="02010600030101010101" pitchFamily="2" charset="-122"/>
                  </a:rPr>
                  <a:t>的问题</a:t>
                </a:r>
                <a:r>
                  <a:rPr lang="en-US" altLang="zh-CN" sz="2800" b="1" smtClean="0">
                    <a:latin typeface="宋体" panose="02010600030101010101" pitchFamily="2" charset="-122"/>
                  </a:rPr>
                  <a:t>1</a:t>
                </a:r>
                <a:r>
                  <a:rPr lang="zh-CN" altLang="en-US" sz="2800" b="1" smtClean="0">
                    <a:latin typeface="宋体" panose="02010600030101010101" pitchFamily="2" charset="-122"/>
                  </a:rPr>
                  <a:t>中，求经过多少年</a:t>
                </a:r>
                <a:r>
                  <a:rPr lang="en-US" altLang="zh-CN" sz="2800" b="1" smtClean="0">
                    <a:latin typeface="宋体" panose="02010600030101010101" pitchFamily="2" charset="-122"/>
                  </a:rPr>
                  <a:t>B</a:t>
                </a:r>
                <a:r>
                  <a:rPr lang="zh-CN" altLang="en-US" sz="2800" b="1" smtClean="0">
                    <a:latin typeface="宋体" panose="02010600030101010101" pitchFamily="2" charset="-122"/>
                  </a:rPr>
                  <a:t>地景区的游客人次是</a:t>
                </a:r>
                <a:r>
                  <a:rPr lang="en-US" altLang="zh-CN" sz="2800" b="1" smtClean="0">
                    <a:latin typeface="宋体" panose="02010600030101010101" pitchFamily="2" charset="-122"/>
                  </a:rPr>
                  <a:t>2001</a:t>
                </a:r>
                <a:r>
                  <a:rPr lang="zh-CN" altLang="en-US" sz="2800" b="1" smtClean="0">
                    <a:latin typeface="宋体" panose="02010600030101010101" pitchFamily="2" charset="-122"/>
                  </a:rPr>
                  <a:t>年的</a:t>
                </a:r>
                <a:r>
                  <a:rPr lang="en-US" altLang="zh-CN" sz="2800" b="1" smtClean="0">
                    <a:latin typeface="宋体" panose="02010600030101010101" pitchFamily="2" charset="-122"/>
                  </a:rPr>
                  <a:t>2</a:t>
                </a:r>
                <a:r>
                  <a:rPr lang="zh-CN" altLang="en-US" sz="2800" b="1" smtClean="0">
                    <a:latin typeface="宋体" panose="02010600030101010101" pitchFamily="2" charset="-122"/>
                  </a:rPr>
                  <a:t>倍，就是计算 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 pitchFamily="18" charset="0"/>
                      </a:rPr>
                      <m:t>𝒙</m:t>
                    </m:r>
                    <m:r>
                      <a:rPr lang="en-US" altLang="zh-CN" sz="2800" b="1" i="1" smtClean="0">
                        <a:latin typeface="Cambria Math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8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800" b="1" i="1" smtClean="0">
                            <a:latin typeface="Cambria Math" pitchFamily="18" charset="0"/>
                          </a:rPr>
                          <m:t>𝒍𝒐𝒈</m:t>
                        </m:r>
                      </m:e>
                      <m:sub>
                        <m:r>
                          <a:rPr lang="en-US" altLang="zh-CN" sz="2800" b="1" i="1" smtClean="0">
                            <a:latin typeface="Cambria Math" pitchFamily="18" charset="0"/>
                          </a:rPr>
                          <m:t>𝟏</m:t>
                        </m:r>
                        <m:r>
                          <a:rPr lang="en-US" altLang="zh-CN" sz="2800" b="1" i="1" smtClean="0">
                            <a:latin typeface="Cambria Math" pitchFamily="18" charset="0"/>
                          </a:rPr>
                          <m:t>.</m:t>
                        </m:r>
                        <m:r>
                          <a:rPr lang="en-US" altLang="zh-CN" sz="2800" b="1" i="1" smtClean="0">
                            <a:latin typeface="Cambria Math" pitchFamily="18" charset="0"/>
                          </a:rPr>
                          <m:t>𝟏𝟏</m:t>
                        </m:r>
                      </m:sub>
                    </m:sSub>
                  </m:oMath>
                </a14:m>
                <a:r>
                  <a:rPr lang="en-US" altLang="zh-CN" sz="2800" b="1" smtClean="0">
                    <a:latin typeface="宋体" panose="02010600030101010101" pitchFamily="2" charset="-122"/>
                  </a:rPr>
                  <a:t>2</a:t>
                </a:r>
                <a:r>
                  <a:rPr lang="zh-CN" altLang="en-US" sz="2800" b="1" smtClean="0">
                    <a:latin typeface="宋体" panose="02010600030101010101" pitchFamily="2" charset="-122"/>
                  </a:rPr>
                  <a:t> 的值。</a:t>
                </a:r>
                <a:endParaRPr lang="en-US" altLang="zh-CN" sz="2800" b="1" smtClean="0">
                  <a:latin typeface="宋体" pitchFamily="2" charset="-122"/>
                </a:endParaRPr>
              </a:p>
              <a:p>
                <a:pPr>
                  <a:lnSpc>
                    <a:spcPct val="140000"/>
                  </a:lnSpc>
                </a:pPr>
                <a:r>
                  <a:rPr lang="zh-CN" altLang="en-US" sz="2800" b="1" smtClean="0">
                    <a:latin typeface="宋体" panose="02010600030101010101" pitchFamily="2" charset="-122"/>
                  </a:rPr>
                  <a:t>由换底公式</a:t>
                </a:r>
                <a:r>
                  <a:rPr lang="zh-CN" altLang="en-US" sz="2800" b="1">
                    <a:latin typeface="宋体" panose="02010600030101010101" pitchFamily="2" charset="-122"/>
                  </a:rPr>
                  <a:t>可得</a:t>
                </a:r>
                <a14:m>
                  <m:oMath xmlns:m="http://schemas.openxmlformats.org/officeDocument/2006/math">
                    <m:r>
                      <a:rPr lang="en-US" altLang="zh-CN" sz="2800" b="1" i="0" smtClean="0">
                        <a:latin typeface="Cambria Math" pitchFamily="18" charset="0"/>
                      </a:rPr>
                      <m:t>;</m:t>
                    </m:r>
                    <m:r>
                      <a:rPr lang="en-US" altLang="zh-CN" sz="2800" b="1" i="1">
                        <a:latin typeface="Cambria Math" pitchFamily="18" charset="0"/>
                      </a:rPr>
                      <m:t>𝒙</m:t>
                    </m:r>
                    <m:r>
                      <a:rPr lang="en-US" altLang="zh-CN" sz="2800" b="1" i="1">
                        <a:latin typeface="Cambria Math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800" b="1" i="1">
                            <a:latin typeface="Cambria Math" pitchFamily="18" charset="0"/>
                          </a:rPr>
                          <m:t>𝒍𝒐𝒈</m:t>
                        </m:r>
                      </m:e>
                      <m:sub>
                        <m:r>
                          <a:rPr lang="en-US" altLang="zh-CN" sz="2800" b="1" i="1">
                            <a:latin typeface="Cambria Math" pitchFamily="18" charset="0"/>
                          </a:rPr>
                          <m:t>𝟏</m:t>
                        </m:r>
                        <m:r>
                          <a:rPr lang="en-US" altLang="zh-CN" sz="2800" b="1" i="1">
                            <a:latin typeface="Cambria Math" pitchFamily="18" charset="0"/>
                          </a:rPr>
                          <m:t>.</m:t>
                        </m:r>
                        <m:r>
                          <a:rPr lang="en-US" altLang="zh-CN" sz="2800" b="1" i="1">
                            <a:latin typeface="Cambria Math" pitchFamily="18" charset="0"/>
                          </a:rPr>
                          <m:t>𝟏𝟏</m:t>
                        </m:r>
                      </m:sub>
                    </m:sSub>
                  </m:oMath>
                </a14:m>
                <a:r>
                  <a:rPr lang="en-US" altLang="zh-CN" sz="2800" b="1">
                    <a:latin typeface="宋体" panose="02010600030101010101" pitchFamily="2" charset="-122"/>
                  </a:rPr>
                  <a:t>2=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2800" b="1" i="1">
                            <a:latin typeface="Cambria Math" pitchFamily="18" charset="0"/>
                          </a:rPr>
                          <m:t>𝒍𝒈</m:t>
                        </m:r>
                        <m:r>
                          <a:rPr lang="en-US" altLang="zh-CN" sz="2800" b="1" i="1">
                            <a:latin typeface="Cambria Math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800" b="1" i="1">
                            <a:latin typeface="Cambria Math" pitchFamily="18" charset="0"/>
                          </a:rPr>
                          <m:t>𝒍𝒈</m:t>
                        </m:r>
                        <m:r>
                          <a:rPr lang="en-US" altLang="zh-CN" sz="2800" b="1" i="1">
                            <a:latin typeface="Cambria Math" pitchFamily="18" charset="0"/>
                          </a:rPr>
                          <m:t>𝟏</m:t>
                        </m:r>
                        <m:r>
                          <a:rPr lang="en-US" altLang="zh-CN" sz="2800" b="1" i="1">
                            <a:latin typeface="Cambria Math" pitchFamily="18" charset="0"/>
                          </a:rPr>
                          <m:t>.</m:t>
                        </m:r>
                        <m:r>
                          <a:rPr lang="en-US" altLang="zh-CN" sz="2800" b="1" i="1">
                            <a:latin typeface="Cambria Math" pitchFamily="18" charset="0"/>
                          </a:rPr>
                          <m:t>𝟏𝟏</m:t>
                        </m:r>
                      </m:den>
                    </m:f>
                  </m:oMath>
                </a14:m>
                <a:r>
                  <a:rPr lang="zh-CN" altLang="en-US" sz="2800" b="1" smtClean="0">
                    <a:latin typeface="宋体" panose="02010600030101010101" pitchFamily="2" charset="-122"/>
                  </a:rPr>
                  <a:t>，</a:t>
                </a:r>
                <a:endParaRPr lang="en-US" altLang="zh-CN" sz="2800" b="1" smtClean="0">
                  <a:latin typeface="宋体" panose="02010600030101010101" pitchFamily="2" charset="-122"/>
                </a:endParaRPr>
              </a:p>
              <a:p>
                <a:pPr>
                  <a:lnSpc>
                    <a:spcPct val="140000"/>
                  </a:lnSpc>
                </a:pPr>
                <a:r>
                  <a:rPr lang="zh-CN" altLang="en-US" sz="2800" b="1" smtClean="0">
                    <a:latin typeface="宋体" panose="02010600030101010101" pitchFamily="2" charset="-122"/>
                  </a:rPr>
                  <a:t>利用计算工具，可得</a:t>
                </a:r>
                <a14:m>
                  <m:oMath xmlns:m="http://schemas.openxmlformats.org/officeDocument/2006/math">
                    <m:r>
                      <a:rPr lang="en-US" altLang="zh-CN" sz="2800" b="1" i="1">
                        <a:latin typeface="Cambria Math" pitchFamily="18" charset="0"/>
                      </a:rPr>
                      <m:t>𝒙</m:t>
                    </m:r>
                  </m:oMath>
                </a14:m>
                <a:r>
                  <a:rPr lang="en-US" altLang="zh-CN" sz="2800" b="1">
                    <a:latin typeface="宋体" panose="02010600030101010101" pitchFamily="2" charset="-12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2800" b="1" i="1">
                            <a:latin typeface="Cambria Math" pitchFamily="18" charset="0"/>
                          </a:rPr>
                          <m:t>𝒍𝒈</m:t>
                        </m:r>
                        <m:r>
                          <a:rPr lang="en-US" altLang="zh-CN" sz="2800" b="1" i="1">
                            <a:latin typeface="Cambria Math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zh-CN" sz="2800" b="1" i="1">
                            <a:latin typeface="Cambria Math" pitchFamily="18" charset="0"/>
                          </a:rPr>
                          <m:t>𝒍𝒈</m:t>
                        </m:r>
                        <m:r>
                          <a:rPr lang="en-US" altLang="zh-CN" sz="2800" b="1" i="1">
                            <a:latin typeface="Cambria Math" pitchFamily="18" charset="0"/>
                          </a:rPr>
                          <m:t>𝟏</m:t>
                        </m:r>
                        <m:r>
                          <a:rPr lang="en-US" altLang="zh-CN" sz="2800" b="1" i="1">
                            <a:latin typeface="Cambria Math" pitchFamily="18" charset="0"/>
                          </a:rPr>
                          <m:t>.</m:t>
                        </m:r>
                        <m:r>
                          <a:rPr lang="en-US" altLang="zh-CN" sz="2800" b="1" i="1">
                            <a:latin typeface="Cambria Math" pitchFamily="18" charset="0"/>
                          </a:rPr>
                          <m:t>𝟏𝟏</m:t>
                        </m:r>
                      </m:den>
                    </m:f>
                    <m:r>
                      <a:rPr lang="en-US" altLang="zh-CN" sz="2800" b="1" i="1" smtClean="0">
                        <a:latin typeface="Cambria Math" pitchFamily="18" charset="0"/>
                        <a:ea typeface="Cambria Math" pitchFamily="18" charset="0"/>
                      </a:rPr>
                      <m:t>≈</m:t>
                    </m:r>
                    <m:r>
                      <a:rPr lang="en-US" altLang="zh-CN" sz="2800" b="1" i="1" smtClean="0">
                        <a:latin typeface="Cambria Math" pitchFamily="18" charset="0"/>
                        <a:ea typeface="Cambria Math" pitchFamily="18" charset="0"/>
                      </a:rPr>
                      <m:t>𝟔</m:t>
                    </m:r>
                    <m:r>
                      <a:rPr lang="en-US" altLang="zh-CN" sz="2800" b="1" i="1" smtClean="0">
                        <a:latin typeface="Cambria Math" pitchFamily="18" charset="0"/>
                        <a:ea typeface="Cambria Math" pitchFamily="18" charset="0"/>
                      </a:rPr>
                      <m:t>.</m:t>
                    </m:r>
                    <m:r>
                      <a:rPr lang="en-US" altLang="zh-CN" sz="2800" b="1" i="1" smtClean="0">
                        <a:latin typeface="Cambria Math" pitchFamily="18" charset="0"/>
                        <a:ea typeface="Cambria Math" pitchFamily="18" charset="0"/>
                      </a:rPr>
                      <m:t>𝟔𝟒</m:t>
                    </m:r>
                    <m:r>
                      <a:rPr lang="en-US" altLang="zh-CN" sz="2800" b="1" i="1" smtClean="0">
                        <a:latin typeface="Cambria Math" pitchFamily="18" charset="0"/>
                        <a:ea typeface="Cambria Math" pitchFamily="18" charset="0"/>
                      </a:rPr>
                      <m:t>≈</m:t>
                    </m:r>
                    <m:r>
                      <a:rPr lang="en-US" altLang="zh-CN" sz="2800" b="1" i="1" smtClean="0">
                        <a:latin typeface="Cambria Math" pitchFamily="18" charset="0"/>
                        <a:ea typeface="Cambria Math" pitchFamily="18" charset="0"/>
                      </a:rPr>
                      <m:t>𝟕</m:t>
                    </m:r>
                  </m:oMath>
                </a14:m>
                <a:r>
                  <a:rPr lang="zh-CN" altLang="en-US" sz="2800" b="1">
                    <a:latin typeface="宋体" panose="02010600030101010101" pitchFamily="2" charset="-122"/>
                  </a:rPr>
                  <a:t>，</a:t>
                </a:r>
                <a:endParaRPr lang="en-US" altLang="zh-CN" sz="2800" b="1">
                  <a:latin typeface="宋体" pitchFamily="2" charset="-122"/>
                </a:endParaRPr>
              </a:p>
              <a:p>
                <a:pPr>
                  <a:lnSpc>
                    <a:spcPct val="140000"/>
                  </a:lnSpc>
                </a:pPr>
                <a:endParaRPr lang="en-US" altLang="zh-CN" sz="2800" b="1" smtClean="0">
                  <a:latin typeface="宋体" panose="02010600030101010101" pitchFamily="2" charset="-122"/>
                </a:endParaRPr>
              </a:p>
              <a:p>
                <a:pPr>
                  <a:lnSpc>
                    <a:spcPct val="140000"/>
                  </a:lnSpc>
                </a:pPr>
                <a:endParaRPr lang="en-US" altLang="zh-CN" b="1" smtClean="0">
                  <a:latin typeface="宋体" pitchFamily="2" charset="-122"/>
                </a:endParaRPr>
              </a:p>
            </p:txBody>
          </p:sp>
        </mc:Choice>
        <mc:Fallback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70635"/>
                <a:ext cx="11277600" cy="4204997"/>
              </a:xfrm>
              <a:prstGeom prst="rect">
                <a:avLst/>
              </a:prstGeom>
              <a:blipFill rotWithShape="0">
                <a:blip r:embed="rId1"/>
                <a:stretch>
                  <a:fillRect l="-1081" r="-10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sp>
        <p:nvSpPr>
          <p:cNvPr id="4" name="矩形 3"/>
          <p:cNvSpPr/>
          <p:nvPr/>
        </p:nvSpPr>
        <p:spPr>
          <a:xfrm>
            <a:off x="215900" y="4176349"/>
            <a:ext cx="11137900" cy="2415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800" b="1" smtClean="0">
                <a:latin typeface="宋体" panose="02010600030101010101" pitchFamily="2" charset="-122"/>
              </a:rPr>
              <a:t>由此可得，大约经过</a:t>
            </a:r>
            <a:r>
              <a:rPr lang="en-US" altLang="zh-CN" sz="2800" b="1" smtClean="0">
                <a:latin typeface="宋体" panose="02010600030101010101" pitchFamily="2" charset="-122"/>
              </a:rPr>
              <a:t>7</a:t>
            </a:r>
            <a:r>
              <a:rPr lang="zh-CN" altLang="en-US" sz="2800" b="1" smtClean="0">
                <a:latin typeface="宋体" panose="02010600030101010101" pitchFamily="2" charset="-122"/>
              </a:rPr>
              <a:t>年，</a:t>
            </a:r>
            <a:r>
              <a:rPr lang="en-US" altLang="zh-CN" sz="2800" b="1" smtClean="0">
                <a:latin typeface="宋体" panose="02010600030101010101" pitchFamily="2" charset="-122"/>
              </a:rPr>
              <a:t>B</a:t>
            </a:r>
            <a:r>
              <a:rPr lang="zh-CN" altLang="en-US" sz="2800" b="1" smtClean="0">
                <a:latin typeface="宋体" panose="02010600030101010101" pitchFamily="2" charset="-122"/>
              </a:rPr>
              <a:t>地景区的</a:t>
            </a:r>
            <a:endParaRPr lang="en-US" altLang="zh-CN" sz="2800" b="1" smtClean="0">
              <a:latin typeface="宋体" panose="02010600030101010101" pitchFamily="2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800" b="1" smtClean="0">
                <a:latin typeface="宋体" panose="02010600030101010101" pitchFamily="2" charset="-122"/>
              </a:rPr>
              <a:t>游客人次就达到</a:t>
            </a:r>
            <a:r>
              <a:rPr lang="en-US" altLang="zh-CN" sz="2800" b="1" smtClean="0">
                <a:latin typeface="宋体" panose="02010600030101010101" pitchFamily="2" charset="-122"/>
              </a:rPr>
              <a:t>2001</a:t>
            </a:r>
            <a:r>
              <a:rPr lang="zh-CN" altLang="en-US" sz="2800" b="1" smtClean="0">
                <a:latin typeface="宋体" panose="02010600030101010101" pitchFamily="2" charset="-122"/>
              </a:rPr>
              <a:t>年的</a:t>
            </a:r>
            <a:r>
              <a:rPr lang="en-US" altLang="zh-CN" sz="2800" b="1" smtClean="0">
                <a:latin typeface="宋体" panose="02010600030101010101" pitchFamily="2" charset="-122"/>
              </a:rPr>
              <a:t>2</a:t>
            </a:r>
            <a:r>
              <a:rPr lang="zh-CN" altLang="en-US" sz="2800" b="1" smtClean="0">
                <a:latin typeface="宋体" panose="02010600030101010101" pitchFamily="2" charset="-122"/>
              </a:rPr>
              <a:t>倍，类似地，</a:t>
            </a:r>
            <a:endParaRPr lang="en-US" altLang="zh-CN" sz="2800" b="1" smtClean="0">
              <a:latin typeface="宋体" panose="02010600030101010101" pitchFamily="2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800" b="1" smtClean="0">
                <a:latin typeface="宋体" panose="02010600030101010101" pitchFamily="2" charset="-122"/>
              </a:rPr>
              <a:t>可以求出游客人次是</a:t>
            </a:r>
            <a:r>
              <a:rPr lang="en-US" altLang="zh-CN" sz="2800" b="1" smtClean="0">
                <a:latin typeface="宋体" panose="02010600030101010101" pitchFamily="2" charset="-122"/>
              </a:rPr>
              <a:t>2001</a:t>
            </a:r>
            <a:r>
              <a:rPr lang="zh-CN" altLang="en-US" sz="2800" b="1">
                <a:latin typeface="宋体" panose="02010600030101010101" pitchFamily="2" charset="-122"/>
              </a:rPr>
              <a:t>年</a:t>
            </a:r>
            <a:r>
              <a:rPr lang="zh-CN" altLang="en-US" sz="2800" b="1" smtClean="0">
                <a:latin typeface="宋体" panose="02010600030101010101" pitchFamily="2" charset="-122"/>
              </a:rPr>
              <a:t>的</a:t>
            </a:r>
            <a:r>
              <a:rPr lang="en-US" altLang="zh-CN" sz="2800" b="1" smtClean="0">
                <a:latin typeface="宋体" panose="02010600030101010101" pitchFamily="2" charset="-122"/>
              </a:rPr>
              <a:t>3</a:t>
            </a:r>
            <a:r>
              <a:rPr lang="zh-CN" altLang="en-US" sz="2800" b="1" smtClean="0">
                <a:latin typeface="宋体" panose="02010600030101010101" pitchFamily="2" charset="-122"/>
              </a:rPr>
              <a:t>倍，</a:t>
            </a:r>
            <a:r>
              <a:rPr lang="en-US" altLang="zh-CN" sz="2800" b="1" smtClean="0">
                <a:latin typeface="宋体" panose="02010600030101010101" pitchFamily="2" charset="-122"/>
              </a:rPr>
              <a:t>4</a:t>
            </a:r>
            <a:r>
              <a:rPr lang="zh-CN" altLang="en-US" sz="2800" b="1" smtClean="0">
                <a:latin typeface="宋体" panose="02010600030101010101" pitchFamily="2" charset="-122"/>
              </a:rPr>
              <a:t>倍，</a:t>
            </a:r>
            <a:endParaRPr lang="en-US" altLang="zh-CN" sz="2800" b="1" smtClean="0">
              <a:latin typeface="宋体" panose="02010600030101010101" pitchFamily="2" charset="-122"/>
            </a:endParaRPr>
          </a:p>
          <a:p>
            <a:pPr>
              <a:lnSpc>
                <a:spcPct val="140000"/>
              </a:lnSpc>
            </a:pPr>
            <a:r>
              <a:rPr lang="en-US" altLang="zh-CN" sz="2800" b="1" smtClean="0">
                <a:latin typeface="宋体" panose="02010600030101010101" pitchFamily="2" charset="-122"/>
              </a:rPr>
              <a:t>…</a:t>
            </a:r>
            <a:r>
              <a:rPr lang="zh-CN" altLang="en-US" sz="2800" b="1" smtClean="0">
                <a:latin typeface="宋体" panose="02010600030101010101" pitchFamily="2" charset="-122"/>
              </a:rPr>
              <a:t>所需要的年数。</a:t>
            </a:r>
            <a:endParaRPr lang="en-US" altLang="zh-CN" sz="2800" b="1">
              <a:latin typeface="宋体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936" y="3797300"/>
            <a:ext cx="4784063" cy="3174878"/>
          </a:xfrm>
          <a:prstGeom prst="rect">
            <a:avLst/>
          </a:prstGeom>
        </p:spPr>
      </p:pic>
      <p:sp>
        <p:nvSpPr>
          <p:cNvPr id="11" name="文本框 2"/>
          <p:cNvSpPr txBox="1"/>
          <p:nvPr/>
        </p:nvSpPr>
        <p:spPr>
          <a:xfrm>
            <a:off x="0" y="104775"/>
            <a:ext cx="1763395" cy="521970"/>
          </a:xfrm>
          <a:prstGeom prst="rect">
            <a:avLst/>
          </a:prstGeom>
          <a:solidFill>
            <a:srgbClr val="FF8000">
              <a:alpha val="5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rgbClr val="FFC000">
                <a:alpha val="64000"/>
              </a:srgbClr>
            </a:glow>
            <a:softEdge rad="31750"/>
          </a:effectLst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r>
              <a:rPr lang="zh-CN" altLang="en-US" sz="2800" b="1">
                <a:solidFill>
                  <a:srgbClr val="0C00F4"/>
                </a:solidFill>
                <a:latin typeface="Times New Roman" panose="02020603050405020304" pitchFamily="18" charset="0"/>
                <a:sym typeface="+mn-ea"/>
              </a:rPr>
              <a:t>典型例题</a:t>
            </a:r>
            <a:endParaRPr lang="en-US" sz="2800" b="1" kern="0" dirty="0">
              <a:solidFill>
                <a:srgbClr val="37600F"/>
              </a:solidFill>
              <a:ea typeface="隶书" panose="020105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4" name="Group 2"/>
          <p:cNvGrpSpPr/>
          <p:nvPr/>
        </p:nvGrpSpPr>
        <p:grpSpPr bwMode="auto">
          <a:xfrm>
            <a:off x="1752600" y="3657600"/>
            <a:ext cx="8388350" cy="2808288"/>
            <a:chOff x="158" y="2296"/>
            <a:chExt cx="5284" cy="1769"/>
          </a:xfrm>
        </p:grpSpPr>
        <p:pic>
          <p:nvPicPr>
            <p:cNvPr id="59395" name="Picture 3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2296"/>
              <a:ext cx="5284" cy="1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396" name="Line 4"/>
            <p:cNvSpPr>
              <a:spLocks noChangeShapeType="1"/>
            </p:cNvSpPr>
            <p:nvPr/>
          </p:nvSpPr>
          <p:spPr bwMode="auto">
            <a:xfrm>
              <a:off x="2381" y="2886"/>
              <a:ext cx="2722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prstDash val="lg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397" name="Line 5"/>
            <p:cNvSpPr>
              <a:spLocks noChangeShapeType="1"/>
            </p:cNvSpPr>
            <p:nvPr/>
          </p:nvSpPr>
          <p:spPr bwMode="auto">
            <a:xfrm>
              <a:off x="2381" y="3022"/>
              <a:ext cx="276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prstDash val="lg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398" name="Line 6"/>
            <p:cNvSpPr>
              <a:spLocks noChangeShapeType="1"/>
            </p:cNvSpPr>
            <p:nvPr/>
          </p:nvSpPr>
          <p:spPr bwMode="auto">
            <a:xfrm>
              <a:off x="2472" y="2659"/>
              <a:ext cx="2676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prstDash val="lg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399" name="Line 7"/>
            <p:cNvSpPr>
              <a:spLocks noChangeShapeType="1"/>
            </p:cNvSpPr>
            <p:nvPr/>
          </p:nvSpPr>
          <p:spPr bwMode="auto">
            <a:xfrm>
              <a:off x="2517" y="2478"/>
              <a:ext cx="2767" cy="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prstDash val="lgDash"/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3719513" y="906621"/>
            <a:ext cx="231648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CN" altLang="en-US" sz="2800">
                <a:latin typeface="Arial" panose="020B0604020202020204" pitchFamily="34" charset="0"/>
              </a:rPr>
              <a:t>一般地，如果 </a:t>
            </a:r>
            <a:endParaRPr lang="zh-CN" altLang="en-US" sz="2800">
              <a:latin typeface="Arial" panose="020B0604020202020204" pitchFamily="34" charset="0"/>
            </a:endParaRPr>
          </a:p>
        </p:txBody>
      </p:sp>
      <p:graphicFrame>
        <p:nvGraphicFramePr>
          <p:cNvPr id="59402" name="Object 10"/>
          <p:cNvGraphicFramePr>
            <a:graphicFrameLocks noChangeAspect="1"/>
          </p:cNvGraphicFramePr>
          <p:nvPr/>
        </p:nvGraphicFramePr>
        <p:xfrm>
          <a:off x="6172200" y="914400"/>
          <a:ext cx="2089150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2" imgW="862965" imgH="215900" progId="Equation.3">
                  <p:embed/>
                </p:oleObj>
              </mc:Choice>
              <mc:Fallback>
                <p:oleObj name="Equation" r:id="rId2" imgW="862965" imgH="215900" progId="Equation.3">
                  <p:embed/>
                  <p:pic>
                    <p:nvPicPr>
                      <p:cNvPr id="0" name="图片 20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914400"/>
                        <a:ext cx="2089150" cy="528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03" name="Rectangle 11"/>
          <p:cNvSpPr>
            <a:spLocks noChangeArrowheads="1"/>
          </p:cNvSpPr>
          <p:nvPr/>
        </p:nvSpPr>
        <p:spPr bwMode="auto">
          <a:xfrm>
            <a:off x="1847850" y="1698784"/>
            <a:ext cx="332422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CN" altLang="en-US" sz="2800">
                <a:latin typeface="Arial" panose="020B0604020202020204" pitchFamily="34" charset="0"/>
              </a:rPr>
              <a:t>的</a:t>
            </a:r>
            <a:r>
              <a:rPr lang="en-US" altLang="zh-CN" sz="2800">
                <a:latin typeface="Arial" panose="020B0604020202020204" pitchFamily="34" charset="0"/>
              </a:rPr>
              <a:t>b</a:t>
            </a:r>
            <a:r>
              <a:rPr lang="zh-CN" altLang="en-US" sz="2800">
                <a:latin typeface="Arial" panose="020B0604020202020204" pitchFamily="34" charset="0"/>
              </a:rPr>
              <a:t>次幂等于</a:t>
            </a:r>
            <a:r>
              <a:rPr lang="en-US" altLang="zh-CN" sz="2800">
                <a:latin typeface="Arial" panose="020B0604020202020204" pitchFamily="34" charset="0"/>
              </a:rPr>
              <a:t>N, </a:t>
            </a:r>
            <a:r>
              <a:rPr lang="zh-CN" altLang="en-US" sz="2800">
                <a:latin typeface="Arial" panose="020B0604020202020204" pitchFamily="34" charset="0"/>
              </a:rPr>
              <a:t>就是 </a:t>
            </a:r>
            <a:endParaRPr lang="zh-CN" altLang="en-US" sz="2800">
              <a:latin typeface="Arial" panose="020B0604020202020204" pitchFamily="34" charset="0"/>
            </a:endParaRPr>
          </a:p>
        </p:txBody>
      </p:sp>
      <p:graphicFrame>
        <p:nvGraphicFramePr>
          <p:cNvPr id="59405" name="Object 13"/>
          <p:cNvGraphicFramePr>
            <a:graphicFrameLocks noChangeAspect="1"/>
          </p:cNvGraphicFramePr>
          <p:nvPr/>
        </p:nvGraphicFramePr>
        <p:xfrm>
          <a:off x="5375275" y="1628775"/>
          <a:ext cx="1512888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4" imgW="482600" imgH="203200" progId="Equation.3">
                  <p:embed/>
                </p:oleObj>
              </mc:Choice>
              <mc:Fallback>
                <p:oleObj name="Equation" r:id="rId4" imgW="482600" imgH="203200" progId="Equation.3">
                  <p:embed/>
                  <p:pic>
                    <p:nvPicPr>
                      <p:cNvPr id="0" name="图片 20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5275" y="1628775"/>
                        <a:ext cx="1512888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06" name="Rectangle 14"/>
          <p:cNvSpPr>
            <a:spLocks noChangeArrowheads="1"/>
          </p:cNvSpPr>
          <p:nvPr/>
        </p:nvSpPr>
        <p:spPr bwMode="auto">
          <a:xfrm>
            <a:off x="6959600" y="1698784"/>
            <a:ext cx="261302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CN" altLang="en-US" sz="2800">
                <a:latin typeface="Arial" panose="020B0604020202020204" pitchFamily="34" charset="0"/>
              </a:rPr>
              <a:t>，那么数 </a:t>
            </a:r>
            <a:r>
              <a:rPr lang="en-US" altLang="zh-CN" sz="2800">
                <a:latin typeface="Arial" panose="020B0604020202020204" pitchFamily="34" charset="0"/>
              </a:rPr>
              <a:t>b</a:t>
            </a:r>
            <a:r>
              <a:rPr lang="zh-CN" altLang="en-US" sz="2800">
                <a:latin typeface="Arial" panose="020B0604020202020204" pitchFamily="34" charset="0"/>
              </a:rPr>
              <a:t>叫做</a:t>
            </a:r>
            <a:endParaRPr lang="zh-CN" altLang="en-US" sz="2800">
              <a:latin typeface="Arial" panose="020B0604020202020204" pitchFamily="34" charset="0"/>
            </a:endParaRPr>
          </a:p>
        </p:txBody>
      </p:sp>
      <p:sp>
        <p:nvSpPr>
          <p:cNvPr id="59407" name="Rectangle 15"/>
          <p:cNvSpPr>
            <a:spLocks noChangeArrowheads="1"/>
          </p:cNvSpPr>
          <p:nvPr/>
        </p:nvSpPr>
        <p:spPr bwMode="auto">
          <a:xfrm>
            <a:off x="1847850" y="2492375"/>
            <a:ext cx="393636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>
                <a:latin typeface="Arial" panose="020B0604020202020204" pitchFamily="34" charset="0"/>
              </a:rPr>
              <a:t>以</a:t>
            </a:r>
            <a:r>
              <a:rPr lang="en-US" altLang="zh-CN" sz="2800">
                <a:latin typeface="Arial" panose="020B0604020202020204" pitchFamily="34" charset="0"/>
              </a:rPr>
              <a:t>a</a:t>
            </a:r>
            <a:r>
              <a:rPr lang="zh-CN" altLang="en-US" sz="2800">
                <a:latin typeface="Arial" panose="020B0604020202020204" pitchFamily="34" charset="0"/>
              </a:rPr>
              <a:t>为底 </a:t>
            </a:r>
            <a:r>
              <a:rPr lang="en-US" altLang="zh-CN" sz="2800">
                <a:latin typeface="Arial" panose="020B0604020202020204" pitchFamily="34" charset="0"/>
              </a:rPr>
              <a:t>N</a:t>
            </a:r>
            <a:r>
              <a:rPr lang="zh-CN" altLang="en-US" sz="2800">
                <a:latin typeface="Arial" panose="020B0604020202020204" pitchFamily="34" charset="0"/>
              </a:rPr>
              <a:t>的</a:t>
            </a:r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</a:rPr>
              <a:t>对数</a:t>
            </a:r>
            <a:r>
              <a:rPr lang="zh-CN" altLang="en-US" sz="2800">
                <a:latin typeface="Arial" panose="020B0604020202020204" pitchFamily="34" charset="0"/>
              </a:rPr>
              <a:t>，记作 </a:t>
            </a:r>
            <a:endParaRPr lang="zh-CN" altLang="en-US" sz="2800">
              <a:latin typeface="Arial" panose="020B0604020202020204" pitchFamily="34" charset="0"/>
            </a:endParaRPr>
          </a:p>
        </p:txBody>
      </p:sp>
      <p:graphicFrame>
        <p:nvGraphicFramePr>
          <p:cNvPr id="59409" name="Object 17"/>
          <p:cNvGraphicFramePr>
            <a:graphicFrameLocks noChangeAspect="1"/>
          </p:cNvGraphicFramePr>
          <p:nvPr/>
        </p:nvGraphicFramePr>
        <p:xfrm>
          <a:off x="5951538" y="2492375"/>
          <a:ext cx="1547812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quation" r:id="rId6" imgW="685800" imgH="228600" progId="Equation.3">
                  <p:embed/>
                </p:oleObj>
              </mc:Choice>
              <mc:Fallback>
                <p:oleObj name="Equation" r:id="rId6" imgW="685800" imgH="228600" progId="Equation.3">
                  <p:embed/>
                  <p:pic>
                    <p:nvPicPr>
                      <p:cNvPr id="0" name="图片 20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1538" y="2492375"/>
                        <a:ext cx="1547812" cy="515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10" name="Rectangle 18"/>
          <p:cNvSpPr>
            <a:spLocks noChangeArrowheads="1"/>
          </p:cNvSpPr>
          <p:nvPr/>
        </p:nvSpPr>
        <p:spPr bwMode="auto">
          <a:xfrm>
            <a:off x="2495550" y="3211672"/>
            <a:ext cx="525970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2800">
                <a:latin typeface="Arial" panose="020B0604020202020204" pitchFamily="34" charset="0"/>
              </a:rPr>
              <a:t>a</a:t>
            </a:r>
            <a:r>
              <a:rPr lang="zh-CN" altLang="en-US" sz="2800">
                <a:latin typeface="Arial" panose="020B0604020202020204" pitchFamily="34" charset="0"/>
              </a:rPr>
              <a:t>叫做对数的</a:t>
            </a:r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</a:rPr>
              <a:t>底数</a:t>
            </a:r>
            <a:r>
              <a:rPr lang="zh-CN" altLang="en-US" sz="2800">
                <a:latin typeface="Arial" panose="020B0604020202020204" pitchFamily="34" charset="0"/>
              </a:rPr>
              <a:t>，</a:t>
            </a:r>
            <a:r>
              <a:rPr lang="en-US" altLang="zh-CN" sz="2800">
                <a:latin typeface="Arial" panose="020B0604020202020204" pitchFamily="34" charset="0"/>
              </a:rPr>
              <a:t>N</a:t>
            </a:r>
            <a:r>
              <a:rPr lang="zh-CN" altLang="en-US" sz="2800">
                <a:latin typeface="Arial" panose="020B0604020202020204" pitchFamily="34" charset="0"/>
              </a:rPr>
              <a:t>叫做</a:t>
            </a:r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</a:rPr>
              <a:t>真数</a:t>
            </a:r>
            <a:r>
              <a:rPr lang="zh-CN" altLang="en-US" sz="2800">
                <a:latin typeface="Arial" panose="020B0604020202020204" pitchFamily="34" charset="0"/>
              </a:rPr>
              <a:t>。</a:t>
            </a:r>
            <a:endParaRPr lang="zh-CN" altLang="en-US" sz="2800">
              <a:latin typeface="Arial" panose="020B0604020202020204" pitchFamily="34" charset="0"/>
            </a:endParaRPr>
          </a:p>
        </p:txBody>
      </p:sp>
      <p:sp>
        <p:nvSpPr>
          <p:cNvPr id="59411" name="Rectangle 19"/>
          <p:cNvSpPr>
            <a:spLocks noChangeArrowheads="1"/>
          </p:cNvSpPr>
          <p:nvPr/>
        </p:nvSpPr>
        <p:spPr bwMode="auto">
          <a:xfrm>
            <a:off x="2424748" y="908050"/>
            <a:ext cx="124968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800">
                <a:solidFill>
                  <a:srgbClr val="0000FF"/>
                </a:solidFill>
                <a:latin typeface="Arial" panose="020B0604020202020204" pitchFamily="34" charset="0"/>
              </a:rPr>
              <a:t>定义</a:t>
            </a:r>
            <a:r>
              <a:rPr lang="zh-CN" altLang="en-US" sz="2800">
                <a:latin typeface="Arial" panose="020B0604020202020204" pitchFamily="34" charset="0"/>
              </a:rPr>
              <a:t>：</a:t>
            </a:r>
            <a:endParaRPr lang="zh-CN" altLang="en-US" sz="2800">
              <a:latin typeface="Arial" panose="020B0604020202020204" pitchFamily="34" charset="0"/>
            </a:endParaRPr>
          </a:p>
        </p:txBody>
      </p:sp>
      <p:sp>
        <p:nvSpPr>
          <p:cNvPr id="11" name="文本框 2"/>
          <p:cNvSpPr txBox="1"/>
          <p:nvPr/>
        </p:nvSpPr>
        <p:spPr>
          <a:xfrm>
            <a:off x="0" y="104775"/>
            <a:ext cx="1763395" cy="521970"/>
          </a:xfrm>
          <a:prstGeom prst="rect">
            <a:avLst/>
          </a:prstGeom>
          <a:solidFill>
            <a:srgbClr val="FF8000">
              <a:alpha val="5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rgbClr val="FFC000">
                <a:alpha val="64000"/>
              </a:srgbClr>
            </a:glow>
            <a:softEdge rad="31750"/>
          </a:effectLst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r>
              <a:rPr lang="zh-CN" altLang="en-US" sz="2800" b="1">
                <a:solidFill>
                  <a:srgbClr val="0C00F4"/>
                </a:solidFill>
                <a:latin typeface="Times New Roman" panose="02020603050405020304" pitchFamily="18" charset="0"/>
                <a:sym typeface="+mn-ea"/>
              </a:rPr>
              <a:t>复习引入</a:t>
            </a:r>
            <a:endParaRPr lang="en-US" altLang="zh-CN" sz="2800" b="1" kern="0" dirty="0">
              <a:solidFill>
                <a:srgbClr val="37600F"/>
              </a:solidFill>
              <a:ea typeface="隶书" panose="020105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9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9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9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9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9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0" grpId="0" bldLvl="0" animBg="1"/>
      <p:bldP spid="59403" grpId="0" bldLvl="0" animBg="1"/>
      <p:bldP spid="59406" grpId="0" bldLvl="0" animBg="1"/>
      <p:bldP spid="59407" grpId="0" bldLvl="0" animBg="1"/>
      <p:bldP spid="59410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1" name="内容占位符 72707"/>
          <p:cNvGraphicFramePr>
            <a:graphicFrameLocks noGrp="1"/>
          </p:cNvGraphicFramePr>
          <p:nvPr>
            <p:ph sz="half" idx="1"/>
          </p:nvPr>
        </p:nvGraphicFramePr>
        <p:xfrm>
          <a:off x="3644520" y="2514600"/>
          <a:ext cx="2629280" cy="435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" name="Equation" r:id="rId1" imgW="42976800" imgH="7315200" progId="Equation.DSMT4">
                  <p:embed/>
                </p:oleObj>
              </mc:Choice>
              <mc:Fallback>
                <p:oleObj name="Equation" r:id="rId1" imgW="42976800" imgH="7315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644520" y="2514600"/>
                        <a:ext cx="2629280" cy="435974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2" name="文本框 72716"/>
          <p:cNvSpPr txBox="1">
            <a:spLocks noChangeArrowheads="1"/>
          </p:cNvSpPr>
          <p:nvPr/>
        </p:nvSpPr>
        <p:spPr bwMode="auto">
          <a:xfrm>
            <a:off x="0" y="3246276"/>
            <a:ext cx="10523911" cy="1902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800" b="1" smtClean="0">
                <a:latin typeface="宋体" panose="02010600030101010101" pitchFamily="2" charset="-122"/>
              </a:rPr>
              <a:t>2011</a:t>
            </a:r>
            <a:r>
              <a:rPr lang="zh-CN" altLang="en-US" sz="2800" b="1" smtClean="0">
                <a:latin typeface="宋体" panose="02010600030101010101" pitchFamily="2" charset="-122"/>
              </a:rPr>
              <a:t>年</a:t>
            </a:r>
            <a:r>
              <a:rPr lang="en-US" altLang="zh-CN" sz="2800" b="1" smtClean="0">
                <a:latin typeface="宋体" panose="02010600030101010101" pitchFamily="2" charset="-122"/>
              </a:rPr>
              <a:t>3</a:t>
            </a:r>
            <a:r>
              <a:rPr lang="zh-CN" altLang="en-US" sz="2800" b="1" smtClean="0">
                <a:latin typeface="宋体" panose="02010600030101010101" pitchFamily="2" charset="-122"/>
              </a:rPr>
              <a:t>月</a:t>
            </a:r>
            <a:r>
              <a:rPr lang="en-US" altLang="zh-CN" sz="2800" b="1" smtClean="0">
                <a:latin typeface="宋体" panose="02010600030101010101" pitchFamily="2" charset="-122"/>
              </a:rPr>
              <a:t>11</a:t>
            </a:r>
            <a:r>
              <a:rPr lang="zh-CN" altLang="en-US" sz="2800" b="1" smtClean="0">
                <a:latin typeface="宋体" panose="02010600030101010101" pitchFamily="2" charset="-122"/>
              </a:rPr>
              <a:t>日，日本东北部海域发生里氏</a:t>
            </a:r>
            <a:r>
              <a:rPr lang="en-US" altLang="zh-CN" sz="2800" b="1" smtClean="0">
                <a:latin typeface="宋体" panose="02010600030101010101" pitchFamily="2" charset="-122"/>
              </a:rPr>
              <a:t>9.0</a:t>
            </a:r>
            <a:r>
              <a:rPr lang="zh-CN" altLang="en-US" sz="2800" b="1" smtClean="0">
                <a:latin typeface="宋体" panose="02010600030101010101" pitchFamily="2" charset="-122"/>
              </a:rPr>
              <a:t>级地震，</a:t>
            </a:r>
            <a:endParaRPr lang="en-US" altLang="zh-CN" sz="2800" b="1" smtClean="0">
              <a:latin typeface="宋体" panose="02010600030101010101" pitchFamily="2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800" b="1" smtClean="0">
                <a:latin typeface="宋体" panose="02010600030101010101" pitchFamily="2" charset="-122"/>
              </a:rPr>
              <a:t>它所释放出来的能量是</a:t>
            </a:r>
            <a:r>
              <a:rPr lang="en-US" altLang="zh-CN" sz="2800" b="1" smtClean="0">
                <a:latin typeface="宋体" panose="02010600030101010101" pitchFamily="2" charset="-122"/>
              </a:rPr>
              <a:t>2008</a:t>
            </a:r>
            <a:r>
              <a:rPr lang="zh-CN" altLang="en-US" sz="2800" b="1" smtClean="0">
                <a:latin typeface="宋体" panose="02010600030101010101" pitchFamily="2" charset="-122"/>
              </a:rPr>
              <a:t>年</a:t>
            </a:r>
            <a:r>
              <a:rPr lang="en-US" altLang="zh-CN" sz="2800" b="1" smtClean="0">
                <a:latin typeface="宋体" panose="02010600030101010101" pitchFamily="2" charset="-122"/>
              </a:rPr>
              <a:t>5</a:t>
            </a:r>
            <a:r>
              <a:rPr lang="zh-CN" altLang="en-US" sz="2800" b="1" smtClean="0">
                <a:latin typeface="宋体" panose="02010600030101010101" pitchFamily="2" charset="-122"/>
              </a:rPr>
              <a:t>月</a:t>
            </a:r>
            <a:r>
              <a:rPr lang="en-US" altLang="zh-CN" sz="2800" b="1" smtClean="0">
                <a:latin typeface="宋体" panose="02010600030101010101" pitchFamily="2" charset="-122"/>
              </a:rPr>
              <a:t>12</a:t>
            </a:r>
            <a:r>
              <a:rPr lang="zh-CN" altLang="en-US" sz="2800" b="1" smtClean="0">
                <a:latin typeface="宋体" panose="02010600030101010101" pitchFamily="2" charset="-122"/>
              </a:rPr>
              <a:t>日我国汶川</a:t>
            </a:r>
            <a:endParaRPr lang="en-US" altLang="zh-CN" sz="2800" b="1" smtClean="0">
              <a:latin typeface="宋体" panose="02010600030101010101" pitchFamily="2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800" b="1" smtClean="0">
                <a:latin typeface="宋体" panose="02010600030101010101" pitchFamily="2" charset="-122"/>
              </a:rPr>
              <a:t>发生里氏</a:t>
            </a:r>
            <a:r>
              <a:rPr lang="en-US" altLang="zh-CN" sz="2800" b="1" smtClean="0">
                <a:latin typeface="宋体" panose="02010600030101010101" pitchFamily="2" charset="-122"/>
              </a:rPr>
              <a:t>8.0</a:t>
            </a:r>
            <a:r>
              <a:rPr lang="zh-CN" altLang="en-US" sz="2800" b="1" smtClean="0">
                <a:latin typeface="宋体" panose="02010600030101010101" pitchFamily="2" charset="-122"/>
              </a:rPr>
              <a:t>级地震的多少倍（精确到</a:t>
            </a:r>
            <a:r>
              <a:rPr lang="en-US" altLang="zh-CN" sz="2800" b="1" smtClean="0">
                <a:latin typeface="宋体" panose="02010600030101010101" pitchFamily="2" charset="-122"/>
              </a:rPr>
              <a:t>1</a:t>
            </a:r>
            <a:r>
              <a:rPr lang="zh-CN" altLang="en-US" sz="2800" b="1" smtClean="0">
                <a:latin typeface="宋体" panose="02010600030101010101" pitchFamily="2" charset="-122"/>
              </a:rPr>
              <a:t>）？</a:t>
            </a:r>
            <a:endParaRPr lang="en-US" altLang="zh-CN" sz="2800" b="1">
              <a:latin typeface="宋体" panose="02010600030101010101" pitchFamily="2" charset="-122"/>
            </a:endParaRPr>
          </a:p>
        </p:txBody>
      </p:sp>
      <p:sp>
        <p:nvSpPr>
          <p:cNvPr id="40963" name="矩形 72730"/>
          <p:cNvSpPr>
            <a:spLocks noChangeArrowheads="1"/>
          </p:cNvSpPr>
          <p:nvPr/>
        </p:nvSpPr>
        <p:spPr bwMode="auto">
          <a:xfrm>
            <a:off x="153160" y="443244"/>
            <a:ext cx="11162767" cy="181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800" b="1" smtClean="0">
                <a:latin typeface="宋体" panose="02010600030101010101" pitchFamily="2" charset="-122"/>
              </a:rPr>
              <a:t>例</a:t>
            </a:r>
            <a:r>
              <a:rPr lang="en-US" altLang="zh-CN" sz="2800" b="1" smtClean="0">
                <a:latin typeface="宋体" panose="02010600030101010101" pitchFamily="2" charset="-122"/>
              </a:rPr>
              <a:t>3.</a:t>
            </a:r>
            <a:r>
              <a:rPr lang="zh-CN" altLang="en-US" sz="2800" b="1" smtClean="0">
                <a:latin typeface="宋体" panose="02010600030101010101" pitchFamily="2" charset="-122"/>
              </a:rPr>
              <a:t>尽管目前人类还无法准确预报地震，但科学家通过研究，已经对地震有所了解，例如，地震时释放出的能量</a:t>
            </a:r>
            <a:r>
              <a:rPr lang="en-US" altLang="zh-CN" sz="2800" b="1" smtClean="0">
                <a:latin typeface="宋体" panose="02010600030101010101" pitchFamily="2" charset="-122"/>
              </a:rPr>
              <a:t>E</a:t>
            </a:r>
            <a:r>
              <a:rPr lang="zh-CN" altLang="en-US" sz="2800" b="1" smtClean="0">
                <a:latin typeface="宋体" panose="02010600030101010101" pitchFamily="2" charset="-122"/>
              </a:rPr>
              <a:t>（单位：焦耳）与地震里氏震</a:t>
            </a:r>
            <a:r>
              <a:rPr lang="en-US" altLang="zh-CN" sz="2800" b="1" smtClean="0">
                <a:latin typeface="宋体" panose="02010600030101010101" pitchFamily="2" charset="-122"/>
              </a:rPr>
              <a:t>M</a:t>
            </a:r>
            <a:r>
              <a:rPr lang="zh-CN" altLang="en-US" sz="2800" b="1" smtClean="0">
                <a:latin typeface="宋体" panose="02010600030101010101" pitchFamily="2" charset="-122"/>
              </a:rPr>
              <a:t>之间的关系为</a:t>
            </a:r>
            <a:endParaRPr lang="zh-CN" altLang="en-US" sz="2800" b="1">
              <a:latin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821" y="4054078"/>
            <a:ext cx="4313179" cy="2885281"/>
          </a:xfrm>
          <a:prstGeom prst="rect">
            <a:avLst/>
          </a:prstGeom>
        </p:spPr>
      </p:pic>
      <p:sp>
        <p:nvSpPr>
          <p:cNvPr id="11" name="文本框 2"/>
          <p:cNvSpPr txBox="1"/>
          <p:nvPr/>
        </p:nvSpPr>
        <p:spPr>
          <a:xfrm>
            <a:off x="0" y="104775"/>
            <a:ext cx="1763395" cy="521970"/>
          </a:xfrm>
          <a:prstGeom prst="rect">
            <a:avLst/>
          </a:prstGeom>
          <a:solidFill>
            <a:srgbClr val="FF8000">
              <a:alpha val="5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rgbClr val="FFC000">
                <a:alpha val="64000"/>
              </a:srgbClr>
            </a:glow>
            <a:softEdge rad="31750"/>
          </a:effectLst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r>
              <a:rPr lang="zh-CN" altLang="en-US" sz="2800" b="1">
                <a:solidFill>
                  <a:srgbClr val="0C00F4"/>
                </a:solidFill>
                <a:latin typeface="Times New Roman" panose="02020603050405020304" pitchFamily="18" charset="0"/>
                <a:sym typeface="+mn-ea"/>
              </a:rPr>
              <a:t>典型例题</a:t>
            </a:r>
            <a:endParaRPr lang="en-US" sz="2800" b="1" kern="0" dirty="0">
              <a:solidFill>
                <a:srgbClr val="37600F"/>
              </a:solidFill>
              <a:ea typeface="隶书" panose="020105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文本框 83971"/>
          <p:cNvSpPr txBox="1">
            <a:spLocks noChangeArrowheads="1"/>
          </p:cNvSpPr>
          <p:nvPr/>
        </p:nvSpPr>
        <p:spPr bwMode="auto">
          <a:xfrm>
            <a:off x="376238" y="629586"/>
            <a:ext cx="87931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</a:rPr>
              <a:t>解</a:t>
            </a: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  <a:sym typeface="Wingdings" panose="05000000000000000000" pitchFamily="2" charset="2"/>
              </a:rPr>
              <a:t>: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sym typeface="Wingdings" panose="05000000000000000000" pitchFamily="2" charset="2"/>
              </a:rPr>
              <a:t>设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</a:rPr>
              <a:t>里</a:t>
            </a:r>
            <a:r>
              <a:rPr lang="zh-CN" altLang="en-US" sz="2400" b="1" smtClean="0">
                <a:solidFill>
                  <a:srgbClr val="FF0000"/>
                </a:solidFill>
                <a:latin typeface="宋体" panose="02010600030101010101" pitchFamily="2" charset="-122"/>
              </a:rPr>
              <a:t>氏</a:t>
            </a:r>
            <a:r>
              <a:rPr lang="en-US" altLang="zh-CN" sz="2400" b="1" smtClean="0">
                <a:solidFill>
                  <a:srgbClr val="FF0000"/>
                </a:solidFill>
                <a:latin typeface="宋体" panose="02010600030101010101" pitchFamily="2" charset="-122"/>
              </a:rPr>
              <a:t>9.0</a:t>
            </a:r>
            <a:r>
              <a:rPr lang="zh-CN" altLang="en-US" sz="2400" b="1" smtClean="0">
                <a:solidFill>
                  <a:srgbClr val="FF0000"/>
                </a:solidFill>
                <a:latin typeface="宋体" panose="02010600030101010101" pitchFamily="2" charset="-122"/>
              </a:rPr>
              <a:t>级和里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</a:rPr>
              <a:t>氏</a:t>
            </a:r>
            <a:r>
              <a:rPr lang="en-US" altLang="zh-CN" sz="2400" b="1" smtClean="0">
                <a:solidFill>
                  <a:srgbClr val="FF0000"/>
                </a:solidFill>
                <a:latin typeface="宋体" panose="02010600030101010101" pitchFamily="2" charset="-122"/>
              </a:rPr>
              <a:t>8.0</a:t>
            </a:r>
            <a:r>
              <a:rPr lang="zh-CN" altLang="en-US" sz="2400" b="1" smtClean="0">
                <a:solidFill>
                  <a:srgbClr val="FF0000"/>
                </a:solidFill>
                <a:latin typeface="宋体" panose="02010600030101010101" pitchFamily="2" charset="-122"/>
              </a:rPr>
              <a:t>级地震的能量分别为</a:t>
            </a:r>
            <a:r>
              <a:rPr lang="en-US" altLang="zh-CN" sz="2400" b="1" smtClean="0">
                <a:solidFill>
                  <a:srgbClr val="FF0000"/>
                </a:solidFill>
                <a:latin typeface="宋体" panose="02010600030101010101" pitchFamily="2" charset="-122"/>
              </a:rPr>
              <a:t>E</a:t>
            </a:r>
            <a:r>
              <a:rPr lang="en-US" altLang="zh-CN" sz="2400" b="1" baseline="-25000" smtClean="0">
                <a:solidFill>
                  <a:srgbClr val="FF0000"/>
                </a:solidFill>
                <a:latin typeface="宋体" panose="02010600030101010101" pitchFamily="2" charset="-122"/>
              </a:rPr>
              <a:t>1</a:t>
            </a:r>
            <a:r>
              <a:rPr lang="zh-CN" altLang="en-US" sz="2400" b="1" smtClean="0">
                <a:solidFill>
                  <a:srgbClr val="FF0000"/>
                </a:solidFill>
                <a:latin typeface="宋体" panose="02010600030101010101" pitchFamily="2" charset="-122"/>
              </a:rPr>
              <a:t>和</a:t>
            </a:r>
            <a:r>
              <a:rPr lang="en-US" altLang="zh-CN" sz="2400" b="1" smtClean="0">
                <a:solidFill>
                  <a:srgbClr val="FF0000"/>
                </a:solidFill>
                <a:latin typeface="宋体" panose="02010600030101010101" pitchFamily="2" charset="-122"/>
              </a:rPr>
              <a:t>E</a:t>
            </a:r>
            <a:r>
              <a:rPr lang="en-US" altLang="zh-CN" sz="2400" b="1" baseline="-25000" smtClean="0">
                <a:solidFill>
                  <a:srgbClr val="FF0000"/>
                </a:solidFill>
                <a:latin typeface="宋体" panose="02010600030101010101" pitchFamily="2" charset="-122"/>
              </a:rPr>
              <a:t>2</a:t>
            </a:r>
            <a:endParaRPr lang="en-US" altLang="zh-CN" sz="2400" b="1" baseline="-2500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graphicFrame>
        <p:nvGraphicFramePr>
          <p:cNvPr id="43015" name="内容占位符 83994"/>
          <p:cNvGraphicFramePr>
            <a:graphicFrameLocks noGrp="1"/>
          </p:cNvGraphicFramePr>
          <p:nvPr>
            <p:ph sz="quarter" idx="3"/>
          </p:nvPr>
        </p:nvGraphicFramePr>
        <p:xfrm>
          <a:off x="1041400" y="1226576"/>
          <a:ext cx="3515796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7" name="Equation" r:id="rId1" imgW="49987200" imgH="7924800" progId="Equation.DSMT4">
                  <p:embed/>
                </p:oleObj>
              </mc:Choice>
              <mc:Fallback>
                <p:oleObj name="Equation" r:id="rId1" imgW="49987200" imgH="79248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041400" y="1226576"/>
                        <a:ext cx="3515796" cy="430213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内容占位符 83994"/>
          <p:cNvGraphicFramePr>
            <a:graphicFrameLocks noGrp="1"/>
          </p:cNvGraphicFramePr>
          <p:nvPr>
            <p:ph sz="quarter" idx="3"/>
          </p:nvPr>
        </p:nvGraphicFramePr>
        <p:xfrm>
          <a:off x="1033961" y="1874758"/>
          <a:ext cx="3497263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8" name="Equation" r:id="rId3" imgW="66446400" imgH="17068800" progId="Equation.DSMT4">
                  <p:embed/>
                </p:oleObj>
              </mc:Choice>
              <mc:Fallback>
                <p:oleObj name="Equation" r:id="rId3" imgW="66446400" imgH="170688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33961" y="1874758"/>
                        <a:ext cx="3497263" cy="898525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内容占位符 83994"/>
          <p:cNvGraphicFramePr>
            <a:graphicFrameLocks noGrp="1"/>
          </p:cNvGraphicFramePr>
          <p:nvPr>
            <p:ph sz="quarter" idx="3"/>
          </p:nvPr>
        </p:nvGraphicFramePr>
        <p:xfrm>
          <a:off x="1033961" y="2916759"/>
          <a:ext cx="5067300" cy="16786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9" name="Equation" r:id="rId5" imgW="86258400" imgH="32918400" progId="Equation.DSMT4">
                  <p:embed/>
                </p:oleObj>
              </mc:Choice>
              <mc:Fallback>
                <p:oleObj name="Equation" r:id="rId5" imgW="86258400" imgH="329184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33961" y="2916759"/>
                        <a:ext cx="5067300" cy="1678603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809668" y="4965642"/>
            <a:ext cx="35878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smtClean="0">
                <a:solidFill>
                  <a:srgbClr val="FF0000"/>
                </a:solidFill>
                <a:latin typeface="宋体" panose="02010600030101010101" pitchFamily="2" charset="-122"/>
                <a:sym typeface="Wingdings" panose="05000000000000000000" pitchFamily="2" charset="2"/>
              </a:rPr>
              <a:t>设</a:t>
            </a:r>
            <a:r>
              <a:rPr lang="zh-CN" altLang="en-US" sz="2400" b="1" smtClean="0">
                <a:solidFill>
                  <a:srgbClr val="FF0000"/>
                </a:solidFill>
                <a:latin typeface="宋体" panose="02010600030101010101" pitchFamily="2" charset="-122"/>
              </a:rPr>
              <a:t>里利用计算工具可得，</a:t>
            </a:r>
            <a:endParaRPr lang="en-US" altLang="zh-CN" sz="2400" b="1" smtClean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graphicFrame>
        <p:nvGraphicFramePr>
          <p:cNvPr id="20" name="内容占位符 83994"/>
          <p:cNvGraphicFramePr>
            <a:graphicFrameLocks noGrp="1"/>
          </p:cNvGraphicFramePr>
          <p:nvPr>
            <p:ph sz="quarter" idx="3"/>
          </p:nvPr>
        </p:nvGraphicFramePr>
        <p:xfrm>
          <a:off x="4772819" y="4599772"/>
          <a:ext cx="2796381" cy="973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0" name="Equation" r:id="rId7" imgW="36576000" imgH="16154400" progId="Equation.DSMT4">
                  <p:embed/>
                </p:oleObj>
              </mc:Choice>
              <mc:Fallback>
                <p:oleObj name="Equation" r:id="rId7" imgW="36576000" imgH="161544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72819" y="4599772"/>
                        <a:ext cx="2796381" cy="973013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矩形 10"/>
          <p:cNvSpPr/>
          <p:nvPr/>
        </p:nvSpPr>
        <p:spPr>
          <a:xfrm>
            <a:off x="274202" y="5830564"/>
            <a:ext cx="117936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smtClean="0">
                <a:solidFill>
                  <a:srgbClr val="FF0000"/>
                </a:solidFill>
                <a:latin typeface="宋体" panose="02010600030101010101" pitchFamily="2" charset="-122"/>
              </a:rPr>
              <a:t>虽然里氏</a:t>
            </a: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</a:rPr>
              <a:t>9.0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</a:rPr>
              <a:t>级和里氏</a:t>
            </a:r>
            <a:r>
              <a:rPr lang="en-US" altLang="zh-CN" sz="2400" b="1">
                <a:solidFill>
                  <a:srgbClr val="FF0000"/>
                </a:solidFill>
                <a:latin typeface="宋体" panose="02010600030101010101" pitchFamily="2" charset="-122"/>
              </a:rPr>
              <a:t>8.0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</a:rPr>
              <a:t>级</a:t>
            </a:r>
            <a:r>
              <a:rPr lang="zh-CN" altLang="en-US" sz="2400" b="1" smtClean="0">
                <a:solidFill>
                  <a:srgbClr val="FF0000"/>
                </a:solidFill>
                <a:latin typeface="宋体" panose="02010600030101010101" pitchFamily="2" charset="-122"/>
              </a:rPr>
              <a:t>地震仅相差</a:t>
            </a:r>
            <a:r>
              <a:rPr lang="en-US" altLang="zh-CN" sz="2400" b="1" smtClean="0">
                <a:solidFill>
                  <a:srgbClr val="FF0000"/>
                </a:solidFill>
                <a:latin typeface="宋体" panose="02010600030101010101" pitchFamily="2" charset="-122"/>
              </a:rPr>
              <a:t>1</a:t>
            </a:r>
            <a:r>
              <a:rPr lang="zh-CN" altLang="en-US" sz="2400" b="1" smtClean="0">
                <a:solidFill>
                  <a:srgbClr val="FF0000"/>
                </a:solidFill>
                <a:latin typeface="宋体" panose="02010600030101010101" pitchFamily="2" charset="-122"/>
              </a:rPr>
              <a:t>级，但前者释放出的能量却是后者的约</a:t>
            </a:r>
            <a:r>
              <a:rPr lang="en-US" altLang="zh-CN" sz="2400" b="1" smtClean="0">
                <a:solidFill>
                  <a:srgbClr val="FF0000"/>
                </a:solidFill>
                <a:latin typeface="宋体" panose="02010600030101010101" pitchFamily="2" charset="-122"/>
              </a:rPr>
              <a:t>32</a:t>
            </a:r>
            <a:r>
              <a:rPr lang="zh-CN" altLang="en-US" sz="2400" b="1" smtClean="0">
                <a:solidFill>
                  <a:srgbClr val="FF0000"/>
                </a:solidFill>
                <a:latin typeface="宋体" panose="02010600030101010101" pitchFamily="2" charset="-122"/>
              </a:rPr>
              <a:t>倍。</a:t>
            </a:r>
            <a:endParaRPr lang="en-US" altLang="zh-CN" sz="2400" b="1" baseline="-2500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" name="文本框 2"/>
          <p:cNvSpPr txBox="1"/>
          <p:nvPr/>
        </p:nvSpPr>
        <p:spPr>
          <a:xfrm>
            <a:off x="0" y="104775"/>
            <a:ext cx="1763395" cy="521970"/>
          </a:xfrm>
          <a:prstGeom prst="rect">
            <a:avLst/>
          </a:prstGeom>
          <a:solidFill>
            <a:srgbClr val="FF8000">
              <a:alpha val="5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rgbClr val="FFC000">
                <a:alpha val="64000"/>
              </a:srgbClr>
            </a:glow>
            <a:softEdge rad="31750"/>
          </a:effectLst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r>
              <a:rPr lang="zh-CN" altLang="en-US" sz="2800" b="1">
                <a:solidFill>
                  <a:srgbClr val="0C00F4"/>
                </a:solidFill>
                <a:latin typeface="Times New Roman" panose="02020603050405020304" pitchFamily="18" charset="0"/>
                <a:sym typeface="+mn-ea"/>
              </a:rPr>
              <a:t>典型例题</a:t>
            </a:r>
            <a:endParaRPr lang="en-US" sz="2800" b="1" kern="0" dirty="0">
              <a:solidFill>
                <a:srgbClr val="37600F"/>
              </a:solidFill>
              <a:ea typeface="隶书" panose="02010509060101010101" pitchFamily="49" charset="-122"/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02" name="图片 114688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364615" y="0"/>
            <a:ext cx="7822565" cy="3162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26" name="图片 114585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643380" y="3091180"/>
            <a:ext cx="8945880" cy="37668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6866" name="Object 2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446020" y="743585"/>
          <a:ext cx="7299325" cy="110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" r:id="rId2" imgW="7817485" imgH="1179195" progId="Word.Document.8">
                  <p:embed/>
                </p:oleObj>
              </mc:Choice>
              <mc:Fallback>
                <p:oleObj name="" r:id="rId2" imgW="7817485" imgH="1179195" progId="Word.Document.8">
                  <p:embed/>
                  <p:pic>
                    <p:nvPicPr>
                      <p:cNvPr id="0" name="图片 309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446020" y="743585"/>
                        <a:ext cx="7299325" cy="11096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7" name="对象 1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592705" y="1853565"/>
          <a:ext cx="7005638" cy="305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" r:id="rId5" imgW="7712075" imgH="3361055" progId="Word.Document.12">
                  <p:embed/>
                </p:oleObj>
              </mc:Choice>
              <mc:Fallback>
                <p:oleObj name="" r:id="rId5" imgW="7712075" imgH="3361055" progId="Word.Document.12">
                  <p:embed/>
                  <p:pic>
                    <p:nvPicPr>
                      <p:cNvPr id="0" name="图片 309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92705" y="1853565"/>
                        <a:ext cx="7005638" cy="30527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6322" name="图片 117248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727835" y="2432685"/>
            <a:ext cx="7717790" cy="38823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298" name="图片 117145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808480" y="589915"/>
            <a:ext cx="7556500" cy="15443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6802" name="图片 118988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586865" y="151130"/>
            <a:ext cx="7832725" cy="30365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7826" name="图片 118886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586865" y="3256915"/>
            <a:ext cx="7832725" cy="3238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矩形 57345"/>
          <p:cNvSpPr>
            <a:spLocks noChangeArrowheads="1"/>
          </p:cNvSpPr>
          <p:nvPr/>
        </p:nvSpPr>
        <p:spPr bwMode="auto">
          <a:xfrm>
            <a:off x="1640840" y="289591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154" name="矩形 57346"/>
          <p:cNvSpPr>
            <a:spLocks noChangeArrowheads="1"/>
          </p:cNvSpPr>
          <p:nvPr/>
        </p:nvSpPr>
        <p:spPr bwMode="auto">
          <a:xfrm>
            <a:off x="1640840" y="290544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9155" name="矩形 57348"/>
          <p:cNvSpPr>
            <a:spLocks noChangeArrowheads="1"/>
          </p:cNvSpPr>
          <p:nvPr/>
        </p:nvSpPr>
        <p:spPr bwMode="auto">
          <a:xfrm>
            <a:off x="2656047" y="226537"/>
            <a:ext cx="58277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zh-CN" altLang="en-US" sz="2800" b="1">
                <a:solidFill>
                  <a:srgbClr val="FF3300"/>
                </a:solidFill>
                <a:latin typeface="宋体" panose="02010600030101010101" pitchFamily="2" charset="-122"/>
              </a:rPr>
              <a:t>积、商、幂的对数运算法则：</a:t>
            </a:r>
            <a:endParaRPr lang="zh-CN" altLang="en-US" sz="2800" b="1">
              <a:solidFill>
                <a:srgbClr val="FF3300"/>
              </a:solidFill>
              <a:latin typeface="宋体" panose="02010600030101010101" pitchFamily="2" charset="-122"/>
            </a:endParaRPr>
          </a:p>
        </p:txBody>
      </p:sp>
      <p:sp>
        <p:nvSpPr>
          <p:cNvPr id="57350" name="矩形 57349"/>
          <p:cNvSpPr>
            <a:spLocks noChangeArrowheads="1"/>
          </p:cNvSpPr>
          <p:nvPr/>
        </p:nvSpPr>
        <p:spPr bwMode="auto">
          <a:xfrm>
            <a:off x="2861628" y="1090931"/>
            <a:ext cx="521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如果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</a:rPr>
              <a:t>&gt;0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，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  <a:sym typeface="Symbol" panose="05050102010706020507" pitchFamily="18" charset="2"/>
              </a:rPr>
              <a:t></a:t>
            </a:r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</a:rPr>
              <a:t>1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，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</a:rPr>
              <a:t>M</a:t>
            </a:r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</a:rPr>
              <a:t>&gt;0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，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</a:rPr>
              <a:t>N</a:t>
            </a:r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</a:rPr>
              <a:t>&gt;0</a:t>
            </a:r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  <a:sym typeface="Symbol" panose="05050102010706020507" pitchFamily="18" charset="2"/>
              </a:rPr>
              <a:t>,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  <a:sym typeface="Symbol" panose="05050102010706020507" pitchFamily="18" charset="2"/>
              </a:rPr>
              <a:t>那么：</a:t>
            </a:r>
            <a:endParaRPr lang="zh-CN" altLang="en-US" sz="2400" b="1">
              <a:solidFill>
                <a:srgbClr val="0000FF"/>
              </a:solidFill>
              <a:latin typeface="宋体" panose="02010600030101010101" pitchFamily="2" charset="-122"/>
              <a:sym typeface="Symbol" panose="05050102010706020507" pitchFamily="18" charset="2"/>
            </a:endParaRPr>
          </a:p>
        </p:txBody>
      </p:sp>
      <p:sp>
        <p:nvSpPr>
          <p:cNvPr id="49157" name="矩形 57350"/>
          <p:cNvSpPr>
            <a:spLocks noChangeArrowheads="1"/>
          </p:cNvSpPr>
          <p:nvPr/>
        </p:nvSpPr>
        <p:spPr bwMode="auto">
          <a:xfrm>
            <a:off x="1640840" y="261969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57355" name="对象 57354"/>
          <p:cNvGraphicFramePr/>
          <p:nvPr/>
        </p:nvGraphicFramePr>
        <p:xfrm>
          <a:off x="3096578" y="4252906"/>
          <a:ext cx="2628900" cy="107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1" name="" r:id="rId1" imgW="1676400" imgH="685800" progId="Equation.DSMT4">
                  <p:embed/>
                </p:oleObj>
              </mc:Choice>
              <mc:Fallback>
                <p:oleObj name="" r:id="rId1" imgW="1676400" imgH="6858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096578" y="4252906"/>
                        <a:ext cx="2628900" cy="107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63" name="对象 57362"/>
          <p:cNvGraphicFramePr/>
          <p:nvPr/>
        </p:nvGraphicFramePr>
        <p:xfrm>
          <a:off x="2975555" y="1795782"/>
          <a:ext cx="4052887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2" name="" r:id="rId3" imgW="2957830" imgH="330200" progId="Equation.DSMT4">
                  <p:embed/>
                </p:oleObj>
              </mc:Choice>
              <mc:Fallback>
                <p:oleObj name="" r:id="rId3" imgW="2957830" imgH="330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975555" y="1795782"/>
                        <a:ext cx="4052887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64" name="对象 57363"/>
          <p:cNvGraphicFramePr/>
          <p:nvPr/>
        </p:nvGraphicFramePr>
        <p:xfrm>
          <a:off x="2975555" y="2320450"/>
          <a:ext cx="4222750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3" name="" r:id="rId5" imgW="2679700" imgH="609600" progId="Equation.DSMT4">
                  <p:embed/>
                </p:oleObj>
              </mc:Choice>
              <mc:Fallback>
                <p:oleObj name="" r:id="rId5" imgW="2679700" imgH="609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975555" y="2320450"/>
                        <a:ext cx="4222750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65" name="对象 57364"/>
          <p:cNvGraphicFramePr/>
          <p:nvPr/>
        </p:nvGraphicFramePr>
        <p:xfrm>
          <a:off x="3096578" y="3334863"/>
          <a:ext cx="4240212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4" name="" r:id="rId7" imgW="2727960" imgH="355600" progId="Equation.DSMT4">
                  <p:embed/>
                </p:oleObj>
              </mc:Choice>
              <mc:Fallback>
                <p:oleObj name="" r:id="rId7" imgW="2727960" imgH="355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096578" y="3334863"/>
                        <a:ext cx="4240212" cy="54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67" name="文本框 57366"/>
          <p:cNvSpPr txBox="1">
            <a:spLocks noChangeArrowheads="1"/>
          </p:cNvSpPr>
          <p:nvPr/>
        </p:nvSpPr>
        <p:spPr bwMode="auto">
          <a:xfrm>
            <a:off x="6212840" y="4493738"/>
            <a:ext cx="5321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</a:rPr>
              <a:t>(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</a:rPr>
              <a:t>&gt;0,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且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</a:rPr>
              <a:t>≠1; 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</a:rPr>
              <a:t>c</a:t>
            </a:r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</a:rPr>
              <a:t>&gt;0,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且</a:t>
            </a:r>
            <a:r>
              <a:rPr lang="en-US" altLang="zh-CN" sz="2400" b="1" i="1">
                <a:solidFill>
                  <a:srgbClr val="0000FF"/>
                </a:solidFill>
                <a:latin typeface="Times New Roman" panose="02020603050405020304" pitchFamily="18" charset="0"/>
              </a:rPr>
              <a:t>c</a:t>
            </a:r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</a:rPr>
              <a:t>≠1;</a:t>
            </a:r>
            <a:endParaRPr lang="en-US" altLang="zh-CN" b="1"/>
          </a:p>
        </p:txBody>
      </p:sp>
      <p:sp>
        <p:nvSpPr>
          <p:cNvPr id="11" name="文本框 2"/>
          <p:cNvSpPr txBox="1"/>
          <p:nvPr/>
        </p:nvSpPr>
        <p:spPr>
          <a:xfrm>
            <a:off x="0" y="104775"/>
            <a:ext cx="1763395" cy="521970"/>
          </a:xfrm>
          <a:prstGeom prst="rect">
            <a:avLst/>
          </a:prstGeom>
          <a:solidFill>
            <a:srgbClr val="FF8000">
              <a:alpha val="5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rgbClr val="FFC000">
                <a:alpha val="64000"/>
              </a:srgbClr>
            </a:glow>
            <a:softEdge rad="31750"/>
          </a:effectLst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r>
              <a:rPr lang="zh-CN" altLang="en-US" sz="2800" b="1" kern="0" dirty="0">
                <a:solidFill>
                  <a:srgbClr val="37600F"/>
                </a:solidFill>
                <a:ea typeface="隶书" panose="02010509060101010101" pitchFamily="49" charset="-122"/>
              </a:rPr>
              <a:t>课堂小结</a:t>
            </a:r>
            <a:endParaRPr lang="zh-CN" altLang="en-US" sz="2800" b="1" kern="0" dirty="0">
              <a:solidFill>
                <a:srgbClr val="37600F"/>
              </a:solidFill>
              <a:ea typeface="隶书" panose="020105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0" grpId="0"/>
      <p:bldP spid="5736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2"/>
          <p:cNvSpPr txBox="1"/>
          <p:nvPr/>
        </p:nvSpPr>
        <p:spPr>
          <a:xfrm>
            <a:off x="121285" y="104775"/>
            <a:ext cx="1763395" cy="521970"/>
          </a:xfrm>
          <a:prstGeom prst="rect">
            <a:avLst/>
          </a:prstGeom>
          <a:solidFill>
            <a:srgbClr val="FF8000">
              <a:alpha val="5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rgbClr val="FFC000">
                <a:alpha val="64000"/>
              </a:srgbClr>
            </a:glow>
            <a:softEdge rad="31750"/>
          </a:effectLst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zh-CN" altLang="en-US" sz="28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课后作业</a:t>
            </a:r>
            <a:endParaRPr lang="en-US" altLang="zh-CN" sz="2800" b="1" kern="0" dirty="0">
              <a:solidFill>
                <a:srgbClr val="37600F"/>
              </a:solidFill>
              <a:ea typeface="隶书" panose="020105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576" y="1472276"/>
            <a:ext cx="11892995" cy="28714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eaLnBrk="0" hangingPunct="0"/>
            <a:r>
              <a:rPr lang="zh-CN" altLang="en-US" sz="4515" b="1" dirty="0">
                <a:latin typeface="黑体" panose="02010609060101010101" pitchFamily="49" charset="-122"/>
                <a:ea typeface="黑体" panose="02010609060101010101" pitchFamily="49" charset="-122"/>
              </a:rPr>
              <a:t>课本：</a:t>
            </a:r>
            <a:r>
              <a:rPr lang="en-US" altLang="zh-CN" sz="4515" b="1" dirty="0">
                <a:latin typeface="黑体" panose="02010609060101010101" pitchFamily="49" charset="-122"/>
                <a:ea typeface="黑体" panose="02010609060101010101" pitchFamily="49" charset="-122"/>
              </a:rPr>
              <a:t>P126 </a:t>
            </a:r>
            <a:r>
              <a:rPr lang="zh-CN" altLang="en-US" sz="4515" b="1" dirty="0">
                <a:latin typeface="黑体" panose="02010609060101010101" pitchFamily="49" charset="-122"/>
                <a:ea typeface="黑体" panose="02010609060101010101" pitchFamily="49" charset="-122"/>
              </a:rPr>
              <a:t>第</a:t>
            </a:r>
            <a:r>
              <a:rPr lang="en-US" sz="4515" b="1" dirty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4515" b="1" dirty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4515" b="1" dirty="0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4515" b="1" dirty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4515" b="1" dirty="0"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4515" b="1" dirty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4515" b="1" dirty="0"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lang="zh-CN" altLang="en-US" sz="4515" b="1" dirty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4515" b="1" dirty="0"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r>
              <a:rPr lang="zh-CN" altLang="en-US" sz="4515" b="1" dirty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4515" b="1" dirty="0">
                <a:latin typeface="黑体" panose="02010609060101010101" pitchFamily="49" charset="-122"/>
                <a:ea typeface="黑体" panose="02010609060101010101" pitchFamily="49" charset="-122"/>
              </a:rPr>
              <a:t>8</a:t>
            </a:r>
            <a:r>
              <a:rPr lang="zh-CN" altLang="en-US" sz="4515" b="1" dirty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4515" b="1" dirty="0">
                <a:latin typeface="黑体" panose="02010609060101010101" pitchFamily="49" charset="-122"/>
                <a:ea typeface="黑体" panose="02010609060101010101" pitchFamily="49" charset="-122"/>
              </a:rPr>
              <a:t>9</a:t>
            </a:r>
            <a:r>
              <a:rPr lang="zh-CN" altLang="en-US" sz="4515" b="1" dirty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4515" b="1" dirty="0">
                <a:latin typeface="黑体" panose="02010609060101010101" pitchFamily="49" charset="-122"/>
                <a:ea typeface="黑体" panose="02010609060101010101" pitchFamily="49" charset="-122"/>
              </a:rPr>
              <a:t>10</a:t>
            </a:r>
            <a:r>
              <a:rPr lang="zh-CN" altLang="en-US" sz="4515" b="1" dirty="0">
                <a:latin typeface="黑体" panose="02010609060101010101" pitchFamily="49" charset="-122"/>
                <a:ea typeface="黑体" panose="02010609060101010101" pitchFamily="49" charset="-122"/>
              </a:rPr>
              <a:t>题</a:t>
            </a:r>
            <a:endParaRPr lang="zh-CN" altLang="en-US" sz="4515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0" hangingPunct="0"/>
            <a:r>
              <a:rPr lang="zh-CN" altLang="en-US" sz="4515" b="1" dirty="0">
                <a:latin typeface="黑体" panose="02010609060101010101" pitchFamily="49" charset="-122"/>
                <a:ea typeface="黑体" panose="02010609060101010101" pitchFamily="49" charset="-122"/>
              </a:rPr>
              <a:t>预习</a:t>
            </a:r>
            <a:r>
              <a:rPr lang="en-US" altLang="zh-CN" sz="4515" b="1" dirty="0">
                <a:latin typeface="黑体" panose="02010609060101010101" pitchFamily="49" charset="-122"/>
                <a:ea typeface="黑体" panose="02010609060101010101" pitchFamily="49" charset="-122"/>
              </a:rPr>
              <a:t>:</a:t>
            </a:r>
            <a:r>
              <a:rPr lang="zh-CN" altLang="en-US" sz="4515" b="1" dirty="0">
                <a:latin typeface="黑体" panose="02010609060101010101" pitchFamily="49" charset="-122"/>
                <a:ea typeface="黑体" panose="02010609060101010101" pitchFamily="49" charset="-122"/>
              </a:rPr>
              <a:t>书本</a:t>
            </a:r>
            <a:r>
              <a:rPr lang="en-US" altLang="zh-CN" sz="4515" b="1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P123--126</a:t>
            </a:r>
            <a:endParaRPr lang="en-US" altLang="zh-CN" sz="4515" b="1" dirty="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pPr eaLnBrk="0" hangingPunct="0"/>
            <a:r>
              <a:rPr lang="zh-CN" altLang="en-US" sz="4515" b="1" dirty="0">
                <a:latin typeface="宋体" panose="02010600030101010101" pitchFamily="2" charset="-122"/>
                <a:ea typeface="宋体" panose="02010600030101010101" pitchFamily="2" charset="-122"/>
              </a:rPr>
              <a:t>练习册</a:t>
            </a:r>
            <a:r>
              <a:rPr lang="en-US" altLang="zh-CN" sz="4515" b="1" dirty="0">
                <a:latin typeface="宋体" panose="02010600030101010101" pitchFamily="2" charset="-122"/>
                <a:ea typeface="宋体" panose="02010600030101010101" pitchFamily="2" charset="-122"/>
              </a:rPr>
              <a:t>:P63--65</a:t>
            </a:r>
            <a:endParaRPr lang="zh-CN" altLang="en-US" sz="4515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0" hangingPunct="0"/>
            <a:endParaRPr lang="zh-CN" altLang="en-US" sz="4515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635" name="Object 3"/>
          <p:cNvGraphicFramePr>
            <a:graphicFrameLocks noChangeAspect="1"/>
          </p:cNvGraphicFramePr>
          <p:nvPr/>
        </p:nvGraphicFramePr>
        <p:xfrm>
          <a:off x="3276600" y="381000"/>
          <a:ext cx="3890963" cy="97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name="公式" r:id="rId1" imgW="1548765" imgH="393700" progId="Equation.3">
                  <p:embed/>
                </p:oleObj>
              </mc:Choice>
              <mc:Fallback>
                <p:oleObj name="公式" r:id="rId1" imgW="1548765" imgH="393700" progId="Equation.3">
                  <p:embed/>
                  <p:pic>
                    <p:nvPicPr>
                      <p:cNvPr id="0" name="图片 133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81000"/>
                        <a:ext cx="3890963" cy="979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1524000" y="547846"/>
            <a:ext cx="180276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CN" altLang="en-US" sz="2800">
                <a:solidFill>
                  <a:srgbClr val="0000FF"/>
                </a:solidFill>
                <a:latin typeface="Arial" panose="020B0604020202020204" pitchFamily="34" charset="0"/>
              </a:rPr>
              <a:t>例</a:t>
            </a:r>
            <a:r>
              <a:rPr lang="en-US" altLang="zh-CN" sz="2800">
                <a:solidFill>
                  <a:srgbClr val="0000FF"/>
                </a:solidFill>
                <a:latin typeface="Arial" panose="020B0604020202020204" pitchFamily="34" charset="0"/>
              </a:rPr>
              <a:t>3</a:t>
            </a:r>
            <a:r>
              <a:rPr lang="zh-CN" altLang="en-US" sz="2800">
                <a:latin typeface="Arial" panose="020B0604020202020204" pitchFamily="34" charset="0"/>
              </a:rPr>
              <a:t>计算： </a:t>
            </a:r>
            <a:endParaRPr lang="zh-CN" altLang="en-US" sz="2800">
              <a:latin typeface="Arial" panose="020B0604020202020204" pitchFamily="34" charset="0"/>
            </a:endParaRPr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1524000" y="1195547"/>
            <a:ext cx="160528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CN" altLang="en-US" sz="2800">
                <a:solidFill>
                  <a:srgbClr val="0000FF"/>
                </a:solidFill>
                <a:latin typeface="Arial" panose="020B0604020202020204" pitchFamily="34" charset="0"/>
              </a:rPr>
              <a:t>解法一</a:t>
            </a:r>
            <a:r>
              <a:rPr lang="zh-CN" altLang="en-US" sz="2800">
                <a:latin typeface="Arial" panose="020B0604020202020204" pitchFamily="34" charset="0"/>
              </a:rPr>
              <a:t>： </a:t>
            </a:r>
            <a:endParaRPr lang="zh-CN" altLang="en-US" sz="2800">
              <a:latin typeface="Arial" panose="020B0604020202020204" pitchFamily="34" charset="0"/>
            </a:endParaRPr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1524000" y="3106738"/>
            <a:ext cx="30988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1524000" y="3087688"/>
            <a:ext cx="30988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69641" name="Rectangle 9"/>
          <p:cNvSpPr>
            <a:spLocks noChangeArrowheads="1"/>
          </p:cNvSpPr>
          <p:nvPr/>
        </p:nvSpPr>
        <p:spPr bwMode="auto">
          <a:xfrm>
            <a:off x="1524000" y="3111500"/>
            <a:ext cx="30988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69642" name="Rectangle 10"/>
          <p:cNvSpPr>
            <a:spLocks noChangeArrowheads="1"/>
          </p:cNvSpPr>
          <p:nvPr/>
        </p:nvSpPr>
        <p:spPr bwMode="auto">
          <a:xfrm>
            <a:off x="1524000" y="3097213"/>
            <a:ext cx="30988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69643" name="Rectangle 11"/>
          <p:cNvSpPr>
            <a:spLocks noChangeArrowheads="1"/>
          </p:cNvSpPr>
          <p:nvPr/>
        </p:nvSpPr>
        <p:spPr bwMode="auto">
          <a:xfrm>
            <a:off x="1524000" y="3087688"/>
            <a:ext cx="30988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69644" name="Rectangle 12"/>
          <p:cNvSpPr>
            <a:spLocks noChangeArrowheads="1"/>
          </p:cNvSpPr>
          <p:nvPr/>
        </p:nvSpPr>
        <p:spPr bwMode="auto">
          <a:xfrm>
            <a:off x="1524000" y="3087688"/>
            <a:ext cx="30988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69645" name="Object 13"/>
          <p:cNvGraphicFramePr>
            <a:graphicFrameLocks noChangeAspect="1"/>
          </p:cNvGraphicFramePr>
          <p:nvPr/>
        </p:nvGraphicFramePr>
        <p:xfrm>
          <a:off x="2133600" y="1981200"/>
          <a:ext cx="3890963" cy="97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5" name="公式" r:id="rId3" imgW="1548765" imgH="393700" progId="Equation.3">
                  <p:embed/>
                </p:oleObj>
              </mc:Choice>
              <mc:Fallback>
                <p:oleObj name="公式" r:id="rId3" imgW="1548765" imgH="393700" progId="Equation.3">
                  <p:embed/>
                  <p:pic>
                    <p:nvPicPr>
                      <p:cNvPr id="0" name="图片 133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981200"/>
                        <a:ext cx="3890963" cy="979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6" name="Object 14"/>
          <p:cNvGraphicFramePr>
            <a:graphicFrameLocks noChangeAspect="1"/>
          </p:cNvGraphicFramePr>
          <p:nvPr/>
        </p:nvGraphicFramePr>
        <p:xfrm>
          <a:off x="2057400" y="2895600"/>
          <a:ext cx="4306888" cy="97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6" name="公式" r:id="rId5" imgW="1714500" imgH="393700" progId="Equation.3">
                  <p:embed/>
                </p:oleObj>
              </mc:Choice>
              <mc:Fallback>
                <p:oleObj name="公式" r:id="rId5" imgW="1714500" imgH="393700" progId="Equation.3">
                  <p:embed/>
                  <p:pic>
                    <p:nvPicPr>
                      <p:cNvPr id="0" name="图片 133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895600"/>
                        <a:ext cx="4306888" cy="979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7" name="Object 15"/>
          <p:cNvGraphicFramePr>
            <a:graphicFrameLocks noChangeAspect="1"/>
          </p:cNvGraphicFramePr>
          <p:nvPr/>
        </p:nvGraphicFramePr>
        <p:xfrm>
          <a:off x="2057400" y="3962400"/>
          <a:ext cx="2138363" cy="1452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7" name="公式" r:id="rId7" imgW="850265" imgH="584200" progId="Equation.3">
                  <p:embed/>
                </p:oleObj>
              </mc:Choice>
              <mc:Fallback>
                <p:oleObj name="公式" r:id="rId7" imgW="850265" imgH="584200" progId="Equation.3">
                  <p:embed/>
                  <p:pic>
                    <p:nvPicPr>
                      <p:cNvPr id="0" name="图片 133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962400"/>
                        <a:ext cx="2138363" cy="1452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48" name="Object 16"/>
          <p:cNvGraphicFramePr>
            <a:graphicFrameLocks noChangeAspect="1"/>
          </p:cNvGraphicFramePr>
          <p:nvPr/>
        </p:nvGraphicFramePr>
        <p:xfrm>
          <a:off x="2209800" y="5334000"/>
          <a:ext cx="146685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8" name="公式" r:id="rId9" imgW="584200" imgH="203200" progId="Equation.3">
                  <p:embed/>
                </p:oleObj>
              </mc:Choice>
              <mc:Fallback>
                <p:oleObj name="公式" r:id="rId9" imgW="584200" imgH="203200" progId="Equation.3">
                  <p:embed/>
                  <p:pic>
                    <p:nvPicPr>
                      <p:cNvPr id="0" name="图片 133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334000"/>
                        <a:ext cx="1466850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49" name="Line 17"/>
          <p:cNvSpPr>
            <a:spLocks noChangeShapeType="1"/>
          </p:cNvSpPr>
          <p:nvPr/>
        </p:nvSpPr>
        <p:spPr bwMode="auto">
          <a:xfrm flipV="1">
            <a:off x="6527800" y="1341438"/>
            <a:ext cx="0" cy="5516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69650" name="Object 18"/>
          <p:cNvGraphicFramePr>
            <a:graphicFrameLocks noChangeAspect="1"/>
          </p:cNvGraphicFramePr>
          <p:nvPr/>
        </p:nvGraphicFramePr>
        <p:xfrm>
          <a:off x="6705600" y="2819400"/>
          <a:ext cx="2836863" cy="157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9" name="Equation" r:id="rId11" imgW="1129665" imgH="635000" progId="Equation.DSMT4">
                  <p:embed/>
                </p:oleObj>
              </mc:Choice>
              <mc:Fallback>
                <p:oleObj name="Equation" r:id="rId11" imgW="1129665" imgH="635000" progId="Equation.DSMT4">
                  <p:embed/>
                  <p:pic>
                    <p:nvPicPr>
                      <p:cNvPr id="0" name="图片 133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2819400"/>
                        <a:ext cx="2836863" cy="1579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51" name="Object 19"/>
          <p:cNvGraphicFramePr>
            <a:graphicFrameLocks noChangeAspect="1"/>
          </p:cNvGraphicFramePr>
          <p:nvPr/>
        </p:nvGraphicFramePr>
        <p:xfrm>
          <a:off x="6651625" y="4572000"/>
          <a:ext cx="4016375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0" name="Equation" r:id="rId13" imgW="1600200" imgH="431800" progId="Equation.DSMT4">
                  <p:embed/>
                </p:oleObj>
              </mc:Choice>
              <mc:Fallback>
                <p:oleObj name="Equation" r:id="rId13" imgW="1600200" imgH="431800" progId="Equation.DSMT4">
                  <p:embed/>
                  <p:pic>
                    <p:nvPicPr>
                      <p:cNvPr id="0" name="图片 133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1625" y="4572000"/>
                        <a:ext cx="4016375" cy="1073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52" name="Object 20"/>
          <p:cNvGraphicFramePr>
            <a:graphicFrameLocks noChangeAspect="1"/>
          </p:cNvGraphicFramePr>
          <p:nvPr/>
        </p:nvGraphicFramePr>
        <p:xfrm>
          <a:off x="6743700" y="5734050"/>
          <a:ext cx="604838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1" name="公式" r:id="rId15" imgW="241300" imgH="177800" progId="Equation.3">
                  <p:embed/>
                </p:oleObj>
              </mc:Choice>
              <mc:Fallback>
                <p:oleObj name="公式" r:id="rId15" imgW="241300" imgH="177800" progId="Equation.3">
                  <p:embed/>
                  <p:pic>
                    <p:nvPicPr>
                      <p:cNvPr id="0" name="图片 133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3700" y="5734050"/>
                        <a:ext cx="604838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53" name="Object 21"/>
          <p:cNvGraphicFramePr>
            <a:graphicFrameLocks noChangeAspect="1"/>
          </p:cNvGraphicFramePr>
          <p:nvPr/>
        </p:nvGraphicFramePr>
        <p:xfrm>
          <a:off x="6629400" y="1828800"/>
          <a:ext cx="3890963" cy="97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2" name="公式" r:id="rId17" imgW="1548765" imgH="393700" progId="Equation.3">
                  <p:embed/>
                </p:oleObj>
              </mc:Choice>
              <mc:Fallback>
                <p:oleObj name="公式" r:id="rId17" imgW="1548765" imgH="393700" progId="Equation.3">
                  <p:embed/>
                  <p:pic>
                    <p:nvPicPr>
                      <p:cNvPr id="0" name="图片 133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1828800"/>
                        <a:ext cx="3890963" cy="979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54" name="Rectangle 22"/>
          <p:cNvSpPr>
            <a:spLocks noChangeArrowheads="1"/>
          </p:cNvSpPr>
          <p:nvPr/>
        </p:nvSpPr>
        <p:spPr bwMode="auto">
          <a:xfrm>
            <a:off x="6672263" y="1340009"/>
            <a:ext cx="160528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CN" altLang="en-US" sz="2800">
                <a:solidFill>
                  <a:srgbClr val="0000FF"/>
                </a:solidFill>
                <a:latin typeface="Arial" panose="020B0604020202020204" pitchFamily="34" charset="0"/>
              </a:rPr>
              <a:t>解法二</a:t>
            </a:r>
            <a:r>
              <a:rPr lang="zh-CN" altLang="en-US" sz="2800">
                <a:latin typeface="Arial" panose="020B0604020202020204" pitchFamily="34" charset="0"/>
              </a:rPr>
              <a:t>： </a:t>
            </a:r>
            <a:endParaRPr lang="zh-CN" altLang="en-US" sz="2800">
              <a:latin typeface="Arial" panose="020B0604020202020204" pitchFamily="34" charset="0"/>
            </a:endParaRPr>
          </a:p>
        </p:txBody>
      </p:sp>
      <p:sp>
        <p:nvSpPr>
          <p:cNvPr id="11" name="文本框 2"/>
          <p:cNvSpPr txBox="1"/>
          <p:nvPr/>
        </p:nvSpPr>
        <p:spPr>
          <a:xfrm>
            <a:off x="0" y="104775"/>
            <a:ext cx="1763395" cy="521970"/>
          </a:xfrm>
          <a:prstGeom prst="rect">
            <a:avLst/>
          </a:prstGeom>
          <a:solidFill>
            <a:srgbClr val="FF8000">
              <a:alpha val="5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rgbClr val="FFC000">
                <a:alpha val="64000"/>
              </a:srgbClr>
            </a:glow>
            <a:softEdge rad="31750"/>
          </a:effectLst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r>
              <a:rPr lang="zh-CN" altLang="en-US" sz="2800" b="1">
                <a:solidFill>
                  <a:srgbClr val="0C00F4"/>
                </a:solidFill>
                <a:latin typeface="Times New Roman" panose="02020603050405020304" pitchFamily="18" charset="0"/>
                <a:sym typeface="+mn-ea"/>
              </a:rPr>
              <a:t>典型例题</a:t>
            </a:r>
            <a:endParaRPr lang="en-US" sz="2800" b="1" kern="0" dirty="0">
              <a:solidFill>
                <a:srgbClr val="37600F"/>
              </a:solidFill>
              <a:ea typeface="隶书" panose="020105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9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9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9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9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9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9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69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9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9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8" grpId="0" bldLvl="0" animBg="1"/>
      <p:bldP spid="69654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3503613" y="690721"/>
            <a:ext cx="109156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CN" altLang="en-US" sz="2800">
                <a:latin typeface="Arial" panose="020B0604020202020204" pitchFamily="34" charset="0"/>
              </a:rPr>
              <a:t>（</a:t>
            </a:r>
            <a:r>
              <a:rPr lang="en-US" altLang="zh-CN" sz="2800">
                <a:latin typeface="Arial" panose="020B0604020202020204" pitchFamily="34" charset="0"/>
              </a:rPr>
              <a:t>1</a:t>
            </a:r>
            <a:r>
              <a:rPr lang="zh-CN" altLang="en-US" sz="2800">
                <a:latin typeface="Arial" panose="020B0604020202020204" pitchFamily="34" charset="0"/>
              </a:rPr>
              <a:t>） </a:t>
            </a:r>
            <a:endParaRPr lang="zh-CN" altLang="en-US" sz="2800">
              <a:latin typeface="Arial" panose="020B0604020202020204" pitchFamily="34" charset="0"/>
            </a:endParaRPr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1774825" y="690721"/>
            <a:ext cx="180276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CN" altLang="en-US" sz="2800">
                <a:solidFill>
                  <a:srgbClr val="0000FF"/>
                </a:solidFill>
                <a:latin typeface="Arial" panose="020B0604020202020204" pitchFamily="34" charset="0"/>
              </a:rPr>
              <a:t>例</a:t>
            </a:r>
            <a:r>
              <a:rPr lang="en-US" altLang="zh-CN" sz="2800">
                <a:solidFill>
                  <a:srgbClr val="0000FF"/>
                </a:solidFill>
                <a:latin typeface="Arial" panose="020B0604020202020204" pitchFamily="34" charset="0"/>
              </a:rPr>
              <a:t>4</a:t>
            </a:r>
            <a:r>
              <a:rPr lang="zh-CN" altLang="en-US" sz="2800">
                <a:latin typeface="Arial" panose="020B0604020202020204" pitchFamily="34" charset="0"/>
              </a:rPr>
              <a:t>计算： </a:t>
            </a:r>
            <a:endParaRPr lang="zh-CN" altLang="en-US" sz="2800">
              <a:latin typeface="Arial" panose="020B0604020202020204" pitchFamily="34" charset="0"/>
            </a:endParaRP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1524000" y="3035300"/>
            <a:ext cx="30988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70662" name="Object 6"/>
          <p:cNvGraphicFramePr>
            <a:graphicFrameLocks noChangeAspect="1"/>
          </p:cNvGraphicFramePr>
          <p:nvPr/>
        </p:nvGraphicFramePr>
        <p:xfrm>
          <a:off x="4343400" y="457200"/>
          <a:ext cx="1079500" cy="105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7" name="公式" r:id="rId1" imgW="431800" imgH="419100" progId="Equation.3">
                  <p:embed/>
                </p:oleObj>
              </mc:Choice>
              <mc:Fallback>
                <p:oleObj name="公式" r:id="rId1" imgW="431800" imgH="419100" progId="Equation.3">
                  <p:embed/>
                  <p:pic>
                    <p:nvPicPr>
                      <p:cNvPr id="0" name="图片 143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457200"/>
                        <a:ext cx="1079500" cy="1055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1524000" y="3016250"/>
            <a:ext cx="30988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70664" name="Object 8"/>
          <p:cNvGraphicFramePr>
            <a:graphicFrameLocks noChangeAspect="1"/>
          </p:cNvGraphicFramePr>
          <p:nvPr/>
        </p:nvGraphicFramePr>
        <p:xfrm>
          <a:off x="4872038" y="1628775"/>
          <a:ext cx="962025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" name="公式" r:id="rId3" imgW="495300" imgH="419100" progId="Equation.3">
                  <p:embed/>
                </p:oleObj>
              </mc:Choice>
              <mc:Fallback>
                <p:oleObj name="公式" r:id="rId3" imgW="495300" imgH="419100" progId="Equation.3">
                  <p:embed/>
                  <p:pic>
                    <p:nvPicPr>
                      <p:cNvPr id="0" name="图片 143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2038" y="1628775"/>
                        <a:ext cx="962025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65" name="Object 9"/>
          <p:cNvGraphicFramePr>
            <a:graphicFrameLocks noChangeAspect="1"/>
          </p:cNvGraphicFramePr>
          <p:nvPr/>
        </p:nvGraphicFramePr>
        <p:xfrm>
          <a:off x="5951538" y="1628775"/>
          <a:ext cx="493712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9" name="公式" r:id="rId5" imgW="266700" imgH="393065" progId="Equation.3">
                  <p:embed/>
                </p:oleObj>
              </mc:Choice>
              <mc:Fallback>
                <p:oleObj name="公式" r:id="rId5" imgW="266700" imgH="393065" progId="Equation.3">
                  <p:embed/>
                  <p:pic>
                    <p:nvPicPr>
                      <p:cNvPr id="0" name="图片 143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1538" y="1628775"/>
                        <a:ext cx="493712" cy="763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6" name="Rectangle 10"/>
          <p:cNvSpPr>
            <a:spLocks noChangeArrowheads="1"/>
          </p:cNvSpPr>
          <p:nvPr/>
        </p:nvSpPr>
        <p:spPr bwMode="auto">
          <a:xfrm>
            <a:off x="1774825" y="1771809"/>
            <a:ext cx="89408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CN" altLang="en-US" sz="2800">
                <a:solidFill>
                  <a:srgbClr val="0000FF"/>
                </a:solidFill>
                <a:latin typeface="Arial" panose="020B0604020202020204" pitchFamily="34" charset="0"/>
              </a:rPr>
              <a:t>解</a:t>
            </a:r>
            <a:r>
              <a:rPr lang="zh-CN" altLang="en-US" sz="2800">
                <a:latin typeface="Arial" panose="020B0604020202020204" pitchFamily="34" charset="0"/>
              </a:rPr>
              <a:t>： </a:t>
            </a:r>
            <a:endParaRPr lang="zh-CN" altLang="en-US" sz="2800">
              <a:latin typeface="Arial" panose="020B0604020202020204" pitchFamily="34" charset="0"/>
            </a:endParaRPr>
          </a:p>
        </p:txBody>
      </p:sp>
      <p:sp>
        <p:nvSpPr>
          <p:cNvPr id="70667" name="Rectangle 11"/>
          <p:cNvSpPr>
            <a:spLocks noChangeArrowheads="1"/>
          </p:cNvSpPr>
          <p:nvPr/>
        </p:nvSpPr>
        <p:spPr bwMode="auto">
          <a:xfrm>
            <a:off x="1524000" y="2878138"/>
            <a:ext cx="30988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70668" name="Object 12"/>
          <p:cNvGraphicFramePr>
            <a:graphicFrameLocks noChangeAspect="1"/>
          </p:cNvGraphicFramePr>
          <p:nvPr/>
        </p:nvGraphicFramePr>
        <p:xfrm>
          <a:off x="2667000" y="2667000"/>
          <a:ext cx="6889750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0" name="Equation" r:id="rId7" imgW="3289300" imgH="723900" progId="Equation.DSMT4">
                  <p:embed/>
                </p:oleObj>
              </mc:Choice>
              <mc:Fallback>
                <p:oleObj name="Equation" r:id="rId7" imgW="3289300" imgH="723900" progId="Equation.DSMT4">
                  <p:embed/>
                  <p:pic>
                    <p:nvPicPr>
                      <p:cNvPr id="0" name="图片 143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667000"/>
                        <a:ext cx="6889750" cy="151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69" name="Rectangle 13"/>
          <p:cNvSpPr>
            <a:spLocks noChangeArrowheads="1"/>
          </p:cNvSpPr>
          <p:nvPr/>
        </p:nvSpPr>
        <p:spPr bwMode="auto">
          <a:xfrm>
            <a:off x="1524000" y="3016250"/>
            <a:ext cx="30988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70670" name="Object 14"/>
          <p:cNvGraphicFramePr>
            <a:graphicFrameLocks noChangeAspect="1"/>
          </p:cNvGraphicFramePr>
          <p:nvPr/>
        </p:nvGraphicFramePr>
        <p:xfrm>
          <a:off x="2590800" y="1600200"/>
          <a:ext cx="2178050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1" name="Equation" r:id="rId9" imgW="1054100" imgH="444500" progId="Equation.DSMT4">
                  <p:embed/>
                </p:oleObj>
              </mc:Choice>
              <mc:Fallback>
                <p:oleObj name="Equation" r:id="rId9" imgW="1054100" imgH="444500" progId="Equation.DSMT4">
                  <p:embed/>
                  <p:pic>
                    <p:nvPicPr>
                      <p:cNvPr id="0" name="图片 143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600200"/>
                        <a:ext cx="2178050" cy="917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671" name="Object 15"/>
          <p:cNvGraphicFramePr>
            <a:graphicFrameLocks noChangeAspect="1"/>
          </p:cNvGraphicFramePr>
          <p:nvPr/>
        </p:nvGraphicFramePr>
        <p:xfrm>
          <a:off x="5867400" y="457200"/>
          <a:ext cx="3405188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2" name="Equation" r:id="rId11" imgW="1625600" imgH="457200" progId="Equation.DSMT4">
                  <p:embed/>
                </p:oleObj>
              </mc:Choice>
              <mc:Fallback>
                <p:oleObj name="Equation" r:id="rId11" imgW="1625600" imgH="457200" progId="Equation.DSMT4">
                  <p:embed/>
                  <p:pic>
                    <p:nvPicPr>
                      <p:cNvPr id="0" name="图片 143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57200"/>
                        <a:ext cx="3405188" cy="954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72" name="Rectangle 16"/>
          <p:cNvSpPr>
            <a:spLocks noChangeArrowheads="1"/>
          </p:cNvSpPr>
          <p:nvPr/>
        </p:nvSpPr>
        <p:spPr bwMode="auto">
          <a:xfrm>
            <a:off x="1524000" y="2944813"/>
            <a:ext cx="30988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70673" name="Object 17"/>
          <p:cNvGraphicFramePr>
            <a:graphicFrameLocks noChangeAspect="1"/>
          </p:cNvGraphicFramePr>
          <p:nvPr/>
        </p:nvGraphicFramePr>
        <p:xfrm>
          <a:off x="3200400" y="4267200"/>
          <a:ext cx="2682875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3" name="公式" r:id="rId13" imgW="1244600" imgH="596900" progId="Equation.3">
                  <p:embed/>
                </p:oleObj>
              </mc:Choice>
              <mc:Fallback>
                <p:oleObj name="公式" r:id="rId13" imgW="1244600" imgH="596900" progId="Equation.3">
                  <p:embed/>
                  <p:pic>
                    <p:nvPicPr>
                      <p:cNvPr id="0" name="图片 143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267200"/>
                        <a:ext cx="2682875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74" name="Rectangle 18"/>
          <p:cNvSpPr>
            <a:spLocks noChangeArrowheads="1"/>
          </p:cNvSpPr>
          <p:nvPr/>
        </p:nvSpPr>
        <p:spPr bwMode="auto">
          <a:xfrm>
            <a:off x="1524000" y="2944813"/>
            <a:ext cx="30988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70675" name="Object 19"/>
          <p:cNvGraphicFramePr>
            <a:graphicFrameLocks noChangeAspect="1"/>
          </p:cNvGraphicFramePr>
          <p:nvPr/>
        </p:nvGraphicFramePr>
        <p:xfrm>
          <a:off x="6172200" y="4495800"/>
          <a:ext cx="81915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4" name="公式" r:id="rId15" imgW="266700" imgH="393065" progId="Equation.3">
                  <p:embed/>
                </p:oleObj>
              </mc:Choice>
              <mc:Fallback>
                <p:oleObj name="公式" r:id="rId15" imgW="266700" imgH="393065" progId="Equation.3">
                  <p:embed/>
                  <p:pic>
                    <p:nvPicPr>
                      <p:cNvPr id="0" name="图片 143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4495800"/>
                        <a:ext cx="819150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本框 2"/>
          <p:cNvSpPr txBox="1"/>
          <p:nvPr/>
        </p:nvSpPr>
        <p:spPr>
          <a:xfrm>
            <a:off x="0" y="104775"/>
            <a:ext cx="1763395" cy="521970"/>
          </a:xfrm>
          <a:prstGeom prst="rect">
            <a:avLst/>
          </a:prstGeom>
          <a:solidFill>
            <a:srgbClr val="FF8000">
              <a:alpha val="5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rgbClr val="FFC000">
                <a:alpha val="64000"/>
              </a:srgbClr>
            </a:glow>
            <a:softEdge rad="31750"/>
          </a:effectLst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r>
              <a:rPr lang="zh-CN" altLang="en-US" sz="2800" b="1">
                <a:solidFill>
                  <a:srgbClr val="0C00F4"/>
                </a:solidFill>
                <a:latin typeface="Times New Roman" panose="02020603050405020304" pitchFamily="18" charset="0"/>
                <a:sym typeface="+mn-ea"/>
              </a:rPr>
              <a:t>典型例题</a:t>
            </a:r>
            <a:endParaRPr lang="en-US" sz="2800" b="1" kern="0" dirty="0">
              <a:solidFill>
                <a:srgbClr val="37600F"/>
              </a:solidFill>
              <a:ea typeface="隶书" panose="020105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0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0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0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0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6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3276600" y="-1428"/>
            <a:ext cx="196088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CN" altLang="en-US" sz="2800">
                <a:solidFill>
                  <a:srgbClr val="0000FF"/>
                </a:solidFill>
                <a:latin typeface="Arial" panose="020B0604020202020204" pitchFamily="34" charset="0"/>
              </a:rPr>
              <a:t>有关性质</a:t>
            </a:r>
            <a:r>
              <a:rPr lang="zh-CN" altLang="en-US" sz="2800">
                <a:latin typeface="Arial" panose="020B0604020202020204" pitchFamily="34" charset="0"/>
              </a:rPr>
              <a:t>： </a:t>
            </a:r>
            <a:endParaRPr lang="zh-CN" altLang="en-US" sz="2800">
              <a:latin typeface="Arial" panose="020B0604020202020204" pitchFamily="34" charset="0"/>
            </a:endParaRPr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1752600" y="912336"/>
            <a:ext cx="830072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3200">
                <a:latin typeface="Arial" panose="020B0604020202020204" pitchFamily="34" charset="0"/>
              </a:rPr>
              <a:t>⑴</a:t>
            </a:r>
            <a:r>
              <a:rPr lang="zh-CN" altLang="en-US" sz="3200">
                <a:latin typeface="Arial" panose="020B0604020202020204" pitchFamily="34" charset="0"/>
              </a:rPr>
              <a:t>负数与零没有对数（∵在指数式中 </a:t>
            </a:r>
            <a:r>
              <a:rPr lang="en-US" altLang="zh-CN" sz="3200">
                <a:latin typeface="Arial" panose="020B0604020202020204" pitchFamily="34" charset="0"/>
              </a:rPr>
              <a:t>N &gt; 0 </a:t>
            </a:r>
            <a:r>
              <a:rPr lang="zh-CN" altLang="en-US" sz="3200">
                <a:latin typeface="Arial" panose="020B0604020202020204" pitchFamily="34" charset="0"/>
              </a:rPr>
              <a:t>） </a:t>
            </a:r>
            <a:endParaRPr lang="zh-CN" altLang="en-US" sz="3200">
              <a:latin typeface="Arial" panose="020B0604020202020204" pitchFamily="34" charset="0"/>
            </a:endParaRP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1828800" y="1826895"/>
            <a:ext cx="640080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3600">
                <a:latin typeface="Arial" panose="020B0604020202020204" pitchFamily="34" charset="0"/>
              </a:rPr>
              <a:t>⑵ </a:t>
            </a:r>
            <a:endParaRPr lang="en-US" altLang="zh-CN" sz="3600">
              <a:latin typeface="Arial" panose="020B0604020202020204" pitchFamily="34" charset="0"/>
            </a:endParaRPr>
          </a:p>
        </p:txBody>
      </p:sp>
      <p:graphicFrame>
        <p:nvGraphicFramePr>
          <p:cNvPr id="60422" name="Object 6"/>
          <p:cNvGraphicFramePr>
            <a:graphicFrameLocks noChangeAspect="1"/>
          </p:cNvGraphicFramePr>
          <p:nvPr/>
        </p:nvGraphicFramePr>
        <p:xfrm>
          <a:off x="2514600" y="1828800"/>
          <a:ext cx="210502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quation" r:id="rId2" imgW="647700" imgH="228600" progId="Equation.3">
                  <p:embed/>
                </p:oleObj>
              </mc:Choice>
              <mc:Fallback>
                <p:oleObj name="Equation" r:id="rId2" imgW="647700" imgH="228600" progId="Equation.3">
                  <p:embed/>
                  <p:pic>
                    <p:nvPicPr>
                      <p:cNvPr id="0" name="图片 30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828800"/>
                        <a:ext cx="2105025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4" name="Object 8"/>
          <p:cNvGraphicFramePr>
            <a:graphicFrameLocks noChangeAspect="1"/>
          </p:cNvGraphicFramePr>
          <p:nvPr/>
        </p:nvGraphicFramePr>
        <p:xfrm>
          <a:off x="4953000" y="1828800"/>
          <a:ext cx="1990725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Equation" r:id="rId4" imgW="622300" imgH="228600" progId="Equation.3">
                  <p:embed/>
                </p:oleObj>
              </mc:Choice>
              <mc:Fallback>
                <p:oleObj name="Equation" r:id="rId4" imgW="622300" imgH="228600" progId="Equation.3">
                  <p:embed/>
                  <p:pic>
                    <p:nvPicPr>
                      <p:cNvPr id="0" name="图片 30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828800"/>
                        <a:ext cx="1990725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29" name="Rectangle 13"/>
          <p:cNvSpPr>
            <a:spLocks noChangeArrowheads="1"/>
          </p:cNvSpPr>
          <p:nvPr/>
        </p:nvSpPr>
        <p:spPr bwMode="auto">
          <a:xfrm>
            <a:off x="1905000" y="2604770"/>
            <a:ext cx="3276600" cy="64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zh-CN" sz="3600">
                <a:latin typeface="Arial" panose="020B0604020202020204" pitchFamily="34" charset="0"/>
              </a:rPr>
              <a:t>⑶</a:t>
            </a:r>
            <a:r>
              <a:rPr lang="zh-CN" altLang="en-US" sz="3600">
                <a:latin typeface="Arial" panose="020B0604020202020204" pitchFamily="34" charset="0"/>
              </a:rPr>
              <a:t>对数恒等式</a:t>
            </a:r>
            <a:endParaRPr lang="zh-CN" altLang="en-US" sz="3600">
              <a:latin typeface="Arial" panose="020B0604020202020204" pitchFamily="34" charset="0"/>
            </a:endParaRPr>
          </a:p>
        </p:txBody>
      </p:sp>
      <p:graphicFrame>
        <p:nvGraphicFramePr>
          <p:cNvPr id="60433" name="Object 17"/>
          <p:cNvGraphicFramePr>
            <a:graphicFrameLocks noChangeAspect="1"/>
          </p:cNvGraphicFramePr>
          <p:nvPr/>
        </p:nvGraphicFramePr>
        <p:xfrm>
          <a:off x="5029200" y="2819400"/>
          <a:ext cx="3048000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Equation" r:id="rId6" imgW="711200" imgH="203200" progId="Equation.3">
                  <p:embed/>
                </p:oleObj>
              </mc:Choice>
              <mc:Fallback>
                <p:oleObj name="Equation" r:id="rId6" imgW="711200" imgH="203200" progId="Equation.3">
                  <p:embed/>
                  <p:pic>
                    <p:nvPicPr>
                      <p:cNvPr id="0" name="图片 30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819400"/>
                        <a:ext cx="3048000" cy="854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36" name="Object 20"/>
          <p:cNvGraphicFramePr>
            <a:graphicFrameLocks noChangeAspect="1"/>
          </p:cNvGraphicFramePr>
          <p:nvPr/>
        </p:nvGraphicFramePr>
        <p:xfrm>
          <a:off x="4953000" y="3886200"/>
          <a:ext cx="3081338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Equation" r:id="rId8" imgW="787400" imgH="241300" progId="Equation.DSMT4">
                  <p:embed/>
                </p:oleObj>
              </mc:Choice>
              <mc:Fallback>
                <p:oleObj name="Equation" r:id="rId8" imgW="787400" imgH="241300" progId="Equation.DSMT4">
                  <p:embed/>
                  <p:pic>
                    <p:nvPicPr>
                      <p:cNvPr id="0" name="图片 30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3886200"/>
                        <a:ext cx="3081338" cy="925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37" name="Object 21"/>
          <p:cNvGraphicFramePr>
            <a:graphicFrameLocks noChangeAspect="1"/>
          </p:cNvGraphicFramePr>
          <p:nvPr/>
        </p:nvGraphicFramePr>
        <p:xfrm>
          <a:off x="3733800" y="5029200"/>
          <a:ext cx="3932238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Equation" r:id="rId10" imgW="1625600" imgH="254000" progId="Equation.DSMT4">
                  <p:embed/>
                </p:oleObj>
              </mc:Choice>
              <mc:Fallback>
                <p:oleObj name="Equation" r:id="rId10" imgW="1625600" imgH="254000" progId="Equation.DSMT4">
                  <p:embed/>
                  <p:pic>
                    <p:nvPicPr>
                      <p:cNvPr id="0" name="图片 30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5029200"/>
                        <a:ext cx="3932238" cy="620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本框 2"/>
          <p:cNvSpPr txBox="1"/>
          <p:nvPr/>
        </p:nvSpPr>
        <p:spPr>
          <a:xfrm>
            <a:off x="0" y="104775"/>
            <a:ext cx="1763395" cy="521970"/>
          </a:xfrm>
          <a:prstGeom prst="rect">
            <a:avLst/>
          </a:prstGeom>
          <a:solidFill>
            <a:srgbClr val="FF8000">
              <a:alpha val="5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rgbClr val="FFC000">
                <a:alpha val="64000"/>
              </a:srgbClr>
            </a:glow>
            <a:softEdge rad="31750"/>
          </a:effectLst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r>
              <a:rPr lang="zh-CN" altLang="en-US" sz="2800" b="1">
                <a:solidFill>
                  <a:srgbClr val="0C00F4"/>
                </a:solidFill>
                <a:latin typeface="Times New Roman" panose="02020603050405020304" pitchFamily="18" charset="0"/>
                <a:sym typeface="+mn-ea"/>
              </a:rPr>
              <a:t>复习引入</a:t>
            </a:r>
            <a:endParaRPr lang="en-US" altLang="zh-CN" sz="2800" b="1" kern="0" dirty="0">
              <a:solidFill>
                <a:srgbClr val="37600F"/>
              </a:solidFill>
              <a:ea typeface="隶书" panose="020105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0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0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0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0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ldLvl="0" animBg="1"/>
      <p:bldP spid="60420" grpId="0" bldLvl="0" animBg="1"/>
      <p:bldP spid="6042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2135188" y="547846"/>
            <a:ext cx="231648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2800">
                <a:latin typeface="Arial" panose="020B0604020202020204" pitchFamily="34" charset="0"/>
              </a:rPr>
              <a:t>⑷</a:t>
            </a:r>
            <a:r>
              <a:rPr lang="zh-CN" altLang="en-US" sz="2800">
                <a:latin typeface="Arial" panose="020B0604020202020204" pitchFamily="34" charset="0"/>
              </a:rPr>
              <a:t>常用对数： </a:t>
            </a:r>
            <a:endParaRPr lang="zh-CN" altLang="en-US" sz="2800">
              <a:latin typeface="Arial" panose="020B0604020202020204" pitchFamily="34" charset="0"/>
            </a:endParaRP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2855913" y="1051084"/>
            <a:ext cx="697865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CN" altLang="en-US" sz="2800">
                <a:latin typeface="Arial" panose="020B0604020202020204" pitchFamily="34" charset="0"/>
              </a:rPr>
              <a:t>我们通常将以</a:t>
            </a:r>
            <a:r>
              <a:rPr lang="en-US" altLang="zh-CN" sz="2800">
                <a:latin typeface="Arial" panose="020B0604020202020204" pitchFamily="34" charset="0"/>
              </a:rPr>
              <a:t>10</a:t>
            </a:r>
            <a:r>
              <a:rPr lang="zh-CN" altLang="en-US" sz="2800">
                <a:latin typeface="Arial" panose="020B0604020202020204" pitchFamily="34" charset="0"/>
              </a:rPr>
              <a:t>为底的对数叫做</a:t>
            </a:r>
            <a:r>
              <a:rPr lang="zh-CN" altLang="en-US" sz="2800">
                <a:solidFill>
                  <a:srgbClr val="0000FF"/>
                </a:solidFill>
                <a:latin typeface="Arial" panose="020B0604020202020204" pitchFamily="34" charset="0"/>
              </a:rPr>
              <a:t>常用对数</a:t>
            </a:r>
            <a:r>
              <a:rPr lang="zh-CN" altLang="en-US" sz="2800">
                <a:latin typeface="Arial" panose="020B0604020202020204" pitchFamily="34" charset="0"/>
              </a:rPr>
              <a:t>。 </a:t>
            </a:r>
            <a:endParaRPr lang="zh-CN" altLang="en-US" sz="2800">
              <a:latin typeface="Arial" panose="020B0604020202020204" pitchFamily="34" charset="0"/>
            </a:endParaRP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1992313" y="1627347"/>
            <a:ext cx="373888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CN" altLang="en-US" sz="2800">
                <a:latin typeface="Arial" panose="020B0604020202020204" pitchFamily="34" charset="0"/>
              </a:rPr>
              <a:t>为了简便</a:t>
            </a:r>
            <a:r>
              <a:rPr lang="en-US" altLang="zh-CN" sz="2800">
                <a:latin typeface="Arial" panose="020B0604020202020204" pitchFamily="34" charset="0"/>
              </a:rPr>
              <a:t>,N</a:t>
            </a:r>
            <a:r>
              <a:rPr lang="zh-CN" altLang="en-US" sz="2800">
                <a:latin typeface="Arial" panose="020B0604020202020204" pitchFamily="34" charset="0"/>
              </a:rPr>
              <a:t>的常用对数 </a:t>
            </a:r>
            <a:endParaRPr lang="zh-CN" altLang="en-US" sz="2800">
              <a:latin typeface="Arial" panose="020B0604020202020204" pitchFamily="34" charset="0"/>
            </a:endParaRPr>
          </a:p>
        </p:txBody>
      </p:sp>
      <p:graphicFrame>
        <p:nvGraphicFramePr>
          <p:cNvPr id="61446" name="Object 6"/>
          <p:cNvGraphicFramePr>
            <a:graphicFrameLocks noChangeAspect="1"/>
          </p:cNvGraphicFramePr>
          <p:nvPr/>
        </p:nvGraphicFramePr>
        <p:xfrm>
          <a:off x="5715000" y="1676400"/>
          <a:ext cx="1187450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Equation" r:id="rId1" imgW="495300" imgH="228600" progId="Equation.3">
                  <p:embed/>
                </p:oleObj>
              </mc:Choice>
              <mc:Fallback>
                <p:oleObj name="Equation" r:id="rId1" imgW="495300" imgH="228600" progId="Equation.3">
                  <p:embed/>
                  <p:pic>
                    <p:nvPicPr>
                      <p:cNvPr id="0" name="图片 40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1676400"/>
                        <a:ext cx="1187450" cy="547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7" name="Rectangle 7"/>
          <p:cNvSpPr>
            <a:spLocks noChangeArrowheads="1"/>
          </p:cNvSpPr>
          <p:nvPr/>
        </p:nvSpPr>
        <p:spPr bwMode="auto">
          <a:xfrm>
            <a:off x="7032625" y="1555909"/>
            <a:ext cx="213804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CN" altLang="en-US" sz="2800">
                <a:latin typeface="Arial" panose="020B0604020202020204" pitchFamily="34" charset="0"/>
              </a:rPr>
              <a:t>简记作</a:t>
            </a:r>
            <a:r>
              <a:rPr lang="en-US" altLang="zh-CN" sz="2800">
                <a:latin typeface="Arial" panose="020B0604020202020204" pitchFamily="34" charset="0"/>
              </a:rPr>
              <a:t>lgN</a:t>
            </a:r>
            <a:r>
              <a:rPr lang="zh-CN" altLang="en-US" sz="2800">
                <a:latin typeface="Arial" panose="020B0604020202020204" pitchFamily="34" charset="0"/>
              </a:rPr>
              <a:t>。 </a:t>
            </a:r>
            <a:endParaRPr lang="zh-CN" altLang="en-US" sz="2800">
              <a:latin typeface="Arial" panose="020B0604020202020204" pitchFamily="34" charset="0"/>
            </a:endParaRPr>
          </a:p>
        </p:txBody>
      </p:sp>
      <p:sp>
        <p:nvSpPr>
          <p:cNvPr id="61450" name="Rectangle 10"/>
          <p:cNvSpPr>
            <a:spLocks noChangeArrowheads="1"/>
          </p:cNvSpPr>
          <p:nvPr/>
        </p:nvSpPr>
        <p:spPr bwMode="auto">
          <a:xfrm>
            <a:off x="2135188" y="2419509"/>
            <a:ext cx="231648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CN" sz="2800">
                <a:latin typeface="Arial" panose="020B0604020202020204" pitchFamily="34" charset="0"/>
              </a:rPr>
              <a:t>⑸</a:t>
            </a:r>
            <a:r>
              <a:rPr lang="zh-CN" altLang="en-US" sz="2800">
                <a:latin typeface="Arial" panose="020B0604020202020204" pitchFamily="34" charset="0"/>
              </a:rPr>
              <a:t>自然对数： </a:t>
            </a:r>
            <a:endParaRPr lang="zh-CN" altLang="en-US" sz="2800">
              <a:latin typeface="Arial" panose="020B0604020202020204" pitchFamily="34" charset="0"/>
            </a:endParaRPr>
          </a:p>
        </p:txBody>
      </p:sp>
      <p:sp>
        <p:nvSpPr>
          <p:cNvPr id="61451" name="Rectangle 11"/>
          <p:cNvSpPr>
            <a:spLocks noChangeArrowheads="1"/>
          </p:cNvSpPr>
          <p:nvPr/>
        </p:nvSpPr>
        <p:spPr bwMode="auto">
          <a:xfrm>
            <a:off x="2855913" y="2995772"/>
            <a:ext cx="756158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CN" altLang="en-US" sz="2800">
                <a:latin typeface="Arial" panose="020B0604020202020204" pitchFamily="34" charset="0"/>
              </a:rPr>
              <a:t>在科学技术中常常使用以无理数</a:t>
            </a:r>
            <a:r>
              <a:rPr lang="en-US" altLang="zh-CN" sz="2800">
                <a:latin typeface="Arial" panose="020B0604020202020204" pitchFamily="34" charset="0"/>
              </a:rPr>
              <a:t>e=2.71828……</a:t>
            </a:r>
            <a:endParaRPr lang="en-US" altLang="zh-CN" sz="2800">
              <a:latin typeface="Arial" panose="020B0604020202020204" pitchFamily="34" charset="0"/>
            </a:endParaRPr>
          </a:p>
        </p:txBody>
      </p:sp>
      <p:sp>
        <p:nvSpPr>
          <p:cNvPr id="61452" name="Rectangle 12"/>
          <p:cNvSpPr>
            <a:spLocks noChangeArrowheads="1"/>
          </p:cNvSpPr>
          <p:nvPr/>
        </p:nvSpPr>
        <p:spPr bwMode="auto">
          <a:xfrm>
            <a:off x="2135188" y="3500438"/>
            <a:ext cx="678116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>
                <a:latin typeface="Arial" panose="020B0604020202020204" pitchFamily="34" charset="0"/>
              </a:rPr>
              <a:t>为底的对数，</a:t>
            </a:r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</a:rPr>
              <a:t>以</a:t>
            </a:r>
            <a:r>
              <a:rPr lang="en-US" altLang="zh-CN" sz="2800">
                <a:solidFill>
                  <a:srgbClr val="FF0000"/>
                </a:solidFill>
                <a:latin typeface="Arial" panose="020B0604020202020204" pitchFamily="34" charset="0"/>
              </a:rPr>
              <a:t>e</a:t>
            </a:r>
            <a:r>
              <a:rPr lang="zh-CN" altLang="en-US" sz="2800">
                <a:solidFill>
                  <a:srgbClr val="FF0000"/>
                </a:solidFill>
                <a:latin typeface="Arial" panose="020B0604020202020204" pitchFamily="34" charset="0"/>
              </a:rPr>
              <a:t>为底的对数叫自然对数</a:t>
            </a:r>
            <a:r>
              <a:rPr lang="zh-CN" altLang="en-US" sz="2800">
                <a:latin typeface="Arial" panose="020B0604020202020204" pitchFamily="34" charset="0"/>
              </a:rPr>
              <a:t>。 </a:t>
            </a:r>
            <a:endParaRPr lang="zh-CN" altLang="en-US" sz="2800">
              <a:latin typeface="Arial" panose="020B0604020202020204" pitchFamily="34" charset="0"/>
            </a:endParaRPr>
          </a:p>
        </p:txBody>
      </p:sp>
      <p:sp>
        <p:nvSpPr>
          <p:cNvPr id="61453" name="Rectangle 13"/>
          <p:cNvSpPr>
            <a:spLocks noChangeArrowheads="1"/>
          </p:cNvSpPr>
          <p:nvPr/>
        </p:nvSpPr>
        <p:spPr bwMode="auto">
          <a:xfrm>
            <a:off x="2279650" y="4075272"/>
            <a:ext cx="399542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CN" altLang="en-US" sz="2800">
                <a:latin typeface="Arial" panose="020B0604020202020204" pitchFamily="34" charset="0"/>
              </a:rPr>
              <a:t>为了简便，</a:t>
            </a:r>
            <a:r>
              <a:rPr lang="en-US" altLang="zh-CN" sz="2800">
                <a:latin typeface="Arial" panose="020B0604020202020204" pitchFamily="34" charset="0"/>
              </a:rPr>
              <a:t>N</a:t>
            </a:r>
            <a:r>
              <a:rPr lang="zh-CN" altLang="en-US" sz="2800">
                <a:latin typeface="Arial" panose="020B0604020202020204" pitchFamily="34" charset="0"/>
              </a:rPr>
              <a:t>的自然对数 </a:t>
            </a:r>
            <a:endParaRPr lang="zh-CN" altLang="en-US" sz="2800">
              <a:latin typeface="Arial" panose="020B0604020202020204" pitchFamily="34" charset="0"/>
            </a:endParaRPr>
          </a:p>
        </p:txBody>
      </p:sp>
      <p:graphicFrame>
        <p:nvGraphicFramePr>
          <p:cNvPr id="61455" name="Object 15"/>
          <p:cNvGraphicFramePr>
            <a:graphicFrameLocks noChangeAspect="1"/>
          </p:cNvGraphicFramePr>
          <p:nvPr/>
        </p:nvGraphicFramePr>
        <p:xfrm>
          <a:off x="6311900" y="4005263"/>
          <a:ext cx="122555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Equation" r:id="rId3" imgW="457200" imgH="228600" progId="Equation.3">
                  <p:embed/>
                </p:oleObj>
              </mc:Choice>
              <mc:Fallback>
                <p:oleObj name="Equation" r:id="rId3" imgW="457200" imgH="228600" progId="Equation.3">
                  <p:embed/>
                  <p:pic>
                    <p:nvPicPr>
                      <p:cNvPr id="0" name="图片 40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1900" y="4005263"/>
                        <a:ext cx="1225550" cy="61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56" name="Rectangle 16"/>
          <p:cNvSpPr>
            <a:spLocks noChangeArrowheads="1"/>
          </p:cNvSpPr>
          <p:nvPr/>
        </p:nvSpPr>
        <p:spPr bwMode="auto">
          <a:xfrm>
            <a:off x="7535863" y="4075272"/>
            <a:ext cx="213804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CN" altLang="en-US" sz="2800">
                <a:latin typeface="Arial" panose="020B0604020202020204" pitchFamily="34" charset="0"/>
              </a:rPr>
              <a:t>简记作</a:t>
            </a:r>
            <a:r>
              <a:rPr lang="en-US" altLang="zh-CN" sz="2800">
                <a:latin typeface="Arial" panose="020B0604020202020204" pitchFamily="34" charset="0"/>
              </a:rPr>
              <a:t>lnN</a:t>
            </a:r>
            <a:r>
              <a:rPr lang="zh-CN" altLang="en-US" sz="2800">
                <a:latin typeface="Arial" panose="020B0604020202020204" pitchFamily="34" charset="0"/>
              </a:rPr>
              <a:t>。 </a:t>
            </a:r>
            <a:endParaRPr lang="zh-CN" altLang="en-US" sz="2800">
              <a:latin typeface="Arial" panose="020B0604020202020204" pitchFamily="34" charset="0"/>
            </a:endParaRPr>
          </a:p>
        </p:txBody>
      </p:sp>
      <p:sp>
        <p:nvSpPr>
          <p:cNvPr id="61459" name="Rectangle 19"/>
          <p:cNvSpPr>
            <a:spLocks noChangeArrowheads="1"/>
          </p:cNvSpPr>
          <p:nvPr/>
        </p:nvSpPr>
        <p:spPr bwMode="auto">
          <a:xfrm>
            <a:off x="1992313" y="4795997"/>
            <a:ext cx="413385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CN" altLang="en-US" sz="2800">
                <a:latin typeface="Arial" panose="020B0604020202020204" pitchFamily="34" charset="0"/>
              </a:rPr>
              <a:t>（</a:t>
            </a:r>
            <a:r>
              <a:rPr lang="en-US" altLang="zh-CN" sz="2800">
                <a:latin typeface="Arial" panose="020B0604020202020204" pitchFamily="34" charset="0"/>
              </a:rPr>
              <a:t>6</a:t>
            </a:r>
            <a:r>
              <a:rPr lang="zh-CN" altLang="en-US" sz="2800">
                <a:latin typeface="Arial" panose="020B0604020202020204" pitchFamily="34" charset="0"/>
              </a:rPr>
              <a:t>）底数</a:t>
            </a:r>
            <a:r>
              <a:rPr lang="en-US" altLang="zh-CN" sz="2800">
                <a:latin typeface="Arial" panose="020B0604020202020204" pitchFamily="34" charset="0"/>
              </a:rPr>
              <a:t>a</a:t>
            </a:r>
            <a:r>
              <a:rPr lang="zh-CN" altLang="en-US" sz="2800">
                <a:latin typeface="Arial" panose="020B0604020202020204" pitchFamily="34" charset="0"/>
              </a:rPr>
              <a:t>的取值范围： </a:t>
            </a:r>
            <a:endParaRPr lang="zh-CN" altLang="en-US" sz="2800">
              <a:latin typeface="Arial" panose="020B0604020202020204" pitchFamily="34" charset="0"/>
            </a:endParaRPr>
          </a:p>
        </p:txBody>
      </p:sp>
      <p:graphicFrame>
        <p:nvGraphicFramePr>
          <p:cNvPr id="61461" name="Object 21"/>
          <p:cNvGraphicFramePr>
            <a:graphicFrameLocks noChangeAspect="1"/>
          </p:cNvGraphicFramePr>
          <p:nvPr/>
        </p:nvGraphicFramePr>
        <p:xfrm>
          <a:off x="6096000" y="4876800"/>
          <a:ext cx="2087563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Equation" r:id="rId5" imgW="850265" imgH="203200" progId="Equation.3">
                  <p:embed/>
                </p:oleObj>
              </mc:Choice>
              <mc:Fallback>
                <p:oleObj name="Equation" r:id="rId5" imgW="850265" imgH="203200" progId="Equation.3">
                  <p:embed/>
                  <p:pic>
                    <p:nvPicPr>
                      <p:cNvPr id="0" name="图片 40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4876800"/>
                        <a:ext cx="2087563" cy="492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62" name="Rectangle 22"/>
          <p:cNvSpPr>
            <a:spLocks noChangeArrowheads="1"/>
          </p:cNvSpPr>
          <p:nvPr/>
        </p:nvSpPr>
        <p:spPr bwMode="auto">
          <a:xfrm>
            <a:off x="2782888" y="5443697"/>
            <a:ext cx="3126740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zh-CN" altLang="en-US" sz="2800">
                <a:latin typeface="Arial" panose="020B0604020202020204" pitchFamily="34" charset="0"/>
              </a:rPr>
              <a:t>真数</a:t>
            </a:r>
            <a:r>
              <a:rPr lang="en-US" altLang="zh-CN" sz="2800">
                <a:latin typeface="Arial" panose="020B0604020202020204" pitchFamily="34" charset="0"/>
              </a:rPr>
              <a:t>N</a:t>
            </a:r>
            <a:r>
              <a:rPr lang="zh-CN" altLang="en-US" sz="2800">
                <a:latin typeface="Arial" panose="020B0604020202020204" pitchFamily="34" charset="0"/>
              </a:rPr>
              <a:t>的取值范围 </a:t>
            </a:r>
            <a:r>
              <a:rPr lang="en-US" altLang="zh-CN" sz="2800">
                <a:latin typeface="Arial" panose="020B0604020202020204" pitchFamily="34" charset="0"/>
              </a:rPr>
              <a:t>:</a:t>
            </a:r>
            <a:endParaRPr lang="en-US" altLang="zh-CN" sz="2800">
              <a:latin typeface="Arial" panose="020B0604020202020204" pitchFamily="34" charset="0"/>
            </a:endParaRPr>
          </a:p>
        </p:txBody>
      </p:sp>
      <p:graphicFrame>
        <p:nvGraphicFramePr>
          <p:cNvPr id="61464" name="Object 24"/>
          <p:cNvGraphicFramePr>
            <a:graphicFrameLocks noChangeAspect="1"/>
          </p:cNvGraphicFramePr>
          <p:nvPr/>
        </p:nvGraphicFramePr>
        <p:xfrm>
          <a:off x="6096000" y="5486400"/>
          <a:ext cx="11525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Equation" r:id="rId7" imgW="457200" imgH="203200" progId="Equation.3">
                  <p:embed/>
                </p:oleObj>
              </mc:Choice>
              <mc:Fallback>
                <p:oleObj name="Equation" r:id="rId7" imgW="457200" imgH="203200" progId="Equation.3">
                  <p:embed/>
                  <p:pic>
                    <p:nvPicPr>
                      <p:cNvPr id="0" name="图片 40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5486400"/>
                        <a:ext cx="1152525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本框 2"/>
          <p:cNvSpPr txBox="1"/>
          <p:nvPr/>
        </p:nvSpPr>
        <p:spPr>
          <a:xfrm>
            <a:off x="0" y="104775"/>
            <a:ext cx="1763395" cy="521970"/>
          </a:xfrm>
          <a:prstGeom prst="rect">
            <a:avLst/>
          </a:prstGeom>
          <a:solidFill>
            <a:srgbClr val="FF8000">
              <a:alpha val="5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rgbClr val="FFC000">
                <a:alpha val="64000"/>
              </a:srgbClr>
            </a:glow>
            <a:softEdge rad="31750"/>
          </a:effectLst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r>
              <a:rPr lang="zh-CN" altLang="en-US" sz="2800" b="1">
                <a:solidFill>
                  <a:srgbClr val="0C00F4"/>
                </a:solidFill>
                <a:latin typeface="Times New Roman" panose="02020603050405020304" pitchFamily="18" charset="0"/>
                <a:sym typeface="+mn-ea"/>
              </a:rPr>
              <a:t>复习引入</a:t>
            </a:r>
            <a:endParaRPr lang="en-US" altLang="zh-CN" sz="2800" b="1" kern="0" dirty="0">
              <a:solidFill>
                <a:srgbClr val="37600F"/>
              </a:solidFill>
              <a:ea typeface="隶书" panose="020105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1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1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1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1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61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ldLvl="0" animBg="1"/>
      <p:bldP spid="61444" grpId="0" bldLvl="0" animBg="1"/>
      <p:bldP spid="61447" grpId="0" bldLvl="0" animBg="1"/>
      <p:bldP spid="61451" grpId="0" bldLvl="0" animBg="1"/>
      <p:bldP spid="61452" grpId="0" bldLvl="0" animBg="1"/>
      <p:bldP spid="61453" grpId="0" bldLvl="0" animBg="1"/>
      <p:bldP spid="6145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0" y="533400"/>
            <a:ext cx="7848600" cy="4343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>
              <a:lnSpc>
                <a:spcPct val="90000"/>
              </a:lnSpc>
              <a:buFontTx/>
              <a:buNone/>
            </a:pPr>
            <a:r>
              <a:rPr lang="zh-CN" altLang="en-US"/>
              <a:t>指数运算性质：</a:t>
            </a:r>
            <a:endParaRPr lang="zh-CN" altLang="en-US"/>
          </a:p>
          <a:p>
            <a:pPr>
              <a:lnSpc>
                <a:spcPct val="90000"/>
              </a:lnSpc>
              <a:buFontTx/>
              <a:buNone/>
            </a:pPr>
            <a:endParaRPr lang="zh-CN" altLang="en-US"/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/>
              <a:t>（</a:t>
            </a:r>
            <a:r>
              <a:rPr lang="en-US" altLang="zh-CN"/>
              <a:t>1</a:t>
            </a:r>
            <a:r>
              <a:rPr lang="zh-CN" altLang="en-US"/>
              <a:t>）</a:t>
            </a:r>
            <a:endParaRPr lang="zh-CN" altLang="en-US"/>
          </a:p>
          <a:p>
            <a:pPr>
              <a:lnSpc>
                <a:spcPct val="90000"/>
              </a:lnSpc>
              <a:buFontTx/>
              <a:buNone/>
            </a:pPr>
            <a:endParaRPr lang="zh-CN" altLang="en-US"/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/>
              <a:t>（</a:t>
            </a:r>
            <a:r>
              <a:rPr lang="en-US" altLang="zh-CN"/>
              <a:t>2</a:t>
            </a:r>
            <a:r>
              <a:rPr lang="zh-CN" altLang="en-US"/>
              <a:t>）</a:t>
            </a:r>
            <a:endParaRPr lang="zh-CN" altLang="en-US"/>
          </a:p>
          <a:p>
            <a:pPr>
              <a:lnSpc>
                <a:spcPct val="90000"/>
              </a:lnSpc>
              <a:buFontTx/>
              <a:buNone/>
            </a:pPr>
            <a:endParaRPr lang="zh-CN" altLang="en-US"/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/>
              <a:t>（</a:t>
            </a:r>
            <a:r>
              <a:rPr lang="en-US" altLang="zh-CN"/>
              <a:t>3</a:t>
            </a:r>
            <a:r>
              <a:rPr lang="zh-CN" altLang="en-US"/>
              <a:t>）</a:t>
            </a:r>
            <a:endParaRPr lang="zh-CN" altLang="en-US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zh-CN" altLang="en-US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>
                <a:solidFill>
                  <a:schemeClr val="tx2"/>
                </a:solidFill>
              </a:rPr>
              <a:t>对数会有怎样的运算性质呢？</a:t>
            </a:r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1524000" y="-184150"/>
            <a:ext cx="30988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35850" name="Object 10"/>
          <p:cNvGraphicFramePr>
            <a:graphicFrameLocks noChangeAspect="1"/>
          </p:cNvGraphicFramePr>
          <p:nvPr/>
        </p:nvGraphicFramePr>
        <p:xfrm>
          <a:off x="3165475" y="1371600"/>
          <a:ext cx="4302125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Equation" r:id="rId1" imgW="837565" imgH="203200" progId="Equation.DSMT4">
                  <p:embed/>
                </p:oleObj>
              </mc:Choice>
              <mc:Fallback>
                <p:oleObj name="Equation" r:id="rId1" imgW="837565" imgH="203200" progId="Equation.DSMT4">
                  <p:embed/>
                  <p:pic>
                    <p:nvPicPr>
                      <p:cNvPr id="0" name="图片 51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5475" y="1371600"/>
                        <a:ext cx="4302125" cy="1022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53" name="Rectangle 13"/>
          <p:cNvSpPr>
            <a:spLocks noChangeArrowheads="1"/>
          </p:cNvSpPr>
          <p:nvPr/>
        </p:nvSpPr>
        <p:spPr bwMode="auto">
          <a:xfrm>
            <a:off x="1524000" y="-184150"/>
            <a:ext cx="30988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aphicFrame>
        <p:nvGraphicFramePr>
          <p:cNvPr id="35852" name="Object 12"/>
          <p:cNvGraphicFramePr>
            <a:graphicFrameLocks noChangeAspect="1"/>
          </p:cNvGraphicFramePr>
          <p:nvPr/>
        </p:nvGraphicFramePr>
        <p:xfrm>
          <a:off x="3235325" y="2286000"/>
          <a:ext cx="3546475" cy="1417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公式" r:id="rId3" imgW="647700" imgH="419100" progId="Equation.3">
                  <p:embed/>
                </p:oleObj>
              </mc:Choice>
              <mc:Fallback>
                <p:oleObj name="公式" r:id="rId3" imgW="647700" imgH="419100" progId="Equation.3">
                  <p:embed/>
                  <p:pic>
                    <p:nvPicPr>
                      <p:cNvPr id="0" name="图片 51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325" y="2286000"/>
                        <a:ext cx="3546475" cy="1417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4" name="Object 14"/>
          <p:cNvGraphicFramePr>
            <a:graphicFrameLocks noChangeAspect="1"/>
          </p:cNvGraphicFramePr>
          <p:nvPr/>
        </p:nvGraphicFramePr>
        <p:xfrm>
          <a:off x="3557905" y="3838575"/>
          <a:ext cx="3321050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公式" r:id="rId5" imgW="736600" imgH="228600" progId="Equation.3">
                  <p:embed/>
                </p:oleObj>
              </mc:Choice>
              <mc:Fallback>
                <p:oleObj name="公式" r:id="rId5" imgW="736600" imgH="228600" progId="Equation.3">
                  <p:embed/>
                  <p:pic>
                    <p:nvPicPr>
                      <p:cNvPr id="0" name="图片 51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7905" y="3838575"/>
                        <a:ext cx="3321050" cy="1038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61" name="Rectangle 21"/>
          <p:cNvSpPr>
            <a:spLocks noChangeArrowheads="1"/>
          </p:cNvSpPr>
          <p:nvPr/>
        </p:nvSpPr>
        <p:spPr bwMode="auto">
          <a:xfrm>
            <a:off x="1524000" y="-184150"/>
            <a:ext cx="30988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35863" name="Rectangle 23"/>
          <p:cNvSpPr>
            <a:spLocks noChangeArrowheads="1"/>
          </p:cNvSpPr>
          <p:nvPr/>
        </p:nvSpPr>
        <p:spPr bwMode="auto">
          <a:xfrm>
            <a:off x="1524000" y="-184150"/>
            <a:ext cx="30988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35865" name="Rectangle 25"/>
          <p:cNvSpPr>
            <a:spLocks noChangeArrowheads="1"/>
          </p:cNvSpPr>
          <p:nvPr/>
        </p:nvSpPr>
        <p:spPr bwMode="auto">
          <a:xfrm>
            <a:off x="1524000" y="-184150"/>
            <a:ext cx="30988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35867" name="Rectangle 27"/>
          <p:cNvSpPr>
            <a:spLocks noChangeArrowheads="1"/>
          </p:cNvSpPr>
          <p:nvPr/>
        </p:nvSpPr>
        <p:spPr bwMode="auto">
          <a:xfrm>
            <a:off x="1524000" y="-184150"/>
            <a:ext cx="30988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35869" name="Rectangle 29"/>
          <p:cNvSpPr>
            <a:spLocks noChangeArrowheads="1"/>
          </p:cNvSpPr>
          <p:nvPr/>
        </p:nvSpPr>
        <p:spPr bwMode="auto">
          <a:xfrm>
            <a:off x="1524000" y="-184150"/>
            <a:ext cx="30988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35871" name="Rectangle 31"/>
          <p:cNvSpPr>
            <a:spLocks noChangeArrowheads="1"/>
          </p:cNvSpPr>
          <p:nvPr/>
        </p:nvSpPr>
        <p:spPr bwMode="auto">
          <a:xfrm>
            <a:off x="1524000" y="-184150"/>
            <a:ext cx="30988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11" name="文本框 2"/>
          <p:cNvSpPr txBox="1"/>
          <p:nvPr/>
        </p:nvSpPr>
        <p:spPr>
          <a:xfrm>
            <a:off x="0" y="104775"/>
            <a:ext cx="1763395" cy="521970"/>
          </a:xfrm>
          <a:prstGeom prst="rect">
            <a:avLst/>
          </a:prstGeom>
          <a:solidFill>
            <a:srgbClr val="FF8000">
              <a:alpha val="5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rgbClr val="FFC000">
                <a:alpha val="64000"/>
              </a:srgbClr>
            </a:glow>
            <a:softEdge rad="31750"/>
          </a:effectLst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r>
              <a:rPr lang="zh-CN" altLang="en-US" sz="2800" b="1">
                <a:solidFill>
                  <a:srgbClr val="0C00F4"/>
                </a:solidFill>
                <a:latin typeface="Times New Roman" panose="02020603050405020304" pitchFamily="18" charset="0"/>
                <a:sym typeface="+mn-ea"/>
              </a:rPr>
              <a:t>复习引入</a:t>
            </a:r>
            <a:endParaRPr lang="en-US" altLang="zh-CN" sz="2800" b="1" kern="0" dirty="0">
              <a:solidFill>
                <a:srgbClr val="37600F"/>
              </a:solidFill>
              <a:ea typeface="隶书" panose="020105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29" name="内容占位符 7173"/>
          <p:cNvGraphicFramePr>
            <a:graphicFrameLocks noGrp="1"/>
          </p:cNvGraphicFramePr>
          <p:nvPr>
            <p:ph sz="quarter" idx="2"/>
          </p:nvPr>
        </p:nvGraphicFramePr>
        <p:xfrm>
          <a:off x="4074458" y="1906610"/>
          <a:ext cx="2124075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" r:id="rId1" imgW="1599565" imgH="330200" progId="Equation.DSMT4">
                  <p:embed/>
                </p:oleObj>
              </mc:Choice>
              <mc:Fallback>
                <p:oleObj name="" r:id="rId1" imgW="1599565" imgH="330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074458" y="1906610"/>
                        <a:ext cx="2124075" cy="439737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0" name="矩形 7172"/>
          <p:cNvSpPr>
            <a:spLocks noChangeArrowheads="1"/>
          </p:cNvSpPr>
          <p:nvPr/>
        </p:nvSpPr>
        <p:spPr bwMode="auto">
          <a:xfrm>
            <a:off x="3945871" y="683746"/>
            <a:ext cx="360045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</a:rPr>
              <a:t>1.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对数的运算性质</a:t>
            </a:r>
            <a:endParaRPr lang="zh-CN" altLang="en-US" sz="2400" b="1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graphicFrame>
        <p:nvGraphicFramePr>
          <p:cNvPr id="22531" name="内容占位符 7175"/>
          <p:cNvGraphicFramePr>
            <a:graphicFrameLocks noGrp="1"/>
          </p:cNvGraphicFramePr>
          <p:nvPr>
            <p:ph sz="quarter" idx="3"/>
          </p:nvPr>
        </p:nvGraphicFramePr>
        <p:xfrm>
          <a:off x="6365222" y="3060688"/>
          <a:ext cx="2782888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" r:id="rId3" imgW="2195830" imgH="292100" progId="Equation.DSMT4">
                  <p:embed/>
                </p:oleObj>
              </mc:Choice>
              <mc:Fallback>
                <p:oleObj name="" r:id="rId3" imgW="2195830" imgH="2921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365222" y="3060688"/>
                        <a:ext cx="2782888" cy="371475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2" name="矩形 7195"/>
          <p:cNvSpPr>
            <a:spLocks noChangeArrowheads="1"/>
          </p:cNvSpPr>
          <p:nvPr/>
        </p:nvSpPr>
        <p:spPr bwMode="auto">
          <a:xfrm>
            <a:off x="1913906" y="744737"/>
            <a:ext cx="185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</a:rPr>
              <a:t>探究一：</a:t>
            </a:r>
            <a:endParaRPr lang="zh-CN" altLang="en-US" sz="2400" b="1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22533" name="矩形 7196"/>
          <p:cNvSpPr>
            <a:spLocks noChangeArrowheads="1"/>
          </p:cNvSpPr>
          <p:nvPr/>
        </p:nvSpPr>
        <p:spPr bwMode="auto">
          <a:xfrm>
            <a:off x="6488095" y="1888968"/>
            <a:ext cx="2538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化为对数式，</a:t>
            </a:r>
            <a:endParaRPr lang="zh-CN" altLang="en-US" sz="2400" b="1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22534" name="矩形 7197"/>
          <p:cNvSpPr>
            <a:spLocks noChangeArrowheads="1"/>
          </p:cNvSpPr>
          <p:nvPr/>
        </p:nvSpPr>
        <p:spPr bwMode="auto">
          <a:xfrm>
            <a:off x="2596460" y="4829496"/>
            <a:ext cx="4011612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它们之间有何关系？</a:t>
            </a:r>
            <a:endParaRPr lang="zh-CN" altLang="en-US" sz="2400" b="1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22535" name="文本框 7199"/>
          <p:cNvSpPr txBox="1">
            <a:spLocks noChangeArrowheads="1"/>
          </p:cNvSpPr>
          <p:nvPr/>
        </p:nvSpPr>
        <p:spPr bwMode="auto">
          <a:xfrm>
            <a:off x="2596684" y="2937413"/>
            <a:ext cx="67738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结合指数的运算性质能否将</a:t>
            </a:r>
            <a:endParaRPr lang="zh-CN" altLang="en-US" sz="2400" b="1">
              <a:solidFill>
                <a:srgbClr val="0000FF"/>
              </a:solidFill>
              <a:latin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化为对数式？</a:t>
            </a:r>
            <a:endParaRPr lang="zh-CN" altLang="en-US" sz="2400" b="1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22536" name="矩形 7200"/>
          <p:cNvSpPr>
            <a:spLocks noChangeArrowheads="1"/>
          </p:cNvSpPr>
          <p:nvPr/>
        </p:nvSpPr>
        <p:spPr bwMode="auto">
          <a:xfrm>
            <a:off x="2596684" y="1895618"/>
            <a:ext cx="1830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将指数式</a:t>
            </a:r>
            <a:endParaRPr lang="zh-CN" altLang="en-US" sz="2400" b="1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9958" y="4829495"/>
            <a:ext cx="2742041" cy="2056531"/>
          </a:xfrm>
          <a:prstGeom prst="rect">
            <a:avLst/>
          </a:prstGeom>
        </p:spPr>
      </p:pic>
      <p:sp>
        <p:nvSpPr>
          <p:cNvPr id="2" name="文本框 2"/>
          <p:cNvSpPr txBox="1"/>
          <p:nvPr/>
        </p:nvSpPr>
        <p:spPr>
          <a:xfrm>
            <a:off x="0" y="37465"/>
            <a:ext cx="1763395" cy="521970"/>
          </a:xfrm>
          <a:prstGeom prst="rect">
            <a:avLst/>
          </a:prstGeom>
          <a:solidFill>
            <a:srgbClr val="FF8000">
              <a:alpha val="5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rgbClr val="FFC000">
                <a:alpha val="64000"/>
              </a:srgbClr>
            </a:glow>
            <a:softEdge rad="31750"/>
          </a:effectLst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zh-CN" altLang="en-US" sz="28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问题探究</a:t>
            </a:r>
            <a:endParaRPr lang="en-US" altLang="zh-CN" sz="2800" b="1" kern="0" dirty="0">
              <a:solidFill>
                <a:srgbClr val="37600F"/>
              </a:solidFill>
              <a:ea typeface="隶书" panose="020105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  <p:bldP spid="22534" grpId="0"/>
      <p:bldP spid="22535" grpId="0"/>
      <p:bldP spid="225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矩形 116742"/>
          <p:cNvSpPr>
            <a:spLocks noChangeArrowheads="1"/>
          </p:cNvSpPr>
          <p:nvPr/>
        </p:nvSpPr>
        <p:spPr bwMode="auto">
          <a:xfrm>
            <a:off x="2272507" y="990134"/>
            <a:ext cx="30035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zh-CN" altLang="en-US" sz="2400" b="1">
                <a:solidFill>
                  <a:srgbClr val="0000FF"/>
                </a:solidFill>
              </a:rPr>
              <a:t>试一试</a:t>
            </a:r>
            <a:r>
              <a:rPr lang="en-US" altLang="zh-CN" sz="2400" b="1">
                <a:solidFill>
                  <a:srgbClr val="0000FF"/>
                </a:solidFill>
              </a:rPr>
              <a:t>:</a:t>
            </a:r>
            <a:r>
              <a:rPr lang="zh-CN" altLang="en-US" sz="2400" b="1">
                <a:solidFill>
                  <a:srgbClr val="0000FF"/>
                </a:solidFill>
              </a:rPr>
              <a:t>由</a:t>
            </a:r>
            <a:endParaRPr lang="zh-CN" altLang="en-US" sz="2400" b="1">
              <a:solidFill>
                <a:srgbClr val="0000FF"/>
              </a:solidFill>
            </a:endParaRPr>
          </a:p>
        </p:txBody>
      </p:sp>
      <p:graphicFrame>
        <p:nvGraphicFramePr>
          <p:cNvPr id="23554" name="对象 116744"/>
          <p:cNvGraphicFramePr/>
          <p:nvPr/>
        </p:nvGraphicFramePr>
        <p:xfrm>
          <a:off x="4040937" y="990134"/>
          <a:ext cx="235902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" r:id="rId1" imgW="1599565" imgH="330200" progId="Equation.DSMT4">
                  <p:embed/>
                </p:oleObj>
              </mc:Choice>
              <mc:Fallback>
                <p:oleObj name="" r:id="rId1" imgW="1599565" imgH="330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040937" y="990134"/>
                        <a:ext cx="2359025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5" name="矩形 116745"/>
          <p:cNvSpPr>
            <a:spLocks noChangeArrowheads="1"/>
          </p:cNvSpPr>
          <p:nvPr/>
        </p:nvSpPr>
        <p:spPr bwMode="auto">
          <a:xfrm>
            <a:off x="3198814" y="2035176"/>
            <a:ext cx="89058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zh-CN" altLang="en-US" sz="2400" b="1" smtClean="0">
                <a:solidFill>
                  <a:srgbClr val="0000FF"/>
                </a:solidFill>
              </a:rPr>
              <a:t>得：</a:t>
            </a:r>
            <a:endParaRPr lang="zh-CN" altLang="en-US" sz="2400" b="1">
              <a:solidFill>
                <a:srgbClr val="0000FF"/>
              </a:solidFill>
            </a:endParaRPr>
          </a:p>
        </p:txBody>
      </p:sp>
      <p:graphicFrame>
        <p:nvGraphicFramePr>
          <p:cNvPr id="23556" name="对象 116746"/>
          <p:cNvGraphicFramePr/>
          <p:nvPr/>
        </p:nvGraphicFramePr>
        <p:xfrm>
          <a:off x="3774282" y="2005013"/>
          <a:ext cx="2944812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" r:id="rId3" imgW="2335530" imgH="330200" progId="Equation.DSMT4">
                  <p:embed/>
                </p:oleObj>
              </mc:Choice>
              <mc:Fallback>
                <p:oleObj name="" r:id="rId3" imgW="2335530" imgH="330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774282" y="2005013"/>
                        <a:ext cx="2944812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7" name="矩形 116747"/>
          <p:cNvSpPr>
            <a:spLocks noChangeArrowheads="1"/>
          </p:cNvSpPr>
          <p:nvPr/>
        </p:nvSpPr>
        <p:spPr bwMode="auto">
          <a:xfrm>
            <a:off x="3093012" y="2838639"/>
            <a:ext cx="89058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zh-CN" altLang="en-US" sz="2400" b="1">
                <a:solidFill>
                  <a:srgbClr val="0000FF"/>
                </a:solidFill>
              </a:rPr>
              <a:t>由</a:t>
            </a:r>
            <a:endParaRPr lang="zh-CN" altLang="en-US" sz="2400" b="1">
              <a:solidFill>
                <a:srgbClr val="0000FF"/>
              </a:solidFill>
            </a:endParaRPr>
          </a:p>
        </p:txBody>
      </p:sp>
      <p:graphicFrame>
        <p:nvGraphicFramePr>
          <p:cNvPr id="23558" name="对象 116748"/>
          <p:cNvGraphicFramePr/>
          <p:nvPr/>
        </p:nvGraphicFramePr>
        <p:xfrm>
          <a:off x="3655175" y="2882713"/>
          <a:ext cx="2744787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" r:id="rId5" imgW="2195830" imgH="292100" progId="Equation.DSMT4">
                  <p:embed/>
                </p:oleObj>
              </mc:Choice>
              <mc:Fallback>
                <p:oleObj name="" r:id="rId5" imgW="2195830" imgH="2921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655175" y="2882713"/>
                        <a:ext cx="2744787" cy="36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9" name="矩形 116749"/>
          <p:cNvSpPr>
            <a:spLocks noChangeArrowheads="1"/>
          </p:cNvSpPr>
          <p:nvPr/>
        </p:nvSpPr>
        <p:spPr bwMode="auto">
          <a:xfrm>
            <a:off x="3376613" y="3606801"/>
            <a:ext cx="88741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zh-CN" altLang="en-US" sz="2400" b="1">
                <a:solidFill>
                  <a:srgbClr val="0000FF"/>
                </a:solidFill>
              </a:rPr>
              <a:t>得</a:t>
            </a:r>
            <a:endParaRPr lang="zh-CN" altLang="en-US" sz="2400" b="1">
              <a:solidFill>
                <a:srgbClr val="0000FF"/>
              </a:solidFill>
            </a:endParaRPr>
          </a:p>
        </p:txBody>
      </p:sp>
      <p:graphicFrame>
        <p:nvGraphicFramePr>
          <p:cNvPr id="23560" name="对象 116750"/>
          <p:cNvGraphicFramePr/>
          <p:nvPr/>
        </p:nvGraphicFramePr>
        <p:xfrm>
          <a:off x="3917951" y="3670301"/>
          <a:ext cx="2620963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" r:id="rId7" imgW="2044065" imgH="330200" progId="Equation.DSMT4">
                  <p:embed/>
                </p:oleObj>
              </mc:Choice>
              <mc:Fallback>
                <p:oleObj name="" r:id="rId7" imgW="2044065" imgH="330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917951" y="3670301"/>
                        <a:ext cx="2620963" cy="42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1" name="矩形 116751"/>
          <p:cNvSpPr>
            <a:spLocks noChangeArrowheads="1"/>
          </p:cNvSpPr>
          <p:nvPr/>
        </p:nvSpPr>
        <p:spPr bwMode="auto">
          <a:xfrm>
            <a:off x="2754314" y="4398964"/>
            <a:ext cx="26701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zh-CN" altLang="en-US" sz="2400" b="1">
                <a:solidFill>
                  <a:srgbClr val="0000FF"/>
                </a:solidFill>
              </a:rPr>
              <a:t>从而得出</a:t>
            </a:r>
            <a:endParaRPr lang="zh-CN" altLang="en-US" sz="2400" b="1">
              <a:solidFill>
                <a:srgbClr val="0000FF"/>
              </a:solidFill>
            </a:endParaRPr>
          </a:p>
        </p:txBody>
      </p:sp>
      <p:graphicFrame>
        <p:nvGraphicFramePr>
          <p:cNvPr id="23562" name="对象 116752"/>
          <p:cNvGraphicFramePr/>
          <p:nvPr/>
        </p:nvGraphicFramePr>
        <p:xfrm>
          <a:off x="4184651" y="4506913"/>
          <a:ext cx="4022725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" r:id="rId9" imgW="3135630" imgH="330200" progId="Equation.DSMT4">
                  <p:embed/>
                </p:oleObj>
              </mc:Choice>
              <mc:Fallback>
                <p:oleObj name="" r:id="rId9" imgW="3135630" imgH="330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184651" y="4506913"/>
                        <a:ext cx="4022725" cy="42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3" name="对象 116753"/>
          <p:cNvGraphicFramePr/>
          <p:nvPr/>
        </p:nvGraphicFramePr>
        <p:xfrm>
          <a:off x="4160838" y="5191125"/>
          <a:ext cx="34353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" r:id="rId11" imgW="2677160" imgH="304800" progId="Equation.DSMT4">
                  <p:embed/>
                </p:oleObj>
              </mc:Choice>
              <mc:Fallback>
                <p:oleObj name="" r:id="rId11" imgW="2677160" imgH="3048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160838" y="5191125"/>
                        <a:ext cx="343535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本框 2"/>
          <p:cNvSpPr txBox="1"/>
          <p:nvPr/>
        </p:nvSpPr>
        <p:spPr>
          <a:xfrm>
            <a:off x="0" y="37465"/>
            <a:ext cx="1763395" cy="521970"/>
          </a:xfrm>
          <a:prstGeom prst="rect">
            <a:avLst/>
          </a:prstGeom>
          <a:solidFill>
            <a:srgbClr val="FF8000">
              <a:alpha val="5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rgbClr val="FFC000">
                <a:alpha val="64000"/>
              </a:srgbClr>
            </a:glow>
            <a:softEdge rad="31750"/>
          </a:effectLst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zh-CN" altLang="en-US" sz="28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问题探究</a:t>
            </a:r>
            <a:endParaRPr lang="en-US" altLang="zh-CN" sz="2800" b="1" kern="0" dirty="0">
              <a:solidFill>
                <a:srgbClr val="37600F"/>
              </a:solidFill>
              <a:ea typeface="隶书" panose="020105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  <p:bldP spid="23559" grpId="0"/>
      <p:bldP spid="2356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文本占位符 26627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048669" y="974726"/>
            <a:ext cx="6346825" cy="457200"/>
          </a:xfr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探究二：结合前面的推导，由指数式</a:t>
            </a:r>
            <a:endParaRPr lang="zh-CN" altLang="en-US" sz="2400" b="1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graphicFrame>
        <p:nvGraphicFramePr>
          <p:cNvPr id="24578" name="内容占位符 26628"/>
          <p:cNvGraphicFramePr>
            <a:graphicFrameLocks noGrp="1"/>
          </p:cNvGraphicFramePr>
          <p:nvPr>
            <p:ph sz="quarter" idx="2"/>
          </p:nvPr>
        </p:nvGraphicFramePr>
        <p:xfrm>
          <a:off x="3696447" y="1651000"/>
          <a:ext cx="1925637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" r:id="rId1" imgW="1562100" imgH="647700" progId="Equation.DSMT4">
                  <p:embed/>
                </p:oleObj>
              </mc:Choice>
              <mc:Fallback>
                <p:oleObj name="" r:id="rId1" imgW="1562100" imgH="6477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696447" y="1651000"/>
                        <a:ext cx="1925637" cy="801687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79" name="矩形 26631"/>
          <p:cNvSpPr>
            <a:spLocks noChangeArrowheads="1"/>
          </p:cNvSpPr>
          <p:nvPr/>
        </p:nvSpPr>
        <p:spPr bwMode="auto">
          <a:xfrm>
            <a:off x="2555875" y="2844801"/>
            <a:ext cx="4465638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</a:pP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又能得到什么样的结论？</a:t>
            </a:r>
            <a:endParaRPr lang="zh-CN" altLang="en-US" sz="2400" b="1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24580" name="矩形 26632"/>
          <p:cNvSpPr>
            <a:spLocks noChangeArrowheads="1"/>
          </p:cNvSpPr>
          <p:nvPr/>
        </p:nvSpPr>
        <p:spPr bwMode="auto">
          <a:xfrm>
            <a:off x="2555875" y="3473450"/>
            <a:ext cx="2400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试一试</a:t>
            </a:r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</a:rPr>
              <a:t>: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由</a:t>
            </a:r>
            <a:endParaRPr lang="zh-CN" altLang="en-US" sz="2400" b="1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graphicFrame>
        <p:nvGraphicFramePr>
          <p:cNvPr id="24581" name="内容占位符 26633"/>
          <p:cNvGraphicFramePr>
            <a:graphicFrameLocks noGrp="1"/>
          </p:cNvGraphicFramePr>
          <p:nvPr>
            <p:ph sz="quarter" idx="3"/>
          </p:nvPr>
        </p:nvGraphicFramePr>
        <p:xfrm>
          <a:off x="4275138" y="3302001"/>
          <a:ext cx="1797050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" r:id="rId3" imgW="1562100" imgH="647700" progId="Equation.DSMT4">
                  <p:embed/>
                </p:oleObj>
              </mc:Choice>
              <mc:Fallback>
                <p:oleObj name="" r:id="rId3" imgW="1562100" imgH="6477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275138" y="3302001"/>
                        <a:ext cx="1797050" cy="747713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2" name="矩形 26636"/>
          <p:cNvSpPr>
            <a:spLocks noChangeArrowheads="1"/>
          </p:cNvSpPr>
          <p:nvPr/>
        </p:nvSpPr>
        <p:spPr bwMode="auto">
          <a:xfrm>
            <a:off x="6121401" y="3460750"/>
            <a:ext cx="900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得</a:t>
            </a:r>
            <a:endParaRPr lang="zh-CN" altLang="en-US" sz="2400" b="1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graphicFrame>
        <p:nvGraphicFramePr>
          <p:cNvPr id="24583" name="对象 26637"/>
          <p:cNvGraphicFramePr/>
          <p:nvPr/>
        </p:nvGraphicFramePr>
        <p:xfrm>
          <a:off x="3276601" y="4175126"/>
          <a:ext cx="4391025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" r:id="rId5" imgW="3467100" imgH="609600" progId="Equation.DSMT4">
                  <p:embed/>
                </p:oleObj>
              </mc:Choice>
              <mc:Fallback>
                <p:oleObj name="" r:id="rId5" imgW="3467100" imgH="609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276601" y="4175126"/>
                        <a:ext cx="4391025" cy="77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4" name="对象 26638"/>
          <p:cNvGraphicFramePr/>
          <p:nvPr/>
        </p:nvGraphicFramePr>
        <p:xfrm>
          <a:off x="3394076" y="5103813"/>
          <a:ext cx="3656013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" r:id="rId7" imgW="2677160" imgH="304800" progId="Equation.DSMT4">
                  <p:embed/>
                </p:oleObj>
              </mc:Choice>
              <mc:Fallback>
                <p:oleObj name="" r:id="rId7" imgW="2677160" imgH="3048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394076" y="5103813"/>
                        <a:ext cx="3656013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本框 2"/>
          <p:cNvSpPr txBox="1"/>
          <p:nvPr/>
        </p:nvSpPr>
        <p:spPr>
          <a:xfrm>
            <a:off x="0" y="37465"/>
            <a:ext cx="1763395" cy="521970"/>
          </a:xfrm>
          <a:prstGeom prst="rect">
            <a:avLst/>
          </a:prstGeom>
          <a:solidFill>
            <a:srgbClr val="FF8000">
              <a:alpha val="5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rgbClr val="FFC000">
                <a:alpha val="64000"/>
              </a:srgbClr>
            </a:glow>
            <a:softEdge rad="31750"/>
          </a:effectLst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zh-CN" altLang="en-US" sz="28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问题探究</a:t>
            </a:r>
            <a:endParaRPr lang="en-US" altLang="zh-CN" sz="2800" b="1" kern="0" dirty="0">
              <a:solidFill>
                <a:srgbClr val="37600F"/>
              </a:solidFill>
              <a:ea typeface="隶书" panose="020105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  <p:bldP spid="2458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1" name="内容占位符 29700"/>
          <p:cNvGraphicFramePr>
            <a:graphicFrameLocks noGrp="1"/>
          </p:cNvGraphicFramePr>
          <p:nvPr>
            <p:ph sz="quarter" idx="2"/>
          </p:nvPr>
        </p:nvGraphicFramePr>
        <p:xfrm>
          <a:off x="4438650" y="1916114"/>
          <a:ext cx="2457450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" r:id="rId1" imgW="1764665" imgH="342900" progId="Equation.DSMT4">
                  <p:embed/>
                </p:oleObj>
              </mc:Choice>
              <mc:Fallback>
                <p:oleObj name="" r:id="rId1" imgW="1764665" imgH="3429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438650" y="1916114"/>
                        <a:ext cx="2457450" cy="477837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2" name="矩形 29703"/>
          <p:cNvSpPr>
            <a:spLocks noChangeArrowheads="1"/>
          </p:cNvSpPr>
          <p:nvPr/>
        </p:nvSpPr>
        <p:spPr bwMode="auto">
          <a:xfrm>
            <a:off x="2652714" y="2632075"/>
            <a:ext cx="5127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又能得到什么样的结论？</a:t>
            </a:r>
            <a:endParaRPr lang="zh-CN" altLang="en-US" sz="2400" b="1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25603" name="矩形 29704"/>
          <p:cNvSpPr>
            <a:spLocks noChangeArrowheads="1"/>
          </p:cNvSpPr>
          <p:nvPr/>
        </p:nvSpPr>
        <p:spPr bwMode="auto">
          <a:xfrm>
            <a:off x="2846389" y="3314701"/>
            <a:ext cx="248443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试一试</a:t>
            </a:r>
            <a:r>
              <a:rPr lang="en-US" altLang="zh-CN" sz="2400" b="1">
                <a:solidFill>
                  <a:srgbClr val="0000FF"/>
                </a:solidFill>
                <a:latin typeface="宋体" panose="02010600030101010101" pitchFamily="2" charset="-122"/>
              </a:rPr>
              <a:t>:</a:t>
            </a:r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由</a:t>
            </a:r>
            <a:endParaRPr lang="zh-CN" altLang="en-US" sz="2400" b="1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graphicFrame>
        <p:nvGraphicFramePr>
          <p:cNvPr id="25604" name="内容占位符 29705"/>
          <p:cNvGraphicFramePr>
            <a:graphicFrameLocks noGrp="1"/>
          </p:cNvGraphicFramePr>
          <p:nvPr>
            <p:ph sz="quarter" idx="3"/>
          </p:nvPr>
        </p:nvGraphicFramePr>
        <p:xfrm>
          <a:off x="4557714" y="3365501"/>
          <a:ext cx="2625725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" r:id="rId3" imgW="1764665" imgH="342900" progId="Equation.DSMT4">
                  <p:embed/>
                </p:oleObj>
              </mc:Choice>
              <mc:Fallback>
                <p:oleObj name="" r:id="rId3" imgW="1764665" imgH="3429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4557714" y="3365501"/>
                        <a:ext cx="2625725" cy="512763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5" name="矩形 29708"/>
          <p:cNvSpPr>
            <a:spLocks noChangeArrowheads="1"/>
          </p:cNvSpPr>
          <p:nvPr/>
        </p:nvSpPr>
        <p:spPr bwMode="auto">
          <a:xfrm>
            <a:off x="3097213" y="4076701"/>
            <a:ext cx="10334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得</a:t>
            </a:r>
            <a:endParaRPr lang="zh-CN" altLang="en-US" sz="2400" b="1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graphicFrame>
        <p:nvGraphicFramePr>
          <p:cNvPr id="25606" name="对象 29709"/>
          <p:cNvGraphicFramePr/>
          <p:nvPr/>
        </p:nvGraphicFramePr>
        <p:xfrm>
          <a:off x="3624264" y="4140201"/>
          <a:ext cx="3195637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name="" r:id="rId5" imgW="2525395" imgH="355600" progId="Equation.DSMT4">
                  <p:embed/>
                </p:oleObj>
              </mc:Choice>
              <mc:Fallback>
                <p:oleObj name="" r:id="rId5" imgW="2525395" imgH="3556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624264" y="4140201"/>
                        <a:ext cx="3195637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7" name="对象 29710"/>
          <p:cNvGraphicFramePr/>
          <p:nvPr/>
        </p:nvGraphicFramePr>
        <p:xfrm>
          <a:off x="3244851" y="5003800"/>
          <a:ext cx="37306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" r:id="rId7" imgW="2639060" imgH="304800" progId="Equation.DSMT4">
                  <p:embed/>
                </p:oleObj>
              </mc:Choice>
              <mc:Fallback>
                <p:oleObj name="" r:id="rId7" imgW="2639060" imgH="3048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244851" y="5003800"/>
                        <a:ext cx="373062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8" name="矩形 29712"/>
          <p:cNvSpPr>
            <a:spLocks noChangeArrowheads="1"/>
          </p:cNvSpPr>
          <p:nvPr/>
        </p:nvSpPr>
        <p:spPr bwMode="auto">
          <a:xfrm>
            <a:off x="2343151" y="1216025"/>
            <a:ext cx="5688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宋体" panose="02010600030101010101" pitchFamily="2" charset="-122"/>
              </a:rPr>
              <a:t>探究三：结合前面的推导，由指数式</a:t>
            </a:r>
            <a:endParaRPr lang="zh-CN" altLang="en-US" sz="2400" b="1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2" name="文本框 2"/>
          <p:cNvSpPr txBox="1"/>
          <p:nvPr/>
        </p:nvSpPr>
        <p:spPr>
          <a:xfrm>
            <a:off x="0" y="0"/>
            <a:ext cx="1763395" cy="521970"/>
          </a:xfrm>
          <a:prstGeom prst="rect">
            <a:avLst/>
          </a:prstGeom>
          <a:solidFill>
            <a:srgbClr val="FF8000">
              <a:alpha val="56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28600">
              <a:srgbClr val="FFC000">
                <a:alpha val="64000"/>
              </a:srgbClr>
            </a:glow>
            <a:softEdge rad="31750"/>
          </a:effectLst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zh-CN" altLang="en-US" sz="2800" b="1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问题探究</a:t>
            </a:r>
            <a:endParaRPr lang="en-US" altLang="zh-CN" sz="2800" b="1" kern="0" dirty="0">
              <a:solidFill>
                <a:srgbClr val="37600F"/>
              </a:solidFill>
              <a:ea typeface="隶书" panose="020105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  <p:bldP spid="25605" grpId="0"/>
    </p:bldLst>
  </p:timing>
</p:sld>
</file>

<file path=ppt/tags/tag1.xml><?xml version="1.0" encoding="utf-8"?>
<p:tagLst xmlns:p="http://schemas.openxmlformats.org/presentationml/2006/main">
  <p:tag name="AS_UNIQUEID" val="243"/>
</p:tagLst>
</file>

<file path=ppt/tags/tag10.xml><?xml version="1.0" encoding="utf-8"?>
<p:tagLst xmlns:p="http://schemas.openxmlformats.org/presentationml/2006/main">
  <p:tag name="AS_UNIQUEID" val="27"/>
</p:tagLst>
</file>

<file path=ppt/tags/tag11.xml><?xml version="1.0" encoding="utf-8"?>
<p:tagLst xmlns:p="http://schemas.openxmlformats.org/presentationml/2006/main">
  <p:tag name="AS_UNIQUEID" val="34"/>
</p:tagLst>
</file>

<file path=ppt/tags/tag12.xml><?xml version="1.0" encoding="utf-8"?>
<p:tagLst xmlns:p="http://schemas.openxmlformats.org/presentationml/2006/main">
  <p:tag name="AS_UNIQUEID" val="35"/>
</p:tagLst>
</file>

<file path=ppt/tags/tag13.xml><?xml version="1.0" encoding="utf-8"?>
<p:tagLst xmlns:p="http://schemas.openxmlformats.org/presentationml/2006/main">
  <p:tag name="AS_UNIQUEID" val="62"/>
</p:tagLst>
</file>

<file path=ppt/tags/tag14.xml><?xml version="1.0" encoding="utf-8"?>
<p:tagLst xmlns:p="http://schemas.openxmlformats.org/presentationml/2006/main">
  <p:tag name="AS_UNIQUEID" val="63"/>
</p:tagLst>
</file>

<file path=ppt/tags/tag15.xml><?xml version="1.0" encoding="utf-8"?>
<p:tagLst xmlns:p="http://schemas.openxmlformats.org/presentationml/2006/main">
  <p:tag name="AS_UNIQUEID" val="40"/>
</p:tagLst>
</file>

<file path=ppt/tags/tag16.xml><?xml version="1.0" encoding="utf-8"?>
<p:tagLst xmlns:p="http://schemas.openxmlformats.org/presentationml/2006/main">
  <p:tag name="AS_UNIQUEID" val="39"/>
</p:tagLst>
</file>

<file path=ppt/tags/tag17.xml><?xml version="1.0" encoding="utf-8"?>
<p:tagLst xmlns:p="http://schemas.openxmlformats.org/presentationml/2006/main">
  <p:tag name="AS_UNIQUEID" val="77"/>
</p:tagLst>
</file>

<file path=ppt/tags/tag18.xml><?xml version="1.0" encoding="utf-8"?>
<p:tagLst xmlns:p="http://schemas.openxmlformats.org/presentationml/2006/main">
  <p:tag name="AS_UNIQUEID" val="78"/>
</p:tagLst>
</file>

<file path=ppt/tags/tag19.xml><?xml version="1.0" encoding="utf-8"?>
<p:tagLst xmlns:p="http://schemas.openxmlformats.org/presentationml/2006/main">
  <p:tag name="ISPRING_PRESENTATION_TITLE" val="毕业活动策划"/>
  <p:tag name="KSO_WM_DOC_GUID" val="{42bd8650-b790-4050-be52-eb8cba04ccd4}"/>
</p:tagLst>
</file>

<file path=ppt/tags/tag2.xml><?xml version="1.0" encoding="utf-8"?>
<p:tagLst xmlns:p="http://schemas.openxmlformats.org/presentationml/2006/main">
  <p:tag name="AS_UNIQUEID" val="58"/>
</p:tagLst>
</file>

<file path=ppt/tags/tag3.xml><?xml version="1.0" encoding="utf-8"?>
<p:tagLst xmlns:p="http://schemas.openxmlformats.org/presentationml/2006/main">
  <p:tag name="AS_UNIQUEID" val="58"/>
</p:tagLst>
</file>

<file path=ppt/tags/tag4.xml><?xml version="1.0" encoding="utf-8"?>
<p:tagLst xmlns:p="http://schemas.openxmlformats.org/presentationml/2006/main">
  <p:tag name="AS_UNIQUEID" val="20"/>
</p:tagLst>
</file>

<file path=ppt/tags/tag5.xml><?xml version="1.0" encoding="utf-8"?>
<p:tagLst xmlns:p="http://schemas.openxmlformats.org/presentationml/2006/main">
  <p:tag name="AS_UNIQUEID" val="58"/>
</p:tagLst>
</file>

<file path=ppt/tags/tag6.xml><?xml version="1.0" encoding="utf-8"?>
<p:tagLst xmlns:p="http://schemas.openxmlformats.org/presentationml/2006/main">
  <p:tag name="AS_UNIQUEID" val="22"/>
</p:tagLst>
</file>

<file path=ppt/tags/tag7.xml><?xml version="1.0" encoding="utf-8"?>
<p:tagLst xmlns:p="http://schemas.openxmlformats.org/presentationml/2006/main">
  <p:tag name="AS_UNIQUEID" val="24"/>
</p:tagLst>
</file>

<file path=ppt/tags/tag8.xml><?xml version="1.0" encoding="utf-8"?>
<p:tagLst xmlns:p="http://schemas.openxmlformats.org/presentationml/2006/main">
  <p:tag name="AS_UNIQUEID" val="25"/>
</p:tagLst>
</file>

<file path=ppt/tags/tag9.xml><?xml version="1.0" encoding="utf-8"?>
<p:tagLst xmlns:p="http://schemas.openxmlformats.org/presentationml/2006/main">
  <p:tag name="AS_UNIQUEID" val="26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1244</Words>
  <Application>WPS 演示</Application>
  <PresentationFormat>自定义</PresentationFormat>
  <Paragraphs>226</Paragraphs>
  <Slides>29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84</vt:i4>
      </vt:variant>
      <vt:variant>
        <vt:lpstr>幻灯片标题</vt:lpstr>
      </vt:variant>
      <vt:variant>
        <vt:i4>29</vt:i4>
      </vt:variant>
    </vt:vector>
  </HeadingPairs>
  <TitlesOfParts>
    <vt:vector size="127" baseType="lpstr">
      <vt:lpstr>Arial</vt:lpstr>
      <vt:lpstr>宋体</vt:lpstr>
      <vt:lpstr>Wingdings</vt:lpstr>
      <vt:lpstr>微软雅黑</vt:lpstr>
      <vt:lpstr>Times New Roman</vt:lpstr>
      <vt:lpstr>隶书</vt:lpstr>
      <vt:lpstr>楷体</vt:lpstr>
      <vt:lpstr>Calibri</vt:lpstr>
      <vt:lpstr>Arial Unicode MS</vt:lpstr>
      <vt:lpstr>楷体_GB2312</vt:lpstr>
      <vt:lpstr>新宋体</vt:lpstr>
      <vt:lpstr>Symbol</vt:lpstr>
      <vt:lpstr>黑体</vt:lpstr>
      <vt:lpstr>1_Office 主题</vt:lpstr>
      <vt:lpstr>Word.Document.8</vt:lpstr>
      <vt:lpstr>Word.Document.12</vt:lpstr>
      <vt:lpstr>Equation.3</vt:lpstr>
      <vt:lpstr>Equation.3</vt:lpstr>
      <vt:lpstr>Equation.3</vt:lpstr>
      <vt:lpstr>Equation.3</vt:lpstr>
      <vt:lpstr>Equation.DSMT4</vt:lpstr>
      <vt:lpstr>Equation.3</vt:lpstr>
      <vt:lpstr>Equation.3</vt:lpstr>
      <vt:lpstr>Equation.DSMT4</vt:lpstr>
      <vt:lpstr>Equation.DSMT4</vt:lpstr>
      <vt:lpstr>Equation.DSMT4</vt:lpstr>
      <vt:lpstr>Equation.DSMT4</vt:lpstr>
      <vt:lpstr>Equation.3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Equation.3</vt:lpstr>
      <vt:lpstr>Equation.DSMT4</vt:lpstr>
      <vt:lpstr>Equation.DSMT4</vt:lpstr>
      <vt:lpstr>Equation.3</vt:lpstr>
      <vt:lpstr>Equation.3</vt:lpstr>
      <vt:lpstr>Equation.3</vt:lpstr>
      <vt:lpstr>Equation.KSEE3</vt:lpstr>
      <vt:lpstr>Paint.Picture</vt:lpstr>
      <vt:lpstr>Equation.KSEE3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Equation.3</vt:lpstr>
      <vt:lpstr>Equation.DSMT4</vt:lpstr>
      <vt:lpstr>Equation.DSMT4</vt:lpstr>
      <vt:lpstr>Equation.DSMT4</vt:lpstr>
      <vt:lpstr>Equation.DSMT4</vt:lpstr>
      <vt:lpstr>Equation.3</vt:lpstr>
      <vt:lpstr>Equation.DSMT4</vt:lpstr>
      <vt:lpstr>Word.Document.8</vt:lpstr>
      <vt:lpstr>Equation.DSMT4</vt:lpstr>
      <vt:lpstr>Equation.DSMT4</vt:lpstr>
      <vt:lpstr>Equation.DSMT4</vt:lpstr>
      <vt:lpstr>Equation.DSMT4</vt:lpstr>
      <vt:lpstr>Equation.3</vt:lpstr>
      <vt:lpstr>Equation.3</vt:lpstr>
      <vt:lpstr>Equation.3</vt:lpstr>
      <vt:lpstr>Equation.3</vt:lpstr>
      <vt:lpstr>Equation.DSMT4</vt:lpstr>
      <vt:lpstr>Equation.3</vt:lpstr>
      <vt:lpstr>Equation.DSMT4</vt:lpstr>
      <vt:lpstr>Equation.DSMT4</vt:lpstr>
      <vt:lpstr>Equation.3</vt:lpstr>
      <vt:lpstr>Equation.3</vt:lpstr>
      <vt:lpstr>Equation.3</vt:lpstr>
      <vt:lpstr>Equation.3</vt:lpstr>
      <vt:lpstr>Equation.3</vt:lpstr>
      <vt:lpstr>Equation.DSMT4</vt:lpstr>
      <vt:lpstr>Equation.DSMT4</vt:lpstr>
      <vt:lpstr>Equation.DSMT4</vt:lpstr>
      <vt:lpstr>Equation.DSMT4</vt:lpstr>
      <vt:lpstr>Equation.3</vt:lpstr>
      <vt:lpstr>Equation.3</vt:lpstr>
      <vt:lpstr>Equation.3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毕业活动策划</dc:title>
  <dc:creator>Administrator</dc:creator>
  <cp:lastModifiedBy>Administrator</cp:lastModifiedBy>
  <cp:revision>152</cp:revision>
  <dcterms:created xsi:type="dcterms:W3CDTF">2019-01-12T04:39:00Z</dcterms:created>
  <dcterms:modified xsi:type="dcterms:W3CDTF">2020-10-25T07:57:20Z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