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3"/>
  </p:sldMasterIdLst>
  <p:notesMasterIdLst>
    <p:notesMasterId r:id="rId5"/>
  </p:notesMasterIdLst>
  <p:sldIdLst>
    <p:sldId id="859" r:id="rId4"/>
    <p:sldId id="860" r:id="rId6"/>
    <p:sldId id="861" r:id="rId7"/>
    <p:sldId id="862" r:id="rId8"/>
    <p:sldId id="841" r:id="rId9"/>
    <p:sldId id="842" r:id="rId10"/>
    <p:sldId id="843" r:id="rId11"/>
    <p:sldId id="847" r:id="rId12"/>
    <p:sldId id="848" r:id="rId13"/>
    <p:sldId id="844" r:id="rId14"/>
    <p:sldId id="845" r:id="rId15"/>
    <p:sldId id="846" r:id="rId16"/>
    <p:sldId id="864" r:id="rId17"/>
    <p:sldId id="826" r:id="rId18"/>
    <p:sldId id="827" r:id="rId19"/>
    <p:sldId id="852" r:id="rId20"/>
    <p:sldId id="850" r:id="rId21"/>
    <p:sldId id="851" r:id="rId22"/>
    <p:sldId id="849" r:id="rId23"/>
    <p:sldId id="863" r:id="rId24"/>
  </p:sldIdLst>
  <p:sldSz cx="12192000" cy="6858000"/>
  <p:notesSz cx="7103745" cy="10234295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200"/>
        <p:guide pos="38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gs" Target="tags/tag70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7.wmf"/><Relationship Id="rId4" Type="http://schemas.openxmlformats.org/officeDocument/2006/relationships/image" Target="../media/image6.emf"/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6" Type="http://schemas.openxmlformats.org/officeDocument/2006/relationships/image" Target="../media/image46.wmf"/><Relationship Id="rId5" Type="http://schemas.openxmlformats.org/officeDocument/2006/relationships/image" Target="../media/image45.emf"/><Relationship Id="rId4" Type="http://schemas.openxmlformats.org/officeDocument/2006/relationships/image" Target="../media/image44.emf"/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5" Type="http://schemas.openxmlformats.org/officeDocument/2006/relationships/image" Target="../media/image25.wmf"/><Relationship Id="rId4" Type="http://schemas.openxmlformats.org/officeDocument/2006/relationships/image" Target="../media/image24.emf"/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74650" y="685800"/>
            <a:ext cx="61087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 vert="horz" wrap="square" lIns="91440" tIns="45720" rIns="91440" bIns="45720" rtlCol="0" anchor="t" anchorCtr="0">
            <a:noAutofit/>
          </a:bodyPr>
          <a:lstStyle>
            <a:lvl1pPr marL="0" indent="0" algn="l" defTabSz="912495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988" name="灯片编号占位符 3"/>
          <p:cNvSpPr/>
          <p:nvPr/>
        </p:nvSpPr>
        <p:spPr>
          <a:xfrm>
            <a:off x="3884612" y="8685212"/>
            <a:ext cx="2971800" cy="4587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 eaLnBrk="1" hangingPunct="1"/>
            <a:fld id="{F91725AC-C0D1-4C2E-A922-A285789890DB}" type="slidenum">
              <a:rPr lang="zh-CN" altLang="en-US" sz="1200" b="0">
                <a:solidFill>
                  <a:schemeClr val="tx1"/>
                </a:solidFill>
                <a:latin typeface="Calibri" panose="020F0502020204030204"/>
              </a:rPr>
            </a:fld>
            <a:endParaRPr lang="en-US" altLang="zh-CN" sz="1200" b="0">
              <a:solidFill>
                <a:schemeClr val="tx1"/>
              </a:solidFill>
              <a:latin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236200" y="116205"/>
            <a:ext cx="195580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186035" y="116205"/>
            <a:ext cx="18561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056495" y="56515"/>
            <a:ext cx="200533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156825" y="86360"/>
            <a:ext cx="19050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3812" y="2130315"/>
            <a:ext cx="10364376" cy="147005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304" y="3885977"/>
            <a:ext cx="8533392" cy="17523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7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1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4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6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7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767" y="6355662"/>
            <a:ext cx="2843905" cy="366253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6130" indent="-30226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967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354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780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871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258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645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032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/>
            <a:fld id="{65EE133F-198E-4DDF-A4D7-E5D8F87F1C68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908" y="6355662"/>
            <a:ext cx="3860184" cy="366253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6130" indent="-30226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967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354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780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871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258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645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032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1" hangingPunct="1"/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8328" y="6355662"/>
            <a:ext cx="2843905" cy="366253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6130" indent="-30226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967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354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780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871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258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645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032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 eaLnBrk="1" hangingPunct="1"/>
            <a:fld id="{734E7FC9-A521-4D9C-8495-7CD8E93BD2FB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085149"/>
            <a:ext cx="7315200" cy="130727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副标题 2"/>
          <p:cNvSpPr>
            <a:spLocks noGrp="1"/>
          </p:cNvSpPr>
          <p:nvPr>
            <p:ph type="subTitle" idx="1"/>
          </p:nvPr>
        </p:nvSpPr>
        <p:spPr>
          <a:xfrm>
            <a:off x="838200" y="3392424"/>
            <a:ext cx="7315200" cy="75965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2085149"/>
            <a:ext cx="7315200" cy="1307275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再 见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8" Type="http://schemas.openxmlformats.org/officeDocument/2006/relationships/theme" Target="../theme/theme2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8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036175" y="115570"/>
            <a:ext cx="202374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136505" y="145415"/>
            <a:ext cx="19234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vmlDrawing" Target="../drawings/vmlDrawing6.v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64.xml"/><Relationship Id="rId4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26.wmf"/><Relationship Id="rId1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vmlDrawing" Target="../drawings/vmlDrawing7.v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65.xml"/><Relationship Id="rId4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2" Type="http://schemas.openxmlformats.org/officeDocument/2006/relationships/image" Target="../media/image28.wmf"/><Relationship Id="rId1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0.wmf"/><Relationship Id="rId1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9.xml"/><Relationship Id="rId6" Type="http://schemas.openxmlformats.org/officeDocument/2006/relationships/image" Target="../media/image33.png"/><Relationship Id="rId5" Type="http://schemas.openxmlformats.org/officeDocument/2006/relationships/tags" Target="../tags/tag68.xml"/><Relationship Id="rId4" Type="http://schemas.openxmlformats.org/officeDocument/2006/relationships/image" Target="../media/image32.png"/><Relationship Id="rId3" Type="http://schemas.openxmlformats.org/officeDocument/2006/relationships/tags" Target="../tags/tag67.xml"/><Relationship Id="rId2" Type="http://schemas.openxmlformats.org/officeDocument/2006/relationships/image" Target="../media/image31.png"/><Relationship Id="rId1" Type="http://schemas.openxmlformats.org/officeDocument/2006/relationships/tags" Target="../tags/tag6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6.x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30.bin"/><Relationship Id="rId2" Type="http://schemas.openxmlformats.org/officeDocument/2006/relationships/image" Target="../media/image34.wmf"/><Relationship Id="rId1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6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35.bin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33.bin"/><Relationship Id="rId2" Type="http://schemas.openxmlformats.org/officeDocument/2006/relationships/image" Target="../media/image34.wmf"/><Relationship Id="rId12" Type="http://schemas.openxmlformats.org/officeDocument/2006/relationships/vmlDrawing" Target="../drawings/vmlDrawing10.vml"/><Relationship Id="rId11" Type="http://schemas.openxmlformats.org/officeDocument/2006/relationships/slideLayout" Target="../slideLayouts/slideLayout6.xml"/><Relationship Id="rId10" Type="http://schemas.openxmlformats.org/officeDocument/2006/relationships/image" Target="../media/image40.wmf"/><Relationship Id="rId1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Document9.doc"/><Relationship Id="rId8" Type="http://schemas.openxmlformats.org/officeDocument/2006/relationships/image" Target="../media/image44.emf"/><Relationship Id="rId7" Type="http://schemas.openxmlformats.org/officeDocument/2006/relationships/oleObject" Target="../embeddings/Document8.doc"/><Relationship Id="rId6" Type="http://schemas.openxmlformats.org/officeDocument/2006/relationships/image" Target="../media/image43.emf"/><Relationship Id="rId5" Type="http://schemas.openxmlformats.org/officeDocument/2006/relationships/oleObject" Target="../embeddings/Document7.doc"/><Relationship Id="rId4" Type="http://schemas.openxmlformats.org/officeDocument/2006/relationships/image" Target="../media/image42.emf"/><Relationship Id="rId3" Type="http://schemas.openxmlformats.org/officeDocument/2006/relationships/oleObject" Target="../embeddings/Document6.doc"/><Relationship Id="rId2" Type="http://schemas.openxmlformats.org/officeDocument/2006/relationships/image" Target="../media/image41.emf"/><Relationship Id="rId15" Type="http://schemas.openxmlformats.org/officeDocument/2006/relationships/notesSlide" Target="../notesSlides/notesSlide7.xml"/><Relationship Id="rId14" Type="http://schemas.openxmlformats.org/officeDocument/2006/relationships/vmlDrawing" Target="../drawings/vmlDrawing11.v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46.wmf"/><Relationship Id="rId11" Type="http://schemas.openxmlformats.org/officeDocument/2006/relationships/oleObject" Target="../embeddings/oleObject37.bin"/><Relationship Id="rId10" Type="http://schemas.openxmlformats.org/officeDocument/2006/relationships/image" Target="../media/image45.emf"/><Relationship Id="rId1" Type="http://schemas.openxmlformats.org/officeDocument/2006/relationships/oleObject" Target="../embeddings/Document5.doc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0.png"/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image" Target="../media/image47.png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8" Type="http://schemas.openxmlformats.org/officeDocument/2006/relationships/image" Target="../media/image5.e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6" Type="http://schemas.openxmlformats.org/officeDocument/2006/relationships/vmlDrawing" Target="../drawings/vmlDrawing1.vml"/><Relationship Id="rId15" Type="http://schemas.openxmlformats.org/officeDocument/2006/relationships/slideLayout" Target="../slideLayouts/slideLayout2.xml"/><Relationship Id="rId14" Type="http://schemas.openxmlformats.org/officeDocument/2006/relationships/oleObject" Target="../embeddings/oleObject9.bin"/><Relationship Id="rId13" Type="http://schemas.openxmlformats.org/officeDocument/2006/relationships/oleObject" Target="../embeddings/oleObject8.bin"/><Relationship Id="rId12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10" Type="http://schemas.openxmlformats.org/officeDocument/2006/relationships/image" Target="../media/image6.e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e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8.emf"/><Relationship Id="rId1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7.bin"/><Relationship Id="rId8" Type="http://schemas.openxmlformats.org/officeDocument/2006/relationships/image" Target="../media/image14.wmf"/><Relationship Id="rId7" Type="http://schemas.openxmlformats.org/officeDocument/2006/relationships/oleObject" Target="../embeddings/oleObject16.bin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1.wmf"/><Relationship Id="rId13" Type="http://schemas.openxmlformats.org/officeDocument/2006/relationships/notesSlide" Target="../notesSlides/notesSlide2.xml"/><Relationship Id="rId12" Type="http://schemas.openxmlformats.org/officeDocument/2006/relationships/vmlDrawing" Target="../drawings/vmlDrawing3.vml"/><Relationship Id="rId11" Type="http://schemas.openxmlformats.org/officeDocument/2006/relationships/slideLayout" Target="../slideLayouts/slideLayout6.xml"/><Relationship Id="rId10" Type="http://schemas.openxmlformats.org/officeDocument/2006/relationships/image" Target="../media/image15.wmf"/><Relationship Id="rId1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.bin"/><Relationship Id="rId8" Type="http://schemas.openxmlformats.org/officeDocument/2006/relationships/image" Target="../media/image19.wmf"/><Relationship Id="rId7" Type="http://schemas.openxmlformats.org/officeDocument/2006/relationships/oleObject" Target="../embeddings/oleObject21.bin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9.bin"/><Relationship Id="rId2" Type="http://schemas.openxmlformats.org/officeDocument/2006/relationships/image" Target="../media/image16.wmf"/><Relationship Id="rId13" Type="http://schemas.openxmlformats.org/officeDocument/2006/relationships/notesSlide" Target="../notesSlides/notesSlide3.xml"/><Relationship Id="rId12" Type="http://schemas.openxmlformats.org/officeDocument/2006/relationships/vmlDrawing" Target="../drawings/vmlDrawing4.vml"/><Relationship Id="rId11" Type="http://schemas.openxmlformats.org/officeDocument/2006/relationships/slideLayout" Target="../slideLayouts/slideLayout6.xml"/><Relationship Id="rId10" Type="http://schemas.openxmlformats.org/officeDocument/2006/relationships/image" Target="../media/image20.wmf"/><Relationship Id="rId1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8" Type="http://schemas.openxmlformats.org/officeDocument/2006/relationships/image" Target="../media/image24.emf"/><Relationship Id="rId7" Type="http://schemas.openxmlformats.org/officeDocument/2006/relationships/oleObject" Target="../embeddings/Document4.doc"/><Relationship Id="rId6" Type="http://schemas.openxmlformats.org/officeDocument/2006/relationships/image" Target="../media/image23.emf"/><Relationship Id="rId5" Type="http://schemas.openxmlformats.org/officeDocument/2006/relationships/oleObject" Target="../embeddings/Document3.doc"/><Relationship Id="rId4" Type="http://schemas.openxmlformats.org/officeDocument/2006/relationships/image" Target="../media/image22.emf"/><Relationship Id="rId3" Type="http://schemas.openxmlformats.org/officeDocument/2006/relationships/oleObject" Target="../embeddings/Document2.doc"/><Relationship Id="rId2" Type="http://schemas.openxmlformats.org/officeDocument/2006/relationships/image" Target="../media/image21.emf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25.wmf"/><Relationship Id="rId1" Type="http://schemas.openxmlformats.org/officeDocument/2006/relationships/oleObject" Target="../embeddings/Document1.doc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495391" y="862301"/>
            <a:ext cx="5191409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章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三角函数</a:t>
            </a:r>
            <a:endParaRPr lang="zh-CN" altLang="zh-CN" sz="1865" kern="10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1031" y="104625"/>
            <a:ext cx="327469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人教</a:t>
            </a:r>
            <a:r>
              <a:rPr lang="en-US" altLang="zh-CN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版</a:t>
            </a:r>
            <a:r>
              <a:rPr lang="en-US" altLang="zh-CN" sz="1600" b="1" kern="100">
                <a:solidFill>
                  <a:srgbClr val="FF5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2019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高中数学必修第一册</a:t>
            </a:r>
            <a:endParaRPr lang="zh-CN" altLang="zh-CN" sz="1600" b="1" kern="100">
              <a:solidFill>
                <a:srgbClr val="FF5050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4"/>
          <p:cNvSpPr txBox="1"/>
          <p:nvPr/>
        </p:nvSpPr>
        <p:spPr>
          <a:xfrm>
            <a:off x="3427095" y="2934335"/>
            <a:ext cx="5939155" cy="119888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zh-CN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5.5.2 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简单的三角恒等变换</a:t>
            </a:r>
            <a:endParaRPr lang="zh-CN" altLang="en-US" sz="36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eaLnBrk="1" hangingPunct="1">
              <a:defRPr/>
            </a:pP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第一课时</a:t>
            </a:r>
            <a:endParaRPr lang="zh-CN" altLang="en-US" sz="36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51306" y="1035875"/>
            <a:ext cx="1806905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求证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60704" y="2887536"/>
            <a:ext cx="545342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69301" y="2778824"/>
            <a:ext cx="5787162" cy="293618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 sin(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 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cos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cos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sin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endParaRPr lang="en-US" altLang="zh-CN" sz="2800" b="1" i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sin(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 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cos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cos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sin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endParaRPr lang="en-US" altLang="zh-CN" sz="2800" b="1" i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两式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相加，得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+ sin(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 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2sin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cos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endParaRPr lang="en-US" altLang="zh-CN" sz="2800" b="1" i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913761" y="874713"/>
          <a:ext cx="6731000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1" imgW="161544000" imgH="42976800" progId="Equation.DSMT4">
                  <p:embed/>
                </p:oleObj>
              </mc:Choice>
              <mc:Fallback>
                <p:oleObj name="Equation" r:id="rId1" imgW="161544000" imgH="4297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13761" y="874713"/>
                        <a:ext cx="6731000" cy="17907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207008" y="5788089"/>
          <a:ext cx="6032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144780000" imgH="20116800" progId="Equation.DSMT4">
                  <p:embed/>
                </p:oleObj>
              </mc:Choice>
              <mc:Fallback>
                <p:oleObj name="Equation" r:id="rId3" imgW="1447800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7008" y="5788089"/>
                        <a:ext cx="60325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 smtClean="0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 smtClean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/>
          <p:nvPr>
            <p:custDataLst>
              <p:tags r:id="rId5"/>
            </p:custDataLst>
          </p:nvPr>
        </p:nvSpPr>
        <p:spPr>
          <a:xfrm>
            <a:off x="6699250" y="589978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P226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53656" y="862521"/>
            <a:ext cx="6328977" cy="203132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(2)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由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可得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+ sin(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 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2sin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cos 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     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①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设</a:t>
            </a:r>
            <a:r>
              <a:rPr lang="zh-CN" altLang="en-US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=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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，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=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</a:t>
            </a:r>
            <a:endParaRPr lang="en-US" altLang="en-US" sz="2800" b="1" i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65721" y="4161727"/>
            <a:ext cx="4214615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把</a:t>
            </a:r>
            <a:r>
              <a:rPr lang="zh-CN" altLang="en-US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，</a:t>
            </a:r>
            <a:r>
              <a:rPr lang="en-US" altLang="zh-CN" sz="2800" b="1" i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的值代入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①，即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得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224530" y="3032697"/>
          <a:ext cx="3060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" imgW="73456800" imgH="20116800" progId="Equation.DSMT4">
                  <p:embed/>
                </p:oleObj>
              </mc:Choice>
              <mc:Fallback>
                <p:oleObj name="Equation" r:id="rId1" imgW="73456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24530" y="3032697"/>
                        <a:ext cx="30607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223006" y="5044377"/>
          <a:ext cx="4965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119176800" imgH="20116800" progId="Equation.DSMT4">
                  <p:embed/>
                </p:oleObj>
              </mc:Choice>
              <mc:Fallback>
                <p:oleObj name="Equation" r:id="rId3" imgW="119176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3006" y="5044377"/>
                        <a:ext cx="49657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 smtClean="0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 smtClean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/>
          <p:nvPr>
            <p:custDataLst>
              <p:tags r:id="rId5"/>
            </p:custDataLst>
          </p:nvPr>
        </p:nvSpPr>
        <p:spPr>
          <a:xfrm>
            <a:off x="6699250" y="589978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P226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55370" y="862521"/>
            <a:ext cx="10234422" cy="267765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 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证明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中用到换元思想，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①式是积化和差的形式，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②式是和差化积的形式；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在后面的练习当中还有六个关于积化和差、和差化积的公式．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67689" y="5042218"/>
            <a:ext cx="10575671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分析：利用三角恒等变换，先把函数式化简，再求相应的值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8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087501" y="4009390"/>
          <a:ext cx="8674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1" imgW="208178400" imgH="11887200" progId="Equation.DSMT4">
                  <p:embed/>
                </p:oleObj>
              </mc:Choice>
              <mc:Fallback>
                <p:oleObj name="Equation" r:id="rId1" imgW="208178400" imgH="11887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87501" y="4009390"/>
                        <a:ext cx="8674100" cy="4953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 smtClean="0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 smtClean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5058" name="图片 115507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42875"/>
            <a:ext cx="6343650" cy="1933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6082" name="图片 115404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-317" y="2167255"/>
            <a:ext cx="6107112" cy="3686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7106" name="图片 115302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106478" y="1952625"/>
            <a:ext cx="6048375" cy="4905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/>
          <p:nvPr>
            <p:custDataLst>
              <p:tags r:id="rId7"/>
            </p:custDataLst>
          </p:nvPr>
        </p:nvSpPr>
        <p:spPr>
          <a:xfrm>
            <a:off x="1181735" y="633603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P226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320613" y="868186"/>
            <a:ext cx="6701951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</a:rPr>
              <a:t>          1.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求证：                            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731825" y="868013"/>
          <a:ext cx="3975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1" imgW="95402400" imgH="20116800" progId="Equation.DSMT4">
                  <p:embed/>
                </p:oleObj>
              </mc:Choice>
              <mc:Fallback>
                <p:oleObj name="Equation" r:id="rId1" imgW="95402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31825" y="868013"/>
                        <a:ext cx="3975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901111" y="3641643"/>
          <a:ext cx="5626100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3" imgW="135026400" imgH="40843200" progId="Equation.DSMT4">
                  <p:embed/>
                </p:oleObj>
              </mc:Choice>
              <mc:Fallback>
                <p:oleObj name="Equation" r:id="rId3" imgW="135026400" imgH="4084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901111" y="3641643"/>
                        <a:ext cx="5626100" cy="170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40548" y="5422092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所以得证．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70855" y="1893223"/>
            <a:ext cx="11171248" cy="4234200"/>
            <a:chOff x="470855" y="1893223"/>
            <a:chExt cx="11171248" cy="4234200"/>
          </a:xfrm>
        </p:grpSpPr>
        <p:grpSp>
          <p:nvGrpSpPr>
            <p:cNvPr id="13" name="组合 12"/>
            <p:cNvGrpSpPr/>
            <p:nvPr/>
          </p:nvGrpSpPr>
          <p:grpSpPr>
            <a:xfrm>
              <a:off x="593152" y="1893223"/>
              <a:ext cx="7934061" cy="1701800"/>
              <a:chOff x="593152" y="1893223"/>
              <a:chExt cx="7934061" cy="170180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93152" y="2436008"/>
                <a:ext cx="23391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证法一：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因为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aphicFrame>
            <p:nvGraphicFramePr>
              <p:cNvPr id="5123" name="Object 3"/>
              <p:cNvGraphicFramePr>
                <a:graphicFrameLocks noChangeAspect="1"/>
              </p:cNvGraphicFramePr>
              <p:nvPr/>
            </p:nvGraphicFramePr>
            <p:xfrm>
              <a:off x="2901113" y="1893223"/>
              <a:ext cx="5626100" cy="1701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0" name="Equation" r:id="rId5" imgW="135026400" imgH="40843200" progId="Equation.DSMT4">
                      <p:embed/>
                    </p:oleObj>
                  </mc:Choice>
                  <mc:Fallback>
                    <p:oleObj name="Equation" r:id="rId5" imgW="135026400" imgH="408432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901113" y="1893223"/>
                            <a:ext cx="5626100" cy="1701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5" name="圆角矩形 14"/>
            <p:cNvSpPr/>
            <p:nvPr/>
          </p:nvSpPr>
          <p:spPr>
            <a:xfrm>
              <a:off x="470855" y="1908659"/>
              <a:ext cx="11171248" cy="4218764"/>
            </a:xfrm>
            <a:prstGeom prst="roundRect">
              <a:avLst>
                <a:gd name="adj" fmla="val 4348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3152" y="856121"/>
            <a:ext cx="6701951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练习：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求证：                            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731825" y="868013"/>
          <a:ext cx="3975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" imgW="95402400" imgH="20116800" progId="Equation.DSMT4">
                  <p:embed/>
                </p:oleObj>
              </mc:Choice>
              <mc:Fallback>
                <p:oleObj name="Equation" r:id="rId1" imgW="95402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31825" y="868013"/>
                        <a:ext cx="3975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组合 15"/>
          <p:cNvGrpSpPr/>
          <p:nvPr/>
        </p:nvGrpSpPr>
        <p:grpSpPr>
          <a:xfrm>
            <a:off x="2040548" y="3874652"/>
            <a:ext cx="7780879" cy="523220"/>
            <a:chOff x="2040548" y="4035420"/>
            <a:chExt cx="7780879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2040548" y="4035420"/>
              <a:ext cx="377539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即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6149" name="Object 5"/>
            <p:cNvGraphicFramePr>
              <a:graphicFrameLocks noChangeAspect="1"/>
            </p:cNvGraphicFramePr>
            <p:nvPr/>
          </p:nvGraphicFramePr>
          <p:xfrm>
            <a:off x="2520670" y="4082022"/>
            <a:ext cx="26289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Equation" r:id="rId3" imgW="63093600" imgH="10058400" progId="Equation.DSMT4">
                    <p:embed/>
                  </p:oleObj>
                </mc:Choice>
                <mc:Fallback>
                  <p:oleObj name="Equation" r:id="rId3" imgW="63093600" imgH="10058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520670" y="4082022"/>
                          <a:ext cx="262890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0" name="Object 6"/>
            <p:cNvGraphicFramePr>
              <a:graphicFrameLocks noChangeAspect="1"/>
            </p:cNvGraphicFramePr>
            <p:nvPr/>
          </p:nvGraphicFramePr>
          <p:xfrm>
            <a:off x="5706627" y="4052923"/>
            <a:ext cx="411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Equation" r:id="rId5" imgW="98755200" imgH="10972800" progId="Equation.DSMT4">
                    <p:embed/>
                  </p:oleObj>
                </mc:Choice>
                <mc:Fallback>
                  <p:oleObj name="Equation" r:id="rId5" imgW="98755200" imgH="10972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706627" y="4052923"/>
                          <a:ext cx="41148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组合 17"/>
          <p:cNvGrpSpPr/>
          <p:nvPr/>
        </p:nvGrpSpPr>
        <p:grpSpPr>
          <a:xfrm>
            <a:off x="2050597" y="4756732"/>
            <a:ext cx="5121915" cy="838200"/>
            <a:chOff x="2050597" y="4917500"/>
            <a:chExt cx="5121915" cy="838200"/>
          </a:xfrm>
        </p:grpSpPr>
        <p:sp>
          <p:nvSpPr>
            <p:cNvPr id="12" name="TextBox 11"/>
            <p:cNvSpPr txBox="1"/>
            <p:nvPr/>
          </p:nvSpPr>
          <p:spPr>
            <a:xfrm>
              <a:off x="2050597" y="5080448"/>
              <a:ext cx="51219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所以                                   得证．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6151" name="Object 7"/>
            <p:cNvGraphicFramePr>
              <a:graphicFrameLocks noChangeAspect="1"/>
            </p:cNvGraphicFramePr>
            <p:nvPr/>
          </p:nvGraphicFramePr>
          <p:xfrm>
            <a:off x="2868037" y="4917500"/>
            <a:ext cx="29591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Equation" r:id="rId7" imgW="71018400" imgH="20116800" progId="Equation.DSMT4">
                    <p:embed/>
                  </p:oleObj>
                </mc:Choice>
                <mc:Fallback>
                  <p:oleObj name="Equation" r:id="rId7" imgW="71018400" imgH="20116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868037" y="4917500"/>
                          <a:ext cx="2959100" cy="838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70855" y="1863744"/>
            <a:ext cx="11171248" cy="3924314"/>
            <a:chOff x="470855" y="1863744"/>
            <a:chExt cx="11171248" cy="3924314"/>
          </a:xfrm>
        </p:grpSpPr>
        <p:grpSp>
          <p:nvGrpSpPr>
            <p:cNvPr id="2" name="组合 12"/>
            <p:cNvGrpSpPr/>
            <p:nvPr/>
          </p:nvGrpSpPr>
          <p:grpSpPr>
            <a:xfrm>
              <a:off x="593152" y="1863744"/>
              <a:ext cx="8101549" cy="1701800"/>
              <a:chOff x="593152" y="1863744"/>
              <a:chExt cx="8101549" cy="170180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93152" y="2436008"/>
                <a:ext cx="23391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证法二：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因为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aphicFrame>
            <p:nvGraphicFramePr>
              <p:cNvPr id="5123" name="Object 3"/>
              <p:cNvGraphicFramePr>
                <a:graphicFrameLocks noChangeAspect="1"/>
              </p:cNvGraphicFramePr>
              <p:nvPr/>
            </p:nvGraphicFramePr>
            <p:xfrm>
              <a:off x="2852701" y="1863744"/>
              <a:ext cx="5842000" cy="1701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5" name="Equation" r:id="rId9" imgW="140208000" imgH="40843200" progId="Equation.DSMT4">
                      <p:embed/>
                    </p:oleObj>
                  </mc:Choice>
                  <mc:Fallback>
                    <p:oleObj name="Equation" r:id="rId9" imgW="140208000" imgH="408432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852701" y="1863744"/>
                            <a:ext cx="5842000" cy="1701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1" name="圆角矩形 20"/>
            <p:cNvSpPr/>
            <p:nvPr/>
          </p:nvSpPr>
          <p:spPr>
            <a:xfrm>
              <a:off x="470855" y="1908659"/>
              <a:ext cx="11171248" cy="3879399"/>
            </a:xfrm>
            <a:prstGeom prst="roundRect">
              <a:avLst>
                <a:gd name="adj" fmla="val 4348"/>
              </a:avLst>
            </a:prstGeom>
            <a:noFill/>
            <a:ln w="25400" cmpd="thickThin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2"/>
          <p:cNvSpPr txBox="1">
            <a:spLocks noGrp="1" noChangeArrowheads="1"/>
          </p:cNvSpPr>
          <p:nvPr>
            <p:ph type="sldNum" idx="12"/>
          </p:nvPr>
        </p:nvSpPr>
        <p:spPr>
          <a:xfrm>
            <a:off x="8738328" y="6355214"/>
            <a:ext cx="2843905" cy="366197"/>
          </a:xfrm>
          <a:prstGeom prst="rect">
            <a:avLst/>
          </a:prstGeom>
          <a:noFill/>
        </p:spPr>
        <p:txBody>
          <a:bodyPr rtlCol="0" anchor="ctr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eaLnBrk="1" hangingPunct="1"/>
            <a:fld id="{337859C1-5489-4CDD-9F6D-EDB9DE908F27}" type="slidenum">
              <a:rPr lang="zh-CN" altLang="en-US" sz="1270">
                <a:solidFill>
                  <a:srgbClr val="898989"/>
                </a:solidFill>
              </a:rPr>
            </a:fld>
            <a:endParaRPr lang="en-US" altLang="zh-CN" sz="1270">
              <a:solidFill>
                <a:srgbClr val="898989"/>
              </a:solidFill>
            </a:endParaRPr>
          </a:p>
        </p:txBody>
      </p:sp>
      <p:graphicFrame>
        <p:nvGraphicFramePr>
          <p:cNvPr id="4100" name="Object 33"/>
          <p:cNvGraphicFramePr>
            <a:graphicFrameLocks noChangeAspect="1"/>
          </p:cNvGraphicFramePr>
          <p:nvPr/>
        </p:nvGraphicFramePr>
        <p:xfrm>
          <a:off x="573366" y="1378804"/>
          <a:ext cx="10528996" cy="4244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文档" r:id="rId1" imgW="10485120" imgH="4236720" progId="Word.Document.8">
                  <p:embed/>
                </p:oleObj>
              </mc:Choice>
              <mc:Fallback>
                <p:oleObj name="文档" r:id="rId1" imgW="10485120" imgH="4236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3366" y="1378804"/>
                        <a:ext cx="10528996" cy="42448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34"/>
          <p:cNvGraphicFramePr>
            <a:graphicFrameLocks noChangeAspect="1"/>
          </p:cNvGraphicFramePr>
          <p:nvPr/>
        </p:nvGraphicFramePr>
        <p:xfrm>
          <a:off x="2494506" y="1888622"/>
          <a:ext cx="2511303" cy="104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文档" r:id="rId3" imgW="2420620" imgH="998220" progId="Word.Document.8">
                  <p:embed/>
                </p:oleObj>
              </mc:Choice>
              <mc:Fallback>
                <p:oleObj name="文档" r:id="rId3" imgW="2420620" imgH="9982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4506" y="1888622"/>
                        <a:ext cx="2511303" cy="104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35"/>
          <p:cNvGraphicFramePr>
            <a:graphicFrameLocks noChangeAspect="1"/>
          </p:cNvGraphicFramePr>
          <p:nvPr/>
        </p:nvGraphicFramePr>
        <p:xfrm>
          <a:off x="2381959" y="2978814"/>
          <a:ext cx="2667525" cy="104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文档" r:id="rId5" imgW="2571750" imgH="996315" progId="Word.Document.8">
                  <p:embed/>
                </p:oleObj>
              </mc:Choice>
              <mc:Fallback>
                <p:oleObj name="文档" r:id="rId5" imgW="2571750" imgH="99631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81959" y="2978814"/>
                        <a:ext cx="2667525" cy="104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36"/>
          <p:cNvGraphicFramePr>
            <a:graphicFrameLocks noChangeAspect="1"/>
          </p:cNvGraphicFramePr>
          <p:nvPr/>
        </p:nvGraphicFramePr>
        <p:xfrm>
          <a:off x="5155312" y="4216827"/>
          <a:ext cx="1746994" cy="104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文档" r:id="rId7" imgW="1685290" imgH="1001395" progId="Word.Document.8">
                  <p:embed/>
                </p:oleObj>
              </mc:Choice>
              <mc:Fallback>
                <p:oleObj name="文档" r:id="rId7" imgW="1685290" imgH="10013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55312" y="4216827"/>
                        <a:ext cx="1746994" cy="104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37"/>
          <p:cNvGraphicFramePr>
            <a:graphicFrameLocks noChangeAspect="1"/>
          </p:cNvGraphicFramePr>
          <p:nvPr/>
        </p:nvGraphicFramePr>
        <p:xfrm>
          <a:off x="7117320" y="4216827"/>
          <a:ext cx="1652925" cy="104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文档" r:id="rId9" imgW="1596390" imgH="996315" progId="Word.Document.8">
                  <p:embed/>
                </p:oleObj>
              </mc:Choice>
              <mc:Fallback>
                <p:oleObj name="文档" r:id="rId9" imgW="1596390" imgH="99631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17320" y="4216827"/>
                        <a:ext cx="1652925" cy="104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矩形: 圆角 24"/>
          <p:cNvSpPr/>
          <p:nvPr/>
        </p:nvSpPr>
        <p:spPr>
          <a:xfrm>
            <a:off x="929640" y="862199"/>
            <a:ext cx="1981200" cy="542553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①半角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公式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" r:id="rId11" imgW="914400" imgH="215900" progId="Equation.KSEE3">
                  <p:embed/>
                </p:oleObj>
              </mc:Choice>
              <mc:Fallback>
                <p:oleObj name="" r:id="rId11" imgW="9144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: 圆角 24"/>
          <p:cNvSpPr/>
          <p:nvPr/>
        </p:nvSpPr>
        <p:spPr>
          <a:xfrm>
            <a:off x="3627755" y="149702"/>
            <a:ext cx="6202045" cy="822005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40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本节课你有什么收获？</a:t>
            </a:r>
            <a:endParaRPr kumimoji="0" lang="zh-CN" altLang="en-US" sz="40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2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  <p:bldP spid="3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: 圆角 29"/>
          <p:cNvSpPr/>
          <p:nvPr/>
        </p:nvSpPr>
        <p:spPr>
          <a:xfrm>
            <a:off x="2090099" y="5416956"/>
            <a:ext cx="6742615" cy="591762"/>
          </a:xfrm>
          <a:prstGeom prst="roundRect">
            <a:avLst/>
          </a:prstGeom>
          <a:solidFill>
            <a:srgbClr val="CCFFCC"/>
          </a:solidFill>
          <a:ln w="12700" cap="flat">
            <a:solidFill>
              <a:srgbClr val="0AA85E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9" name="矩形: 圆角 28"/>
          <p:cNvSpPr/>
          <p:nvPr/>
        </p:nvSpPr>
        <p:spPr>
          <a:xfrm>
            <a:off x="2101915" y="4237474"/>
            <a:ext cx="6502652" cy="591762"/>
          </a:xfrm>
          <a:prstGeom prst="roundRect">
            <a:avLst/>
          </a:prstGeom>
          <a:solidFill>
            <a:srgbClr val="FFCCFF"/>
          </a:solidFill>
          <a:ln w="12700" cap="flat">
            <a:solidFill>
              <a:srgbClr val="C0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8" name="矩形: 圆角 27"/>
          <p:cNvSpPr/>
          <p:nvPr/>
        </p:nvSpPr>
        <p:spPr>
          <a:xfrm>
            <a:off x="2101915" y="3057991"/>
            <a:ext cx="6502652" cy="591762"/>
          </a:xfrm>
          <a:prstGeom prst="roundRect">
            <a:avLst/>
          </a:prstGeom>
          <a:solidFill>
            <a:schemeClr val="accent5"/>
          </a:solidFill>
          <a:ln w="12700" cap="flat">
            <a:solidFill>
              <a:srgbClr val="00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2090099" y="1868707"/>
            <a:ext cx="6502652" cy="591762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" name="矩形: 圆角 24"/>
          <p:cNvSpPr/>
          <p:nvPr/>
        </p:nvSpPr>
        <p:spPr>
          <a:xfrm>
            <a:off x="824411" y="897352"/>
            <a:ext cx="2555008" cy="582160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②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积化和差公式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5" name="文本框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01915" y="1802011"/>
            <a:ext cx="6426716" cy="768244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3" name="文本框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33975" y="2882633"/>
            <a:ext cx="6426716" cy="7682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4" name="文本框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01915" y="4055653"/>
            <a:ext cx="6490837" cy="76824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6" name="文本框 2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01915" y="5199356"/>
            <a:ext cx="6742615" cy="76824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9" grpId="1"/>
      <p:bldP spid="28" grpId="2"/>
      <p:bldP spid="27" grpId="3"/>
      <p:bldP spid="25" grpId="4"/>
      <p:bldP spid="15" grpId="5"/>
      <p:bldP spid="23" grpId="6"/>
      <p:bldP spid="24" grpId="7"/>
      <p:bldP spid="26" grpId="8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: 圆角 20"/>
          <p:cNvSpPr/>
          <p:nvPr/>
        </p:nvSpPr>
        <p:spPr>
          <a:xfrm>
            <a:off x="7311389" y="4359790"/>
            <a:ext cx="4602713" cy="596246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7311389" y="2997050"/>
            <a:ext cx="4602713" cy="596246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0" name="矩形: 圆角 29"/>
          <p:cNvSpPr/>
          <p:nvPr/>
        </p:nvSpPr>
        <p:spPr>
          <a:xfrm>
            <a:off x="824411" y="5516194"/>
            <a:ext cx="6125968" cy="591762"/>
          </a:xfrm>
          <a:prstGeom prst="roundRect">
            <a:avLst/>
          </a:prstGeom>
          <a:solidFill>
            <a:srgbClr val="CCFFCC"/>
          </a:solidFill>
          <a:ln w="12700" cap="flat">
            <a:solidFill>
              <a:srgbClr val="0AA85E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9" name="矩形: 圆角 28"/>
          <p:cNvSpPr/>
          <p:nvPr/>
        </p:nvSpPr>
        <p:spPr>
          <a:xfrm>
            <a:off x="836225" y="4336711"/>
            <a:ext cx="6089884" cy="591762"/>
          </a:xfrm>
          <a:prstGeom prst="roundRect">
            <a:avLst/>
          </a:prstGeom>
          <a:solidFill>
            <a:srgbClr val="FFCCFF"/>
          </a:solidFill>
          <a:ln w="12700" cap="flat">
            <a:solidFill>
              <a:srgbClr val="C0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8" name="矩形: 圆角 27"/>
          <p:cNvSpPr/>
          <p:nvPr/>
        </p:nvSpPr>
        <p:spPr>
          <a:xfrm>
            <a:off x="836225" y="3157228"/>
            <a:ext cx="6089884" cy="591762"/>
          </a:xfrm>
          <a:prstGeom prst="roundRect">
            <a:avLst/>
          </a:prstGeom>
          <a:solidFill>
            <a:schemeClr val="accent5"/>
          </a:solidFill>
          <a:ln w="12700" cap="flat">
            <a:solidFill>
              <a:srgbClr val="00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824411" y="1967944"/>
            <a:ext cx="6089883" cy="591762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" name="矩形: 圆角 24"/>
          <p:cNvSpPr/>
          <p:nvPr/>
        </p:nvSpPr>
        <p:spPr>
          <a:xfrm>
            <a:off x="824411" y="917155"/>
            <a:ext cx="2555008" cy="542555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③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和差化积公式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5" name="文本框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6225" y="1901248"/>
            <a:ext cx="5938891" cy="776623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4" name="文本框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38817" y="3064797"/>
            <a:ext cx="5733707" cy="77662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6" name="文本框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06757" y="4269603"/>
            <a:ext cx="5797827" cy="77662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7" name="文本框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38817" y="5423763"/>
            <a:ext cx="6011560" cy="77662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8" name="文本框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11389" y="2859525"/>
            <a:ext cx="4465924" cy="851088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9" name="文本框 1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42996" y="4304787"/>
            <a:ext cx="4602713" cy="851088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0" grpId="1"/>
      <p:bldP spid="30" grpId="2"/>
      <p:bldP spid="29" grpId="3"/>
      <p:bldP spid="28" grpId="4"/>
      <p:bldP spid="27" grpId="5"/>
      <p:bldP spid="25" grpId="6"/>
      <p:bldP spid="15" grpId="7"/>
      <p:bldP spid="14" grpId="8"/>
      <p:bldP spid="16" grpId="9"/>
      <p:bldP spid="17" grpId="10"/>
      <p:bldP spid="18" grpId="11"/>
      <p:bldP spid="19" grpId="1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28130" y="800768"/>
            <a:ext cx="2675632" cy="7067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课堂小结</a:t>
            </a:r>
            <a:endParaRPr lang="zh-CN" altLang="en-US" sz="4000" b="1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2682490" y="1351440"/>
            <a:ext cx="8467200" cy="4154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 eaLnBrk="0" latinLnBrk="1" hangingPunc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</a:t>
            </a:r>
            <a:r>
              <a:rPr lang="zh-CN" altLang="en-US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zh-CN" altLang="en-US" sz="3600" smtClean="0">
                <a:solidFill>
                  <a:schemeClr val="tx1"/>
                </a:solidFill>
                <a:effectLst/>
                <a:latin typeface="Adobe 黑体 Std R" pitchFamily="34" charset="-122"/>
                <a:ea typeface="Adobe 黑体 Std R" pitchFamily="34" charset="-122"/>
                <a:sym typeface="+mn-ea"/>
              </a:rPr>
              <a:t>半角公式</a:t>
            </a:r>
            <a:endParaRPr lang="zh-CN" altLang="en-US" sz="3600" kern="0" smtClean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lvl="0" algn="ctr">
              <a:lnSpc>
                <a:spcPct val="150000"/>
              </a:lnSpc>
            </a:pPr>
            <a:r>
              <a:rPr lang="en-US" altLang="zh-CN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</a:t>
            </a:r>
            <a:r>
              <a:rPr lang="zh-CN" altLang="en-US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zh-CN" altLang="en-US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辅助角公式</a:t>
            </a:r>
            <a:endParaRPr lang="zh-CN" altLang="en-US" sz="3600" kern="0" smtClean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lvl="0" algn="ctr">
              <a:lnSpc>
                <a:spcPct val="150000"/>
              </a:lnSpc>
            </a:pPr>
            <a:r>
              <a:rPr lang="en-US" altLang="zh-CN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3</a:t>
            </a:r>
            <a:r>
              <a:rPr lang="zh-CN" altLang="en-US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、降幂与升幂公式</a:t>
            </a:r>
            <a:endParaRPr lang="zh-CN" altLang="en-US" sz="3600" kern="0" smtClean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lvl="0" algn="ctr">
              <a:lnSpc>
                <a:spcPct val="150000"/>
              </a:lnSpc>
            </a:pPr>
            <a:r>
              <a:rPr lang="en-US" altLang="zh-CN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4</a:t>
            </a:r>
            <a:r>
              <a:rPr lang="zh-CN" altLang="en-US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、积化和差公式</a:t>
            </a:r>
            <a:endParaRPr lang="zh-CN" altLang="en-US" sz="3600" kern="0" smtClean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lvl="0" algn="ctr">
              <a:lnSpc>
                <a:spcPct val="150000"/>
              </a:lnSpc>
            </a:pPr>
            <a:r>
              <a:rPr lang="en-US" altLang="zh-CN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5</a:t>
            </a:r>
            <a:r>
              <a:rPr lang="zh-CN" altLang="en-US" sz="3600" kern="0" smtClean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、和差化积公式</a:t>
            </a:r>
            <a:endParaRPr lang="zh-CN" altLang="en-US" sz="3600" kern="0" smtClean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90800" y="3060700"/>
            <a:ext cx="1295400" cy="52705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mtClean="0"/>
              <a:t>  S</a:t>
            </a:r>
            <a:r>
              <a:rPr lang="en-US" altLang="zh-CN" baseline="-25000" smtClean="0"/>
              <a:t>(</a:t>
            </a:r>
            <a:r>
              <a:rPr lang="en-US" altLang="zh-CN" baseline="-25000" smtClean="0">
                <a:cs typeface="Times New Roman" panose="02020603050405020304" pitchFamily="18" charset="0"/>
              </a:rPr>
              <a:t>α            </a:t>
            </a:r>
            <a:r>
              <a:rPr lang="en-US" altLang="zh-CN" baseline="-25000">
                <a:cs typeface="Times New Roman" panose="02020603050405020304" pitchFamily="18" charset="0"/>
              </a:rPr>
              <a:t>β)</a:t>
            </a:r>
            <a:endParaRPr lang="en-US" altLang="zh-CN" baseline="-25000"/>
          </a:p>
        </p:txBody>
      </p:sp>
      <p:sp>
        <p:nvSpPr>
          <p:cNvPr id="614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90800" y="1752600"/>
            <a:ext cx="1295400" cy="609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mtClean="0"/>
              <a:t>  C</a:t>
            </a:r>
            <a:r>
              <a:rPr lang="en-US" altLang="zh-CN" baseline="-25000" smtClean="0"/>
              <a:t>(</a:t>
            </a:r>
            <a:r>
              <a:rPr lang="en-US" altLang="zh-CN" baseline="-25000" smtClean="0">
                <a:cs typeface="Times New Roman" panose="02020603050405020304" pitchFamily="18" charset="0"/>
              </a:rPr>
              <a:t>α           </a:t>
            </a:r>
            <a:r>
              <a:rPr lang="en-US" altLang="zh-CN" baseline="-25000">
                <a:cs typeface="Times New Roman" panose="02020603050405020304" pitchFamily="18" charset="0"/>
              </a:rPr>
              <a:t>β)</a:t>
            </a:r>
            <a:endParaRPr lang="en-US" altLang="zh-CN" baseline="-25000">
              <a:cs typeface="Times New Roman" panose="02020603050405020304" pitchFamily="18" charset="0"/>
            </a:endParaRPr>
          </a:p>
        </p:txBody>
      </p:sp>
      <p:sp>
        <p:nvSpPr>
          <p:cNvPr id="615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90800" y="4267200"/>
            <a:ext cx="1295400" cy="609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mtClean="0"/>
              <a:t>  T</a:t>
            </a:r>
            <a:r>
              <a:rPr lang="en-US" altLang="zh-CN" baseline="-25000" smtClean="0"/>
              <a:t>(</a:t>
            </a:r>
            <a:r>
              <a:rPr lang="en-US" altLang="zh-CN" baseline="-25000" smtClean="0">
                <a:cs typeface="Times New Roman" panose="02020603050405020304" pitchFamily="18" charset="0"/>
              </a:rPr>
              <a:t>α            </a:t>
            </a:r>
            <a:r>
              <a:rPr lang="en-US" altLang="zh-CN" baseline="-25000">
                <a:cs typeface="Times New Roman" panose="02020603050405020304" pitchFamily="18" charset="0"/>
              </a:rPr>
              <a:t>β)</a:t>
            </a:r>
            <a:endParaRPr lang="en-US" altLang="zh-CN" baseline="-25000">
              <a:cs typeface="Times New Roman" panose="02020603050405020304" pitchFamily="18" charset="0"/>
            </a:endParaRPr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" imgW="2743200" imgH="5181600" progId="Equation.3">
                  <p:embed/>
                </p:oleObj>
              </mc:Choice>
              <mc:Fallback>
                <p:oleObj name="Equation" r:id="rId1" imgW="2743200" imgH="5181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2743200" imgH="5181600" progId="Equation.3">
                  <p:embed/>
                </p:oleObj>
              </mc:Choice>
              <mc:Fallback>
                <p:oleObj name="Equation" r:id="rId3" imgW="2743200" imgH="5181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4" imgW="2743200" imgH="5181600" progId="Equation.3">
                  <p:embed/>
                </p:oleObj>
              </mc:Choice>
              <mc:Fallback>
                <p:oleObj name="Equation" r:id="rId4" imgW="2743200" imgH="5181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3981967" y="1752600"/>
          <a:ext cx="61928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2544445" imgH="228600" progId="Equation.DSMT4">
                  <p:embed/>
                </p:oleObj>
              </mc:Choice>
              <mc:Fallback>
                <p:oleObj name="Equation" r:id="rId5" imgW="2544445" imgH="228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81967" y="1752600"/>
                        <a:ext cx="6192837" cy="628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4224338" y="2924175"/>
          <a:ext cx="611981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7" imgW="2355850" imgH="228600" progId="Equation.3">
                  <p:embed/>
                </p:oleObj>
              </mc:Choice>
              <mc:Fallback>
                <p:oleObj name="Equation" r:id="rId7" imgW="2355850" imgH="228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24338" y="2924175"/>
                        <a:ext cx="6119812" cy="663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4295775" y="4076700"/>
          <a:ext cx="4465638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9" imgW="1779270" imgH="437515" progId="Equation.3">
                  <p:embed/>
                </p:oleObj>
              </mc:Choice>
              <mc:Fallback>
                <p:oleObj name="Equation" r:id="rId9" imgW="1779270" imgH="43751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95775" y="4076700"/>
                        <a:ext cx="4465638" cy="1087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3084224" y="1981463"/>
          <a:ext cx="232352" cy="253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1" imgW="3352800" imgH="3657600" progId="Equation.3">
                  <p:embed/>
                </p:oleObj>
              </mc:Choice>
              <mc:Fallback>
                <p:oleObj name="Equation" r:id="rId11" imgW="3352800" imgH="3657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84224" y="1981463"/>
                        <a:ext cx="232352" cy="2534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3084224" y="3225800"/>
          <a:ext cx="232352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3" imgW="3352800" imgH="3657600" progId="Equation.3">
                  <p:embed/>
                </p:oleObj>
              </mc:Choice>
              <mc:Fallback>
                <p:oleObj name="Equation" r:id="rId13" imgW="3352800" imgH="3657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84224" y="3225800"/>
                        <a:ext cx="232352" cy="266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 flipV="1">
          <a:off x="3084224" y="4572000"/>
          <a:ext cx="232352" cy="25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4" imgW="3352800" imgH="3657600" progId="Equation.3">
                  <p:embed/>
                </p:oleObj>
              </mc:Choice>
              <mc:Fallback>
                <p:oleObj name="Equation" r:id="rId14" imgW="3352800" imgH="3657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 flipV="1">
                        <a:off x="3084224" y="4572000"/>
                        <a:ext cx="232352" cy="253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34"/>
          <p:cNvSpPr txBox="1"/>
          <p:nvPr/>
        </p:nvSpPr>
        <p:spPr>
          <a:xfrm>
            <a:off x="89869" y="-87"/>
            <a:ext cx="18161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复习回顾</a:t>
            </a:r>
            <a:endParaRPr lang="zh-CN" altLang="en-US" sz="3200" b="1" spc="225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作业布置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anose="02010509060101010101" pitchFamily="49" charset="-122"/>
              </a:rPr>
              <a:t>课后作业</a:t>
            </a:r>
            <a:endParaRPr lang="zh-CN" altLang="en-US" sz="2800" b="1" kern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pic>
        <p:nvPicPr>
          <p:cNvPr id="84999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128500" y="11747500"/>
            <a:ext cx="330200" cy="241300"/>
          </a:xfrm>
          <a:prstGeom prst="cube">
            <a:avLst/>
          </a:prstGeom>
        </p:spPr>
      </p:pic>
      <p:sp>
        <p:nvSpPr>
          <p:cNvPr id="4" name="TextBox 2"/>
          <p:cNvSpPr txBox="1"/>
          <p:nvPr/>
        </p:nvSpPr>
        <p:spPr>
          <a:xfrm>
            <a:off x="1613036" y="1020473"/>
            <a:ext cx="6635835" cy="32111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P229</a:t>
            </a:r>
            <a:r>
              <a:rPr lang="en-US" altLang="zh-CN" sz="3375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习题5.5 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P227--228</a:t>
            </a:r>
            <a:endParaRPr lang="en-US" altLang="zh-CN" sz="338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338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:P113--114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000950" y="1358082"/>
            <a:ext cx="4249738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solidFill>
                  <a:srgbClr val="002060"/>
                </a:solidFill>
              </a:rPr>
              <a:t>二倍角的正弦公式</a:t>
            </a:r>
            <a:endParaRPr lang="zh-CN" altLang="en-US" sz="3600" b="1">
              <a:solidFill>
                <a:srgbClr val="002060"/>
              </a:solidFill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041556" y="2863327"/>
            <a:ext cx="446405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solidFill>
                  <a:srgbClr val="002060"/>
                </a:solidFill>
              </a:rPr>
              <a:t>二倍角的余弦公式</a:t>
            </a:r>
            <a:endParaRPr lang="zh-CN" altLang="en-US" sz="3600" b="1">
              <a:solidFill>
                <a:srgbClr val="002060"/>
              </a:solidFill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000950" y="4685982"/>
            <a:ext cx="4681537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>
                <a:solidFill>
                  <a:srgbClr val="002060"/>
                </a:solidFill>
              </a:rPr>
              <a:t>二倍角的正切公式</a:t>
            </a:r>
            <a:endParaRPr lang="zh-CN" altLang="en-US" sz="3600" b="1">
              <a:solidFill>
                <a:srgbClr val="002060"/>
              </a:solidFill>
            </a:endParaRPr>
          </a:p>
        </p:txBody>
      </p:sp>
      <p:graphicFrame>
        <p:nvGraphicFramePr>
          <p:cNvPr id="52232" name="Object 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733093" y="1883845"/>
          <a:ext cx="4574344" cy="799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1" imgW="1381760" imgH="188595" progId="Equation.DSMT4">
                  <p:embed/>
                </p:oleObj>
              </mc:Choice>
              <mc:Fallback>
                <p:oleObj name="Equation" r:id="rId1" imgW="1381760" imgH="18859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33093" y="1883845"/>
                        <a:ext cx="4574344" cy="799433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prstClr val="red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876313" y="5315835"/>
          <a:ext cx="4076240" cy="126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3" imgW="1232535" imgH="407670" progId="Equation.DSMT4">
                  <p:embed/>
                </p:oleObj>
              </mc:Choice>
              <mc:Fallback>
                <p:oleObj name="Equation" r:id="rId3" imgW="1232535" imgH="40767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6313" y="5315835"/>
                        <a:ext cx="4076240" cy="1269488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prstClr val="red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3056359" y="702540"/>
            <a:ext cx="47529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</a:rPr>
              <a:t>           </a:t>
            </a:r>
            <a:r>
              <a:rPr lang="zh-CN" altLang="en-US" sz="4400" b="1">
                <a:solidFill>
                  <a:srgbClr val="FF0000"/>
                </a:solidFill>
              </a:rPr>
              <a:t>二倍角公式</a:t>
            </a:r>
            <a:r>
              <a:rPr lang="zh-CN" altLang="en-US" sz="4400" b="1"/>
              <a:t> </a:t>
            </a:r>
            <a:endParaRPr lang="zh-CN" altLang="en-US" sz="4400" b="1"/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3187547" y="3663667"/>
          <a:ext cx="5717754" cy="962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5" imgW="42367200" imgH="5181600" progId="Equation.DSMT4">
                  <p:embed/>
                </p:oleObj>
              </mc:Choice>
              <mc:Fallback>
                <p:oleObj name="Equation" r:id="rId5" imgW="42367200" imgH="5181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87547" y="3663667"/>
                        <a:ext cx="5717754" cy="962879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prstClr val="red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34"/>
          <p:cNvSpPr txBox="1"/>
          <p:nvPr/>
        </p:nvSpPr>
        <p:spPr>
          <a:xfrm>
            <a:off x="-301" y="118658"/>
            <a:ext cx="18161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复习回顾</a:t>
            </a:r>
            <a:endParaRPr lang="zh-CN" altLang="en-US" sz="3200" b="1" spc="225">
              <a:solidFill>
                <a:srgbClr val="00206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1799580" y="2819811"/>
            <a:ext cx="8593489" cy="3575034"/>
            <a:chOff x="1772910" y="2854641"/>
            <a:chExt cx="8593489" cy="3575034"/>
          </a:xfrm>
        </p:grpSpPr>
        <p:sp>
          <p:nvSpPr>
            <p:cNvPr id="39" name="圆角矩形 38"/>
            <p:cNvSpPr/>
            <p:nvPr/>
          </p:nvSpPr>
          <p:spPr>
            <a:xfrm>
              <a:off x="1772910" y="2854641"/>
              <a:ext cx="8593489" cy="3575034"/>
            </a:xfrm>
            <a:prstGeom prst="roundRect">
              <a:avLst>
                <a:gd name="adj" fmla="val 1552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2171655" y="3136268"/>
              <a:ext cx="7272915" cy="2986133"/>
              <a:chOff x="1863655" y="2982268"/>
              <a:chExt cx="7272915" cy="2986133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3168266" y="3153088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5330337" y="3153088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3168266" y="4275153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5330337" y="4275153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3168266" y="5397219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330337" y="5397219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863655" y="3153088"/>
                <a:ext cx="486926" cy="24484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圆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的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旋转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对称性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cxnSp>
            <p:nvCxnSpPr>
              <p:cNvPr id="16" name="直接箭头连接符 15"/>
              <p:cNvCxnSpPr>
                <a:endCxn id="9" idx="1"/>
              </p:cNvCxnSpPr>
              <p:nvPr/>
            </p:nvCxnSpPr>
            <p:spPr>
              <a:xfrm flipV="1">
                <a:off x="2370678" y="3437842"/>
                <a:ext cx="797588" cy="1502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箭头连接符 16"/>
              <p:cNvCxnSpPr>
                <a:stCxn id="9" idx="3"/>
                <a:endCxn id="10" idx="1"/>
              </p:cNvCxnSpPr>
              <p:nvPr/>
            </p:nvCxnSpPr>
            <p:spPr>
              <a:xfrm>
                <a:off x="4601412" y="3437842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箭头连接符 17"/>
              <p:cNvCxnSpPr>
                <a:stCxn id="9" idx="2"/>
                <a:endCxn id="11" idx="0"/>
              </p:cNvCxnSpPr>
              <p:nvPr/>
            </p:nvCxnSpPr>
            <p:spPr>
              <a:xfrm rot="5400000">
                <a:off x="3608560" y="3998874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箭头连接符 18"/>
              <p:cNvCxnSpPr>
                <a:stCxn id="10" idx="2"/>
                <a:endCxn id="12" idx="0"/>
              </p:cNvCxnSpPr>
              <p:nvPr/>
            </p:nvCxnSpPr>
            <p:spPr>
              <a:xfrm rot="5400000">
                <a:off x="5770631" y="3998874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箭头连接符 20"/>
              <p:cNvCxnSpPr>
                <a:stCxn id="12" idx="2"/>
                <a:endCxn id="14" idx="0"/>
              </p:cNvCxnSpPr>
              <p:nvPr/>
            </p:nvCxnSpPr>
            <p:spPr>
              <a:xfrm rot="5400000">
                <a:off x="5770631" y="5120939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箭头连接符 22"/>
              <p:cNvCxnSpPr>
                <a:stCxn id="11" idx="2"/>
                <a:endCxn id="13" idx="0"/>
              </p:cNvCxnSpPr>
              <p:nvPr/>
            </p:nvCxnSpPr>
            <p:spPr>
              <a:xfrm rot="5400000">
                <a:off x="3608560" y="5120939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箭头连接符 23"/>
              <p:cNvCxnSpPr>
                <a:stCxn id="11" idx="3"/>
                <a:endCxn id="12" idx="1"/>
              </p:cNvCxnSpPr>
              <p:nvPr/>
            </p:nvCxnSpPr>
            <p:spPr>
              <a:xfrm>
                <a:off x="4601412" y="4559907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矩形 24"/>
              <p:cNvSpPr/>
              <p:nvPr/>
            </p:nvSpPr>
            <p:spPr>
              <a:xfrm>
                <a:off x="2963531" y="2982268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5095458" y="2982268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7502456" y="3154763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2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7502456" y="4276828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2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7502456" y="5398894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2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cxnSp>
            <p:nvCxnSpPr>
              <p:cNvPr id="30" name="直接箭头连接符 29"/>
              <p:cNvCxnSpPr>
                <a:endCxn id="27" idx="1"/>
              </p:cNvCxnSpPr>
              <p:nvPr/>
            </p:nvCxnSpPr>
            <p:spPr>
              <a:xfrm>
                <a:off x="6773531" y="3439517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箭头连接符 30"/>
              <p:cNvCxnSpPr>
                <a:stCxn id="27" idx="2"/>
                <a:endCxn id="28" idx="0"/>
              </p:cNvCxnSpPr>
              <p:nvPr/>
            </p:nvCxnSpPr>
            <p:spPr>
              <a:xfrm rot="5400000">
                <a:off x="7942750" y="4000549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箭头连接符 31"/>
              <p:cNvCxnSpPr>
                <a:stCxn id="28" idx="2"/>
                <a:endCxn id="29" idx="0"/>
              </p:cNvCxnSpPr>
              <p:nvPr/>
            </p:nvCxnSpPr>
            <p:spPr>
              <a:xfrm rot="5400000">
                <a:off x="7942750" y="5122614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箭头连接符 32"/>
              <p:cNvCxnSpPr>
                <a:endCxn id="28" idx="1"/>
              </p:cNvCxnSpPr>
              <p:nvPr/>
            </p:nvCxnSpPr>
            <p:spPr>
              <a:xfrm>
                <a:off x="6773531" y="4561582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矩形 33"/>
              <p:cNvSpPr/>
              <p:nvPr/>
            </p:nvSpPr>
            <p:spPr>
              <a:xfrm>
                <a:off x="7267577" y="2983943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5" name="直接箭头连接符 34"/>
              <p:cNvCxnSpPr/>
              <p:nvPr/>
            </p:nvCxnSpPr>
            <p:spPr>
              <a:xfrm>
                <a:off x="6785254" y="5688672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箭头连接符 35"/>
              <p:cNvCxnSpPr/>
              <p:nvPr/>
            </p:nvCxnSpPr>
            <p:spPr>
              <a:xfrm>
                <a:off x="4603086" y="5686997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72613" y="624472"/>
            <a:ext cx="9416087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回忆：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从和角公式、差角公式、倍角公式的推导过程可以发现，这些公式之间存在紧密的逻辑联系，你能说出这些公式的关系吗？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42" name="Group 16364"/>
          <p:cNvGrpSpPr/>
          <p:nvPr/>
        </p:nvGrpSpPr>
        <p:grpSpPr>
          <a:xfrm>
            <a:off x="556063" y="964871"/>
            <a:ext cx="1149025" cy="1147851"/>
            <a:chOff x="0" y="0"/>
            <a:chExt cx="1149024" cy="1147849"/>
          </a:xfrm>
        </p:grpSpPr>
        <p:sp>
          <p:nvSpPr>
            <p:cNvPr id="43" name="Shape 16348"/>
            <p:cNvSpPr/>
            <p:nvPr/>
          </p:nvSpPr>
          <p:spPr>
            <a:xfrm>
              <a:off x="-1" y="0"/>
              <a:ext cx="1149026" cy="114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CE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4" name="Shape 16349"/>
            <p:cNvSpPr/>
            <p:nvPr/>
          </p:nvSpPr>
          <p:spPr>
            <a:xfrm>
              <a:off x="222997" y="113846"/>
              <a:ext cx="704203" cy="92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326"/>
                  </a:moveTo>
                  <a:cubicBezTo>
                    <a:pt x="21600" y="20562"/>
                    <a:pt x="20310" y="21600"/>
                    <a:pt x="18634" y="21600"/>
                  </a:cubicBezTo>
                  <a:cubicBezTo>
                    <a:pt x="2901" y="21600"/>
                    <a:pt x="2901" y="21600"/>
                    <a:pt x="2901" y="21600"/>
                  </a:cubicBezTo>
                  <a:cubicBezTo>
                    <a:pt x="1290" y="21600"/>
                    <a:pt x="0" y="20562"/>
                    <a:pt x="0" y="19326"/>
                  </a:cubicBezTo>
                  <a:cubicBezTo>
                    <a:pt x="0" y="2274"/>
                    <a:pt x="0" y="2274"/>
                    <a:pt x="0" y="2274"/>
                  </a:cubicBezTo>
                  <a:cubicBezTo>
                    <a:pt x="0" y="1038"/>
                    <a:pt x="1290" y="0"/>
                    <a:pt x="2901" y="0"/>
                  </a:cubicBezTo>
                  <a:cubicBezTo>
                    <a:pt x="18634" y="0"/>
                    <a:pt x="18634" y="0"/>
                    <a:pt x="18634" y="0"/>
                  </a:cubicBezTo>
                  <a:cubicBezTo>
                    <a:pt x="20310" y="0"/>
                    <a:pt x="21600" y="1038"/>
                    <a:pt x="21600" y="2274"/>
                  </a:cubicBezTo>
                  <a:lnTo>
                    <a:pt x="21600" y="19326"/>
                  </a:lnTo>
                  <a:close/>
                </a:path>
              </a:pathLst>
            </a:custGeom>
            <a:solidFill>
              <a:srgbClr val="094C7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5" name="Shape 16350"/>
            <p:cNvSpPr/>
            <p:nvPr/>
          </p:nvSpPr>
          <p:spPr>
            <a:xfrm>
              <a:off x="281680" y="257034"/>
              <a:ext cx="586837" cy="718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0"/>
                    <a:pt x="0" y="2914"/>
                  </a:cubicBezTo>
                  <a:cubicBezTo>
                    <a:pt x="0" y="18686"/>
                    <a:pt x="0" y="18686"/>
                    <a:pt x="0" y="18686"/>
                  </a:cubicBezTo>
                  <a:cubicBezTo>
                    <a:pt x="0" y="20270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70"/>
                    <a:pt x="21600" y="18686"/>
                  </a:cubicBezTo>
                  <a:cubicBezTo>
                    <a:pt x="21600" y="2914"/>
                    <a:pt x="21600" y="2914"/>
                    <a:pt x="21600" y="2914"/>
                  </a:cubicBezTo>
                  <a:cubicBezTo>
                    <a:pt x="21600" y="1330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D6C7C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6" name="Shape 16351"/>
            <p:cNvSpPr/>
            <p:nvPr/>
          </p:nvSpPr>
          <p:spPr>
            <a:xfrm>
              <a:off x="281680" y="246470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4"/>
                    <a:pt x="0" y="2922"/>
                  </a:cubicBezTo>
                  <a:cubicBezTo>
                    <a:pt x="0" y="18741"/>
                    <a:pt x="0" y="18741"/>
                    <a:pt x="0" y="18741"/>
                  </a:cubicBezTo>
                  <a:cubicBezTo>
                    <a:pt x="0" y="20329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329"/>
                    <a:pt x="21600" y="18741"/>
                  </a:cubicBezTo>
                  <a:cubicBezTo>
                    <a:pt x="21600" y="2922"/>
                    <a:pt x="21600" y="2922"/>
                    <a:pt x="21600" y="2922"/>
                  </a:cubicBezTo>
                  <a:cubicBezTo>
                    <a:pt x="21600" y="1334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7EA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7" name="Shape 16352"/>
            <p:cNvSpPr/>
            <p:nvPr/>
          </p:nvSpPr>
          <p:spPr>
            <a:xfrm>
              <a:off x="281680" y="238255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271"/>
                    <a:pt x="0" y="2859"/>
                  </a:cubicBezTo>
                  <a:cubicBezTo>
                    <a:pt x="0" y="18678"/>
                    <a:pt x="0" y="18678"/>
                    <a:pt x="0" y="18678"/>
                  </a:cubicBezTo>
                  <a:cubicBezTo>
                    <a:pt x="0" y="20266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66"/>
                    <a:pt x="21600" y="18678"/>
                  </a:cubicBezTo>
                  <a:cubicBezTo>
                    <a:pt x="21600" y="2859"/>
                    <a:pt x="21600" y="2859"/>
                    <a:pt x="21600" y="2859"/>
                  </a:cubicBezTo>
                  <a:cubicBezTo>
                    <a:pt x="21600" y="1271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FFFF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8" name="Shape 16353"/>
            <p:cNvSpPr/>
            <p:nvPr/>
          </p:nvSpPr>
          <p:spPr>
            <a:xfrm>
              <a:off x="448342" y="212434"/>
              <a:ext cx="252340" cy="7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00" y="13800"/>
                  </a:moveTo>
                  <a:cubicBezTo>
                    <a:pt x="9360" y="13800"/>
                    <a:pt x="7020" y="12600"/>
                    <a:pt x="4860" y="8400"/>
                  </a:cubicBezTo>
                  <a:cubicBezTo>
                    <a:pt x="3780" y="6600"/>
                    <a:pt x="2520" y="3600"/>
                    <a:pt x="1800" y="0"/>
                  </a:cubicBezTo>
                  <a:cubicBezTo>
                    <a:pt x="720" y="2400"/>
                    <a:pt x="0" y="6000"/>
                    <a:pt x="0" y="10200"/>
                  </a:cubicBezTo>
                  <a:cubicBezTo>
                    <a:pt x="0" y="16800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6800"/>
                    <a:pt x="21600" y="10200"/>
                  </a:cubicBezTo>
                  <a:cubicBezTo>
                    <a:pt x="21600" y="7800"/>
                    <a:pt x="21420" y="6000"/>
                    <a:pt x="21240" y="4200"/>
                  </a:cubicBezTo>
                  <a:cubicBezTo>
                    <a:pt x="18900" y="12600"/>
                    <a:pt x="14940" y="15000"/>
                    <a:pt x="11700" y="13800"/>
                  </a:cubicBezTo>
                  <a:close/>
                </a:path>
              </a:pathLst>
            </a:custGeom>
            <a:solidFill>
              <a:srgbClr val="ACBCC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9" name="Shape 16354"/>
            <p:cNvSpPr/>
            <p:nvPr/>
          </p:nvSpPr>
          <p:spPr>
            <a:xfrm>
              <a:off x="448342" y="151403"/>
              <a:ext cx="252340" cy="12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80" y="7790"/>
                  </a:moveTo>
                  <a:cubicBezTo>
                    <a:pt x="14940" y="7790"/>
                    <a:pt x="14940" y="7790"/>
                    <a:pt x="14940" y="7790"/>
                  </a:cubicBezTo>
                  <a:cubicBezTo>
                    <a:pt x="14940" y="7790"/>
                    <a:pt x="14940" y="7436"/>
                    <a:pt x="14940" y="7082"/>
                  </a:cubicBezTo>
                  <a:cubicBezTo>
                    <a:pt x="14940" y="3187"/>
                    <a:pt x="13140" y="0"/>
                    <a:pt x="10800" y="0"/>
                  </a:cubicBezTo>
                  <a:cubicBezTo>
                    <a:pt x="8640" y="0"/>
                    <a:pt x="6660" y="3187"/>
                    <a:pt x="6660" y="7082"/>
                  </a:cubicBezTo>
                  <a:cubicBezTo>
                    <a:pt x="6660" y="7436"/>
                    <a:pt x="6660" y="7790"/>
                    <a:pt x="6660" y="7790"/>
                  </a:cubicBezTo>
                  <a:cubicBezTo>
                    <a:pt x="3600" y="7790"/>
                    <a:pt x="3600" y="7790"/>
                    <a:pt x="3600" y="7790"/>
                  </a:cubicBezTo>
                  <a:cubicBezTo>
                    <a:pt x="1620" y="7790"/>
                    <a:pt x="0" y="10977"/>
                    <a:pt x="0" y="14872"/>
                  </a:cubicBezTo>
                  <a:cubicBezTo>
                    <a:pt x="0" y="18413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8413"/>
                    <a:pt x="21600" y="14872"/>
                  </a:cubicBezTo>
                  <a:cubicBezTo>
                    <a:pt x="21600" y="10977"/>
                    <a:pt x="19980" y="7790"/>
                    <a:pt x="18180" y="7790"/>
                  </a:cubicBezTo>
                  <a:close/>
                  <a:moveTo>
                    <a:pt x="8280" y="7082"/>
                  </a:moveTo>
                  <a:cubicBezTo>
                    <a:pt x="8280" y="4603"/>
                    <a:pt x="9360" y="2479"/>
                    <a:pt x="10800" y="2479"/>
                  </a:cubicBezTo>
                  <a:cubicBezTo>
                    <a:pt x="12240" y="2479"/>
                    <a:pt x="13500" y="4603"/>
                    <a:pt x="13500" y="7082"/>
                  </a:cubicBezTo>
                  <a:cubicBezTo>
                    <a:pt x="13500" y="7436"/>
                    <a:pt x="13500" y="7790"/>
                    <a:pt x="13500" y="7790"/>
                  </a:cubicBezTo>
                  <a:cubicBezTo>
                    <a:pt x="8280" y="7790"/>
                    <a:pt x="8280" y="7790"/>
                    <a:pt x="8280" y="7790"/>
                  </a:cubicBezTo>
                  <a:cubicBezTo>
                    <a:pt x="8280" y="7790"/>
                    <a:pt x="8280" y="7436"/>
                    <a:pt x="8280" y="7082"/>
                  </a:cubicBezTo>
                  <a:close/>
                </a:path>
              </a:pathLst>
            </a:cu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0" name="Shape 16355"/>
            <p:cNvSpPr/>
            <p:nvPr/>
          </p:nvSpPr>
          <p:spPr>
            <a:xfrm>
              <a:off x="332149" y="381443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1" name="Shape 16356"/>
            <p:cNvSpPr/>
            <p:nvPr/>
          </p:nvSpPr>
          <p:spPr>
            <a:xfrm>
              <a:off x="719460" y="370879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2" name="Shape 16357"/>
            <p:cNvSpPr/>
            <p:nvPr/>
          </p:nvSpPr>
          <p:spPr>
            <a:xfrm>
              <a:off x="730741" y="388038"/>
              <a:ext cx="75518" cy="7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94" extrusionOk="0">
                  <a:moveTo>
                    <a:pt x="9141" y="21394"/>
                  </a:moveTo>
                  <a:cubicBezTo>
                    <a:pt x="8557" y="21394"/>
                    <a:pt x="7973" y="20794"/>
                    <a:pt x="7389" y="20194"/>
                  </a:cubicBezTo>
                  <a:cubicBezTo>
                    <a:pt x="384" y="12394"/>
                    <a:pt x="384" y="12394"/>
                    <a:pt x="384" y="12394"/>
                  </a:cubicBezTo>
                  <a:cubicBezTo>
                    <a:pt x="-200" y="11194"/>
                    <a:pt x="-200" y="9994"/>
                    <a:pt x="968" y="9394"/>
                  </a:cubicBezTo>
                  <a:cubicBezTo>
                    <a:pt x="1551" y="8194"/>
                    <a:pt x="3303" y="8194"/>
                    <a:pt x="3886" y="9394"/>
                  </a:cubicBezTo>
                  <a:cubicBezTo>
                    <a:pt x="9141" y="15394"/>
                    <a:pt x="9141" y="15394"/>
                    <a:pt x="9141" y="15394"/>
                  </a:cubicBezTo>
                  <a:cubicBezTo>
                    <a:pt x="16730" y="994"/>
                    <a:pt x="16730" y="994"/>
                    <a:pt x="16730" y="994"/>
                  </a:cubicBezTo>
                  <a:cubicBezTo>
                    <a:pt x="17897" y="-206"/>
                    <a:pt x="19065" y="-206"/>
                    <a:pt x="20232" y="394"/>
                  </a:cubicBezTo>
                  <a:cubicBezTo>
                    <a:pt x="20816" y="994"/>
                    <a:pt x="21400" y="2194"/>
                    <a:pt x="20816" y="3394"/>
                  </a:cubicBezTo>
                  <a:cubicBezTo>
                    <a:pt x="10892" y="20194"/>
                    <a:pt x="10892" y="20194"/>
                    <a:pt x="10892" y="20194"/>
                  </a:cubicBezTo>
                  <a:cubicBezTo>
                    <a:pt x="10892" y="20794"/>
                    <a:pt x="10308" y="20794"/>
                    <a:pt x="9724" y="21394"/>
                  </a:cubicBezTo>
                  <a:lnTo>
                    <a:pt x="9141" y="21394"/>
                  </a:lnTo>
                  <a:close/>
                </a:path>
              </a:pathLst>
            </a:custGeom>
            <a:solidFill>
              <a:srgbClr val="89B23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3" name="Shape 16358"/>
            <p:cNvSpPr/>
            <p:nvPr/>
          </p:nvSpPr>
          <p:spPr>
            <a:xfrm>
              <a:off x="332149" y="509372"/>
              <a:ext cx="366186" cy="78637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4" name="Shape 16359"/>
            <p:cNvSpPr/>
            <p:nvPr/>
          </p:nvSpPr>
          <p:spPr>
            <a:xfrm>
              <a:off x="719460" y="498810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5" name="Shape 16360"/>
            <p:cNvSpPr/>
            <p:nvPr/>
          </p:nvSpPr>
          <p:spPr>
            <a:xfrm>
              <a:off x="332149" y="633781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6" name="Shape 16361"/>
            <p:cNvSpPr/>
            <p:nvPr/>
          </p:nvSpPr>
          <p:spPr>
            <a:xfrm>
              <a:off x="719460" y="623219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7" name="Shape 16362"/>
            <p:cNvSpPr/>
            <p:nvPr/>
          </p:nvSpPr>
          <p:spPr>
            <a:xfrm>
              <a:off x="332149" y="773449"/>
              <a:ext cx="366186" cy="774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8" name="Shape 16363"/>
            <p:cNvSpPr/>
            <p:nvPr/>
          </p:nvSpPr>
          <p:spPr>
            <a:xfrm>
              <a:off x="719460" y="762885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758095" y="890303"/>
            <a:ext cx="2675632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 b="1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学习目标</a:t>
            </a:r>
            <a:endParaRPr lang="zh-CN" altLang="en-US" sz="2400" b="1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20850" y="1605915"/>
            <a:ext cx="8750300" cy="36461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>
              <a:lnSpc>
                <a:spcPct val="150000"/>
              </a:lnSpc>
            </a:pPr>
            <a:r>
              <a:rPr sz="2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1．能用二倍角公式导出半角公式，体会其中的三角恒等变换的基本思想方法，以及进行简单的应用．</a:t>
            </a:r>
            <a:endParaRPr sz="2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sz="2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2．了解三角恒等变换的特点、变换技巧，掌握三角恒等变换的基本思想方法，能利用三角恒等变换对三角函数式化简、求值以及三角恒等式的证明和一些简单的应用． </a:t>
            </a:r>
            <a:endParaRPr sz="2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lvl="0">
              <a:lnSpc>
                <a:spcPct val="150000"/>
              </a:lnSpc>
            </a:pPr>
            <a:r>
              <a:rPr sz="2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3．体会知识之间的内在联系，培养学生的思考归纳能力，提高其思维灵活性.</a:t>
            </a:r>
            <a:endParaRPr sz="2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55688" y="996315"/>
            <a:ext cx="724878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57212" y="1982343"/>
            <a:ext cx="545342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862455" y="874713"/>
          <a:ext cx="5499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" imgW="131978400" imgH="20116800" progId="Equation.DSMT4">
                  <p:embed/>
                </p:oleObj>
              </mc:Choice>
              <mc:Fallback>
                <p:oleObj name="Equation" r:id="rId1" imgW="131978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62455" y="874713"/>
                        <a:ext cx="54991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689862" y="1837881"/>
          <a:ext cx="2374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56997600" imgH="20116800" progId="Equation.DSMT4">
                  <p:embed/>
                </p:oleObj>
              </mc:Choice>
              <mc:Fallback>
                <p:oleObj name="Equation" r:id="rId3" imgW="56997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9862" y="1837881"/>
                        <a:ext cx="23749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125538" y="2911475"/>
          <a:ext cx="8013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5" imgW="192328800" imgH="20116800" progId="Equation.DSMT4">
                  <p:embed/>
                </p:oleObj>
              </mc:Choice>
              <mc:Fallback>
                <p:oleObj name="Equation" r:id="rId5" imgW="192328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25538" y="2911475"/>
                        <a:ext cx="80137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1106488" y="3813175"/>
          <a:ext cx="2882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7" imgW="69189600" imgH="20116800" progId="Equation.DSMT4">
                  <p:embed/>
                </p:oleObj>
              </mc:Choice>
              <mc:Fallback>
                <p:oleObj name="Equation" r:id="rId7" imgW="69189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06488" y="3813175"/>
                        <a:ext cx="28829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140460" y="4959033"/>
          <a:ext cx="5156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9" imgW="123748800" imgH="20116800" progId="Equation.DSMT4">
                  <p:embed/>
                </p:oleObj>
              </mc:Choice>
              <mc:Fallback>
                <p:oleObj name="Equation" r:id="rId9" imgW="123748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40460" y="4959033"/>
                        <a:ext cx="51562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 smtClean="0">
                <a:solidFill>
                  <a:srgbClr val="FF0000"/>
                </a:solidFill>
                <a:sym typeface="+mn-ea"/>
              </a:rPr>
              <a:t>一、知识梳理</a:t>
            </a:r>
            <a:endParaRPr lang="zh-CN" altLang="en-US" sz="20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088390" y="825945"/>
          <a:ext cx="8064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" imgW="193548000" imgH="20116800" progId="Equation.DSMT4">
                  <p:embed/>
                </p:oleObj>
              </mc:Choice>
              <mc:Fallback>
                <p:oleObj name="Equation" r:id="rId1" imgW="1935480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88390" y="825945"/>
                        <a:ext cx="80645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1078484" y="1655001"/>
          <a:ext cx="2768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66446400" imgH="20116800" progId="Equation.DSMT4">
                  <p:embed/>
                </p:oleObj>
              </mc:Choice>
              <mc:Fallback>
                <p:oleObj name="Equation" r:id="rId3" imgW="66446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8484" y="1655001"/>
                        <a:ext cx="27686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1084580" y="2532825"/>
          <a:ext cx="4902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117652800" imgH="20116800" progId="Equation.DSMT4">
                  <p:embed/>
                </p:oleObj>
              </mc:Choice>
              <mc:Fallback>
                <p:oleObj name="Equation" r:id="rId5" imgW="117652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4580" y="2532825"/>
                        <a:ext cx="49022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1128014" y="3677857"/>
          <a:ext cx="1206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7" imgW="28956000" imgH="21336000" progId="Equation.DSMT4">
                  <p:embed/>
                </p:oleObj>
              </mc:Choice>
              <mc:Fallback>
                <p:oleObj name="Equation" r:id="rId7" imgW="28956000" imgH="2133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8014" y="3677857"/>
                        <a:ext cx="1206500" cy="889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1127887" y="4899216"/>
          <a:ext cx="2717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9" imgW="65227200" imgH="20116800" progId="Equation.DSMT4">
                  <p:embed/>
                </p:oleObj>
              </mc:Choice>
              <mc:Fallback>
                <p:oleObj name="Equation" r:id="rId9" imgW="652272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27887" y="4899216"/>
                        <a:ext cx="2717800" cy="838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 smtClean="0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 smtClean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对象 769037"/>
          <p:cNvGraphicFramePr>
            <a:graphicFrameLocks noChangeAspect="1"/>
          </p:cNvGraphicFramePr>
          <p:nvPr/>
        </p:nvGraphicFramePr>
        <p:xfrm>
          <a:off x="1371600" y="746125"/>
          <a:ext cx="10399713" cy="694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1" imgW="10681970" imgH="7059295" progId="Word.Document.8">
                  <p:embed/>
                </p:oleObj>
              </mc:Choice>
              <mc:Fallback>
                <p:oleObj name="Document" r:id="rId1" imgW="10681970" imgH="70592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71600" y="746125"/>
                        <a:ext cx="10399713" cy="694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9039" name="对象 769038"/>
          <p:cNvGraphicFramePr>
            <a:graphicFrameLocks noChangeAspect="1"/>
          </p:cNvGraphicFramePr>
          <p:nvPr/>
        </p:nvGraphicFramePr>
        <p:xfrm>
          <a:off x="2638461" y="1559573"/>
          <a:ext cx="1112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3" imgW="10518775" imgH="792480" progId="Word.Document.8">
                  <p:embed/>
                </p:oleObj>
              </mc:Choice>
              <mc:Fallback>
                <p:oleObj name="Document" r:id="rId3" imgW="10518775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8461" y="1559573"/>
                        <a:ext cx="11125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9040" name="对象 769039"/>
          <p:cNvGraphicFramePr>
            <a:graphicFrameLocks noChangeAspect="1"/>
          </p:cNvGraphicFramePr>
          <p:nvPr/>
        </p:nvGraphicFramePr>
        <p:xfrm>
          <a:off x="2921673" y="3063598"/>
          <a:ext cx="11416627" cy="838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5" imgW="10518775" imgH="792480" progId="Word.Document.8">
                  <p:embed/>
                </p:oleObj>
              </mc:Choice>
              <mc:Fallback>
                <p:oleObj name="Document" r:id="rId5" imgW="10518775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21673" y="3063598"/>
                        <a:ext cx="11416627" cy="8382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2638398" y="4485236"/>
          <a:ext cx="2277811" cy="1118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7" imgW="2160905" imgH="1060450" progId="Word.Document.8">
                  <p:embed/>
                </p:oleObj>
              </mc:Choice>
              <mc:Fallback>
                <p:oleObj name="Document" r:id="rId7" imgW="2160905" imgH="10604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38398" y="4485236"/>
                        <a:ext cx="2277811" cy="11187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8344662" y="869696"/>
          <a:ext cx="3048000" cy="511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9" imgW="73152000" imgH="122834400" progId="Equation.DSMT4">
                  <p:embed/>
                </p:oleObj>
              </mc:Choice>
              <mc:Fallback>
                <p:oleObj name="Equation" r:id="rId9" imgW="73152000" imgH="122834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44662" y="869696"/>
                        <a:ext cx="3048000" cy="511810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0000FF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9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84200" y="1459637"/>
            <a:ext cx="1041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mtClean="0">
                <a:latin typeface="SSJ-PK74820000900-Identity-H"/>
              </a:rPr>
              <a:t>     因为</a:t>
            </a:r>
            <a:r>
              <a:rPr lang="zh-CN" altLang="en-US" sz="2400">
                <a:latin typeface="SSJ-PK74820000900-Identity-H"/>
              </a:rPr>
              <a:t>不同的三角函数式不仅会有结构形式方面的差异</a:t>
            </a:r>
            <a:r>
              <a:rPr lang="zh-CN" altLang="en-US" sz="2400">
                <a:latin typeface="H-SS9-PK74820000907-Identity-H"/>
              </a:rPr>
              <a:t>，</a:t>
            </a:r>
            <a:r>
              <a:rPr lang="zh-CN" altLang="en-US" sz="2400">
                <a:latin typeface="SSJ-PK74820000900-Identity-H"/>
              </a:rPr>
              <a:t>而且还会存在所包含的角</a:t>
            </a:r>
            <a:r>
              <a:rPr lang="zh-CN" altLang="en-US" sz="2400">
                <a:latin typeface="H-SS9-PK74820000907-Identity-H"/>
              </a:rPr>
              <a:t>，</a:t>
            </a:r>
            <a:r>
              <a:rPr lang="zh-CN" altLang="en-US" sz="2400" smtClean="0">
                <a:latin typeface="SSJ-PK74820000900-Identity-H"/>
              </a:rPr>
              <a:t>以及</a:t>
            </a:r>
            <a:r>
              <a:rPr lang="zh-CN" altLang="en-US" sz="2400">
                <a:latin typeface="SSJ-PK74820000900-Identity-H"/>
              </a:rPr>
              <a:t>这些角的三角函数种类方面的差异</a:t>
            </a:r>
            <a:r>
              <a:rPr lang="zh-CN" altLang="en-US" sz="2400">
                <a:latin typeface="H-SS9-PK74820000907-Identity-H"/>
              </a:rPr>
              <a:t>，</a:t>
            </a:r>
            <a:r>
              <a:rPr lang="zh-CN" altLang="en-US" sz="2400">
                <a:latin typeface="SSJ-PK74820000900-Identity-H"/>
              </a:rPr>
              <a:t>所以进行三角恒等变换时</a:t>
            </a:r>
            <a:r>
              <a:rPr lang="zh-CN" altLang="en-US" sz="2400">
                <a:latin typeface="H-SS9-PK74820000907-Identity-H"/>
              </a:rPr>
              <a:t>，</a:t>
            </a:r>
            <a:r>
              <a:rPr lang="zh-CN" altLang="en-US" sz="2400">
                <a:latin typeface="SSJ-PK74820000900-Identity-H"/>
              </a:rPr>
              <a:t>常常要先寻找式子所</a:t>
            </a:r>
            <a:r>
              <a:rPr lang="zh-CN" altLang="en-US" sz="2400" smtClean="0">
                <a:latin typeface="SSJ-PK74820000900-Identity-H"/>
              </a:rPr>
              <a:t>包含</a:t>
            </a:r>
            <a:r>
              <a:rPr lang="zh-CN" altLang="en-US" sz="2400">
                <a:latin typeface="SSJ-PK74820000900-Identity-H"/>
              </a:rPr>
              <a:t>的各个角之间的联系</a:t>
            </a:r>
            <a:r>
              <a:rPr lang="zh-CN" altLang="en-US" sz="2400">
                <a:latin typeface="H-SS9-PK74820000907-Identity-H"/>
              </a:rPr>
              <a:t>，</a:t>
            </a:r>
            <a:r>
              <a:rPr lang="zh-CN" altLang="en-US" sz="2400">
                <a:latin typeface="SSJ-PK74820000900-Identity-H"/>
              </a:rPr>
              <a:t>并以此为依据选择适当的公式</a:t>
            </a:r>
            <a:r>
              <a:rPr lang="zh-CN" altLang="en-US" sz="2400">
                <a:latin typeface="E-BX9-PK7481a2-Identity-H"/>
              </a:rPr>
              <a:t>．</a:t>
            </a:r>
            <a:r>
              <a:rPr lang="zh-CN" altLang="en-US" sz="2400">
                <a:latin typeface="SSJ-PK74820000900-Identity-H"/>
              </a:rPr>
              <a:t>这是三角恒等变换的一个重要特点</a:t>
            </a:r>
            <a:r>
              <a:rPr lang="zh-CN" altLang="en-US" sz="2400">
                <a:latin typeface="E-BX9-PK7481a2-Identity-H"/>
              </a:rPr>
              <a:t>．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81353" y="-24248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归纳总结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2"/>
          <p:cNvSpPr/>
          <p:nvPr>
            <p:custDataLst>
              <p:tags r:id="rId1"/>
            </p:custDataLst>
          </p:nvPr>
        </p:nvSpPr>
        <p:spPr>
          <a:xfrm>
            <a:off x="6699250" y="589978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P226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AS_UNIQUEID" val="58"/>
</p:tagLst>
</file>

<file path=ppt/tags/tag64.xml><?xml version="1.0" encoding="utf-8"?>
<p:tagLst xmlns:p="http://schemas.openxmlformats.org/presentationml/2006/main">
  <p:tag name="AS_UNIQUEID" val="58"/>
</p:tagLst>
</file>

<file path=ppt/tags/tag65.xml><?xml version="1.0" encoding="utf-8"?>
<p:tagLst xmlns:p="http://schemas.openxmlformats.org/presentationml/2006/main">
  <p:tag name="AS_UNIQUEID" val="58"/>
</p:tagLst>
</file>

<file path=ppt/tags/tag66.xml><?xml version="1.0" encoding="utf-8"?>
<p:tagLst xmlns:p="http://schemas.openxmlformats.org/presentationml/2006/main">
  <p:tag name="AS_UNIQUEID" val="27"/>
</p:tagLst>
</file>

<file path=ppt/tags/tag67.xml><?xml version="1.0" encoding="utf-8"?>
<p:tagLst xmlns:p="http://schemas.openxmlformats.org/presentationml/2006/main">
  <p:tag name="AS_UNIQUEID" val="28"/>
</p:tagLst>
</file>

<file path=ppt/tags/tag68.xml><?xml version="1.0" encoding="utf-8"?>
<p:tagLst xmlns:p="http://schemas.openxmlformats.org/presentationml/2006/main">
  <p:tag name="AS_UNIQUEID" val="29"/>
</p:tagLst>
</file>

<file path=ppt/tags/tag69.xml><?xml version="1.0" encoding="utf-8"?>
<p:tagLst xmlns:p="http://schemas.openxmlformats.org/presentationml/2006/main">
  <p:tag name="AS_UNIQUEID" val="5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1282</Words>
  <Application>WPS 演示</Application>
  <PresentationFormat/>
  <Paragraphs>182</Paragraphs>
  <Slides>20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46</vt:i4>
      </vt:variant>
      <vt:variant>
        <vt:lpstr>幻灯片标题</vt:lpstr>
      </vt:variant>
      <vt:variant>
        <vt:i4>20</vt:i4>
      </vt:variant>
    </vt:vector>
  </HeadingPairs>
  <TitlesOfParts>
    <vt:vector size="88" baseType="lpstr">
      <vt:lpstr>Arial</vt:lpstr>
      <vt:lpstr>宋体</vt:lpstr>
      <vt:lpstr>Wingdings</vt:lpstr>
      <vt:lpstr>微软雅黑</vt:lpstr>
      <vt:lpstr>黑体</vt:lpstr>
      <vt:lpstr>Times New Roman</vt:lpstr>
      <vt:lpstr>SSJ-PK74820000900-Identity-H</vt:lpstr>
      <vt:lpstr>Segoe Print</vt:lpstr>
      <vt:lpstr>H-SS9-PK74820000907-Identity-H</vt:lpstr>
      <vt:lpstr>E-BX9-PK7481a2-Identity-H</vt:lpstr>
      <vt:lpstr>楷体</vt:lpstr>
      <vt:lpstr>Symbol</vt:lpstr>
      <vt:lpstr>Calibri</vt:lpstr>
      <vt:lpstr>Adobe 黑体 Std R</vt:lpstr>
      <vt:lpstr>隶书</vt:lpstr>
      <vt:lpstr>Arial Unicode MS</vt:lpstr>
      <vt:lpstr>Wingdings</vt:lpstr>
      <vt:lpstr>仿宋</vt:lpstr>
      <vt:lpstr>方正兰亭细黑_GBK</vt:lpstr>
      <vt:lpstr>Calibri</vt:lpstr>
      <vt:lpstr>1_Office 主题</vt:lpstr>
      <vt:lpstr>自定义设计方案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新知探究</vt:lpstr>
      <vt:lpstr>PowerPoint 演示文稿</vt:lpstr>
      <vt:lpstr>一、知识梳理</vt:lpstr>
      <vt:lpstr>一、知识梳理</vt:lpstr>
      <vt:lpstr>PowerPoint 演示文稿</vt:lpstr>
      <vt:lpstr>PowerPoint 演示文稿</vt:lpstr>
      <vt:lpstr>一、知识梳理</vt:lpstr>
      <vt:lpstr>一、知识梳理</vt:lpstr>
      <vt:lpstr>一、知识梳理</vt:lpstr>
      <vt:lpstr>PowerPoint 演示文稿</vt:lpstr>
      <vt:lpstr>新知探究</vt:lpstr>
      <vt:lpstr>新知探究</vt:lpstr>
      <vt:lpstr>PowerPoint 演示文稿</vt:lpstr>
      <vt:lpstr>PowerPoint 演示文稿</vt:lpstr>
      <vt:lpstr>PowerPoint 演示文稿</vt:lpstr>
      <vt:lpstr>PowerPoint 演示文稿</vt:lpstr>
      <vt:lpstr>作业布置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东哥</cp:lastModifiedBy>
  <cp:revision>4</cp:revision>
  <cp:lastPrinted>2020-12-08T17:18:00Z</cp:lastPrinted>
  <dcterms:created xsi:type="dcterms:W3CDTF">2020-12-08T17:18:00Z</dcterms:created>
  <dcterms:modified xsi:type="dcterms:W3CDTF">2020-12-17T01:22:25Z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2052-11.1.0.10132</vt:lpwstr>
  </property>
</Properties>
</file>