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708" r:id="rId3"/>
    <p:sldId id="681" r:id="rId4"/>
    <p:sldId id="684" r:id="rId5"/>
    <p:sldId id="718" r:id="rId6"/>
    <p:sldId id="704" r:id="rId7"/>
    <p:sldId id="705" r:id="rId8"/>
    <p:sldId id="695" r:id="rId9"/>
    <p:sldId id="710" r:id="rId10"/>
    <p:sldId id="706" r:id="rId11"/>
    <p:sldId id="707" r:id="rId12"/>
    <p:sldId id="699" r:id="rId13"/>
    <p:sldId id="728" r:id="rId14"/>
    <p:sldId id="727" r:id="rId15"/>
    <p:sldId id="726" r:id="rId1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g" initials="y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427"/>
        <p:guide pos="2735"/>
      </p:guideLst>
    </p:cSldViewPr>
  </p:slide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fontAlgn="base" hangingPunct="1"/>
            <a:endParaRPr lang="zh-CN" altLang="en-US" sz="1200" strike="noStrike" noProof="1" dirty="0"/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fontAlgn="base" hangingPunct="1"/>
            <a:endParaRPr lang="zh-CN" altLang="en-US" sz="1200" strike="noStrike" noProof="1" dirty="0"/>
          </a:p>
        </p:txBody>
      </p:sp>
      <p:sp>
        <p:nvSpPr>
          <p:cNvPr id="3076" name="幻灯片图像占位符 3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fontAlgn="base" hangingPunct="1"/>
            <a:endParaRPr lang="zh-CN" altLang="en-US" sz="1200" strike="noStrike" noProof="1" dirty="0"/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205740" y="321260"/>
            <a:ext cx="8762591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>
            <p:custDataLst>
              <p:tags r:id="rId3"/>
            </p:custDataLst>
          </p:nvPr>
        </p:nvSpPr>
        <p:spPr>
          <a:xfrm>
            <a:off x="7117678" y="321259"/>
            <a:ext cx="1848749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>
            <p:custDataLst>
              <p:tags r:id="rId4"/>
            </p:custDataLst>
          </p:nvPr>
        </p:nvSpPr>
        <p:spPr>
          <a:xfrm rot="10800000">
            <a:off x="195761" y="2411670"/>
            <a:ext cx="1415561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>
            <a:off x="7103269" y="6254750"/>
            <a:ext cx="1350169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11" name="矩形 10"/>
          <p:cNvSpPr/>
          <p:nvPr>
            <p:custDataLst>
              <p:tags r:id="rId6"/>
            </p:custDataLst>
          </p:nvPr>
        </p:nvSpPr>
        <p:spPr>
          <a:xfrm flipV="1">
            <a:off x="562928" y="6305550"/>
            <a:ext cx="536734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12" name="矩形 11"/>
          <p:cNvSpPr/>
          <p:nvPr>
            <p:custDataLst>
              <p:tags r:id="rId7"/>
            </p:custDataLst>
          </p:nvPr>
        </p:nvSpPr>
        <p:spPr>
          <a:xfrm>
            <a:off x="1166336" y="6306820"/>
            <a:ext cx="6667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13" name="矩形 12"/>
          <p:cNvSpPr/>
          <p:nvPr>
            <p:custDataLst>
              <p:tags r:id="rId8"/>
            </p:custDataLst>
          </p:nvPr>
        </p:nvSpPr>
        <p:spPr>
          <a:xfrm>
            <a:off x="1298258" y="6306820"/>
            <a:ext cx="190024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662733" y="809127"/>
            <a:ext cx="6858000" cy="1896745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4950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662732" y="3017520"/>
            <a:ext cx="6858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662733" y="5050433"/>
            <a:ext cx="2524073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18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502448" y="952508"/>
            <a:ext cx="8139178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199549" y="313690"/>
            <a:ext cx="8762524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1066800" y="4064000"/>
            <a:ext cx="39624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7" name="任意形状 8"/>
          <p:cNvSpPr/>
          <p:nvPr>
            <p:custDataLst>
              <p:tags r:id="rId4"/>
            </p:custDataLst>
          </p:nvPr>
        </p:nvSpPr>
        <p:spPr>
          <a:xfrm>
            <a:off x="7110534" y="313004"/>
            <a:ext cx="1848749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>
            <p:custDataLst>
              <p:tags r:id="rId5"/>
            </p:custDataLst>
          </p:nvPr>
        </p:nvSpPr>
        <p:spPr>
          <a:xfrm rot="10800000">
            <a:off x="195761" y="4113028"/>
            <a:ext cx="1415561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990599" y="2376714"/>
            <a:ext cx="4990201" cy="1607337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72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>
            <p:custDataLst>
              <p:tags r:id="rId2"/>
            </p:custDataLst>
          </p:nvPr>
        </p:nvSpPr>
        <p:spPr>
          <a:xfrm>
            <a:off x="7295319" y="-51"/>
            <a:ext cx="1848749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>
            <p:custDataLst>
              <p:tags r:id="rId3"/>
            </p:custDataLst>
          </p:nvPr>
        </p:nvSpPr>
        <p:spPr>
          <a:xfrm rot="10800000">
            <a:off x="0" y="5480050"/>
            <a:ext cx="1059656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>
            <p:custDataLst>
              <p:tags r:id="rId2"/>
            </p:custDataLst>
          </p:nvPr>
        </p:nvSpPr>
        <p:spPr>
          <a:xfrm>
            <a:off x="0" y="0"/>
            <a:ext cx="91444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19600" y="304200"/>
            <a:ext cx="87048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961200" y="1249200"/>
            <a:ext cx="7219800" cy="723600"/>
          </a:xfrm>
        </p:spPr>
        <p:txBody>
          <a:bodyPr anchor="ctr">
            <a:normAutofit/>
          </a:bodyPr>
          <a:lstStyle>
            <a:lvl1pPr>
              <a:defRPr sz="24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960835" y="2163600"/>
            <a:ext cx="721995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3617595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dirty="0">
              <a:sym typeface="+mn-ea"/>
            </a:endParaRPr>
          </a:p>
        </p:txBody>
      </p:sp>
      <p:sp>
        <p:nvSpPr>
          <p:cNvPr id="6" name="任意形状 8"/>
          <p:cNvSpPr/>
          <p:nvPr>
            <p:custDataLst>
              <p:tags r:id="rId3"/>
            </p:custDataLst>
          </p:nvPr>
        </p:nvSpPr>
        <p:spPr>
          <a:xfrm rot="16200000">
            <a:off x="-16193" y="25773"/>
            <a:ext cx="1306354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>
            <p:custDataLst>
              <p:tags r:id="rId4"/>
            </p:custDataLst>
          </p:nvPr>
        </p:nvSpPr>
        <p:spPr>
          <a:xfrm rot="10800000">
            <a:off x="0" y="5913755"/>
            <a:ext cx="732473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37400" y="770400"/>
            <a:ext cx="2970000" cy="882000"/>
          </a:xfrm>
        </p:spPr>
        <p:txBody>
          <a:bodyPr anchor="ctr">
            <a:normAutofit/>
          </a:bodyPr>
          <a:lstStyle>
            <a:lvl1pPr>
              <a:defRPr sz="27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440100" y="1764000"/>
            <a:ext cx="29673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3825900" y="769938"/>
            <a:ext cx="486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9144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>
              <a:sym typeface="+mn-ea"/>
            </a:endParaRPr>
          </a:p>
        </p:txBody>
      </p:sp>
      <p:sp>
        <p:nvSpPr>
          <p:cNvPr id="8" name="任意形状 9"/>
          <p:cNvSpPr/>
          <p:nvPr>
            <p:custDataLst>
              <p:tags r:id="rId3"/>
            </p:custDataLst>
          </p:nvPr>
        </p:nvSpPr>
        <p:spPr>
          <a:xfrm rot="16200000">
            <a:off x="-13787" y="15240"/>
            <a:ext cx="932974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>
            <p:custDataLst>
              <p:tags r:id="rId4"/>
            </p:custDataLst>
          </p:nvPr>
        </p:nvSpPr>
        <p:spPr>
          <a:xfrm>
            <a:off x="7758589" y="0"/>
            <a:ext cx="1385411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9000" y="781200"/>
            <a:ext cx="8232300" cy="626400"/>
          </a:xfrm>
        </p:spPr>
        <p:txBody>
          <a:bodyPr anchor="ctr">
            <a:normAutofit/>
          </a:bodyPr>
          <a:lstStyle>
            <a:lvl1pPr algn="ctr">
              <a:defRPr sz="27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459000" y="1659600"/>
            <a:ext cx="8231981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459581" y="2808000"/>
            <a:ext cx="82242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2858" y="5029201"/>
            <a:ext cx="9144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>
              <a:sym typeface="+mn-ea"/>
            </a:endParaRPr>
          </a:p>
        </p:txBody>
      </p:sp>
      <p:sp>
        <p:nvSpPr>
          <p:cNvPr id="10" name="任意形状 9"/>
          <p:cNvSpPr/>
          <p:nvPr>
            <p:custDataLst>
              <p:tags r:id="rId3"/>
            </p:custDataLst>
          </p:nvPr>
        </p:nvSpPr>
        <p:spPr>
          <a:xfrm rot="10800000">
            <a:off x="2858" y="5905500"/>
            <a:ext cx="732473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53600" y="669600"/>
            <a:ext cx="8232300" cy="565200"/>
          </a:xfrm>
        </p:spPr>
        <p:txBody>
          <a:bodyPr anchor="ctr">
            <a:normAutofit/>
          </a:bodyPr>
          <a:lstStyle>
            <a:lvl1pPr algn="ctr">
              <a:defRPr sz="24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453628" y="1681200"/>
            <a:ext cx="82431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445500" y="5180400"/>
            <a:ext cx="82512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-3492"/>
            <a:ext cx="9144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34816" y="193040"/>
            <a:ext cx="8278178" cy="521335"/>
          </a:xfrm>
        </p:spPr>
        <p:txBody>
          <a:bodyPr>
            <a:noAutofit/>
          </a:bodyPr>
          <a:lstStyle>
            <a:lvl1pPr>
              <a:defRPr sz="21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434700" y="1663200"/>
            <a:ext cx="40068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4681800" y="1663200"/>
            <a:ext cx="40257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429300" y="4816800"/>
            <a:ext cx="40068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4689900" y="4813200"/>
            <a:ext cx="40257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959224"/>
            <a:ext cx="9144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142100" y="1339200"/>
            <a:ext cx="6858000" cy="2386800"/>
          </a:xfrm>
        </p:spPr>
        <p:txBody>
          <a:bodyPr anchor="b">
            <a:normAutofit/>
          </a:bodyPr>
          <a:lstStyle>
            <a:lvl1pPr algn="ctr">
              <a:defRPr sz="45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141810" y="3862800"/>
            <a:ext cx="6858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43234"/>
            <a:ext cx="8139178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02412" y="952508"/>
            <a:ext cx="8139178" cy="5388907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>
            <p:custDataLst>
              <p:tags r:id="rId2"/>
            </p:custDataLst>
          </p:nvPr>
        </p:nvSpPr>
        <p:spPr>
          <a:xfrm>
            <a:off x="0" y="6474460"/>
            <a:ext cx="9186863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0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507581" y="2059757"/>
            <a:ext cx="4682831" cy="922021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405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3507581" y="3102596"/>
            <a:ext cx="4682831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43234"/>
            <a:ext cx="8139178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507210" y="952508"/>
            <a:ext cx="3962432" cy="5388907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683920" y="952508"/>
            <a:ext cx="3962432" cy="5388907"/>
          </a:xfrm>
        </p:spPr>
        <p:txBody>
          <a:bodyPr>
            <a:noAutofit/>
          </a:bodyPr>
          <a:lstStyle>
            <a:lvl1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12" y="443234"/>
            <a:ext cx="8139178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02448" y="952508"/>
            <a:ext cx="396243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502444" y="1406525"/>
            <a:ext cx="3962400" cy="4934752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6813" y="952508"/>
            <a:ext cx="396243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6813" y="1406525"/>
            <a:ext cx="3962432" cy="4934752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02448" y="443234"/>
            <a:ext cx="8139178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02448" y="952508"/>
            <a:ext cx="396243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4679194" y="952508"/>
            <a:ext cx="3962432" cy="5388907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7928351" y="952508"/>
            <a:ext cx="713238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02444" y="952500"/>
            <a:ext cx="7371076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9" Type="http://schemas.openxmlformats.org/officeDocument/2006/relationships/theme" Target="../theme/theme1.xml"/><Relationship Id="rId28" Type="http://schemas.openxmlformats.org/officeDocument/2006/relationships/tags" Target="../tags/tag128.xml"/><Relationship Id="rId27" Type="http://schemas.openxmlformats.org/officeDocument/2006/relationships/tags" Target="../tags/tag127.xml"/><Relationship Id="rId26" Type="http://schemas.openxmlformats.org/officeDocument/2006/relationships/tags" Target="../tags/tag126.xml"/><Relationship Id="rId25" Type="http://schemas.openxmlformats.org/officeDocument/2006/relationships/tags" Target="../tags/tag125.xml"/><Relationship Id="rId24" Type="http://schemas.openxmlformats.org/officeDocument/2006/relationships/tags" Target="../tags/tag124.xml"/><Relationship Id="rId23" Type="http://schemas.openxmlformats.org/officeDocument/2006/relationships/tags" Target="../tags/tag1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3"/>
            </p:custDataLst>
          </p:nvPr>
        </p:nvSpPr>
        <p:spPr>
          <a:xfrm>
            <a:off x="502412" y="443230"/>
            <a:ext cx="8139178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4"/>
            </p:custDataLst>
          </p:nvPr>
        </p:nvSpPr>
        <p:spPr>
          <a:xfrm>
            <a:off x="502412" y="952508"/>
            <a:ext cx="8139178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5"/>
            </p:custDataLst>
          </p:nvPr>
        </p:nvSpPr>
        <p:spPr>
          <a:xfrm>
            <a:off x="659807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6"/>
            </p:custDataLst>
          </p:nvPr>
        </p:nvSpPr>
        <p:spPr>
          <a:xfrm>
            <a:off x="3087000" y="6349833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7"/>
            </p:custDataLst>
          </p:nvPr>
        </p:nvSpPr>
        <p:spPr>
          <a:xfrm>
            <a:off x="6457950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41.xml"/><Relationship Id="rId1" Type="http://schemas.openxmlformats.org/officeDocument/2006/relationships/tags" Target="../tags/tag1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400175" y="1337945"/>
            <a:ext cx="59340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水解平衡常数</a:t>
            </a:r>
            <a:endParaRPr lang="zh-CN" altLang="en-US" sz="4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及离子浓度大小比较</a:t>
            </a:r>
            <a:endParaRPr lang="zh-CN" altLang="en-US" sz="4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95775" y="3162300"/>
            <a:ext cx="36366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备课：</a:t>
            </a:r>
            <a:r>
              <a:rPr lang="zh-CN" altLang="en-US"/>
              <a:t>高二化学备课组</a:t>
            </a:r>
            <a:endParaRPr lang="zh-CN" altLang="en-US"/>
          </a:p>
          <a:p>
            <a:r>
              <a:rPr lang="zh-CN" altLang="en-US"/>
              <a:t>授课：范佐政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56565" y="2249805"/>
            <a:ext cx="790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判断NaH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溶液中各离子浓度大小关系。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86155" y="290830"/>
            <a:ext cx="23533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继续思考：</a:t>
            </a:r>
            <a:endParaRPr lang="zh-CN" altLang="en-US" sz="3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9750" y="1036320"/>
            <a:ext cx="790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判断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en-US" altLang="zh-CN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溶液中各离子浓度大小关系。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53035" y="730885"/>
            <a:ext cx="860996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/>
              <a:t>问题</a:t>
            </a:r>
            <a:r>
              <a:rPr lang="en-US" altLang="zh-CN" sz="6000"/>
              <a:t>3</a:t>
            </a:r>
            <a:r>
              <a:rPr lang="zh-CN" altLang="en-US" sz="6000"/>
              <a:t>：常温下，</a:t>
            </a:r>
            <a:r>
              <a:rPr lang="en-US" altLang="zh-CN" sz="6000"/>
              <a:t>NaH</a:t>
            </a:r>
            <a:r>
              <a:rPr lang="en-US" altLang="zh-CN" sz="8000">
                <a:solidFill>
                  <a:schemeClr val="tx1"/>
                </a:solidFill>
                <a:uFillTx/>
              </a:rPr>
              <a:t>s</a:t>
            </a:r>
            <a:r>
              <a:rPr lang="en-US" altLang="zh-CN" sz="6000"/>
              <a:t>O</a:t>
            </a:r>
            <a:r>
              <a:rPr lang="en-US" altLang="zh-CN" sz="6000" baseline="-25000">
                <a:solidFill>
                  <a:schemeClr val="tx1"/>
                </a:solidFill>
                <a:uFillTx/>
              </a:rPr>
              <a:t>4</a:t>
            </a:r>
            <a:r>
              <a:rPr lang="zh-CN" altLang="zh-CN" sz="6000"/>
              <a:t>水溶液显什么性？</a:t>
            </a:r>
            <a:endParaRPr lang="zh-CN" altLang="zh-CN" sz="600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39065" y="1252855"/>
            <a:ext cx="84639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室温下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醋酸的电离平衡常数K</a:t>
            </a:r>
            <a:r>
              <a:rPr lang="zh-CN" altLang="en-US" sz="32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1.7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×10</a:t>
            </a:r>
            <a:r>
              <a:rPr lang="zh-CN" altLang="en-US" sz="32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32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，一水合氨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的电离平衡常数K</a:t>
            </a:r>
            <a:r>
              <a:rPr lang="zh-CN" altLang="en-US" sz="32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=</a:t>
            </a:r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1.7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×10</a:t>
            </a:r>
            <a:r>
              <a:rPr lang="zh-CN" altLang="en-US" sz="32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en-US" altLang="zh-CN" sz="32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，回答下列问题：</a:t>
            </a:r>
            <a:endParaRPr lang="zh-CN" altLang="en-US" sz="3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69875" y="2950210"/>
            <a:ext cx="82029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1.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醋酸铵水溶液的酸碱性。</a:t>
            </a:r>
            <a:endParaRPr lang="zh-CN" altLang="en-US" sz="32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9240" y="3853815"/>
            <a:ext cx="820293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2.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等浓度等体积的醋酸和醋酸钠混合后溶液的酸碱性。</a:t>
            </a:r>
            <a:endParaRPr lang="zh-CN" altLang="en-US" sz="320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8780" y="352425"/>
            <a:ext cx="3183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>
                <a:latin typeface="微软雅黑" panose="020B0503020204020204" charset="-122"/>
                <a:ea typeface="微软雅黑" panose="020B0503020204020204" charset="-122"/>
              </a:rPr>
              <a:t>问题四：</a:t>
            </a:r>
            <a:endParaRPr lang="zh-CN" altLang="en-US" sz="4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62560" y="4871720"/>
            <a:ext cx="830135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室温下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pH=5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的溶液，可能是加入什么物质？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水的电离程度变大变小？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6535" y="1113790"/>
            <a:ext cx="852551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室温下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水电离出的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[H</a:t>
            </a:r>
            <a:r>
              <a:rPr lang="en-US" altLang="zh-CN" sz="32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]=1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×10</a:t>
            </a:r>
            <a:r>
              <a:rPr lang="zh-CN" altLang="en-US" sz="32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en-US" altLang="zh-CN" sz="32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水的电离程度变大变小？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可能是加入什么物质？溶液的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pH=?</a:t>
            </a:r>
            <a:endParaRPr lang="en-US" altLang="zh-CN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6535" y="2994025"/>
            <a:ext cx="85845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室温下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水电离出的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[OH</a:t>
            </a:r>
            <a:r>
              <a:rPr lang="en-US" altLang="zh-CN" sz="32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]=1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×10</a:t>
            </a:r>
            <a:r>
              <a:rPr lang="zh-CN" altLang="en-US" sz="32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en-US" altLang="zh-CN" sz="32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水的电离程度变大变小？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可能是加入什么物质？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溶液的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pH=?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7345" y="215265"/>
            <a:ext cx="3183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>
                <a:latin typeface="微软雅黑" panose="020B0503020204020204" charset="-122"/>
                <a:ea typeface="微软雅黑" panose="020B0503020204020204" charset="-122"/>
              </a:rPr>
              <a:t>问题五</a:t>
            </a:r>
            <a:r>
              <a:rPr lang="zh-CN" altLang="en-US" sz="4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4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3065" y="1045210"/>
            <a:ext cx="86487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室温下，等浓度的下列溶液：①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Cl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、②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HCO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、③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HSO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、④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(NH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SO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、⑤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(NH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、⑥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NH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en-US" altLang="zh-CN" sz="32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.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</a:t>
            </a:r>
            <a:endParaRPr lang="en-US" altLang="zh-CN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1945" y="215265"/>
            <a:ext cx="3183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>
                <a:latin typeface="微软雅黑" panose="020B0503020204020204" charset="-122"/>
                <a:ea typeface="微软雅黑" panose="020B0503020204020204" charset="-122"/>
              </a:rPr>
              <a:t>问题五</a:t>
            </a:r>
            <a:r>
              <a:rPr lang="zh-CN" altLang="en-US" sz="4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4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5775" y="2805430"/>
            <a:ext cx="6781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1.[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NH</a:t>
            </a:r>
            <a:r>
              <a:rPr lang="en-US" altLang="zh-CN" sz="28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en-US" altLang="zh-CN" sz="28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]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从大到小的顺序：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85775" y="3623310"/>
            <a:ext cx="55492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①③④⑥中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pH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从大到小的顺序：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1945" y="5088255"/>
            <a:ext cx="69456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①③⑤⑥中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水电离出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 sz="28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从多到少的顺序：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8275" y="5859780"/>
            <a:ext cx="70993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①③⑤⑥中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水电离出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OH</a:t>
            </a:r>
            <a:r>
              <a:rPr lang="en-US" altLang="zh-CN" sz="28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从多到少的顺序：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510" y="4333875"/>
            <a:ext cx="68052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①③⑤⑥中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水电离程度从大到小的顺序：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5775" y="2805430"/>
            <a:ext cx="44265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1.[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NH</a:t>
            </a:r>
            <a:r>
              <a:rPr lang="en-US" altLang="zh-CN" sz="28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en-US" altLang="zh-CN" sz="28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]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从大到小的顺序：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08700" y="3623310"/>
            <a:ext cx="24860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⑥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⑤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④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③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35520" y="5859780"/>
            <a:ext cx="17056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⑤ ① ⑥ ③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202805" y="5088255"/>
            <a:ext cx="17125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⑤ ① ⑥ ③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108190" y="4333875"/>
            <a:ext cx="16865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⑤ ① ⑥ ③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231130" y="2882265"/>
            <a:ext cx="30486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④ ⑤ ③ ①  ② ⑥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6" grpId="0"/>
      <p:bldP spid="7" grpId="0"/>
      <p:bldP spid="10" grpId="0"/>
      <p:bldP spid="11" grpId="0"/>
      <p:bldP spid="17" grpId="0"/>
      <p:bldP spid="16" grpId="0"/>
      <p:bldP spid="15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7780" y="67310"/>
            <a:ext cx="912558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室温下</a:t>
            </a:r>
            <a:r>
              <a:rPr lang="en-US" altLang="zh-CN" sz="2800"/>
              <a:t>,</a:t>
            </a:r>
            <a:r>
              <a:rPr lang="zh-CN" altLang="en-US" sz="2800"/>
              <a:t>碳酸（H</a:t>
            </a:r>
            <a:r>
              <a:rPr lang="zh-CN" altLang="en-US" sz="2800" baseline="-25000"/>
              <a:t>2</a:t>
            </a:r>
            <a:r>
              <a:rPr lang="en-US" altLang="zh-CN" sz="2800"/>
              <a:t>C</a:t>
            </a:r>
            <a:r>
              <a:rPr lang="zh-CN" altLang="en-US" sz="2800"/>
              <a:t>O</a:t>
            </a:r>
            <a:r>
              <a:rPr lang="en-US" altLang="zh-CN" sz="2800" baseline="-25000"/>
              <a:t>3</a:t>
            </a:r>
            <a:r>
              <a:rPr lang="zh-CN" altLang="en-US" sz="2800"/>
              <a:t>）的电离平衡常数K</a:t>
            </a:r>
            <a:r>
              <a:rPr lang="zh-CN" altLang="en-US" sz="2800" baseline="-25000"/>
              <a:t>a1</a:t>
            </a:r>
            <a:r>
              <a:rPr lang="zh-CN" altLang="en-US" sz="2800"/>
              <a:t>=</a:t>
            </a:r>
            <a:r>
              <a:rPr lang="en-US" altLang="zh-CN" sz="2800"/>
              <a:t>4.4</a:t>
            </a:r>
            <a:r>
              <a:rPr lang="zh-CN" altLang="en-US" sz="2800"/>
              <a:t>×10</a:t>
            </a:r>
            <a:r>
              <a:rPr lang="zh-CN" altLang="en-US" sz="2800" baseline="30000"/>
              <a:t>-</a:t>
            </a:r>
            <a:r>
              <a:rPr lang="en-US" altLang="zh-CN" sz="2800" baseline="30000"/>
              <a:t>7</a:t>
            </a:r>
            <a:r>
              <a:rPr lang="zh-CN" altLang="en-US" sz="2800"/>
              <a:t>，K</a:t>
            </a:r>
            <a:r>
              <a:rPr lang="zh-CN" altLang="en-US" sz="2800" baseline="-25000"/>
              <a:t>a2</a:t>
            </a:r>
            <a:r>
              <a:rPr lang="zh-CN" altLang="en-US" sz="2800"/>
              <a:t>=</a:t>
            </a:r>
            <a:r>
              <a:rPr lang="en-US" altLang="zh-CN" sz="2800"/>
              <a:t>4.7</a:t>
            </a:r>
            <a:r>
              <a:rPr lang="zh-CN" altLang="en-US" sz="2800"/>
              <a:t>×10</a:t>
            </a:r>
            <a:r>
              <a:rPr lang="zh-CN" altLang="en-US" sz="2800" baseline="30000"/>
              <a:t>-</a:t>
            </a:r>
            <a:r>
              <a:rPr lang="en-US" altLang="zh-CN" sz="2800" baseline="30000"/>
              <a:t>11</a:t>
            </a:r>
            <a:r>
              <a:rPr lang="zh-CN" altLang="en-US" sz="2800"/>
              <a:t>，请你通过计算得出NaH</a:t>
            </a:r>
            <a:r>
              <a:rPr lang="en-US" altLang="zh-CN" sz="2800"/>
              <a:t>C</a:t>
            </a:r>
            <a:r>
              <a:rPr lang="zh-CN" altLang="en-US" sz="2800"/>
              <a:t>O</a:t>
            </a:r>
            <a:r>
              <a:rPr lang="zh-CN" altLang="en-US" sz="2800" baseline="-25000"/>
              <a:t>3</a:t>
            </a:r>
            <a:r>
              <a:rPr lang="zh-CN" altLang="en-US" sz="2800"/>
              <a:t>水</a:t>
            </a:r>
            <a:r>
              <a:rPr lang="zh-CN" altLang="en-US" sz="2800"/>
              <a:t>溶液的酸碱性．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568960" y="1483360"/>
            <a:ext cx="2879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NaH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24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溶液水解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68960" y="2077720"/>
            <a:ext cx="5527040" cy="521970"/>
            <a:chOff x="896" y="3272"/>
            <a:chExt cx="8704" cy="822"/>
          </a:xfrm>
        </p:grpSpPr>
        <p:sp>
          <p:nvSpPr>
            <p:cNvPr id="6" name="文本框 5"/>
            <p:cNvSpPr txBox="1"/>
            <p:nvPr/>
          </p:nvSpPr>
          <p:spPr>
            <a:xfrm>
              <a:off x="896" y="3272"/>
              <a:ext cx="8704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HCO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O         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CO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+OH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</a:t>
              </a:r>
              <a:endParaRPr lang="en-US" altLang="zh-CN" sz="2800" baseline="3000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7171" name="Group 3"/>
            <p:cNvGrpSpPr/>
            <p:nvPr/>
          </p:nvGrpSpPr>
          <p:grpSpPr>
            <a:xfrm>
              <a:off x="4379" y="3684"/>
              <a:ext cx="1135" cy="112"/>
              <a:chOff x="0" y="0"/>
              <a:chExt cx="453" cy="45"/>
            </a:xfrm>
          </p:grpSpPr>
          <p:sp>
            <p:nvSpPr>
              <p:cNvPr id="7175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7176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sp>
        <p:nvSpPr>
          <p:cNvPr id="8" name="文本框 7"/>
          <p:cNvSpPr txBox="1"/>
          <p:nvPr/>
        </p:nvSpPr>
        <p:spPr>
          <a:xfrm>
            <a:off x="720725" y="2818130"/>
            <a:ext cx="29375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碳酸的电离方程式：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720725" y="3278505"/>
            <a:ext cx="7167880" cy="521970"/>
            <a:chOff x="1135" y="5163"/>
            <a:chExt cx="11288" cy="822"/>
          </a:xfrm>
        </p:grpSpPr>
        <p:sp>
          <p:nvSpPr>
            <p:cNvPr id="9" name="文本框 8"/>
            <p:cNvSpPr txBox="1"/>
            <p:nvPr/>
          </p:nvSpPr>
          <p:spPr>
            <a:xfrm>
              <a:off x="1135" y="5163"/>
              <a:ext cx="11289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CO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            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HCO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 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+     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 K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a1</a:t>
              </a:r>
              <a:r>
                <a:rPr lang="zh-CN" altLang="en-US" sz="2800">
                  <a:sym typeface="+mn-ea"/>
                </a:rPr>
                <a:t>=</a:t>
              </a:r>
              <a:r>
                <a:rPr lang="en-US" altLang="zh-CN" sz="2800">
                  <a:sym typeface="+mn-ea"/>
                </a:rPr>
                <a:t>4.4</a:t>
              </a:r>
              <a:r>
                <a:rPr lang="zh-CN" altLang="en-US" sz="2800">
                  <a:sym typeface="+mn-ea"/>
                </a:rPr>
                <a:t>×10</a:t>
              </a:r>
              <a:r>
                <a:rPr lang="zh-CN" altLang="en-US" sz="2800" baseline="30000">
                  <a:sym typeface="+mn-ea"/>
                </a:rPr>
                <a:t>-</a:t>
              </a:r>
              <a:r>
                <a:rPr lang="en-US" altLang="zh-CN" sz="2800" baseline="30000">
                  <a:sym typeface="+mn-ea"/>
                </a:rPr>
                <a:t>7</a:t>
              </a:r>
              <a:endParaRPr lang="en-US" altLang="zh-CN" sz="2800" baseline="-2500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0" name="Group 3"/>
            <p:cNvGrpSpPr/>
            <p:nvPr/>
          </p:nvGrpSpPr>
          <p:grpSpPr>
            <a:xfrm>
              <a:off x="3076" y="5576"/>
              <a:ext cx="1135" cy="112"/>
              <a:chOff x="0" y="0"/>
              <a:chExt cx="453" cy="45"/>
            </a:xfrm>
          </p:grpSpPr>
          <p:sp>
            <p:nvSpPr>
              <p:cNvPr id="11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2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2" name="组合 1"/>
          <p:cNvGrpSpPr/>
          <p:nvPr/>
        </p:nvGrpSpPr>
        <p:grpSpPr>
          <a:xfrm>
            <a:off x="840105" y="4195445"/>
            <a:ext cx="6755130" cy="521970"/>
            <a:chOff x="1323" y="6607"/>
            <a:chExt cx="10638" cy="822"/>
          </a:xfrm>
        </p:grpSpPr>
        <p:sp>
          <p:nvSpPr>
            <p:cNvPr id="13" name="文本框 12"/>
            <p:cNvSpPr txBox="1"/>
            <p:nvPr/>
          </p:nvSpPr>
          <p:spPr>
            <a:xfrm>
              <a:off x="1323" y="6607"/>
              <a:ext cx="1063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HCO</a:t>
              </a:r>
              <a:r>
                <a:rPr lang="en-US" altLang="zh-CN" sz="2800" b="1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</a:t>
              </a:r>
              <a:r>
                <a:rPr lang="en-US" altLang="zh-CN" sz="2800" b="1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-            </a:t>
              </a:r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CO</a:t>
              </a:r>
              <a:r>
                <a:rPr lang="en-US" altLang="zh-CN" sz="2800" b="1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</a:t>
              </a:r>
              <a:r>
                <a:rPr lang="en-US" altLang="zh-CN" sz="2800" b="1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2-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+H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+       </a:t>
              </a:r>
              <a:r>
                <a:rPr lang="zh-CN" altLang="en-US" sz="2800">
                  <a:sym typeface="+mn-ea"/>
                </a:rPr>
                <a:t>K</a:t>
              </a:r>
              <a:r>
                <a:rPr lang="zh-CN" altLang="en-US" sz="2800" baseline="-25000">
                  <a:sym typeface="+mn-ea"/>
                </a:rPr>
                <a:t>a2</a:t>
              </a:r>
              <a:r>
                <a:rPr lang="zh-CN" altLang="en-US" sz="2800">
                  <a:sym typeface="+mn-ea"/>
                </a:rPr>
                <a:t>=</a:t>
              </a:r>
              <a:r>
                <a:rPr lang="en-US" altLang="zh-CN" sz="2800">
                  <a:sym typeface="+mn-ea"/>
                </a:rPr>
                <a:t>4.7</a:t>
              </a:r>
              <a:r>
                <a:rPr lang="zh-CN" altLang="en-US" sz="2800">
                  <a:sym typeface="+mn-ea"/>
                </a:rPr>
                <a:t>×10</a:t>
              </a:r>
              <a:r>
                <a:rPr lang="zh-CN" altLang="en-US" sz="2800" baseline="30000">
                  <a:sym typeface="+mn-ea"/>
                </a:rPr>
                <a:t>-</a:t>
              </a:r>
              <a:r>
                <a:rPr lang="en-US" altLang="zh-CN" sz="2800" baseline="30000">
                  <a:sym typeface="+mn-ea"/>
                </a:rPr>
                <a:t>11</a:t>
              </a:r>
              <a:endParaRPr lang="en-US" altLang="zh-CN" sz="2800" b="1" baseline="3000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grpSp>
          <p:nvGrpSpPr>
            <p:cNvPr id="15" name="Group 3"/>
            <p:cNvGrpSpPr/>
            <p:nvPr/>
          </p:nvGrpSpPr>
          <p:grpSpPr>
            <a:xfrm rot="0">
              <a:off x="3244" y="7019"/>
              <a:ext cx="1135" cy="112"/>
              <a:chOff x="0" y="0"/>
              <a:chExt cx="453" cy="45"/>
            </a:xfrm>
          </p:grpSpPr>
          <p:sp>
            <p:nvSpPr>
              <p:cNvPr id="17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7780" y="67310"/>
            <a:ext cx="942530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室温下</a:t>
            </a:r>
            <a:r>
              <a:rPr lang="en-US" altLang="zh-CN" sz="2800"/>
              <a:t>,</a:t>
            </a:r>
            <a:r>
              <a:rPr lang="zh-CN" altLang="en-US" sz="2800"/>
              <a:t>碳酸（H</a:t>
            </a:r>
            <a:r>
              <a:rPr lang="zh-CN" altLang="en-US" sz="2800" baseline="-25000"/>
              <a:t>2</a:t>
            </a:r>
            <a:r>
              <a:rPr lang="en-US" altLang="zh-CN" sz="2800"/>
              <a:t>C</a:t>
            </a:r>
            <a:r>
              <a:rPr lang="zh-CN" altLang="en-US" sz="2800"/>
              <a:t>O</a:t>
            </a:r>
            <a:r>
              <a:rPr lang="en-US" altLang="zh-CN" sz="2800" baseline="-25000"/>
              <a:t>3</a:t>
            </a:r>
            <a:r>
              <a:rPr lang="zh-CN" altLang="en-US" sz="2800"/>
              <a:t>）的电离平衡常数K</a:t>
            </a:r>
            <a:r>
              <a:rPr lang="zh-CN" altLang="en-US" sz="2800" baseline="-25000"/>
              <a:t>a1</a:t>
            </a:r>
            <a:r>
              <a:rPr lang="zh-CN" altLang="en-US" sz="2800"/>
              <a:t>=</a:t>
            </a:r>
            <a:r>
              <a:rPr lang="en-US" altLang="zh-CN" sz="2800"/>
              <a:t>4.4</a:t>
            </a:r>
            <a:r>
              <a:rPr lang="zh-CN" altLang="en-US" sz="2800"/>
              <a:t>×10</a:t>
            </a:r>
            <a:r>
              <a:rPr lang="zh-CN" altLang="en-US" sz="2800" baseline="30000"/>
              <a:t>-</a:t>
            </a:r>
            <a:r>
              <a:rPr lang="en-US" altLang="zh-CN" sz="2800" baseline="30000"/>
              <a:t>7</a:t>
            </a:r>
            <a:r>
              <a:rPr lang="zh-CN" altLang="en-US" sz="2800"/>
              <a:t>，K</a:t>
            </a:r>
            <a:r>
              <a:rPr lang="zh-CN" altLang="en-US" sz="2800" baseline="-25000"/>
              <a:t>a2</a:t>
            </a:r>
            <a:r>
              <a:rPr lang="zh-CN" altLang="en-US" sz="2800"/>
              <a:t>=</a:t>
            </a:r>
            <a:r>
              <a:rPr lang="en-US" altLang="zh-CN" sz="2800"/>
              <a:t>4.7</a:t>
            </a:r>
            <a:r>
              <a:rPr lang="zh-CN" altLang="en-US" sz="2800"/>
              <a:t>×10</a:t>
            </a:r>
            <a:r>
              <a:rPr lang="zh-CN" altLang="en-US" sz="2800" baseline="30000"/>
              <a:t>-</a:t>
            </a:r>
            <a:r>
              <a:rPr lang="en-US" altLang="zh-CN" sz="2800" baseline="30000"/>
              <a:t>11</a:t>
            </a:r>
            <a:r>
              <a:rPr lang="zh-CN" altLang="en-US" sz="2800"/>
              <a:t>，请你通过计算得出NaH</a:t>
            </a:r>
            <a:r>
              <a:rPr lang="en-US" altLang="zh-CN" sz="2800"/>
              <a:t>C</a:t>
            </a:r>
            <a:r>
              <a:rPr lang="zh-CN" altLang="en-US" sz="2800"/>
              <a:t>O</a:t>
            </a:r>
            <a:r>
              <a:rPr lang="zh-CN" altLang="en-US" sz="2800" baseline="-25000"/>
              <a:t>3</a:t>
            </a:r>
            <a:r>
              <a:rPr lang="zh-CN" altLang="en-US" sz="2800"/>
              <a:t>水</a:t>
            </a:r>
            <a:r>
              <a:rPr lang="zh-CN" altLang="en-US" sz="2800"/>
              <a:t>溶液的酸碱性．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6281420" y="4173220"/>
            <a:ext cx="18935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电离显酸性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5450" y="1483360"/>
            <a:ext cx="2879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NaH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24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溶液水解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96620" y="2921000"/>
            <a:ext cx="58699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K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</a:rPr>
              <a:t>h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=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896620" y="3537585"/>
            <a:ext cx="6917690" cy="521970"/>
            <a:chOff x="1412" y="5571"/>
            <a:chExt cx="10894" cy="822"/>
          </a:xfrm>
        </p:grpSpPr>
        <p:grpSp>
          <p:nvGrpSpPr>
            <p:cNvPr id="18" name="Group 3"/>
            <p:cNvGrpSpPr/>
            <p:nvPr/>
          </p:nvGrpSpPr>
          <p:grpSpPr>
            <a:xfrm>
              <a:off x="3585" y="5954"/>
              <a:ext cx="1135" cy="112"/>
              <a:chOff x="0" y="0"/>
              <a:chExt cx="453" cy="45"/>
            </a:xfrm>
          </p:grpSpPr>
          <p:sp>
            <p:nvSpPr>
              <p:cNvPr id="19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0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22" name="文本框 21"/>
            <p:cNvSpPr txBox="1"/>
            <p:nvPr/>
          </p:nvSpPr>
          <p:spPr>
            <a:xfrm>
              <a:off x="1412" y="5571"/>
              <a:ext cx="108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HCO</a:t>
              </a:r>
              <a:r>
                <a:rPr lang="en-US" altLang="zh-CN" sz="2800" b="1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</a:t>
              </a:r>
              <a:r>
                <a:rPr lang="en-US" altLang="zh-CN" sz="2800" b="1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-                </a:t>
              </a:r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CO</a:t>
              </a:r>
              <a:r>
                <a:rPr lang="en-US" altLang="zh-CN" sz="2800" b="1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</a:t>
              </a:r>
              <a:r>
                <a:rPr lang="en-US" altLang="zh-CN" sz="2800" b="1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2-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+H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+       </a:t>
              </a:r>
              <a:r>
                <a:rPr lang="zh-CN" altLang="en-US" sz="2800">
                  <a:sym typeface="+mn-ea"/>
                </a:rPr>
                <a:t>K</a:t>
              </a:r>
              <a:r>
                <a:rPr lang="zh-CN" altLang="en-US" sz="2800" baseline="-25000">
                  <a:sym typeface="+mn-ea"/>
                </a:rPr>
                <a:t>a2</a:t>
              </a:r>
              <a:r>
                <a:rPr lang="zh-CN" altLang="en-US" sz="2800">
                  <a:sym typeface="+mn-ea"/>
                </a:rPr>
                <a:t>=</a:t>
              </a:r>
              <a:r>
                <a:rPr lang="en-US" altLang="zh-CN" sz="2800">
                  <a:sym typeface="+mn-ea"/>
                </a:rPr>
                <a:t>4.7</a:t>
              </a:r>
              <a:r>
                <a:rPr lang="zh-CN" altLang="en-US" sz="2800">
                  <a:sym typeface="+mn-ea"/>
                </a:rPr>
                <a:t>×10</a:t>
              </a:r>
              <a:r>
                <a:rPr lang="zh-CN" altLang="en-US" sz="2800" baseline="30000">
                  <a:sym typeface="+mn-ea"/>
                </a:rPr>
                <a:t>-</a:t>
              </a:r>
              <a:r>
                <a:rPr lang="en-US" altLang="zh-CN" sz="2800" baseline="30000">
                  <a:sym typeface="+mn-ea"/>
                </a:rPr>
                <a:t>11</a:t>
              </a:r>
              <a:endParaRPr lang="en-US" altLang="zh-CN" sz="2800" b="1" baseline="3000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6212205" y="210820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水解显碱性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73125" y="4719320"/>
            <a:ext cx="665162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HCO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en-US" altLang="zh-CN" sz="32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的水解程度大于电离程度，所以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NaHCO</a:t>
            </a:r>
            <a:r>
              <a:rPr lang="en-US" altLang="zh-CN" sz="32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溶液显碱性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685165" y="2051685"/>
            <a:ext cx="5527040" cy="521970"/>
            <a:chOff x="896" y="3271"/>
            <a:chExt cx="8704" cy="822"/>
          </a:xfrm>
        </p:grpSpPr>
        <p:sp>
          <p:nvSpPr>
            <p:cNvPr id="26" name="文本框 25"/>
            <p:cNvSpPr txBox="1"/>
            <p:nvPr/>
          </p:nvSpPr>
          <p:spPr>
            <a:xfrm>
              <a:off x="896" y="3271"/>
              <a:ext cx="8704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HCO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O         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CO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+OH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</a:t>
              </a:r>
              <a:endParaRPr lang="en-US" altLang="zh-CN" sz="2800" baseline="3000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27" name="Group 3"/>
            <p:cNvGrpSpPr/>
            <p:nvPr/>
          </p:nvGrpSpPr>
          <p:grpSpPr>
            <a:xfrm>
              <a:off x="4379" y="3683"/>
              <a:ext cx="1135" cy="112"/>
              <a:chOff x="0" y="0"/>
              <a:chExt cx="453" cy="45"/>
            </a:xfrm>
          </p:grpSpPr>
          <p:sp>
            <p:nvSpPr>
              <p:cNvPr id="28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9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23" grpId="0"/>
      <p:bldP spid="23" grpId="1"/>
      <p:bldP spid="5" grpId="0"/>
      <p:bldP spid="21" grpId="0"/>
      <p:bldP spid="10" grpId="2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7780" y="67310"/>
            <a:ext cx="912558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室温下</a:t>
            </a:r>
            <a:r>
              <a:rPr lang="en-US" altLang="zh-CN" sz="2800"/>
              <a:t>,</a:t>
            </a:r>
            <a:r>
              <a:rPr lang="zh-CN" altLang="en-US" sz="2800"/>
              <a:t>碳酸（H</a:t>
            </a:r>
            <a:r>
              <a:rPr lang="zh-CN" altLang="en-US" sz="2800" baseline="-25000"/>
              <a:t>2</a:t>
            </a:r>
            <a:r>
              <a:rPr lang="en-US" sz="2800"/>
              <a:t>S</a:t>
            </a:r>
            <a:r>
              <a:rPr lang="zh-CN" altLang="en-US" sz="2800"/>
              <a:t>）的电离平衡常数K</a:t>
            </a:r>
            <a:r>
              <a:rPr lang="zh-CN" altLang="en-US" sz="2800" baseline="-25000"/>
              <a:t>a1</a:t>
            </a:r>
            <a:r>
              <a:rPr lang="en-US" altLang="zh-CN" sz="2800">
                <a:sym typeface="+mn-ea"/>
              </a:rPr>
              <a:t>≈1</a:t>
            </a:r>
            <a:r>
              <a:rPr lang="zh-CN" altLang="en-US" sz="2800"/>
              <a:t>×10</a:t>
            </a:r>
            <a:r>
              <a:rPr lang="zh-CN" altLang="en-US" sz="2800" baseline="30000"/>
              <a:t>-</a:t>
            </a:r>
            <a:r>
              <a:rPr lang="en-US" altLang="zh-CN" sz="2800" baseline="30000"/>
              <a:t>9</a:t>
            </a:r>
            <a:r>
              <a:rPr lang="zh-CN" altLang="en-US" sz="2800"/>
              <a:t>，K</a:t>
            </a:r>
            <a:r>
              <a:rPr lang="zh-CN" altLang="en-US" sz="2800" baseline="-25000"/>
              <a:t>a2</a:t>
            </a:r>
            <a:r>
              <a:rPr lang="en-US" altLang="zh-CN" sz="2800">
                <a:sym typeface="+mn-ea"/>
              </a:rPr>
              <a:t>≈</a:t>
            </a:r>
            <a:r>
              <a:rPr lang="en-US" altLang="zh-CN" sz="2800"/>
              <a:t>1</a:t>
            </a:r>
            <a:r>
              <a:rPr lang="zh-CN" altLang="en-US" sz="2800"/>
              <a:t>×10</a:t>
            </a:r>
            <a:r>
              <a:rPr lang="zh-CN" altLang="en-US" sz="2800" baseline="30000"/>
              <a:t>-</a:t>
            </a:r>
            <a:r>
              <a:rPr lang="en-US" altLang="zh-CN" sz="2800" baseline="30000"/>
              <a:t>12</a:t>
            </a:r>
            <a:r>
              <a:rPr lang="zh-CN" altLang="en-US" sz="2800"/>
              <a:t>，请你通过计算得出NaH</a:t>
            </a:r>
            <a:r>
              <a:rPr lang="en-US" sz="2800"/>
              <a:t>S</a:t>
            </a:r>
            <a:r>
              <a:rPr lang="zh-CN" altLang="en-US" sz="2800"/>
              <a:t>水</a:t>
            </a:r>
            <a:r>
              <a:rPr lang="zh-CN" altLang="en-US" sz="2800"/>
              <a:t>溶液的酸碱性．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568960" y="1483360"/>
            <a:ext cx="2879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NaH</a:t>
            </a:r>
            <a:r>
              <a:rPr 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溶液水解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68960" y="2077720"/>
            <a:ext cx="5527040" cy="521970"/>
            <a:chOff x="896" y="3272"/>
            <a:chExt cx="8704" cy="822"/>
          </a:xfrm>
        </p:grpSpPr>
        <p:sp>
          <p:nvSpPr>
            <p:cNvPr id="6" name="文本框 5"/>
            <p:cNvSpPr txBox="1"/>
            <p:nvPr/>
          </p:nvSpPr>
          <p:spPr>
            <a:xfrm>
              <a:off x="896" y="3272"/>
              <a:ext cx="8704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     HS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O        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S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+OH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</a:t>
              </a:r>
              <a:endParaRPr lang="en-US" altLang="zh-CN" sz="2800" baseline="3000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7171" name="Group 3"/>
            <p:cNvGrpSpPr/>
            <p:nvPr/>
          </p:nvGrpSpPr>
          <p:grpSpPr>
            <a:xfrm>
              <a:off x="4379" y="3684"/>
              <a:ext cx="1135" cy="112"/>
              <a:chOff x="0" y="0"/>
              <a:chExt cx="453" cy="45"/>
            </a:xfrm>
          </p:grpSpPr>
          <p:sp>
            <p:nvSpPr>
              <p:cNvPr id="7175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7176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sp>
        <p:nvSpPr>
          <p:cNvPr id="8" name="文本框 7"/>
          <p:cNvSpPr txBox="1"/>
          <p:nvPr/>
        </p:nvSpPr>
        <p:spPr>
          <a:xfrm>
            <a:off x="720725" y="2818130"/>
            <a:ext cx="29375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碳酸的电离方程式：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720725" y="3278505"/>
            <a:ext cx="7168515" cy="521970"/>
            <a:chOff x="1135" y="5163"/>
            <a:chExt cx="11289" cy="822"/>
          </a:xfrm>
        </p:grpSpPr>
        <p:sp>
          <p:nvSpPr>
            <p:cNvPr id="9" name="文本框 8"/>
            <p:cNvSpPr txBox="1"/>
            <p:nvPr/>
          </p:nvSpPr>
          <p:spPr>
            <a:xfrm>
              <a:off x="1135" y="5163"/>
              <a:ext cx="11289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   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S  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            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HS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 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+     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 K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a1</a:t>
              </a:r>
              <a:r>
                <a:rPr lang="en-US" altLang="zh-CN" sz="2800">
                  <a:sym typeface="+mn-ea"/>
                </a:rPr>
                <a:t>≈1</a:t>
              </a:r>
              <a:r>
                <a:rPr lang="zh-CN" altLang="en-US" sz="2800">
                  <a:sym typeface="+mn-ea"/>
                </a:rPr>
                <a:t>×10</a:t>
              </a:r>
              <a:r>
                <a:rPr lang="zh-CN" altLang="en-US" sz="2800" baseline="30000">
                  <a:sym typeface="+mn-ea"/>
                </a:rPr>
                <a:t>-</a:t>
              </a:r>
              <a:r>
                <a:rPr lang="en-US" altLang="zh-CN" sz="2800" baseline="30000">
                  <a:sym typeface="+mn-ea"/>
                </a:rPr>
                <a:t>9</a:t>
              </a:r>
              <a:endParaRPr lang="en-US" altLang="zh-CN" sz="2800" baseline="-2500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0" name="Group 3"/>
            <p:cNvGrpSpPr/>
            <p:nvPr/>
          </p:nvGrpSpPr>
          <p:grpSpPr>
            <a:xfrm>
              <a:off x="3076" y="5576"/>
              <a:ext cx="1135" cy="112"/>
              <a:chOff x="0" y="0"/>
              <a:chExt cx="453" cy="45"/>
            </a:xfrm>
          </p:grpSpPr>
          <p:sp>
            <p:nvSpPr>
              <p:cNvPr id="11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2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2" name="组合 1"/>
          <p:cNvGrpSpPr/>
          <p:nvPr/>
        </p:nvGrpSpPr>
        <p:grpSpPr>
          <a:xfrm>
            <a:off x="840105" y="4195445"/>
            <a:ext cx="6755130" cy="521970"/>
            <a:chOff x="1323" y="6607"/>
            <a:chExt cx="10638" cy="822"/>
          </a:xfrm>
        </p:grpSpPr>
        <p:sp>
          <p:nvSpPr>
            <p:cNvPr id="13" name="文本框 12"/>
            <p:cNvSpPr txBox="1"/>
            <p:nvPr/>
          </p:nvSpPr>
          <p:spPr>
            <a:xfrm>
              <a:off x="1323" y="6607"/>
              <a:ext cx="1063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     HS</a:t>
              </a:r>
              <a:r>
                <a:rPr lang="en-US" altLang="zh-CN" sz="2800" b="1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-            </a:t>
              </a:r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S</a:t>
              </a:r>
              <a:r>
                <a:rPr lang="en-US" altLang="zh-CN" sz="2800" b="1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2-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+H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+       </a:t>
              </a:r>
              <a:r>
                <a:rPr lang="zh-CN" altLang="en-US" sz="2800">
                  <a:sym typeface="+mn-ea"/>
                </a:rPr>
                <a:t>K</a:t>
              </a:r>
              <a:r>
                <a:rPr lang="zh-CN" altLang="en-US" sz="2800" baseline="-25000">
                  <a:sym typeface="+mn-ea"/>
                </a:rPr>
                <a:t>a2</a:t>
              </a:r>
              <a:r>
                <a:rPr lang="en-US" altLang="zh-CN" sz="2800">
                  <a:sym typeface="+mn-ea"/>
                </a:rPr>
                <a:t>≈1</a:t>
              </a:r>
              <a:r>
                <a:rPr lang="zh-CN" altLang="en-US" sz="2800">
                  <a:sym typeface="+mn-ea"/>
                </a:rPr>
                <a:t>×10</a:t>
              </a:r>
              <a:r>
                <a:rPr lang="zh-CN" altLang="en-US" sz="2800" baseline="30000">
                  <a:sym typeface="+mn-ea"/>
                </a:rPr>
                <a:t>-</a:t>
              </a:r>
              <a:r>
                <a:rPr lang="en-US" altLang="zh-CN" sz="2800" baseline="30000">
                  <a:sym typeface="+mn-ea"/>
                </a:rPr>
                <a:t>12</a:t>
              </a:r>
              <a:endParaRPr lang="en-US" altLang="zh-CN" sz="2800" b="1" baseline="3000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grpSp>
          <p:nvGrpSpPr>
            <p:cNvPr id="15" name="Group 3"/>
            <p:cNvGrpSpPr/>
            <p:nvPr/>
          </p:nvGrpSpPr>
          <p:grpSpPr>
            <a:xfrm rot="0">
              <a:off x="3244" y="7019"/>
              <a:ext cx="1135" cy="112"/>
              <a:chOff x="0" y="0"/>
              <a:chExt cx="453" cy="45"/>
            </a:xfrm>
          </p:grpSpPr>
          <p:sp>
            <p:nvSpPr>
              <p:cNvPr id="17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29665" y="362585"/>
            <a:ext cx="23533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继续思考：</a:t>
            </a:r>
            <a:endParaRPr lang="zh-CN" altLang="en-US" sz="3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29030" y="1113155"/>
            <a:ext cx="72002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NaH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28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en-US" altLang="zh-CN" sz="28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</a:t>
            </a:r>
            <a:r>
              <a:rPr lang="en-US" altLang="zh-CN" sz="28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两种溶液中存在什么微粒（离子、分子）？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44270" y="2318385"/>
            <a:ext cx="72174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微粒中阴阳离子的电荷存在什么关系？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23315" y="3256280"/>
            <a:ext cx="71481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NaH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溶液中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分别以什么形式存在？两者有什么关系？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23315" y="4547870"/>
            <a:ext cx="71481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en-US" altLang="zh-CN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</a:t>
            </a:r>
            <a:r>
              <a:rPr lang="en-US" altLang="zh-CN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溶液中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分别以什么形式存在？两者有什么关系？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56565" y="2249805"/>
            <a:ext cx="790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判断NaH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溶液中各离子浓度大小关系。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86155" y="290830"/>
            <a:ext cx="23533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继续思考：</a:t>
            </a:r>
            <a:endParaRPr lang="zh-CN" altLang="en-US" sz="3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9750" y="1036320"/>
            <a:ext cx="790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判断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en-US" altLang="zh-CN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</a:t>
            </a:r>
            <a:r>
              <a:rPr lang="en-US" altLang="zh-CN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溶液中各离子浓度大小关系。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7000" y="436880"/>
            <a:ext cx="860996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问题</a:t>
            </a:r>
            <a:r>
              <a:rPr lang="en-US" altLang="zh-CN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altLang="en-US" sz="4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常温下，</a:t>
            </a:r>
            <a:r>
              <a:rPr lang="en-US" altLang="zh-CN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</a:t>
            </a:r>
            <a:r>
              <a:rPr lang="en-US" altLang="zh-CN" sz="4800" b="1" baseline="-2500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4800" b="1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en-US" altLang="zh-CN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4800" b="1" baseline="-2500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zh-CN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水溶液显什么性？</a:t>
            </a:r>
            <a:endParaRPr lang="zh-CN" altLang="zh-CN" sz="4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3056255"/>
            <a:ext cx="873696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常温下，</a:t>
            </a:r>
            <a:r>
              <a:rPr lang="en-US" altLang="zh-CN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NaH</a:t>
            </a:r>
            <a:r>
              <a:rPr lang="en-US" altLang="zh-CN" sz="4800" b="1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en-US" altLang="zh-CN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4800" b="1" baseline="-2500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zh-CN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水溶液显什么性？</a:t>
            </a:r>
            <a:endParaRPr lang="zh-CN" altLang="zh-CN" sz="4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文本框 9"/>
          <p:cNvSpPr txBox="1"/>
          <p:nvPr/>
        </p:nvSpPr>
        <p:spPr>
          <a:xfrm>
            <a:off x="6281420" y="4747260"/>
            <a:ext cx="18935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电离显酸性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5450" y="1913890"/>
            <a:ext cx="2879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NaH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24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溶液水解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96620" y="3208020"/>
            <a:ext cx="58699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K</a:t>
            </a:r>
            <a:r>
              <a:rPr lang="en-US" altLang="zh-CN" sz="2400" b="1" baseline="-25000">
                <a:latin typeface="微软雅黑" panose="020B0503020204020204" charset="-122"/>
                <a:ea typeface="微软雅黑" panose="020B0503020204020204" charset="-122"/>
              </a:rPr>
              <a:t>h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=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74065" y="3968115"/>
            <a:ext cx="6918325" cy="521970"/>
            <a:chOff x="1219" y="6249"/>
            <a:chExt cx="10895" cy="822"/>
          </a:xfrm>
        </p:grpSpPr>
        <p:grpSp>
          <p:nvGrpSpPr>
            <p:cNvPr id="12" name="Group 3"/>
            <p:cNvGrpSpPr/>
            <p:nvPr/>
          </p:nvGrpSpPr>
          <p:grpSpPr>
            <a:xfrm>
              <a:off x="3155" y="6604"/>
              <a:ext cx="1135" cy="112"/>
              <a:chOff x="0" y="0"/>
              <a:chExt cx="453" cy="45"/>
            </a:xfrm>
          </p:grpSpPr>
          <p:sp>
            <p:nvSpPr>
              <p:cNvPr id="16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7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22" name="文本框 21"/>
            <p:cNvSpPr txBox="1"/>
            <p:nvPr/>
          </p:nvSpPr>
          <p:spPr>
            <a:xfrm>
              <a:off x="1219" y="6249"/>
              <a:ext cx="108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HSO</a:t>
              </a:r>
              <a:r>
                <a:rPr lang="en-US" altLang="zh-CN" sz="2800" b="1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</a:t>
              </a:r>
              <a:r>
                <a:rPr lang="en-US" altLang="zh-CN" sz="2800" b="1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-                </a:t>
              </a:r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S</a:t>
              </a:r>
              <a:r>
                <a:rPr lang="en-US" altLang="zh-CN" sz="2800" b="1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O</a:t>
              </a:r>
              <a:r>
                <a:rPr lang="en-US" altLang="zh-CN" sz="2800" b="1" baseline="-25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</a:t>
              </a:r>
              <a:r>
                <a:rPr lang="en-US" altLang="zh-CN" sz="2800" b="1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2-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+H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+       </a:t>
              </a:r>
              <a:r>
                <a:rPr lang="zh-CN" altLang="en-US" sz="2800">
                  <a:sym typeface="+mn-ea"/>
                </a:rPr>
                <a:t>K</a:t>
              </a:r>
              <a:r>
                <a:rPr lang="zh-CN" altLang="en-US" sz="2800" baseline="-25000">
                  <a:sym typeface="+mn-ea"/>
                </a:rPr>
                <a:t>a2</a:t>
              </a:r>
              <a:r>
                <a:rPr lang="zh-CN" altLang="en-US" sz="2800">
                  <a:sym typeface="+mn-ea"/>
                </a:rPr>
                <a:t>=</a:t>
              </a:r>
              <a:r>
                <a:rPr lang="en-US" altLang="zh-CN" sz="2800">
                  <a:sym typeface="+mn-ea"/>
                </a:rPr>
                <a:t>4.7</a:t>
              </a:r>
              <a:r>
                <a:rPr lang="zh-CN" altLang="en-US" sz="2800">
                  <a:sym typeface="+mn-ea"/>
                </a:rPr>
                <a:t>×10</a:t>
              </a:r>
              <a:r>
                <a:rPr lang="zh-CN" altLang="en-US" sz="2800" baseline="30000">
                  <a:sym typeface="+mn-ea"/>
                </a:rPr>
                <a:t>-</a:t>
              </a:r>
              <a:r>
                <a:rPr lang="en-US" altLang="zh-CN" sz="2800" baseline="30000">
                  <a:sym typeface="+mn-ea"/>
                </a:rPr>
                <a:t>11</a:t>
              </a:r>
              <a:endParaRPr lang="en-US" altLang="zh-CN" sz="2800" b="1" baseline="30000"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6096000" y="266763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水解显碱性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568960" y="2579370"/>
            <a:ext cx="5527040" cy="521970"/>
            <a:chOff x="896" y="3271"/>
            <a:chExt cx="8704" cy="822"/>
          </a:xfrm>
        </p:grpSpPr>
        <p:sp>
          <p:nvSpPr>
            <p:cNvPr id="26" name="文本框 25"/>
            <p:cNvSpPr txBox="1"/>
            <p:nvPr/>
          </p:nvSpPr>
          <p:spPr>
            <a:xfrm>
              <a:off x="896" y="3271"/>
              <a:ext cx="8704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HSO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O         H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S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O</a:t>
              </a:r>
              <a:r>
                <a:rPr lang="en-US" altLang="zh-CN" sz="2800" baseline="-25000"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>
                  <a:latin typeface="微软雅黑" panose="020B0503020204020204" charset="-122"/>
                  <a:ea typeface="微软雅黑" panose="020B0503020204020204" charset="-122"/>
                </a:rPr>
                <a:t>+OH</a:t>
              </a:r>
              <a:r>
                <a:rPr lang="en-US" altLang="zh-CN" sz="2800" baseline="30000">
                  <a:latin typeface="微软雅黑" panose="020B0503020204020204" charset="-122"/>
                  <a:ea typeface="微软雅黑" panose="020B0503020204020204" charset="-122"/>
                </a:rPr>
                <a:t>-</a:t>
              </a:r>
              <a:endParaRPr lang="en-US" altLang="zh-CN" sz="2800" baseline="3000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27" name="Group 3"/>
            <p:cNvGrpSpPr/>
            <p:nvPr/>
          </p:nvGrpSpPr>
          <p:grpSpPr>
            <a:xfrm>
              <a:off x="4379" y="3683"/>
              <a:ext cx="1135" cy="112"/>
              <a:chOff x="0" y="0"/>
              <a:chExt cx="453" cy="45"/>
            </a:xfrm>
          </p:grpSpPr>
          <p:sp>
            <p:nvSpPr>
              <p:cNvPr id="28" name="Line 4"/>
              <p:cNvSpPr/>
              <p:nvPr/>
            </p:nvSpPr>
            <p:spPr>
              <a:xfrm>
                <a:off x="45" y="0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9" name="Line 5"/>
              <p:cNvSpPr/>
              <p:nvPr/>
            </p:nvSpPr>
            <p:spPr>
              <a:xfrm flipH="1">
                <a:off x="0" y="45"/>
                <a:ext cx="40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sp>
        <p:nvSpPr>
          <p:cNvPr id="2" name="文本框 1"/>
          <p:cNvSpPr txBox="1"/>
          <p:nvPr/>
        </p:nvSpPr>
        <p:spPr>
          <a:xfrm>
            <a:off x="172085" y="8255"/>
            <a:ext cx="858012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室温下</a:t>
            </a:r>
            <a:r>
              <a:rPr lang="en-US" altLang="zh-CN" sz="2800"/>
              <a:t>,</a:t>
            </a:r>
            <a:r>
              <a:rPr lang="zh-CN" altLang="en-US" sz="2800"/>
              <a:t>亚硫酸（H</a:t>
            </a:r>
            <a:r>
              <a:rPr lang="zh-CN" altLang="en-US" sz="2800" baseline="-25000"/>
              <a:t>2</a:t>
            </a:r>
            <a:r>
              <a:rPr lang="zh-CN" altLang="en-US" sz="2800"/>
              <a:t>SO</a:t>
            </a:r>
            <a:r>
              <a:rPr lang="zh-CN" altLang="en-US" sz="2800" baseline="-25000"/>
              <a:t>3</a:t>
            </a:r>
            <a:r>
              <a:rPr lang="zh-CN" altLang="en-US" sz="2800"/>
              <a:t>）的电离平衡常数K</a:t>
            </a:r>
            <a:r>
              <a:rPr lang="zh-CN" altLang="en-US" sz="2800" baseline="-25000"/>
              <a:t>a1</a:t>
            </a:r>
            <a:r>
              <a:rPr lang="zh-CN" altLang="en-US" sz="2800"/>
              <a:t>=1.54×10</a:t>
            </a:r>
            <a:r>
              <a:rPr lang="zh-CN" altLang="en-US" sz="2800" baseline="30000"/>
              <a:t>-2</a:t>
            </a:r>
            <a:r>
              <a:rPr lang="zh-CN" altLang="en-US" sz="2800"/>
              <a:t>，K</a:t>
            </a:r>
            <a:r>
              <a:rPr lang="zh-CN" altLang="en-US" sz="2800" baseline="-25000"/>
              <a:t>a2</a:t>
            </a:r>
            <a:r>
              <a:rPr lang="zh-CN" altLang="en-US" sz="2800"/>
              <a:t>=1.02×10</a:t>
            </a:r>
            <a:r>
              <a:rPr lang="zh-CN" altLang="en-US" sz="2800" baseline="30000"/>
              <a:t>-7</a:t>
            </a:r>
            <a:r>
              <a:rPr lang="zh-CN" altLang="en-US" sz="2800"/>
              <a:t>，请你通过计算得出NaHSO</a:t>
            </a:r>
            <a:r>
              <a:rPr lang="zh-CN" altLang="en-US" sz="2800" baseline="-25000"/>
              <a:t>3</a:t>
            </a:r>
            <a:r>
              <a:rPr lang="zh-CN" altLang="en-US" sz="2800"/>
              <a:t>水</a:t>
            </a:r>
            <a:r>
              <a:rPr lang="zh-CN" altLang="en-US" sz="2800"/>
              <a:t>溶液的酸碱性．（提示：比较水解平衡常数K</a:t>
            </a:r>
            <a:r>
              <a:rPr lang="zh-CN" altLang="en-US" sz="2800" baseline="-25000"/>
              <a:t>h</a:t>
            </a:r>
            <a:r>
              <a:rPr lang="zh-CN" altLang="en-US" sz="2800"/>
              <a:t>与电离平衡常数K</a:t>
            </a:r>
            <a:r>
              <a:rPr lang="zh-CN" altLang="en-US" sz="2800" baseline="-25000"/>
              <a:t>a</a:t>
            </a:r>
            <a:r>
              <a:rPr lang="zh-CN" altLang="en-US" sz="2800"/>
              <a:t>）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774065" y="5257800"/>
            <a:ext cx="78441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由于HSO</a:t>
            </a:r>
            <a:r>
              <a:rPr lang="en-US" altLang="zh-CN" sz="2400" b="1" baseline="-2500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3</a:t>
            </a:r>
            <a:r>
              <a:rPr lang="en-US" altLang="zh-CN" sz="2400" b="1" baseline="3000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-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的水解常数小于电离常数（K</a:t>
            </a:r>
            <a:r>
              <a:rPr lang="zh-CN" altLang="en-US" sz="2400" b="1" baseline="-2500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a2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），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所以NaHSO</a:t>
            </a:r>
            <a:r>
              <a:rPr lang="zh-CN" altLang="en-US" sz="2400" b="1" baseline="-2500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在溶液中以电离为主，即溶液显酸性；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2" charset="0"/>
              <a:cs typeface="Times New Roman" panose="02020603050405020304" pitchFamily="2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23" grpId="0"/>
      <p:bldP spid="23" grpId="1"/>
      <p:bldP spid="5" grpId="0"/>
      <p:bldP spid="21" grpId="0"/>
      <p:bldP spid="10" grpId="2"/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29665" y="362585"/>
            <a:ext cx="23533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继续思考：</a:t>
            </a:r>
            <a:endParaRPr lang="zh-CN" altLang="en-US" sz="3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29030" y="1113155"/>
            <a:ext cx="72002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NaH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28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en-US" altLang="zh-CN" sz="28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8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两种溶液中存在什么微粒（离子、分子）？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44270" y="2318385"/>
            <a:ext cx="72174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微粒中阴阳离子的电荷存在什么关系？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23315" y="3256280"/>
            <a:ext cx="71481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NaH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altLang="en-US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溶液中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分别以什么形式存在？两者有什么关系？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23315" y="4547870"/>
            <a:ext cx="71481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en-US" altLang="zh-CN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3200" b="1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溶液中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分别以什么形式存在？两者有什么关系？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129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1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2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3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4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5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7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8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39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04705828830_1_1"/>
</p:tagLst>
</file>

<file path=ppt/tags/tag141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43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Office 主题​​">
  <a:themeElements>
    <a:clrScheme name="自定义 79">
      <a:dk1>
        <a:srgbClr val="000000"/>
      </a:dk1>
      <a:lt1>
        <a:srgbClr val="FFFFFF"/>
      </a:lt1>
      <a:dk2>
        <a:srgbClr val="F2F2F2"/>
      </a:dk2>
      <a:lt2>
        <a:srgbClr val="FFFFFF"/>
      </a:lt2>
      <a:accent1>
        <a:srgbClr val="006599"/>
      </a:accent1>
      <a:accent2>
        <a:srgbClr val="1C6698"/>
      </a:accent2>
      <a:accent3>
        <a:srgbClr val="3D79AD"/>
      </a:accent3>
      <a:accent4>
        <a:srgbClr val="5C85B8"/>
      </a:accent4>
      <a:accent5>
        <a:srgbClr val="798EC2"/>
      </a:accent5>
      <a:accent6>
        <a:srgbClr val="9898C9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1718</Words>
  <Application>WPS 演示</Application>
  <PresentationFormat>全屏显示(4:3)</PresentationFormat>
  <Paragraphs>145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Calibri</vt:lpstr>
      <vt:lpstr>Times New Roman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66</cp:revision>
  <dcterms:created xsi:type="dcterms:W3CDTF">2010-08-17T06:44:00Z</dcterms:created>
  <dcterms:modified xsi:type="dcterms:W3CDTF">2020-11-09T02:34:45Z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