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410" r:id="rId2"/>
    <p:sldId id="411" r:id="rId3"/>
    <p:sldId id="412" r:id="rId4"/>
    <p:sldId id="413" r:id="rId5"/>
    <p:sldId id="414" r:id="rId6"/>
    <p:sldId id="415" r:id="rId7"/>
    <p:sldId id="424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25" r:id="rId17"/>
    <p:sldId id="428" r:id="rId18"/>
    <p:sldId id="429" r:id="rId19"/>
    <p:sldId id="430" r:id="rId20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tags" Target="tags/tag63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Relationship Id="rId2" Type="http://schemas.openxmlformats.org/officeDocument/2006/relationships/image" Target="../media/image3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wmf" /><Relationship Id="rId2" Type="http://schemas.openxmlformats.org/officeDocument/2006/relationships/image" Target="../media/image6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wmf" /><Relationship Id="rId2" Type="http://schemas.openxmlformats.org/officeDocument/2006/relationships/image" Target="../media/image8.wmf" /><Relationship Id="rId3" Type="http://schemas.openxmlformats.org/officeDocument/2006/relationships/image" Target="../media/image9.wmf" /><Relationship Id="rId4" Type="http://schemas.openxmlformats.org/officeDocument/2006/relationships/image" Target="../media/image10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wmf" /><Relationship Id="rId2" Type="http://schemas.openxmlformats.org/officeDocument/2006/relationships/image" Target="../media/image18.png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1.wmf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ags" Target="../tags/tag57.xml" /><Relationship Id="rId13" Type="http://schemas.openxmlformats.org/officeDocument/2006/relationships/tags" Target="../tags/tag58.xml" /><Relationship Id="rId14" Type="http://schemas.openxmlformats.org/officeDocument/2006/relationships/tags" Target="../tags/tag59.xml" /><Relationship Id="rId15" Type="http://schemas.openxmlformats.org/officeDocument/2006/relationships/tags" Target="../tags/tag60.xml" /><Relationship Id="rId16" Type="http://schemas.openxmlformats.org/officeDocument/2006/relationships/tags" Target="../tags/tag61.xml" /><Relationship Id="rId17" Type="http://schemas.openxmlformats.org/officeDocument/2006/relationships/tags" Target="../tags/tag62.xml" /><Relationship Id="rId18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3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1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4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5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6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9.bin" TargetMode="Internal" /><Relationship Id="rId3" Type="http://schemas.openxmlformats.org/officeDocument/2006/relationships/image" Target="../media/image17.wmf" /><Relationship Id="rId4" Type="http://schemas.openxmlformats.org/officeDocument/2006/relationships/oleObject" Target="../embeddings/oleObject10.bin" TargetMode="Internal" /><Relationship Id="rId5" Type="http://schemas.openxmlformats.org/officeDocument/2006/relationships/image" Target="../media/image18.png" /><Relationship Id="rId6" Type="http://schemas.openxmlformats.org/officeDocument/2006/relationships/vmlDrawing" Target="../drawings/vmlDrawing4.v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9.wmf" /><Relationship Id="rId3" Type="http://schemas.openxmlformats.org/officeDocument/2006/relationships/image" Target="../media/image20.wmf" /><Relationship Id="rId4" Type="http://schemas.openxmlformats.org/officeDocument/2006/relationships/oleObject" Target="../embeddings/oleObject11.bin" TargetMode="Internal" /><Relationship Id="rId5" Type="http://schemas.openxmlformats.org/officeDocument/2006/relationships/image" Target="../media/image21.wmf" /><Relationship Id="rId6" Type="http://schemas.openxmlformats.org/officeDocument/2006/relationships/vmlDrawing" Target="../drawings/vmlDrawing5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2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2.wmf" /><Relationship Id="rId4" Type="http://schemas.openxmlformats.org/officeDocument/2006/relationships/oleObject" Target="../embeddings/oleObject2.bin" TargetMode="Internal" /><Relationship Id="rId5" Type="http://schemas.openxmlformats.org/officeDocument/2006/relationships/image" Target="../media/image3.wmf" /><Relationship Id="rId6" Type="http://schemas.openxmlformats.org/officeDocument/2006/relationships/vmlDrawing" Target="../drawings/vmlDrawing1.v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3.bin" TargetMode="Internal" /><Relationship Id="rId3" Type="http://schemas.openxmlformats.org/officeDocument/2006/relationships/image" Target="../media/image5.wmf" /><Relationship Id="rId4" Type="http://schemas.openxmlformats.org/officeDocument/2006/relationships/oleObject" Target="../embeddings/oleObject4.bin" TargetMode="Internal" /><Relationship Id="rId5" Type="http://schemas.openxmlformats.org/officeDocument/2006/relationships/image" Target="../media/image6.wmf" /><Relationship Id="rId6" Type="http://schemas.openxmlformats.org/officeDocument/2006/relationships/vmlDrawing" Target="../drawings/vmlDrawing2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vmlDrawing" Target="../drawings/vmlDrawing3.vml" /><Relationship Id="rId2" Type="http://schemas.openxmlformats.org/officeDocument/2006/relationships/oleObject" Target="../embeddings/oleObject5.bin" TargetMode="Internal" /><Relationship Id="rId3" Type="http://schemas.openxmlformats.org/officeDocument/2006/relationships/image" Target="../media/image7.wmf" /><Relationship Id="rId4" Type="http://schemas.openxmlformats.org/officeDocument/2006/relationships/oleObject" Target="../embeddings/oleObject6.bin" TargetMode="Internal" /><Relationship Id="rId5" Type="http://schemas.openxmlformats.org/officeDocument/2006/relationships/image" Target="../media/image8.wmf" /><Relationship Id="rId6" Type="http://schemas.openxmlformats.org/officeDocument/2006/relationships/oleObject" Target="../embeddings/oleObject7.bin" TargetMode="Internal" /><Relationship Id="rId7" Type="http://schemas.openxmlformats.org/officeDocument/2006/relationships/image" Target="../media/image9.wmf" /><Relationship Id="rId8" Type="http://schemas.openxmlformats.org/officeDocument/2006/relationships/oleObject" Target="../embeddings/oleObject8.bin" TargetMode="Internal" /><Relationship Id="rId9" Type="http://schemas.openxmlformats.org/officeDocument/2006/relationships/image" Target="../media/image10.wm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1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2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4625" y="2060575"/>
            <a:ext cx="8035925" cy="1470025"/>
          </a:xfrm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第</a:t>
            </a:r>
            <a:r>
              <a:rPr kumimoji="0" lang="en-US" altLang="zh-CN" sz="48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zh-CN" altLang="en-US" sz="48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节    实物粒子的波粒二象性</a:t>
            </a:r>
            <a:endParaRPr kumimoji="0" lang="zh-CN" altLang="en-US" sz="48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754" name="Rectangle 2"/>
          <p:cNvSpPr/>
          <p:nvPr/>
        </p:nvSpPr>
        <p:spPr>
          <a:xfrm>
            <a:off x="238125" y="1752600"/>
            <a:ext cx="6505575" cy="2971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har char="•"/>
            </a:pP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C.J.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戴维孙 </a:t>
            </a:r>
            <a:endParaRPr lang="zh-CN" altLang="en-US" sz="2800" b="1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har char="•"/>
            </a:pP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通过实验发现晶体对电子的衍射作用</a:t>
            </a:r>
            <a:endParaRPr lang="zh-CN" altLang="en-US" sz="280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4755" name="Rectangle 3"/>
          <p:cNvSpPr/>
          <p:nvPr/>
        </p:nvSpPr>
        <p:spPr>
          <a:xfrm>
            <a:off x="3003550" y="3048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r>
              <a:rPr lang="en-US" altLang="zh-CN" sz="2800" b="1" u="sng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1937</a:t>
            </a:r>
            <a:r>
              <a:rPr lang="zh-CN" altLang="en-US" sz="2800" b="1" u="sng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诺贝尔物理学奖</a:t>
            </a:r>
            <a:endParaRPr lang="zh-CN" altLang="en-US" sz="2800" b="1" u="sng">
              <a:solidFill>
                <a:schemeClr val="accent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74756" name="Picture 4" descr="37daviss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6263" y="1676400"/>
            <a:ext cx="3017837" cy="4267200"/>
          </a:xfrm>
          <a:prstGeom prst="rect">
            <a:avLst/>
          </a:prstGeom>
          <a:noFill/>
          <a:ln w="381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  <p:transition spd="med">
    <p:random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5778" name="Picture 2" descr="t1 co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135890"/>
            <a:ext cx="9631680" cy="67221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6802" name="Picture 2" descr="t2 co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76250"/>
            <a:ext cx="9144000" cy="63928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7826" name="Picture 2" descr="t6 co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76250"/>
            <a:ext cx="9144000" cy="6121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850" name="Text Box 2"/>
          <p:cNvSpPr txBox="1"/>
          <p:nvPr/>
        </p:nvSpPr>
        <p:spPr>
          <a:xfrm>
            <a:off x="2098675" y="5337175"/>
            <a:ext cx="3727450" cy="4603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</a:rPr>
              <a:t>X</a:t>
            </a:r>
            <a:r>
              <a:rPr lang="zh-CN" altLang="zh-CN" sz="2400" b="1">
                <a:latin typeface="Times New Roman" panose="02020603050405020304" pitchFamily="18" charset="0"/>
              </a:rPr>
              <a:t>射线经晶体的衍射图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78851" name="Text Box 3"/>
          <p:cNvSpPr txBox="1"/>
          <p:nvPr/>
        </p:nvSpPr>
        <p:spPr>
          <a:xfrm>
            <a:off x="6235700" y="5353050"/>
            <a:ext cx="3975100" cy="4603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zh-CN" sz="2400" b="1">
                <a:latin typeface="Times New Roman" panose="02020603050405020304" pitchFamily="18" charset="0"/>
              </a:rPr>
              <a:t>电子射线经晶体的衍射图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pic>
        <p:nvPicPr>
          <p:cNvPr id="78852" name="Picture 4" descr="lu2"/>
          <p:cNvPicPr>
            <a:picLocks noChangeAspect="1"/>
          </p:cNvPicPr>
          <p:nvPr/>
        </p:nvPicPr>
        <p:blipFill>
          <a:blip r:embed="rId2"/>
          <a:srcRect l="4819" t="3745" r="51204" b="28702"/>
          <a:stretch>
            <a:fillRect/>
          </a:stretch>
        </p:blipFill>
        <p:spPr>
          <a:xfrm>
            <a:off x="1845945" y="205105"/>
            <a:ext cx="3804285" cy="46151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8853" name="Picture 5" descr="lu2"/>
          <p:cNvPicPr>
            <a:picLocks noChangeAspect="1"/>
          </p:cNvPicPr>
          <p:nvPr/>
        </p:nvPicPr>
        <p:blipFill>
          <a:blip r:embed="rId2"/>
          <a:srcRect l="52780" t="4021" r="2716" b="28702"/>
          <a:stretch>
            <a:fillRect/>
          </a:stretch>
        </p:blipFill>
        <p:spPr>
          <a:xfrm>
            <a:off x="6594475" y="330835"/>
            <a:ext cx="3753485" cy="44811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9874" name="Group 2"/>
          <p:cNvGrpSpPr/>
          <p:nvPr/>
        </p:nvGrpSpPr>
        <p:grpSpPr>
          <a:xfrm>
            <a:off x="612140" y="1125855"/>
            <a:ext cx="10818495" cy="4932680"/>
            <a:chOff x="96" y="48"/>
            <a:chExt cx="5664" cy="3107"/>
          </a:xfrm>
        </p:grpSpPr>
        <p:sp>
          <p:nvSpPr>
            <p:cNvPr id="79876" name="Text Box 3"/>
            <p:cNvSpPr txBox="1"/>
            <p:nvPr/>
          </p:nvSpPr>
          <p:spPr>
            <a:xfrm>
              <a:off x="96" y="48"/>
              <a:ext cx="5616" cy="174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类似的实验：</a:t>
              </a:r>
              <a:endParaRPr lang="zh-CN" altLang="en-US" sz="3600">
                <a:solidFill>
                  <a:schemeClr val="accent2"/>
                </a:solidFill>
                <a:latin typeface="隶书" panose="02010509060101010101" pitchFamily="49" charset="-122"/>
                <a:ea typeface="隶书" panose="02010509060101010101" pitchFamily="49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3200" b="1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   </a:t>
              </a:r>
              <a:r>
                <a:rPr lang="en-US" altLang="zh-CN" sz="2800" b="1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1927</a:t>
              </a:r>
              <a:r>
                <a:rPr lang="zh-CN" altLang="en-US" sz="2800" b="1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年，汤姆逊电子衍射实验</a:t>
              </a:r>
              <a:endParaRPr lang="zh-CN" altLang="en-US" sz="2800" b="1">
                <a:solidFill>
                  <a:schemeClr val="accent2"/>
                </a:solidFill>
                <a:latin typeface="隶书" panose="02010509060101010101" pitchFamily="49" charset="-122"/>
                <a:ea typeface="隶书" panose="02010509060101010101" pitchFamily="49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   </a:t>
              </a:r>
              <a:r>
                <a:rPr lang="en-US" altLang="zh-CN" sz="2800" b="1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1960</a:t>
              </a:r>
              <a:r>
                <a:rPr lang="zh-CN" altLang="en-US" sz="2800" b="1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年，</a:t>
              </a:r>
              <a:r>
                <a:rPr lang="en-US" altLang="zh-CN" sz="2800" b="1" i="1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C.Jonson</a:t>
              </a:r>
              <a:r>
                <a:rPr lang="zh-CN" altLang="en-US" sz="2800" b="1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的电子双缝干涉实验</a:t>
              </a:r>
              <a:endParaRPr lang="zh-CN" altLang="en-US" sz="2800" b="1">
                <a:solidFill>
                  <a:schemeClr val="accent2"/>
                </a:solidFill>
                <a:latin typeface="隶书" panose="02010509060101010101" pitchFamily="49" charset="-122"/>
                <a:ea typeface="隶书" panose="02010509060101010101" pitchFamily="49" charset="-122"/>
              </a:endParaRPr>
            </a:p>
            <a:p>
              <a:pPr>
                <a:lnSpc>
                  <a:spcPct val="120000"/>
                </a:lnSpc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     </a:t>
              </a:r>
              <a:r>
                <a:rPr lang="zh-CN" altLang="en-US" sz="2800" b="1">
                  <a:solidFill>
                    <a:schemeClr val="accent2"/>
                  </a:solidFill>
                  <a:latin typeface="宋体" panose="02010600030101010101" pitchFamily="2" charset="-122"/>
                </a:rPr>
                <a:t>后来的实验证明原子、分子、中子等微观粒子也具有波动性。</a:t>
              </a:r>
              <a:endParaRPr lang="zh-CN" altLang="en-US" sz="2800" b="1">
                <a:solidFill>
                  <a:schemeClr val="accent2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79877" name="Text Box 4"/>
            <p:cNvSpPr txBox="1"/>
            <p:nvPr/>
          </p:nvSpPr>
          <p:spPr>
            <a:xfrm>
              <a:off x="144" y="2400"/>
              <a:ext cx="5616" cy="75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3200" b="1">
                  <a:solidFill>
                    <a:srgbClr val="FF99FF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zh-CN" altLang="en-US" sz="2800" b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德布罗意公式成为揭示微观粒子波－粒二象性的统一性的基本公式，</a:t>
              </a:r>
              <a:r>
                <a:rPr lang="en-US" altLang="zh-CN" sz="2800" b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1929</a:t>
              </a:r>
              <a:r>
                <a:rPr lang="zh-CN" altLang="en-US" sz="2800" b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年，</a:t>
              </a:r>
              <a:r>
                <a:rPr lang="en-US" altLang="zh-CN" sz="2800" b="1" i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De Broglie</a:t>
              </a:r>
              <a:r>
                <a:rPr lang="zh-CN" altLang="en-US" sz="2800" b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因发现</a:t>
              </a:r>
              <a:r>
                <a:rPr lang="zh-CN" altLang="en-US" sz="28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电子波</a:t>
              </a:r>
              <a:r>
                <a:rPr lang="zh-CN" altLang="en-US" sz="2800" b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而荣获</a:t>
              </a:r>
              <a:r>
                <a:rPr lang="en-US" altLang="zh-CN" sz="2800" b="1" i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Nobel</a:t>
              </a:r>
              <a:r>
                <a:rPr lang="en-US" altLang="zh-CN" sz="2800" b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 </a:t>
              </a:r>
              <a:r>
                <a:rPr lang="zh-CN" altLang="en-US" sz="2800" b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物理学奖。</a:t>
              </a:r>
              <a:endParaRPr lang="zh-CN" altLang="en-US" sz="2800" b="1">
                <a:solidFill>
                  <a:schemeClr val="folHlink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7408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529013" y="476250"/>
            <a:ext cx="7138987" cy="561975"/>
          </a:xfrm>
          <a:noFill/>
          <a:ln>
            <a:noFill/>
          </a:ln>
          <a:effectLst/>
          <a:sp3d prstMaterial="plastic"/>
        </p:spPr>
        <p:txBody>
          <a:bodyPr rtlCol="0" anchor="ctr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物质波的证实</a:t>
            </a:r>
            <a:endParaRPr kumimoji="0" lang="zh-CN" altLang="en-US" sz="44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9682" name="Rectangle 2"/>
          <p:cNvSpPr/>
          <p:nvPr/>
        </p:nvSpPr>
        <p:spPr>
          <a:xfrm>
            <a:off x="1992313" y="765175"/>
            <a:ext cx="8094980" cy="95313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①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许多相同粒子在相同条件下实验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粒子在同一时刻</a:t>
            </a:r>
            <a:endParaRPr lang="zh-CN" altLang="en-US" sz="2800" b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并不处在同一位置。</a:t>
            </a:r>
            <a:endParaRPr lang="zh-CN" altLang="en-US" sz="28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9683" name="Rectangle 3"/>
          <p:cNvSpPr/>
          <p:nvPr/>
        </p:nvSpPr>
        <p:spPr>
          <a:xfrm>
            <a:off x="1971675" y="1619250"/>
            <a:ext cx="73837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②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用单个粒子重复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粒子也不在同一位置出现。</a:t>
            </a:r>
            <a:endParaRPr lang="zh-CN" altLang="en-US" sz="28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99684" name="Object 4"/>
          <p:cNvGraphicFramePr>
            <a:graphicFrameLocks noChangeAspect="1"/>
          </p:cNvGraphicFramePr>
          <p:nvPr/>
        </p:nvGraphicFramePr>
        <p:xfrm>
          <a:off x="4953000" y="2565400"/>
          <a:ext cx="5715000" cy="15970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2" imgW="1751965" imgH="482600" progId="Equation.3">
                  <p:embed/>
                </p:oleObj>
              </mc:Choice>
              <mc:Fallback>
                <p:oleObj r:id="rId2" imgW="1751965" imgH="482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clrChange>
                          <a:clrFrom>
                            <a:srgbClr val="000000"/>
                          </a:clrFrom>
                          <a:clrTo>
                            <a:srgbClr val="268868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953000" y="2565400"/>
                        <a:ext cx="5715000" cy="1597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968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10185" y="126048"/>
            <a:ext cx="4248150" cy="442912"/>
          </a:xfrm>
          <a:noFill/>
          <a:ln>
            <a:noFill/>
          </a:ln>
          <a:effectLst/>
          <a:sp3d prstMaterial="plastic"/>
        </p:spPr>
        <p:txBody>
          <a:bodyPr rtlCol="0" anchor="ctr">
            <a:no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三、</a:t>
            </a:r>
            <a:r>
              <a:rPr kumimoji="0" lang="en-US" altLang="zh-CN" sz="3200" b="1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zh-CN" altLang="en-US" sz="3200" b="1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不确定性关系</a:t>
            </a:r>
            <a:endParaRPr kumimoji="0" lang="zh-CN" altLang="en-US" sz="3200" b="1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1847850" y="2193925"/>
            <a:ext cx="5821870" cy="4563955"/>
            <a:chOff x="998" y="336"/>
            <a:chExt cx="5391" cy="4080"/>
          </a:xfrm>
        </p:grpSpPr>
        <p:graphicFrame>
          <p:nvGraphicFramePr>
            <p:cNvPr id="20483" name="Object 7"/>
            <p:cNvGraphicFramePr>
              <a:graphicFrameLocks noChangeAspect="1"/>
            </p:cNvGraphicFramePr>
            <p:nvPr/>
          </p:nvGraphicFramePr>
          <p:xfrm>
            <a:off x="1296" y="336"/>
            <a:ext cx="2371" cy="3024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7" r:id="rId4" imgW="1876425" imgH="2857500" progId="Paint.Picture">
                    <p:embed/>
                  </p:oleObj>
                </mc:Choice>
                <mc:Fallback>
                  <p:oleObj r:id="rId4" imgW="1876425" imgH="2857500" progId="Paint.Picture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296" y="336"/>
                          <a:ext cx="2371" cy="302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88" name="Text Box 8"/>
            <p:cNvSpPr txBox="1"/>
            <p:nvPr/>
          </p:nvSpPr>
          <p:spPr>
            <a:xfrm>
              <a:off x="1824" y="3312"/>
              <a:ext cx="1876" cy="4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(1901~1976)</a:t>
              </a:r>
              <a:endPara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489" name="Text Box 9"/>
            <p:cNvSpPr txBox="1"/>
            <p:nvPr/>
          </p:nvSpPr>
          <p:spPr>
            <a:xfrm>
              <a:off x="998" y="3674"/>
              <a:ext cx="5391" cy="7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德国物理学家</a:t>
              </a:r>
              <a:r>
                <a:rPr lang="en-US" altLang="zh-CN" sz="2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,</a:t>
              </a:r>
              <a:r>
                <a:rPr lang="zh-CN" altLang="en-US" sz="2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量子力学矩阵形式的创建人</a:t>
              </a:r>
              <a:r>
                <a:rPr lang="en-US" altLang="zh-CN" sz="2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,</a:t>
              </a:r>
              <a:endPara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zh-CN" sz="2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            1932</a:t>
              </a:r>
              <a:r>
                <a:rPr lang="zh-CN" altLang="en-US" sz="2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年获诺贝尔物理学奖。</a:t>
              </a:r>
              <a:endParaRPr lang="zh-CN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/>
      <p:bldP spid="1996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2754" name="Text Box 2"/>
          <p:cNvSpPr txBox="1"/>
          <p:nvPr/>
        </p:nvSpPr>
        <p:spPr>
          <a:xfrm>
            <a:off x="259715" y="4986020"/>
            <a:ext cx="11672570" cy="17703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en-US" altLang="zh-CN" sz="2800">
                <a:latin typeface="宋体" panose="02010600030101010101" pitchFamily="2" charset="-122"/>
              </a:rPr>
              <a:t>    </a:t>
            </a:r>
            <a:r>
              <a:rPr lang="zh-CN" altLang="en-US" sz="2800">
                <a:latin typeface="宋体" panose="02010600030101010101" pitchFamily="2" charset="-122"/>
              </a:rPr>
              <a:t>我们知道，原子核的数量级为</a:t>
            </a:r>
            <a:r>
              <a:rPr lang="en-US" altLang="zh-CN" sz="2800">
                <a:latin typeface="Tahoma" panose="020b0604030504040204" pitchFamily="34" charset="0"/>
              </a:rPr>
              <a:t>10</a:t>
            </a:r>
            <a:r>
              <a:rPr lang="en-US" altLang="zh-CN" sz="2800" baseline="30000">
                <a:latin typeface="Tahoma" panose="020b0604030504040204" pitchFamily="34" charset="0"/>
              </a:rPr>
              <a:t>-15</a:t>
            </a:r>
            <a:r>
              <a:rPr lang="en-US" altLang="zh-CN" sz="2800">
                <a:latin typeface="Tahoma" panose="020b0604030504040204" pitchFamily="34" charset="0"/>
              </a:rPr>
              <a:t>m</a:t>
            </a:r>
            <a:r>
              <a:rPr lang="zh-CN" altLang="en-US" sz="2800">
                <a:latin typeface="宋体" panose="02010600030101010101" pitchFamily="2" charset="-122"/>
              </a:rPr>
              <a:t>，所以，子弹位置的不确定范围是微不足道的。可见子弹的动量和位置都能精确地确定，不确定关系对宏观物体来说没有实际意义。</a:t>
            </a:r>
            <a:r>
              <a:rPr lang="zh-CN" altLang="en-US" sz="2800">
                <a:latin typeface="Tahoma" panose="020b0604030504040204" pitchFamily="34" charset="0"/>
              </a:rPr>
              <a:t> </a:t>
            </a:r>
            <a:r>
              <a:rPr lang="zh-CN" altLang="en-US" sz="2800">
                <a:latin typeface="宋体" panose="02010600030101010101" pitchFamily="2" charset="-122"/>
              </a:rPr>
              <a:t>    </a:t>
            </a:r>
            <a:endParaRPr lang="zh-CN" altLang="en-US" sz="2800">
              <a:latin typeface="宋体" panose="02010600030101010101" pitchFamily="2" charset="-122"/>
            </a:endParaRPr>
          </a:p>
        </p:txBody>
      </p:sp>
      <p:pic>
        <p:nvPicPr>
          <p:cNvPr id="202755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981200"/>
            <a:ext cx="563880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2756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971800"/>
            <a:ext cx="7620000" cy="466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2757" name="Text Box 5"/>
          <p:cNvSpPr txBox="1"/>
          <p:nvPr/>
        </p:nvSpPr>
        <p:spPr>
          <a:xfrm>
            <a:off x="343535" y="333375"/>
            <a:ext cx="11349990" cy="1050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 fontAlgn="auto">
              <a:lnSpc>
                <a:spcPct val="130000"/>
              </a:lnSpc>
            </a:pPr>
            <a:r>
              <a:rPr lang="zh-CN" altLang="en-US" sz="2400" b="1">
                <a:solidFill>
                  <a:srgbClr val="FF3300"/>
                </a:solidFill>
                <a:latin typeface="宋体" panose="02010600030101010101" pitchFamily="2" charset="-122"/>
              </a:rPr>
              <a:t>例</a:t>
            </a:r>
            <a:r>
              <a:rPr lang="en-US" altLang="zh-CN" sz="2400" b="1">
                <a:solidFill>
                  <a:srgbClr val="FF33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1.</a:t>
            </a:r>
            <a:r>
              <a:rPr lang="zh-CN" altLang="en-US" sz="2400" b="1">
                <a:solidFill>
                  <a:schemeClr val="folHlink"/>
                </a:solidFill>
                <a:latin typeface="宋体" panose="02010600030101010101" pitchFamily="2" charset="-122"/>
              </a:rPr>
              <a:t>一颗质量为</a:t>
            </a:r>
            <a:r>
              <a:rPr lang="en-US" altLang="zh-CN" sz="2400" b="1">
                <a:solidFill>
                  <a:schemeClr val="folHlink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10</a:t>
            </a:r>
            <a:r>
              <a:rPr lang="en-US" altLang="zh-CN" sz="2400" b="1">
                <a:solidFill>
                  <a:schemeClr val="folHlin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altLang="zh-CN" sz="2400" b="1">
                <a:solidFill>
                  <a:schemeClr val="folHlink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2400" b="1">
                <a:solidFill>
                  <a:schemeClr val="folHlink"/>
                </a:solidFill>
                <a:latin typeface="宋体" panose="02010600030101010101" pitchFamily="2" charset="-122"/>
              </a:rPr>
              <a:t>的子弹，具有</a:t>
            </a:r>
            <a:r>
              <a:rPr lang="en-US" altLang="zh-CN" sz="2400" b="1">
                <a:solidFill>
                  <a:schemeClr val="folHlink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200m</a:t>
            </a:r>
            <a:r>
              <a:rPr lang="en-US" altLang="zh-CN" sz="2400" b="1">
                <a:solidFill>
                  <a:schemeClr val="folHlink"/>
                </a:solidFill>
                <a:latin typeface="Times New Roman" panose="02020603050405020304" pitchFamily="18" charset="0"/>
              </a:rPr>
              <a:t>·</a:t>
            </a:r>
            <a:r>
              <a:rPr lang="en-US" altLang="zh-CN" sz="2400" b="1">
                <a:solidFill>
                  <a:schemeClr val="folHlink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2400" b="1" baseline="30000">
                <a:solidFill>
                  <a:schemeClr val="folHlink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-1</a:t>
            </a:r>
            <a:r>
              <a:rPr lang="zh-CN" altLang="en-US" sz="2400" b="1">
                <a:solidFill>
                  <a:schemeClr val="folHlink"/>
                </a:solidFill>
                <a:latin typeface="宋体" panose="02010600030101010101" pitchFamily="2" charset="-122"/>
              </a:rPr>
              <a:t>的速率，若其动量的不确定范围为动量的</a:t>
            </a:r>
            <a:r>
              <a:rPr lang="en-US" altLang="zh-CN" sz="2400" b="1">
                <a:solidFill>
                  <a:schemeClr val="folHlink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0. 01%(</a:t>
            </a:r>
            <a:r>
              <a:rPr lang="zh-CN" altLang="en-US" sz="2400" b="1">
                <a:solidFill>
                  <a:schemeClr val="folHlink"/>
                </a:solidFill>
                <a:latin typeface="宋体" panose="02010600030101010101" pitchFamily="2" charset="-122"/>
              </a:rPr>
              <a:t>这在宏观范围是十分精确的了</a:t>
            </a:r>
            <a:r>
              <a:rPr lang="en-US" altLang="zh-CN" sz="2400" b="1">
                <a:solidFill>
                  <a:schemeClr val="folHlink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)</a:t>
            </a:r>
            <a:r>
              <a:rPr lang="zh-CN" altLang="en-US" sz="2400" b="1">
                <a:solidFill>
                  <a:schemeClr val="folHlink"/>
                </a:solidFill>
                <a:latin typeface="宋体" panose="02010600030101010101" pitchFamily="2" charset="-122"/>
              </a:rPr>
              <a:t>，则该子弹位置的不确定量范围为多大</a:t>
            </a:r>
            <a:r>
              <a:rPr lang="en-US" altLang="zh-CN" sz="2400" b="1">
                <a:solidFill>
                  <a:schemeClr val="folHlink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?</a:t>
            </a:r>
            <a:endParaRPr lang="en-US" altLang="zh-CN" sz="24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202758" name="Rectangle 6"/>
          <p:cNvSpPr/>
          <p:nvPr/>
        </p:nvSpPr>
        <p:spPr>
          <a:xfrm>
            <a:off x="2667000" y="1524000"/>
            <a:ext cx="27609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3300"/>
                </a:solidFill>
                <a:latin typeface="宋体" panose="02010600030101010101" pitchFamily="2" charset="-122"/>
              </a:rPr>
              <a:t>解</a:t>
            </a:r>
            <a:r>
              <a:rPr lang="en-US" altLang="zh-CN" sz="2800">
                <a:solidFill>
                  <a:srgbClr val="FF3300"/>
                </a:solidFill>
                <a:latin typeface="宋体" panose="02010600030101010101" pitchFamily="2" charset="-122"/>
              </a:rPr>
              <a:t>:</a:t>
            </a:r>
            <a:r>
              <a:rPr lang="en-US" altLang="zh-CN" sz="2800">
                <a:solidFill>
                  <a:schemeClr val="folHlin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altLang="zh-CN" sz="2800">
                <a:solidFill>
                  <a:srgbClr val="0000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2800">
                <a:solidFill>
                  <a:srgbClr val="000000"/>
                </a:solidFill>
                <a:latin typeface="宋体" panose="02010600030101010101" pitchFamily="2" charset="-122"/>
              </a:rPr>
              <a:t>子弹的动量</a:t>
            </a:r>
            <a:endParaRPr lang="zh-CN" altLang="en-US" sz="28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202759" name="Rectangle 7"/>
          <p:cNvSpPr/>
          <p:nvPr/>
        </p:nvSpPr>
        <p:spPr>
          <a:xfrm>
            <a:off x="2057400" y="2438400"/>
            <a:ext cx="30276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latin typeface="宋体" panose="02010600030101010101" pitchFamily="2" charset="-122"/>
              </a:rPr>
              <a:t>动量的不确定范围</a:t>
            </a:r>
            <a:endParaRPr lang="zh-CN" altLang="en-US" sz="28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202760" name="Rectangle 8"/>
          <p:cNvSpPr/>
          <p:nvPr/>
        </p:nvSpPr>
        <p:spPr>
          <a:xfrm>
            <a:off x="1905000" y="3505200"/>
            <a:ext cx="81838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latin typeface="宋体" panose="02010600030101010101" pitchFamily="2" charset="-122"/>
              </a:rPr>
              <a:t>由不确定关系式</a:t>
            </a:r>
            <a:r>
              <a:rPr lang="en-US" altLang="zh-CN" sz="2800">
                <a:solidFill>
                  <a:srgbClr val="0000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(17-17)</a:t>
            </a:r>
            <a:r>
              <a:rPr lang="zh-CN" altLang="en-US" sz="2800">
                <a:solidFill>
                  <a:srgbClr val="000000"/>
                </a:solidFill>
                <a:latin typeface="宋体" panose="02010600030101010101" pitchFamily="2" charset="-122"/>
              </a:rPr>
              <a:t>，得子弹位置的不确定范围</a:t>
            </a:r>
            <a:endParaRPr lang="zh-CN" altLang="en-US" sz="28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202762" name="Object 10"/>
          <p:cNvGraphicFramePr>
            <a:graphicFrameLocks noChangeAspect="1"/>
          </p:cNvGraphicFramePr>
          <p:nvPr/>
        </p:nvGraphicFramePr>
        <p:xfrm>
          <a:off x="1919288" y="4076700"/>
          <a:ext cx="8235950" cy="8175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4" imgW="3871595" imgH="520700" progId="Equation.3">
                  <p:embed/>
                </p:oleObj>
              </mc:Choice>
              <mc:Fallback>
                <p:oleObj r:id="rId4" imgW="3871595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19288" y="4076700"/>
                        <a:ext cx="8235950" cy="8175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02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02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2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/>
      <p:bldP spid="202757" grpId="0"/>
      <p:bldP spid="202758" grpId="0"/>
      <p:bldP spid="202759" grpId="0"/>
      <p:bldP spid="2027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8306" name="Text Box 2"/>
          <p:cNvSpPr txBox="1"/>
          <p:nvPr/>
        </p:nvSpPr>
        <p:spPr>
          <a:xfrm>
            <a:off x="2057400" y="2133600"/>
            <a:ext cx="8305800" cy="41541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Tahoma" panose="020b0604030504040204" pitchFamily="34" charset="0"/>
              </a:rPr>
              <a:t>        </a:t>
            </a:r>
            <a:r>
              <a:rPr lang="zh-CN" altLang="en-US" sz="2800" b="1">
                <a:solidFill>
                  <a:schemeClr val="folHlink"/>
                </a:solidFill>
                <a:latin typeface="Tahoma" panose="020b0604030504040204" pitchFamily="34" charset="0"/>
              </a:rPr>
              <a:t>宏观物体                         微观粒子</a:t>
            </a:r>
            <a:endParaRPr lang="zh-CN" altLang="en-US" sz="2800" b="1">
              <a:solidFill>
                <a:schemeClr val="folHlink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chemeClr val="folHlink"/>
                </a:solidFill>
                <a:latin typeface="Tahoma" panose="020b0604030504040204" pitchFamily="34" charset="0"/>
              </a:rPr>
              <a:t>具有确定的坐标和动量           没有确定的坐标和动量</a:t>
            </a:r>
            <a:endParaRPr lang="zh-CN" altLang="en-US" sz="2400" b="1">
              <a:solidFill>
                <a:schemeClr val="folHlink"/>
              </a:solidFill>
              <a:latin typeface="Tahoma" panose="020b0604030504040204" pitchFamily="34" charset="0"/>
            </a:endParaRPr>
          </a:p>
          <a:p>
            <a:r>
              <a:rPr lang="zh-CN" altLang="en-US" sz="2400" b="1">
                <a:solidFill>
                  <a:schemeClr val="folHlink"/>
                </a:solidFill>
                <a:latin typeface="Tahoma" panose="020b0604030504040204" pitchFamily="34" charset="0"/>
              </a:rPr>
              <a:t>可用牛顿力学描述。              需用量子力学描述。</a:t>
            </a:r>
            <a:r>
              <a:rPr lang="zh-CN" altLang="en-US" sz="2800" b="1">
                <a:solidFill>
                  <a:schemeClr val="folHlink"/>
                </a:solidFill>
                <a:latin typeface="Tahoma" panose="020b0604030504040204" pitchFamily="34" charset="0"/>
              </a:rPr>
              <a:t> </a:t>
            </a:r>
            <a:endParaRPr lang="zh-CN" altLang="en-US" sz="2800" b="1">
              <a:solidFill>
                <a:schemeClr val="folHlink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chemeClr val="folHlink"/>
                </a:solidFill>
                <a:latin typeface="Tahoma" panose="020b0604030504040204" pitchFamily="34" charset="0"/>
              </a:rPr>
              <a:t>有连续可测的运动轨道，可    有概率分布特性，不可能分辨</a:t>
            </a:r>
            <a:r>
              <a:rPr lang="zh-CN" altLang="en-US" sz="2800" b="1">
                <a:solidFill>
                  <a:schemeClr val="folHlink"/>
                </a:solidFill>
                <a:latin typeface="Tahoma" panose="020b0604030504040204" pitchFamily="34" charset="0"/>
              </a:rPr>
              <a:t> </a:t>
            </a:r>
            <a:endParaRPr lang="zh-CN" altLang="en-US" sz="2800" b="1">
              <a:solidFill>
                <a:schemeClr val="folHlink"/>
              </a:solidFill>
              <a:latin typeface="Tahoma" panose="020b0604030504040204" pitchFamily="34" charset="0"/>
            </a:endParaRPr>
          </a:p>
          <a:p>
            <a:r>
              <a:rPr lang="zh-CN" altLang="en-US" sz="2400" b="1">
                <a:solidFill>
                  <a:schemeClr val="folHlink"/>
                </a:solidFill>
                <a:latin typeface="Tahoma" panose="020b0604030504040204" pitchFamily="34" charset="0"/>
              </a:rPr>
              <a:t>追踪各个物体的运动轨迹。</a:t>
            </a:r>
            <a:r>
              <a:rPr lang="zh-CN" altLang="en-US" sz="2800" b="1">
                <a:solidFill>
                  <a:schemeClr val="folHlink"/>
                </a:solidFill>
                <a:latin typeface="Tahoma" panose="020b0604030504040204" pitchFamily="34" charset="0"/>
              </a:rPr>
              <a:t>    </a:t>
            </a:r>
            <a:r>
              <a:rPr lang="zh-CN" altLang="en-US" sz="2400" b="1">
                <a:solidFill>
                  <a:schemeClr val="folHlink"/>
                </a:solidFill>
                <a:latin typeface="Tahoma" panose="020b0604030504040204" pitchFamily="34" charset="0"/>
              </a:rPr>
              <a:t>出各个粒子的轨迹。</a:t>
            </a:r>
            <a:endParaRPr lang="zh-CN" altLang="en-US" sz="2400" b="1">
              <a:solidFill>
                <a:schemeClr val="folHlink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chemeClr val="folHlink"/>
                </a:solidFill>
                <a:latin typeface="Tahoma" panose="020b0604030504040204" pitchFamily="34" charset="0"/>
              </a:rPr>
              <a:t>体系能量可以为任意的、连     能量量子化</a:t>
            </a:r>
            <a:r>
              <a:rPr lang="zh-CN" altLang="en-US" sz="2800" b="1">
                <a:solidFill>
                  <a:schemeClr val="folHlink"/>
                </a:solidFill>
                <a:latin typeface="Tahoma" panose="020b0604030504040204" pitchFamily="34" charset="0"/>
              </a:rPr>
              <a:t> </a:t>
            </a:r>
            <a:r>
              <a:rPr lang="zh-CN" altLang="en-US" sz="2400" b="1">
                <a:solidFill>
                  <a:schemeClr val="folHlink"/>
                </a:solidFill>
                <a:latin typeface="Tahoma" panose="020b0604030504040204" pitchFamily="34" charset="0"/>
              </a:rPr>
              <a:t>。</a:t>
            </a:r>
            <a:endParaRPr lang="zh-CN" altLang="en-US" sz="2400" b="1">
              <a:solidFill>
                <a:schemeClr val="folHlink"/>
              </a:solidFill>
              <a:latin typeface="Tahoma" panose="020b0604030504040204" pitchFamily="34" charset="0"/>
            </a:endParaRPr>
          </a:p>
          <a:p>
            <a:r>
              <a:rPr lang="zh-CN" altLang="en-US" sz="2400" b="1">
                <a:solidFill>
                  <a:schemeClr val="folHlink"/>
                </a:solidFill>
                <a:latin typeface="Tahoma" panose="020b0604030504040204" pitchFamily="34" charset="0"/>
              </a:rPr>
              <a:t>续变化的数值。</a:t>
            </a:r>
            <a:endParaRPr lang="zh-CN" altLang="en-US" sz="2400" b="1">
              <a:solidFill>
                <a:schemeClr val="folHlink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chemeClr val="folHlink"/>
                </a:solidFill>
                <a:latin typeface="Tahoma" panose="020b0604030504040204" pitchFamily="34" charset="0"/>
              </a:rPr>
              <a:t>不确定度关系无实际意义        遵循不确定度关系</a:t>
            </a:r>
            <a:endParaRPr lang="zh-CN" altLang="en-US" sz="2400" b="1">
              <a:solidFill>
                <a:schemeClr val="folHlink"/>
              </a:solidFill>
              <a:latin typeface="Tahoma" panose="020b0604030504040204" pitchFamily="34" charset="0"/>
            </a:endParaRPr>
          </a:p>
        </p:txBody>
      </p:sp>
      <p:sp>
        <p:nvSpPr>
          <p:cNvPr id="98307" name="Line 3"/>
          <p:cNvSpPr/>
          <p:nvPr/>
        </p:nvSpPr>
        <p:spPr>
          <a:xfrm>
            <a:off x="1905000" y="2133600"/>
            <a:ext cx="8382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98308" name="Line 4"/>
          <p:cNvSpPr/>
          <p:nvPr/>
        </p:nvSpPr>
        <p:spPr>
          <a:xfrm>
            <a:off x="1905000" y="2667000"/>
            <a:ext cx="8382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98309" name="Line 5"/>
          <p:cNvSpPr/>
          <p:nvPr/>
        </p:nvSpPr>
        <p:spPr>
          <a:xfrm>
            <a:off x="1981200" y="3657600"/>
            <a:ext cx="8382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98310" name="Line 6"/>
          <p:cNvSpPr/>
          <p:nvPr/>
        </p:nvSpPr>
        <p:spPr>
          <a:xfrm>
            <a:off x="2057400" y="4800600"/>
            <a:ext cx="8382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98311" name="Line 7"/>
          <p:cNvSpPr/>
          <p:nvPr/>
        </p:nvSpPr>
        <p:spPr>
          <a:xfrm>
            <a:off x="2133600" y="5715000"/>
            <a:ext cx="8382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98312" name="Line 8"/>
          <p:cNvSpPr/>
          <p:nvPr/>
        </p:nvSpPr>
        <p:spPr>
          <a:xfrm>
            <a:off x="2057400" y="6400800"/>
            <a:ext cx="8382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98313" name="Line 9"/>
          <p:cNvSpPr/>
          <p:nvPr/>
        </p:nvSpPr>
        <p:spPr>
          <a:xfrm flipH="1">
            <a:off x="5943600" y="2133600"/>
            <a:ext cx="0" cy="426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204810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307023" y="134620"/>
            <a:ext cx="7793037" cy="1143000"/>
          </a:xfrm>
          <a:noFill/>
          <a:ln>
            <a:noFill/>
          </a:ln>
          <a:effectLst/>
          <a:sp3d prstMaterial="plastic"/>
        </p:spPr>
        <p:txBody>
          <a:bodyPr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hlink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微观粒子和宏观物体的特性对比</a:t>
            </a:r>
            <a:br>
              <a:rPr kumimoji="0" lang="zh-CN" altLang="en-US" sz="2800" b="1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hlink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2800" b="1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8315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0" y="0"/>
            <a:ext cx="666750" cy="685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9330" name="Group 2"/>
          <p:cNvGrpSpPr/>
          <p:nvPr/>
        </p:nvGrpSpPr>
        <p:grpSpPr>
          <a:xfrm>
            <a:off x="366395" y="549275"/>
            <a:ext cx="10301605" cy="6073775"/>
            <a:chOff x="96" y="144"/>
            <a:chExt cx="5568" cy="3826"/>
          </a:xfrm>
        </p:grpSpPr>
        <p:sp>
          <p:nvSpPr>
            <p:cNvPr id="99331" name="Text Box 3"/>
            <p:cNvSpPr txBox="1"/>
            <p:nvPr/>
          </p:nvSpPr>
          <p:spPr>
            <a:xfrm>
              <a:off x="96" y="144"/>
              <a:ext cx="547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solidFill>
                    <a:schemeClr val="folHlink"/>
                  </a:solidFill>
                  <a:latin typeface="Times New Roman" panose="02020603050405020304" pitchFamily="18" charset="0"/>
                </a:rPr>
                <a:t>不确定关系的物理意义和微观本质</a:t>
              </a:r>
              <a:endParaRPr lang="zh-CN" altLang="en-US" sz="3200" b="1">
                <a:solidFill>
                  <a:schemeClr val="fol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9332" name="Text Box 4"/>
            <p:cNvSpPr txBox="1"/>
            <p:nvPr/>
          </p:nvSpPr>
          <p:spPr>
            <a:xfrm>
              <a:off x="336" y="672"/>
              <a:ext cx="3840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66FF66"/>
                  </a:solidFill>
                  <a:latin typeface="Times New Roman" panose="02020603050405020304" pitchFamily="18" charset="0"/>
                </a:rPr>
                <a:t>1. </a:t>
              </a:r>
              <a:r>
                <a:rPr lang="zh-CN" altLang="en-US" sz="3200" b="1">
                  <a:solidFill>
                    <a:srgbClr val="66FF66"/>
                  </a:solidFill>
                  <a:latin typeface="Times New Roman" panose="02020603050405020304" pitchFamily="18" charset="0"/>
                </a:rPr>
                <a:t>物理意义：</a:t>
              </a:r>
              <a:endParaRPr lang="zh-CN" altLang="en-US" sz="3200" b="1">
                <a:solidFill>
                  <a:srgbClr val="66FF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9333" name="Text Box 5"/>
            <p:cNvSpPr txBox="1"/>
            <p:nvPr/>
          </p:nvSpPr>
          <p:spPr>
            <a:xfrm>
              <a:off x="240" y="1200"/>
              <a:ext cx="5424" cy="80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</a:rPr>
                <a:t>      </a:t>
              </a:r>
              <a:r>
                <a:rPr lang="zh-CN" altLang="en-US" sz="2800" b="1">
                  <a:latin typeface="Times New Roman" panose="02020603050405020304" pitchFamily="18" charset="0"/>
                </a:rPr>
                <a:t>微观粒子不可能</a:t>
              </a:r>
              <a:r>
                <a:rPr lang="zh-CN" altLang="en-US" sz="2800" b="1">
                  <a:solidFill>
                    <a:srgbClr val="A50021"/>
                  </a:solidFill>
                  <a:latin typeface="Times New Roman" panose="02020603050405020304" pitchFamily="18" charset="0"/>
                </a:rPr>
                <a:t>同时</a:t>
              </a:r>
              <a:r>
                <a:rPr lang="zh-CN" altLang="en-US" sz="2800" b="1">
                  <a:latin typeface="Times New Roman" panose="02020603050405020304" pitchFamily="18" charset="0"/>
                </a:rPr>
                <a:t>具有确定的位置和动量。粒子</a:t>
              </a: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位置的不确定量</a:t>
              </a:r>
              <a:r>
                <a:rPr lang="zh-CN" altLang="en-US" sz="2800" b="1">
                  <a:solidFill>
                    <a:srgbClr val="A50021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 </a:t>
              </a:r>
              <a:r>
                <a:rPr lang="en-US" altLang="zh-CN" sz="2800" b="1">
                  <a:solidFill>
                    <a:srgbClr val="A50021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x</a:t>
              </a:r>
              <a:r>
                <a:rPr lang="zh-CN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越小，</a:t>
              </a: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动量的不确定量</a:t>
              </a:r>
              <a:r>
                <a:rPr lang="zh-CN" altLang="en-US" sz="2800" b="1">
                  <a:solidFill>
                    <a:srgbClr val="A50021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zh-CN" sz="2800" b="1">
                  <a:solidFill>
                    <a:srgbClr val="A50021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Px</a:t>
              </a:r>
              <a:r>
                <a:rPr lang="zh-CN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就越大，反之亦然。</a:t>
              </a: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99334" name="Text Box 6"/>
            <p:cNvSpPr txBox="1"/>
            <p:nvPr/>
          </p:nvSpPr>
          <p:spPr>
            <a:xfrm>
              <a:off x="336" y="2736"/>
              <a:ext cx="2064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66FF66"/>
                  </a:solidFill>
                  <a:latin typeface="Times New Roman" panose="02020603050405020304" pitchFamily="18" charset="0"/>
                </a:rPr>
                <a:t>2. </a:t>
              </a:r>
              <a:r>
                <a:rPr lang="zh-CN" altLang="en-US" sz="3200" b="1">
                  <a:solidFill>
                    <a:srgbClr val="66FF66"/>
                  </a:solidFill>
                  <a:latin typeface="Times New Roman" panose="02020603050405020304" pitchFamily="18" charset="0"/>
                </a:rPr>
                <a:t>微观本质：</a:t>
              </a:r>
              <a:endParaRPr lang="zh-CN" altLang="en-US" sz="3200" b="1">
                <a:solidFill>
                  <a:srgbClr val="66FF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9335" name="Text Box 7"/>
            <p:cNvSpPr txBox="1"/>
            <p:nvPr/>
          </p:nvSpPr>
          <p:spPr>
            <a:xfrm>
              <a:off x="240" y="3168"/>
              <a:ext cx="5328" cy="80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</a:rPr>
                <a:t>      </a:t>
              </a:r>
              <a:r>
                <a:rPr lang="zh-CN" altLang="en-US" sz="2800" b="1">
                  <a:latin typeface="Times New Roman" panose="02020603050405020304" pitchFamily="18" charset="0"/>
                </a:rPr>
                <a:t>是微观粒子的波粒二象性及粒子空间分布遵从统计规律的必然结果。</a:t>
              </a: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</p:grpSp>
      <p:pic>
        <p:nvPicPr>
          <p:cNvPr id="99336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391900" y="11658600"/>
            <a:ext cx="355600" cy="2540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33358" y="257175"/>
            <a:ext cx="7138987" cy="561975"/>
          </a:xfrm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德布罗意</a:t>
            </a:r>
            <a:endParaRPr kumimoji="0" lang="zh-CN" altLang="en-US" sz="44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9635" name="Rectangle 3"/>
          <p:cNvSpPr>
            <a:spLocks noGrp="1"/>
          </p:cNvSpPr>
          <p:nvPr>
            <p:ph idx="1"/>
          </p:nvPr>
        </p:nvSpPr>
        <p:spPr>
          <a:xfrm>
            <a:off x="2058035" y="1052830"/>
            <a:ext cx="8152765" cy="5073650"/>
          </a:xfrm>
        </p:spPr>
        <p:txBody>
          <a:bodyPr vert="horz" wrap="square" anchor="t" anchorCtr="0">
            <a:normAutofit lnSpcReduction="10000"/>
          </a:bodyPr>
          <a:lstStyle/>
          <a:p>
            <a:r>
              <a:rPr lang="zh-CN" altLang="en-US" sz="2800"/>
              <a:t>法国物理学家，</a:t>
            </a:r>
            <a:r>
              <a:rPr lang="en-US" altLang="zh-CN" sz="2800"/>
              <a:t>1929</a:t>
            </a:r>
            <a:r>
              <a:rPr lang="zh-CN" altLang="en-US" sz="2800"/>
              <a:t>年诺贝尔物理学奖获得者，波动力学的创始人，量子力学的奠基人之一。</a:t>
            </a:r>
            <a:endParaRPr lang="zh-CN" altLang="en-US" sz="2800"/>
          </a:p>
          <a:p>
            <a:pPr lvl="1" defTabSz="914400">
              <a:lnSpc>
                <a:spcPct val="130000"/>
              </a:lnSpc>
              <a:tabLst>
                <a:tab pos="1609725"/>
              </a:tabLst>
            </a:pPr>
            <a:r>
              <a:rPr lang="zh-CN" altLang="en-US" sz="2000"/>
              <a:t>德布罗意原来学习历史，后来改学理论物理学。他善于用历史的观点，用对比的方法分析问题。</a:t>
            </a:r>
            <a:endParaRPr lang="zh-CN" altLang="en-US" sz="2000"/>
          </a:p>
          <a:p>
            <a:pPr lvl="1" defTabSz="914400">
              <a:lnSpc>
                <a:spcPct val="130000"/>
              </a:lnSpc>
              <a:tabLst>
                <a:tab pos="1609725"/>
              </a:tabLst>
            </a:pPr>
            <a:r>
              <a:rPr lang="en-US" altLang="zh-CN" sz="2000"/>
              <a:t>1923</a:t>
            </a:r>
            <a:r>
              <a:rPr lang="zh-CN" altLang="en-US" sz="2000"/>
              <a:t>年，德布罗意试图把粒子性和波动性统一起来。</a:t>
            </a:r>
            <a:r>
              <a:rPr lang="en-US" altLang="zh-CN" sz="2000"/>
              <a:t>1924</a:t>
            </a:r>
            <a:r>
              <a:rPr lang="zh-CN" altLang="en-US" sz="2000"/>
              <a:t>年，在博士论文</a:t>
            </a:r>
            <a:r>
              <a:rPr lang="en-US" altLang="zh-CN" sz="2000"/>
              <a:t>《</a:t>
            </a:r>
            <a:r>
              <a:rPr lang="zh-CN" altLang="en-US" sz="2000"/>
              <a:t>关于量子理论的研究</a:t>
            </a:r>
            <a:r>
              <a:rPr lang="en-US" altLang="zh-CN" sz="2000"/>
              <a:t>》</a:t>
            </a:r>
            <a:r>
              <a:rPr lang="zh-CN" altLang="en-US" sz="2000"/>
              <a:t>中提出德布罗意波</a:t>
            </a:r>
            <a:r>
              <a:rPr lang="en-US" altLang="zh-CN" sz="2000"/>
              <a:t>,</a:t>
            </a:r>
            <a:r>
              <a:rPr lang="zh-CN" altLang="en-US" sz="2000"/>
              <a:t>同时提出用电子在晶体上作衍射实验的想法。</a:t>
            </a:r>
            <a:endParaRPr lang="zh-CN" altLang="en-US" sz="2000"/>
          </a:p>
          <a:p>
            <a:pPr lvl="1" defTabSz="914400">
              <a:lnSpc>
                <a:spcPct val="130000"/>
              </a:lnSpc>
              <a:tabLst>
                <a:tab pos="1609725"/>
              </a:tabLst>
            </a:pPr>
            <a:r>
              <a:rPr lang="zh-CN" altLang="en-US" sz="2000"/>
              <a:t>爱因斯坦觉察到德布罗意物质波思想的重大意义，誉之为“揭开一幅大幕的一角”。</a:t>
            </a:r>
            <a:endParaRPr lang="zh-CN" altLang="en-US" sz="2000"/>
          </a:p>
        </p:txBody>
      </p:sp>
      <p:pic>
        <p:nvPicPr>
          <p:cNvPr id="24678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7" y="113983"/>
            <a:ext cx="1990725" cy="2514600"/>
          </a:xfrm>
          <a:prstGeom prst="rect">
            <a:avLst/>
          </a:prstGeom>
          <a:noFill/>
          <a:ln w="28575"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71813" y="476250"/>
            <a:ext cx="7138987" cy="561975"/>
          </a:xfrm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德布罗意波</a:t>
            </a:r>
            <a:endParaRPr kumimoji="0" lang="zh-CN" altLang="en-US" sz="44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0659" name="Rectangle 3"/>
          <p:cNvSpPr>
            <a:spLocks noGrp="1"/>
          </p:cNvSpPr>
          <p:nvPr>
            <p:ph idx="1"/>
          </p:nvPr>
        </p:nvSpPr>
        <p:spPr/>
        <p:txBody>
          <a:bodyPr vert="horz" wrap="square" anchor="t" anchorCtr="0"/>
          <a:lstStyle/>
          <a:p>
            <a:r>
              <a:rPr lang="en-US" altLang="zh-CN" sz="2400" b="1"/>
              <a:t>De . Broglie</a:t>
            </a:r>
            <a:r>
              <a:rPr lang="en-US" altLang="zh-CN" sz="2400"/>
              <a:t> 1923</a:t>
            </a:r>
            <a:r>
              <a:rPr lang="zh-CN" altLang="en-US" sz="2400"/>
              <a:t>年发表了题为“波和粒子”的论文，提出了物质波的概念。</a:t>
            </a:r>
            <a:endParaRPr lang="zh-CN" altLang="en-US" sz="2400"/>
          </a:p>
          <a:p>
            <a:r>
              <a:rPr lang="zh-CN" altLang="en-US" sz="2400"/>
              <a:t>他认为，“整个世纪以来（指</a:t>
            </a:r>
            <a:r>
              <a:rPr lang="en-US" altLang="zh-CN" sz="2400"/>
              <a:t>19</a:t>
            </a:r>
            <a:r>
              <a:rPr lang="zh-CN" altLang="en-US" sz="2400"/>
              <a:t>世纪）在光学中比起波动的研究方法来，如果说是过于忽视了粒子的研究方法的话，那末在实物的理论中，是否发生了相反的错误呢？是不是我们把粒子的图象想得太多，而过分忽略了波的图象呢” 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4508500" y="2205038"/>
          <a:ext cx="3751263" cy="8826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862965" imgH="203200" progId="Equation.DSMT4">
                  <p:embed/>
                </p:oleObj>
              </mc:Choice>
              <mc:Fallback>
                <p:oleObj r:id="rId2" imgW="8629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08500" y="2205038"/>
                        <a:ext cx="3751263" cy="8826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4440238" y="3429000"/>
          <a:ext cx="3889375" cy="1666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4" imgW="761365" imgH="393700" progId="Equation.DSMT4">
                  <p:embed/>
                </p:oleObj>
              </mc:Choice>
              <mc:Fallback>
                <p:oleObj r:id="rId4" imgW="7613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40238" y="3429000"/>
                        <a:ext cx="3889375" cy="166687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6"/>
          <p:cNvSpPr txBox="1"/>
          <p:nvPr/>
        </p:nvSpPr>
        <p:spPr>
          <a:xfrm>
            <a:off x="514985" y="970280"/>
            <a:ext cx="974534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能量为</a:t>
            </a:r>
            <a:r>
              <a:rPr lang="en-US" altLang="zh-CN" sz="28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、动量为</a:t>
            </a:r>
            <a:r>
              <a:rPr lang="en-US" altLang="zh-CN" sz="28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的粒子与频率为</a:t>
            </a:r>
            <a:r>
              <a:rPr lang="en-US" altLang="zh-CN" sz="28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v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、波长为</a:t>
            </a:r>
            <a:r>
              <a:rPr lang="zh-CN" altLang="en-US" sz="28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的波相联系，并遵从以下关系：</a:t>
            </a:r>
            <a:endParaRPr lang="zh-CN" altLang="en-US" sz="32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7815" name="Text Box 7"/>
          <p:cNvSpPr txBox="1"/>
          <p:nvPr/>
        </p:nvSpPr>
        <p:spPr>
          <a:xfrm>
            <a:off x="582295" y="5362575"/>
            <a:ext cx="990663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</a:t>
            </a:r>
            <a:r>
              <a:rPr lang="zh-CN" altLang="en-US" sz="28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这种和实物粒子相联系的波称为德布罗意波</a:t>
            </a:r>
            <a:r>
              <a:rPr lang="en-US" altLang="zh-CN" sz="28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(</a:t>
            </a:r>
            <a:r>
              <a:rPr lang="zh-CN" altLang="en-US" sz="28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物质波或概率波</a:t>
            </a:r>
            <a:r>
              <a:rPr lang="en-US" altLang="zh-CN" sz="28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),</a:t>
            </a:r>
            <a:r>
              <a:rPr lang="zh-CN" altLang="en-US" sz="28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其波长</a:t>
            </a:r>
            <a:r>
              <a:rPr lang="zh-CN" altLang="en-US" sz="2800" i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  <a:sym typeface="Symbol" panose="05050102010706020507" pitchFamily="18" charset="2"/>
              </a:rPr>
              <a:t></a:t>
            </a:r>
            <a:r>
              <a:rPr lang="zh-CN" altLang="en-US" sz="28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称为德布罗意波长。</a:t>
            </a:r>
            <a:endParaRPr lang="zh-CN" altLang="en-US" sz="2800">
              <a:solidFill>
                <a:schemeClr val="accent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47816" name="Rectangle 8"/>
          <p:cNvSpPr>
            <a:spLocks noGrp="1" noChangeArrowheads="1"/>
          </p:cNvSpPr>
          <p:nvPr>
            <p:ph type="title"/>
          </p:nvPr>
        </p:nvSpPr>
        <p:spPr>
          <a:xfrm>
            <a:off x="3071813" y="404813"/>
            <a:ext cx="7138987" cy="561975"/>
          </a:xfrm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德布罗意波</a:t>
            </a:r>
            <a:endParaRPr kumimoji="0" lang="zh-CN" altLang="en-US" sz="44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82" name="Text Box 2"/>
          <p:cNvSpPr txBox="1"/>
          <p:nvPr/>
        </p:nvSpPr>
        <p:spPr>
          <a:xfrm>
            <a:off x="401320" y="621030"/>
            <a:ext cx="9358630" cy="43592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一切实物粒子都有波动性</a:t>
            </a:r>
            <a:r>
              <a:rPr lang="zh-CN" altLang="en-US" sz="2400">
                <a:latin typeface="Times New Roman" panose="02020603050405020304" pitchFamily="18" charset="0"/>
              </a:rPr>
              <a:t>   </a:t>
            </a:r>
            <a:endParaRPr lang="zh-CN" altLang="en-US" sz="2400">
              <a:latin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  <a:spcBef>
                <a:spcPct val="0"/>
              </a:spcBef>
            </a:pPr>
            <a:r>
              <a:rPr lang="zh-CN" altLang="en-US" sz="2400">
                <a:latin typeface="Times New Roman" panose="02020603050405020304" pitchFamily="18" charset="0"/>
              </a:rPr>
              <a:t>　　后来，大量实验都证实了：质子、中子和原子、分子等实物微观粒子都具有波动性，并都满足德布洛意关系。</a:t>
            </a:r>
            <a:endParaRPr lang="zh-CN" altLang="en-US" sz="2400">
              <a:latin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  <a:spcBef>
                <a:spcPct val="0"/>
              </a:spcBef>
            </a:pPr>
            <a:r>
              <a:rPr lang="zh-CN" altLang="en-US" sz="2400">
                <a:latin typeface="Times New Roman" panose="02020603050405020304" pitchFamily="18" charset="0"/>
              </a:rPr>
              <a:t>　一颗子弹、一个足球有没有波动性呢？</a:t>
            </a:r>
            <a:endParaRPr lang="zh-CN" altLang="en-US" sz="2400">
              <a:latin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  <a:spcBef>
                <a:spcPct val="0"/>
              </a:spcBef>
            </a:pPr>
            <a:r>
              <a:rPr lang="zh-CN" altLang="en-US" sz="2400">
                <a:latin typeface="Times New Roman" panose="02020603050405020304" pitchFamily="18" charset="0"/>
              </a:rPr>
              <a:t>　　： 质量 </a:t>
            </a:r>
            <a:r>
              <a:rPr lang="en-US" altLang="zh-CN" sz="2400">
                <a:latin typeface="Times New Roman" panose="02020603050405020304" pitchFamily="18" charset="0"/>
              </a:rPr>
              <a:t>m = 0.01kg</a:t>
            </a:r>
            <a:r>
              <a:rPr lang="zh-CN" altLang="en-US" sz="2400">
                <a:latin typeface="Times New Roman" panose="02020603050405020304" pitchFamily="18" charset="0"/>
              </a:rPr>
              <a:t>，速度 </a:t>
            </a:r>
            <a:r>
              <a:rPr lang="en-US" altLang="zh-CN" sz="2400">
                <a:latin typeface="Times New Roman" panose="02020603050405020304" pitchFamily="18" charset="0"/>
              </a:rPr>
              <a:t>v = 300 m/s </a:t>
            </a:r>
            <a:r>
              <a:rPr lang="zh-CN" altLang="en-US" sz="2400">
                <a:latin typeface="Times New Roman" panose="02020603050405020304" pitchFamily="18" charset="0"/>
              </a:rPr>
              <a:t>的子弹的德布洛意波长为　　　　　　 </a:t>
            </a:r>
            <a:endParaRPr lang="zh-CN" altLang="en-US" sz="2400">
              <a:latin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  <a:spcBef>
                <a:spcPct val="0"/>
              </a:spcBef>
            </a:pPr>
            <a:endParaRPr lang="zh-CN" altLang="en-US" sz="2400">
              <a:latin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  <a:spcBef>
                <a:spcPct val="0"/>
              </a:spcBef>
            </a:pPr>
            <a:endParaRPr lang="zh-CN" altLang="en-US" sz="2400">
              <a:latin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  <a:spcBef>
                <a:spcPct val="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        </a:t>
            </a:r>
            <a:r>
              <a:rPr lang="zh-CN" altLang="en-US" sz="2400">
                <a:latin typeface="Times New Roman" panose="02020603050405020304" pitchFamily="18" charset="0"/>
              </a:rPr>
              <a:t>计算结果表明，子弹的波长小到实验难以测量的程度。所以，宏观物体只表现出粒子性。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pic>
        <p:nvPicPr>
          <p:cNvPr id="7168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655" y="3216275"/>
            <a:ext cx="4762500" cy="704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42" name="Text Box 2"/>
          <p:cNvSpPr txBox="1"/>
          <p:nvPr/>
        </p:nvSpPr>
        <p:spPr>
          <a:xfrm>
            <a:off x="360680" y="476250"/>
            <a:ext cx="11348720" cy="17703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       </a:t>
            </a:r>
            <a:r>
              <a:rPr lang="zh-CN" altLang="en-US" sz="2800" b="1">
                <a:latin typeface="Times New Roman" panose="02020603050405020304" pitchFamily="18" charset="0"/>
              </a:rPr>
              <a:t>由光的波粒二象性的思想推广到微观粒子和任何运动着的物体上去，得出物质波（德布罗意波）的概念：任何一个运动着的物体都有一种波与它对应，该波的波长</a:t>
            </a:r>
            <a:r>
              <a:rPr lang="en-US" altLang="zh-CN" sz="2800" b="1">
                <a:latin typeface="Times New Roman" panose="02020603050405020304" pitchFamily="18" charset="0"/>
              </a:rPr>
              <a:t>λ=           </a:t>
            </a:r>
            <a:r>
              <a:rPr lang="zh-CN" altLang="en-US" sz="2800" b="1">
                <a:latin typeface="Times New Roman" panose="02020603050405020304" pitchFamily="18" charset="0"/>
              </a:rPr>
              <a:t>。 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graphicFrame>
        <p:nvGraphicFramePr>
          <p:cNvPr id="163843" name="Object 3"/>
          <p:cNvGraphicFramePr>
            <a:graphicFrameLocks noChangeAspect="1"/>
          </p:cNvGraphicFramePr>
          <p:nvPr/>
        </p:nvGraphicFramePr>
        <p:xfrm>
          <a:off x="4371975" y="1713548"/>
          <a:ext cx="982663" cy="6175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2" imgW="368300" imgH="241300" progId="Equation.3">
                  <p:embed/>
                </p:oleObj>
              </mc:Choice>
              <mc:Fallback>
                <p:oleObj r:id="rId2" imgW="368300" imgH="241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71975" y="1713548"/>
                        <a:ext cx="982663" cy="6175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44" name="Rectangle 4"/>
          <p:cNvSpPr/>
          <p:nvPr/>
        </p:nvSpPr>
        <p:spPr>
          <a:xfrm>
            <a:off x="360680" y="2708275"/>
            <a:ext cx="95675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 algn="just"/>
            <a:r>
              <a:rPr lang="en-US" altLang="zh-CN" sz="2800" b="1">
                <a:latin typeface="Times New Roman" panose="02020603050405020304" pitchFamily="18" charset="0"/>
              </a:rPr>
              <a:t>【</a:t>
            </a:r>
            <a:r>
              <a:rPr lang="zh-CN" altLang="en-US" sz="2800" b="1">
                <a:latin typeface="Times New Roman" panose="02020603050405020304" pitchFamily="18" charset="0"/>
              </a:rPr>
              <a:t>例</a:t>
            </a:r>
            <a:r>
              <a:rPr lang="en-US" altLang="zh-CN" sz="2800" b="1">
                <a:latin typeface="Times New Roman" panose="02020603050405020304" pitchFamily="18" charset="0"/>
              </a:rPr>
              <a:t>1】</a:t>
            </a:r>
            <a:r>
              <a:rPr lang="zh-CN" altLang="en-US" sz="2800" b="1">
                <a:latin typeface="Times New Roman" panose="02020603050405020304" pitchFamily="18" charset="0"/>
              </a:rPr>
              <a:t>试估算一个中学生在跑百米时的德布罗意波的波长。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graphicFrame>
        <p:nvGraphicFramePr>
          <p:cNvPr id="163845" name="Object 5"/>
          <p:cNvGraphicFramePr>
            <a:graphicFrameLocks noChangeAspect="1"/>
          </p:cNvGraphicFramePr>
          <p:nvPr/>
        </p:nvGraphicFramePr>
        <p:xfrm>
          <a:off x="3045778" y="4302125"/>
          <a:ext cx="5006975" cy="9890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4" imgW="2259330" imgH="444500" progId="Equation.3">
                  <p:embed/>
                </p:oleObj>
              </mc:Choice>
              <mc:Fallback>
                <p:oleObj r:id="rId4" imgW="2259330" imgH="444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5778" y="4302125"/>
                        <a:ext cx="5006975" cy="9890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46" name="Text Box 6"/>
          <p:cNvSpPr txBox="1"/>
          <p:nvPr/>
        </p:nvSpPr>
        <p:spPr>
          <a:xfrm>
            <a:off x="546735" y="3784600"/>
            <a:ext cx="1096518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800" b="1">
                <a:latin typeface="Times New Roman" panose="02020603050405020304" pitchFamily="18" charset="0"/>
              </a:rPr>
              <a:t>解：估计一个中学生的质量</a:t>
            </a:r>
            <a:r>
              <a:rPr lang="en-US" altLang="zh-CN" sz="2800" b="1" i="1">
                <a:latin typeface="Times New Roman" panose="02020603050405020304" pitchFamily="18" charset="0"/>
              </a:rPr>
              <a:t>m</a:t>
            </a:r>
            <a:r>
              <a:rPr lang="en-US" altLang="zh-CN" sz="2800" b="1">
                <a:latin typeface="Times New Roman" panose="02020603050405020304" pitchFamily="18" charset="0"/>
              </a:rPr>
              <a:t>≈50kg </a:t>
            </a:r>
            <a:r>
              <a:rPr lang="zh-CN" altLang="en-US" sz="2800" b="1">
                <a:latin typeface="Times New Roman" panose="02020603050405020304" pitchFamily="18" charset="0"/>
              </a:rPr>
              <a:t>，百米跑时速</a:t>
            </a:r>
            <a:r>
              <a:rPr lang="en-US" altLang="zh-CN" sz="2800" b="1" i="1">
                <a:latin typeface="Times New Roman" panose="02020603050405020304" pitchFamily="18" charset="0"/>
              </a:rPr>
              <a:t>v</a:t>
            </a:r>
            <a:r>
              <a:rPr lang="en-US" altLang="zh-CN" sz="2800" b="1">
                <a:latin typeface="Times New Roman" panose="02020603050405020304" pitchFamily="18" charset="0"/>
              </a:rPr>
              <a:t>≈7m/s </a:t>
            </a:r>
            <a:r>
              <a:rPr lang="zh-CN" altLang="en-US" sz="2800" b="1">
                <a:latin typeface="Times New Roman" panose="02020603050405020304" pitchFamily="18" charset="0"/>
              </a:rPr>
              <a:t>，则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63847" name="Text Box 7"/>
          <p:cNvSpPr txBox="1"/>
          <p:nvPr/>
        </p:nvSpPr>
        <p:spPr>
          <a:xfrm>
            <a:off x="546735" y="5612765"/>
            <a:ext cx="105003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Times New Roman" panose="02020603050405020304" pitchFamily="18" charset="0"/>
              </a:rPr>
              <a:t>由计算结果看出，宏观物体的物质波波长非常小，所以很难表现出其波动性。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/>
      <p:bldP spid="163844" grpId="0"/>
      <p:bldP spid="163846" grpId="0"/>
      <p:bldP spid="1638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5890" name="Text Box 2"/>
          <p:cNvSpPr txBox="1"/>
          <p:nvPr/>
        </p:nvSpPr>
        <p:spPr>
          <a:xfrm>
            <a:off x="190500" y="533400"/>
            <a:ext cx="10096500" cy="1124585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       </a:t>
            </a:r>
            <a:r>
              <a:rPr lang="zh-CN" altLang="en-US" sz="2400" b="1">
                <a:latin typeface="Times New Roman" panose="02020603050405020304" pitchFamily="18" charset="0"/>
              </a:rPr>
              <a:t>一个质量为</a:t>
            </a:r>
            <a:r>
              <a:rPr lang="en-US" altLang="zh-CN" sz="2800" b="1" i="1">
                <a:solidFill>
                  <a:srgbClr val="FF3300"/>
                </a:solidFill>
                <a:latin typeface="Times New Roman" panose="02020603050405020304" pitchFamily="18" charset="0"/>
              </a:rPr>
              <a:t>m</a:t>
            </a:r>
            <a:r>
              <a:rPr lang="zh-CN" altLang="en-US" sz="2400" b="1">
                <a:latin typeface="Times New Roman" panose="02020603050405020304" pitchFamily="18" charset="0"/>
              </a:rPr>
              <a:t>的实物粒子以速率</a:t>
            </a:r>
            <a:r>
              <a:rPr lang="en-US" altLang="zh-CN" sz="2800" b="1" i="1">
                <a:solidFill>
                  <a:srgbClr val="FF3300"/>
                </a:solidFill>
                <a:latin typeface="Times New Roman" panose="02020603050405020304" pitchFamily="18" charset="0"/>
              </a:rPr>
              <a:t>v </a:t>
            </a:r>
            <a:r>
              <a:rPr lang="zh-CN" altLang="en-US" sz="2400" b="1">
                <a:latin typeface="Times New Roman" panose="02020603050405020304" pitchFamily="18" charset="0"/>
              </a:rPr>
              <a:t>运动时，即具有以能量</a:t>
            </a:r>
            <a:r>
              <a:rPr lang="en-US" altLang="zh-CN" sz="2800" b="1" i="1">
                <a:solidFill>
                  <a:srgbClr val="FF3300"/>
                </a:solidFill>
                <a:latin typeface="Times New Roman" panose="02020603050405020304" pitchFamily="18" charset="0"/>
              </a:rPr>
              <a:t>E</a:t>
            </a:r>
            <a:r>
              <a:rPr lang="zh-CN" altLang="en-US" sz="2400" b="1">
                <a:latin typeface="Times New Roman" panose="02020603050405020304" pitchFamily="18" charset="0"/>
              </a:rPr>
              <a:t>和动量</a:t>
            </a:r>
            <a:r>
              <a:rPr lang="en-US" altLang="zh-CN" sz="2800" b="1" i="1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r>
              <a:rPr lang="zh-CN" altLang="en-US" sz="2400" b="1">
                <a:latin typeface="Times New Roman" panose="02020603050405020304" pitchFamily="18" charset="0"/>
              </a:rPr>
              <a:t>所描述的粒子性，同时也具有以频率</a:t>
            </a:r>
            <a:r>
              <a:rPr lang="en-US" altLang="zh-CN" sz="2800" b="1" i="1">
                <a:solidFill>
                  <a:srgbClr val="FF3300"/>
                </a:solidFill>
                <a:latin typeface="Symbol" panose="05050102010706020507" pitchFamily="18" charset="2"/>
              </a:rPr>
              <a:t>n</a:t>
            </a:r>
            <a:r>
              <a:rPr lang="zh-CN" altLang="en-US" sz="2400" b="1">
                <a:latin typeface="Times New Roman" panose="02020603050405020304" pitchFamily="18" charset="0"/>
              </a:rPr>
              <a:t>和波长</a:t>
            </a:r>
            <a:r>
              <a:rPr lang="en-US" altLang="zh-CN" sz="2800" b="1" i="1">
                <a:solidFill>
                  <a:srgbClr val="FF3300"/>
                </a:solidFill>
                <a:latin typeface="Symbol" panose="05050102010706020507" pitchFamily="18" charset="2"/>
              </a:rPr>
              <a:t>l</a:t>
            </a:r>
            <a:r>
              <a:rPr lang="zh-CN" altLang="en-US" sz="2400" b="1">
                <a:latin typeface="Symbol" panose="05050102010706020507" pitchFamily="18" charset="2"/>
              </a:rPr>
              <a:t>所描述的波动性</a:t>
            </a:r>
            <a:r>
              <a:rPr lang="zh-CN" altLang="en-US" sz="2400" b="1">
                <a:latin typeface="Times New Roman" panose="02020603050405020304" pitchFamily="18" charset="0"/>
              </a:rPr>
              <a:t>。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graphicFrame>
        <p:nvGraphicFramePr>
          <p:cNvPr id="165891" name="Object 3"/>
          <p:cNvGraphicFramePr>
            <a:graphicFrameLocks noChangeAspect="1"/>
          </p:cNvGraphicFramePr>
          <p:nvPr/>
        </p:nvGraphicFramePr>
        <p:xfrm>
          <a:off x="5216525" y="2590800"/>
          <a:ext cx="1184275" cy="7239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2" imgW="494665" imgH="304800" progId="Equation.3">
                  <p:embed/>
                </p:oleObj>
              </mc:Choice>
              <mc:Fallback>
                <p:oleObj r:id="rId2" imgW="494665" imgH="304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216525" y="2590800"/>
                        <a:ext cx="1184275" cy="723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7080250" y="2590800"/>
          <a:ext cx="1149350" cy="7080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4" imgW="494665" imgH="304800" progId="Equation.3">
                  <p:embed/>
                </p:oleObj>
              </mc:Choice>
              <mc:Fallback>
                <p:oleObj r:id="rId4" imgW="494665" imgH="304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80250" y="2590800"/>
                        <a:ext cx="1149350" cy="708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893" name="AutoShape 5"/>
          <p:cNvSpPr/>
          <p:nvPr/>
        </p:nvSpPr>
        <p:spPr>
          <a:xfrm>
            <a:off x="1880235" y="2390267"/>
            <a:ext cx="2842895" cy="693167"/>
          </a:xfrm>
          <a:prstGeom prst="wedgeEllipseCallout">
            <a:avLst>
              <a:gd name="adj1" fmla="val 61931"/>
              <a:gd name="adj2" fmla="val 36981"/>
            </a:avLst>
          </a:prstGeom>
          <a:solidFill>
            <a:srgbClr val="FFFF66"/>
          </a:solidFill>
          <a:ln w="127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000" tIns="46800" rIns="90000" bIns="46800" anchor="ctr" anchorCtr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CN" altLang="en-US" sz="2400" b="1">
                <a:latin typeface="Times New Roman" panose="02020603050405020304" pitchFamily="18" charset="0"/>
              </a:rPr>
              <a:t>德布罗意关系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588010" y="3810000"/>
            <a:ext cx="10079990" cy="2971800"/>
            <a:chOff x="0" y="2448"/>
            <a:chExt cx="5760" cy="1872"/>
          </a:xfrm>
        </p:grpSpPr>
        <p:sp>
          <p:nvSpPr>
            <p:cNvPr id="12297" name="Text Box 7"/>
            <p:cNvSpPr txBox="1"/>
            <p:nvPr/>
          </p:nvSpPr>
          <p:spPr>
            <a:xfrm>
              <a:off x="144" y="2496"/>
              <a:ext cx="2688" cy="75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latin typeface="Times New Roman" panose="02020603050405020304" pitchFamily="18" charset="0"/>
                </a:rPr>
                <a:t>如速度</a:t>
              </a:r>
              <a:r>
                <a:rPr lang="en-US" altLang="zh-CN" sz="2400" b="1" i="1">
                  <a:latin typeface="Times New Roman" panose="02020603050405020304" pitchFamily="18" charset="0"/>
                </a:rPr>
                <a:t>v</a:t>
              </a:r>
              <a:r>
                <a:rPr lang="en-US" altLang="zh-CN" sz="2400" b="1">
                  <a:latin typeface="Times New Roman" panose="02020603050405020304" pitchFamily="18" charset="0"/>
                </a:rPr>
                <a:t>=5.0</a:t>
              </a:r>
              <a:r>
                <a:rPr lang="en-US" altLang="zh-CN" sz="2400" b="1">
                  <a:latin typeface="Times New Roman" panose="02020603050405020304" pitchFamily="18" charset="0"/>
                  <a:sym typeface="Symbol" panose="05050102010706020507" pitchFamily="18" charset="2"/>
                </a:rPr>
                <a:t>10</a:t>
              </a:r>
              <a:r>
                <a:rPr lang="en-US" altLang="zh-CN" sz="2400" b="1" baseline="30000">
                  <a:latin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zh-CN" sz="2400" b="1">
                  <a:latin typeface="Times New Roman" panose="02020603050405020304" pitchFamily="18" charset="0"/>
                  <a:sym typeface="Symbol" panose="05050102010706020507" pitchFamily="18" charset="2"/>
                </a:rPr>
                <a:t>m/s</a:t>
              </a:r>
              <a:r>
                <a:rPr lang="zh-CN" altLang="en-US" sz="2400" b="1">
                  <a:latin typeface="Times New Roman" panose="02020603050405020304" pitchFamily="18" charset="0"/>
                </a:rPr>
                <a:t>飞行的子弹，质量为</a:t>
              </a:r>
              <a:r>
                <a:rPr lang="en-US" altLang="zh-CN" sz="2400" b="1" i="1">
                  <a:latin typeface="Times New Roman" panose="02020603050405020304" pitchFamily="18" charset="0"/>
                </a:rPr>
                <a:t>m</a:t>
              </a:r>
              <a:r>
                <a:rPr lang="en-US" altLang="zh-CN" sz="2400" b="1">
                  <a:latin typeface="Times New Roman" panose="02020603050405020304" pitchFamily="18" charset="0"/>
                </a:rPr>
                <a:t>=10</a:t>
              </a:r>
              <a:r>
                <a:rPr lang="en-US" altLang="zh-CN" sz="2400" b="1" baseline="30000">
                  <a:latin typeface="Times New Roman" panose="02020603050405020304" pitchFamily="18" charset="0"/>
                </a:rPr>
                <a:t>-2</a:t>
              </a:r>
              <a:r>
                <a:rPr lang="en-US" altLang="zh-CN" sz="2400" b="1">
                  <a:latin typeface="Times New Roman" panose="02020603050405020304" pitchFamily="18" charset="0"/>
                </a:rPr>
                <a:t>Kg</a:t>
              </a:r>
              <a:r>
                <a:rPr lang="zh-CN" altLang="en-US" sz="2400" b="1">
                  <a:latin typeface="Times New Roman" panose="02020603050405020304" pitchFamily="18" charset="0"/>
                </a:rPr>
                <a:t>，</a:t>
              </a:r>
              <a:r>
                <a:rPr lang="zh-CN" altLang="en-US" sz="2400" b="1">
                  <a:latin typeface="Times New Roman" panose="02020603050405020304" pitchFamily="18" charset="0"/>
                  <a:sym typeface="Symbol" panose="05050102010706020507" pitchFamily="18" charset="2"/>
                </a:rPr>
                <a:t>对应的德布罗意波长为：</a:t>
              </a:r>
              <a:endParaRPr lang="zh-CN" altLang="en-US" sz="2400" b="1"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12292" name="Object 8"/>
            <p:cNvGraphicFramePr>
              <a:graphicFrameLocks noChangeAspect="1"/>
            </p:cNvGraphicFramePr>
            <p:nvPr/>
          </p:nvGraphicFramePr>
          <p:xfrm>
            <a:off x="336" y="3312"/>
            <a:ext cx="2256" cy="556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4" r:id="rId6" imgW="1510030" imgH="405765" progId="Equation.3">
                    <p:embed/>
                  </p:oleObj>
                </mc:Choice>
                <mc:Fallback>
                  <p:oleObj r:id="rId6" imgW="1510030" imgH="4057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36" y="3312"/>
                          <a:ext cx="2256" cy="55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98" name="Text Box 9"/>
            <p:cNvSpPr txBox="1"/>
            <p:nvPr/>
          </p:nvSpPr>
          <p:spPr>
            <a:xfrm>
              <a:off x="3168" y="2468"/>
              <a:ext cx="2409" cy="756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lstStyle/>
            <a:p>
              <a:r>
                <a:rPr lang="zh-CN" altLang="en-US" sz="2400" b="1">
                  <a:latin typeface="Times New Roman" panose="02020603050405020304" pitchFamily="18" charset="0"/>
                </a:rPr>
                <a:t>如电子</a:t>
              </a:r>
              <a:r>
                <a:rPr lang="en-US" altLang="zh-CN" sz="2400" b="1" i="1">
                  <a:latin typeface="Times New Roman" panose="02020603050405020304" pitchFamily="18" charset="0"/>
                </a:rPr>
                <a:t>m</a:t>
              </a:r>
              <a:r>
                <a:rPr lang="en-US" altLang="zh-CN" sz="2400" b="1">
                  <a:latin typeface="Times New Roman" panose="02020603050405020304" pitchFamily="18" charset="0"/>
                </a:rPr>
                <a:t>=9.1</a:t>
              </a:r>
              <a:r>
                <a:rPr lang="en-US" altLang="zh-CN" sz="2400" b="1">
                  <a:latin typeface="Times New Roman" panose="02020603050405020304" pitchFamily="18" charset="0"/>
                  <a:sym typeface="Symbol" panose="05050102010706020507" pitchFamily="18" charset="2"/>
                </a:rPr>
                <a:t></a:t>
              </a:r>
              <a:r>
                <a:rPr lang="en-US" altLang="zh-CN" sz="2400" b="1">
                  <a:latin typeface="Times New Roman" panose="02020603050405020304" pitchFamily="18" charset="0"/>
                </a:rPr>
                <a:t>10</a:t>
              </a:r>
              <a:r>
                <a:rPr lang="en-US" altLang="zh-CN" sz="2400" b="1" baseline="30000">
                  <a:latin typeface="Times New Roman" panose="02020603050405020304" pitchFamily="18" charset="0"/>
                </a:rPr>
                <a:t>-31</a:t>
              </a:r>
              <a:r>
                <a:rPr lang="en-US" altLang="zh-CN" sz="2400" b="1">
                  <a:latin typeface="Times New Roman" panose="02020603050405020304" pitchFamily="18" charset="0"/>
                </a:rPr>
                <a:t>Kg</a:t>
              </a:r>
              <a:r>
                <a:rPr lang="zh-CN" altLang="en-US" sz="2400" b="1">
                  <a:latin typeface="Times New Roman" panose="02020603050405020304" pitchFamily="18" charset="0"/>
                </a:rPr>
                <a:t>，速度</a:t>
              </a:r>
              <a:r>
                <a:rPr lang="en-US" altLang="zh-CN" sz="2400" b="1" i="1">
                  <a:latin typeface="Times New Roman" panose="02020603050405020304" pitchFamily="18" charset="0"/>
                </a:rPr>
                <a:t>v</a:t>
              </a:r>
              <a:r>
                <a:rPr lang="en-US" altLang="zh-CN" sz="2400" b="1">
                  <a:latin typeface="Times New Roman" panose="02020603050405020304" pitchFamily="18" charset="0"/>
                </a:rPr>
                <a:t>=5.0</a:t>
              </a:r>
              <a:r>
                <a:rPr lang="en-US" altLang="zh-CN" sz="2400" b="1">
                  <a:latin typeface="Times New Roman" panose="02020603050405020304" pitchFamily="18" charset="0"/>
                  <a:sym typeface="Symbol" panose="05050102010706020507" pitchFamily="18" charset="2"/>
                </a:rPr>
                <a:t>10</a:t>
              </a:r>
              <a:r>
                <a:rPr lang="en-US" altLang="zh-CN" sz="2400" b="1" baseline="30000">
                  <a:latin typeface="Times New Roman" panose="02020603050405020304" pitchFamily="18" charset="0"/>
                  <a:sym typeface="Symbol" panose="05050102010706020507" pitchFamily="18" charset="2"/>
                </a:rPr>
                <a:t>7</a:t>
              </a:r>
              <a:r>
                <a:rPr lang="en-US" altLang="zh-CN" sz="2400" b="1">
                  <a:latin typeface="Times New Roman" panose="02020603050405020304" pitchFamily="18" charset="0"/>
                  <a:sym typeface="Symbol" panose="05050102010706020507" pitchFamily="18" charset="2"/>
                </a:rPr>
                <a:t>m/s, </a:t>
              </a:r>
              <a:r>
                <a:rPr lang="zh-CN" altLang="en-US" sz="2400" b="1">
                  <a:latin typeface="Times New Roman" panose="02020603050405020304" pitchFamily="18" charset="0"/>
                  <a:sym typeface="Symbol" panose="05050102010706020507" pitchFamily="18" charset="2"/>
                </a:rPr>
                <a:t>对应的德布罗意波长为：</a:t>
              </a:r>
              <a:endParaRPr lang="zh-CN" altLang="en-US" sz="2400" b="1"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12293" name="Object 10"/>
            <p:cNvGraphicFramePr>
              <a:graphicFrameLocks noChangeAspect="1"/>
            </p:cNvGraphicFramePr>
            <p:nvPr/>
          </p:nvGraphicFramePr>
          <p:xfrm>
            <a:off x="3216" y="3360"/>
            <a:ext cx="2271" cy="57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5" r:id="rId8" imgW="1471930" imgH="405765" progId="Equation.3">
                    <p:embed/>
                  </p:oleObj>
                </mc:Choice>
                <mc:Fallback>
                  <p:oleObj r:id="rId8" imgW="1471930" imgH="4057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3216" y="3360"/>
                          <a:ext cx="2271" cy="5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99" name="Line 11"/>
            <p:cNvSpPr/>
            <p:nvPr/>
          </p:nvSpPr>
          <p:spPr>
            <a:xfrm>
              <a:off x="0" y="2448"/>
              <a:ext cx="5760" cy="0"/>
            </a:xfrm>
            <a:prstGeom prst="line">
              <a:avLst/>
            </a:prstGeom>
            <a:ln w="12700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0" name="Line 12"/>
            <p:cNvSpPr/>
            <p:nvPr/>
          </p:nvSpPr>
          <p:spPr>
            <a:xfrm flipH="1">
              <a:off x="2928" y="2448"/>
              <a:ext cx="0" cy="1872"/>
            </a:xfrm>
            <a:prstGeom prst="line">
              <a:avLst/>
            </a:prstGeom>
            <a:ln w="12700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1" name="Text Box 13"/>
            <p:cNvSpPr txBox="1"/>
            <p:nvPr/>
          </p:nvSpPr>
          <p:spPr>
            <a:xfrm>
              <a:off x="327" y="3949"/>
              <a:ext cx="1265" cy="29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CN" altLang="en-US" sz="2400" b="1">
                  <a:latin typeface="Times New Roman" panose="02020603050405020304" pitchFamily="18" charset="0"/>
                  <a:sym typeface="Symbol" panose="05050102010706020507" pitchFamily="18" charset="2"/>
                </a:rPr>
                <a:t>太小测不到！</a:t>
              </a:r>
              <a:endParaRPr lang="zh-CN" altLang="en-US" sz="2400" b="1"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2302" name="Text Box 14"/>
            <p:cNvSpPr txBox="1"/>
            <p:nvPr/>
          </p:nvSpPr>
          <p:spPr>
            <a:xfrm>
              <a:off x="3303" y="3953"/>
              <a:ext cx="1257" cy="291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CN" sz="2400" b="1" i="1">
                  <a:latin typeface="Times New Roman" panose="02020603050405020304" pitchFamily="18" charset="0"/>
                </a:rPr>
                <a:t>X</a:t>
              </a:r>
              <a:r>
                <a:rPr lang="zh-CN" altLang="en-US" sz="2400" b="1">
                  <a:latin typeface="Times New Roman" panose="02020603050405020304" pitchFamily="18" charset="0"/>
                </a:rPr>
                <a:t>射线</a:t>
              </a:r>
              <a:r>
                <a:rPr lang="zh-CN" altLang="zh-CN" sz="2400" b="1">
                  <a:latin typeface="Times New Roman" panose="02020603050405020304" pitchFamily="18" charset="0"/>
                </a:rPr>
                <a:t>波段</a:t>
              </a:r>
              <a:endParaRPr lang="zh-CN" altLang="en-US" sz="4000" b="1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  <p:bldP spid="1658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6925" name="Rectangle 13"/>
          <p:cNvSpPr>
            <a:spLocks noGrp="1" noChangeArrowheads="1"/>
          </p:cNvSpPr>
          <p:nvPr>
            <p:ph type="title"/>
          </p:nvPr>
        </p:nvSpPr>
        <p:spPr>
          <a:xfrm>
            <a:off x="1032510" y="476250"/>
            <a:ext cx="9178290" cy="561975"/>
          </a:xfrm>
          <a:noFill/>
          <a:ln>
            <a:noFill/>
          </a:ln>
          <a:effectLst/>
          <a:sp3d prstMaterial="plastic"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二、德布罗意波假设的实验探索</a:t>
            </a:r>
            <a:endParaRPr kumimoji="0" lang="zh-CN" altLang="en-US" sz="44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2707" name="Rectangle 14"/>
          <p:cNvSpPr>
            <a:spLocks noGrp="1"/>
          </p:cNvSpPr>
          <p:nvPr>
            <p:ph idx="1"/>
          </p:nvPr>
        </p:nvSpPr>
        <p:spPr/>
        <p:txBody>
          <a:bodyPr vert="horz" wrap="square" anchor="t" anchorCtr="0"/>
          <a:lstStyle/>
          <a:p>
            <a:r>
              <a:rPr lang="zh-CN" altLang="en-US" sz="2400" b="1"/>
              <a:t>戴维孙</a:t>
            </a:r>
            <a:r>
              <a:rPr lang="en-US" altLang="zh-CN" sz="2400" b="1"/>
              <a:t>-</a:t>
            </a:r>
            <a:r>
              <a:rPr lang="zh-CN" altLang="en-US" sz="2400" b="1"/>
              <a:t>革末实验</a:t>
            </a:r>
            <a:endParaRPr lang="zh-CN" altLang="en-US" sz="2400" b="1"/>
          </a:p>
          <a:p>
            <a:r>
              <a:rPr lang="zh-CN" altLang="en-US" sz="2400" b="1"/>
              <a:t>汤姆孙电子衍射实验</a:t>
            </a:r>
            <a:endParaRPr lang="zh-CN" altLang="en-US" sz="2400" b="1"/>
          </a:p>
        </p:txBody>
      </p:sp>
      <p:pic>
        <p:nvPicPr>
          <p:cNvPr id="72708" name="Picture 15" descr="t1 copy"/>
          <p:cNvPicPr>
            <a:picLocks noChangeAspect="1"/>
          </p:cNvPicPr>
          <p:nvPr/>
        </p:nvPicPr>
        <p:blipFill>
          <a:blip r:embed="rId2"/>
          <a:srcRect t="11102" b="14919"/>
          <a:stretch>
            <a:fillRect/>
          </a:stretch>
        </p:blipFill>
        <p:spPr>
          <a:xfrm>
            <a:off x="3074035" y="2938145"/>
            <a:ext cx="6227763" cy="3311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2709" name="Text Box 16"/>
          <p:cNvSpPr txBox="1"/>
          <p:nvPr/>
        </p:nvSpPr>
        <p:spPr>
          <a:xfrm>
            <a:off x="4656138" y="5949950"/>
            <a:ext cx="10972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A5002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电子衍射</a:t>
            </a:r>
            <a:endParaRPr lang="zh-CN" altLang="en-US">
              <a:solidFill>
                <a:srgbClr val="A5002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72710" name="Text Box 17"/>
          <p:cNvSpPr txBox="1"/>
          <p:nvPr/>
        </p:nvSpPr>
        <p:spPr>
          <a:xfrm>
            <a:off x="7967663" y="5891213"/>
            <a:ext cx="10210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A5002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X</a:t>
            </a:r>
            <a:r>
              <a:rPr lang="zh-CN" altLang="en-US">
                <a:solidFill>
                  <a:srgbClr val="A5002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光衍射</a:t>
            </a:r>
            <a:endParaRPr lang="zh-CN" altLang="en-US">
              <a:solidFill>
                <a:srgbClr val="A5002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fade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3730" name="Rectangle 2"/>
          <p:cNvSpPr/>
          <p:nvPr/>
        </p:nvSpPr>
        <p:spPr>
          <a:xfrm>
            <a:off x="290195" y="1393190"/>
            <a:ext cx="5367020" cy="2286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har char="•"/>
            </a:pPr>
            <a:r>
              <a:rPr lang="en-US" altLang="zh-CN" sz="2800" b="1">
                <a:solidFill>
                  <a:schemeClr val="accent2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L.V.</a:t>
            </a:r>
            <a:r>
              <a:rPr lang="zh-CN" altLang="en-US" sz="2800" b="1">
                <a:solidFill>
                  <a:schemeClr val="accent2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德布罗意 </a:t>
            </a:r>
            <a:endParaRPr lang="zh-CN" altLang="en-US" sz="2800" b="1">
              <a:solidFill>
                <a:schemeClr val="accent2"/>
              </a:solidFill>
              <a:latin typeface="宋体" panose="02010600030101010101" pitchFamily="2" charset="-122"/>
              <a:ea typeface="黑体" panose="02010609060101010101" pitchFamily="2" charset="-122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har char="•"/>
            </a:pPr>
            <a:r>
              <a:rPr lang="zh-CN" altLang="en-US" sz="2800" b="1">
                <a:solidFill>
                  <a:schemeClr val="accent2"/>
                </a:solidFill>
                <a:latin typeface="宋体" panose="02010600030101010101" pitchFamily="2" charset="-122"/>
                <a:ea typeface="黑体" panose="02010609060101010101" pitchFamily="2" charset="-122"/>
              </a:rPr>
              <a:t>电子波动性的理论研究</a:t>
            </a:r>
            <a:endParaRPr lang="zh-CN" altLang="en-US" sz="2800" b="1">
              <a:solidFill>
                <a:schemeClr val="accent2"/>
              </a:solidFill>
              <a:latin typeface="宋体" panose="0201060003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3731" name="Rectangle 3"/>
          <p:cNvSpPr/>
          <p:nvPr/>
        </p:nvSpPr>
        <p:spPr>
          <a:xfrm>
            <a:off x="3054350" y="381000"/>
            <a:ext cx="6858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r>
              <a:rPr lang="en-US" altLang="zh-CN" sz="2800" b="1" u="sng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1929</a:t>
            </a:r>
            <a:r>
              <a:rPr lang="zh-CN" altLang="en-US" sz="2800" b="1" u="sng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诺贝尔物理学奖</a:t>
            </a:r>
            <a:endParaRPr lang="zh-CN" altLang="en-US" sz="2800" b="1" u="sng">
              <a:solidFill>
                <a:schemeClr val="accent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73732" name="Picture 4" descr="29debrogli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913" y="1676400"/>
            <a:ext cx="2827337" cy="4114800"/>
          </a:xfrm>
          <a:prstGeom prst="rect">
            <a:avLst/>
          </a:prstGeom>
          <a:noFill/>
          <a:ln w="381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  <p:transition spd="med">
    <p:random/>
  </p:transition>
  <p:timing/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72</Paragraphs>
  <Slides>19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30">
      <vt:lpstr>Arial</vt:lpstr>
      <vt:lpstr>微软雅黑</vt:lpstr>
      <vt:lpstr>Wingdings</vt:lpstr>
      <vt:lpstr>Times New Roman</vt:lpstr>
      <vt:lpstr>Symbol</vt:lpstr>
      <vt:lpstr>黑体</vt:lpstr>
      <vt:lpstr>楷体_GB2312</vt:lpstr>
      <vt:lpstr>宋体</vt:lpstr>
      <vt:lpstr>隶书</vt:lpstr>
      <vt:lpstr>Tahoma</vt:lpstr>
      <vt:lpstr>Office 主题​​</vt:lpstr>
      <vt:lpstr>第3节    实物粒子的波粒二象性</vt:lpstr>
      <vt:lpstr>德布罗意</vt:lpstr>
      <vt:lpstr>德布罗意波</vt:lpstr>
      <vt:lpstr>德布罗意波</vt:lpstr>
      <vt:lpstr>PowerPoint Presentation</vt:lpstr>
      <vt:lpstr>PowerPoint Presentation</vt:lpstr>
      <vt:lpstr>PowerPoint Presentation</vt:lpstr>
      <vt:lpstr>二、德布罗意波假设的实验探索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物质波的证实</vt:lpstr>
      <vt:lpstr>三、  不确定性关系</vt:lpstr>
      <vt:lpstr>PowerPoint Presentation</vt:lpstr>
      <vt:lpstr>微观粒子和宏观物体的特性对比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2021-04-08T18:39:12.435</cp:lastPrinted>
  <dcterms:created xsi:type="dcterms:W3CDTF">2021-04-08T18:39:12Z</dcterms:created>
  <dcterms:modified xsi:type="dcterms:W3CDTF">2021-04-08T10:39:19Z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