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commentAuthors.xml" ContentType="application/vnd.openxmlformats-officedocument.presentationml.commentAuthor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Java 20.11-->
<p:presentation xmlns:r="http://schemas.openxmlformats.org/officeDocument/2006/relationships" xmlns:a="http://schemas.openxmlformats.org/drawingml/2006/main" xmlns:p="http://schemas.openxmlformats.org/presentationml/2006/main">
  <p:sldMasterIdLst>
    <p:sldMasterId id="2147483648" r:id="rId2"/>
  </p:sldMasterIdLst>
  <p:notesMasterIdLst>
    <p:notesMasterId r:id="rId3"/>
  </p:notesMasterIdLst>
  <p:handoutMasterIdLst>
    <p:handoutMasterId r:id="rId4"/>
  </p:handoutMasterIdLst>
  <p:sldIdLst>
    <p:sldId id="256" r:id="rId5"/>
    <p:sldId id="266" r:id="rId6"/>
    <p:sldId id="272" r:id="rId7"/>
    <p:sldId id="267" r:id="rId8"/>
    <p:sldId id="271" r:id="rId9"/>
    <p:sldId id="268" r:id="rId10"/>
    <p:sldId id="269" r:id="rId11"/>
    <p:sldId id="259" r:id="rId12"/>
    <p:sldId id="273" r:id="rId13"/>
    <p:sldId id="274" r:id="rId14"/>
    <p:sldId id="308" r:id="rId15"/>
    <p:sldId id="275" r:id="rId16"/>
    <p:sldId id="276" r:id="rId17"/>
    <p:sldId id="337" r:id="rId18"/>
    <p:sldId id="263" r:id="rId19"/>
    <p:sldId id="298" r:id="rId20"/>
    <p:sldId id="290" r:id="rId21"/>
    <p:sldId id="278" r:id="rId22"/>
    <p:sldId id="327" r:id="rId23"/>
    <p:sldId id="279" r:id="rId24"/>
    <p:sldId id="280" r:id="rId25"/>
    <p:sldId id="322" r:id="rId26"/>
    <p:sldId id="282" r:id="rId27"/>
    <p:sldId id="283" r:id="rId28"/>
    <p:sldId id="284" r:id="rId29"/>
    <p:sldId id="328" r:id="rId30"/>
    <p:sldId id="329" r:id="rId31"/>
  </p:sldIdLst>
  <p:sldSz cx="12192000" cy="6858000"/>
  <p:notesSz cx="6858000" cy="9144000"/>
  <p:custDataLst>
    <p:tags r:id="rId32"/>
  </p:custDataLst>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p="http://schemas.openxmlformats.org/presentationml/2006/main">
  <p:cmAuthor id="1" name="chenl" initials="c" lastIdx="0" clrIdx="0"/>
  <p:cmAuthor id="2" name="weihua" initials="w" lastIdx="0" clrIdx="1"/>
</p:cmAuthorLst>
</file>

<file path=ppt/presProps.xml><?xml version="1.0" encoding="utf-8"?>
<p:presentationPr xmlns:r="http://schemas.openxmlformats.org/officeDocument/2006/relationships" xmlns:a="http://schemas.openxmlformats.org/drawingml/2006/main"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9" d="100"/>
          <a:sy n="69" d="100"/>
        </p:scale>
        <p:origin x="72" y="258"/>
      </p:cViewPr>
      <p:guideLst>
        <p:guide orient="horz" pos="2160"/>
        <p:guide pos="3840"/>
      </p:guideLst>
    </p:cSldViewPr>
  </p:slideViewPr>
  <p:notesTextViewPr>
    <p:cViewPr>
      <p:scale>
        <a:sx n="1" d="1"/>
        <a:sy n="1" d="1"/>
      </p:scale>
      <p:origin x="0" y="0"/>
    </p:cViewPr>
  </p:notesTextViewPr>
  <p:notesViewPr>
    <p:cSldViewPr snapToGrid="0">
      <p:cViewPr varScale="1">
        <p:scale>
          <a:sx n="83" d="100"/>
          <a:sy n="83" d="100"/>
        </p:scale>
        <p:origin x="-3876" y="-96"/>
      </p:cViewPr>
      <p:guideLst>
        <p:guide orient="horz" pos="2880"/>
        <p:guide pos="2160"/>
      </p:guideLst>
    </p:cSldViewPr>
  </p:notesViewPr>
  <p:gridSpacing cx="72008" cy="72008"/>
</p:viewPr>
</file>

<file path=ppt/_rels/presentation.xml.rels>&#65279;<?xml version="1.0" encoding="utf-8" standalone="yes"?><Relationships xmlns="http://schemas.openxmlformats.org/package/2006/relationships"><Relationship Id="rId1" Type="http://schemas.openxmlformats.org/officeDocument/2006/relationships/commentAuthors" Target="commentAuthors.xml" /><Relationship Id="rId10" Type="http://schemas.openxmlformats.org/officeDocument/2006/relationships/slide" Target="slides/slide6.xml" /><Relationship Id="rId11" Type="http://schemas.openxmlformats.org/officeDocument/2006/relationships/slide" Target="slides/slide7.xml" /><Relationship Id="rId12" Type="http://schemas.openxmlformats.org/officeDocument/2006/relationships/slide" Target="slides/slide8.xml" /><Relationship Id="rId13" Type="http://schemas.openxmlformats.org/officeDocument/2006/relationships/slide" Target="slides/slide9.xml" /><Relationship Id="rId14" Type="http://schemas.openxmlformats.org/officeDocument/2006/relationships/slide" Target="slides/slide10.xml" /><Relationship Id="rId15" Type="http://schemas.openxmlformats.org/officeDocument/2006/relationships/slide" Target="slides/slide11.xml" /><Relationship Id="rId16" Type="http://schemas.openxmlformats.org/officeDocument/2006/relationships/slide" Target="slides/slide12.xml" /><Relationship Id="rId17" Type="http://schemas.openxmlformats.org/officeDocument/2006/relationships/slide" Target="slides/slide13.xml" /><Relationship Id="rId18" Type="http://schemas.openxmlformats.org/officeDocument/2006/relationships/slide" Target="slides/slide14.xml" /><Relationship Id="rId19" Type="http://schemas.openxmlformats.org/officeDocument/2006/relationships/slide" Target="slides/slide15.xml" /><Relationship Id="rId2" Type="http://schemas.openxmlformats.org/officeDocument/2006/relationships/slideMaster" Target="slideMasters/slideMaster1.xml" /><Relationship Id="rId20" Type="http://schemas.openxmlformats.org/officeDocument/2006/relationships/slide" Target="slides/slide16.xml" /><Relationship Id="rId21" Type="http://schemas.openxmlformats.org/officeDocument/2006/relationships/slide" Target="slides/slide17.xml" /><Relationship Id="rId22" Type="http://schemas.openxmlformats.org/officeDocument/2006/relationships/slide" Target="slides/slide18.xml" /><Relationship Id="rId23" Type="http://schemas.openxmlformats.org/officeDocument/2006/relationships/slide" Target="slides/slide19.xml" /><Relationship Id="rId24" Type="http://schemas.openxmlformats.org/officeDocument/2006/relationships/slide" Target="slides/slide20.xml" /><Relationship Id="rId25" Type="http://schemas.openxmlformats.org/officeDocument/2006/relationships/slide" Target="slides/slide21.xml" /><Relationship Id="rId26" Type="http://schemas.openxmlformats.org/officeDocument/2006/relationships/slide" Target="slides/slide22.xml" /><Relationship Id="rId27" Type="http://schemas.openxmlformats.org/officeDocument/2006/relationships/slide" Target="slides/slide23.xml" /><Relationship Id="rId28" Type="http://schemas.openxmlformats.org/officeDocument/2006/relationships/slide" Target="slides/slide24.xml" /><Relationship Id="rId29" Type="http://schemas.openxmlformats.org/officeDocument/2006/relationships/slide" Target="slides/slide25.xml" /><Relationship Id="rId3" Type="http://schemas.openxmlformats.org/officeDocument/2006/relationships/notesMaster" Target="notesMasters/notesMaster1.xml" /><Relationship Id="rId30" Type="http://schemas.openxmlformats.org/officeDocument/2006/relationships/slide" Target="slides/slide26.xml" /><Relationship Id="rId31" Type="http://schemas.openxmlformats.org/officeDocument/2006/relationships/slide" Target="slides/slide27.xml" /><Relationship Id="rId32" Type="http://schemas.openxmlformats.org/officeDocument/2006/relationships/tags" Target="tags/tag2.xml" /><Relationship Id="rId33" Type="http://schemas.openxmlformats.org/officeDocument/2006/relationships/presProps" Target="presProps.xml" /><Relationship Id="rId34" Type="http://schemas.openxmlformats.org/officeDocument/2006/relationships/viewProps" Target="viewProps.xml" /><Relationship Id="rId35" Type="http://schemas.openxmlformats.org/officeDocument/2006/relationships/theme" Target="theme/theme1.xml" /><Relationship Id="rId36" Type="http://schemas.openxmlformats.org/officeDocument/2006/relationships/tableStyles" Target="tableStyles.xml" /><Relationship Id="rId4" Type="http://schemas.openxmlformats.org/officeDocument/2006/relationships/handoutMaster" Target="handoutMasters/handoutMaster1.xml" /><Relationship Id="rId5" Type="http://schemas.openxmlformats.org/officeDocument/2006/relationships/slide" Target="slides/slide1.xml" /><Relationship Id="rId6" Type="http://schemas.openxmlformats.org/officeDocument/2006/relationships/slide" Target="slides/slide2.xml" /><Relationship Id="rId7" Type="http://schemas.openxmlformats.org/officeDocument/2006/relationships/slide" Target="slides/slide3.xml" /><Relationship Id="rId8" Type="http://schemas.openxmlformats.org/officeDocument/2006/relationships/slide" Target="slides/slide4.xml" /><Relationship Id="rId9" Type="http://schemas.openxmlformats.org/officeDocument/2006/relationships/slide" Target="slides/slide5.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BF6A3B71-C95B-4A0C-B98B-E2AF45BBEDD7}" type="datetimeFigureOut">
              <a:rPr lang="zh-CN" altLang="en-US" smtClean="0"/>
              <a:t>2021/8/4</a:t>
            </a:fld>
            <a:endParaRPr lang="zh-CN" altLang="en-US"/>
          </a:p>
        </p:txBody>
      </p:sp>
      <p:sp>
        <p:nvSpPr>
          <p:cNvPr id="4" name="页脚占位符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5" name="灯片编号占位符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BB78BC1-D92B-4F09-8333-9FC588A7FE9E}" type="slidenum">
              <a:rPr lang="zh-CN" altLang="en-US" smtClean="0"/>
              <a:t>‹#›</a:t>
            </a:fld>
            <a:endParaRPr lang="zh-CN" altLang="en-US"/>
          </a:p>
        </p:txBody>
      </p:sp>
    </p:spTree>
    <p:extLst>
      <p:ext uri="{BB962C8B-B14F-4D97-AF65-F5344CB8AC3E}">
        <p14:creationId xmlns:p14="http://schemas.microsoft.com/office/powerpoint/2010/main" val="3716891983"/>
      </p:ext>
    </p:extLst>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bg>
      <p:bgRef idx="1001">
        <a:schemeClr val="bg1"/>
      </p:bgRef>
    </p:bg>
    <p:spTree>
      <p:nvGrpSpPr>
        <p:cNvPr id="1" name=""/>
        <p:cNvGrpSpPr/>
        <p:nvPr/>
      </p:nvGrpSpPr>
      <p:grpSpPr>
        <a:xfrm>
          <a:off x="0" y="0"/>
          <a:ext cx="0" cy="0"/>
        </a:xfrm>
      </p:grpSpPr>
      <p:sp>
        <p:nvSpPr>
          <p:cNvPr id="2" name="页眉占位符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t>2021/8/4</a:t>
            </a:fld>
            <a:endParaRPr lang="zh-CN" altLang="en-US"/>
          </a:p>
        </p:txBody>
      </p:sp>
      <p:sp>
        <p:nvSpPr>
          <p:cNvPr id="4" name="幻灯片图像占位符 3"/>
          <p:cNvSpPr>
            <a:spLocks noGrp="1" noRot="1" noChangeAspect="1"/>
          </p:cNvSpPr>
          <p:nvPr>
            <p:ph type="sldImg" idx="2"/>
          </p:nvPr>
        </p:nvSpPr>
        <p:spPr>
          <a:xfrm>
            <a:off x="685800" y="1143000"/>
            <a:ext cx="5486400" cy="3086100"/>
          </a:xfrm>
          <a:prstGeom prst="rect">
            <a:avLst/>
          </a:prstGeom>
          <a:noFill/>
          <a:ln w="12700">
            <a:solidFill>
              <a:prstClr val="black"/>
            </a:solidFill>
          </a:ln>
        </p:spPr>
      </p:sp>
      <p:sp>
        <p:nvSpPr>
          <p:cNvPr id="5" name="备注占位符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t>‹#›</a:t>
            </a:fld>
            <a:endParaRPr lang="zh-CN" altLang="en-US"/>
          </a:p>
        </p:txBody>
      </p:sp>
    </p:spTree>
    <p:extLst>
      <p:ext uri="{BB962C8B-B14F-4D97-AF65-F5344CB8AC3E}">
        <p14:creationId xmlns:p14="http://schemas.microsoft.com/office/powerpoint/2010/main" val="30607547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2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24.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21</a:t>
            </a:fld>
            <a:endParaRPr lang="zh-CN" altLang="en-US"/>
          </a:p>
        </p:txBody>
      </p:sp>
    </p:spTree>
    <p:extLst>
      <p:ext uri="{BB962C8B-B14F-4D97-AF65-F5344CB8AC3E}">
        <p14:creationId xmlns:p14="http://schemas.microsoft.com/office/powerpoint/2010/main" val="3583271775"/>
      </p:ext>
    </p:extLst>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23</a:t>
            </a:fld>
            <a:endParaRPr lang="zh-CN" altLang="en-US"/>
          </a:p>
        </p:txBody>
      </p:sp>
    </p:spTree>
    <p:extLst>
      <p:ext uri="{BB962C8B-B14F-4D97-AF65-F5344CB8AC3E}">
        <p14:creationId xmlns:p14="http://schemas.microsoft.com/office/powerpoint/2010/main" val="1408431446"/>
      </p:ext>
    </p:extLst>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24</a:t>
            </a:fld>
            <a:endParaRPr lang="zh-CN" altLang="en-US"/>
          </a:p>
        </p:txBody>
      </p:sp>
    </p:spTree>
    <p:extLst>
      <p:ext uri="{BB962C8B-B14F-4D97-AF65-F5344CB8AC3E}">
        <p14:creationId xmlns:p14="http://schemas.microsoft.com/office/powerpoint/2010/main" val="807703416"/>
      </p:ext>
    </p:extLst>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p:spTree>
      <p:nvGrpSpPr>
        <p:cNvPr id="1" name=""/>
        <p:cNvGrpSpPr/>
        <p:nvPr/>
      </p:nvGrpSpPr>
      <p:grpSpPr>
        <a:xfrm>
          <a:off x="0" y="0"/>
          <a: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A6837353-30EB-4A48-80EB-173D804AEFBD}" type="slidenum">
              <a:rPr lang="zh-CN" altLang="en-US" smtClean="0"/>
              <a:t>25</a:t>
            </a:fld>
            <a:endParaRPr lang="zh-CN" altLang="en-US"/>
          </a:p>
        </p:txBody>
      </p:sp>
    </p:spTree>
    <p:extLst>
      <p:ext uri="{BB962C8B-B14F-4D97-AF65-F5344CB8AC3E}">
        <p14:creationId xmlns:p14="http://schemas.microsoft.com/office/powerpoint/2010/main" val="206210066"/>
      </p:ext>
    </p:extLst>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reserve="1">
  <p:cSld name="标题幻灯片">
    <p:spTree>
      <p:nvGrpSpPr>
        <p:cNvPr id="1" name=""/>
        <p:cNvGrpSpPr/>
        <p:nvPr/>
      </p:nvGrpSpPr>
      <p:grpSpPr>
        <a:xfrm>
          <a:off x="0" y="0"/>
          <a: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reserve="1">
  <p:cSld name="标题和竖排文字">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reserve="1">
  <p:cSld name="垂直排列标题与&#10;文本">
    <p:spTree>
      <p:nvGrpSpPr>
        <p:cNvPr id="1" name=""/>
        <p:cNvGrpSpPr/>
        <p:nvPr/>
      </p:nvGrpSpPr>
      <p:grpSpPr>
        <a:xfrm>
          <a:off x="0" y="0"/>
          <a: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1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userDrawn="1">
  <p:cSld name="【正文】一部分">
    <p:bg>
      <p:bgRef idx="1001">
        <a:schemeClr val="bg1"/>
      </p:bgRef>
    </p:bg>
    <p:spTree>
      <p:nvGrpSpPr>
        <p:cNvPr id="1" name=""/>
        <p:cNvGrpSpPr/>
        <p:nvPr/>
      </p:nvGrpSpPr>
      <p:grpSpPr>
        <a:xfrm>
          <a:off x="0" y="0"/>
          <a:ext cx="0" cy="0"/>
        </a:xfrm>
      </p:grpSpPr>
    </p:spTree>
  </p:cSld>
  <p:clrMapOvr>
    <a:overrideClrMapping bg1="lt1" tx1="dk1" bg2="lt2" tx2="dk2" accent1="accent1" accent2="accent2" accent3="accent3" accent4="accent4" accent5="accent5" accent6="accent6" hlink="hlink" folHlink="folHlink"/>
  </p:clrMapOvr>
  <p:transition spd="slow">
    <p:push dir="u"/>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reserve="1">
  <p:cSld name="标题和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reserve="1">
  <p:cSld name="节标题">
    <p:spTree>
      <p:nvGrpSpPr>
        <p:cNvPr id="1" name=""/>
        <p:cNvGrpSpPr/>
        <p:nvPr/>
      </p:nvGrpSpPr>
      <p:grpSpPr>
        <a:xfrm>
          <a:off x="0" y="0"/>
          <a: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reserve="1">
  <p:cSld name="两栏内容">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reserve="1">
  <p:cSld name="比较">
    <p:spTree>
      <p:nvGrpSpPr>
        <p:cNvPr id="1" name=""/>
        <p:cNvGrpSpPr/>
        <p:nvPr/>
      </p:nvGrpSpPr>
      <p:grpSpPr>
        <a:xfrm>
          <a:off x="0" y="0"/>
          <a: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reserve="1">
  <p:cSld name="仅标题">
    <p:spTree>
      <p:nvGrpSpPr>
        <p:cNvPr id="1" name=""/>
        <p:cNvGrpSpPr/>
        <p:nvPr/>
      </p:nvGrpSpPr>
      <p:grpSpPr>
        <a:xfrm>
          <a:off x="0" y="0"/>
          <a: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reserve="1">
  <p:cSld name="空白">
    <p:spTree>
      <p:nvGrpSpPr>
        <p:cNvPr id="1" name=""/>
        <p:cNvGrpSpPr/>
        <p:nvPr/>
      </p:nvGrpSpPr>
      <p:grpSpPr>
        <a:xfrm>
          <a:off x="0" y="0"/>
          <a:ext cx="0" cy="0"/>
        </a:xfrm>
      </p:grpSpPr>
      <p:sp>
        <p:nvSpPr>
          <p:cNvPr id="2" name="日期占位符 1"/>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reserve="1">
  <p:cSld name="内容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reserve="1">
  <p:cSld name="图片与标题">
    <p:spTree>
      <p:nvGrpSpPr>
        <p:cNvPr id="1" name=""/>
        <p:cNvGrpSpPr/>
        <p:nvPr/>
      </p:nvGrpSpPr>
      <p:grpSpPr>
        <a:xfrm>
          <a:off x="0" y="0"/>
          <a: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4191A62C-F0CE-4959-9BE2-7F99EFECD89B}" type="datetimeFigureOut">
              <a:rPr lang="zh-CN" altLang="en-US" smtClean="0"/>
              <a:t>2021/8/4</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BCDB1D26-E44E-4974-BADC-5D182B7C2349}" type="slidenum">
              <a:rPr lang="zh-CN" altLang="en-US" smtClean="0"/>
              <a:t>‹#›</a:t>
            </a:fld>
            <a:endParaRPr lang="zh-CN" alt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slideLayout" Target="../slideLayouts/slideLayout12.xml" /><Relationship Id="rId13"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Ref idx="1001">
        <a:schemeClr val="bg1"/>
      </p:bgRef>
    </p:bg>
    <p:spTree>
      <p:nvGrpSpPr>
        <p:cNvPr id="1" name=""/>
        <p:cNvGrpSpPr/>
        <p:nvPr/>
      </p:nvGrpSpPr>
      <p:grpSpPr>
        <a:xfrm>
          <a:off x="0" y="0"/>
          <a: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91A62C-F0CE-4959-9BE2-7F99EFECD89B}" type="datetimeFigureOut">
              <a:rPr lang="zh-CN" altLang="en-US" smtClean="0"/>
              <a:t>2021/8/4</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DB1D26-E44E-4974-BADC-5D182B7C2349}" type="slidenum">
              <a:rPr lang="zh-CN" altLang="en-US" smtClean="0"/>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ransition/>
  <p:timing/>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tags" Target="../tags/tag1.xm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12.xm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hyperlink" Target="https://tv.sohu.com/v/cGwvOTQ0OTI5Mi8xMDc2OTc1NDAuc2h0bWw=.html" TargetMode="Ex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1.xm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2.xm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3.xm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notesSlide" Target="../notesSlides/notesSlide4.xm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7.xm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7.xml" /><Relationship Id="rId2" Type="http://schemas.openxmlformats.org/officeDocument/2006/relationships/image" Target="../media/image6.pn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3.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4.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hyperlink" Target="https://tv.sohu.com/v/cGwvOTQ0OTI5Mi8xMDc2OTc1NDAuc2h0bWw=.html" TargetMode="External" /><Relationship Id="rId4" Type="http://schemas.openxmlformats.org/officeDocument/2006/relationships/image" Target="../media/image3.jpeg" /><Relationship Id="rId5" Type="http://schemas.openxmlformats.org/officeDocument/2006/relationships/image" Target="../media/image4.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5.pn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2.png" /><Relationship Id="rId3" Type="http://schemas.openxmlformats.org/officeDocument/2006/relationships/hyperlink" Target="https://tv.sohu.com/v/cGwvOTQ0OTI5Mi8xMDc2OTc1NDAuc2h0bWw=.html" TargetMode="External" /><Relationship Id="rId4" Type="http://schemas.openxmlformats.org/officeDocument/2006/relationships/image" Target="../media/image3.jpeg" /><Relationship Id="rId5" Type="http://schemas.openxmlformats.org/officeDocument/2006/relationships/image" Target="../media/image4.jpeg"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4" name="TextBox 2"/>
          <p:cNvSpPr txBox="1">
            <a:spLocks noChangeArrowheads="1"/>
          </p:cNvSpPr>
          <p:nvPr/>
        </p:nvSpPr>
        <p:spPr bwMode="auto">
          <a:xfrm>
            <a:off x="606226" y="145374"/>
            <a:ext cx="6596679" cy="764362"/>
          </a:xfrm>
          <a:prstGeom prst="rect">
            <a:avLst/>
          </a:prstGeom>
          <a:noFill/>
          <a:ln w="9525">
            <a:noFill/>
            <a:miter lim="800000"/>
          </a:ln>
        </p:spPr>
        <p:txBody>
          <a:bodyPr wrap="square" lIns="86411" tIns="43205" rIns="86411" bIns="43205">
            <a:spAutoFit/>
          </a:bodyPr>
          <a:lstStyle>
            <a:defPPr>
              <a:defRPr lang="zh-CN"/>
            </a:defPPr>
            <a:lvl1pPr marL="0" algn="l" defTabSz="864235" rtl="0" eaLnBrk="1" latinLnBrk="0" hangingPunct="1">
              <a:defRPr sz="1700" kern="1200">
                <a:solidFill>
                  <a:schemeClr val="tx1"/>
                </a:solidFill>
                <a:latin typeface="+mn-lt"/>
                <a:ea typeface="+mn-ea"/>
                <a:cs typeface="+mn-cs"/>
              </a:defRPr>
            </a:lvl1pPr>
            <a:lvl2pPr marL="431800" algn="l" defTabSz="864235" rtl="0" eaLnBrk="1" latinLnBrk="0" hangingPunct="1">
              <a:defRPr sz="1700" kern="1200">
                <a:solidFill>
                  <a:schemeClr val="tx1"/>
                </a:solidFill>
                <a:latin typeface="+mn-lt"/>
                <a:ea typeface="+mn-ea"/>
                <a:cs typeface="+mn-cs"/>
              </a:defRPr>
            </a:lvl2pPr>
            <a:lvl3pPr marL="864235" algn="l" defTabSz="864235" rtl="0" eaLnBrk="1" latinLnBrk="0" hangingPunct="1">
              <a:defRPr sz="1700" kern="1200">
                <a:solidFill>
                  <a:schemeClr val="tx1"/>
                </a:solidFill>
                <a:latin typeface="+mn-lt"/>
                <a:ea typeface="+mn-ea"/>
                <a:cs typeface="+mn-cs"/>
              </a:defRPr>
            </a:lvl3pPr>
            <a:lvl4pPr marL="1296035" algn="l" defTabSz="864235" rtl="0" eaLnBrk="1" latinLnBrk="0" hangingPunct="1">
              <a:defRPr sz="1700" kern="1200">
                <a:solidFill>
                  <a:schemeClr val="tx1"/>
                </a:solidFill>
                <a:latin typeface="+mn-lt"/>
                <a:ea typeface="+mn-ea"/>
                <a:cs typeface="+mn-cs"/>
              </a:defRPr>
            </a:lvl4pPr>
            <a:lvl5pPr marL="1727835" algn="l" defTabSz="864235" rtl="0" eaLnBrk="1" latinLnBrk="0" hangingPunct="1">
              <a:defRPr sz="1700" kern="1200">
                <a:solidFill>
                  <a:schemeClr val="tx1"/>
                </a:solidFill>
                <a:latin typeface="+mn-lt"/>
                <a:ea typeface="+mn-ea"/>
                <a:cs typeface="+mn-cs"/>
              </a:defRPr>
            </a:lvl5pPr>
            <a:lvl6pPr marL="2160270" algn="l" defTabSz="864235" rtl="0" eaLnBrk="1" latinLnBrk="0" hangingPunct="1">
              <a:defRPr sz="1700" kern="1200">
                <a:solidFill>
                  <a:schemeClr val="tx1"/>
                </a:solidFill>
                <a:latin typeface="+mn-lt"/>
                <a:ea typeface="+mn-ea"/>
                <a:cs typeface="+mn-cs"/>
              </a:defRPr>
            </a:lvl6pPr>
            <a:lvl7pPr marL="2592070" algn="l" defTabSz="864235" rtl="0" eaLnBrk="1" latinLnBrk="0" hangingPunct="1">
              <a:defRPr sz="1700" kern="1200">
                <a:solidFill>
                  <a:schemeClr val="tx1"/>
                </a:solidFill>
                <a:latin typeface="+mn-lt"/>
                <a:ea typeface="+mn-ea"/>
                <a:cs typeface="+mn-cs"/>
              </a:defRPr>
            </a:lvl7pPr>
            <a:lvl8pPr marL="3023870" algn="l" defTabSz="864235" rtl="0" eaLnBrk="1" latinLnBrk="0" hangingPunct="1">
              <a:defRPr sz="1700" kern="1200">
                <a:solidFill>
                  <a:schemeClr val="tx1"/>
                </a:solidFill>
                <a:latin typeface="+mn-lt"/>
                <a:ea typeface="+mn-ea"/>
                <a:cs typeface="+mn-cs"/>
              </a:defRPr>
            </a:lvl8pPr>
            <a:lvl9pPr marL="3456305" algn="l" defTabSz="864235" rtl="0" eaLnBrk="1" latinLnBrk="0" hangingPunct="1">
              <a:defRPr sz="1700" kern="1200">
                <a:solidFill>
                  <a:schemeClr val="tx1"/>
                </a:solidFill>
                <a:latin typeface="+mn-lt"/>
                <a:ea typeface="+mn-ea"/>
                <a:cs typeface="+mn-cs"/>
              </a:defRPr>
            </a:lvl9pPr>
          </a:lstStyle>
          <a:p>
            <a:pPr algn="ctr">
              <a:defRPr/>
            </a:pPr>
            <a:r>
              <a:rPr lang="en-US" altLang="zh-CN" sz="4400" b="1" smtClean="0">
                <a:effectLst>
                  <a:outerShdw blurRad="38100" dist="38100" dir="2700000" algn="tl">
                    <a:srgbClr val="C0C0C0"/>
                  </a:outerShdw>
                </a:effectLst>
                <a:latin typeface="微软雅黑" panose="020b0503020204020204" pitchFamily="34" charset="-122"/>
                <a:ea typeface="微软雅黑" panose="020b0503020204020204" pitchFamily="34" charset="-122"/>
                <a:cs typeface="微软雅黑" panose="020b0503020204020204" pitchFamily="34" charset="-122"/>
              </a:rPr>
              <a:t>12.3</a:t>
            </a:r>
            <a:r>
              <a:rPr lang="zh-CN" altLang="en-US" sz="4400" b="1">
                <a:effectLst>
                  <a:outerShdw blurRad="38100" dist="38100" dir="2700000" algn="tl">
                    <a:srgbClr val="C0C0C0"/>
                  </a:outerShdw>
                </a:effectLst>
                <a:latin typeface="微软雅黑" panose="020b0503020204020204" pitchFamily="34" charset="-122"/>
                <a:ea typeface="微软雅黑" panose="020b0503020204020204" pitchFamily="34" charset="-122"/>
                <a:cs typeface="微软雅黑" panose="020b0503020204020204" pitchFamily="34" charset="-122"/>
              </a:rPr>
              <a:t>价值的创造与实现</a:t>
            </a:r>
            <a:endParaRPr lang="en-US" altLang="zh-CN" sz="4400" b="1">
              <a:effectLst>
                <a:outerShdw blurRad="38100" dist="38100" dir="2700000" algn="tl">
                  <a:srgbClr val="C0C0C0"/>
                </a:outerShdw>
              </a:effectLst>
              <a:latin typeface="微软雅黑" panose="020b0503020204020204" pitchFamily="34" charset="-122"/>
              <a:ea typeface="微软雅黑" panose="020b0503020204020204" pitchFamily="34" charset="-122"/>
              <a:cs typeface="微软雅黑" panose="020b0503020204020204" pitchFamily="34" charset="-122"/>
            </a:endParaRPr>
          </a:p>
        </p:txBody>
      </p:sp>
      <p:sp>
        <p:nvSpPr>
          <p:cNvPr id="5" name="TextBox 3"/>
          <p:cNvSpPr txBox="1">
            <a:spLocks noChangeArrowheads="1"/>
          </p:cNvSpPr>
          <p:nvPr/>
        </p:nvSpPr>
        <p:spPr bwMode="auto">
          <a:xfrm>
            <a:off x="207128" y="1976467"/>
            <a:ext cx="798195" cy="4284688"/>
          </a:xfrm>
          <a:prstGeom prst="rect">
            <a:avLst/>
          </a:prstGeom>
          <a:noFill/>
          <a:ln w="9525">
            <a:noFill/>
            <a:miter lim="800000"/>
          </a:ln>
        </p:spPr>
        <p:txBody>
          <a:bodyPr vert="eaVert">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defTabSz="914400">
              <a:buClrTx/>
              <a:buSzTx/>
              <a:defRPr/>
            </a:pPr>
            <a:r>
              <a:rPr kumimoji="0" lang="zh-CN" altLang="en-US" sz="4000" kern="1200" cap="none" spc="0" normalizeH="0" baseline="0" noProof="0" smtClean="0">
                <a:latin typeface="+mn-ea"/>
                <a:ea typeface="+mn-ea"/>
                <a:cs typeface="+mn-cs"/>
              </a:rPr>
              <a:t>价值的创造与实现</a:t>
            </a:r>
          </a:p>
        </p:txBody>
      </p:sp>
      <p:sp>
        <p:nvSpPr>
          <p:cNvPr id="6" name="左大括号 5"/>
          <p:cNvSpPr/>
          <p:nvPr/>
        </p:nvSpPr>
        <p:spPr bwMode="auto">
          <a:xfrm>
            <a:off x="1133444" y="1405175"/>
            <a:ext cx="749027" cy="4855980"/>
          </a:xfrm>
          <a:prstGeom prst="leftBrace">
            <a:avLst>
              <a:gd name="adj1" fmla="val 6563"/>
              <a:gd name="adj2" fmla="val 50000"/>
            </a:avLst>
          </a:prstGeom>
          <a:noFill/>
          <a:ln w="28575">
            <a:solidFill>
              <a:schemeClr val="tx1"/>
            </a:solidFill>
            <a:round/>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b="0" i="0" u="none" strike="noStrike" kern="1200" cap="none" spc="0" normalizeH="0" baseline="0" noProof="0" smtClean="0">
              <a:ln>
                <a:noFill/>
              </a:ln>
              <a:solidFill>
                <a:schemeClr val="tx1"/>
              </a:solidFill>
              <a:effectLst/>
              <a:uLnTx/>
              <a:uFillTx/>
              <a:latin typeface="+mn-ea"/>
              <a:ea typeface="+mn-ea"/>
              <a:cs typeface="+mn-cs"/>
            </a:endParaRPr>
          </a:p>
        </p:txBody>
      </p:sp>
      <p:sp>
        <p:nvSpPr>
          <p:cNvPr id="7" name="TextBox 5"/>
          <p:cNvSpPr txBox="1">
            <a:spLocks noChangeArrowheads="1"/>
          </p:cNvSpPr>
          <p:nvPr/>
        </p:nvSpPr>
        <p:spPr bwMode="auto">
          <a:xfrm>
            <a:off x="1507957" y="1499413"/>
            <a:ext cx="4341866" cy="954107"/>
          </a:xfrm>
          <a:prstGeom prst="rect">
            <a:avLst/>
          </a:prstGeom>
          <a:noFill/>
          <a:ln w="9525">
            <a:noFill/>
            <a:miter lim="800000"/>
          </a:ln>
        </p:spPr>
        <p:txBody>
          <a:bodyPr wrap="square">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a:buClrTx/>
              <a:buSzTx/>
              <a:defRPr/>
            </a:pPr>
            <a:r>
              <a:rPr kumimoji="0" lang="zh-CN" altLang="en-US" sz="2800" b="1" kern="1200" cap="none" spc="0" normalizeH="0" baseline="0" noProof="0" smtClean="0">
                <a:latin typeface="+mn-ea"/>
                <a:ea typeface="+mn-ea"/>
                <a:cs typeface="+mn-cs"/>
              </a:rPr>
              <a:t>在劳动和奉献中创造价值</a:t>
            </a:r>
          </a:p>
          <a:p>
            <a:pPr marR="0" algn="ctr" defTabSz="914400">
              <a:buClrTx/>
              <a:buSzTx/>
              <a:defRPr/>
            </a:pPr>
            <a:r>
              <a:rPr kumimoji="0" lang="zh-CN" altLang="en-US" sz="2800" b="1" kern="1200" cap="none" spc="0" normalizeH="0" baseline="0" noProof="0" smtClean="0">
                <a:solidFill>
                  <a:srgbClr val="FF0000"/>
                </a:solidFill>
                <a:latin typeface="+mn-ea"/>
                <a:ea typeface="+mn-ea"/>
                <a:cs typeface="+mn-cs"/>
              </a:rPr>
              <a:t>（根本途径）</a:t>
            </a:r>
          </a:p>
        </p:txBody>
      </p:sp>
      <p:sp>
        <p:nvSpPr>
          <p:cNvPr id="8" name="左大括号 7"/>
          <p:cNvSpPr/>
          <p:nvPr/>
        </p:nvSpPr>
        <p:spPr bwMode="auto">
          <a:xfrm>
            <a:off x="5659392" y="1239525"/>
            <a:ext cx="380861" cy="1213995"/>
          </a:xfrm>
          <a:prstGeom prst="leftBrace">
            <a:avLst>
              <a:gd name="adj1" fmla="val 8343"/>
              <a:gd name="adj2" fmla="val 50000"/>
            </a:avLst>
          </a:prstGeom>
          <a:noFill/>
          <a:ln w="28575">
            <a:solidFill>
              <a:schemeClr val="tx1"/>
            </a:solidFill>
            <a:round/>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b="1" i="0" u="none" strike="noStrike" kern="1200" cap="none" spc="0" normalizeH="0" baseline="0" noProof="0" smtClean="0">
              <a:ln>
                <a:noFill/>
              </a:ln>
              <a:solidFill>
                <a:schemeClr val="tx1"/>
              </a:solidFill>
              <a:effectLst/>
              <a:uLnTx/>
              <a:uFillTx/>
              <a:latin typeface="+mn-ea"/>
              <a:ea typeface="+mn-ea"/>
              <a:cs typeface="+mn-cs"/>
            </a:endParaRPr>
          </a:p>
        </p:txBody>
      </p:sp>
      <p:sp>
        <p:nvSpPr>
          <p:cNvPr id="9" name="TextBox 8"/>
          <p:cNvSpPr txBox="1">
            <a:spLocks noChangeArrowheads="1"/>
          </p:cNvSpPr>
          <p:nvPr/>
        </p:nvSpPr>
        <p:spPr bwMode="auto">
          <a:xfrm>
            <a:off x="6040253" y="1097102"/>
            <a:ext cx="4189473" cy="521970"/>
          </a:xfrm>
          <a:prstGeom prst="rect">
            <a:avLst/>
          </a:prstGeom>
          <a:noFill/>
          <a:ln w="9525">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defTabSz="914400">
              <a:buClrTx/>
              <a:buSzTx/>
              <a:defRPr/>
            </a:pPr>
            <a:r>
              <a:rPr kumimoji="0" lang="zh-CN" altLang="en-US" sz="2800" b="1" kern="1200" cap="none" spc="0" normalizeH="0" baseline="0" noProof="0" smtClean="0">
                <a:solidFill>
                  <a:schemeClr val="tx1"/>
                </a:solidFill>
                <a:latin typeface="+mn-ea"/>
                <a:ea typeface="+mn-ea"/>
                <a:cs typeface="+mn-cs"/>
              </a:rPr>
              <a:t>在劳动中创造价值</a:t>
            </a:r>
          </a:p>
        </p:txBody>
      </p:sp>
      <p:sp>
        <p:nvSpPr>
          <p:cNvPr id="10" name="TextBox 9"/>
          <p:cNvSpPr txBox="1">
            <a:spLocks noChangeArrowheads="1"/>
          </p:cNvSpPr>
          <p:nvPr/>
        </p:nvSpPr>
        <p:spPr bwMode="auto">
          <a:xfrm>
            <a:off x="6040252" y="1908047"/>
            <a:ext cx="4189473" cy="521970"/>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defTabSz="914400">
              <a:buClrTx/>
              <a:buSzTx/>
              <a:defRPr/>
            </a:pPr>
            <a:r>
              <a:rPr kumimoji="0" lang="zh-CN" altLang="en-US" sz="2800" b="1" kern="1200" cap="none" spc="0" normalizeH="0" baseline="0" noProof="0" smtClean="0">
                <a:solidFill>
                  <a:schemeClr val="tx1"/>
                </a:solidFill>
                <a:latin typeface="+mn-ea"/>
                <a:ea typeface="+mn-ea"/>
                <a:cs typeface="+mn-cs"/>
              </a:rPr>
              <a:t>在奉献中创造价值</a:t>
            </a:r>
          </a:p>
        </p:txBody>
      </p:sp>
      <p:sp>
        <p:nvSpPr>
          <p:cNvPr id="11" name="TextBox 6"/>
          <p:cNvSpPr txBox="1">
            <a:spLocks noChangeArrowheads="1"/>
          </p:cNvSpPr>
          <p:nvPr/>
        </p:nvSpPr>
        <p:spPr bwMode="auto">
          <a:xfrm>
            <a:off x="1361935" y="3082107"/>
            <a:ext cx="4094257" cy="1383665"/>
          </a:xfrm>
          <a:prstGeom prst="rect">
            <a:avLst/>
          </a:prstGeom>
          <a:noFill/>
          <a:ln w="9525">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a:buClrTx/>
              <a:buSzTx/>
              <a:defRPr/>
            </a:pPr>
            <a:r>
              <a:rPr kumimoji="0" lang="zh-CN" altLang="en-US" sz="2800" b="1" kern="1200" cap="none" spc="0" normalizeH="0" baseline="0" noProof="0" smtClean="0">
                <a:latin typeface="+mn-ea"/>
                <a:ea typeface="+mn-ea"/>
                <a:cs typeface="+mn-cs"/>
              </a:rPr>
              <a:t>在个人与社会的统一中实现价值</a:t>
            </a:r>
          </a:p>
          <a:p>
            <a:pPr marR="0" algn="ctr" defTabSz="914400">
              <a:buClrTx/>
              <a:buSzTx/>
              <a:defRPr/>
            </a:pPr>
            <a:r>
              <a:rPr kumimoji="0" lang="zh-CN" altLang="en-US" sz="2800" b="1" kern="1200" cap="none" spc="0" normalizeH="0" baseline="0" noProof="0" smtClean="0">
                <a:solidFill>
                  <a:srgbClr val="FF0000"/>
                </a:solidFill>
                <a:latin typeface="+mn-ea"/>
                <a:ea typeface="+mn-ea"/>
                <a:cs typeface="+mn-cs"/>
              </a:rPr>
              <a:t>（客观条件）</a:t>
            </a:r>
          </a:p>
        </p:txBody>
      </p:sp>
      <p:sp>
        <p:nvSpPr>
          <p:cNvPr id="12" name="左大括号 11"/>
          <p:cNvSpPr/>
          <p:nvPr/>
        </p:nvSpPr>
        <p:spPr bwMode="auto">
          <a:xfrm>
            <a:off x="5456266" y="3043197"/>
            <a:ext cx="406252" cy="1218756"/>
          </a:xfrm>
          <a:prstGeom prst="leftBrace">
            <a:avLst>
              <a:gd name="adj1" fmla="val 6352"/>
              <a:gd name="adj2" fmla="val 50000"/>
            </a:avLst>
          </a:prstGeom>
          <a:noFill/>
          <a:ln w="28575">
            <a:solidFill>
              <a:schemeClr val="tx1"/>
            </a:solidFill>
            <a:round/>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b="0" i="0" u="none" strike="noStrike" kern="1200" cap="none" spc="0" normalizeH="0" baseline="0" noProof="0" smtClean="0">
              <a:ln>
                <a:noFill/>
              </a:ln>
              <a:solidFill>
                <a:schemeClr val="tx1"/>
              </a:solidFill>
              <a:effectLst/>
              <a:uLnTx/>
              <a:uFillTx/>
              <a:latin typeface="+mn-ea"/>
              <a:ea typeface="+mn-ea"/>
              <a:cs typeface="+mn-cs"/>
            </a:endParaRPr>
          </a:p>
        </p:txBody>
      </p:sp>
      <p:sp>
        <p:nvSpPr>
          <p:cNvPr id="13" name="矩形 12"/>
          <p:cNvSpPr>
            <a:spLocks noChangeArrowheads="1"/>
          </p:cNvSpPr>
          <p:nvPr/>
        </p:nvSpPr>
        <p:spPr bwMode="auto">
          <a:xfrm>
            <a:off x="5862518" y="3019694"/>
            <a:ext cx="5992215" cy="521970"/>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smtClean="0">
                <a:ln>
                  <a:noFill/>
                </a:ln>
                <a:solidFill>
                  <a:schemeClr val="tx1"/>
                </a:solidFill>
                <a:effectLst/>
                <a:uLnTx/>
                <a:uFillTx/>
                <a:latin typeface="+mn-ea"/>
                <a:ea typeface="+mn-ea"/>
                <a:cs typeface="+mn-cs"/>
              </a:rPr>
              <a:t>实现人生价值的基础</a:t>
            </a:r>
          </a:p>
        </p:txBody>
      </p:sp>
      <p:sp>
        <p:nvSpPr>
          <p:cNvPr id="14" name="矩形 13"/>
          <p:cNvSpPr>
            <a:spLocks noChangeArrowheads="1"/>
          </p:cNvSpPr>
          <p:nvPr/>
        </p:nvSpPr>
        <p:spPr bwMode="auto">
          <a:xfrm>
            <a:off x="5849822" y="3689175"/>
            <a:ext cx="5998563" cy="521970"/>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smtClean="0">
                <a:ln>
                  <a:noFill/>
                </a:ln>
                <a:solidFill>
                  <a:schemeClr val="tx1"/>
                </a:solidFill>
                <a:effectLst/>
                <a:uLnTx/>
                <a:uFillTx/>
                <a:latin typeface="+mn-ea"/>
                <a:ea typeface="+mn-ea"/>
                <a:cs typeface="+mn-cs"/>
              </a:rPr>
              <a:t>个人与社会的发展是统一的</a:t>
            </a:r>
          </a:p>
        </p:txBody>
      </p:sp>
      <p:sp>
        <p:nvSpPr>
          <p:cNvPr id="15" name="TextBox 23"/>
          <p:cNvSpPr txBox="1">
            <a:spLocks noChangeArrowheads="1"/>
          </p:cNvSpPr>
          <p:nvPr/>
        </p:nvSpPr>
        <p:spPr bwMode="auto">
          <a:xfrm>
            <a:off x="1707957" y="5651357"/>
            <a:ext cx="3808611" cy="953135"/>
          </a:xfrm>
          <a:prstGeom prst="rect">
            <a:avLst/>
          </a:prstGeom>
          <a:noFill/>
          <a:ln w="9525">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R="0" algn="ctr" defTabSz="914400">
              <a:buClrTx/>
              <a:buSzTx/>
              <a:defRPr/>
            </a:pPr>
            <a:r>
              <a:rPr kumimoji="0" lang="zh-CN" altLang="en-US" sz="2800" b="1" kern="1200" cap="none" spc="0" normalizeH="0" baseline="0" noProof="0" smtClean="0">
                <a:latin typeface="+mn-ea"/>
                <a:ea typeface="+mn-ea"/>
                <a:cs typeface="+mn-cs"/>
              </a:rPr>
              <a:t>在砥砺自我中走向成功</a:t>
            </a:r>
          </a:p>
          <a:p>
            <a:pPr marR="0" algn="ctr" defTabSz="914400">
              <a:buClrTx/>
              <a:buSzTx/>
              <a:defRPr/>
            </a:pPr>
            <a:r>
              <a:rPr kumimoji="0" lang="zh-CN" altLang="en-US" sz="2800" b="1" kern="1200" cap="none" spc="0" normalizeH="0" baseline="0" noProof="0" smtClean="0">
                <a:solidFill>
                  <a:srgbClr val="FF0000"/>
                </a:solidFill>
                <a:latin typeface="+mn-ea"/>
                <a:ea typeface="+mn-ea"/>
                <a:cs typeface="+mn-cs"/>
              </a:rPr>
              <a:t>（主观条件）</a:t>
            </a:r>
          </a:p>
        </p:txBody>
      </p:sp>
      <p:sp>
        <p:nvSpPr>
          <p:cNvPr id="16" name="左大括号 15"/>
          <p:cNvSpPr/>
          <p:nvPr/>
        </p:nvSpPr>
        <p:spPr bwMode="auto">
          <a:xfrm>
            <a:off x="5564177" y="4604971"/>
            <a:ext cx="380861" cy="1999521"/>
          </a:xfrm>
          <a:prstGeom prst="leftBrace">
            <a:avLst>
              <a:gd name="adj1" fmla="val 8329"/>
              <a:gd name="adj2" fmla="val 50000"/>
            </a:avLst>
          </a:prstGeom>
          <a:noFill/>
          <a:ln w="28575">
            <a:solidFill>
              <a:schemeClr val="tx1"/>
            </a:solidFill>
            <a:round/>
          </a:ln>
        </p:spPr>
        <p:txBody>
          <a:bodyPr anchor="ct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 typeface="Arial" panose="020b0604020202020204" pitchFamily="34" charset="0"/>
              <a:buNone/>
              <a:defRPr/>
            </a:pPr>
            <a:endParaRPr kumimoji="0" lang="zh-CN" altLang="zh-CN" b="0" i="0" u="none" strike="noStrike" kern="1200" cap="none" spc="0" normalizeH="0" baseline="0" noProof="0" smtClean="0">
              <a:ln>
                <a:noFill/>
              </a:ln>
              <a:solidFill>
                <a:schemeClr val="tx1"/>
              </a:solidFill>
              <a:effectLst/>
              <a:uLnTx/>
              <a:uFillTx/>
              <a:latin typeface="+mn-ea"/>
              <a:ea typeface="+mn-ea"/>
              <a:cs typeface="+mn-cs"/>
            </a:endParaRPr>
          </a:p>
        </p:txBody>
      </p:sp>
      <p:sp>
        <p:nvSpPr>
          <p:cNvPr id="17" name="矩形 16"/>
          <p:cNvSpPr>
            <a:spLocks noChangeArrowheads="1"/>
          </p:cNvSpPr>
          <p:nvPr/>
        </p:nvSpPr>
        <p:spPr bwMode="auto">
          <a:xfrm>
            <a:off x="5957733" y="4465718"/>
            <a:ext cx="5890652" cy="953135"/>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smtClean="0">
                <a:ln>
                  <a:noFill/>
                </a:ln>
                <a:solidFill>
                  <a:schemeClr val="tx1"/>
                </a:solidFill>
                <a:effectLst/>
                <a:uLnTx/>
                <a:uFillTx/>
                <a:latin typeface="+mn-ea"/>
                <a:ea typeface="+mn-ea"/>
                <a:cs typeface="+mn-cs"/>
              </a:rPr>
              <a:t>发挥主观能动性、顽强拼搏、自强不息的精神</a:t>
            </a:r>
          </a:p>
        </p:txBody>
      </p:sp>
      <p:sp>
        <p:nvSpPr>
          <p:cNvPr id="18" name="矩形 17"/>
          <p:cNvSpPr>
            <a:spLocks noChangeArrowheads="1"/>
          </p:cNvSpPr>
          <p:nvPr/>
        </p:nvSpPr>
        <p:spPr bwMode="auto">
          <a:xfrm>
            <a:off x="5992647" y="5343746"/>
            <a:ext cx="5992215" cy="521970"/>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smtClean="0">
                <a:ln>
                  <a:noFill/>
                </a:ln>
                <a:solidFill>
                  <a:schemeClr val="tx1"/>
                </a:solidFill>
                <a:effectLst/>
                <a:uLnTx/>
                <a:uFillTx/>
                <a:latin typeface="+mn-ea"/>
                <a:ea typeface="+mn-ea"/>
                <a:cs typeface="+mn-cs"/>
              </a:rPr>
              <a:t>发展才能，提高个人素质</a:t>
            </a:r>
          </a:p>
        </p:txBody>
      </p:sp>
      <p:sp>
        <p:nvSpPr>
          <p:cNvPr id="19" name="矩形 18"/>
          <p:cNvSpPr>
            <a:spLocks noChangeArrowheads="1"/>
          </p:cNvSpPr>
          <p:nvPr/>
        </p:nvSpPr>
        <p:spPr bwMode="auto">
          <a:xfrm>
            <a:off x="5891083" y="6013227"/>
            <a:ext cx="6195341" cy="521970"/>
          </a:xfrm>
          <a:prstGeom prst="rect">
            <a:avLst/>
          </a:prstGeom>
          <a:noFill/>
          <a:ln w="9525" algn="ctr">
            <a:noFill/>
            <a:miter lim="800000"/>
          </a:ln>
        </p:spPr>
        <p:txBody>
          <a:bodyPr>
            <a:spAutoFit/>
          </a:bodyPr>
          <a:ls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kumimoji="0" lang="zh-CN" altLang="en-US" sz="2800" b="1" i="0" u="none" strike="noStrike" kern="1200" cap="none" spc="0" normalizeH="0" baseline="0" noProof="0" smtClean="0">
                <a:ln>
                  <a:noFill/>
                </a:ln>
                <a:solidFill>
                  <a:schemeClr val="tx1"/>
                </a:solidFill>
                <a:effectLst/>
                <a:uLnTx/>
                <a:uFillTx/>
                <a:latin typeface="+mn-ea"/>
                <a:ea typeface="+mn-ea"/>
                <a:cs typeface="+mn-cs"/>
              </a:rPr>
              <a:t>坚定的信念，正确的价值观</a:t>
            </a:r>
          </a:p>
        </p:txBody>
      </p:sp>
      <p:pic>
        <p:nvPicPr>
          <p:cNvPr id="2058" name="Picture 10" descr="清华园"/>
          <p:cNvPicPr>
            <a:picLocks noChangeAspect="1" noChangeArrowheads="1"/>
          </p:cNvPicPr>
          <p:nvPr/>
        </p:nvPicPr>
        <p:blipFill>
          <a:blip r:embed="rId2"/>
          <a:stretch>
            <a:fillRect/>
          </a:stretch>
        </p:blipFill>
        <p:spPr bwMode="auto">
          <a:xfrm>
            <a:off x="9204325" y="145415"/>
            <a:ext cx="2987675" cy="1922463"/>
          </a:xfrm>
          <a:prstGeom prst="rect">
            <a:avLst/>
          </a:prstGeom>
          <a:noFill/>
        </p:spPr>
      </p:pic>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8914" name="Text Box 2"/>
          <p:cNvSpPr txBox="1"/>
          <p:nvPr/>
        </p:nvSpPr>
        <p:spPr>
          <a:xfrm>
            <a:off x="374650" y="1031875"/>
            <a:ext cx="11354435" cy="645160"/>
          </a:xfrm>
          <a:prstGeom prst="rect">
            <a:avLst/>
          </a:prstGeom>
          <a:noFill/>
          <a:ln w="28575">
            <a:noFill/>
          </a:ln>
        </p:spPr>
        <p:txBody>
          <a:bodyPr wrap="square">
            <a:spAutoFit/>
          </a:bodyPr>
          <a:lstStyle/>
          <a:p>
            <a:pPr algn="l"/>
            <a:r>
              <a:rPr lang="en-US" altLang="zh-CN" sz="3600" b="1">
                <a:solidFill>
                  <a:srgbClr val="0000FF"/>
                </a:solidFill>
                <a:latin typeface="楷体" panose="02010609060101010101" charset="-122"/>
                <a:ea typeface="楷体" panose="02010609060101010101" charset="-122"/>
                <a:cs typeface="楷体" panose="02010609060101010101" charset="-122"/>
                <a:sym typeface="+mn-ea"/>
              </a:rPr>
              <a:t>1.</a:t>
            </a:r>
            <a:r>
              <a:rPr lang="zh-CN" altLang="en-US" sz="3600" b="1">
                <a:solidFill>
                  <a:srgbClr val="0000FF"/>
                </a:solidFill>
                <a:latin typeface="楷体" panose="02010609060101010101" charset="-122"/>
                <a:ea typeface="楷体" panose="02010609060101010101" charset="-122"/>
                <a:cs typeface="楷体" panose="02010609060101010101" charset="-122"/>
                <a:sym typeface="+mn-ea"/>
              </a:rPr>
              <a:t>社会提供的客观条件是实现人生价值的</a:t>
            </a:r>
            <a:r>
              <a:rPr lang="zh-CN" altLang="en-US" sz="3600" b="1" u="sng">
                <a:solidFill>
                  <a:srgbClr val="FF0000"/>
                </a:solidFill>
                <a:latin typeface="楷体" panose="02010609060101010101" charset="-122"/>
                <a:ea typeface="楷体" panose="02010609060101010101" charset="-122"/>
                <a:cs typeface="楷体" panose="02010609060101010101" charset="-122"/>
                <a:sym typeface="+mn-ea"/>
              </a:rPr>
              <a:t>前提（基础）</a:t>
            </a:r>
            <a:r>
              <a:rPr lang="zh-CN" altLang="en-US" sz="3600" b="1">
                <a:solidFill>
                  <a:srgbClr val="0000FF"/>
                </a:solidFill>
                <a:latin typeface="楷体" panose="02010609060101010101" charset="-122"/>
                <a:ea typeface="楷体" panose="02010609060101010101" charset="-122"/>
                <a:cs typeface="楷体" panose="02010609060101010101" charset="-122"/>
                <a:sym typeface="+mn-ea"/>
              </a:rPr>
              <a:t>。</a:t>
            </a:r>
          </a:p>
        </p:txBody>
      </p:sp>
      <p:sp>
        <p:nvSpPr>
          <p:cNvPr id="38916" name="文本框 38915"/>
          <p:cNvSpPr txBox="1"/>
          <p:nvPr/>
        </p:nvSpPr>
        <p:spPr>
          <a:xfrm>
            <a:off x="469265" y="1677035"/>
            <a:ext cx="11165205" cy="1198880"/>
          </a:xfrm>
          <a:prstGeom prst="rect">
            <a:avLst/>
          </a:prstGeom>
          <a:noFill/>
          <a:ln w="9525">
            <a:noFill/>
          </a:ln>
        </p:spPr>
        <p:txBody>
          <a:bodyPr wrap="square">
            <a:spAutoFit/>
          </a:bodyPr>
          <a:lstStyle/>
          <a:p>
            <a:pPr algn="l">
              <a:spcBef>
                <a:spcPct val="50000"/>
              </a:spcBef>
            </a:pPr>
            <a:r>
              <a:rPr lang="zh-CN" altLang="en-US" sz="3600" b="1">
                <a:latin typeface="楷体" panose="02010609060101010101" charset="-122"/>
                <a:ea typeface="楷体" panose="02010609060101010101" charset="-122"/>
                <a:cs typeface="楷体" panose="02010609060101010101" charset="-122"/>
              </a:rPr>
              <a:t>这里的客观条件包括：物质条件、智力成果、时代的需要、机遇等。</a:t>
            </a:r>
          </a:p>
        </p:txBody>
      </p:sp>
      <p:sp>
        <p:nvSpPr>
          <p:cNvPr id="38917" name="文本框 38916"/>
          <p:cNvSpPr txBox="1"/>
          <p:nvPr/>
        </p:nvSpPr>
        <p:spPr>
          <a:xfrm>
            <a:off x="469265" y="2973705"/>
            <a:ext cx="10966450" cy="1198880"/>
          </a:xfrm>
          <a:prstGeom prst="rect">
            <a:avLst/>
          </a:prstGeom>
          <a:noFill/>
          <a:ln w="9525">
            <a:noFill/>
          </a:ln>
        </p:spPr>
        <p:txBody>
          <a:bodyPr wrap="square">
            <a:spAutoFit/>
          </a:bodyPr>
          <a:lstStyle/>
          <a:p>
            <a:pPr algn="l">
              <a:spcBef>
                <a:spcPct val="50000"/>
              </a:spcBef>
            </a:pPr>
            <a:r>
              <a:rPr lang="en-US" altLang="zh-CN" sz="3600" b="1">
                <a:solidFill>
                  <a:srgbClr val="3333FF"/>
                </a:solidFill>
                <a:latin typeface="楷体" panose="02010609060101010101" charset="-122"/>
                <a:ea typeface="楷体" panose="02010609060101010101" charset="-122"/>
                <a:cs typeface="楷体" panose="02010609060101010101" charset="-122"/>
              </a:rPr>
              <a:t>2.</a:t>
            </a:r>
            <a:r>
              <a:rPr lang="zh-CN" altLang="en-US" sz="3600" b="1">
                <a:solidFill>
                  <a:srgbClr val="0000FF"/>
                </a:solidFill>
                <a:latin typeface="楷体" panose="02010609060101010101" charset="-122"/>
                <a:ea typeface="楷体" panose="02010609060101010101" charset="-122"/>
                <a:cs typeface="楷体" panose="02010609060101010101" charset="-122"/>
              </a:rPr>
              <a:t>人的价值只能在社会中实现。</a:t>
            </a:r>
            <a:r>
              <a:rPr lang="zh-CN" altLang="en-US" sz="3600" b="1">
                <a:latin typeface="楷体" panose="02010609060101010101" charset="-122"/>
                <a:ea typeface="楷体" panose="02010609060101010101" charset="-122"/>
                <a:cs typeface="楷体" panose="02010609060101010101" charset="-122"/>
              </a:rPr>
              <a:t>只有正确处理个人与社会、集体的关系才能在奉献社会中实现自己的价值。</a:t>
            </a:r>
          </a:p>
        </p:txBody>
      </p:sp>
      <p:sp>
        <p:nvSpPr>
          <p:cNvPr id="38918" name="文本框 38917"/>
          <p:cNvSpPr txBox="1"/>
          <p:nvPr/>
        </p:nvSpPr>
        <p:spPr>
          <a:xfrm>
            <a:off x="517525" y="4172585"/>
            <a:ext cx="11536045" cy="645160"/>
          </a:xfrm>
          <a:prstGeom prst="rect">
            <a:avLst/>
          </a:prstGeom>
          <a:noFill/>
          <a:ln w="9525">
            <a:noFill/>
          </a:ln>
        </p:spPr>
        <p:txBody>
          <a:bodyPr wrap="square">
            <a:spAutoFit/>
          </a:bodyPr>
          <a:lstStyle/>
          <a:p>
            <a:pPr algn="l"/>
            <a:r>
              <a:rPr lang="en-US" altLang="zh-CN" sz="3600" b="1">
                <a:solidFill>
                  <a:srgbClr val="0070C0"/>
                </a:solidFill>
                <a:latin typeface="楷体" panose="02010609060101010101" charset="-122"/>
                <a:ea typeface="楷体" panose="02010609060101010101" charset="-122"/>
                <a:cs typeface="楷体" panose="02010609060101010101" charset="-122"/>
              </a:rPr>
              <a:t>3.</a:t>
            </a:r>
            <a:r>
              <a:rPr lang="zh-CN" altLang="en-US" sz="3600" b="1">
                <a:solidFill>
                  <a:srgbClr val="0070C0"/>
                </a:solidFill>
                <a:latin typeface="楷体" panose="02010609060101010101" charset="-122"/>
                <a:ea typeface="楷体" panose="02010609060101010101" charset="-122"/>
                <a:cs typeface="楷体" panose="02010609060101010101" charset="-122"/>
              </a:rPr>
              <a:t>强调个人与社会的统一</a:t>
            </a:r>
            <a:r>
              <a:rPr lang="zh-CN" altLang="en-US" sz="3600" b="1">
                <a:latin typeface="楷体" panose="02010609060101010101" charset="-122"/>
                <a:ea typeface="楷体" panose="02010609060101010101" charset="-122"/>
                <a:cs typeface="楷体" panose="02010609060101010101" charset="-122"/>
              </a:rPr>
              <a:t>，并不否定追求个人发展。</a:t>
            </a:r>
          </a:p>
        </p:txBody>
      </p:sp>
      <p:sp>
        <p:nvSpPr>
          <p:cNvPr id="13" name="Shape 120"/>
          <p:cNvSpPr/>
          <p:nvPr/>
        </p:nvSpPr>
        <p:spPr>
          <a:xfrm>
            <a:off x="167640" y="320040"/>
            <a:ext cx="9226550" cy="615315"/>
          </a:xfrm>
          <a:prstGeom prst="rect">
            <a:avLst/>
          </a:prstGeom>
          <a:noFill/>
          <a:ln w="12700" cap="flat">
            <a:noFill/>
            <a:miter lim="400000"/>
          </a:ln>
          <a:effectLst/>
        </p:spPr>
        <p:txBody>
          <a:bodyPr wrap="square" lIns="0" tIns="0" rIns="0" bIns="0" numCol="1" anchor="t">
            <a:spAutoFit/>
          </a:bodyPr>
          <a:lstStyle>
            <a:lvl1pPr>
              <a:defRPr b="1">
                <a:solidFill>
                  <a:srgbClr val="B61C22"/>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lvl1p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4000" b="1">
                <a:ln>
                  <a:noFill/>
                </a:ln>
                <a:solidFill>
                  <a:schemeClr val="tx1"/>
                </a:solidFill>
                <a:effectLst>
                  <a:outerShdw blurRad="38100" dist="38100" dir="2700000">
                    <a:srgbClr val="FFFFFF"/>
                  </a:outerShdw>
                </a:effectLst>
                <a:uLnTx/>
                <a:uFillTx/>
                <a:latin typeface="楷体" panose="02010609060101010101" charset="-122"/>
                <a:ea typeface="楷体" panose="02010609060101010101" charset="-122"/>
                <a:cs typeface="+mn-ea"/>
                <a:sym typeface="+mn-ea"/>
              </a:rPr>
              <a:t>二、在个人与社会的统一中实现价值</a:t>
            </a:r>
            <a:endParaRPr lang="zh-CN" altLang="en-US" sz="4000" b="1" smtClean="0">
              <a:ln>
                <a:noFill/>
              </a:ln>
              <a:solidFill>
                <a:schemeClr val="tx1"/>
              </a:solidFill>
              <a:effectLst>
                <a:outerShdw blurRad="38100" dist="38100" dir="2700000">
                  <a:srgbClr val="FFFFFF"/>
                </a:outerShdw>
              </a:effectLst>
              <a:uLnTx/>
              <a:uFillTx/>
              <a:latin typeface="楷体" panose="02010609060101010101" charset="-122"/>
              <a:ea typeface="楷体" panose="02010609060101010101" charset="-122"/>
              <a:cs typeface="+mn-ea"/>
              <a:sym typeface="+mn-ea"/>
            </a:endParaRPr>
          </a:p>
        </p:txBody>
      </p:sp>
      <p:sp>
        <p:nvSpPr>
          <p:cNvPr id="2" name="文本框 1"/>
          <p:cNvSpPr txBox="1"/>
          <p:nvPr/>
        </p:nvSpPr>
        <p:spPr>
          <a:xfrm>
            <a:off x="8369300" y="320040"/>
            <a:ext cx="2974975" cy="7118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square" lIns="48377" tIns="48377" rIns="48377" bIns="48377" numCol="1" spcCol="38100" rtlCol="0" anchor="t" forceAA="0">
            <a:spAutoFit/>
          </a:bodyPr>
          <a:lstStyle/>
          <a:p>
            <a:pPr marL="0" marR="0" lvl="0" indent="0" algn="l" defTabSz="914400" rtl="0" eaLnBrk="1" fontAlgn="base" latinLnBrk="0" hangingPunct="1">
              <a:lnSpc>
                <a:spcPct val="100000"/>
              </a:lnSpc>
              <a:spcBef>
                <a:spcPct val="0"/>
              </a:spcBef>
              <a:spcAft>
                <a:spcPct val="0"/>
              </a:spcAft>
              <a:buClrTx/>
              <a:buSzTx/>
              <a:buFont typeface="Arial" panose="020b0604020202020204" pitchFamily="34" charset="0"/>
              <a:buNone/>
              <a:defRPr/>
            </a:pPr>
            <a:r>
              <a:rPr lang="zh-CN" altLang="en-US" sz="4000" b="1">
                <a:ln>
                  <a:noFill/>
                </a:ln>
                <a:solidFill>
                  <a:srgbClr val="FF0000"/>
                </a:solidFill>
                <a:effectLst>
                  <a:outerShdw blurRad="38100" dist="38100" dir="2700000">
                    <a:srgbClr val="FFFFFF"/>
                  </a:outerShdw>
                </a:effectLst>
                <a:uLnTx/>
                <a:uFillTx/>
                <a:latin typeface="楷体" panose="02010609060101010101" charset="-122"/>
                <a:ea typeface="楷体" panose="02010609060101010101" charset="-122"/>
                <a:cs typeface="+mn-ea"/>
                <a:sym typeface="+mn-ea"/>
              </a:rPr>
              <a:t>（客观条件）</a:t>
            </a:r>
            <a:endParaRPr kumimoji="0" lang="zh-CN" altLang="en-US" sz="4000" b="1" i="0" u="none" strike="noStrike" cap="none" spc="0" normalizeH="0" baseline="0">
              <a:ln>
                <a:noFill/>
              </a:ln>
              <a:solidFill>
                <a:srgbClr val="FF0000"/>
              </a:solidFill>
              <a:effectLst>
                <a:outerShdw blurRad="38100" dist="38100" dir="2700000">
                  <a:srgbClr val="FFFFFF"/>
                </a:outerShdw>
              </a:effectLst>
              <a:uLnTx/>
              <a:uFillTx/>
              <a:latin typeface="楷体" panose="02010609060101010101" charset="-122"/>
              <a:ea typeface="楷体" panose="02010609060101010101" charset="-122"/>
              <a:cs typeface="+mn-ea"/>
              <a:sym typeface="+mn-ea"/>
            </a:endParaRPr>
          </a:p>
        </p:txBody>
      </p:sp>
      <p:sp>
        <p:nvSpPr>
          <p:cNvPr id="4" name="文本框 3"/>
          <p:cNvSpPr txBox="1"/>
          <p:nvPr/>
        </p:nvSpPr>
        <p:spPr>
          <a:xfrm>
            <a:off x="517525" y="4817745"/>
            <a:ext cx="10024745" cy="583565"/>
          </a:xfrm>
          <a:prstGeom prst="rect">
            <a:avLst/>
          </a:prstGeom>
          <a:noFill/>
        </p:spPr>
        <p:txBody>
          <a:bodyPr wrap="square" rtlCol="0">
            <a:spAutoFit/>
          </a:bodyPr>
          <a:lstStyle/>
          <a:p>
            <a:r>
              <a:rPr lang="zh-CN" altLang="en-US" sz="3200"/>
              <a:t>注意：有了良好的社会条件就一定能实现人生价值吗？</a:t>
            </a:r>
          </a:p>
        </p:txBody>
      </p:sp>
      <p:sp>
        <p:nvSpPr>
          <p:cNvPr id="5" name="文本框 4"/>
          <p:cNvSpPr txBox="1"/>
          <p:nvPr/>
        </p:nvSpPr>
        <p:spPr>
          <a:xfrm>
            <a:off x="469265" y="5596255"/>
            <a:ext cx="11584305" cy="1076325"/>
          </a:xfrm>
          <a:prstGeom prst="rect">
            <a:avLst/>
          </a:prstGeom>
          <a:noFill/>
        </p:spPr>
        <p:txBody>
          <a:bodyPr wrap="square" rtlCol="0">
            <a:spAutoFit/>
          </a:bodyPr>
          <a:lstStyle/>
          <a:p>
            <a:r>
              <a:rPr lang="zh-CN" altLang="en-US" sz="3200"/>
              <a:t>若不加以利用，也不能实现人生价值。这就需要发挥人的主观能动性。</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8914"/>
                                        </p:tgtEl>
                                        <p:attrNameLst>
                                          <p:attrName>style.visibility</p:attrName>
                                        </p:attrNameLst>
                                      </p:cBhvr>
                                      <p:to>
                                        <p:strVal val="visible"/>
                                      </p:to>
                                    </p:set>
                                    <p:anim calcmode="lin" valueType="num">
                                      <p:cBhvr additive="base">
                                        <p:cTn id="7" dur="500" fill="hold"/>
                                        <p:tgtEl>
                                          <p:spTgt spid="38914"/>
                                        </p:tgtEl>
                                        <p:attrNameLst>
                                          <p:attrName>ppt_x</p:attrName>
                                        </p:attrNameLst>
                                      </p:cBhvr>
                                      <p:tavLst>
                                        <p:tav tm="0">
                                          <p:val>
                                            <p:strVal val="#ppt_x"/>
                                          </p:val>
                                        </p:tav>
                                        <p:tav tm="100000">
                                          <p:val>
                                            <p:strVal val="#ppt_x"/>
                                          </p:val>
                                        </p:tav>
                                      </p:tavLst>
                                    </p:anim>
                                    <p:anim calcmode="lin" valueType="num">
                                      <p:cBhvr additive="base">
                                        <p:cTn id="8" dur="500" fill="hold"/>
                                        <p:tgtEl>
                                          <p:spTgt spid="3891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8916"/>
                                        </p:tgtEl>
                                        <p:attrNameLst>
                                          <p:attrName>style.visibility</p:attrName>
                                        </p:attrNameLst>
                                      </p:cBhvr>
                                      <p:to>
                                        <p:strVal val="visible"/>
                                      </p:to>
                                    </p:set>
                                    <p:anim calcmode="lin" valueType="num">
                                      <p:cBhvr additive="base">
                                        <p:cTn id="13" dur="500" fill="hold"/>
                                        <p:tgtEl>
                                          <p:spTgt spid="38916"/>
                                        </p:tgtEl>
                                        <p:attrNameLst>
                                          <p:attrName>ppt_x</p:attrName>
                                        </p:attrNameLst>
                                      </p:cBhvr>
                                      <p:tavLst>
                                        <p:tav tm="0">
                                          <p:val>
                                            <p:strVal val="#ppt_x"/>
                                          </p:val>
                                        </p:tav>
                                        <p:tav tm="100000">
                                          <p:val>
                                            <p:strVal val="#ppt_x"/>
                                          </p:val>
                                        </p:tav>
                                      </p:tavLst>
                                    </p:anim>
                                    <p:anim calcmode="lin" valueType="num">
                                      <p:cBhvr additive="base">
                                        <p:cTn id="14" dur="500" fill="hold"/>
                                        <p:tgtEl>
                                          <p:spTgt spid="38916"/>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8917"/>
                                        </p:tgtEl>
                                        <p:attrNameLst>
                                          <p:attrName>style.visibility</p:attrName>
                                        </p:attrNameLst>
                                      </p:cBhvr>
                                      <p:to>
                                        <p:strVal val="visible"/>
                                      </p:to>
                                    </p:set>
                                    <p:anim calcmode="lin" valueType="num">
                                      <p:cBhvr additive="base">
                                        <p:cTn id="19" dur="500" fill="hold"/>
                                        <p:tgtEl>
                                          <p:spTgt spid="38917"/>
                                        </p:tgtEl>
                                        <p:attrNameLst>
                                          <p:attrName>ppt_x</p:attrName>
                                        </p:attrNameLst>
                                      </p:cBhvr>
                                      <p:tavLst>
                                        <p:tav tm="0">
                                          <p:val>
                                            <p:strVal val="#ppt_x"/>
                                          </p:val>
                                        </p:tav>
                                        <p:tav tm="100000">
                                          <p:val>
                                            <p:strVal val="#ppt_x"/>
                                          </p:val>
                                        </p:tav>
                                      </p:tavLst>
                                    </p:anim>
                                    <p:anim calcmode="lin" valueType="num">
                                      <p:cBhvr additive="base">
                                        <p:cTn id="20" dur="500" fill="hold"/>
                                        <p:tgtEl>
                                          <p:spTgt spid="3891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38918"/>
                                        </p:tgtEl>
                                        <p:attrNameLst>
                                          <p:attrName>style.visibility</p:attrName>
                                        </p:attrNameLst>
                                      </p:cBhvr>
                                      <p:to>
                                        <p:strVal val="visible"/>
                                      </p:to>
                                    </p:set>
                                    <p:anim calcmode="lin" valueType="num">
                                      <p:cBhvr additive="base">
                                        <p:cTn id="25" dur="500" fill="hold"/>
                                        <p:tgtEl>
                                          <p:spTgt spid="38918"/>
                                        </p:tgtEl>
                                        <p:attrNameLst>
                                          <p:attrName>ppt_x</p:attrName>
                                        </p:attrNameLst>
                                      </p:cBhvr>
                                      <p:tavLst>
                                        <p:tav tm="0">
                                          <p:val>
                                            <p:strVal val="#ppt_x"/>
                                          </p:val>
                                        </p:tav>
                                        <p:tav tm="100000">
                                          <p:val>
                                            <p:strVal val="#ppt_x"/>
                                          </p:val>
                                        </p:tav>
                                      </p:tavLst>
                                    </p:anim>
                                    <p:anim calcmode="lin" valueType="num">
                                      <p:cBhvr additive="base">
                                        <p:cTn id="26" dur="500" fill="hold"/>
                                        <p:tgtEl>
                                          <p:spTgt spid="38918"/>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4"/>
                                        </p:tgtEl>
                                        <p:attrNameLst>
                                          <p:attrName>style.visibility</p:attrName>
                                        </p:attrNameLst>
                                      </p:cBhvr>
                                      <p:to>
                                        <p:strVal val="visible"/>
                                      </p:to>
                                    </p:set>
                                    <p:anim calcmode="lin" valueType="num">
                                      <p:cBhvr additive="base">
                                        <p:cTn id="31" dur="500" fill="hold"/>
                                        <p:tgtEl>
                                          <p:spTgt spid="4"/>
                                        </p:tgtEl>
                                        <p:attrNameLst>
                                          <p:attrName>ppt_x</p:attrName>
                                        </p:attrNameLst>
                                      </p:cBhvr>
                                      <p:tavLst>
                                        <p:tav tm="0">
                                          <p:val>
                                            <p:strVal val="#ppt_x"/>
                                          </p:val>
                                        </p:tav>
                                        <p:tav tm="100000">
                                          <p:val>
                                            <p:strVal val="#ppt_x"/>
                                          </p:val>
                                        </p:tav>
                                      </p:tavLst>
                                    </p:anim>
                                    <p:anim calcmode="lin" valueType="num">
                                      <p:cBhvr additive="base">
                                        <p:cTn id="32"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after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5"/>
                                        </p:tgtEl>
                                        <p:attrNameLst>
                                          <p:attrName>style.visibility</p:attrName>
                                        </p:attrNameLst>
                                      </p:cBhvr>
                                      <p:to>
                                        <p:strVal val="visible"/>
                                      </p:to>
                                    </p:set>
                                    <p:anim calcmode="lin" valueType="num">
                                      <p:cBhvr additive="base">
                                        <p:cTn id="37" dur="500" fill="hold"/>
                                        <p:tgtEl>
                                          <p:spTgt spid="5"/>
                                        </p:tgtEl>
                                        <p:attrNameLst>
                                          <p:attrName>ppt_x</p:attrName>
                                        </p:attrNameLst>
                                      </p:cBhvr>
                                      <p:tavLst>
                                        <p:tav tm="0">
                                          <p:val>
                                            <p:strVal val="#ppt_x"/>
                                          </p:val>
                                        </p:tav>
                                        <p:tav tm="100000">
                                          <p:val>
                                            <p:strVal val="#ppt_x"/>
                                          </p:val>
                                        </p:tav>
                                      </p:tavLst>
                                    </p:anim>
                                    <p:anim calcmode="lin" valueType="num">
                                      <p:cBhvr additive="base">
                                        <p:cTn id="3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914" grpId="0"/>
      <p:bldP spid="38916" grpId="0"/>
      <p:bldP spid="38917" grpId="0"/>
      <p:bldP spid="38918" grpId="0"/>
      <p:bldP spid="4" grpId="0"/>
      <p:bldP spid="5" grpId="0"/>
    </p:bldLst>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2289" name="Text Box 4"/>
          <p:cNvSpPr txBox="1">
            <a:spLocks noChangeArrowheads="1"/>
          </p:cNvSpPr>
          <p:nvPr/>
        </p:nvSpPr>
        <p:spPr bwMode="auto">
          <a:xfrm>
            <a:off x="264733" y="389464"/>
            <a:ext cx="11197318" cy="4605020"/>
          </a:xfrm>
          <a:prstGeom prst="rect">
            <a:avLst/>
          </a:prstGeom>
          <a:noFill/>
          <a:ln w="38100">
            <a:noFill/>
            <a:miter lim="800000"/>
          </a:ln>
        </p:spPr>
        <p:txBody>
          <a:bodyPr>
            <a:spAutoFit/>
          </a:bodyPr>
          <a:lstStyle/>
          <a:p>
            <a:pPr marR="0" defTabSz="914400">
              <a:lnSpc>
                <a:spcPts val="4400"/>
              </a:lnSpc>
              <a:buClrTx/>
              <a:buSzTx/>
              <a:defRPr/>
            </a:pPr>
            <a:r>
              <a:rPr kumimoji="0" lang="zh-CN" altLang="en-US" sz="3200" b="1" kern="1200" cap="none" spc="0" normalizeH="0" baseline="0" noProof="0" smtClean="0">
                <a:latin typeface="+mn-ea"/>
                <a:ea typeface="+mn-ea"/>
                <a:cs typeface="+mn-cs"/>
              </a:rPr>
              <a:t>我们所处的时代是一个“个性张扬”的时代，追求人的个性发展本身也是社会进步的表现。但是人们在追求个性发展的过程中，应该（   ）</a:t>
            </a:r>
          </a:p>
          <a:p>
            <a:pPr marR="0" defTabSz="914400">
              <a:lnSpc>
                <a:spcPts val="4400"/>
              </a:lnSpc>
              <a:buClrTx/>
              <a:buSzTx/>
              <a:defRPr/>
            </a:pPr>
            <a:r>
              <a:rPr kumimoji="0" lang="zh-CN" altLang="en-US" sz="3200" b="1" kern="1200" cap="none" spc="0" normalizeH="0" baseline="0" noProof="0" smtClean="0">
                <a:latin typeface="+mn-ea"/>
                <a:ea typeface="+mn-ea"/>
                <a:cs typeface="+mn-cs"/>
              </a:rPr>
              <a:t> ①在个人与社会的统一中实现自己的价值</a:t>
            </a:r>
          </a:p>
          <a:p>
            <a:pPr marR="0" defTabSz="914400">
              <a:lnSpc>
                <a:spcPts val="4400"/>
              </a:lnSpc>
              <a:buClrTx/>
              <a:buSzTx/>
              <a:defRPr/>
            </a:pPr>
            <a:r>
              <a:rPr kumimoji="0" lang="zh-CN" altLang="en-US" sz="3200" b="1" kern="1200" cap="none" spc="0" normalizeH="0" baseline="0" noProof="0" smtClean="0">
                <a:latin typeface="+mn-ea"/>
                <a:ea typeface="+mn-ea"/>
                <a:cs typeface="+mn-cs"/>
              </a:rPr>
              <a:t> ②以“新潮”和</a:t>
            </a:r>
            <a:r>
              <a:rPr kumimoji="0" lang="en-US" altLang="zh-CN" sz="3200" b="1" kern="1200" cap="none" spc="0" normalizeH="0" baseline="0" noProof="0" smtClean="0">
                <a:latin typeface="+mn-ea"/>
                <a:ea typeface="+mn-ea"/>
                <a:cs typeface="+mn-cs"/>
              </a:rPr>
              <a:t>“</a:t>
            </a:r>
            <a:r>
              <a:rPr kumimoji="0" lang="zh-CN" altLang="en-US" sz="3200" b="1" kern="1200" cap="none" spc="0" normalizeH="0" baseline="0" noProof="0" smtClean="0">
                <a:latin typeface="+mn-ea"/>
                <a:ea typeface="+mn-ea"/>
                <a:cs typeface="+mn-cs"/>
              </a:rPr>
              <a:t>时髦</a:t>
            </a:r>
            <a:r>
              <a:rPr kumimoji="0" lang="en-US" altLang="zh-CN" sz="3200" b="1" kern="1200" cap="none" spc="0" normalizeH="0" baseline="0" noProof="0" smtClean="0">
                <a:latin typeface="+mn-ea"/>
                <a:ea typeface="+mn-ea"/>
                <a:cs typeface="+mn-cs"/>
              </a:rPr>
              <a:t>”</a:t>
            </a:r>
            <a:r>
              <a:rPr kumimoji="0" lang="zh-CN" altLang="en-US" sz="3200" b="1" kern="1200" cap="none" spc="0" normalizeH="0" baseline="0" noProof="0" smtClean="0">
                <a:latin typeface="+mn-ea"/>
                <a:ea typeface="+mn-ea"/>
                <a:cs typeface="+mn-cs"/>
              </a:rPr>
              <a:t>作为标准</a:t>
            </a:r>
          </a:p>
          <a:p>
            <a:pPr marR="0" defTabSz="914400">
              <a:lnSpc>
                <a:spcPts val="4400"/>
              </a:lnSpc>
              <a:buClrTx/>
              <a:buSzTx/>
              <a:defRPr/>
            </a:pPr>
            <a:r>
              <a:rPr kumimoji="0" lang="zh-CN" altLang="en-US" sz="3200" b="1" kern="1200" cap="none" spc="0" normalizeH="0" baseline="0" noProof="0" smtClean="0">
                <a:latin typeface="+mn-ea"/>
                <a:ea typeface="+mn-ea"/>
                <a:cs typeface="+mn-cs"/>
              </a:rPr>
              <a:t> ③表现为对他人、对社会的独特贡献方式</a:t>
            </a:r>
          </a:p>
          <a:p>
            <a:pPr marR="0" defTabSz="914400">
              <a:lnSpc>
                <a:spcPts val="4400"/>
              </a:lnSpc>
              <a:buClrTx/>
              <a:buSzTx/>
              <a:defRPr/>
            </a:pPr>
            <a:r>
              <a:rPr kumimoji="0" lang="zh-CN" altLang="en-US" sz="3200" b="1" kern="1200" cap="none" spc="0" normalizeH="0" baseline="0" noProof="0" smtClean="0">
                <a:latin typeface="+mn-ea"/>
                <a:ea typeface="+mn-ea"/>
                <a:cs typeface="+mn-cs"/>
              </a:rPr>
              <a:t> ④追求怪异</a:t>
            </a:r>
          </a:p>
          <a:p>
            <a:pPr marR="0" defTabSz="914400">
              <a:lnSpc>
                <a:spcPts val="4400"/>
              </a:lnSpc>
              <a:buClrTx/>
              <a:buSzTx/>
              <a:defRPr/>
            </a:pPr>
            <a:r>
              <a:rPr kumimoji="0" lang="en-US" altLang="zh-CN" sz="3200" b="1" kern="1200" cap="none" spc="0" normalizeH="0" baseline="0" noProof="0" smtClean="0">
                <a:latin typeface="+mn-ea"/>
                <a:ea typeface="+mn-ea"/>
                <a:cs typeface="+mn-cs"/>
              </a:rPr>
              <a:t> A</a:t>
            </a:r>
            <a:r>
              <a:rPr kumimoji="0" lang="zh-CN" altLang="en-US" sz="3200" b="1" kern="1200" cap="none" spc="0" normalizeH="0" baseline="0" noProof="0" smtClean="0">
                <a:latin typeface="+mn-ea"/>
                <a:ea typeface="+mn-ea"/>
                <a:cs typeface="+mn-cs"/>
              </a:rPr>
              <a:t>、</a:t>
            </a:r>
            <a:r>
              <a:rPr kumimoji="0" lang="en-US" altLang="zh-CN" sz="3200" b="1" kern="1200" cap="none" spc="0" normalizeH="0" baseline="0" noProof="0" smtClean="0">
                <a:latin typeface="+mn-ea"/>
                <a:ea typeface="+mn-ea"/>
                <a:cs typeface="+mn-cs"/>
              </a:rPr>
              <a:t>①②   B</a:t>
            </a:r>
            <a:r>
              <a:rPr kumimoji="0" lang="zh-CN" altLang="en-US" sz="3200" b="1" kern="1200" cap="none" spc="0" normalizeH="0" baseline="0" noProof="0" smtClean="0">
                <a:latin typeface="+mn-ea"/>
                <a:ea typeface="+mn-ea"/>
                <a:cs typeface="+mn-cs"/>
              </a:rPr>
              <a:t>、③④   </a:t>
            </a:r>
            <a:r>
              <a:rPr kumimoji="0" lang="en-US" altLang="zh-CN" sz="3200" b="1" kern="1200" cap="none" spc="0" normalizeH="0" baseline="0" noProof="0" smtClean="0">
                <a:latin typeface="+mn-ea"/>
                <a:ea typeface="+mn-ea"/>
                <a:cs typeface="+mn-cs"/>
              </a:rPr>
              <a:t>C</a:t>
            </a:r>
            <a:r>
              <a:rPr kumimoji="0" lang="zh-CN" altLang="en-US" sz="3200" b="1" kern="1200" cap="none" spc="0" normalizeH="0" baseline="0" noProof="0" smtClean="0">
                <a:latin typeface="+mn-ea"/>
                <a:ea typeface="+mn-ea"/>
                <a:cs typeface="+mn-cs"/>
              </a:rPr>
              <a:t>、② </a:t>
            </a:r>
            <a:r>
              <a:rPr kumimoji="0" lang="en-US" altLang="zh-CN" sz="3200" b="1" kern="1200" cap="none" spc="0" normalizeH="0" baseline="0" noProof="0" smtClean="0">
                <a:latin typeface="+mn-ea"/>
                <a:ea typeface="+mn-ea"/>
                <a:cs typeface="+mn-cs"/>
              </a:rPr>
              <a:t>④  D</a:t>
            </a:r>
            <a:r>
              <a:rPr kumimoji="0" lang="zh-CN" altLang="en-US" sz="3200" b="1" kern="1200" cap="none" spc="0" normalizeH="0" baseline="0" noProof="0" smtClean="0">
                <a:latin typeface="+mn-ea"/>
                <a:ea typeface="+mn-ea"/>
                <a:cs typeface="+mn-cs"/>
              </a:rPr>
              <a:t>、①</a:t>
            </a:r>
            <a:r>
              <a:rPr kumimoji="0" lang="en-US" altLang="zh-CN" sz="3200" b="1" kern="1200" cap="none" spc="0" normalizeH="0" baseline="0" noProof="0" smtClean="0">
                <a:latin typeface="+mn-ea"/>
                <a:ea typeface="+mn-ea"/>
                <a:cs typeface="+mn-cs"/>
              </a:rPr>
              <a:t>③</a:t>
            </a:r>
          </a:p>
        </p:txBody>
      </p:sp>
      <p:sp>
        <p:nvSpPr>
          <p:cNvPr id="11267" name="Text Box 5"/>
          <p:cNvSpPr txBox="1"/>
          <p:nvPr/>
        </p:nvSpPr>
        <p:spPr>
          <a:xfrm>
            <a:off x="9251435" y="2486682"/>
            <a:ext cx="1063625" cy="1568450"/>
          </a:xfrm>
          <a:prstGeom prst="rect">
            <a:avLst/>
          </a:prstGeom>
          <a:noFill/>
          <a:ln w="9525">
            <a:noFill/>
          </a:ln>
        </p:spPr>
        <p:txBody>
          <a:bodyPr wrap="none">
            <a:spAutoFit/>
            <a:scene3d>
              <a:camera prst="orthographicFront"/>
              <a:lightRig rig="threePt" dir="t"/>
            </a:scene3d>
          </a:bodyPr>
          <a:lstStyle/>
          <a:p>
            <a:r>
              <a:rPr lang="en-US" altLang="zh-CN" sz="9600" b="1">
                <a:solidFill>
                  <a:schemeClr val="tx1"/>
                </a:solidFill>
                <a:effectLst>
                  <a:outerShdw blurRad="38100" dist="19050" dir="2700000" algn="tl" rotWithShape="0">
                    <a:schemeClr val="dk1">
                      <a:alpha val="40000"/>
                    </a:schemeClr>
                  </a:outerShdw>
                </a:effectLst>
                <a:latin typeface="Arial" panose="020b0604020202020204" pitchFamily="34" charset="0"/>
              </a:rPr>
              <a:t>D</a:t>
            </a:r>
          </a:p>
        </p:txBody>
      </p:sp>
      <p:sp>
        <p:nvSpPr>
          <p:cNvPr id="13" name="Shape 112"/>
          <p:cNvSpPr/>
          <p:nvPr/>
        </p:nvSpPr>
        <p:spPr>
          <a:xfrm>
            <a:off x="86941" y="74314"/>
            <a:ext cx="807896" cy="645160"/>
          </a:xfrm>
          <a:prstGeom prst="rect">
            <a:avLst/>
          </a:prstGeom>
          <a:ln w="12700">
            <a:miter lim="400000"/>
          </a:ln>
        </p:spPr>
        <p:txBody>
          <a:bodyPr wrap="square" lIns="45606" rIns="45606">
            <a:spAutoFit/>
          </a:bodyPr>
          <a:lstStyle>
            <a:lvl1pPr algn="ctr">
              <a:defRPr sz="1000">
                <a:solidFill>
                  <a:srgbClr val="FFFFFF"/>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lvl1pPr>
          </a:lstStyle>
          <a:p>
            <a:pPr marL="0" marR="0" lvl="0" indent="0" algn="ctr" defTabSz="914400" eaLnBrk="1" fontAlgn="auto" latinLnBrk="0" hangingPunct="1">
              <a:lnSpc>
                <a:spcPct val="100000"/>
              </a:lnSpc>
              <a:spcBef>
                <a:spcPct val="0"/>
              </a:spcBef>
              <a:spcAft>
                <a:spcPct val="0"/>
              </a:spcAft>
              <a:buClrTx/>
              <a:buSzTx/>
              <a:buFontTx/>
              <a:buNone/>
              <a:defRPr sz="1800">
                <a:solidFill>
                  <a:srgbClr val="000000"/>
                </a:solidFill>
              </a:defRPr>
            </a:pPr>
            <a:r>
              <a:rPr kumimoji="0" lang="en-US" sz="3600" b="0" i="0" u="none" strike="noStrike" kern="0" cap="none" spc="0" normalizeH="0" baseline="0" noProof="0" smtClean="0">
                <a:ln>
                  <a:noFill/>
                </a:ln>
                <a:solidFill>
                  <a:srgbClr val="FFFFFF"/>
                </a:solidFill>
                <a:effectLst/>
                <a:uLnTx/>
                <a:uFillTx/>
                <a:latin typeface="楷体" panose="02010609060101010101" charset="-122"/>
                <a:ea typeface="楷体" panose="02010609060101010101" charset="-122"/>
                <a:sym typeface="微软雅黑" panose="020b0503020204020204" pitchFamily="34" charset="-122"/>
              </a:rPr>
              <a:t>5</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1267"/>
                                        </p:tgtEl>
                                        <p:attrNameLst>
                                          <p:attrName>style.visibility</p:attrName>
                                        </p:attrNameLst>
                                      </p:cBhvr>
                                      <p:to>
                                        <p:strVal val="visible"/>
                                      </p:to>
                                    </p:set>
                                    <p:anim calcmode="lin" valueType="num">
                                      <p:cBhvr>
                                        <p:cTn id="7" dur="500" fill="hold"/>
                                        <p:tgtEl>
                                          <p:spTgt spid="11267"/>
                                        </p:tgtEl>
                                        <p:attrNameLst>
                                          <p:attrName>ppt_x</p:attrName>
                                        </p:attrNameLst>
                                      </p:cBhvr>
                                      <p:tavLst>
                                        <p:tav tm="0">
                                          <p:val>
                                            <p:strVal val="#ppt_x"/>
                                          </p:val>
                                        </p:tav>
                                        <p:tav tm="100000">
                                          <p:val>
                                            <p:strVal val="#ppt_x"/>
                                          </p:val>
                                        </p:tav>
                                      </p:tavLst>
                                    </p:anim>
                                    <p:anim calcmode="lin" valueType="num">
                                      <p:cBhvr>
                                        <p:cTn id="8" dur="500" fill="hold"/>
                                        <p:tgtEl>
                                          <p:spTgt spid="1126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7" grpId="0"/>
    </p:bldLst>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矩形 1"/>
          <p:cNvSpPr/>
          <p:nvPr/>
        </p:nvSpPr>
        <p:spPr>
          <a:xfrm>
            <a:off x="266464" y="69429"/>
            <a:ext cx="11657796" cy="4569460"/>
          </a:xfrm>
          <a:prstGeom prst="rect">
            <a:avLst/>
          </a:prstGeom>
        </p:spPr>
        <p:txBody>
          <a:bodyPr wrap="square">
            <a:spAutoFit/>
          </a:bodyPr>
          <a:lstStyle/>
          <a:p>
            <a:pPr fontAlgn="auto">
              <a:lnSpc>
                <a:spcPts val="4365"/>
              </a:lnSpc>
              <a:spcBef>
                <a:spcPct val="0"/>
              </a:spcBef>
            </a:pPr>
            <a:r>
              <a:rPr kumimoji="1" lang="zh-CN" altLang="en-US" sz="3600" b="1">
                <a:latin typeface="楷体" panose="02010609060101010101" charset="-122"/>
                <a:ea typeface="楷体" panose="02010609060101010101" charset="-122"/>
                <a:cs typeface="楷体" panose="02010609060101010101" charset="-122"/>
              </a:rPr>
              <a:t>有这样一个人，他冷酷无情嗜酒如命且毒瘾很深，一次在酒吧里因看一个酒保不顺眼而犯下了杀人罪，被判终身监禁。</a:t>
            </a:r>
            <a:r>
              <a:rPr kumimoji="1" lang="zh-CN" altLang="en-US" sz="3600" b="1">
                <a:solidFill>
                  <a:schemeClr val="tx2"/>
                </a:solidFill>
                <a:latin typeface="楷体" panose="02010609060101010101" charset="-122"/>
                <a:ea typeface="楷体" panose="02010609060101010101" charset="-122"/>
                <a:cs typeface="楷体" panose="02010609060101010101" charset="-122"/>
              </a:rPr>
              <a:t>他有两个儿子，</a:t>
            </a:r>
            <a:r>
              <a:rPr kumimoji="1" lang="zh-CN" altLang="en-US" sz="3600" b="1">
                <a:latin typeface="楷体" panose="02010609060101010101" charset="-122"/>
                <a:ea typeface="楷体" panose="02010609060101010101" charset="-122"/>
                <a:cs typeface="楷体" panose="02010609060101010101" charset="-122"/>
              </a:rPr>
              <a:t>年龄相差才</a:t>
            </a:r>
            <a:r>
              <a:rPr kumimoji="1" lang="en-US" altLang="zh-CN" sz="3600" b="1">
                <a:latin typeface="楷体" panose="02010609060101010101" charset="-122"/>
                <a:ea typeface="楷体" panose="02010609060101010101" charset="-122"/>
                <a:cs typeface="楷体" panose="02010609060101010101" charset="-122"/>
              </a:rPr>
              <a:t>1</a:t>
            </a:r>
            <a:r>
              <a:rPr kumimoji="1" lang="zh-CN" altLang="en-US" sz="3600" b="1">
                <a:latin typeface="楷体" panose="02010609060101010101" charset="-122"/>
                <a:ea typeface="楷体" panose="02010609060101010101" charset="-122"/>
                <a:cs typeface="楷体" panose="02010609060101010101" charset="-122"/>
              </a:rPr>
              <a:t>岁，</a:t>
            </a:r>
            <a:r>
              <a:rPr kumimoji="1" lang="zh-CN" altLang="en-US" sz="3600" b="1">
                <a:solidFill>
                  <a:srgbClr val="0000FF"/>
                </a:solidFill>
                <a:latin typeface="楷体" panose="02010609060101010101" charset="-122"/>
                <a:ea typeface="楷体" panose="02010609060101010101" charset="-122"/>
                <a:cs typeface="楷体" panose="02010609060101010101" charset="-122"/>
              </a:rPr>
              <a:t>其中一个</a:t>
            </a:r>
            <a:r>
              <a:rPr kumimoji="1" lang="zh-CN" altLang="en-US" sz="3600" b="1">
                <a:latin typeface="楷体" panose="02010609060101010101" charset="-122"/>
                <a:ea typeface="楷体" panose="02010609060101010101" charset="-122"/>
                <a:cs typeface="楷体" panose="02010609060101010101" charset="-122"/>
              </a:rPr>
              <a:t>同样毒瘾重，靠偷窃和勒索为生，后来也因杀人而坐监。</a:t>
            </a:r>
            <a:r>
              <a:rPr kumimoji="1" lang="zh-CN" altLang="en-US" sz="3600" b="1">
                <a:solidFill>
                  <a:srgbClr val="0000FF"/>
                </a:solidFill>
                <a:latin typeface="楷体" panose="02010609060101010101" charset="-122"/>
                <a:ea typeface="楷体" panose="02010609060101010101" charset="-122"/>
                <a:cs typeface="楷体" panose="02010609060101010101" charset="-122"/>
              </a:rPr>
              <a:t>另一个</a:t>
            </a:r>
            <a:r>
              <a:rPr kumimoji="1" lang="zh-CN" altLang="en-US" sz="3600" b="1">
                <a:latin typeface="楷体" panose="02010609060101010101" charset="-122"/>
                <a:ea typeface="楷体" panose="02010609060101010101" charset="-122"/>
                <a:cs typeface="楷体" panose="02010609060101010101" charset="-122"/>
              </a:rPr>
              <a:t>却既不喝酒，也不吸毒，不仅有美满的婚姻，还担任一家大企业公司的经理。</a:t>
            </a:r>
          </a:p>
          <a:p>
            <a:pPr fontAlgn="auto">
              <a:lnSpc>
                <a:spcPts val="4365"/>
              </a:lnSpc>
              <a:spcBef>
                <a:spcPct val="0"/>
              </a:spcBef>
            </a:pPr>
            <a:r>
              <a:rPr kumimoji="1" lang="zh-CN" altLang="en-US" sz="3600" b="1" smtClean="0">
                <a:latin typeface="楷体" panose="02010609060101010101" charset="-122"/>
                <a:ea typeface="楷体" panose="02010609060101010101" charset="-122"/>
                <a:cs typeface="楷体" panose="02010609060101010101" charset="-122"/>
              </a:rPr>
              <a:t>在</a:t>
            </a:r>
            <a:r>
              <a:rPr kumimoji="1" lang="zh-CN" altLang="en-US" sz="3600" b="1">
                <a:latin typeface="楷体" panose="02010609060101010101" charset="-122"/>
                <a:ea typeface="楷体" panose="02010609060101010101" charset="-122"/>
                <a:cs typeface="楷体" panose="02010609060101010101" charset="-122"/>
              </a:rPr>
              <a:t>一次访问中，问起造成他们现状的原因，二人的答案竟然相同：“</a:t>
            </a:r>
            <a:r>
              <a:rPr kumimoji="1" lang="zh-CN" altLang="en-US" sz="3600" b="1">
                <a:solidFill>
                  <a:srgbClr val="0000FF"/>
                </a:solidFill>
                <a:latin typeface="楷体" panose="02010609060101010101" charset="-122"/>
                <a:ea typeface="楷体" panose="02010609060101010101" charset="-122"/>
                <a:cs typeface="楷体" panose="02010609060101010101" charset="-122"/>
              </a:rPr>
              <a:t>有这样的老子</a:t>
            </a:r>
            <a:r>
              <a:rPr kumimoji="1" lang="zh-CN" altLang="en-US" sz="3600" b="1">
                <a:latin typeface="楷体" panose="02010609060101010101" charset="-122"/>
                <a:ea typeface="楷体" panose="02010609060101010101" charset="-122"/>
                <a:cs typeface="楷体" panose="02010609060101010101" charset="-122"/>
              </a:rPr>
              <a:t>，我还能有什么办法？”</a:t>
            </a:r>
          </a:p>
        </p:txBody>
      </p:sp>
      <p:sp>
        <p:nvSpPr>
          <p:cNvPr id="6" name="Rectangle 3"/>
          <p:cNvSpPr>
            <a:spLocks noChangeArrowheads="1"/>
          </p:cNvSpPr>
          <p:nvPr/>
        </p:nvSpPr>
        <p:spPr bwMode="auto">
          <a:xfrm>
            <a:off x="383917" y="5626982"/>
            <a:ext cx="9676731" cy="776605"/>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nSpc>
                <a:spcPct val="150000"/>
              </a:lnSpc>
              <a:spcBef>
                <a:spcPct val="0"/>
              </a:spcBef>
            </a:pPr>
            <a:r>
              <a:rPr kumimoji="1" lang="zh-CN" altLang="en-US" sz="2965" b="1" smtClean="0">
                <a:solidFill>
                  <a:srgbClr val="FF0000"/>
                </a:solidFill>
                <a:latin typeface="楷体" panose="02010609060101010101" charset="-122"/>
                <a:ea typeface="楷体" panose="02010609060101010101" charset="-122"/>
                <a:cs typeface="Times New Roman" panose="02020603050405020304" pitchFamily="18" charset="0"/>
              </a:rPr>
              <a:t>实现</a:t>
            </a:r>
            <a:r>
              <a:rPr kumimoji="1" lang="zh-CN" altLang="en-US" sz="2965" b="1">
                <a:solidFill>
                  <a:srgbClr val="FF0000"/>
                </a:solidFill>
                <a:latin typeface="楷体" panose="02010609060101010101" charset="-122"/>
                <a:ea typeface="楷体" panose="02010609060101010101" charset="-122"/>
                <a:cs typeface="Times New Roman" panose="02020603050405020304" pitchFamily="18" charset="0"/>
              </a:rPr>
              <a:t>人生价值需要发挥</a:t>
            </a:r>
            <a:r>
              <a:rPr kumimoji="1" lang="zh-CN" altLang="en-US" sz="2965" b="1" smtClean="0">
                <a:solidFill>
                  <a:srgbClr val="FF0000"/>
                </a:solidFill>
                <a:latin typeface="楷体" panose="02010609060101010101" charset="-122"/>
                <a:ea typeface="楷体" panose="02010609060101010101" charset="-122"/>
                <a:cs typeface="Times New Roman" panose="02020603050405020304" pitchFamily="18" charset="0"/>
              </a:rPr>
              <a:t>主观能动性，创造</a:t>
            </a:r>
            <a:r>
              <a:rPr kumimoji="1" lang="zh-CN" altLang="en-US" sz="2965" b="1">
                <a:solidFill>
                  <a:srgbClr val="FF0000"/>
                </a:solidFill>
                <a:latin typeface="楷体" panose="02010609060101010101" charset="-122"/>
                <a:ea typeface="楷体" panose="02010609060101010101" charset="-122"/>
                <a:cs typeface="Times New Roman" panose="02020603050405020304" pitchFamily="18" charset="0"/>
              </a:rPr>
              <a:t>必要的主观条件</a:t>
            </a:r>
          </a:p>
        </p:txBody>
      </p:sp>
      <p:sp>
        <p:nvSpPr>
          <p:cNvPr id="3" name="文本框 2"/>
          <p:cNvSpPr txBox="1"/>
          <p:nvPr/>
        </p:nvSpPr>
        <p:spPr>
          <a:xfrm>
            <a:off x="126365" y="4756785"/>
            <a:ext cx="11939905" cy="650875"/>
          </a:xfrm>
          <a:prstGeom prst="rect">
            <a:avLst/>
          </a:prstGeom>
          <a:noFill/>
        </p:spPr>
        <p:txBody>
          <a:bodyPr wrap="square" rtlCol="0">
            <a:spAutoFit/>
          </a:bodyPr>
          <a:lstStyle/>
          <a:p>
            <a:pPr fontAlgn="auto">
              <a:lnSpc>
                <a:spcPts val="4365"/>
              </a:lnSpc>
              <a:spcBef>
                <a:spcPct val="0"/>
              </a:spcBef>
            </a:pPr>
            <a:r>
              <a:rPr kumimoji="1" lang="zh-CN" altLang="en-US" sz="3600" b="1">
                <a:latin typeface="楷体" panose="02010609060101010101" charset="-122"/>
                <a:ea typeface="楷体" panose="02010609060101010101" charset="-122"/>
                <a:cs typeface="楷体" panose="02010609060101010101" charset="-122"/>
                <a:sym typeface="+mn-ea"/>
              </a:rPr>
              <a:t>思考：</a:t>
            </a:r>
            <a:r>
              <a:rPr kumimoji="1" lang="zh-CN" altLang="en-US" sz="3600" b="1" u="sng">
                <a:latin typeface="楷体" panose="02010609060101010101" charset="-122"/>
                <a:ea typeface="楷体" panose="02010609060101010101" charset="-122"/>
                <a:cs typeface="楷体" panose="02010609060101010101" charset="-122"/>
                <a:sym typeface="+mn-ea"/>
              </a:rPr>
              <a:t>同样的</a:t>
            </a:r>
            <a:r>
              <a:rPr kumimoji="1" lang="zh-CN" altLang="en-US" sz="3600" b="1" u="sng">
                <a:solidFill>
                  <a:srgbClr val="0000FF"/>
                </a:solidFill>
                <a:latin typeface="楷体" panose="02010609060101010101" charset="-122"/>
                <a:ea typeface="楷体" panose="02010609060101010101" charset="-122"/>
                <a:cs typeface="楷体" panose="02010609060101010101" charset="-122"/>
                <a:sym typeface="+mn-ea"/>
              </a:rPr>
              <a:t>客观条件</a:t>
            </a:r>
            <a:r>
              <a:rPr kumimoji="1" lang="zh-CN" altLang="en-US" sz="3600" b="1">
                <a:latin typeface="楷体" panose="02010609060101010101" charset="-122"/>
                <a:ea typeface="楷体" panose="02010609060101010101" charset="-122"/>
                <a:cs typeface="楷体" panose="02010609060101010101" charset="-122"/>
                <a:sym typeface="+mn-ea"/>
              </a:rPr>
              <a:t>为什么成长了两个不同类别的人呢？</a:t>
            </a:r>
          </a:p>
        </p:txBody>
      </p:sp>
    </p:spTree>
  </p:cSld>
  <p:clrMapOvr>
    <a:masterClrMapping/>
  </p:clrMapOvr>
  <mc:AlternateContent>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14" presetClass="entr" presetSubtype="10"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nodeType="clickPar">
                      <p:stCondLst>
                        <p:cond delay="indefinite"/>
                        <p:cond evt="onBegin" delay="0">
                          <p:tn val="7"/>
                        </p:cond>
                      </p:stCondLst>
                      <p:childTnLst>
                        <p:par>
                          <p:cTn id="9" fill="hold" nodeType="afterGroup">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 calcmode="lin" valueType="num">
                                      <p:cBhvr additive="base">
                                        <p:cTn id="12" dur="500" fill="hold"/>
                                        <p:tgtEl>
                                          <p:spTgt spid="3"/>
                                        </p:tgtEl>
                                        <p:attrNameLst>
                                          <p:attrName>ppt_x</p:attrName>
                                        </p:attrNameLst>
                                      </p:cBhvr>
                                      <p:tavLst>
                                        <p:tav tm="0">
                                          <p:val>
                                            <p:strVal val="#ppt_x"/>
                                          </p:val>
                                        </p:tav>
                                        <p:tav tm="100000">
                                          <p:val>
                                            <p:strVal val="#ppt_x"/>
                                          </p:val>
                                        </p:tav>
                                      </p:tavLst>
                                    </p:anim>
                                    <p:anim calcmode="lin" valueType="num">
                                      <p:cBhvr additive="base">
                                        <p:cTn id="13" dur="500" fill="hold"/>
                                        <p:tgtEl>
                                          <p:spTgt spid="3"/>
                                        </p:tgtEl>
                                        <p:attrNameLst>
                                          <p:attrName>ppt_y</p:attrName>
                                        </p:attrNameLst>
                                      </p:cBhvr>
                                      <p:tavLst>
                                        <p:tav tm="0">
                                          <p:val>
                                            <p:strVal val="1+#ppt_h/2"/>
                                          </p:val>
                                        </p:tav>
                                        <p:tav tm="100000">
                                          <p:val>
                                            <p:strVal val="#ppt_y"/>
                                          </p:val>
                                        </p:tav>
                                      </p:tavLst>
                                    </p:anim>
                                  </p:childTnLst>
                                </p:cTn>
                              </p:par>
                            </p:childTnLst>
                          </p:cTn>
                        </p:par>
                      </p:childTnLst>
                    </p:cTn>
                  </p:par>
                  <p:par>
                    <p:cTn id="14" fill="hold" nodeType="clickPar">
                      <p:stCondLst>
                        <p:cond delay="indefinite"/>
                        <p:cond evt="onBegin" delay="0">
                          <p:tn val="13"/>
                        </p:cond>
                      </p:stCondLst>
                      <p:childTnLst>
                        <p:par>
                          <p:cTn id="15" fill="hold" nodeType="afterGroup">
                            <p:stCondLst>
                              <p:cond delay="0"/>
                            </p:stCondLst>
                            <p:childTnLst>
                              <p:par>
                                <p:cTn id="16" presetID="2" presetClass="entr" presetSubtype="4"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 calcmode="lin" valueType="num">
                                      <p:cBhvr additive="base">
                                        <p:cTn id="18" dur="500" fill="hold"/>
                                        <p:tgtEl>
                                          <p:spTgt spid="6"/>
                                        </p:tgtEl>
                                        <p:attrNameLst>
                                          <p:attrName>ppt_x</p:attrName>
                                        </p:attrNameLst>
                                      </p:cBhvr>
                                      <p:tavLst>
                                        <p:tav tm="0">
                                          <p:val>
                                            <p:strVal val="#ppt_x"/>
                                          </p:val>
                                        </p:tav>
                                        <p:tav tm="100000">
                                          <p:val>
                                            <p:strVal val="#ppt_x"/>
                                          </p:val>
                                        </p:tav>
                                      </p:tavLst>
                                    </p:anim>
                                    <p:anim calcmode="lin" valueType="num">
                                      <p:cBhvr additive="base">
                                        <p:cTn id="19"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P spid="3" grpId="0"/>
    </p:bldLst>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57346" name="Rectangle 2"/>
          <p:cNvSpPr>
            <a:spLocks noChangeArrowheads="1"/>
          </p:cNvSpPr>
          <p:nvPr/>
        </p:nvSpPr>
        <p:spPr bwMode="auto">
          <a:xfrm>
            <a:off x="344090" y="1743519"/>
            <a:ext cx="11368232" cy="11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ts val="4265"/>
              </a:lnSpc>
            </a:pPr>
            <a:r>
              <a:rPr lang="zh-CN" altLang="en-US" sz="3600" b="1">
                <a:solidFill>
                  <a:schemeClr val="tx1"/>
                </a:solidFill>
                <a:latin typeface="楷体" panose="02010609060101010101" charset="-122"/>
                <a:ea typeface="楷体" panose="02010609060101010101" charset="-122"/>
                <a:cs typeface="楷体" panose="02010609060101010101" charset="-122"/>
              </a:rPr>
              <a:t>（</a:t>
            </a:r>
            <a:r>
              <a:rPr lang="en-US" altLang="zh-CN" sz="3600" b="1">
                <a:solidFill>
                  <a:schemeClr val="tx1"/>
                </a:solidFill>
                <a:latin typeface="楷体" panose="02010609060101010101" charset="-122"/>
                <a:ea typeface="楷体" panose="02010609060101010101" charset="-122"/>
                <a:cs typeface="楷体" panose="02010609060101010101" charset="-122"/>
              </a:rPr>
              <a:t>1</a:t>
            </a:r>
            <a:r>
              <a:rPr lang="zh-CN" altLang="en-US" sz="3600" b="1">
                <a:solidFill>
                  <a:schemeClr val="tx1"/>
                </a:solidFill>
                <a:latin typeface="楷体" panose="02010609060101010101" charset="-122"/>
                <a:ea typeface="楷体" panose="02010609060101010101" charset="-122"/>
                <a:cs typeface="楷体" panose="02010609060101010101" charset="-122"/>
              </a:rPr>
              <a:t>）要充分发挥</a:t>
            </a:r>
            <a:r>
              <a:rPr lang="zh-CN" altLang="en-US" sz="3600" b="1" smtClean="0">
                <a:solidFill>
                  <a:schemeClr val="tx1"/>
                </a:solidFill>
                <a:latin typeface="楷体" panose="02010609060101010101" charset="-122"/>
                <a:ea typeface="楷体" panose="02010609060101010101" charset="-122"/>
                <a:cs typeface="楷体" panose="02010609060101010101" charset="-122"/>
              </a:rPr>
              <a:t>主观能动性，有</a:t>
            </a:r>
            <a:r>
              <a:rPr lang="zh-CN" altLang="en-US" sz="3600" b="1">
                <a:solidFill>
                  <a:schemeClr val="tx1"/>
                </a:solidFill>
                <a:latin typeface="楷体" panose="02010609060101010101" charset="-122"/>
                <a:ea typeface="楷体" panose="02010609060101010101" charset="-122"/>
                <a:cs typeface="楷体" panose="02010609060101010101" charset="-122"/>
              </a:rPr>
              <a:t>顽强拼搏、</a:t>
            </a:r>
            <a:r>
              <a:rPr lang="zh-CN" altLang="en-US" sz="3600" b="1" smtClean="0">
                <a:solidFill>
                  <a:schemeClr val="tx1"/>
                </a:solidFill>
                <a:latin typeface="楷体" panose="02010609060101010101" charset="-122"/>
                <a:ea typeface="楷体" panose="02010609060101010101" charset="-122"/>
                <a:cs typeface="楷体" panose="02010609060101010101" charset="-122"/>
              </a:rPr>
              <a:t>自强不息的</a:t>
            </a:r>
            <a:r>
              <a:rPr lang="zh-CN" altLang="en-US" sz="3600" b="1">
                <a:solidFill>
                  <a:schemeClr val="tx1"/>
                </a:solidFill>
                <a:latin typeface="楷体" panose="02010609060101010101" charset="-122"/>
                <a:ea typeface="楷体" panose="02010609060101010101" charset="-122"/>
                <a:cs typeface="楷体" panose="02010609060101010101" charset="-122"/>
              </a:rPr>
              <a:t>精神</a:t>
            </a:r>
            <a:r>
              <a:rPr lang="zh-CN" altLang="en-US" sz="3600" b="1" smtClean="0">
                <a:solidFill>
                  <a:schemeClr val="tx1"/>
                </a:solidFill>
                <a:latin typeface="楷体" panose="02010609060101010101" charset="-122"/>
                <a:ea typeface="楷体" panose="02010609060101010101" charset="-122"/>
                <a:cs typeface="楷体" panose="02010609060101010101" charset="-122"/>
              </a:rPr>
              <a:t>。</a:t>
            </a:r>
            <a:r>
              <a:rPr lang="zh-CN" altLang="en-US" sz="3600" b="1" smtClean="0">
                <a:solidFill>
                  <a:srgbClr val="FF0000"/>
                </a:solidFill>
                <a:latin typeface="楷体" panose="02010609060101010101" charset="-122"/>
                <a:ea typeface="楷体" panose="02010609060101010101" charset="-122"/>
                <a:cs typeface="楷体" panose="02010609060101010101" charset="-122"/>
              </a:rPr>
              <a:t>（</a:t>
            </a:r>
            <a:r>
              <a:rPr lang="zh-CN" altLang="en-US" sz="3600" b="1">
                <a:solidFill>
                  <a:srgbClr val="FF0000"/>
                </a:solidFill>
                <a:latin typeface="楷体" panose="02010609060101010101" charset="-122"/>
                <a:ea typeface="楷体" panose="02010609060101010101" charset="-122"/>
                <a:cs typeface="楷体" panose="02010609060101010101" charset="-122"/>
              </a:rPr>
              <a:t>强调要克服挫折和</a:t>
            </a:r>
            <a:r>
              <a:rPr lang="zh-CN" altLang="en-US" sz="3600" b="1" smtClean="0">
                <a:solidFill>
                  <a:srgbClr val="FF0000"/>
                </a:solidFill>
                <a:latin typeface="楷体" panose="02010609060101010101" charset="-122"/>
                <a:ea typeface="楷体" panose="02010609060101010101" charset="-122"/>
                <a:cs typeface="楷体" panose="02010609060101010101" charset="-122"/>
              </a:rPr>
              <a:t>失败，要</a:t>
            </a:r>
            <a:r>
              <a:rPr lang="zh-CN" altLang="en-US" sz="3600" b="1">
                <a:solidFill>
                  <a:srgbClr val="FF0000"/>
                </a:solidFill>
                <a:latin typeface="楷体" panose="02010609060101010101" charset="-122"/>
                <a:ea typeface="楷体" panose="02010609060101010101" charset="-122"/>
                <a:cs typeface="楷体" panose="02010609060101010101" charset="-122"/>
              </a:rPr>
              <a:t>付出艰辛的努力</a:t>
            </a:r>
            <a:r>
              <a:rPr lang="zh-CN" altLang="en-US" sz="3600" b="1">
                <a:solidFill>
                  <a:srgbClr val="000099"/>
                </a:solidFill>
                <a:latin typeface="楷体" panose="02010609060101010101" charset="-122"/>
                <a:ea typeface="楷体" panose="02010609060101010101" charset="-122"/>
                <a:cs typeface="楷体" panose="02010609060101010101" charset="-122"/>
              </a:rPr>
              <a:t>） </a:t>
            </a:r>
          </a:p>
        </p:txBody>
      </p:sp>
      <p:sp>
        <p:nvSpPr>
          <p:cNvPr id="57347" name="Rectangle 3"/>
          <p:cNvSpPr>
            <a:spLocks noChangeArrowheads="1"/>
          </p:cNvSpPr>
          <p:nvPr/>
        </p:nvSpPr>
        <p:spPr bwMode="auto">
          <a:xfrm>
            <a:off x="282864" y="3188715"/>
            <a:ext cx="11360151" cy="11849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fontAlgn="auto">
              <a:lnSpc>
                <a:spcPts val="4265"/>
              </a:lnSpc>
            </a:pPr>
            <a:r>
              <a:rPr lang="zh-CN" altLang="en-US" sz="3600" b="1">
                <a:solidFill>
                  <a:schemeClr val="tx1"/>
                </a:solidFill>
                <a:latin typeface="楷体" panose="02010609060101010101" charset="-122"/>
                <a:ea typeface="楷体" panose="02010609060101010101" charset="-122"/>
                <a:cs typeface="楷体" panose="02010609060101010101" charset="-122"/>
              </a:rPr>
              <a:t>（</a:t>
            </a:r>
            <a:r>
              <a:rPr lang="en-US" altLang="zh-CN" sz="3600" b="1">
                <a:solidFill>
                  <a:schemeClr val="tx1"/>
                </a:solidFill>
                <a:latin typeface="楷体" panose="02010609060101010101" charset="-122"/>
                <a:ea typeface="楷体" panose="02010609060101010101" charset="-122"/>
                <a:cs typeface="楷体" panose="02010609060101010101" charset="-122"/>
              </a:rPr>
              <a:t>2</a:t>
            </a:r>
            <a:r>
              <a:rPr lang="zh-CN" altLang="en-US" sz="3600" b="1">
                <a:solidFill>
                  <a:schemeClr val="tx1"/>
                </a:solidFill>
                <a:latin typeface="楷体" panose="02010609060101010101" charset="-122"/>
                <a:ea typeface="楷体" panose="02010609060101010101" charset="-122"/>
                <a:cs typeface="楷体" panose="02010609060101010101" charset="-122"/>
              </a:rPr>
              <a:t>）要努力发展自己的</a:t>
            </a:r>
            <a:r>
              <a:rPr lang="zh-CN" altLang="en-US" sz="3600" b="1" smtClean="0">
                <a:solidFill>
                  <a:schemeClr val="tx1"/>
                </a:solidFill>
                <a:latin typeface="楷体" panose="02010609060101010101" charset="-122"/>
                <a:ea typeface="楷体" panose="02010609060101010101" charset="-122"/>
                <a:cs typeface="楷体" panose="02010609060101010101" charset="-122"/>
              </a:rPr>
              <a:t>才能，要</a:t>
            </a:r>
            <a:r>
              <a:rPr lang="zh-CN" altLang="en-US" sz="3600" b="1">
                <a:solidFill>
                  <a:schemeClr val="tx1"/>
                </a:solidFill>
                <a:latin typeface="楷体" panose="02010609060101010101" charset="-122"/>
                <a:ea typeface="楷体" panose="02010609060101010101" charset="-122"/>
                <a:cs typeface="楷体" panose="02010609060101010101" charset="-122"/>
              </a:rPr>
              <a:t>全面提高个人素质</a:t>
            </a:r>
            <a:r>
              <a:rPr lang="zh-CN" altLang="en-US" sz="3600" b="1" smtClean="0">
                <a:solidFill>
                  <a:schemeClr val="tx1"/>
                </a:solidFill>
                <a:latin typeface="楷体" panose="02010609060101010101" charset="-122"/>
                <a:ea typeface="楷体" panose="02010609060101010101" charset="-122"/>
                <a:cs typeface="楷体" panose="02010609060101010101" charset="-122"/>
              </a:rPr>
              <a:t>。</a:t>
            </a:r>
          </a:p>
          <a:p>
            <a:pPr fontAlgn="auto">
              <a:lnSpc>
                <a:spcPts val="4265"/>
              </a:lnSpc>
            </a:pPr>
            <a:r>
              <a:rPr lang="zh-CN" altLang="en-US" sz="3600" b="1" smtClean="0">
                <a:latin typeface="楷体" panose="02010609060101010101" charset="-122"/>
                <a:ea typeface="楷体" panose="02010609060101010101" charset="-122"/>
                <a:cs typeface="楷体" panose="02010609060101010101" charset="-122"/>
              </a:rPr>
              <a:t>（</a:t>
            </a:r>
            <a:r>
              <a:rPr lang="zh-CN" altLang="en-US" sz="3600" b="1">
                <a:latin typeface="楷体" panose="02010609060101010101" charset="-122"/>
                <a:ea typeface="楷体" panose="02010609060101010101" charset="-122"/>
                <a:cs typeface="楷体" panose="02010609060101010101" charset="-122"/>
              </a:rPr>
              <a:t>全面的能力为实现人生价值</a:t>
            </a:r>
            <a:r>
              <a:rPr lang="zh-CN" altLang="en-US" sz="3600" b="1">
                <a:solidFill>
                  <a:srgbClr val="FF0000"/>
                </a:solidFill>
                <a:latin typeface="楷体" panose="02010609060101010101" charset="-122"/>
                <a:ea typeface="楷体" panose="02010609060101010101" charset="-122"/>
                <a:cs typeface="楷体" panose="02010609060101010101" charset="-122"/>
              </a:rPr>
              <a:t>提供广阔的空间</a:t>
            </a:r>
            <a:r>
              <a:rPr lang="zh-CN" altLang="en-US" sz="3600" b="1">
                <a:latin typeface="楷体" panose="02010609060101010101" charset="-122"/>
                <a:ea typeface="楷体" panose="02010609060101010101" charset="-122"/>
                <a:cs typeface="楷体" panose="02010609060101010101" charset="-122"/>
              </a:rPr>
              <a:t>） </a:t>
            </a:r>
          </a:p>
        </p:txBody>
      </p:sp>
      <p:sp>
        <p:nvSpPr>
          <p:cNvPr id="57348" name="Rectangle 4"/>
          <p:cNvSpPr>
            <a:spLocks noChangeArrowheads="1"/>
          </p:cNvSpPr>
          <p:nvPr/>
        </p:nvSpPr>
        <p:spPr bwMode="auto">
          <a:xfrm>
            <a:off x="412404" y="4571889"/>
            <a:ext cx="11368232" cy="17322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fontAlgn="auto">
              <a:lnSpc>
                <a:spcPts val="4265"/>
              </a:lnSpc>
            </a:pPr>
            <a:r>
              <a:rPr lang="zh-CN" altLang="en-US" sz="3600" b="1">
                <a:latin typeface="楷体" panose="02010609060101010101" charset="-122"/>
                <a:ea typeface="楷体" panose="02010609060101010101" charset="-122"/>
                <a:cs typeface="楷体" panose="02010609060101010101" charset="-122"/>
              </a:rPr>
              <a:t>（</a:t>
            </a:r>
            <a:r>
              <a:rPr lang="en-US" altLang="zh-CN" sz="3600" b="1">
                <a:solidFill>
                  <a:schemeClr val="tx1"/>
                </a:solidFill>
                <a:latin typeface="楷体" panose="02010609060101010101" charset="-122"/>
                <a:ea typeface="楷体" panose="02010609060101010101" charset="-122"/>
                <a:cs typeface="楷体" panose="02010609060101010101" charset="-122"/>
              </a:rPr>
              <a:t>3</a:t>
            </a:r>
            <a:r>
              <a:rPr lang="zh-CN" altLang="en-US" sz="3600" b="1">
                <a:solidFill>
                  <a:schemeClr val="tx1"/>
                </a:solidFill>
                <a:latin typeface="楷体" panose="02010609060101010101" charset="-122"/>
                <a:ea typeface="楷体" panose="02010609060101010101" charset="-122"/>
                <a:cs typeface="楷体" panose="02010609060101010101" charset="-122"/>
              </a:rPr>
              <a:t>）要有坚定的理想</a:t>
            </a:r>
            <a:r>
              <a:rPr lang="zh-CN" altLang="en-US" sz="3600" b="1" smtClean="0">
                <a:solidFill>
                  <a:schemeClr val="tx1"/>
                </a:solidFill>
                <a:latin typeface="楷体" panose="02010609060101010101" charset="-122"/>
                <a:ea typeface="楷体" panose="02010609060101010101" charset="-122"/>
                <a:cs typeface="楷体" panose="02010609060101010101" charset="-122"/>
              </a:rPr>
              <a:t>信念，以</a:t>
            </a:r>
            <a:r>
              <a:rPr lang="zh-CN" altLang="en-US" sz="3600" b="1">
                <a:solidFill>
                  <a:schemeClr val="tx1"/>
                </a:solidFill>
                <a:latin typeface="楷体" panose="02010609060101010101" charset="-122"/>
                <a:ea typeface="楷体" panose="02010609060101010101" charset="-122"/>
                <a:cs typeface="楷体" panose="02010609060101010101" charset="-122"/>
              </a:rPr>
              <a:t>正确价值观为指引</a:t>
            </a:r>
            <a:r>
              <a:rPr lang="zh-CN" altLang="en-US" sz="3600" b="1" smtClean="0">
                <a:solidFill>
                  <a:schemeClr val="tx1"/>
                </a:solidFill>
                <a:latin typeface="楷体" panose="02010609060101010101" charset="-122"/>
                <a:ea typeface="楷体" panose="02010609060101010101" charset="-122"/>
                <a:cs typeface="楷体" panose="02010609060101010101" charset="-122"/>
              </a:rPr>
              <a:t>。</a:t>
            </a:r>
          </a:p>
          <a:p>
            <a:pPr fontAlgn="auto">
              <a:lnSpc>
                <a:spcPts val="4265"/>
              </a:lnSpc>
            </a:pPr>
            <a:r>
              <a:rPr lang="zh-CN" altLang="en-US" sz="3600" b="1" smtClean="0">
                <a:latin typeface="楷体" panose="02010609060101010101" charset="-122"/>
                <a:ea typeface="楷体" panose="02010609060101010101" charset="-122"/>
                <a:cs typeface="楷体" panose="02010609060101010101" charset="-122"/>
              </a:rPr>
              <a:t>（</a:t>
            </a:r>
            <a:r>
              <a:rPr lang="zh-CN" altLang="en-US" sz="3600" b="1">
                <a:latin typeface="楷体" panose="02010609060101010101" charset="-122"/>
                <a:ea typeface="楷体" panose="02010609060101010101" charset="-122"/>
                <a:cs typeface="楷体" panose="02010609060101010101" charset="-122"/>
              </a:rPr>
              <a:t>意识、认识、社会意识、价值观的</a:t>
            </a:r>
            <a:r>
              <a:rPr lang="zh-CN" altLang="en-US" sz="3600" b="1">
                <a:solidFill>
                  <a:srgbClr val="FF0000"/>
                </a:solidFill>
                <a:latin typeface="楷体" panose="02010609060101010101" charset="-122"/>
                <a:ea typeface="楷体" panose="02010609060101010101" charset="-122"/>
                <a:cs typeface="楷体" panose="02010609060101010101" charset="-122"/>
              </a:rPr>
              <a:t>引导、驱动、</a:t>
            </a:r>
            <a:r>
              <a:rPr lang="zh-CN" altLang="en-US" sz="3600" b="1" smtClean="0">
                <a:solidFill>
                  <a:srgbClr val="FF0000"/>
                </a:solidFill>
                <a:latin typeface="楷体" panose="02010609060101010101" charset="-122"/>
                <a:ea typeface="楷体" panose="02010609060101010101" charset="-122"/>
                <a:cs typeface="楷体" panose="02010609060101010101" charset="-122"/>
              </a:rPr>
              <a:t>制约</a:t>
            </a:r>
            <a:r>
              <a:rPr lang="zh-CN" altLang="en-US" sz="3600" b="1" smtClean="0">
                <a:latin typeface="楷体" panose="02010609060101010101" charset="-122"/>
                <a:ea typeface="楷体" panose="02010609060101010101" charset="-122"/>
                <a:cs typeface="楷体" panose="02010609060101010101" charset="-122"/>
              </a:rPr>
              <a:t>作用）</a:t>
            </a:r>
          </a:p>
        </p:txBody>
      </p:sp>
      <p:sp>
        <p:nvSpPr>
          <p:cNvPr id="13" name="Shape 120"/>
          <p:cNvSpPr/>
          <p:nvPr/>
        </p:nvSpPr>
        <p:spPr>
          <a:xfrm>
            <a:off x="149763" y="222021"/>
            <a:ext cx="6126480" cy="615315"/>
          </a:xfrm>
          <a:prstGeom prst="rect">
            <a:avLst/>
          </a:prstGeom>
          <a:noFill/>
          <a:ln w="12700" cap="flat">
            <a:noFill/>
            <a:miter lim="400000"/>
          </a:ln>
          <a:effectLst/>
        </p:spPr>
        <p:txBody>
          <a:bodyPr wrap="none" lIns="0" tIns="0" rIns="0" bIns="0" numCol="1" anchor="t">
            <a:spAutoFit/>
          </a:bodyPr>
          <a:lstStyle>
            <a:lvl1pPr>
              <a:defRPr b="1">
                <a:solidFill>
                  <a:srgbClr val="B61C22"/>
                </a:solidFill>
                <a:latin typeface="微软雅黑" panose="020b0503020204020204" pitchFamily="34" charset="-122"/>
                <a:ea typeface="微软雅黑" panose="020b0503020204020204" pitchFamily="34" charset="-122"/>
                <a:cs typeface="微软雅黑" panose="020b0503020204020204" pitchFamily="34" charset="-122"/>
                <a:sym typeface="微软雅黑" panose="020b0503020204020204" pitchFamily="34" charset="-122"/>
              </a:defRPr>
            </a:lvl1pPr>
          </a:lstStyle>
          <a:p>
            <a:pPr lvl="0" algn="l">
              <a:defRPr b="0">
                <a:solidFill>
                  <a:srgbClr val="000000"/>
                </a:solidFill>
              </a:defRPr>
            </a:pPr>
            <a:r>
              <a:rPr lang="zh-CN" altLang="zh-CN" sz="4000" b="1" smtClean="0">
                <a:solidFill>
                  <a:srgbClr val="C00000"/>
                </a:solidFill>
                <a:effectLst>
                  <a:outerShdw blurRad="38100" dist="38100" dir="2700000" algn="tl">
                    <a:srgbClr val="C0C0C0"/>
                  </a:outerShdw>
                </a:effectLst>
                <a:latin typeface="楷体" panose="02010609060101010101" charset="-122"/>
                <a:ea typeface="楷体" panose="02010609060101010101" charset="-122"/>
                <a:sym typeface="+mn-ea"/>
              </a:rPr>
              <a:t>三、在自我砥砺中走向成功</a:t>
            </a:r>
          </a:p>
        </p:txBody>
      </p:sp>
      <p:sp>
        <p:nvSpPr>
          <p:cNvPr id="2" name="文本框 1"/>
          <p:cNvSpPr txBox="1"/>
          <p:nvPr/>
        </p:nvSpPr>
        <p:spPr>
          <a:xfrm>
            <a:off x="6276307" y="125458"/>
            <a:ext cx="5712460" cy="711835"/>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vertOverflow="overflow" horzOverflow="overflow" vert="horz" wrap="none" lIns="48377" tIns="48377" rIns="48377" bIns="48377" numCol="1" spcCol="38100" rtlCol="0" anchor="t" forceAA="0">
            <a:spAutoFit/>
          </a:bodyPr>
          <a:lstStyle/>
          <a:p>
            <a:pPr algn="l">
              <a:lnSpc>
                <a:spcPct val="100000"/>
              </a:lnSpc>
              <a:defRPr b="0">
                <a:solidFill>
                  <a:srgbClr val="000000"/>
                </a:solidFill>
              </a:defRPr>
            </a:pPr>
            <a:r>
              <a:rPr lang="zh-CN" altLang="zh-CN" sz="4000" b="1" smtClean="0">
                <a:solidFill>
                  <a:srgbClr val="FF0000"/>
                </a:solidFill>
                <a:effectLst>
                  <a:outerShdw blurRad="38100" dist="38100" dir="2700000" algn="tl">
                    <a:srgbClr val="C0C0C0"/>
                  </a:outerShdw>
                </a:effectLst>
                <a:latin typeface="楷体" panose="02010609060101010101" charset="-122"/>
                <a:ea typeface="楷体" panose="02010609060101010101" charset="-122"/>
                <a:cs typeface="微软雅黑" panose="020b0503020204020204" pitchFamily="34" charset="-122"/>
                <a:sym typeface="+mn-ea"/>
              </a:rPr>
              <a:t>（主观条件：注意区分）</a:t>
            </a:r>
            <a:endParaRPr kumimoji="0" lang="zh-CN" altLang="zh-CN" sz="4000" b="1" i="0" u="none" strike="noStrike" cap="none" spc="0" normalizeH="0" baseline="0" smtClean="0">
              <a:ln>
                <a:noFill/>
              </a:ln>
              <a:solidFill>
                <a:srgbClr val="FF0000"/>
              </a:solidFill>
              <a:effectLst>
                <a:outerShdw blurRad="38100" dist="38100" dir="2700000" algn="tl">
                  <a:srgbClr val="C0C0C0"/>
                </a:outerShdw>
              </a:effectLst>
              <a:uFillTx/>
              <a:latin typeface="楷体" panose="02010609060101010101" charset="-122"/>
              <a:ea typeface="楷体" panose="02010609060101010101" charset="-122"/>
              <a:cs typeface="微软雅黑" panose="020b0503020204020204" pitchFamily="34" charset="-122"/>
              <a:sym typeface="+mn-ea"/>
            </a:endParaRPr>
          </a:p>
        </p:txBody>
      </p:sp>
      <p:sp>
        <p:nvSpPr>
          <p:cNvPr id="4" name="文本框 3"/>
          <p:cNvSpPr txBox="1"/>
          <p:nvPr/>
        </p:nvSpPr>
        <p:spPr>
          <a:xfrm>
            <a:off x="533400" y="975360"/>
            <a:ext cx="10858500" cy="706755"/>
          </a:xfrm>
          <a:prstGeom prst="rect">
            <a:avLst/>
          </a:prstGeom>
          <a:noFill/>
        </p:spPr>
        <p:txBody>
          <a:bodyPr wrap="square" rtlCol="0">
            <a:spAutoFit/>
          </a:bodyPr>
          <a:lstStyle/>
          <a:p>
            <a:r>
              <a:rPr lang="zh-CN" altLang="en-US" sz="4000">
                <a:latin typeface="楷体" panose="02010609060101010101" charset="-122"/>
                <a:ea typeface="楷体" panose="02010609060101010101" charset="-122"/>
              </a:rPr>
              <a:t>砥砺：在磨刀石上麽，比喻为磨练，锻炼、历练</a:t>
            </a:r>
          </a:p>
        </p:txBody>
      </p:sp>
    </p:spTree>
    <p:custDataLst>
      <p:tags r:id="rId2"/>
    </p:custDataLst>
  </p:cSld>
  <p:clrMapOvr>
    <a:masterClrMapping/>
  </p:clrMapOvr>
  <mc:AlternateContent>
    <mc:Choice xmlns:p14="http://schemas.microsoft.com/office/powerpoint/2010/main" Requires="p14">
      <p:transition p14:dur="100">
        <p:cut/>
      </p:transition>
    </mc:Choice>
    <mc:Fallback>
      <p:transition>
        <p:cut/>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8" fill="hold" grpId="0" nodeType="clickEffect">
                                  <p:stCondLst>
                                    <p:cond delay="0"/>
                                  </p:stCondLst>
                                  <p:childTnLst>
                                    <p:set>
                                      <p:cBhvr>
                                        <p:cTn id="6" dur="1" fill="hold">
                                          <p:stCondLst>
                                            <p:cond delay="0"/>
                                          </p:stCondLst>
                                        </p:cTn>
                                        <p:tgtEl>
                                          <p:spTgt spid="57346"/>
                                        </p:tgtEl>
                                        <p:attrNameLst>
                                          <p:attrName>style.visibility</p:attrName>
                                        </p:attrNameLst>
                                      </p:cBhvr>
                                      <p:to>
                                        <p:strVal val="visible"/>
                                      </p:to>
                                    </p:set>
                                    <p:anim calcmode="lin" valueType="num">
                                      <p:cBhvr additive="base">
                                        <p:cTn id="7" dur="500" fill="hold"/>
                                        <p:tgtEl>
                                          <p:spTgt spid="57346"/>
                                        </p:tgtEl>
                                        <p:attrNameLst>
                                          <p:attrName>ppt_x</p:attrName>
                                        </p:attrNameLst>
                                      </p:cBhvr>
                                      <p:tavLst>
                                        <p:tav tm="0">
                                          <p:val>
                                            <p:strVal val="0-#ppt_w/2"/>
                                          </p:val>
                                        </p:tav>
                                        <p:tav tm="100000">
                                          <p:val>
                                            <p:strVal val="#ppt_x"/>
                                          </p:val>
                                        </p:tav>
                                      </p:tavLst>
                                    </p:anim>
                                    <p:anim calcmode="lin" valueType="num">
                                      <p:cBhvr additive="base">
                                        <p:cTn id="8" dur="500" fill="hold"/>
                                        <p:tgtEl>
                                          <p:spTgt spid="5734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8" fill="hold" grpId="0" nodeType="clickEffect">
                                  <p:stCondLst>
                                    <p:cond delay="0"/>
                                  </p:stCondLst>
                                  <p:childTnLst>
                                    <p:set>
                                      <p:cBhvr>
                                        <p:cTn id="12" dur="1" fill="hold">
                                          <p:stCondLst>
                                            <p:cond delay="0"/>
                                          </p:stCondLst>
                                        </p:cTn>
                                        <p:tgtEl>
                                          <p:spTgt spid="57347"/>
                                        </p:tgtEl>
                                        <p:attrNameLst>
                                          <p:attrName>style.visibility</p:attrName>
                                        </p:attrNameLst>
                                      </p:cBhvr>
                                      <p:to>
                                        <p:strVal val="visible"/>
                                      </p:to>
                                    </p:set>
                                    <p:anim calcmode="lin" valueType="num">
                                      <p:cBhvr additive="base">
                                        <p:cTn id="13" dur="500" fill="hold"/>
                                        <p:tgtEl>
                                          <p:spTgt spid="57347"/>
                                        </p:tgtEl>
                                        <p:attrNameLst>
                                          <p:attrName>ppt_x</p:attrName>
                                        </p:attrNameLst>
                                      </p:cBhvr>
                                      <p:tavLst>
                                        <p:tav tm="0">
                                          <p:val>
                                            <p:strVal val="0-#ppt_w/2"/>
                                          </p:val>
                                        </p:tav>
                                        <p:tav tm="100000">
                                          <p:val>
                                            <p:strVal val="#ppt_x"/>
                                          </p:val>
                                        </p:tav>
                                      </p:tavLst>
                                    </p:anim>
                                    <p:anim calcmode="lin" valueType="num">
                                      <p:cBhvr additive="base">
                                        <p:cTn id="14" dur="500" fill="hold"/>
                                        <p:tgtEl>
                                          <p:spTgt spid="57347"/>
                                        </p:tgtEl>
                                        <p:attrNameLst>
                                          <p:attrName>ppt_y</p:attrName>
                                        </p:attrNameLst>
                                      </p:cBhvr>
                                      <p:tavLst>
                                        <p:tav tm="0">
                                          <p:val>
                                            <p:strVal val="#ppt_y"/>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8" fill="hold" grpId="0" nodeType="clickEffect">
                                  <p:stCondLst>
                                    <p:cond delay="0"/>
                                  </p:stCondLst>
                                  <p:childTnLst>
                                    <p:set>
                                      <p:cBhvr>
                                        <p:cTn id="18" dur="1" fill="hold">
                                          <p:stCondLst>
                                            <p:cond delay="0"/>
                                          </p:stCondLst>
                                        </p:cTn>
                                        <p:tgtEl>
                                          <p:spTgt spid="57348"/>
                                        </p:tgtEl>
                                        <p:attrNameLst>
                                          <p:attrName>style.visibility</p:attrName>
                                        </p:attrNameLst>
                                      </p:cBhvr>
                                      <p:to>
                                        <p:strVal val="visible"/>
                                      </p:to>
                                    </p:set>
                                    <p:anim calcmode="lin" valueType="num">
                                      <p:cBhvr additive="base">
                                        <p:cTn id="19" dur="500" fill="hold"/>
                                        <p:tgtEl>
                                          <p:spTgt spid="57348"/>
                                        </p:tgtEl>
                                        <p:attrNameLst>
                                          <p:attrName>ppt_x</p:attrName>
                                        </p:attrNameLst>
                                      </p:cBhvr>
                                      <p:tavLst>
                                        <p:tav tm="0">
                                          <p:val>
                                            <p:strVal val="0-#ppt_w/2"/>
                                          </p:val>
                                        </p:tav>
                                        <p:tav tm="100000">
                                          <p:val>
                                            <p:strVal val="#ppt_x"/>
                                          </p:val>
                                        </p:tav>
                                      </p:tavLst>
                                    </p:anim>
                                    <p:anim calcmode="lin" valueType="num">
                                      <p:cBhvr additive="base">
                                        <p:cTn id="20" dur="500" fill="hold"/>
                                        <p:tgtEl>
                                          <p:spTgt spid="57348"/>
                                        </p:tgtEl>
                                        <p:attrNameLst>
                                          <p:attrName>ppt_y</p:attrName>
                                        </p:attrNameLst>
                                      </p:cBhvr>
                                      <p:tavLst>
                                        <p:tav tm="0">
                                          <p:val>
                                            <p:strVal val="#ppt_y"/>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 calcmode="lin" valueType="num">
                                      <p:cBhvr additive="base">
                                        <p:cTn id="25" dur="500" fill="hold"/>
                                        <p:tgtEl>
                                          <p:spTgt spid="4"/>
                                        </p:tgtEl>
                                        <p:attrNameLst>
                                          <p:attrName>ppt_x</p:attrName>
                                        </p:attrNameLst>
                                      </p:cBhvr>
                                      <p:tavLst>
                                        <p:tav tm="0">
                                          <p:val>
                                            <p:strVal val="#ppt_x"/>
                                          </p:val>
                                        </p:tav>
                                        <p:tav tm="100000">
                                          <p:val>
                                            <p:strVal val="#ppt_x"/>
                                          </p:val>
                                        </p:tav>
                                      </p:tavLst>
                                    </p:anim>
                                    <p:anim calcmode="lin" valueType="num">
                                      <p:cBhvr additive="base">
                                        <p:cTn id="26"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7346" grpId="0"/>
      <p:bldP spid="57347" grpId="0"/>
      <p:bldP spid="57348" grpId="0"/>
      <p:bldP spid="4" grpId="0"/>
    </p:bldLst>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7649" name="Text Box 14"/>
          <p:cNvSpPr txBox="1">
            <a:spLocks noChangeArrowheads="1"/>
          </p:cNvSpPr>
          <p:nvPr/>
        </p:nvSpPr>
        <p:spPr bwMode="auto">
          <a:xfrm>
            <a:off x="7574" y="305015"/>
            <a:ext cx="10654077" cy="937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buFont typeface="Arial" panose="020b0604020202020204" pitchFamily="34" charset="0"/>
              <a:buNone/>
            </a:pPr>
            <a:r>
              <a:rPr lang="zh-CN" altLang="en-US" sz="2750" b="1">
                <a:solidFill>
                  <a:srgbClr val="FF0000"/>
                </a:solidFill>
                <a:latin typeface="微软雅黑" panose="020b0503020204020204" pitchFamily="34" charset="-122"/>
                <a:ea typeface="微软雅黑" panose="020b0503020204020204" pitchFamily="34" charset="-122"/>
                <a:sym typeface="Arial" panose="020b0604020202020204" pitchFamily="34" charset="0"/>
              </a:rPr>
              <a:t>情境</a:t>
            </a:r>
            <a:r>
              <a:rPr lang="en-US" altLang="zh-CN" sz="2750" b="1">
                <a:solidFill>
                  <a:srgbClr val="FF0000"/>
                </a:solidFill>
                <a:latin typeface="微软雅黑" panose="020b0503020204020204" pitchFamily="34" charset="-122"/>
                <a:ea typeface="微软雅黑" panose="020b0503020204020204" pitchFamily="34" charset="-122"/>
                <a:sym typeface="Arial" panose="020b0604020202020204" pitchFamily="34" charset="0"/>
              </a:rPr>
              <a:t>1</a:t>
            </a:r>
            <a:r>
              <a:rPr lang="zh-CN" altLang="en-US" sz="2750" b="1">
                <a:solidFill>
                  <a:srgbClr val="FF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袁隆平</a:t>
            </a:r>
            <a:r>
              <a:rPr lang="en-US" altLang="zh-CN"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60</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年代开始研究杂交水稻，</a:t>
            </a:r>
            <a:r>
              <a:rPr lang="en-US" altLang="zh-CN"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50</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年孜孜不倦，不屈不挠</a:t>
            </a:r>
            <a:r>
              <a:rPr lang="en-US" altLang="zh-CN"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不怕失败；因此，他战胜了饥饿的威胁。</a:t>
            </a:r>
          </a:p>
        </p:txBody>
      </p:sp>
      <p:sp>
        <p:nvSpPr>
          <p:cNvPr id="27650" name="Text Box 24"/>
          <p:cNvSpPr txBox="1">
            <a:spLocks noChangeArrowheads="1"/>
          </p:cNvSpPr>
          <p:nvPr/>
        </p:nvSpPr>
        <p:spPr bwMode="auto">
          <a:xfrm>
            <a:off x="0" y="4201995"/>
            <a:ext cx="12479867" cy="13608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pPr>
              <a:spcBef>
                <a:spcPct val="50000"/>
              </a:spcBef>
              <a:buFont typeface="Arial" panose="020b0604020202020204" pitchFamily="34" charset="0"/>
              <a:buNone/>
            </a:pPr>
            <a:r>
              <a:rPr lang="zh-CN" altLang="en-US" sz="2750" b="1">
                <a:solidFill>
                  <a:srgbClr val="FF0000"/>
                </a:solidFill>
                <a:latin typeface="微软雅黑" panose="020b0503020204020204" pitchFamily="34" charset="-122"/>
                <a:ea typeface="微软雅黑" panose="020b0503020204020204" pitchFamily="34" charset="-122"/>
              </a:rPr>
              <a:t>情境</a:t>
            </a:r>
            <a:r>
              <a:rPr lang="en-US" altLang="zh-CN" sz="2750" b="1">
                <a:solidFill>
                  <a:srgbClr val="FF0000"/>
                </a:solidFill>
                <a:latin typeface="微软雅黑" panose="020b0503020204020204" pitchFamily="34" charset="-122"/>
                <a:ea typeface="微软雅黑" panose="020b0503020204020204" pitchFamily="34" charset="-122"/>
              </a:rPr>
              <a:t>3</a:t>
            </a:r>
            <a:r>
              <a:rPr lang="zh-CN" altLang="en-US" sz="2750" b="1">
                <a:solidFill>
                  <a:srgbClr val="FF0000"/>
                </a:solidFill>
                <a:latin typeface="微软雅黑" panose="020b0503020204020204" pitchFamily="34" charset="-122"/>
                <a:ea typeface="微软雅黑" panose="020b0503020204020204" pitchFamily="34" charset="-122"/>
              </a:rPr>
              <a:t>：</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袁隆平说：我有点雄心壮志，要改造，看到农民这么苦，我们学农应该有这个义务，有这个任务要帮助发展农业，帮助农民如何提高产量，改善他们生活。</a:t>
            </a:r>
            <a:r>
              <a:rPr lang="en-US" altLang="zh-CN"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 </a:t>
            </a:r>
          </a:p>
        </p:txBody>
      </p:sp>
      <p:sp>
        <p:nvSpPr>
          <p:cNvPr id="27651" name="矩形 25605"/>
          <p:cNvSpPr>
            <a:spLocks noChangeArrowheads="1"/>
          </p:cNvSpPr>
          <p:nvPr/>
        </p:nvSpPr>
        <p:spPr bwMode="auto">
          <a:xfrm>
            <a:off x="0" y="1403968"/>
            <a:ext cx="12192000" cy="22072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pPr eaLnBrk="0" hangingPunct="0">
              <a:spcBef>
                <a:spcPct val="50000"/>
              </a:spcBef>
              <a:buFont typeface="Arial" panose="020b0604020202020204" pitchFamily="34" charset="0"/>
              <a:buNone/>
            </a:pPr>
            <a:r>
              <a:rPr lang="zh-CN" altLang="en-US" sz="2750" b="1">
                <a:solidFill>
                  <a:srgbClr val="FF0000"/>
                </a:solidFill>
                <a:latin typeface="微软雅黑" panose="020b0503020204020204" pitchFamily="34" charset="-122"/>
                <a:ea typeface="微软雅黑" panose="020b0503020204020204" pitchFamily="34" charset="-122"/>
              </a:rPr>
              <a:t>情境</a:t>
            </a:r>
            <a:r>
              <a:rPr lang="en-US" altLang="zh-CN" sz="2750" b="1">
                <a:solidFill>
                  <a:srgbClr val="FF0000"/>
                </a:solidFill>
                <a:latin typeface="微软雅黑" panose="020b0503020204020204" pitchFamily="34" charset="-122"/>
                <a:ea typeface="微软雅黑" panose="020b0503020204020204" pitchFamily="34" charset="-122"/>
              </a:rPr>
              <a:t>2</a:t>
            </a:r>
            <a:r>
              <a:rPr lang="zh-CN" altLang="en-US" sz="2750" b="1">
                <a:solidFill>
                  <a:srgbClr val="FF0000"/>
                </a:solidFill>
                <a:latin typeface="微软雅黑" panose="020b0503020204020204" pitchFamily="34" charset="-122"/>
                <a:ea typeface="微软雅黑" panose="020b0503020204020204" pitchFamily="34" charset="-122"/>
              </a:rPr>
              <a:t>：</a:t>
            </a:r>
            <a:r>
              <a:rPr lang="zh-CN" altLang="en-US" sz="2750" b="1">
                <a:solidFill>
                  <a:srgbClr val="000000"/>
                </a:solidFill>
                <a:latin typeface="微软雅黑" panose="020b0503020204020204" pitchFamily="34" charset="-122"/>
                <a:ea typeface="微软雅黑" panose="020b0503020204020204" pitchFamily="34" charset="-122"/>
              </a:rPr>
              <a:t>袁隆平是杰出的无党派人士，</a:t>
            </a:r>
            <a:r>
              <a:rPr lang="zh-CN" altLang="en-US" sz="2750" b="1">
                <a:solidFill>
                  <a:srgbClr val="000000"/>
                </a:solidFill>
                <a:latin typeface="微软雅黑" panose="020b0503020204020204" pitchFamily="34" charset="-122"/>
                <a:ea typeface="微软雅黑" panose="020b0503020204020204" pitchFamily="34" charset="-122"/>
                <a:sym typeface="Arial" panose="020b0604020202020204" pitchFamily="34" charset="0"/>
              </a:rPr>
              <a:t>始终坚持中共领导；他说，不爱自己的祖国和人民，就丧失了做人的原则；他深感以前学得不深，就边教边学，对植物的生物学特性及其遗传特性等，进行系统的学习研究；上千次的刻苦磨练徒手切片技术；袁隆平说，自己有信心活到100岁，身体是革命的本钱，所以我长期坚持下田。 </a:t>
            </a:r>
          </a:p>
        </p:txBody>
      </p:sp>
      <p:sp>
        <p:nvSpPr>
          <p:cNvPr id="25608" name="Text Box 10"/>
          <p:cNvSpPr txBox="1">
            <a:spLocks noChangeArrowheads="1"/>
          </p:cNvSpPr>
          <p:nvPr/>
        </p:nvSpPr>
        <p:spPr bwMode="auto">
          <a:xfrm>
            <a:off x="2751666" y="3375034"/>
            <a:ext cx="7687433" cy="54737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buFont typeface="Arial" panose="020b0604020202020204" pitchFamily="34" charset="0"/>
              <a:buNone/>
            </a:pPr>
            <a:r>
              <a:rPr lang="zh-CN" altLang="en-US" sz="2965" b="1">
                <a:solidFill>
                  <a:srgbClr val="000000"/>
                </a:solidFill>
                <a:latin typeface="微软雅黑" panose="020b0503020204020204" pitchFamily="34" charset="-122"/>
                <a:ea typeface="微软雅黑" panose="020b0503020204020204" pitchFamily="34" charset="-122"/>
              </a:rPr>
              <a:t>（</a:t>
            </a:r>
            <a:r>
              <a:rPr lang="en-US" altLang="zh-CN" sz="2965" b="1">
                <a:solidFill>
                  <a:srgbClr val="000000"/>
                </a:solidFill>
                <a:latin typeface="微软雅黑" panose="020b0503020204020204" pitchFamily="34" charset="-122"/>
                <a:ea typeface="微软雅黑" panose="020b0503020204020204" pitchFamily="34" charset="-122"/>
              </a:rPr>
              <a:t>2</a:t>
            </a:r>
            <a:r>
              <a:rPr lang="zh-CN" altLang="en-US" sz="2965" b="1">
                <a:solidFill>
                  <a:srgbClr val="000000"/>
                </a:solidFill>
                <a:latin typeface="微软雅黑" panose="020b0503020204020204" pitchFamily="34" charset="-122"/>
                <a:ea typeface="微软雅黑" panose="020b0503020204020204" pitchFamily="34" charset="-122"/>
              </a:rPr>
              <a:t>）发展自己的才能，全面提高个人素质。</a:t>
            </a:r>
          </a:p>
        </p:txBody>
      </p:sp>
      <p:sp>
        <p:nvSpPr>
          <p:cNvPr id="25609" name="Text Box 8"/>
          <p:cNvSpPr txBox="1">
            <a:spLocks noChangeArrowheads="1"/>
          </p:cNvSpPr>
          <p:nvPr/>
        </p:nvSpPr>
        <p:spPr bwMode="auto">
          <a:xfrm>
            <a:off x="2313517" y="5165459"/>
            <a:ext cx="8348134" cy="54737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spcBef>
                <a:spcPct val="50000"/>
              </a:spcBef>
              <a:buFont typeface="Arial" panose="020b0604020202020204" pitchFamily="34" charset="0"/>
              <a:buNone/>
            </a:pPr>
            <a:r>
              <a:rPr lang="zh-CN" altLang="en-US" sz="2965" b="1">
                <a:solidFill>
                  <a:srgbClr val="000000"/>
                </a:solidFill>
                <a:latin typeface="微软雅黑" panose="020b0503020204020204" pitchFamily="34" charset="-122"/>
                <a:ea typeface="微软雅黑" panose="020b0503020204020204" pitchFamily="34" charset="-122"/>
              </a:rPr>
              <a:t>（</a:t>
            </a:r>
            <a:r>
              <a:rPr lang="en-US" altLang="zh-CN" sz="2965" b="1">
                <a:solidFill>
                  <a:srgbClr val="000000"/>
                </a:solidFill>
                <a:latin typeface="微软雅黑" panose="020b0503020204020204" pitchFamily="34" charset="-122"/>
                <a:ea typeface="微软雅黑" panose="020b0503020204020204" pitchFamily="34" charset="-122"/>
              </a:rPr>
              <a:t>3</a:t>
            </a:r>
            <a:r>
              <a:rPr lang="zh-CN" altLang="en-US" sz="2965" b="1">
                <a:solidFill>
                  <a:srgbClr val="000000"/>
                </a:solidFill>
                <a:latin typeface="微软雅黑" panose="020b0503020204020204" pitchFamily="34" charset="-122"/>
                <a:ea typeface="微软雅黑" panose="020b0503020204020204" pitchFamily="34" charset="-122"/>
              </a:rPr>
              <a:t>）坚定理想信念，需要正确价值观的指引。 </a:t>
            </a:r>
          </a:p>
        </p:txBody>
      </p:sp>
      <p:sp>
        <p:nvSpPr>
          <p:cNvPr id="2" name="直接连接符 1"/>
          <p:cNvSpPr>
            <a:spLocks noChangeShapeType="1"/>
          </p:cNvSpPr>
          <p:nvPr/>
        </p:nvSpPr>
        <p:spPr bwMode="auto">
          <a:xfrm>
            <a:off x="7574" y="1148878"/>
            <a:ext cx="2918883" cy="0"/>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14" name="直接连接符 25613"/>
          <p:cNvSpPr>
            <a:spLocks noChangeShapeType="1"/>
          </p:cNvSpPr>
          <p:nvPr/>
        </p:nvSpPr>
        <p:spPr bwMode="auto">
          <a:xfrm flipV="1">
            <a:off x="2544233" y="2667052"/>
            <a:ext cx="2406650" cy="0"/>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15" name="直接连接符 25614"/>
          <p:cNvSpPr>
            <a:spLocks noChangeShapeType="1"/>
          </p:cNvSpPr>
          <p:nvPr/>
        </p:nvSpPr>
        <p:spPr bwMode="auto">
          <a:xfrm>
            <a:off x="1016002" y="2286078"/>
            <a:ext cx="8803217" cy="0"/>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16" name="直接连接符 25615"/>
          <p:cNvSpPr>
            <a:spLocks noChangeShapeType="1"/>
          </p:cNvSpPr>
          <p:nvPr/>
        </p:nvSpPr>
        <p:spPr bwMode="auto">
          <a:xfrm flipV="1">
            <a:off x="547393" y="3076076"/>
            <a:ext cx="4138083" cy="57141"/>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17" name="直接连接符 25616"/>
          <p:cNvSpPr>
            <a:spLocks noChangeShapeType="1"/>
          </p:cNvSpPr>
          <p:nvPr/>
        </p:nvSpPr>
        <p:spPr bwMode="auto">
          <a:xfrm>
            <a:off x="2313517" y="3313131"/>
            <a:ext cx="8348134" cy="14285"/>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19" name="直接连接符 25618"/>
          <p:cNvSpPr>
            <a:spLocks noChangeShapeType="1"/>
          </p:cNvSpPr>
          <p:nvPr/>
        </p:nvSpPr>
        <p:spPr bwMode="auto">
          <a:xfrm>
            <a:off x="4078818" y="4636903"/>
            <a:ext cx="3266016" cy="0"/>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20" name="直接连接符 25619"/>
          <p:cNvSpPr>
            <a:spLocks noChangeShapeType="1"/>
          </p:cNvSpPr>
          <p:nvPr/>
        </p:nvSpPr>
        <p:spPr bwMode="auto">
          <a:xfrm>
            <a:off x="1016002" y="5014670"/>
            <a:ext cx="10663767" cy="17459"/>
          </a:xfrm>
          <a:prstGeom prst="line">
            <a:avLst/>
          </a:prstGeom>
          <a:noFill/>
          <a:ln w="38100">
            <a:solidFill>
              <a:srgbClr val="FF0000"/>
            </a:solidFill>
            <a:round/>
          </a:ln>
          <a:extLst>
            <a:ext uri="{909E8E84-426E-40DD-AFC4-6F175D3DCCD1}">
              <a14:hiddenFill xmlns:a14="http://schemas.microsoft.com/office/drawing/2010/main">
                <a:noFill/>
              </a14:hiddenFill>
            </a:ext>
          </a:extLst>
        </p:spPr>
        <p:txBody>
          <a:bodyPr/>
          <a:lstStyle/>
          <a:p>
            <a:pPr>
              <a:buFont typeface="Arial" panose="020b0604020202020204" pitchFamily="34" charset="0"/>
              <a:buNone/>
            </a:pPr>
            <a:endParaRPr lang="zh-CN" altLang="en-US" sz="1905">
              <a:solidFill>
                <a:srgbClr val="0033CC"/>
              </a:solidFill>
            </a:endParaRPr>
          </a:p>
        </p:txBody>
      </p:sp>
      <p:sp>
        <p:nvSpPr>
          <p:cNvPr id="25621" name="矩形 25620"/>
          <p:cNvSpPr>
            <a:spLocks noChangeArrowheads="1"/>
          </p:cNvSpPr>
          <p:nvPr/>
        </p:nvSpPr>
        <p:spPr bwMode="auto">
          <a:xfrm>
            <a:off x="118535" y="5847981"/>
            <a:ext cx="11952817" cy="547370"/>
          </a:xfrm>
          <a:prstGeom prst="rect">
            <a:avLst/>
          </a:prstGeom>
          <a:solidFill>
            <a:srgbClr val="FFFF99"/>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p>
            <a:pPr>
              <a:buFont typeface="Arial" panose="020b0604020202020204" pitchFamily="34" charset="0"/>
              <a:buNone/>
            </a:pPr>
            <a:r>
              <a:rPr lang="zh-CN" altLang="en-US" sz="2965" b="1">
                <a:solidFill>
                  <a:srgbClr val="FF0000"/>
                </a:solidFill>
                <a:latin typeface="微软雅黑" panose="020b0503020204020204" pitchFamily="34" charset="-122"/>
                <a:ea typeface="微软雅黑" panose="020b0503020204020204" pitchFamily="34" charset="-122"/>
              </a:rPr>
              <a:t>结合情境</a:t>
            </a:r>
            <a:r>
              <a:rPr lang="en-US" altLang="zh-CN" sz="2965" b="1">
                <a:solidFill>
                  <a:srgbClr val="FF0000"/>
                </a:solidFill>
                <a:latin typeface="微软雅黑" panose="020b0503020204020204" pitchFamily="34" charset="-122"/>
                <a:ea typeface="微软雅黑" panose="020b0503020204020204" pitchFamily="34" charset="-122"/>
              </a:rPr>
              <a:t>1</a:t>
            </a:r>
            <a:r>
              <a:rPr lang="zh-CN" altLang="en-US" sz="2965" b="1">
                <a:solidFill>
                  <a:srgbClr val="FF0000"/>
                </a:solidFill>
                <a:latin typeface="微软雅黑" panose="020b0503020204020204" pitchFamily="34" charset="-122"/>
                <a:ea typeface="微软雅黑" panose="020b0503020204020204" pitchFamily="34" charset="-122"/>
              </a:rPr>
              <a:t>、</a:t>
            </a:r>
            <a:r>
              <a:rPr lang="en-US" altLang="zh-CN" sz="2965" b="1">
                <a:solidFill>
                  <a:srgbClr val="FF0000"/>
                </a:solidFill>
                <a:latin typeface="微软雅黑" panose="020b0503020204020204" pitchFamily="34" charset="-122"/>
                <a:ea typeface="微软雅黑" panose="020b0503020204020204" pitchFamily="34" charset="-122"/>
              </a:rPr>
              <a:t>2</a:t>
            </a:r>
            <a:r>
              <a:rPr lang="zh-CN" altLang="en-US" sz="2965" b="1">
                <a:solidFill>
                  <a:srgbClr val="FF0000"/>
                </a:solidFill>
                <a:latin typeface="微软雅黑" panose="020b0503020204020204" pitchFamily="34" charset="-122"/>
                <a:ea typeface="微软雅黑" panose="020b0503020204020204" pitchFamily="34" charset="-122"/>
              </a:rPr>
              <a:t>、</a:t>
            </a:r>
            <a:r>
              <a:rPr lang="en-US" altLang="zh-CN" sz="2965" b="1">
                <a:solidFill>
                  <a:srgbClr val="FF0000"/>
                </a:solidFill>
                <a:latin typeface="微软雅黑" panose="020b0503020204020204" pitchFamily="34" charset="-122"/>
                <a:ea typeface="微软雅黑" panose="020b0503020204020204" pitchFamily="34" charset="-122"/>
              </a:rPr>
              <a:t>3</a:t>
            </a:r>
            <a:r>
              <a:rPr lang="zh-CN" altLang="en-US" sz="2965" b="1">
                <a:solidFill>
                  <a:srgbClr val="FF0000"/>
                </a:solidFill>
                <a:latin typeface="微软雅黑" panose="020b0503020204020204" pitchFamily="34" charset="-122"/>
                <a:ea typeface="微软雅黑" panose="020b0503020204020204" pitchFamily="34" charset="-122"/>
              </a:rPr>
              <a:t>思考：袁隆平的成功，在主观上具备了什么条件？</a:t>
            </a:r>
          </a:p>
        </p:txBody>
      </p:sp>
      <p:sp>
        <p:nvSpPr>
          <p:cNvPr id="25607" name="Text Box 5"/>
          <p:cNvSpPr txBox="1">
            <a:spLocks noChangeArrowheads="1"/>
          </p:cNvSpPr>
          <p:nvPr/>
        </p:nvSpPr>
        <p:spPr bwMode="auto">
          <a:xfrm>
            <a:off x="2591042" y="617310"/>
            <a:ext cx="8152836" cy="547370"/>
          </a:xfrm>
          <a:prstGeom prst="rect">
            <a:avLst/>
          </a:prstGeom>
          <a:solidFill>
            <a:srgbClr val="FFFF00"/>
          </a:solidFill>
          <a:ln>
            <a:noFill/>
          </a:ln>
          <a:extLs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spcBef>
                <a:spcPct val="50000"/>
              </a:spcBef>
              <a:buFont typeface="Arial" panose="020b0604020202020204" pitchFamily="34" charset="0"/>
              <a:buNone/>
            </a:pPr>
            <a:r>
              <a:rPr lang="zh-CN" altLang="en-US" sz="2965" b="1">
                <a:solidFill>
                  <a:srgbClr val="000000"/>
                </a:solidFill>
                <a:latin typeface="微软雅黑" panose="020b0503020204020204" pitchFamily="34" charset="-122"/>
                <a:ea typeface="微软雅黑" panose="020b0503020204020204" pitchFamily="34" charset="-122"/>
              </a:rPr>
              <a:t>（</a:t>
            </a:r>
            <a:r>
              <a:rPr lang="en-US" altLang="zh-CN" sz="2965" b="1">
                <a:solidFill>
                  <a:srgbClr val="000000"/>
                </a:solidFill>
                <a:latin typeface="微软雅黑" panose="020b0503020204020204" pitchFamily="34" charset="-122"/>
                <a:ea typeface="微软雅黑" panose="020b0503020204020204" pitchFamily="34" charset="-122"/>
              </a:rPr>
              <a:t>1</a:t>
            </a:r>
            <a:r>
              <a:rPr lang="zh-CN" altLang="en-US" sz="2965" b="1">
                <a:solidFill>
                  <a:srgbClr val="000000"/>
                </a:solidFill>
                <a:latin typeface="微软雅黑" panose="020b0503020204020204" pitchFamily="34" charset="-122"/>
                <a:ea typeface="微软雅黑" panose="020b0503020204020204" pitchFamily="34" charset="-122"/>
              </a:rPr>
              <a:t>）发挥主观能动性，顽强拚搏、自强不息。</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5621"/>
                                        </p:tgtEl>
                                        <p:attrNameLst>
                                          <p:attrName>style.visibility</p:attrName>
                                        </p:attrNameLst>
                                      </p:cBhvr>
                                      <p:to>
                                        <p:strVal val="visible"/>
                                      </p:to>
                                    </p:set>
                                    <p:anim calcmode="lin" valueType="num">
                                      <p:cBhvr additive="base">
                                        <p:cTn id="7" dur="500" fill="hold"/>
                                        <p:tgtEl>
                                          <p:spTgt spid="25621"/>
                                        </p:tgtEl>
                                        <p:attrNameLst>
                                          <p:attrName>ppt_x</p:attrName>
                                        </p:attrNameLst>
                                      </p:cBhvr>
                                      <p:tavLst>
                                        <p:tav tm="0">
                                          <p:val>
                                            <p:strVal val="#ppt_x"/>
                                          </p:val>
                                        </p:tav>
                                        <p:tav tm="100000">
                                          <p:val>
                                            <p:strVal val="#ppt_x"/>
                                          </p:val>
                                        </p:tav>
                                      </p:tavLst>
                                    </p:anim>
                                    <p:anim calcmode="lin" valueType="num">
                                      <p:cBhvr additive="base">
                                        <p:cTn id="8" dur="500" fill="hold"/>
                                        <p:tgtEl>
                                          <p:spTgt spid="25621"/>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gtEl>
                                        <p:attrNameLst>
                                          <p:attrName>style.visibility</p:attrName>
                                        </p:attrNameLst>
                                      </p:cBhvr>
                                      <p:to>
                                        <p:strVal val="visible"/>
                                      </p:to>
                                    </p:set>
                                    <p:anim calcmode="lin" valueType="num">
                                      <p:cBhvr additive="base">
                                        <p:cTn id="13" dur="500" fill="hold"/>
                                        <p:tgtEl>
                                          <p:spTgt spid="2"/>
                                        </p:tgtEl>
                                        <p:attrNameLst>
                                          <p:attrName>ppt_x</p:attrName>
                                        </p:attrNameLst>
                                      </p:cBhvr>
                                      <p:tavLst>
                                        <p:tav tm="0">
                                          <p:val>
                                            <p:strVal val="#ppt_x"/>
                                          </p:val>
                                        </p:tav>
                                        <p:tav tm="100000">
                                          <p:val>
                                            <p:strVal val="#ppt_x"/>
                                          </p:val>
                                        </p:tav>
                                      </p:tavLst>
                                    </p:anim>
                                    <p:anim calcmode="lin" valueType="num">
                                      <p:cBhvr additive="base">
                                        <p:cTn id="14"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5607"/>
                                        </p:tgtEl>
                                        <p:attrNameLst>
                                          <p:attrName>style.visibility</p:attrName>
                                        </p:attrNameLst>
                                      </p:cBhvr>
                                      <p:to>
                                        <p:strVal val="visible"/>
                                      </p:to>
                                    </p:set>
                                    <p:anim calcmode="lin" valueType="num">
                                      <p:cBhvr additive="base">
                                        <p:cTn id="19" dur="500" fill="hold"/>
                                        <p:tgtEl>
                                          <p:spTgt spid="25607"/>
                                        </p:tgtEl>
                                        <p:attrNameLst>
                                          <p:attrName>ppt_x</p:attrName>
                                        </p:attrNameLst>
                                      </p:cBhvr>
                                      <p:tavLst>
                                        <p:tav tm="0">
                                          <p:val>
                                            <p:strVal val="#ppt_x"/>
                                          </p:val>
                                        </p:tav>
                                        <p:tav tm="100000">
                                          <p:val>
                                            <p:strVal val="#ppt_x"/>
                                          </p:val>
                                        </p:tav>
                                      </p:tavLst>
                                    </p:anim>
                                    <p:anim calcmode="lin" valueType="num">
                                      <p:cBhvr additive="base">
                                        <p:cTn id="20" dur="500" fill="hold"/>
                                        <p:tgtEl>
                                          <p:spTgt spid="25607"/>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5615"/>
                                        </p:tgtEl>
                                        <p:attrNameLst>
                                          <p:attrName>style.visibility</p:attrName>
                                        </p:attrNameLst>
                                      </p:cBhvr>
                                      <p:to>
                                        <p:strVal val="visible"/>
                                      </p:to>
                                    </p:set>
                                    <p:anim calcmode="lin" valueType="num">
                                      <p:cBhvr additive="base">
                                        <p:cTn id="25" dur="500" fill="hold"/>
                                        <p:tgtEl>
                                          <p:spTgt spid="25615"/>
                                        </p:tgtEl>
                                        <p:attrNameLst>
                                          <p:attrName>ppt_x</p:attrName>
                                        </p:attrNameLst>
                                      </p:cBhvr>
                                      <p:tavLst>
                                        <p:tav tm="0">
                                          <p:val>
                                            <p:strVal val="#ppt_x"/>
                                          </p:val>
                                        </p:tav>
                                        <p:tav tm="100000">
                                          <p:val>
                                            <p:strVal val="#ppt_x"/>
                                          </p:val>
                                        </p:tav>
                                      </p:tavLst>
                                    </p:anim>
                                    <p:anim calcmode="lin" valueType="num">
                                      <p:cBhvr additive="base">
                                        <p:cTn id="26" dur="500" fill="hold"/>
                                        <p:tgtEl>
                                          <p:spTgt spid="2561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25614"/>
                                        </p:tgtEl>
                                        <p:attrNameLst>
                                          <p:attrName>style.visibility</p:attrName>
                                        </p:attrNameLst>
                                      </p:cBhvr>
                                      <p:to>
                                        <p:strVal val="visible"/>
                                      </p:to>
                                    </p:set>
                                    <p:anim calcmode="lin" valueType="num">
                                      <p:cBhvr additive="base">
                                        <p:cTn id="29" dur="500" fill="hold"/>
                                        <p:tgtEl>
                                          <p:spTgt spid="25614"/>
                                        </p:tgtEl>
                                        <p:attrNameLst>
                                          <p:attrName>ppt_x</p:attrName>
                                        </p:attrNameLst>
                                      </p:cBhvr>
                                      <p:tavLst>
                                        <p:tav tm="0">
                                          <p:val>
                                            <p:strVal val="#ppt_x"/>
                                          </p:val>
                                        </p:tav>
                                        <p:tav tm="100000">
                                          <p:val>
                                            <p:strVal val="#ppt_x"/>
                                          </p:val>
                                        </p:tav>
                                      </p:tavLst>
                                    </p:anim>
                                    <p:anim calcmode="lin" valueType="num">
                                      <p:cBhvr additive="base">
                                        <p:cTn id="30" dur="500" fill="hold"/>
                                        <p:tgtEl>
                                          <p:spTgt spid="25614"/>
                                        </p:tgtEl>
                                        <p:attrNameLst>
                                          <p:attrName>ppt_y</p:attrName>
                                        </p:attrNameLst>
                                      </p:cBhvr>
                                      <p:tavLst>
                                        <p:tav tm="0">
                                          <p:val>
                                            <p:strVal val="1+#ppt_h/2"/>
                                          </p:val>
                                        </p:tav>
                                        <p:tav tm="100000">
                                          <p:val>
                                            <p:strVal val="#ppt_y"/>
                                          </p:val>
                                        </p:tav>
                                      </p:tavLst>
                                    </p:anim>
                                  </p:childTnLst>
                                </p:cTn>
                              </p:par>
                              <p:par>
                                <p:cTn id="31" presetID="2" presetClass="entr" presetSubtype="4" fill="hold" grpId="0" nodeType="withEffect">
                                  <p:stCondLst>
                                    <p:cond delay="0"/>
                                  </p:stCondLst>
                                  <p:childTnLst>
                                    <p:set>
                                      <p:cBhvr>
                                        <p:cTn id="32" dur="1" fill="hold">
                                          <p:stCondLst>
                                            <p:cond delay="0"/>
                                          </p:stCondLst>
                                        </p:cTn>
                                        <p:tgtEl>
                                          <p:spTgt spid="25616"/>
                                        </p:tgtEl>
                                        <p:attrNameLst>
                                          <p:attrName>style.visibility</p:attrName>
                                        </p:attrNameLst>
                                      </p:cBhvr>
                                      <p:to>
                                        <p:strVal val="visible"/>
                                      </p:to>
                                    </p:set>
                                    <p:anim calcmode="lin" valueType="num">
                                      <p:cBhvr additive="base">
                                        <p:cTn id="33" dur="500" fill="hold"/>
                                        <p:tgtEl>
                                          <p:spTgt spid="25616"/>
                                        </p:tgtEl>
                                        <p:attrNameLst>
                                          <p:attrName>ppt_x</p:attrName>
                                        </p:attrNameLst>
                                      </p:cBhvr>
                                      <p:tavLst>
                                        <p:tav tm="0">
                                          <p:val>
                                            <p:strVal val="#ppt_x"/>
                                          </p:val>
                                        </p:tav>
                                        <p:tav tm="100000">
                                          <p:val>
                                            <p:strVal val="#ppt_x"/>
                                          </p:val>
                                        </p:tav>
                                      </p:tavLst>
                                    </p:anim>
                                    <p:anim calcmode="lin" valueType="num">
                                      <p:cBhvr additive="base">
                                        <p:cTn id="34" dur="500" fill="hold"/>
                                        <p:tgtEl>
                                          <p:spTgt spid="25616"/>
                                        </p:tgtEl>
                                        <p:attrNameLst>
                                          <p:attrName>ppt_y</p:attrName>
                                        </p:attrNameLst>
                                      </p:cBhvr>
                                      <p:tavLst>
                                        <p:tav tm="0">
                                          <p:val>
                                            <p:strVal val="1+#ppt_h/2"/>
                                          </p:val>
                                        </p:tav>
                                        <p:tav tm="100000">
                                          <p:val>
                                            <p:strVal val="#ppt_y"/>
                                          </p:val>
                                        </p:tav>
                                      </p:tavLst>
                                    </p:anim>
                                  </p:childTnLst>
                                </p:cTn>
                              </p:par>
                              <p:par>
                                <p:cTn id="35" presetID="2" presetClass="entr" presetSubtype="4" fill="hold" grpId="0" nodeType="withEffect">
                                  <p:stCondLst>
                                    <p:cond delay="0"/>
                                  </p:stCondLst>
                                  <p:childTnLst>
                                    <p:set>
                                      <p:cBhvr>
                                        <p:cTn id="36" dur="1" fill="hold">
                                          <p:stCondLst>
                                            <p:cond delay="0"/>
                                          </p:stCondLst>
                                        </p:cTn>
                                        <p:tgtEl>
                                          <p:spTgt spid="25617"/>
                                        </p:tgtEl>
                                        <p:attrNameLst>
                                          <p:attrName>style.visibility</p:attrName>
                                        </p:attrNameLst>
                                      </p:cBhvr>
                                      <p:to>
                                        <p:strVal val="visible"/>
                                      </p:to>
                                    </p:set>
                                    <p:anim calcmode="lin" valueType="num">
                                      <p:cBhvr additive="base">
                                        <p:cTn id="37" dur="500" fill="hold"/>
                                        <p:tgtEl>
                                          <p:spTgt spid="25617"/>
                                        </p:tgtEl>
                                        <p:attrNameLst>
                                          <p:attrName>ppt_x</p:attrName>
                                        </p:attrNameLst>
                                      </p:cBhvr>
                                      <p:tavLst>
                                        <p:tav tm="0">
                                          <p:val>
                                            <p:strVal val="#ppt_x"/>
                                          </p:val>
                                        </p:tav>
                                        <p:tav tm="100000">
                                          <p:val>
                                            <p:strVal val="#ppt_x"/>
                                          </p:val>
                                        </p:tav>
                                      </p:tavLst>
                                    </p:anim>
                                    <p:anim calcmode="lin" valueType="num">
                                      <p:cBhvr additive="base">
                                        <p:cTn id="38" dur="500" fill="hold"/>
                                        <p:tgtEl>
                                          <p:spTgt spid="25617"/>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nodeType="after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25608"/>
                                        </p:tgtEl>
                                        <p:attrNameLst>
                                          <p:attrName>style.visibility</p:attrName>
                                        </p:attrNameLst>
                                      </p:cBhvr>
                                      <p:to>
                                        <p:strVal val="visible"/>
                                      </p:to>
                                    </p:set>
                                    <p:anim calcmode="lin" valueType="num">
                                      <p:cBhvr additive="base">
                                        <p:cTn id="43" dur="500" fill="hold"/>
                                        <p:tgtEl>
                                          <p:spTgt spid="25608"/>
                                        </p:tgtEl>
                                        <p:attrNameLst>
                                          <p:attrName>ppt_x</p:attrName>
                                        </p:attrNameLst>
                                      </p:cBhvr>
                                      <p:tavLst>
                                        <p:tav tm="0">
                                          <p:val>
                                            <p:strVal val="#ppt_x"/>
                                          </p:val>
                                        </p:tav>
                                        <p:tav tm="100000">
                                          <p:val>
                                            <p:strVal val="#ppt_x"/>
                                          </p:val>
                                        </p:tav>
                                      </p:tavLst>
                                    </p:anim>
                                    <p:anim calcmode="lin" valueType="num">
                                      <p:cBhvr additive="base">
                                        <p:cTn id="44" dur="500" fill="hold"/>
                                        <p:tgtEl>
                                          <p:spTgt spid="25608"/>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nodeType="after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25619"/>
                                        </p:tgtEl>
                                        <p:attrNameLst>
                                          <p:attrName>style.visibility</p:attrName>
                                        </p:attrNameLst>
                                      </p:cBhvr>
                                      <p:to>
                                        <p:strVal val="visible"/>
                                      </p:to>
                                    </p:set>
                                    <p:anim calcmode="lin" valueType="num">
                                      <p:cBhvr additive="base">
                                        <p:cTn id="49" dur="500" fill="hold"/>
                                        <p:tgtEl>
                                          <p:spTgt spid="25619"/>
                                        </p:tgtEl>
                                        <p:attrNameLst>
                                          <p:attrName>ppt_x</p:attrName>
                                        </p:attrNameLst>
                                      </p:cBhvr>
                                      <p:tavLst>
                                        <p:tav tm="0">
                                          <p:val>
                                            <p:strVal val="#ppt_x"/>
                                          </p:val>
                                        </p:tav>
                                        <p:tav tm="100000">
                                          <p:val>
                                            <p:strVal val="#ppt_x"/>
                                          </p:val>
                                        </p:tav>
                                      </p:tavLst>
                                    </p:anim>
                                    <p:anim calcmode="lin" valueType="num">
                                      <p:cBhvr additive="base">
                                        <p:cTn id="50" dur="500" fill="hold"/>
                                        <p:tgtEl>
                                          <p:spTgt spid="25619"/>
                                        </p:tgtEl>
                                        <p:attrNameLst>
                                          <p:attrName>ppt_y</p:attrName>
                                        </p:attrNameLst>
                                      </p:cBhvr>
                                      <p:tavLst>
                                        <p:tav tm="0">
                                          <p:val>
                                            <p:strVal val="1+#ppt_h/2"/>
                                          </p:val>
                                        </p:tav>
                                        <p:tav tm="100000">
                                          <p:val>
                                            <p:strVal val="#ppt_y"/>
                                          </p:val>
                                        </p:tav>
                                      </p:tavLst>
                                    </p:anim>
                                  </p:childTnLst>
                                </p:cTn>
                              </p:par>
                              <p:par>
                                <p:cTn id="51" presetID="2" presetClass="entr" presetSubtype="4" fill="hold" grpId="0" nodeType="withEffect">
                                  <p:stCondLst>
                                    <p:cond delay="0"/>
                                  </p:stCondLst>
                                  <p:childTnLst>
                                    <p:set>
                                      <p:cBhvr>
                                        <p:cTn id="52" dur="1" fill="hold">
                                          <p:stCondLst>
                                            <p:cond delay="0"/>
                                          </p:stCondLst>
                                        </p:cTn>
                                        <p:tgtEl>
                                          <p:spTgt spid="25620"/>
                                        </p:tgtEl>
                                        <p:attrNameLst>
                                          <p:attrName>style.visibility</p:attrName>
                                        </p:attrNameLst>
                                      </p:cBhvr>
                                      <p:to>
                                        <p:strVal val="visible"/>
                                      </p:to>
                                    </p:set>
                                    <p:anim calcmode="lin" valueType="num">
                                      <p:cBhvr additive="base">
                                        <p:cTn id="53" dur="500" fill="hold"/>
                                        <p:tgtEl>
                                          <p:spTgt spid="25620"/>
                                        </p:tgtEl>
                                        <p:attrNameLst>
                                          <p:attrName>ppt_x</p:attrName>
                                        </p:attrNameLst>
                                      </p:cBhvr>
                                      <p:tavLst>
                                        <p:tav tm="0">
                                          <p:val>
                                            <p:strVal val="#ppt_x"/>
                                          </p:val>
                                        </p:tav>
                                        <p:tav tm="100000">
                                          <p:val>
                                            <p:strVal val="#ppt_x"/>
                                          </p:val>
                                        </p:tav>
                                      </p:tavLst>
                                    </p:anim>
                                    <p:anim calcmode="lin" valueType="num">
                                      <p:cBhvr additive="base">
                                        <p:cTn id="54" dur="500" fill="hold"/>
                                        <p:tgtEl>
                                          <p:spTgt spid="25620"/>
                                        </p:tgtEl>
                                        <p:attrNameLst>
                                          <p:attrName>ppt_y</p:attrName>
                                        </p:attrNameLst>
                                      </p:cBhvr>
                                      <p:tavLst>
                                        <p:tav tm="0">
                                          <p:val>
                                            <p:strVal val="1+#ppt_h/2"/>
                                          </p:val>
                                        </p:tav>
                                        <p:tav tm="100000">
                                          <p:val>
                                            <p:strVal val="#ppt_y"/>
                                          </p:val>
                                        </p:tav>
                                      </p:tavLst>
                                    </p:anim>
                                  </p:childTnLst>
                                </p:cTn>
                              </p:par>
                            </p:childTnLst>
                          </p:cTn>
                        </p:par>
                      </p:childTnLst>
                    </p:cTn>
                  </p:par>
                  <p:par>
                    <p:cTn id="55" fill="hold" nodeType="clickPar">
                      <p:stCondLst>
                        <p:cond delay="indefinite"/>
                      </p:stCondLst>
                      <p:childTnLst>
                        <p:par>
                          <p:cTn id="56" fill="hold" nodeType="afterGroup">
                            <p:stCondLst>
                              <p:cond delay="0"/>
                            </p:stCondLst>
                            <p:childTnLst>
                              <p:par>
                                <p:cTn id="57" presetID="2" presetClass="entr" presetSubtype="4" fill="hold" grpId="0" nodeType="clickEffect">
                                  <p:stCondLst>
                                    <p:cond delay="0"/>
                                  </p:stCondLst>
                                  <p:childTnLst>
                                    <p:set>
                                      <p:cBhvr>
                                        <p:cTn id="58" dur="1" fill="hold">
                                          <p:stCondLst>
                                            <p:cond delay="0"/>
                                          </p:stCondLst>
                                        </p:cTn>
                                        <p:tgtEl>
                                          <p:spTgt spid="25609"/>
                                        </p:tgtEl>
                                        <p:attrNameLst>
                                          <p:attrName>style.visibility</p:attrName>
                                        </p:attrNameLst>
                                      </p:cBhvr>
                                      <p:to>
                                        <p:strVal val="visible"/>
                                      </p:to>
                                    </p:set>
                                    <p:anim calcmode="lin" valueType="num">
                                      <p:cBhvr additive="base">
                                        <p:cTn id="59" dur="500" fill="hold"/>
                                        <p:tgtEl>
                                          <p:spTgt spid="25609"/>
                                        </p:tgtEl>
                                        <p:attrNameLst>
                                          <p:attrName>ppt_x</p:attrName>
                                        </p:attrNameLst>
                                      </p:cBhvr>
                                      <p:tavLst>
                                        <p:tav tm="0">
                                          <p:val>
                                            <p:strVal val="#ppt_x"/>
                                          </p:val>
                                        </p:tav>
                                        <p:tav tm="100000">
                                          <p:val>
                                            <p:strVal val="#ppt_x"/>
                                          </p:val>
                                        </p:tav>
                                      </p:tavLst>
                                    </p:anim>
                                    <p:anim calcmode="lin" valueType="num">
                                      <p:cBhvr additive="base">
                                        <p:cTn id="60" dur="500" fill="hold"/>
                                        <p:tgtEl>
                                          <p:spTgt spid="25609"/>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608" grpId="0"/>
      <p:bldP spid="25609" grpId="0"/>
      <p:bldP spid="2" grpId="0"/>
      <p:bldP spid="25614" grpId="0"/>
      <p:bldP spid="25615" grpId="0"/>
      <p:bldP spid="25616" grpId="0"/>
      <p:bldP spid="25617" grpId="0"/>
      <p:bldP spid="25619" grpId="0"/>
      <p:bldP spid="25620" grpId="0"/>
      <p:bldP spid="25621" grpId="0"/>
      <p:bldP spid="25607" grpId="0"/>
    </p:bldLst>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标题 1"/>
          <p:cNvSpPr>
            <a:spLocks noGrp="1"/>
          </p:cNvSpPr>
          <p:nvPr>
            <p:ph type="title"/>
          </p:nvPr>
        </p:nvSpPr>
        <p:spPr>
          <a:xfrm>
            <a:off x="441325" y="0"/>
            <a:ext cx="10515600" cy="1325563"/>
          </a:xfrm>
        </p:spPr>
        <p:txBody>
          <a:bodyPr/>
          <a:lstStyle/>
          <a:p>
            <a:r>
              <a:rPr lang="zh-CN" altLang="en-US" sz="3600" b="1">
                <a:solidFill>
                  <a:srgbClr val="0070C0"/>
                </a:solidFill>
                <a:latin typeface="楷体" panose="02010609060101010101" charset="-122"/>
                <a:ea typeface="楷体" panose="02010609060101010101" charset="-122"/>
              </a:rPr>
              <a:t>四、个人素质的内容，如何提高个人素质？</a:t>
            </a:r>
            <a:r>
              <a:rPr lang="en-US" altLang="zh-CN" sz="3600" b="1">
                <a:solidFill>
                  <a:srgbClr val="0070C0"/>
                </a:solidFill>
                <a:latin typeface="楷体" panose="02010609060101010101" charset="-122"/>
                <a:ea typeface="楷体" panose="02010609060101010101" charset="-122"/>
              </a:rPr>
              <a:t>P106</a:t>
            </a:r>
          </a:p>
        </p:txBody>
      </p:sp>
      <p:sp>
        <p:nvSpPr>
          <p:cNvPr id="4" name="文本框 3"/>
          <p:cNvSpPr txBox="1"/>
          <p:nvPr/>
        </p:nvSpPr>
        <p:spPr>
          <a:xfrm>
            <a:off x="441325" y="1271270"/>
            <a:ext cx="10981690" cy="1076325"/>
          </a:xfrm>
          <a:prstGeom prst="rect">
            <a:avLst/>
          </a:prstGeom>
          <a:noFill/>
        </p:spPr>
        <p:txBody>
          <a:bodyPr wrap="square" rtlCol="0">
            <a:spAutoFit/>
          </a:bodyPr>
          <a:lstStyle/>
          <a:p>
            <a:r>
              <a:rPr lang="zh-CN" altLang="zh-CN" sz="3200">
                <a:latin typeface="楷体" panose="02010609060101010101" charset="-122"/>
                <a:ea typeface="楷体" panose="02010609060101010101" charset="-122"/>
              </a:rPr>
              <a:t>①认真学习马列及中特理论，学习党的路线、方针、政策，不断提高政治素质。</a:t>
            </a:r>
          </a:p>
        </p:txBody>
      </p:sp>
      <p:sp>
        <p:nvSpPr>
          <p:cNvPr id="5" name="文本框 4"/>
          <p:cNvSpPr txBox="1"/>
          <p:nvPr/>
        </p:nvSpPr>
        <p:spPr>
          <a:xfrm>
            <a:off x="441325" y="2543810"/>
            <a:ext cx="11661775"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rPr>
              <a:t>②自觉加强品德修养，提高道德素质。</a:t>
            </a:r>
          </a:p>
        </p:txBody>
      </p:sp>
      <p:sp>
        <p:nvSpPr>
          <p:cNvPr id="6" name="文本框 5"/>
          <p:cNvSpPr txBox="1"/>
          <p:nvPr/>
        </p:nvSpPr>
        <p:spPr>
          <a:xfrm>
            <a:off x="441325" y="3323590"/>
            <a:ext cx="11445240"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rPr>
              <a:t>③努力学习科学文化知识，提高科学文化素质。</a:t>
            </a:r>
          </a:p>
        </p:txBody>
      </p:sp>
      <p:sp>
        <p:nvSpPr>
          <p:cNvPr id="7" name="文本框 6"/>
          <p:cNvSpPr txBox="1"/>
          <p:nvPr/>
        </p:nvSpPr>
        <p:spPr>
          <a:xfrm>
            <a:off x="441325" y="4157345"/>
            <a:ext cx="11167745"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rPr>
              <a:t>④自觉参加心理健康教育活动，增强心理素质。</a:t>
            </a:r>
          </a:p>
        </p:txBody>
      </p:sp>
      <p:sp>
        <p:nvSpPr>
          <p:cNvPr id="8" name="文本框 7"/>
          <p:cNvSpPr txBox="1"/>
          <p:nvPr/>
        </p:nvSpPr>
        <p:spPr>
          <a:xfrm>
            <a:off x="441325" y="4895215"/>
            <a:ext cx="9545955" cy="583565"/>
          </a:xfrm>
          <a:prstGeom prst="rect">
            <a:avLst/>
          </a:prstGeom>
          <a:noFill/>
        </p:spPr>
        <p:txBody>
          <a:bodyPr wrap="square" rtlCol="0">
            <a:spAutoFit/>
          </a:bodyPr>
          <a:lstStyle/>
          <a:p>
            <a:r>
              <a:rPr lang="zh-CN" altLang="en-US" sz="3200">
                <a:latin typeface="楷体" panose="02010609060101010101" charset="-122"/>
                <a:ea typeface="楷体" panose="02010609060101010101" charset="-122"/>
              </a:rPr>
              <a:t>⑤加强体育和劳动锻炼，提高身体素质。</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 calcmode="lin" valueType="num">
                                      <p:cBhvr additive="base">
                                        <p:cTn id="13" dur="500" fill="hold"/>
                                        <p:tgtEl>
                                          <p:spTgt spid="5"/>
                                        </p:tgtEl>
                                        <p:attrNameLst>
                                          <p:attrName>ppt_x</p:attrName>
                                        </p:attrNameLst>
                                      </p:cBhvr>
                                      <p:tavLst>
                                        <p:tav tm="0">
                                          <p:val>
                                            <p:strVal val="#ppt_x"/>
                                          </p:val>
                                        </p:tav>
                                        <p:tav tm="100000">
                                          <p:val>
                                            <p:strVal val="#ppt_x"/>
                                          </p:val>
                                        </p:tav>
                                      </p:tavLst>
                                    </p:anim>
                                    <p:anim calcmode="lin" valueType="num">
                                      <p:cBhvr additive="base">
                                        <p:cTn id="14"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gtEl>
                                        <p:attrNameLst>
                                          <p:attrName>style.visibility</p:attrName>
                                        </p:attrNameLst>
                                      </p:cBhvr>
                                      <p:to>
                                        <p:strVal val="visible"/>
                                      </p:to>
                                    </p:set>
                                    <p:anim calcmode="lin" valueType="num">
                                      <p:cBhvr additive="base">
                                        <p:cTn id="19" dur="500" fill="hold"/>
                                        <p:tgtEl>
                                          <p:spTgt spid="6"/>
                                        </p:tgtEl>
                                        <p:attrNameLst>
                                          <p:attrName>ppt_x</p:attrName>
                                        </p:attrNameLst>
                                      </p:cBhvr>
                                      <p:tavLst>
                                        <p:tav tm="0">
                                          <p:val>
                                            <p:strVal val="#ppt_x"/>
                                          </p:val>
                                        </p:tav>
                                        <p:tav tm="100000">
                                          <p:val>
                                            <p:strVal val="#ppt_x"/>
                                          </p:val>
                                        </p:tav>
                                      </p:tavLst>
                                    </p:anim>
                                    <p:anim calcmode="lin" valueType="num">
                                      <p:cBhvr additive="base">
                                        <p:cTn id="20" dur="500" fill="hold"/>
                                        <p:tgtEl>
                                          <p:spTgt spid="6"/>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7"/>
                                        </p:tgtEl>
                                        <p:attrNameLst>
                                          <p:attrName>style.visibility</p:attrName>
                                        </p:attrNameLst>
                                      </p:cBhvr>
                                      <p:to>
                                        <p:strVal val="visible"/>
                                      </p:to>
                                    </p:set>
                                    <p:anim calcmode="lin" valueType="num">
                                      <p:cBhvr additive="base">
                                        <p:cTn id="25" dur="500" fill="hold"/>
                                        <p:tgtEl>
                                          <p:spTgt spid="7"/>
                                        </p:tgtEl>
                                        <p:attrNameLst>
                                          <p:attrName>ppt_x</p:attrName>
                                        </p:attrNameLst>
                                      </p:cBhvr>
                                      <p:tavLst>
                                        <p:tav tm="0">
                                          <p:val>
                                            <p:strVal val="#ppt_x"/>
                                          </p:val>
                                        </p:tav>
                                        <p:tav tm="100000">
                                          <p:val>
                                            <p:strVal val="#ppt_x"/>
                                          </p:val>
                                        </p:tav>
                                      </p:tavLst>
                                    </p:anim>
                                    <p:anim calcmode="lin" valueType="num">
                                      <p:cBhvr additive="base">
                                        <p:cTn id="26"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8"/>
                                        </p:tgtEl>
                                        <p:attrNameLst>
                                          <p:attrName>style.visibility</p:attrName>
                                        </p:attrNameLst>
                                      </p:cBhvr>
                                      <p:to>
                                        <p:strVal val="visible"/>
                                      </p:to>
                                    </p:set>
                                    <p:anim calcmode="lin" valueType="num">
                                      <p:cBhvr additive="base">
                                        <p:cTn id="31" dur="500" fill="hold"/>
                                        <p:tgtEl>
                                          <p:spTgt spid="8"/>
                                        </p:tgtEl>
                                        <p:attrNameLst>
                                          <p:attrName>ppt_x</p:attrName>
                                        </p:attrNameLst>
                                      </p:cBhvr>
                                      <p:tavLst>
                                        <p:tav tm="0">
                                          <p:val>
                                            <p:strVal val="#ppt_x"/>
                                          </p:val>
                                        </p:tav>
                                        <p:tav tm="100000">
                                          <p:val>
                                            <p:strVal val="#ppt_x"/>
                                          </p:val>
                                        </p:tav>
                                      </p:tavLst>
                                    </p:anim>
                                    <p:anim calcmode="lin" valueType="num">
                                      <p:cBhvr additive="base">
                                        <p:cTn id="32" dur="500" fill="hold"/>
                                        <p:tgtEl>
                                          <p:spTgt spid="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P spid="8" grpId="0"/>
    </p:bldLst>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 name="文本框 1"/>
          <p:cNvSpPr txBox="1">
            <a:spLocks noChangeArrowheads="1"/>
          </p:cNvSpPr>
          <p:nvPr/>
        </p:nvSpPr>
        <p:spPr bwMode="auto">
          <a:xfrm>
            <a:off x="269468" y="911272"/>
            <a:ext cx="11511915" cy="5320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fontAlgn="auto">
              <a:lnSpc>
                <a:spcPts val="4060"/>
              </a:lnSpc>
              <a:spcBef>
                <a:spcPct val="0"/>
              </a:spcBef>
            </a:pPr>
            <a:r>
              <a:rPr lang="en-US" altLang="zh-CN"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1</a:t>
            </a:r>
            <a:r>
              <a:rPr lang="zh-CN" altLang="en-US"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、树立正确的</a:t>
            </a:r>
            <a:r>
              <a:rPr lang="zh-CN" altLang="en-US" sz="2800">
                <a:solidFill>
                  <a:srgbClr val="0000FF"/>
                </a:solidFill>
                <a:latin typeface="等线" pitchFamily="2" charset="-122"/>
                <a:ea typeface="等线" pitchFamily="2" charset="-122"/>
                <a:cs typeface="Times New Roman" panose="02020603050405020304" pitchFamily="18" charset="0"/>
                <a:sym typeface="宋体" panose="02010600030101010101" pitchFamily="2" charset="-122"/>
              </a:rPr>
              <a:t>价值观</a:t>
            </a:r>
            <a:r>
              <a:rPr lang="zh-CN" altLang="en-US"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，遵循社会发展的客观规律，作出正确的价值判断和价值</a:t>
            </a:r>
            <a:r>
              <a:rPr lang="zh-CN" altLang="en-US" sz="2800" smtClean="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选择。</a:t>
            </a:r>
            <a:endParaRPr lang="zh-CN" altLang="en-US" sz="2800" smtClean="0">
              <a:solidFill>
                <a:srgbClr val="FF0000"/>
              </a:solidFill>
              <a:latin typeface="等线" pitchFamily="2" charset="-122"/>
              <a:ea typeface="等线" pitchFamily="2" charset="-122"/>
              <a:cs typeface="Times New Roman" panose="02020603050405020304" pitchFamily="18" charset="0"/>
              <a:sym typeface="宋体" panose="02010600030101010101" pitchFamily="2" charset="-122"/>
            </a:endParaRPr>
          </a:p>
          <a:p>
            <a:pPr fontAlgn="auto">
              <a:lnSpc>
                <a:spcPts val="4060"/>
              </a:lnSpc>
              <a:spcBef>
                <a:spcPct val="0"/>
              </a:spcBef>
            </a:pPr>
            <a:r>
              <a:rPr lang="en-US" altLang="zh-CN" sz="2800" smtClean="0">
                <a:solidFill>
                  <a:schemeClr val="tx1"/>
                </a:solidFill>
                <a:latin typeface="等线" pitchFamily="2" charset="-122"/>
                <a:ea typeface="等线" pitchFamily="2" charset="-122"/>
                <a:cs typeface="Times New Roman" panose="02020603050405020304" pitchFamily="18" charset="0"/>
                <a:sym typeface="宋体" panose="02010600030101010101" pitchFamily="2" charset="-122"/>
              </a:rPr>
              <a:t>2.</a:t>
            </a:r>
            <a:r>
              <a:rPr lang="zh-CN" altLang="en-US" sz="2800" smtClean="0">
                <a:solidFill>
                  <a:schemeClr val="tx1"/>
                </a:solidFill>
                <a:latin typeface="等线" pitchFamily="2" charset="-122"/>
                <a:ea typeface="等线" pitchFamily="2" charset="-122"/>
                <a:cs typeface="Times New Roman" panose="02020603050405020304" pitchFamily="18" charset="0"/>
                <a:sym typeface="宋体" panose="02010600030101010101" pitchFamily="2" charset="-122"/>
              </a:rPr>
              <a:t>积极参与社会实践，坚持</a:t>
            </a:r>
            <a:r>
              <a:rPr lang="zh-CN" altLang="en-US" sz="2800" smtClean="0">
                <a:solidFill>
                  <a:srgbClr val="0000FF"/>
                </a:solidFill>
                <a:latin typeface="等线" pitchFamily="2" charset="-122"/>
                <a:ea typeface="等线" pitchFamily="2" charset="-122"/>
                <a:cs typeface="Times New Roman" panose="02020603050405020304" pitchFamily="18" charset="0"/>
                <a:sym typeface="宋体" panose="02010600030101010101" pitchFamily="2" charset="-122"/>
              </a:rPr>
              <a:t>群众观点和群众路线</a:t>
            </a:r>
            <a:r>
              <a:rPr lang="zh-CN" altLang="en-US" sz="2800" smtClean="0">
                <a:solidFill>
                  <a:schemeClr val="tx1"/>
                </a:solidFill>
                <a:latin typeface="等线" pitchFamily="2" charset="-122"/>
                <a:ea typeface="等线" pitchFamily="2" charset="-122"/>
                <a:cs typeface="Times New Roman" panose="02020603050405020304" pitchFamily="18" charset="0"/>
                <a:sym typeface="宋体" panose="02010600030101010101" pitchFamily="2" charset="-122"/>
              </a:rPr>
              <a:t>，自觉站在最广大人民的立场上。</a:t>
            </a:r>
            <a:endParaRPr lang="en-US" altLang="zh-CN" sz="2800" smtClean="0">
              <a:solidFill>
                <a:schemeClr val="tx1"/>
              </a:solidFill>
              <a:latin typeface="等线" pitchFamily="2" charset="-122"/>
              <a:ea typeface="等线" pitchFamily="2" charset="-122"/>
              <a:cs typeface="Times New Roman" panose="02020603050405020304" pitchFamily="18" charset="0"/>
              <a:sym typeface="宋体" panose="02010600030101010101" pitchFamily="2" charset="-122"/>
            </a:endParaRPr>
          </a:p>
          <a:p>
            <a:pPr fontAlgn="auto">
              <a:lnSpc>
                <a:spcPts val="4060"/>
              </a:lnSpc>
              <a:spcBef>
                <a:spcPct val="0"/>
              </a:spcBef>
            </a:pPr>
            <a:r>
              <a:rPr lang="en-US" altLang="zh-CN" sz="2800">
                <a:latin typeface="等线" pitchFamily="2" charset="-122"/>
                <a:ea typeface="等线" pitchFamily="2" charset="-122"/>
                <a:cs typeface="Times New Roman" panose="02020603050405020304" pitchFamily="18" charset="0"/>
                <a:sym typeface="宋体" panose="02010600030101010101" pitchFamily="2" charset="-122"/>
              </a:rPr>
              <a:t>3</a:t>
            </a:r>
            <a:r>
              <a:rPr lang="zh-CN" altLang="en-US" sz="2800">
                <a:latin typeface="等线" pitchFamily="2" charset="-122"/>
                <a:ea typeface="等线" pitchFamily="2" charset="-122"/>
                <a:cs typeface="Times New Roman" panose="02020603050405020304" pitchFamily="18" charset="0"/>
                <a:sym typeface="宋体" panose="02010600030101010101" pitchFamily="2" charset="-122"/>
              </a:rPr>
              <a:t>、</a:t>
            </a:r>
            <a:r>
              <a:rPr lang="zh-CN" altLang="en-US"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人生的真正价值在于对社会的责任和贡献，要</a:t>
            </a:r>
            <a:r>
              <a:rPr lang="zh-CN" altLang="en-US" sz="2800">
                <a:latin typeface="等线" pitchFamily="2" charset="-122"/>
                <a:ea typeface="等线" pitchFamily="2" charset="-122"/>
                <a:cs typeface="Times New Roman" panose="02020603050405020304" pitchFamily="18" charset="0"/>
                <a:sym typeface="宋体" panose="02010600030101010101" pitchFamily="2" charset="-122"/>
              </a:rPr>
              <a:t>在劳动和奉献中创造</a:t>
            </a:r>
            <a:r>
              <a:rPr lang="zh-CN" altLang="en-US" sz="2800" smtClean="0">
                <a:latin typeface="等线" pitchFamily="2" charset="-122"/>
                <a:ea typeface="等线" pitchFamily="2" charset="-122"/>
                <a:cs typeface="Times New Roman" panose="02020603050405020304" pitchFamily="18" charset="0"/>
                <a:sym typeface="宋体" panose="02010600030101010101" pitchFamily="2" charset="-122"/>
              </a:rPr>
              <a:t>价值，积极投身为人民服务的实践。</a:t>
            </a:r>
            <a:endParaRPr lang="zh-CN" altLang="en-US" sz="2800">
              <a:solidFill>
                <a:srgbClr val="FF0000"/>
              </a:solidFill>
              <a:latin typeface="等线" pitchFamily="2" charset="-122"/>
              <a:ea typeface="等线" pitchFamily="2" charset="-122"/>
              <a:cs typeface="Times New Roman" panose="02020603050405020304" pitchFamily="18" charset="0"/>
              <a:sym typeface="宋体" panose="02010600030101010101" pitchFamily="2" charset="-122"/>
            </a:endParaRPr>
          </a:p>
          <a:p>
            <a:pPr fontAlgn="auto">
              <a:lnSpc>
                <a:spcPts val="4060"/>
              </a:lnSpc>
              <a:spcBef>
                <a:spcPct val="0"/>
              </a:spcBef>
            </a:pPr>
            <a:r>
              <a:rPr lang="en-US" altLang="zh-CN"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4</a:t>
            </a:r>
            <a:r>
              <a:rPr lang="zh-CN" altLang="en-US" sz="2800">
                <a:solidFill>
                  <a:srgbClr val="000000"/>
                </a:solidFill>
                <a:latin typeface="等线" pitchFamily="2" charset="-122"/>
                <a:ea typeface="等线" pitchFamily="2" charset="-122"/>
                <a:cs typeface="Times New Roman" panose="02020603050405020304" pitchFamily="18" charset="0"/>
                <a:sym typeface="宋体" panose="02010600030101010101" pitchFamily="2" charset="-122"/>
              </a:rPr>
              <a:t>、要正确处理个人与集体、社会的关系，</a:t>
            </a:r>
            <a:r>
              <a:rPr lang="zh-CN" altLang="en-US" sz="2800">
                <a:latin typeface="等线" pitchFamily="2" charset="-122"/>
                <a:ea typeface="等线" pitchFamily="2" charset="-122"/>
                <a:cs typeface="Times New Roman" panose="02020603050405020304" pitchFamily="18" charset="0"/>
                <a:sym typeface="宋体" panose="02010600030101010101" pitchFamily="2" charset="-122"/>
              </a:rPr>
              <a:t>在个人与社会的统一中实现</a:t>
            </a:r>
            <a:r>
              <a:rPr lang="zh-CN" altLang="en-US" sz="2800" smtClean="0">
                <a:latin typeface="等线" pitchFamily="2" charset="-122"/>
                <a:ea typeface="等线" pitchFamily="2" charset="-122"/>
                <a:cs typeface="Times New Roman" panose="02020603050405020304" pitchFamily="18" charset="0"/>
                <a:sym typeface="宋体" panose="02010600030101010101" pitchFamily="2" charset="-122"/>
              </a:rPr>
              <a:t>价值</a:t>
            </a:r>
            <a:endParaRPr lang="zh-CN" altLang="en-US" sz="2800">
              <a:solidFill>
                <a:srgbClr val="FF0000"/>
              </a:solidFill>
              <a:latin typeface="等线" pitchFamily="2" charset="-122"/>
              <a:ea typeface="等线" pitchFamily="2" charset="-122"/>
              <a:cs typeface="Times New Roman" panose="02020603050405020304" pitchFamily="18" charset="0"/>
              <a:sym typeface="宋体" panose="02010600030101010101" pitchFamily="2" charset="-122"/>
            </a:endParaRPr>
          </a:p>
          <a:p>
            <a:pPr fontAlgn="auto">
              <a:lnSpc>
                <a:spcPts val="4060"/>
              </a:lnSpc>
              <a:spcBef>
                <a:spcPct val="0"/>
              </a:spcBef>
            </a:pPr>
            <a:r>
              <a:rPr lang="en-US" altLang="zh-CN" sz="2800">
                <a:latin typeface="等线" pitchFamily="2" charset="-122"/>
                <a:ea typeface="等线" pitchFamily="2" charset="-122"/>
                <a:cs typeface="Times New Roman" panose="02020603050405020304" pitchFamily="18" charset="0"/>
                <a:sym typeface="宋体" panose="02010600030101010101" pitchFamily="2" charset="-122"/>
              </a:rPr>
              <a:t>5</a:t>
            </a:r>
            <a:r>
              <a:rPr lang="zh-CN" altLang="en-US" sz="2800">
                <a:latin typeface="等线" pitchFamily="2" charset="-122"/>
                <a:ea typeface="等线" pitchFamily="2" charset="-122"/>
                <a:cs typeface="Times New Roman" panose="02020603050405020304" pitchFamily="18" charset="0"/>
                <a:sym typeface="宋体" panose="02010600030101010101" pitchFamily="2" charset="-122"/>
              </a:rPr>
              <a:t>、在砥砺自我中走向</a:t>
            </a:r>
            <a:r>
              <a:rPr lang="zh-CN" altLang="en-US" sz="2800" smtClean="0">
                <a:latin typeface="等线" pitchFamily="2" charset="-122"/>
                <a:ea typeface="等线" pitchFamily="2" charset="-122"/>
                <a:cs typeface="Times New Roman" panose="02020603050405020304" pitchFamily="18" charset="0"/>
                <a:sym typeface="宋体" panose="02010600030101010101" pitchFamily="2" charset="-122"/>
              </a:rPr>
              <a:t>成功，充分发挥主观能动性，顽强拼搏、自强不息；努力发展自己的才能，全面提高个人素质；树立坚定的理想信念。</a:t>
            </a:r>
            <a:endParaRPr lang="zh-CN" altLang="en-US" sz="2800">
              <a:solidFill>
                <a:srgbClr val="FF0000"/>
              </a:solidFill>
              <a:latin typeface="等线" pitchFamily="2" charset="-122"/>
              <a:ea typeface="等线" pitchFamily="2" charset="-122"/>
              <a:cs typeface="Times New Roman" panose="02020603050405020304" pitchFamily="18" charset="0"/>
              <a:sym typeface="宋体" panose="02010600030101010101" pitchFamily="2" charset="-122"/>
            </a:endParaRPr>
          </a:p>
        </p:txBody>
      </p:sp>
      <p:sp>
        <p:nvSpPr>
          <p:cNvPr id="3" name="Text Box 2"/>
          <p:cNvSpPr txBox="1">
            <a:spLocks noChangeArrowheads="1"/>
          </p:cNvSpPr>
          <p:nvPr/>
        </p:nvSpPr>
        <p:spPr bwMode="auto">
          <a:xfrm>
            <a:off x="269240" y="253365"/>
            <a:ext cx="11401425" cy="6578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5214" tIns="57607" rIns="115214" bIns="57607">
            <a:spAutoFit/>
          </a:bodyPr>
          <a:lstStyle/>
          <a:p>
            <a:pPr fontAlgn="auto">
              <a:lnSpc>
                <a:spcPts val="4240"/>
              </a:lnSpc>
              <a:spcBef>
                <a:spcPct val="0"/>
              </a:spcBef>
            </a:pPr>
            <a:r>
              <a:rPr lang="zh-CN" altLang="en-US" sz="3200" b="1">
                <a:solidFill>
                  <a:schemeClr val="tx1"/>
                </a:solidFill>
                <a:latin typeface="等线" pitchFamily="2" charset="-122"/>
                <a:ea typeface="等线" pitchFamily="2" charset="-122"/>
                <a:cs typeface="Times New Roman" panose="02020603050405020304" pitchFamily="18" charset="0"/>
              </a:rPr>
              <a:t>归纳：青年</a:t>
            </a:r>
            <a:r>
              <a:rPr lang="zh-CN" altLang="en-US" sz="3200" b="1" smtClean="0">
                <a:solidFill>
                  <a:schemeClr val="tx1"/>
                </a:solidFill>
                <a:latin typeface="等线" pitchFamily="2" charset="-122"/>
                <a:ea typeface="等线" pitchFamily="2" charset="-122"/>
                <a:cs typeface="Times New Roman" panose="02020603050405020304" pitchFamily="18" charset="0"/>
              </a:rPr>
              <a:t>学生应该</a:t>
            </a:r>
            <a:r>
              <a:rPr lang="zh-CN" altLang="en-US" sz="3200" b="1">
                <a:solidFill>
                  <a:srgbClr val="C00000"/>
                </a:solidFill>
                <a:latin typeface="等线" pitchFamily="2" charset="-122"/>
                <a:ea typeface="等线" pitchFamily="2" charset="-122"/>
                <a:cs typeface="Times New Roman" panose="02020603050405020304" pitchFamily="18" charset="0"/>
              </a:rPr>
              <a:t>怎样实现人生</a:t>
            </a:r>
            <a:r>
              <a:rPr lang="zh-CN" altLang="en-US" sz="3200" b="1" smtClean="0">
                <a:solidFill>
                  <a:srgbClr val="C00000"/>
                </a:solidFill>
                <a:latin typeface="等线" pitchFamily="2" charset="-122"/>
                <a:ea typeface="等线" pitchFamily="2" charset="-122"/>
                <a:cs typeface="Times New Roman" panose="02020603050405020304" pitchFamily="18" charset="0"/>
              </a:rPr>
              <a:t>价值，</a:t>
            </a:r>
            <a:r>
              <a:rPr lang="zh-CN" altLang="en-US" sz="3200" b="1" smtClean="0">
                <a:solidFill>
                  <a:schemeClr val="tx1"/>
                </a:solidFill>
                <a:latin typeface="等线" pitchFamily="2" charset="-122"/>
                <a:ea typeface="等线" pitchFamily="2" charset="-122"/>
                <a:cs typeface="Times New Roman" panose="02020603050405020304" pitchFamily="18" charset="0"/>
              </a:rPr>
              <a:t>创造</a:t>
            </a:r>
            <a:r>
              <a:rPr lang="zh-CN" altLang="en-US" sz="3200" b="1">
                <a:solidFill>
                  <a:schemeClr val="tx1"/>
                </a:solidFill>
                <a:latin typeface="等线" pitchFamily="2" charset="-122"/>
                <a:ea typeface="等线" pitchFamily="2" charset="-122"/>
                <a:cs typeface="Times New Roman" panose="02020603050405020304" pitchFamily="18" charset="0"/>
              </a:rPr>
              <a:t>有意义的人生</a:t>
            </a:r>
            <a:r>
              <a:rPr lang="zh-CN" altLang="en-US" sz="3200" b="1" smtClean="0">
                <a:solidFill>
                  <a:schemeClr val="tx1"/>
                </a:solidFill>
                <a:latin typeface="等线" pitchFamily="2" charset="-122"/>
                <a:ea typeface="等线" pitchFamily="2" charset="-122"/>
                <a:cs typeface="Times New Roman" panose="02020603050405020304" pitchFamily="18" charset="0"/>
              </a:rPr>
              <a:t>？</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5714" name="Rectangle 2"/>
          <p:cNvSpPr>
            <a:spLocks noGrp="1" noChangeArrowheads="1"/>
          </p:cNvSpPr>
          <p:nvPr>
            <p:ph type="body" idx="1"/>
          </p:nvPr>
        </p:nvSpPr>
        <p:spPr>
          <a:xfrm>
            <a:off x="1524000" y="476250"/>
            <a:ext cx="9144000" cy="5649913"/>
          </a:xfrm>
        </p:spPr>
        <p:txBody>
          <a:bodyPr/>
          <a:lstStyle/>
          <a:p>
            <a:pPr>
              <a:lnSpc>
                <a:spcPct val="90000"/>
              </a:lnSpc>
            </a:pPr>
            <a:endParaRPr lang="en-US" altLang="zh-CN" sz="900"/>
          </a:p>
          <a:p>
            <a:pPr>
              <a:lnSpc>
                <a:spcPct val="90000"/>
              </a:lnSpc>
              <a:buFontTx/>
              <a:buNone/>
            </a:pPr>
            <a:r>
              <a:rPr lang="en-US" altLang="zh-CN" b="1">
                <a:latin typeface="黑体" panose="02010609060101010101" pitchFamily="2" charset="-122"/>
                <a:ea typeface="黑体" panose="02010609060101010101" pitchFamily="2" charset="-122"/>
              </a:rPr>
              <a:t>1</a:t>
            </a:r>
            <a:r>
              <a:rPr lang="zh-CN" altLang="en-US" b="1">
                <a:latin typeface="黑体" panose="02010609060101010101" pitchFamily="2" charset="-122"/>
                <a:ea typeface="黑体" panose="02010609060101010101" pitchFamily="2" charset="-122"/>
              </a:rPr>
              <a:t>、时势造英雄。时势、机遇是实现人生价值的首要条件。</a:t>
            </a:r>
          </a:p>
          <a:p>
            <a:pPr>
              <a:lnSpc>
                <a:spcPct val="90000"/>
              </a:lnSpc>
              <a:buFontTx/>
              <a:buNone/>
            </a:pPr>
            <a:r>
              <a:rPr lang="zh-CN" altLang="en-US" b="1">
                <a:latin typeface="黑体" panose="02010609060101010101" pitchFamily="2" charset="-122"/>
                <a:ea typeface="黑体" panose="02010609060101010101" pitchFamily="2" charset="-122"/>
              </a:rPr>
              <a:t>（</a:t>
            </a:r>
            <a:r>
              <a:rPr lang="zh-CN" altLang="en-US" b="1">
                <a:solidFill>
                  <a:srgbClr val="FF0000"/>
                </a:solidFill>
                <a:latin typeface="黑体" panose="02010609060101010101" pitchFamily="2" charset="-122"/>
                <a:ea typeface="黑体" panose="02010609060101010101" pitchFamily="2" charset="-122"/>
              </a:rPr>
              <a:t>更正</a:t>
            </a:r>
            <a:r>
              <a:rPr lang="zh-CN" altLang="en-US" b="1">
                <a:latin typeface="黑体" panose="02010609060101010101" pitchFamily="2" charset="-122"/>
                <a:ea typeface="黑体" panose="02010609060101010101" pitchFamily="2" charset="-122"/>
              </a:rPr>
              <a:t>：</a:t>
            </a:r>
            <a:r>
              <a:rPr lang="zh-CN" altLang="en-US" b="1">
                <a:solidFill>
                  <a:srgbClr val="0033CC"/>
                </a:solidFill>
                <a:latin typeface="黑体" panose="02010609060101010101" pitchFamily="2" charset="-122"/>
                <a:ea typeface="黑体" panose="02010609060101010101" pitchFamily="2" charset="-122"/>
              </a:rPr>
              <a:t>时势、机遇是实现人生价值的客观条件之一，人生价值的实现主要依靠个人的主观努力</a:t>
            </a:r>
            <a:r>
              <a:rPr lang="zh-CN" altLang="en-US" b="1">
                <a:latin typeface="黑体" panose="02010609060101010101" pitchFamily="2" charset="-122"/>
                <a:ea typeface="黑体" panose="02010609060101010101" pitchFamily="2" charset="-122"/>
              </a:rPr>
              <a:t>）</a:t>
            </a:r>
          </a:p>
          <a:p>
            <a:pPr>
              <a:lnSpc>
                <a:spcPct val="90000"/>
              </a:lnSpc>
              <a:buFontTx/>
              <a:buNone/>
            </a:pPr>
            <a:r>
              <a:rPr lang="en-US" altLang="zh-CN" b="1">
                <a:latin typeface="黑体" panose="02010609060101010101" pitchFamily="2" charset="-122"/>
                <a:ea typeface="黑体" panose="02010609060101010101" pitchFamily="2" charset="-122"/>
              </a:rPr>
              <a:t>2</a:t>
            </a:r>
            <a:r>
              <a:rPr lang="zh-CN" altLang="en-US" b="1">
                <a:latin typeface="黑体" panose="02010609060101010101" pitchFamily="2" charset="-122"/>
                <a:ea typeface="黑体" panose="02010609060101010101" pitchFamily="2" charset="-122"/>
              </a:rPr>
              <a:t>、只要提高个人素质，就能实现人生价值</a:t>
            </a:r>
          </a:p>
          <a:p>
            <a:pPr>
              <a:lnSpc>
                <a:spcPct val="90000"/>
              </a:lnSpc>
              <a:buFontTx/>
              <a:buNone/>
            </a:pPr>
            <a:r>
              <a:rPr lang="zh-CN" altLang="en-US" b="1">
                <a:latin typeface="黑体" panose="02010609060101010101" pitchFamily="2" charset="-122"/>
                <a:ea typeface="黑体" panose="02010609060101010101" pitchFamily="2" charset="-122"/>
              </a:rPr>
              <a:t>（</a:t>
            </a:r>
            <a:r>
              <a:rPr lang="zh-CN" altLang="en-US" b="1">
                <a:solidFill>
                  <a:srgbClr val="FF0000"/>
                </a:solidFill>
                <a:latin typeface="黑体" panose="02010609060101010101" pitchFamily="2" charset="-122"/>
                <a:ea typeface="黑体" panose="02010609060101010101" pitchFamily="2" charset="-122"/>
              </a:rPr>
              <a:t>更正</a:t>
            </a:r>
            <a:r>
              <a:rPr lang="zh-CN" altLang="en-US" b="1">
                <a:latin typeface="黑体" panose="02010609060101010101" pitchFamily="2" charset="-122"/>
                <a:ea typeface="黑体" panose="02010609060101010101" pitchFamily="2" charset="-122"/>
              </a:rPr>
              <a:t>：</a:t>
            </a:r>
            <a:r>
              <a:rPr lang="zh-CN" altLang="en-US" b="1">
                <a:solidFill>
                  <a:srgbClr val="0033CC"/>
                </a:solidFill>
                <a:latin typeface="黑体" panose="02010609060101010101" pitchFamily="2" charset="-122"/>
                <a:ea typeface="黑体" panose="02010609060101010101" pitchFamily="2" charset="-122"/>
              </a:rPr>
              <a:t>实现人生价值，需要全面提高个人素质。实现人生价值，还需要充分发挥主观能动性，需要顽强拼搏、自强不息的精神；需要有坚定的理想信念，需要有正确价值观的指引；需要社会提供的客观条件等。</a:t>
            </a:r>
            <a:r>
              <a:rPr lang="zh-CN" altLang="en-US" b="1">
                <a:latin typeface="黑体" panose="02010609060101010101" pitchFamily="2" charset="-122"/>
                <a:ea typeface="黑体" panose="02010609060101010101" pitchFamily="2" charset="-122"/>
              </a:rPr>
              <a:t>）</a:t>
            </a:r>
          </a:p>
        </p:txBody>
      </p:sp>
      <p:sp>
        <p:nvSpPr>
          <p:cNvPr id="115716" name="WordArt 4"/>
          <p:cNvSpPr>
            <a:spLocks noChangeArrowheads="1" noChangeShapeType="1" noTextEdit="1"/>
          </p:cNvSpPr>
          <p:nvPr/>
        </p:nvSpPr>
        <p:spPr bwMode="auto">
          <a:xfrm>
            <a:off x="1524000" y="0"/>
            <a:ext cx="4854575" cy="549275"/>
          </a:xfrm>
          <a:prstGeom prst="rect">
            <a:avLst/>
          </a:prstGeom>
        </p:spPr>
        <p:txBody>
          <a:bodyPr wrap="none" fromWordArt="1">
            <a:prstTxWarp prst="textPlain">
              <a:avLst>
                <a:gd name="adj" fmla="val 50000"/>
              </a:avLst>
            </a:prstTxWarp>
          </a:bodyPr>
          <a:lstStyle/>
          <a:p>
            <a:pPr algn="ctr"/>
            <a:r>
              <a:rPr lang="zh-CN" altLang="en-US" sz="3600" b="1" kern="10">
                <a:ln w="12700">
                  <a:solidFill>
                    <a:srgbClr val="EAEAEA"/>
                  </a:solidFill>
                  <a:round/>
                </a:ln>
                <a:gradFill rotWithShape="0">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80000"/>
                    </a:srgbClr>
                  </a:outerShdw>
                </a:effectLst>
                <a:latin typeface="华文新魏" panose="02010800040101010101" pitchFamily="2" charset="-122"/>
                <a:ea typeface="华文新魏" panose="02010800040101010101" pitchFamily="2" charset="-122"/>
              </a:rPr>
              <a:t>误区警示：</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nodeType="clickEffect">
                                  <p:stCondLst>
                                    <p:cond delay="0"/>
                                  </p:stCondLst>
                                  <p:childTnLst>
                                    <p:set>
                                      <p:cBhvr>
                                        <p:cTn id="6" dur="1" fill="hold">
                                          <p:stCondLst>
                                            <p:cond delay="0"/>
                                          </p:stCondLst>
                                        </p:cTn>
                                        <p:tgtEl>
                                          <p:spTgt spid="115714">
                                            <p:txEl>
                                              <p:pRg st="2" end="2"/>
                                            </p:txEl>
                                          </p:spTgt>
                                        </p:tgtEl>
                                        <p:attrNameLst>
                                          <p:attrName>style.visibility</p:attrName>
                                        </p:attrNameLst>
                                      </p:cBhvr>
                                      <p:to>
                                        <p:strVal val="visible"/>
                                      </p:to>
                                    </p:set>
                                    <p:anim calcmode="lin" valueType="num">
                                      <p:cBhvr>
                                        <p:cTn id="7" dur="500" fill="hold"/>
                                        <p:tgtEl>
                                          <p:spTgt spid="115714">
                                            <p:txEl>
                                              <p:pRg st="2" end="2"/>
                                            </p:txEl>
                                          </p:spTgt>
                                        </p:tgtEl>
                                        <p:attrNameLst>
                                          <p:attrName>ppt_w</p:attrName>
                                        </p:attrNameLst>
                                      </p:cBhvr>
                                      <p:tavLst>
                                        <p:tav tm="0">
                                          <p:val>
                                            <p:fltVal val="0"/>
                                          </p:val>
                                        </p:tav>
                                        <p:tav tm="100000">
                                          <p:val>
                                            <p:strVal val="#ppt_w"/>
                                          </p:val>
                                        </p:tav>
                                      </p:tavLst>
                                    </p:anim>
                                    <p:anim calcmode="lin" valueType="num">
                                      <p:cBhvr>
                                        <p:cTn id="8" dur="500" fill="hold"/>
                                        <p:tgtEl>
                                          <p:spTgt spid="115714">
                                            <p:txEl>
                                              <p:pRg st="2" end="2"/>
                                            </p:txEl>
                                          </p:spTgt>
                                        </p:tgtEl>
                                        <p:attrNameLst>
                                          <p:attrName>ppt_h</p:attrName>
                                        </p:attrNameLst>
                                      </p:cBhvr>
                                      <p:tavLst>
                                        <p:tav tm="0">
                                          <p:val>
                                            <p:fltVal val="0"/>
                                          </p:val>
                                        </p:tav>
                                        <p:tav tm="100000">
                                          <p:val>
                                            <p:strVal val="#ppt_h"/>
                                          </p:val>
                                        </p:tav>
                                      </p:tavLst>
                                    </p:anim>
                                    <p:animEffect transition="in" filter="fade">
                                      <p:cBhvr>
                                        <p:cTn id="9" dur="500"/>
                                        <p:tgtEl>
                                          <p:spTgt spid="115714">
                                            <p:txEl>
                                              <p:pRg st="2" end="2"/>
                                            </p:txEl>
                                          </p:spTgt>
                                        </p:tgtEl>
                                      </p:cBhvr>
                                    </p:animEffect>
                                  </p:childTnLst>
                                </p:cTn>
                              </p:par>
                            </p:childTnLst>
                          </p:cTn>
                        </p:par>
                      </p:childTnLst>
                    </p:cTn>
                  </p:par>
                  <p:par>
                    <p:cTn id="10" fill="hold" nodeType="clickPar">
                      <p:stCondLst>
                        <p:cond delay="indefinite"/>
                      </p:stCondLst>
                      <p:childTnLst>
                        <p:par>
                          <p:cTn id="11" fill="hold" nodeType="afterGroup">
                            <p:stCondLst>
                              <p:cond delay="0"/>
                            </p:stCondLst>
                            <p:childTnLst>
                              <p:par>
                                <p:cTn id="12" presetID="53" presetClass="entr" presetSubtype="0" fill="hold" nodeType="clickEffect">
                                  <p:stCondLst>
                                    <p:cond delay="0"/>
                                  </p:stCondLst>
                                  <p:childTnLst>
                                    <p:set>
                                      <p:cBhvr>
                                        <p:cTn id="13" dur="1" fill="hold">
                                          <p:stCondLst>
                                            <p:cond delay="0"/>
                                          </p:stCondLst>
                                        </p:cTn>
                                        <p:tgtEl>
                                          <p:spTgt spid="115714">
                                            <p:txEl>
                                              <p:pRg st="4" end="4"/>
                                            </p:txEl>
                                          </p:spTgt>
                                        </p:tgtEl>
                                        <p:attrNameLst>
                                          <p:attrName>style.visibility</p:attrName>
                                        </p:attrNameLst>
                                      </p:cBhvr>
                                      <p:to>
                                        <p:strVal val="visible"/>
                                      </p:to>
                                    </p:set>
                                    <p:anim calcmode="lin" valueType="num">
                                      <p:cBhvr>
                                        <p:cTn id="14" dur="500" fill="hold"/>
                                        <p:tgtEl>
                                          <p:spTgt spid="115714">
                                            <p:txEl>
                                              <p:pRg st="4" end="4"/>
                                            </p:txEl>
                                          </p:spTgt>
                                        </p:tgtEl>
                                        <p:attrNameLst>
                                          <p:attrName>ppt_w</p:attrName>
                                        </p:attrNameLst>
                                      </p:cBhvr>
                                      <p:tavLst>
                                        <p:tav tm="0">
                                          <p:val>
                                            <p:fltVal val="0"/>
                                          </p:val>
                                        </p:tav>
                                        <p:tav tm="100000">
                                          <p:val>
                                            <p:strVal val="#ppt_w"/>
                                          </p:val>
                                        </p:tav>
                                      </p:tavLst>
                                    </p:anim>
                                    <p:anim calcmode="lin" valueType="num">
                                      <p:cBhvr>
                                        <p:cTn id="15" dur="500" fill="hold"/>
                                        <p:tgtEl>
                                          <p:spTgt spid="115714">
                                            <p:txEl>
                                              <p:pRg st="4" end="4"/>
                                            </p:txEl>
                                          </p:spTgt>
                                        </p:tgtEl>
                                        <p:attrNameLst>
                                          <p:attrName>ppt_h</p:attrName>
                                        </p:attrNameLst>
                                      </p:cBhvr>
                                      <p:tavLst>
                                        <p:tav tm="0">
                                          <p:val>
                                            <p:fltVal val="0"/>
                                          </p:val>
                                        </p:tav>
                                        <p:tav tm="100000">
                                          <p:val>
                                            <p:strVal val="#ppt_h"/>
                                          </p:val>
                                        </p:tav>
                                      </p:tavLst>
                                    </p:anim>
                                    <p:animEffect transition="in" filter="fade">
                                      <p:cBhvr>
                                        <p:cTn id="16" dur="500"/>
                                        <p:tgtEl>
                                          <p:spTgt spid="115714">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9458" name="矩形 342017"/>
          <p:cNvSpPr>
            <a:spLocks noChangeArrowheads="1"/>
          </p:cNvSpPr>
          <p:nvPr/>
        </p:nvSpPr>
        <p:spPr bwMode="auto">
          <a:xfrm>
            <a:off x="0" y="373494"/>
            <a:ext cx="12192000" cy="32181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en-US" altLang="zh-CN" sz="3385" b="1">
                <a:solidFill>
                  <a:srgbClr val="000000"/>
                </a:solidFill>
                <a:latin typeface="楷体" panose="02010609060101010101" charset="-122"/>
                <a:ea typeface="楷体" panose="02010609060101010101" charset="-122"/>
                <a:cs typeface="楷体" panose="02010609060101010101" charset="-122"/>
              </a:rPr>
              <a:t>3.</a:t>
            </a:r>
            <a:r>
              <a:rPr lang="zh-CN" altLang="en-US" sz="3385" b="1">
                <a:solidFill>
                  <a:srgbClr val="000000"/>
                </a:solidFill>
                <a:latin typeface="楷体" panose="02010609060101010101" charset="-122"/>
                <a:ea typeface="楷体" panose="02010609060101010101" charset="-122"/>
                <a:cs typeface="楷体" panose="02010609060101010101" charset="-122"/>
              </a:rPr>
              <a:t>走不出自我狭隘天地的人，不想奉献他人和社会的人，不一定没有真正的幸福。（     ）</a:t>
            </a:r>
          </a:p>
          <a:p>
            <a:pPr eaLnBrk="1" hangingPunct="1">
              <a:spcBef>
                <a:spcPct val="50000"/>
              </a:spcBef>
              <a:buFont typeface="Arial" panose="020b0604020202020204" pitchFamily="34" charset="0"/>
              <a:buNone/>
            </a:pPr>
            <a:r>
              <a:rPr lang="en-US" altLang="zh-CN" sz="3385" b="1">
                <a:solidFill>
                  <a:srgbClr val="000000"/>
                </a:solidFill>
                <a:latin typeface="楷体" panose="02010609060101010101" charset="-122"/>
                <a:ea typeface="楷体" panose="02010609060101010101" charset="-122"/>
                <a:cs typeface="楷体" panose="02010609060101010101" charset="-122"/>
              </a:rPr>
              <a:t>4.</a:t>
            </a:r>
            <a:r>
              <a:rPr lang="zh-CN" altLang="en-US" sz="3385" b="1">
                <a:solidFill>
                  <a:srgbClr val="000000"/>
                </a:solidFill>
                <a:latin typeface="楷体" panose="02010609060101010101" charset="-122"/>
                <a:ea typeface="楷体" panose="02010609060101010101" charset="-122"/>
                <a:cs typeface="楷体" panose="02010609060101010101" charset="-122"/>
              </a:rPr>
              <a:t>人生的价值可以在社会实践中实现，也可以在自我感悟和升华中实现。（    ）</a:t>
            </a:r>
          </a:p>
          <a:p>
            <a:pPr eaLnBrk="1" hangingPunct="1">
              <a:spcBef>
                <a:spcPct val="50000"/>
              </a:spcBef>
              <a:buFont typeface="Arial" panose="020b0604020202020204" pitchFamily="34" charset="0"/>
              <a:buNone/>
            </a:pPr>
            <a:r>
              <a:rPr lang="en-US" altLang="zh-CN" sz="3385" b="1">
                <a:solidFill>
                  <a:srgbClr val="000000"/>
                </a:solidFill>
                <a:latin typeface="楷体" panose="02010609060101010101" charset="-122"/>
                <a:ea typeface="楷体" panose="02010609060101010101" charset="-122"/>
                <a:cs typeface="楷体" panose="02010609060101010101" charset="-122"/>
              </a:rPr>
              <a:t>5.</a:t>
            </a:r>
            <a:r>
              <a:rPr lang="zh-CN" altLang="en-US" sz="3385" b="1">
                <a:solidFill>
                  <a:srgbClr val="000000"/>
                </a:solidFill>
                <a:latin typeface="楷体" panose="02010609060101010101" charset="-122"/>
                <a:ea typeface="楷体" panose="02010609060101010101" charset="-122"/>
                <a:cs typeface="楷体" panose="02010609060101010101" charset="-122"/>
              </a:rPr>
              <a:t>只要个人努力奋斗就能实现人生价值。（    ）</a:t>
            </a:r>
          </a:p>
        </p:txBody>
      </p:sp>
      <p:sp>
        <p:nvSpPr>
          <p:cNvPr id="342020" name="文本框 342019"/>
          <p:cNvSpPr txBox="1">
            <a:spLocks noChangeArrowheads="1"/>
          </p:cNvSpPr>
          <p:nvPr/>
        </p:nvSpPr>
        <p:spPr bwMode="auto">
          <a:xfrm>
            <a:off x="4399033" y="667247"/>
            <a:ext cx="1074420" cy="116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en-US" altLang="zh-CN" sz="6985" b="1">
                <a:solidFill>
                  <a:srgbClr val="FF0000"/>
                </a:solidFill>
                <a:latin typeface="楷体" panose="02010609060101010101" charset="-122"/>
                <a:ea typeface="楷体" panose="02010609060101010101" charset="-122"/>
              </a:rPr>
              <a:t>×</a:t>
            </a:r>
          </a:p>
        </p:txBody>
      </p:sp>
      <p:sp>
        <p:nvSpPr>
          <p:cNvPr id="342021" name="文本框 342020"/>
          <p:cNvSpPr txBox="1">
            <a:spLocks noChangeArrowheads="1"/>
          </p:cNvSpPr>
          <p:nvPr/>
        </p:nvSpPr>
        <p:spPr bwMode="auto">
          <a:xfrm>
            <a:off x="2592811" y="1975168"/>
            <a:ext cx="1154430" cy="12630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en-US" altLang="zh-CN" sz="7620" b="1">
                <a:solidFill>
                  <a:srgbClr val="FF0000"/>
                </a:solidFill>
                <a:latin typeface="楷体" panose="02010609060101010101" charset="-122"/>
                <a:ea typeface="楷体" panose="02010609060101010101" charset="-122"/>
              </a:rPr>
              <a:t>×</a:t>
            </a:r>
          </a:p>
        </p:txBody>
      </p:sp>
      <p:sp>
        <p:nvSpPr>
          <p:cNvPr id="342022" name="文本框 342021"/>
          <p:cNvSpPr txBox="1">
            <a:spLocks noChangeArrowheads="1"/>
          </p:cNvSpPr>
          <p:nvPr/>
        </p:nvSpPr>
        <p:spPr bwMode="auto">
          <a:xfrm>
            <a:off x="8258689" y="2615843"/>
            <a:ext cx="1074420" cy="116649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en-US" altLang="zh-CN" sz="6985" b="1">
                <a:solidFill>
                  <a:srgbClr val="FF0000"/>
                </a:solidFill>
                <a:latin typeface="楷体" panose="02010609060101010101" charset="-122"/>
                <a:ea typeface="楷体" panose="02010609060101010101" charset="-122"/>
              </a:rPr>
              <a:t>×</a:t>
            </a:r>
          </a:p>
        </p:txBody>
      </p:sp>
      <p:sp>
        <p:nvSpPr>
          <p:cNvPr id="2" name="文本框 1"/>
          <p:cNvSpPr txBox="1"/>
          <p:nvPr/>
        </p:nvSpPr>
        <p:spPr>
          <a:xfrm>
            <a:off x="140335" y="3978910"/>
            <a:ext cx="11697970" cy="2501900"/>
          </a:xfrm>
          <a:prstGeom prst="rect">
            <a:avLst/>
          </a:prstGeom>
          <a:noFill/>
        </p:spPr>
        <p:txBody>
          <a:bodyPr wrap="square" rtlCol="0">
            <a:spAutoFit/>
          </a:bodyPr>
          <a:lstStyle/>
          <a:p>
            <a:pPr marL="0" indent="0" fontAlgn="auto">
              <a:lnSpc>
                <a:spcPct val="140000"/>
              </a:lnSpc>
              <a:spcAft>
                <a:spcPct val="0"/>
              </a:spcAft>
              <a:buFont typeface="Arial" panose="020b0604020202020204" pitchFamily="34" charset="0"/>
              <a:buNone/>
              <a:defRPr/>
            </a:pPr>
            <a:r>
              <a:rPr lang="en-US" altLang="zh-CN" sz="2800" b="1">
                <a:latin typeface="仿宋" panose="02010609060101010101" charset="-122"/>
                <a:ea typeface="仿宋" panose="02010609060101010101" charset="-122"/>
                <a:cs typeface="仿宋" panose="02010609060101010101" charset="-122"/>
                <a:sym typeface="+mn-ea"/>
              </a:rPr>
              <a:t>6</a:t>
            </a:r>
            <a:r>
              <a:rPr lang="zh-CN" altLang="en-US" sz="2800" b="1">
                <a:latin typeface="仿宋" panose="02010609060101010101" charset="-122"/>
                <a:ea typeface="仿宋" panose="02010609060101010101" charset="-122"/>
                <a:cs typeface="仿宋" panose="02010609060101010101" charset="-122"/>
                <a:sym typeface="+mn-ea"/>
              </a:rPr>
              <a:t>．只要充分发挥主观能动性，就能实现人生价值。</a:t>
            </a:r>
            <a:endParaRPr lang="en-US" altLang="zh-CN" sz="2800" b="1">
              <a:latin typeface="仿宋" panose="02010609060101010101" charset="-122"/>
              <a:ea typeface="仿宋" panose="02010609060101010101" charset="-122"/>
              <a:cs typeface="仿宋" panose="02010609060101010101" charset="-122"/>
            </a:endParaRPr>
          </a:p>
          <a:p>
            <a:pPr marL="0" indent="0" fontAlgn="auto">
              <a:lnSpc>
                <a:spcPct val="140000"/>
              </a:lnSpc>
              <a:spcAft>
                <a:spcPct val="0"/>
              </a:spcAft>
              <a:buFont typeface="Arial" panose="020b0604020202020204" pitchFamily="34" charset="0"/>
              <a:buNone/>
              <a:defRPr/>
            </a:pPr>
            <a:r>
              <a:rPr lang="zh-CN" altLang="en-US" sz="2800" b="1">
                <a:latin typeface="仿宋" panose="02010609060101010101" charset="-122"/>
                <a:ea typeface="仿宋" panose="02010609060101010101" charset="-122"/>
                <a:cs typeface="仿宋" panose="02010609060101010101" charset="-122"/>
                <a:sym typeface="+mn-ea"/>
              </a:rPr>
              <a:t>实现人生价值，既需要主观条件，又需要客观条件。脱离客观条件，脱离社会为人们实现人生价值所提供的基础和条件，只讲主观条件或只讲主观能动性，是难以实现人生价值的。</a:t>
            </a:r>
          </a:p>
        </p:txBody>
      </p:sp>
    </p:spTree>
  </p:cSld>
  <p:clrMapOvr>
    <a:masterClrMapping/>
  </p:clrMapOvr>
  <p:transition>
    <p:blinds/>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42020"/>
                                        </p:tgtEl>
                                        <p:attrNameLst>
                                          <p:attrName>style.visibility</p:attrName>
                                        </p:attrNameLst>
                                      </p:cBhvr>
                                      <p:to>
                                        <p:strVal val="visible"/>
                                      </p:to>
                                    </p:set>
                                    <p:anim calcmode="lin" valueType="num">
                                      <p:cBhvr additive="base">
                                        <p:cTn id="7" dur="500" fill="hold"/>
                                        <p:tgtEl>
                                          <p:spTgt spid="342020"/>
                                        </p:tgtEl>
                                        <p:attrNameLst>
                                          <p:attrName>ppt_x</p:attrName>
                                        </p:attrNameLst>
                                      </p:cBhvr>
                                      <p:tavLst>
                                        <p:tav tm="0">
                                          <p:val>
                                            <p:strVal val="#ppt_x"/>
                                          </p:val>
                                        </p:tav>
                                        <p:tav tm="100000">
                                          <p:val>
                                            <p:strVal val="#ppt_x"/>
                                          </p:val>
                                        </p:tav>
                                      </p:tavLst>
                                    </p:anim>
                                    <p:anim calcmode="lin" valueType="num">
                                      <p:cBhvr additive="base">
                                        <p:cTn id="8" dur="500" fill="hold"/>
                                        <p:tgtEl>
                                          <p:spTgt spid="342020"/>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42021"/>
                                        </p:tgtEl>
                                        <p:attrNameLst>
                                          <p:attrName>style.visibility</p:attrName>
                                        </p:attrNameLst>
                                      </p:cBhvr>
                                      <p:to>
                                        <p:strVal val="visible"/>
                                      </p:to>
                                    </p:set>
                                    <p:anim calcmode="lin" valueType="num">
                                      <p:cBhvr additive="base">
                                        <p:cTn id="13" dur="500" fill="hold"/>
                                        <p:tgtEl>
                                          <p:spTgt spid="342021"/>
                                        </p:tgtEl>
                                        <p:attrNameLst>
                                          <p:attrName>ppt_x</p:attrName>
                                        </p:attrNameLst>
                                      </p:cBhvr>
                                      <p:tavLst>
                                        <p:tav tm="0">
                                          <p:val>
                                            <p:strVal val="#ppt_x"/>
                                          </p:val>
                                        </p:tav>
                                        <p:tav tm="100000">
                                          <p:val>
                                            <p:strVal val="#ppt_x"/>
                                          </p:val>
                                        </p:tav>
                                      </p:tavLst>
                                    </p:anim>
                                    <p:anim calcmode="lin" valueType="num">
                                      <p:cBhvr additive="base">
                                        <p:cTn id="14" dur="500" fill="hold"/>
                                        <p:tgtEl>
                                          <p:spTgt spid="342021"/>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342022"/>
                                        </p:tgtEl>
                                        <p:attrNameLst>
                                          <p:attrName>style.visibility</p:attrName>
                                        </p:attrNameLst>
                                      </p:cBhvr>
                                      <p:to>
                                        <p:strVal val="visible"/>
                                      </p:to>
                                    </p:set>
                                    <p:anim calcmode="lin" valueType="num">
                                      <p:cBhvr additive="base">
                                        <p:cTn id="19" dur="500" fill="hold"/>
                                        <p:tgtEl>
                                          <p:spTgt spid="342022"/>
                                        </p:tgtEl>
                                        <p:attrNameLst>
                                          <p:attrName>ppt_x</p:attrName>
                                        </p:attrNameLst>
                                      </p:cBhvr>
                                      <p:tavLst>
                                        <p:tav tm="0">
                                          <p:val>
                                            <p:strVal val="#ppt_x"/>
                                          </p:val>
                                        </p:tav>
                                        <p:tav tm="100000">
                                          <p:val>
                                            <p:strVal val="#ppt_x"/>
                                          </p:val>
                                        </p:tav>
                                      </p:tavLst>
                                    </p:anim>
                                    <p:anim calcmode="lin" valueType="num">
                                      <p:cBhvr additive="base">
                                        <p:cTn id="20" dur="500" fill="hold"/>
                                        <p:tgtEl>
                                          <p:spTgt spid="342022"/>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gtEl>
                                        <p:attrNameLst>
                                          <p:attrName>style.visibility</p:attrName>
                                        </p:attrNameLst>
                                      </p:cBhvr>
                                      <p:to>
                                        <p:strVal val="visible"/>
                                      </p:to>
                                    </p:set>
                                    <p:anim calcmode="lin" valueType="num">
                                      <p:cBhvr additive="base">
                                        <p:cTn id="25" dur="500" fill="hold"/>
                                        <p:tgtEl>
                                          <p:spTgt spid="2"/>
                                        </p:tgtEl>
                                        <p:attrNameLst>
                                          <p:attrName>ppt_x</p:attrName>
                                        </p:attrNameLst>
                                      </p:cBhvr>
                                      <p:tavLst>
                                        <p:tav tm="0">
                                          <p:val>
                                            <p:strVal val="#ppt_x"/>
                                          </p:val>
                                        </p:tav>
                                        <p:tav tm="100000">
                                          <p:val>
                                            <p:strVal val="#ppt_x"/>
                                          </p:val>
                                        </p:tav>
                                      </p:tavLst>
                                    </p:anim>
                                    <p:anim calcmode="lin" valueType="num">
                                      <p:cBhvr additive="base">
                                        <p:cTn id="26"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2020" grpId="0"/>
      <p:bldP spid="342021" grpId="0"/>
      <p:bldP spid="342022" grpId="0"/>
      <p:bldP spid="2" grpId="0"/>
    </p:bldLst>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 name="Rectangle 2"/>
          <p:cNvSpPr txBox="1">
            <a:spLocks noChangeArrowheads="1"/>
          </p:cNvSpPr>
          <p:nvPr/>
        </p:nvSpPr>
        <p:spPr>
          <a:xfrm>
            <a:off x="469900" y="692785"/>
            <a:ext cx="11323955" cy="3163570"/>
          </a:xfrm>
          <a:prstGeom prst="rect">
            <a:avLst/>
          </a:prstGeom>
        </p:spPr>
        <p:txBody>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fontAlgn="auto">
              <a:lnSpc>
                <a:spcPct val="140000"/>
              </a:lnSpc>
              <a:spcAft>
                <a:spcPct val="0"/>
              </a:spcAft>
              <a:buFont typeface="Arial" panose="020b0604020202020204" pitchFamily="34" charset="0"/>
              <a:buNone/>
              <a:defRPr/>
            </a:pPr>
            <a:r>
              <a:rPr lang="en-US" altLang="zh-CN" b="1">
                <a:solidFill>
                  <a:srgbClr val="FF0000"/>
                </a:solidFill>
                <a:latin typeface="楷体" panose="02010609060101010101" charset="-122"/>
                <a:ea typeface="楷体" panose="02010609060101010101" charset="-122"/>
                <a:cs typeface="楷体" panose="02010609060101010101" charset="-122"/>
              </a:rPr>
              <a:t>7</a:t>
            </a:r>
            <a:r>
              <a:rPr lang="zh-CN" altLang="en-US" b="1">
                <a:solidFill>
                  <a:srgbClr val="FF0000"/>
                </a:solidFill>
                <a:latin typeface="楷体" panose="02010609060101010101" charset="-122"/>
                <a:ea typeface="楷体" panose="02010609060101010101" charset="-122"/>
                <a:cs typeface="楷体" panose="02010609060101010101" charset="-122"/>
              </a:rPr>
              <a:t>．一个人的学历越高，就越能实现人生价值，人生价值就越大。</a:t>
            </a:r>
          </a:p>
          <a:p>
            <a:pPr marL="0" indent="0" fontAlgn="auto">
              <a:lnSpc>
                <a:spcPct val="140000"/>
              </a:lnSpc>
              <a:spcAft>
                <a:spcPct val="0"/>
              </a:spcAft>
              <a:buFont typeface="Arial" panose="020b0604020202020204" pitchFamily="34" charset="0"/>
              <a:buNone/>
              <a:defRPr/>
            </a:pPr>
            <a:r>
              <a:rPr lang="zh-CN" altLang="en-US" b="1">
                <a:latin typeface="楷体" panose="02010609060101010101" charset="-122"/>
                <a:ea typeface="楷体" panose="02010609060101010101" charset="-122"/>
                <a:cs typeface="楷体" panose="02010609060101010101" charset="-122"/>
              </a:rPr>
              <a:t>此观点是片面的。实现人生价值需要全面提高个人素质，但一个人学历高，并不等于他的素质得到了全面的发展。</a:t>
            </a:r>
            <a:endParaRPr lang="zh-CN" altLang="en-US" sz="2540" b="1">
              <a:latin typeface="+mn-ea"/>
              <a:cs typeface="Times New Roman" panose="02020603050405020304" pitchFamily="18" charset="0"/>
            </a:endParaRPr>
          </a:p>
          <a:p>
            <a:pPr marL="0" indent="0" fontAlgn="auto">
              <a:lnSpc>
                <a:spcPct val="105000"/>
              </a:lnSpc>
              <a:spcAft>
                <a:spcPct val="0"/>
              </a:spcAft>
              <a:buFont typeface="Arial" panose="020b0604020202020204" pitchFamily="34" charset="0"/>
              <a:buNone/>
              <a:defRPr/>
            </a:pPr>
            <a:endParaRPr lang="zh-CN" altLang="en-US" sz="2540" b="1">
              <a:latin typeface="+mn-ea"/>
              <a:cs typeface="Times New Roman" panose="02020603050405020304" pitchFamily="18" charset="0"/>
            </a:endParaRP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42"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1000"/>
                                        <p:tgtEl>
                                          <p:spTgt spid="6">
                                            <p:txEl>
                                              <p:pRg st="0" end="0"/>
                                            </p:txEl>
                                          </p:spTgt>
                                        </p:tgtEl>
                                      </p:cBhvr>
                                    </p:animEffect>
                                    <p:anim calcmode="lin" valueType="num">
                                      <p:cBhvr>
                                        <p:cTn id="8" dur="1000" fill="hold"/>
                                        <p:tgtEl>
                                          <p:spTgt spid="6">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6">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nodeType="clickPar">
                      <p:stCondLst>
                        <p:cond delay="indefinite"/>
                      </p:stCondLst>
                      <p:childTnLst>
                        <p:par>
                          <p:cTn id="11" fill="hold" nodeType="afterGroup">
                            <p:stCondLst>
                              <p:cond delay="0"/>
                            </p:stCondLst>
                            <p:childTnLst>
                              <p:par>
                                <p:cTn id="12" presetID="42" presetClass="entr" presetSubtype="0" fill="hold" nodeType="clickEffect">
                                  <p:stCondLst>
                                    <p:cond delay="0"/>
                                  </p:stCondLst>
                                  <p:childTnLst>
                                    <p:set>
                                      <p:cBhvr>
                                        <p:cTn id="13" dur="1" fill="hold">
                                          <p:stCondLst>
                                            <p:cond delay="0"/>
                                          </p:stCondLst>
                                        </p:cTn>
                                        <p:tgtEl>
                                          <p:spTgt spid="6">
                                            <p:txEl>
                                              <p:pRg st="1" end="1"/>
                                            </p:txEl>
                                          </p:spTgt>
                                        </p:tgtEl>
                                        <p:attrNameLst>
                                          <p:attrName>style.visibility</p:attrName>
                                        </p:attrNameLst>
                                      </p:cBhvr>
                                      <p:to>
                                        <p:strVal val="visible"/>
                                      </p:to>
                                    </p:set>
                                    <p:animEffect transition="in" filter="fade">
                                      <p:cBhvr>
                                        <p:cTn id="14" dur="1000"/>
                                        <p:tgtEl>
                                          <p:spTgt spid="6">
                                            <p:txEl>
                                              <p:pRg st="1" end="1"/>
                                            </p:txEl>
                                          </p:spTgt>
                                        </p:tgtEl>
                                      </p:cBhvr>
                                    </p:animEffect>
                                    <p:anim calcmode="lin" valueType="num">
                                      <p:cBhvr>
                                        <p:cTn id="15" dur="1000" fill="hold"/>
                                        <p:tgtEl>
                                          <p:spTgt spid="6">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6">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5" name="图片 4">
            <a:hlinkClick r:id="rId3" action="ppaction://hlinkfile"/>
          </p:cNvPr>
          <p:cNvPicPr/>
          <p:nvPr/>
        </p:nvPicPr>
        <p:blipFill>
          <a:blip r:embed="rId2"/>
          <a:stretch>
            <a:fillRect/>
          </a:stretch>
        </p:blipFill>
        <p:spPr>
          <a:xfrm>
            <a:off x="343937" y="1139372"/>
            <a:ext cx="4082000" cy="3741833"/>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
        <p:nvSpPr>
          <p:cNvPr id="6" name="内容占位符 5"/>
          <p:cNvSpPr>
            <a:spLocks noGrp="1"/>
          </p:cNvSpPr>
          <p:nvPr>
            <p:ph sz="half" idx="2"/>
          </p:nvPr>
        </p:nvSpPr>
        <p:spPr>
          <a:xfrm>
            <a:off x="4775835" y="918845"/>
            <a:ext cx="6707505" cy="4773295"/>
          </a:xfrm>
        </p:spPr>
        <p:txBody>
          <a:bodyPr>
            <a:noAutofit/>
          </a:bodyPr>
          <a:lstStyle/>
          <a:p>
            <a:pPr marL="0" indent="457200">
              <a:lnSpc>
                <a:spcPct val="150000"/>
              </a:lnSpc>
              <a:spcBef>
                <a:spcPct val="0"/>
              </a:spcBef>
              <a:buNone/>
            </a:pPr>
            <a:r>
              <a:rPr lang="en-US" altLang="zh-CN" sz="3200" b="1">
                <a:latin typeface="楷体" panose="02010609060101010101" charset="-122"/>
                <a:ea typeface="楷体" panose="02010609060101010101" charset="-122"/>
                <a:cs typeface="楷体" panose="02010609060101010101" charset="-122"/>
              </a:rPr>
              <a:t> </a:t>
            </a:r>
            <a:r>
              <a:rPr lang="zh-CN" altLang="en-US" sz="3200" b="1">
                <a:latin typeface="楷体" panose="02010609060101010101" charset="-122"/>
                <a:ea typeface="楷体" panose="02010609060101010101" charset="-122"/>
                <a:cs typeface="楷体" panose="02010609060101010101" charset="-122"/>
              </a:rPr>
              <a:t>黄旭华为中国核潜艇事业的发展做出了重要贡献，在核潜艇水下发射运载火箭的多次海上试验任务中，作为核潜艇工程总设计师、副指挥，开拓了中国核潜艇的研制领域，被誉为中国核潜艇之父 。 </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12642" name="Rectangle 2"/>
          <p:cNvSpPr>
            <a:spLocks noGrp="1" noChangeArrowheads="1"/>
          </p:cNvSpPr>
          <p:nvPr/>
        </p:nvSpPr>
        <p:spPr>
          <a:xfrm>
            <a:off x="755650" y="310515"/>
            <a:ext cx="3876040" cy="772795"/>
          </a:xfrm>
          <a:prstGeom prst="rect">
            <a:avLst/>
          </a:prstGeom>
        </p:spPr>
        <p:txBody>
          <a:bodyPr vert="horz" lIns="91440" tIns="45720" rIns="91440" bIns="45720" rtlCol="0" anchor="ctr">
            <a:normAutofit lnSpcReduction="1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zh-CN" altLang="en-US" sz="4800" b="1">
                <a:solidFill>
                  <a:schemeClr val="tx1"/>
                </a:solidFill>
                <a:ea typeface="华文新魏" panose="02010800040101010101" pitchFamily="2" charset="-122"/>
              </a:rPr>
              <a:t>人生规划书</a:t>
            </a:r>
          </a:p>
        </p:txBody>
      </p:sp>
      <p:sp>
        <p:nvSpPr>
          <p:cNvPr id="2" name="文本框 1"/>
          <p:cNvSpPr txBox="1"/>
          <p:nvPr/>
        </p:nvSpPr>
        <p:spPr>
          <a:xfrm>
            <a:off x="4906010" y="310515"/>
            <a:ext cx="5546090" cy="706755"/>
          </a:xfrm>
          <a:prstGeom prst="rect">
            <a:avLst/>
          </a:prstGeom>
          <a:noFill/>
        </p:spPr>
        <p:txBody>
          <a:bodyPr wrap="square" rtlCol="0">
            <a:spAutoFit/>
          </a:bodyPr>
          <a:lstStyle/>
          <a:p>
            <a:r>
              <a:rPr lang="zh-CN" altLang="en-US" sz="4000" b="1">
                <a:solidFill>
                  <a:srgbClr val="FF0000"/>
                </a:solidFill>
                <a:sym typeface="+mn-ea"/>
              </a:rPr>
              <a:t>如何实现我的精彩人生</a:t>
            </a:r>
          </a:p>
        </p:txBody>
      </p:sp>
      <p:sp>
        <p:nvSpPr>
          <p:cNvPr id="88070" name="Rectangle 6"/>
          <p:cNvSpPr>
            <a:spLocks noGrp="1" noChangeArrowheads="1"/>
          </p:cNvSpPr>
          <p:nvPr/>
        </p:nvSpPr>
        <p:spPr>
          <a:xfrm>
            <a:off x="1172845" y="1124268"/>
            <a:ext cx="8893175" cy="4176712"/>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nSpc>
                <a:spcPct val="120000"/>
              </a:lnSpc>
              <a:buNone/>
            </a:pPr>
            <a:r>
              <a:rPr lang="zh-CN" altLang="en-US" b="1">
                <a:latin typeface="黑体" panose="02010609060101010101" pitchFamily="2" charset="-122"/>
                <a:ea typeface="黑体" panose="02010609060101010101" pitchFamily="2" charset="-122"/>
              </a:rPr>
              <a:t>热爱国家和社会！（</a:t>
            </a:r>
            <a:r>
              <a:rPr lang="zh-CN" altLang="en-US" b="1">
                <a:solidFill>
                  <a:srgbClr val="FF3300"/>
                </a:solidFill>
                <a:latin typeface="黑体" panose="02010609060101010101" pitchFamily="2" charset="-122"/>
                <a:ea typeface="黑体" panose="02010609060101010101" pitchFamily="2" charset="-122"/>
              </a:rPr>
              <a:t>感恩</a:t>
            </a:r>
            <a:r>
              <a:rPr lang="zh-CN" altLang="en-US" b="1">
                <a:solidFill>
                  <a:srgbClr val="FF3300"/>
                </a:solidFill>
                <a:latin typeface="黑体" panose="02010609060101010101" pitchFamily="2" charset="-122"/>
                <a:ea typeface="黑体" panose="02010609060101010101" pitchFamily="2" charset="-122"/>
                <a:cs typeface="Arial" panose="020b0604020202020204" pitchFamily="34" charset="0"/>
              </a:rPr>
              <a:t>▪</a:t>
            </a:r>
            <a:r>
              <a:rPr lang="zh-CN" altLang="en-US" b="1">
                <a:solidFill>
                  <a:srgbClr val="FF3300"/>
                </a:solidFill>
                <a:latin typeface="黑体" panose="02010609060101010101" pitchFamily="2" charset="-122"/>
                <a:ea typeface="黑体" panose="02010609060101010101" pitchFamily="2" charset="-122"/>
              </a:rPr>
              <a:t>社会责任感</a:t>
            </a:r>
            <a:r>
              <a:rPr lang="zh-CN" altLang="en-US" b="1">
                <a:latin typeface="黑体" panose="02010609060101010101" pitchFamily="2" charset="-122"/>
                <a:ea typeface="黑体" panose="02010609060101010101" pitchFamily="2" charset="-122"/>
              </a:rPr>
              <a:t>）</a:t>
            </a:r>
          </a:p>
          <a:p>
            <a:pPr marL="0" indent="0">
              <a:lnSpc>
                <a:spcPct val="120000"/>
              </a:lnSpc>
              <a:buNone/>
            </a:pPr>
            <a:r>
              <a:rPr lang="zh-CN" altLang="en-US" b="1">
                <a:latin typeface="黑体" panose="02010609060101010101" pitchFamily="2" charset="-122"/>
                <a:ea typeface="黑体" panose="02010609060101010101" pitchFamily="2" charset="-122"/>
              </a:rPr>
              <a:t>热爱生活</a:t>
            </a:r>
            <a:r>
              <a:rPr lang="en-US" altLang="zh-CN" b="1">
                <a:latin typeface="黑体" panose="02010609060101010101" pitchFamily="2" charset="-122"/>
                <a:ea typeface="黑体" panose="02010609060101010101" pitchFamily="2" charset="-122"/>
              </a:rPr>
              <a:t>!</a:t>
            </a:r>
            <a:r>
              <a:rPr lang="zh-CN" altLang="en-US" b="1">
                <a:latin typeface="黑体" panose="02010609060101010101" pitchFamily="2" charset="-122"/>
                <a:ea typeface="黑体" panose="02010609060101010101" pitchFamily="2" charset="-122"/>
              </a:rPr>
              <a:t>热爱自己、家庭和所有关心你的人</a:t>
            </a:r>
            <a:r>
              <a:rPr lang="en-US" altLang="zh-CN" b="1">
                <a:latin typeface="黑体" panose="02010609060101010101" pitchFamily="2" charset="-122"/>
                <a:ea typeface="黑体" panose="02010609060101010101" pitchFamily="2" charset="-122"/>
              </a:rPr>
              <a:t>!  </a:t>
            </a:r>
          </a:p>
          <a:p>
            <a:pPr>
              <a:lnSpc>
                <a:spcPct val="120000"/>
              </a:lnSpc>
              <a:buFontTx/>
              <a:buNone/>
            </a:pPr>
            <a:r>
              <a:rPr lang="en-US" altLang="zh-CN" b="1">
                <a:latin typeface="黑体" panose="02010609060101010101" pitchFamily="2" charset="-122"/>
                <a:ea typeface="黑体" panose="02010609060101010101" pitchFamily="2" charset="-122"/>
              </a:rPr>
              <a:t> </a:t>
            </a:r>
            <a:r>
              <a:rPr lang="zh-CN" altLang="en-US" b="1">
                <a:latin typeface="黑体" panose="02010609060101010101" pitchFamily="2" charset="-122"/>
                <a:ea typeface="黑体" panose="02010609060101010101" pitchFamily="2" charset="-122"/>
              </a:rPr>
              <a:t>（</a:t>
            </a:r>
            <a:r>
              <a:rPr lang="zh-CN" altLang="en-US" b="1">
                <a:solidFill>
                  <a:srgbClr val="FF3300"/>
                </a:solidFill>
                <a:latin typeface="黑体" panose="02010609060101010101" pitchFamily="2" charset="-122"/>
                <a:ea typeface="黑体" panose="02010609060101010101" pitchFamily="2" charset="-122"/>
              </a:rPr>
              <a:t>自尊▪自爱▪感恩</a:t>
            </a:r>
            <a:r>
              <a:rPr lang="zh-CN" altLang="en-US" b="1">
                <a:latin typeface="黑体" panose="02010609060101010101" pitchFamily="2" charset="-122"/>
                <a:ea typeface="黑体" panose="02010609060101010101" pitchFamily="2" charset="-122"/>
              </a:rPr>
              <a:t>）</a:t>
            </a:r>
          </a:p>
          <a:p>
            <a:pPr marL="0" indent="0">
              <a:lnSpc>
                <a:spcPct val="120000"/>
              </a:lnSpc>
              <a:buNone/>
            </a:pPr>
            <a:r>
              <a:rPr lang="zh-CN" altLang="en-US" b="1">
                <a:latin typeface="黑体" panose="02010609060101010101" pitchFamily="2" charset="-122"/>
                <a:ea typeface="黑体" panose="02010609060101010101" pitchFamily="2" charset="-122"/>
              </a:rPr>
              <a:t>热爱劳动！（</a:t>
            </a:r>
            <a:r>
              <a:rPr lang="zh-CN" altLang="en-US" b="1">
                <a:solidFill>
                  <a:srgbClr val="FF3300"/>
                </a:solidFill>
                <a:latin typeface="黑体" panose="02010609060101010101" pitchFamily="2" charset="-122"/>
                <a:ea typeface="黑体" panose="02010609060101010101" pitchFamily="2" charset="-122"/>
              </a:rPr>
              <a:t>自立自强▪奉献社会</a:t>
            </a:r>
            <a:r>
              <a:rPr lang="zh-CN" altLang="en-US" b="1">
                <a:latin typeface="黑体" panose="02010609060101010101" pitchFamily="2" charset="-122"/>
                <a:ea typeface="黑体" panose="02010609060101010101" pitchFamily="2" charset="-122"/>
              </a:rPr>
              <a:t>）</a:t>
            </a:r>
          </a:p>
          <a:p>
            <a:pPr marL="0" indent="0">
              <a:lnSpc>
                <a:spcPct val="120000"/>
              </a:lnSpc>
              <a:buNone/>
            </a:pPr>
            <a:r>
              <a:rPr lang="zh-CN" altLang="en-US" b="1">
                <a:latin typeface="黑体" panose="02010609060101010101" pitchFamily="2" charset="-122"/>
                <a:ea typeface="黑体" panose="02010609060101010101" pitchFamily="2" charset="-122"/>
              </a:rPr>
              <a:t>热心奉献！（</a:t>
            </a:r>
            <a:r>
              <a:rPr lang="zh-CN" altLang="en-US" b="1">
                <a:solidFill>
                  <a:srgbClr val="FF3300"/>
                </a:solidFill>
                <a:latin typeface="黑体" panose="02010609060101010101" pitchFamily="2" charset="-122"/>
                <a:ea typeface="黑体" panose="02010609060101010101" pitchFamily="2" charset="-122"/>
              </a:rPr>
              <a:t>幸福感</a:t>
            </a:r>
            <a:r>
              <a:rPr lang="zh-CN" altLang="en-US" b="1">
                <a:latin typeface="黑体" panose="02010609060101010101" pitchFamily="2" charset="-122"/>
                <a:ea typeface="黑体" panose="02010609060101010101" pitchFamily="2" charset="-122"/>
              </a:rPr>
              <a:t>）</a:t>
            </a:r>
          </a:p>
          <a:p>
            <a:pPr marL="0" indent="0">
              <a:lnSpc>
                <a:spcPct val="120000"/>
              </a:lnSpc>
              <a:buNone/>
            </a:pPr>
            <a:r>
              <a:rPr lang="zh-CN" altLang="en-US" b="1">
                <a:latin typeface="黑体" panose="02010609060101010101" pitchFamily="2" charset="-122"/>
                <a:ea typeface="黑体" panose="02010609060101010101" pitchFamily="2" charset="-122"/>
              </a:rPr>
              <a:t>发展自己！（</a:t>
            </a:r>
            <a:r>
              <a:rPr lang="zh-CN" altLang="en-US" b="1">
                <a:solidFill>
                  <a:srgbClr val="FF3300"/>
                </a:solidFill>
                <a:latin typeface="黑体" panose="02010609060101010101" pitchFamily="2" charset="-122"/>
                <a:ea typeface="黑体" panose="02010609060101010101" pitchFamily="2" charset="-122"/>
              </a:rPr>
              <a:t>理想▪信念▪素质▪奋斗▪成功</a:t>
            </a:r>
            <a:r>
              <a:rPr lang="zh-CN" altLang="en-US" b="1">
                <a:latin typeface="黑体" panose="02010609060101010101" pitchFamily="2" charset="-122"/>
                <a:ea typeface="黑体" panose="02010609060101010101" pitchFamily="2" charset="-122"/>
              </a:rPr>
              <a:t>）</a:t>
            </a:r>
            <a:endParaRPr lang="zh-CN" altLang="en-US">
              <a:latin typeface="黑体" panose="02010609060101010101" pitchFamily="2" charset="-122"/>
              <a:ea typeface="黑体" panose="02010609060101010101" pitchFamily="2" charset="-122"/>
            </a:endParaRPr>
          </a:p>
        </p:txBody>
      </p:sp>
      <p:sp>
        <p:nvSpPr>
          <p:cNvPr id="88071" name="Rectangle 7"/>
          <p:cNvSpPr>
            <a:spLocks noChangeArrowheads="1"/>
          </p:cNvSpPr>
          <p:nvPr/>
        </p:nvSpPr>
        <p:spPr bwMode="auto">
          <a:xfrm>
            <a:off x="755650" y="5052060"/>
            <a:ext cx="11039475" cy="1419860"/>
          </a:xfrm>
          <a:prstGeom prst="rect">
            <a:avLst/>
          </a:prstGeom>
          <a:noFill/>
          <a:ln w="9525">
            <a:noFill/>
            <a:miter lim="800000"/>
          </a:ln>
          <a:effectLst/>
        </p:spPr>
        <p:txBody>
          <a:bodyPr wrap="square">
            <a:spAutoFit/>
          </a:bodyPr>
          <a:lstStyle/>
          <a:p>
            <a:pPr>
              <a:lnSpc>
                <a:spcPct val="120000"/>
              </a:lnSpc>
              <a:spcBef>
                <a:spcPct val="20000"/>
              </a:spcBef>
            </a:pPr>
            <a:r>
              <a:rPr lang="en-US" altLang="zh-CN" sz="2800" b="1">
                <a:solidFill>
                  <a:srgbClr val="0000FF"/>
                </a:solidFill>
                <a:ea typeface="汉真广标" pitchFamily="49" charset="-122"/>
              </a:rPr>
              <a:t>     </a:t>
            </a:r>
            <a:r>
              <a:rPr lang="en-US" altLang="zh-CN" sz="3600" b="1">
                <a:solidFill>
                  <a:srgbClr val="0000FF"/>
                </a:solidFill>
                <a:ea typeface="汉真广标" pitchFamily="49" charset="-122"/>
              </a:rPr>
              <a:t>—</a:t>
            </a:r>
            <a:r>
              <a:rPr lang="zh-CN" altLang="en-US" sz="3600" b="1">
                <a:solidFill>
                  <a:srgbClr val="0000FF"/>
                </a:solidFill>
                <a:ea typeface="汉真广标" pitchFamily="49" charset="-122"/>
              </a:rPr>
              <a:t>在劳动和奉献中创造价值！在个人与社会的统一中实现价值！在砥砺自我中走向成功！</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53" presetClass="entr" presetSubtype="0" fill="hold" grpId="0" nodeType="clickEffect">
                                  <p:stCondLst>
                                    <p:cond delay="0"/>
                                  </p:stCondLst>
                                  <p:childTnLst>
                                    <p:set>
                                      <p:cBhvr>
                                        <p:cTn id="6" dur="1" fill="hold">
                                          <p:stCondLst>
                                            <p:cond delay="0"/>
                                          </p:stCondLst>
                                        </p:cTn>
                                        <p:tgtEl>
                                          <p:spTgt spid="88071"/>
                                        </p:tgtEl>
                                        <p:attrNameLst>
                                          <p:attrName>style.visibility</p:attrName>
                                        </p:attrNameLst>
                                      </p:cBhvr>
                                      <p:to>
                                        <p:strVal val="visible"/>
                                      </p:to>
                                    </p:set>
                                    <p:anim calcmode="lin" valueType="num">
                                      <p:cBhvr>
                                        <p:cTn id="7" dur="500" fill="hold"/>
                                        <p:tgtEl>
                                          <p:spTgt spid="88071"/>
                                        </p:tgtEl>
                                        <p:attrNameLst>
                                          <p:attrName>ppt_w</p:attrName>
                                        </p:attrNameLst>
                                      </p:cBhvr>
                                      <p:tavLst>
                                        <p:tav tm="0">
                                          <p:val>
                                            <p:fltVal val="0"/>
                                          </p:val>
                                        </p:tav>
                                        <p:tav tm="100000">
                                          <p:val>
                                            <p:strVal val="#ppt_w"/>
                                          </p:val>
                                        </p:tav>
                                      </p:tavLst>
                                    </p:anim>
                                    <p:anim calcmode="lin" valueType="num">
                                      <p:cBhvr>
                                        <p:cTn id="8" dur="500" fill="hold"/>
                                        <p:tgtEl>
                                          <p:spTgt spid="88071"/>
                                        </p:tgtEl>
                                        <p:attrNameLst>
                                          <p:attrName>ppt_h</p:attrName>
                                        </p:attrNameLst>
                                      </p:cBhvr>
                                      <p:tavLst>
                                        <p:tav tm="0">
                                          <p:val>
                                            <p:fltVal val="0"/>
                                          </p:val>
                                        </p:tav>
                                        <p:tav tm="100000">
                                          <p:val>
                                            <p:strVal val="#ppt_h"/>
                                          </p:val>
                                        </p:tav>
                                      </p:tavLst>
                                    </p:anim>
                                    <p:animEffect transition="in" filter="fade">
                                      <p:cBhvr>
                                        <p:cTn id="9" dur="500"/>
                                        <p:tgtEl>
                                          <p:spTgt spid="8807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8071" grpId="0"/>
    </p:bldLst>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0418" name="文本框 112643"/>
          <p:cNvSpPr txBox="1">
            <a:spLocks noChangeArrowheads="1"/>
          </p:cNvSpPr>
          <p:nvPr/>
        </p:nvSpPr>
        <p:spPr bwMode="auto">
          <a:xfrm>
            <a:off x="91381" y="992952"/>
            <a:ext cx="12095243" cy="422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3383" tIns="56691" rIns="113383" bIns="56691">
            <a:spAutoFit/>
          </a:bodyP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r>
              <a:rPr lang="en-US" altLang="zh-CN" sz="2965">
                <a:latin typeface="楷体" panose="02010609060101010101" charset="-122"/>
                <a:ea typeface="楷体" panose="02010609060101010101" charset="-122"/>
                <a:cs typeface="楷体" panose="02010609060101010101" charset="-122"/>
              </a:rPr>
              <a:t>1.</a:t>
            </a:r>
            <a:r>
              <a:rPr sz="2965">
                <a:latin typeface="楷体" panose="02010609060101010101" charset="-122"/>
                <a:ea typeface="楷体" panose="02010609060101010101" charset="-122"/>
                <a:cs typeface="楷体" panose="02010609060101010101" charset="-122"/>
              </a:rPr>
              <a:t>习近平总书记在2019年新年贺词中指出:今年，天上多了颗“南仁东星”，全军英模挂像里多了林俊德和张超两位同志。我们要记住守岛卫国32年的王继才同志，为保护试验平台挺身而出壮烈牺牲的黄群、宋月才、姜开斌同志，以及其他为国为民捐躯的英雄们。这表明（　　）</a:t>
            </a:r>
          </a:p>
          <a:p>
            <a:r>
              <a:rPr sz="2965">
                <a:latin typeface="楷体" panose="02010609060101010101" charset="-122"/>
                <a:ea typeface="楷体" panose="02010609060101010101" charset="-122"/>
                <a:cs typeface="楷体" panose="02010609060101010101" charset="-122"/>
              </a:rPr>
              <a:t>①人的价值就在于创造价值，在于对社会的责任和贡献</a:t>
            </a:r>
          </a:p>
          <a:p>
            <a:r>
              <a:rPr sz="2965">
                <a:latin typeface="楷体" panose="02010609060101010101" charset="-122"/>
                <a:ea typeface="楷体" panose="02010609060101010101" charset="-122"/>
                <a:cs typeface="楷体" panose="02010609060101010101" charset="-122"/>
              </a:rPr>
              <a:t>②积极投身为人民服务的实践是实现人生价值的必由之路　</a:t>
            </a:r>
          </a:p>
          <a:p>
            <a:r>
              <a:rPr sz="2965">
                <a:latin typeface="楷体" panose="02010609060101010101" charset="-122"/>
                <a:ea typeface="楷体" panose="02010609060101010101" charset="-122"/>
                <a:cs typeface="楷体" panose="02010609060101010101" charset="-122"/>
              </a:rPr>
              <a:t>③社会提供的客观条件是人们实现人生价值的前提　</a:t>
            </a:r>
          </a:p>
          <a:p>
            <a:r>
              <a:rPr sz="2965">
                <a:latin typeface="楷体" panose="02010609060101010101" charset="-122"/>
                <a:ea typeface="楷体" panose="02010609060101010101" charset="-122"/>
                <a:cs typeface="楷体" panose="02010609060101010101" charset="-122"/>
              </a:rPr>
              <a:t>④发挥主观能动性对事业成败起着决定性作用</a:t>
            </a:r>
          </a:p>
          <a:p>
            <a:r>
              <a:rPr sz="2965">
                <a:latin typeface="楷体" panose="02010609060101010101" charset="-122"/>
                <a:ea typeface="楷体" panose="02010609060101010101" charset="-122"/>
                <a:cs typeface="楷体" panose="02010609060101010101" charset="-122"/>
              </a:rPr>
              <a:t>A.①②    B.①③    C.①④    D.②④</a:t>
            </a:r>
          </a:p>
        </p:txBody>
      </p:sp>
      <p:sp>
        <p:nvSpPr>
          <p:cNvPr id="15" name="矩形 14"/>
          <p:cNvSpPr>
            <a:spLocks noChangeArrowheads="1" noChangeShapeType="1" noTextEdit="1"/>
          </p:cNvSpPr>
          <p:nvPr/>
        </p:nvSpPr>
        <p:spPr bwMode="auto">
          <a:xfrm>
            <a:off x="9753347" y="3193719"/>
            <a:ext cx="1219201" cy="1219013"/>
          </a:xfrm>
          <a:prstGeom prst="rect">
            <a:avLst/>
          </a:prstGeom>
        </p:spPr>
        <p:txBody>
          <a:bodyPr wrap="none" lIns="113383" tIns="56691" rIns="113383" bIns="56691" fromWordArt="1">
            <a:prstTxWarp prst="textPlain">
              <a:avLst>
                <a:gd name="adj" fmla="val 50000"/>
              </a:avLst>
            </a:prstTxWarp>
          </a:bodyPr>
          <a:lstStyle/>
          <a:p>
            <a:pPr algn="ctr"/>
            <a:r>
              <a:rPr lang="en-US" sz="677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黑体" panose="02010609060101010101" pitchFamily="2" charset="-122"/>
                <a:ea typeface="黑体" panose="02010609060101010101" pitchFamily="2" charset="-122"/>
              </a:rPr>
              <a:t>A</a:t>
            </a:r>
          </a:p>
        </p:txBody>
      </p:sp>
      <p:sp>
        <p:nvSpPr>
          <p:cNvPr id="4" name="文本框 3"/>
          <p:cNvSpPr txBox="1"/>
          <p:nvPr/>
        </p:nvSpPr>
        <p:spPr>
          <a:xfrm>
            <a:off x="1143515" y="111999"/>
            <a:ext cx="2330450" cy="772160"/>
          </a:xfrm>
          <a:prstGeom prst="rect">
            <a:avLst/>
          </a:prstGeom>
          <a:noFill/>
          <a:ln w="12700" cap="flat">
            <a:noFill/>
            <a:miter lim="400000"/>
          </a:ln>
        </p:spPr>
        <p:style>
          <a:lnRef idx="0">
            <a:scrgbClr r="0" g="0" b="0"/>
          </a:lnRef>
          <a:fillRef idx="0">
            <a:scrgbClr r="0" g="0" b="0"/>
          </a:fillRef>
          <a:effectRef idx="0">
            <a:scrgbClr r="0" g="0" b="0"/>
          </a:effectRef>
          <a:fontRef idx="none"/>
        </p:style>
        <p:txBody>
          <a:bodyPr rot="0" spcFirstLastPara="1" vertOverflow="overflow" horzOverflow="overflow" vert="horz" wrap="none" lIns="48257" tIns="48257" rIns="48257" bIns="48257" numCol="1" spcCol="38100" rtlCol="0" anchor="t">
            <a:spAutoFit/>
          </a:bodyPr>
          <a:lstStyle/>
          <a:p>
            <a:pPr marL="0" marR="0" lvl="0" indent="0" algn="l" defTabSz="914400" rtl="0" eaLnBrk="1" fontAlgn="auto" latinLnBrk="1" hangingPunct="0">
              <a:lnSpc>
                <a:spcPct val="100000"/>
              </a:lnSpc>
              <a:spcBef>
                <a:spcPct val="0"/>
              </a:spcBef>
              <a:spcAft>
                <a:spcPct val="0"/>
              </a:spcAft>
              <a:buClrTx/>
              <a:buSzTx/>
              <a:buFontTx/>
              <a:buNone/>
              <a:defRPr/>
            </a:pPr>
            <a:r>
              <a:rPr kumimoji="0" lang="zh-CN" altLang="en-US" sz="4400" b="0" i="0" u="none" strike="noStrike" kern="0" cap="none" spc="0" normalizeH="0" baseline="0" noProof="0" smtClean="0">
                <a:ln>
                  <a:noFill/>
                </a:ln>
                <a:solidFill>
                  <a:srgbClr val="000000"/>
                </a:solidFill>
                <a:effectLst/>
                <a:uLnTx/>
                <a:uFillTx/>
                <a:latin typeface="微软雅黑" panose="020b0503020204020204" pitchFamily="34" charset="-122"/>
                <a:ea typeface="微软雅黑" panose="020b0503020204020204" pitchFamily="34" charset="-122"/>
                <a:cs typeface="Arial"/>
                <a:sym typeface="Arial"/>
              </a:rPr>
              <a:t>课后检测</a:t>
            </a: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145">
                                          <p:stCondLst>
                                            <p:cond delay="0"/>
                                          </p:stCondLst>
                                        </p:cTn>
                                        <p:tgtEl>
                                          <p:spTgt spid="15"/>
                                        </p:tgtEl>
                                      </p:cBhvr>
                                    </p:animEffect>
                                    <p:anim calcmode="lin" valueType="num">
                                      <p:cBhvr>
                                        <p:cTn id="8" dur="456"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15"/>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15"/>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15"/>
                                        </p:tgtEl>
                                        <p:attrNameLst>
                                          <p:attrName>ppt_y</p:attrName>
                                        </p:attrNameLst>
                                      </p:cBhvr>
                                      <p:tavLst>
                                        <p:tav tm="0" fmla="#ppt_y-sin(pi*$)/81">
                                          <p:val>
                                            <p:fltVal val="0"/>
                                          </p:val>
                                        </p:tav>
                                        <p:tav tm="100000">
                                          <p:val>
                                            <p:fltVal val="1"/>
                                          </p:val>
                                        </p:tav>
                                      </p:tavLst>
                                    </p:anim>
                                    <p:animScale>
                                      <p:cBhvr>
                                        <p:cTn id="13" dur="7">
                                          <p:stCondLst>
                                            <p:cond delay="162"/>
                                          </p:stCondLst>
                                        </p:cTn>
                                        <p:tgtEl>
                                          <p:spTgt spid="15"/>
                                        </p:tgtEl>
                                      </p:cBhvr>
                                      <p:to x="100000" y="60000"/>
                                    </p:animScale>
                                    <p:animScale>
                                      <p:cBhvr>
                                        <p:cTn id="14" dur="41" decel="50000">
                                          <p:stCondLst>
                                            <p:cond delay="169"/>
                                          </p:stCondLst>
                                        </p:cTn>
                                        <p:tgtEl>
                                          <p:spTgt spid="15"/>
                                        </p:tgtEl>
                                      </p:cBhvr>
                                      <p:to x="100000" y="100000"/>
                                    </p:animScale>
                                    <p:animScale>
                                      <p:cBhvr>
                                        <p:cTn id="15" dur="7">
                                          <p:stCondLst>
                                            <p:cond delay="328"/>
                                          </p:stCondLst>
                                        </p:cTn>
                                        <p:tgtEl>
                                          <p:spTgt spid="15"/>
                                        </p:tgtEl>
                                      </p:cBhvr>
                                      <p:to x="100000" y="80000"/>
                                    </p:animScale>
                                    <p:animScale>
                                      <p:cBhvr>
                                        <p:cTn id="16" dur="41" decel="50000">
                                          <p:stCondLst>
                                            <p:cond delay="335"/>
                                          </p:stCondLst>
                                        </p:cTn>
                                        <p:tgtEl>
                                          <p:spTgt spid="15"/>
                                        </p:tgtEl>
                                      </p:cBhvr>
                                      <p:to x="100000" y="100000"/>
                                    </p:animScale>
                                    <p:animScale>
                                      <p:cBhvr>
                                        <p:cTn id="17" dur="7">
                                          <p:stCondLst>
                                            <p:cond delay="410"/>
                                          </p:stCondLst>
                                        </p:cTn>
                                        <p:tgtEl>
                                          <p:spTgt spid="15"/>
                                        </p:tgtEl>
                                      </p:cBhvr>
                                      <p:to x="100000" y="90000"/>
                                    </p:animScale>
                                    <p:animScale>
                                      <p:cBhvr>
                                        <p:cTn id="18" dur="41" decel="50000">
                                          <p:stCondLst>
                                            <p:cond delay="417"/>
                                          </p:stCondLst>
                                        </p:cTn>
                                        <p:tgtEl>
                                          <p:spTgt spid="15"/>
                                        </p:tgtEl>
                                      </p:cBhvr>
                                      <p:to x="100000" y="100000"/>
                                    </p:animScale>
                                    <p:animScale>
                                      <p:cBhvr>
                                        <p:cTn id="19" dur="7">
                                          <p:stCondLst>
                                            <p:cond delay="452"/>
                                          </p:stCondLst>
                                        </p:cTn>
                                        <p:tgtEl>
                                          <p:spTgt spid="15"/>
                                        </p:tgtEl>
                                      </p:cBhvr>
                                      <p:to x="100000" y="95000"/>
                                    </p:animScale>
                                    <p:animScale>
                                      <p:cBhvr>
                                        <p:cTn id="20" dur="41" decel="50000">
                                          <p:stCondLst>
                                            <p:cond delay="458"/>
                                          </p:stCondLst>
                                        </p:cTn>
                                        <p:tgtEl>
                                          <p:spTgt spid="15"/>
                                        </p:tgtEl>
                                      </p:cBhvr>
                                      <p:to x="100000" y="100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Lst>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20482" name="Text Box 4"/>
          <p:cNvSpPr txBox="1">
            <a:spLocks noChangeArrowheads="1"/>
          </p:cNvSpPr>
          <p:nvPr/>
        </p:nvSpPr>
        <p:spPr bwMode="auto">
          <a:xfrm>
            <a:off x="1666875" y="571500"/>
            <a:ext cx="8786813" cy="953135"/>
          </a:xfrm>
          <a:prstGeom prst="rect">
            <a:avLst/>
          </a:prstGeom>
          <a:noFill/>
          <a:ln w="9525">
            <a:noFill/>
            <a:miter lim="800000"/>
          </a:ln>
        </p:spPr>
        <p:txBody>
          <a:bodyPr>
            <a:spAutoFit/>
          </a:bodyPr>
          <a:lstStyle/>
          <a:p>
            <a:pPr>
              <a:spcBef>
                <a:spcPct val="50000"/>
              </a:spcBef>
            </a:pPr>
            <a:r>
              <a:rPr lang="en-US" altLang="zh-CN" sz="2800" b="1">
                <a:latin typeface="黑体" panose="02010609060101010101" pitchFamily="2" charset="-122"/>
                <a:ea typeface="黑体" panose="02010609060101010101" pitchFamily="2" charset="-122"/>
              </a:rPr>
              <a:t>2</a:t>
            </a:r>
            <a:r>
              <a:rPr lang="zh-CN" altLang="en-US" sz="2800" b="1">
                <a:latin typeface="黑体" panose="02010609060101010101" pitchFamily="2" charset="-122"/>
                <a:ea typeface="黑体" panose="02010609060101010101" pitchFamily="2" charset="-122"/>
              </a:rPr>
              <a:t>、有人认为：“强调个人和社会的统一会抹杀人的个性发展。”这种观点（    ）</a:t>
            </a:r>
          </a:p>
        </p:txBody>
      </p:sp>
      <p:sp>
        <p:nvSpPr>
          <p:cNvPr id="20483" name="Text Box 5"/>
          <p:cNvSpPr txBox="1">
            <a:spLocks noChangeArrowheads="1"/>
          </p:cNvSpPr>
          <p:nvPr/>
        </p:nvSpPr>
        <p:spPr bwMode="auto">
          <a:xfrm>
            <a:off x="1524000" y="1916113"/>
            <a:ext cx="9324975" cy="2461260"/>
          </a:xfrm>
          <a:prstGeom prst="rect">
            <a:avLst/>
          </a:prstGeom>
          <a:noFill/>
          <a:ln w="9525">
            <a:noFill/>
            <a:miter lim="800000"/>
          </a:ln>
        </p:spPr>
        <p:txBody>
          <a:bodyPr>
            <a:spAutoFit/>
          </a:bodyPr>
          <a:lstStyle/>
          <a:p>
            <a:pPr>
              <a:spcBef>
                <a:spcPct val="50000"/>
              </a:spcBef>
            </a:pPr>
            <a:r>
              <a:rPr lang="en-US" altLang="zh-CN" sz="2800" b="1">
                <a:latin typeface="华文新魏" panose="02010800040101010101" pitchFamily="2" charset="-122"/>
                <a:ea typeface="华文新魏" panose="02010800040101010101" pitchFamily="2" charset="-122"/>
              </a:rPr>
              <a:t>A</a:t>
            </a:r>
            <a:r>
              <a:rPr lang="zh-CN" altLang="en-US" sz="2800" b="1">
                <a:latin typeface="华文新魏" panose="02010800040101010101" pitchFamily="2" charset="-122"/>
                <a:ea typeface="华文新魏" panose="02010800040101010101" pitchFamily="2" charset="-122"/>
              </a:rPr>
              <a:t>、是正确的，因为个人和社会是相互区别、相互对立的</a:t>
            </a:r>
          </a:p>
          <a:p>
            <a:pPr>
              <a:spcBef>
                <a:spcPct val="50000"/>
              </a:spcBef>
            </a:pPr>
            <a:r>
              <a:rPr lang="en-US" altLang="zh-CN" sz="2800" b="1">
                <a:latin typeface="华文新魏" panose="02010800040101010101" pitchFamily="2" charset="-122"/>
                <a:ea typeface="华文新魏" panose="02010800040101010101" pitchFamily="2" charset="-122"/>
              </a:rPr>
              <a:t>B</a:t>
            </a:r>
            <a:r>
              <a:rPr lang="zh-CN" altLang="en-US" sz="2800" b="1">
                <a:latin typeface="华文新魏" panose="02010800040101010101" pitchFamily="2" charset="-122"/>
                <a:ea typeface="华文新魏" panose="02010800040101010101" pitchFamily="2" charset="-122"/>
              </a:rPr>
              <a:t>、是错误的，割裂了个人和社会的统一，是十分有害的</a:t>
            </a:r>
          </a:p>
          <a:p>
            <a:pPr>
              <a:spcBef>
                <a:spcPct val="50000"/>
              </a:spcBef>
            </a:pPr>
            <a:r>
              <a:rPr lang="en-US" altLang="zh-CN" sz="2800" b="1">
                <a:latin typeface="华文新魏" panose="02010800040101010101" pitchFamily="2" charset="-122"/>
                <a:ea typeface="华文新魏" panose="02010800040101010101" pitchFamily="2" charset="-122"/>
              </a:rPr>
              <a:t>C</a:t>
            </a:r>
            <a:r>
              <a:rPr lang="zh-CN" altLang="en-US" sz="2800" b="1">
                <a:latin typeface="华文新魏" panose="02010800040101010101" pitchFamily="2" charset="-122"/>
                <a:ea typeface="华文新魏" panose="02010800040101010101" pitchFamily="2" charset="-122"/>
              </a:rPr>
              <a:t>、是正确的，在现实生活中个人和社会总是发生矛盾的</a:t>
            </a:r>
          </a:p>
          <a:p>
            <a:pPr>
              <a:spcBef>
                <a:spcPct val="50000"/>
              </a:spcBef>
            </a:pPr>
            <a:r>
              <a:rPr lang="en-US" altLang="zh-CN" sz="2800" b="1">
                <a:latin typeface="华文新魏" panose="02010800040101010101" pitchFamily="2" charset="-122"/>
                <a:ea typeface="华文新魏" panose="02010800040101010101" pitchFamily="2" charset="-122"/>
              </a:rPr>
              <a:t>D</a:t>
            </a:r>
            <a:r>
              <a:rPr lang="zh-CN" altLang="en-US" sz="2800" b="1">
                <a:latin typeface="华文新魏" panose="02010800040101010101" pitchFamily="2" charset="-122"/>
                <a:ea typeface="华文新魏" panose="02010800040101010101" pitchFamily="2" charset="-122"/>
              </a:rPr>
              <a:t>、是错误的，因为社会对个性的发展是不起任何作用的</a:t>
            </a:r>
          </a:p>
        </p:txBody>
      </p:sp>
      <p:sp>
        <p:nvSpPr>
          <p:cNvPr id="36868" name="WordArt 6"/>
          <p:cNvSpPr>
            <a:spLocks noChangeArrowheads="1" noChangeShapeType="1" noTextEdit="1"/>
          </p:cNvSpPr>
          <p:nvPr/>
        </p:nvSpPr>
        <p:spPr bwMode="auto">
          <a:xfrm>
            <a:off x="7953375" y="4572000"/>
            <a:ext cx="1722438" cy="1946275"/>
          </a:xfrm>
          <a:prstGeom prst="rect">
            <a:avLst/>
          </a:prstGeom>
        </p:spPr>
        <p:txBody>
          <a:bodyPr wrap="none" fromWordArt="1">
            <a:prstTxWarp prst="textPlain">
              <a:avLst>
                <a:gd name="adj" fmla="val 50000"/>
              </a:avLst>
            </a:prstTxWarp>
          </a:bodyPr>
          <a:lstStyle/>
          <a:p>
            <a:pPr algn="ctr"/>
            <a:r>
              <a:rPr lang="en-US" altLang="zh-CN" sz="6000" kern="10">
                <a:ln w="9525">
                  <a:noFill/>
                  <a:rou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8000"/>
                    </a:srgbClr>
                  </a:outerShdw>
                </a:effectLst>
                <a:latin typeface="华文行楷" panose="02010800040101010101" pitchFamily="2" charset="-122"/>
                <a:ea typeface="华文行楷" panose="02010800040101010101" pitchFamily="2" charset="-122"/>
              </a:rPr>
              <a:t>B</a:t>
            </a:r>
            <a:endParaRPr lang="zh-CN" altLang="en-US" sz="6000" kern="10">
              <a:ln w="9525">
                <a:noFill/>
                <a:round/>
              </a:ln>
              <a:gradFill rotWithShape="1">
                <a:gsLst>
                  <a:gs pos="0">
                    <a:srgbClr val="FFFF00"/>
                  </a:gs>
                  <a:gs pos="100000">
                    <a:srgbClr val="FF9933"/>
                  </a:gs>
                </a:gsLst>
                <a:path path="rect">
                  <a:fillToRect l="50000" t="50000" r="50000" b="50000"/>
                </a:path>
              </a:gradFill>
              <a:effectLst>
                <a:outerShdw dist="35921" dir="2700000" algn="ctr" rotWithShape="0">
                  <a:srgbClr val="C0C0C0">
                    <a:alpha val="78000"/>
                  </a:srgbClr>
                </a:outerShdw>
              </a:effectLst>
              <a:latin typeface="华文行楷" panose="02010800040101010101" pitchFamily="2" charset="-122"/>
              <a:ea typeface="华文行楷" panose="02010800040101010101" pitchFamily="2" charset="-122"/>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6868"/>
                                        </p:tgtEl>
                                        <p:attrNameLst>
                                          <p:attrName>style.visibility</p:attrName>
                                        </p:attrNameLst>
                                      </p:cBhvr>
                                      <p:to>
                                        <p:strVal val="visible"/>
                                      </p:to>
                                    </p:set>
                                    <p:anim calcmode="lin" valueType="num">
                                      <p:cBhvr additive="base">
                                        <p:cTn id="7" dur="500" fill="hold"/>
                                        <p:tgtEl>
                                          <p:spTgt spid="36868"/>
                                        </p:tgtEl>
                                        <p:attrNameLst>
                                          <p:attrName>ppt_x</p:attrName>
                                        </p:attrNameLst>
                                      </p:cBhvr>
                                      <p:tavLst>
                                        <p:tav tm="0">
                                          <p:val>
                                            <p:strVal val="#ppt_x"/>
                                          </p:val>
                                        </p:tav>
                                        <p:tav tm="100000">
                                          <p:val>
                                            <p:strVal val="#ppt_x"/>
                                          </p:val>
                                        </p:tav>
                                      </p:tavLst>
                                    </p:anim>
                                    <p:anim calcmode="lin" valueType="num">
                                      <p:cBhvr additive="base">
                                        <p:cTn id="8" dur="500" fill="hold"/>
                                        <p:tgtEl>
                                          <p:spTgt spid="36868"/>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6868" grpId="0"/>
    </p:bldLst>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0418" name="文本框 112643"/>
          <p:cNvSpPr txBox="1">
            <a:spLocks noChangeArrowheads="1"/>
          </p:cNvSpPr>
          <p:nvPr/>
        </p:nvSpPr>
        <p:spPr bwMode="auto">
          <a:xfrm>
            <a:off x="211051" y="663697"/>
            <a:ext cx="11568914" cy="42214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3383" tIns="56691" rIns="113383" bIns="56691">
            <a:spAutoFit/>
          </a:bodyP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r>
              <a:rPr lang="en-US" altLang="zh-CN" sz="2965">
                <a:latin typeface="楷体" panose="02010609060101010101" charset="-122"/>
                <a:ea typeface="楷体" panose="02010609060101010101" charset="-122"/>
                <a:cs typeface="楷体" panose="02010609060101010101" charset="-122"/>
              </a:rPr>
              <a:t>3.</a:t>
            </a:r>
            <a:r>
              <a:rPr sz="2965">
                <a:latin typeface="楷体" panose="02010609060101010101" charset="-122"/>
                <a:ea typeface="楷体" panose="02010609060101010101" charset="-122"/>
                <a:cs typeface="楷体" panose="02010609060101010101" charset="-122"/>
              </a:rPr>
              <a:t>上海耄耋院士徐祖耀自己蜗居陋宅却捐出数百万元助困济贫，浙江剪纸大师谢才华建艺术馆无偿献国家，辽宁“快递哥”梁树鑫浴血追贼身中4刀仍不放手……充满时代感、饱含正能量的身边好人用他们感人至深的家国情怀，传递着这样的人生哲理（　　）</a:t>
            </a:r>
          </a:p>
          <a:p>
            <a:r>
              <a:rPr sz="2965">
                <a:latin typeface="楷体" panose="02010609060101010101" charset="-122"/>
                <a:ea typeface="楷体" panose="02010609060101010101" charset="-122"/>
                <a:cs typeface="楷体" panose="02010609060101010101" charset="-122"/>
              </a:rPr>
              <a:t>①劳动是人的存在方式和社会发展的基础　</a:t>
            </a:r>
          </a:p>
          <a:p>
            <a:r>
              <a:rPr sz="2965">
                <a:latin typeface="楷体" panose="02010609060101010101" charset="-122"/>
                <a:ea typeface="楷体" panose="02010609060101010101" charset="-122"/>
                <a:cs typeface="楷体" panose="02010609060101010101" charset="-122"/>
              </a:rPr>
              <a:t>②只有正确的价值观才对人生有重要的导向作用　</a:t>
            </a:r>
          </a:p>
          <a:p>
            <a:r>
              <a:rPr sz="2965">
                <a:latin typeface="楷体" panose="02010609060101010101" charset="-122"/>
                <a:ea typeface="楷体" panose="02010609060101010101" charset="-122"/>
                <a:cs typeface="楷体" panose="02010609060101010101" charset="-122"/>
              </a:rPr>
              <a:t>③只有正确处理个人和社会的关系才能实现人生价值　</a:t>
            </a:r>
          </a:p>
          <a:p>
            <a:r>
              <a:rPr sz="2965">
                <a:latin typeface="楷体" panose="02010609060101010101" charset="-122"/>
                <a:ea typeface="楷体" panose="02010609060101010101" charset="-122"/>
                <a:cs typeface="楷体" panose="02010609060101010101" charset="-122"/>
              </a:rPr>
              <a:t>④只有在劳动和奉献中才能实现和证明自己的价值</a:t>
            </a:r>
          </a:p>
          <a:p>
            <a:r>
              <a:rPr sz="2965">
                <a:latin typeface="楷体" panose="02010609060101010101" charset="-122"/>
                <a:ea typeface="楷体" panose="02010609060101010101" charset="-122"/>
                <a:cs typeface="楷体" panose="02010609060101010101" charset="-122"/>
              </a:rPr>
              <a:t>A.①②    B.①④    C.②③    D.③④</a:t>
            </a:r>
          </a:p>
        </p:txBody>
      </p:sp>
      <p:sp>
        <p:nvSpPr>
          <p:cNvPr id="15" name="矩形 14"/>
          <p:cNvSpPr>
            <a:spLocks noChangeArrowheads="1" noChangeShapeType="1" noTextEdit="1"/>
          </p:cNvSpPr>
          <p:nvPr/>
        </p:nvSpPr>
        <p:spPr bwMode="auto">
          <a:xfrm>
            <a:off x="10081685" y="1779544"/>
            <a:ext cx="1219201" cy="1219013"/>
          </a:xfrm>
          <a:prstGeom prst="rect">
            <a:avLst/>
          </a:prstGeom>
        </p:spPr>
        <p:txBody>
          <a:bodyPr wrap="none" lIns="113383" tIns="56691" rIns="113383" bIns="56691" fromWordArt="1">
            <a:prstTxWarp prst="textPlain">
              <a:avLst>
                <a:gd name="adj" fmla="val 50000"/>
              </a:avLst>
            </a:prstTxWarp>
          </a:bodyPr>
          <a:lstStyle/>
          <a:p>
            <a:pPr algn="ctr"/>
            <a:r>
              <a:rPr lang="en-US" sz="677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黑体" panose="02010609060101010101" pitchFamily="2" charset="-122"/>
                <a:ea typeface="黑体" panose="02010609060101010101" pitchFamily="2" charset="-122"/>
              </a:rPr>
              <a:t>D</a:t>
            </a:r>
          </a:p>
        </p:txBody>
      </p:sp>
      <p:sp>
        <p:nvSpPr>
          <p:cNvPr id="4" name="矩形 3"/>
          <p:cNvSpPr>
            <a:spLocks noChangeArrowheads="1"/>
          </p:cNvSpPr>
          <p:nvPr/>
        </p:nvSpPr>
        <p:spPr bwMode="auto">
          <a:xfrm>
            <a:off x="210983" y="4709345"/>
            <a:ext cx="11569130" cy="2245360"/>
          </a:xfrm>
          <a:prstGeom prst="rect">
            <a:avLst/>
          </a:prstGeom>
          <a:noFill/>
          <a:ln w="9525">
            <a:noFill/>
            <a:miter lim="800000"/>
          </a:ln>
        </p:spPr>
        <p:txBody>
          <a:bodyPr wrap="square">
            <a:spAutoFit/>
          </a:bodyPr>
          <a:lstStyle/>
          <a:p>
            <a:pPr eaLnBrk="1" latinLnBrk="0" hangingPunct="1">
              <a:lnSpc>
                <a:spcPts val="3360"/>
              </a:lnSpc>
            </a:pPr>
            <a:r>
              <a:rPr lang="zh-CN" sz="2540" b="1">
                <a:solidFill>
                  <a:srgbClr val="FF0000"/>
                </a:solidFill>
                <a:ea typeface="楷体" panose="02010609060101010101" charset="-122"/>
                <a:cs typeface="楷体" panose="02010609060101010101" charset="-122"/>
              </a:rPr>
              <a:t>【【解析】“上海耄耋院士徐祖耀自己蜗居陋宅却捐出数百万元助困济贫，浙江剪纸大师谢才华建艺术馆无偿献国家，辽宁‘快递哥’梁树鑫浴血追贼身中4刀仍不放手”，体现了他们在为社会的奉献中、在个人与社会的统一中实现了人生价值，③④符合题意；①不符合题意；不论正确价值观、错误价值观都对人生有重要的导向作用，②说法错误。</a:t>
            </a: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145">
                                          <p:stCondLst>
                                            <p:cond delay="0"/>
                                          </p:stCondLst>
                                        </p:cTn>
                                        <p:tgtEl>
                                          <p:spTgt spid="15"/>
                                        </p:tgtEl>
                                      </p:cBhvr>
                                    </p:animEffect>
                                    <p:anim calcmode="lin" valueType="num">
                                      <p:cBhvr>
                                        <p:cTn id="8" dur="456"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15"/>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15"/>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15"/>
                                        </p:tgtEl>
                                        <p:attrNameLst>
                                          <p:attrName>ppt_y</p:attrName>
                                        </p:attrNameLst>
                                      </p:cBhvr>
                                      <p:tavLst>
                                        <p:tav tm="0" fmla="#ppt_y-sin(pi*$)/81">
                                          <p:val>
                                            <p:fltVal val="0"/>
                                          </p:val>
                                        </p:tav>
                                        <p:tav tm="100000">
                                          <p:val>
                                            <p:fltVal val="1"/>
                                          </p:val>
                                        </p:tav>
                                      </p:tavLst>
                                    </p:anim>
                                    <p:animScale>
                                      <p:cBhvr>
                                        <p:cTn id="13" dur="7">
                                          <p:stCondLst>
                                            <p:cond delay="162"/>
                                          </p:stCondLst>
                                        </p:cTn>
                                        <p:tgtEl>
                                          <p:spTgt spid="15"/>
                                        </p:tgtEl>
                                      </p:cBhvr>
                                      <p:to x="100000" y="60000"/>
                                    </p:animScale>
                                    <p:animScale>
                                      <p:cBhvr>
                                        <p:cTn id="14" dur="41" decel="50000">
                                          <p:stCondLst>
                                            <p:cond delay="169"/>
                                          </p:stCondLst>
                                        </p:cTn>
                                        <p:tgtEl>
                                          <p:spTgt spid="15"/>
                                        </p:tgtEl>
                                      </p:cBhvr>
                                      <p:to x="100000" y="100000"/>
                                    </p:animScale>
                                    <p:animScale>
                                      <p:cBhvr>
                                        <p:cTn id="15" dur="7">
                                          <p:stCondLst>
                                            <p:cond delay="328"/>
                                          </p:stCondLst>
                                        </p:cTn>
                                        <p:tgtEl>
                                          <p:spTgt spid="15"/>
                                        </p:tgtEl>
                                      </p:cBhvr>
                                      <p:to x="100000" y="80000"/>
                                    </p:animScale>
                                    <p:animScale>
                                      <p:cBhvr>
                                        <p:cTn id="16" dur="41" decel="50000">
                                          <p:stCondLst>
                                            <p:cond delay="335"/>
                                          </p:stCondLst>
                                        </p:cTn>
                                        <p:tgtEl>
                                          <p:spTgt spid="15"/>
                                        </p:tgtEl>
                                      </p:cBhvr>
                                      <p:to x="100000" y="100000"/>
                                    </p:animScale>
                                    <p:animScale>
                                      <p:cBhvr>
                                        <p:cTn id="17" dur="7">
                                          <p:stCondLst>
                                            <p:cond delay="410"/>
                                          </p:stCondLst>
                                        </p:cTn>
                                        <p:tgtEl>
                                          <p:spTgt spid="15"/>
                                        </p:tgtEl>
                                      </p:cBhvr>
                                      <p:to x="100000" y="90000"/>
                                    </p:animScale>
                                    <p:animScale>
                                      <p:cBhvr>
                                        <p:cTn id="18" dur="41" decel="50000">
                                          <p:stCondLst>
                                            <p:cond delay="417"/>
                                          </p:stCondLst>
                                        </p:cTn>
                                        <p:tgtEl>
                                          <p:spTgt spid="15"/>
                                        </p:tgtEl>
                                      </p:cBhvr>
                                      <p:to x="100000" y="100000"/>
                                    </p:animScale>
                                    <p:animScale>
                                      <p:cBhvr>
                                        <p:cTn id="19" dur="7">
                                          <p:stCondLst>
                                            <p:cond delay="452"/>
                                          </p:stCondLst>
                                        </p:cTn>
                                        <p:tgtEl>
                                          <p:spTgt spid="15"/>
                                        </p:tgtEl>
                                      </p:cBhvr>
                                      <p:to x="100000" y="95000"/>
                                    </p:animScale>
                                    <p:animScale>
                                      <p:cBhvr>
                                        <p:cTn id="20" dur="41" decel="50000">
                                          <p:stCondLst>
                                            <p:cond delay="458"/>
                                          </p:stCondLst>
                                        </p:cTn>
                                        <p:tgtEl>
                                          <p:spTgt spid="15"/>
                                        </p:tgtEl>
                                      </p:cBhvr>
                                      <p:to x="100000" y="100000"/>
                                    </p:animScale>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Lst>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0418" name="文本框 112643"/>
          <p:cNvSpPr txBox="1">
            <a:spLocks noChangeArrowheads="1"/>
          </p:cNvSpPr>
          <p:nvPr/>
        </p:nvSpPr>
        <p:spPr bwMode="auto">
          <a:xfrm>
            <a:off x="311099" y="949277"/>
            <a:ext cx="11719640" cy="3764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3383" tIns="56691" rIns="113383" bIns="56691">
            <a:spAutoFit/>
          </a:bodyP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r>
              <a:rPr lang="en-US" sz="2965">
                <a:latin typeface="楷体" panose="02010609060101010101" charset="-122"/>
                <a:ea typeface="楷体" panose="02010609060101010101" charset="-122"/>
                <a:cs typeface="楷体" panose="02010609060101010101" charset="-122"/>
              </a:rPr>
              <a:t>4</a:t>
            </a:r>
            <a:r>
              <a:rPr sz="2965">
                <a:latin typeface="楷体" panose="02010609060101010101" charset="-122"/>
                <a:ea typeface="楷体" panose="02010609060101010101" charset="-122"/>
                <a:cs typeface="楷体" panose="02010609060101010101" charset="-122"/>
              </a:rPr>
              <a:t>.幸福都是奋斗出来的，天上不会掉馅饼，努力奋斗才能梦想成真。成功没有年龄界限，只有起步不同。努力的起点不同，但努力的人最美丽，努力者的世界最精彩!材料给我们的人生启示是（　　）</a:t>
            </a:r>
          </a:p>
          <a:p>
            <a:r>
              <a:rPr sz="2965">
                <a:latin typeface="楷体" panose="02010609060101010101" charset="-122"/>
                <a:ea typeface="楷体" panose="02010609060101010101" charset="-122"/>
                <a:cs typeface="楷体" panose="02010609060101010101" charset="-122"/>
              </a:rPr>
              <a:t>①要脚踏实地，把追求人生奋斗目标转化为实际行动　</a:t>
            </a:r>
          </a:p>
          <a:p>
            <a:r>
              <a:rPr sz="2965">
                <a:latin typeface="楷体" panose="02010609060101010101" charset="-122"/>
                <a:ea typeface="楷体" panose="02010609060101010101" charset="-122"/>
                <a:cs typeface="楷体" panose="02010609060101010101" charset="-122"/>
              </a:rPr>
              <a:t>②坚持价值观的指引，在奉献社会中实现人生价值　</a:t>
            </a:r>
          </a:p>
          <a:p>
            <a:r>
              <a:rPr sz="2965">
                <a:latin typeface="楷体" panose="02010609060101010101" charset="-122"/>
                <a:ea typeface="楷体" panose="02010609060101010101" charset="-122"/>
                <a:cs typeface="楷体" panose="02010609060101010101" charset="-122"/>
              </a:rPr>
              <a:t>③必须把个人奋斗目标同国家民族的命运结合起来　</a:t>
            </a:r>
          </a:p>
          <a:p>
            <a:r>
              <a:rPr sz="2965">
                <a:latin typeface="楷体" panose="02010609060101010101" charset="-122"/>
                <a:ea typeface="楷体" panose="02010609060101010101" charset="-122"/>
                <a:cs typeface="楷体" panose="02010609060101010101" charset="-122"/>
              </a:rPr>
              <a:t>④要发扬顽强拼搏的精神，在砥砺自我中走向成功</a:t>
            </a:r>
          </a:p>
          <a:p>
            <a:r>
              <a:rPr sz="2965">
                <a:latin typeface="楷体" panose="02010609060101010101" charset="-122"/>
                <a:ea typeface="楷体" panose="02010609060101010101" charset="-122"/>
                <a:cs typeface="楷体" panose="02010609060101010101" charset="-122"/>
              </a:rPr>
              <a:t>A.①②    B.①④    C.②③    D.③④</a:t>
            </a:r>
          </a:p>
        </p:txBody>
      </p:sp>
      <p:sp>
        <p:nvSpPr>
          <p:cNvPr id="15" name="矩形 14"/>
          <p:cNvSpPr>
            <a:spLocks noChangeArrowheads="1" noChangeShapeType="1" noTextEdit="1"/>
          </p:cNvSpPr>
          <p:nvPr/>
        </p:nvSpPr>
        <p:spPr bwMode="auto">
          <a:xfrm>
            <a:off x="9460830" y="2448105"/>
            <a:ext cx="1219201" cy="1219013"/>
          </a:xfrm>
          <a:prstGeom prst="rect">
            <a:avLst/>
          </a:prstGeom>
        </p:spPr>
        <p:txBody>
          <a:bodyPr wrap="none" lIns="113383" tIns="56691" rIns="113383" bIns="56691" fromWordArt="1">
            <a:prstTxWarp prst="textPlain">
              <a:avLst>
                <a:gd name="adj" fmla="val 50000"/>
              </a:avLst>
            </a:prstTxWarp>
          </a:bodyPr>
          <a:lstStyle/>
          <a:p>
            <a:pPr algn="ctr"/>
            <a:r>
              <a:rPr lang="en-US" sz="677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黑体" panose="02010609060101010101" pitchFamily="2" charset="-122"/>
                <a:ea typeface="黑体" panose="02010609060101010101" pitchFamily="2" charset="-122"/>
              </a:rPr>
              <a:t>B</a:t>
            </a:r>
          </a:p>
        </p:txBody>
      </p:sp>
      <p:sp>
        <p:nvSpPr>
          <p:cNvPr id="4" name="矩形 3"/>
          <p:cNvSpPr>
            <a:spLocks noChangeArrowheads="1"/>
          </p:cNvSpPr>
          <p:nvPr/>
        </p:nvSpPr>
        <p:spPr bwMode="auto">
          <a:xfrm>
            <a:off x="386354" y="4709345"/>
            <a:ext cx="11569130" cy="1814830"/>
          </a:xfrm>
          <a:prstGeom prst="rect">
            <a:avLst/>
          </a:prstGeom>
          <a:noFill/>
          <a:ln w="9525">
            <a:noFill/>
            <a:miter lim="800000"/>
          </a:ln>
        </p:spPr>
        <p:txBody>
          <a:bodyPr wrap="square">
            <a:spAutoFit/>
          </a:bodyPr>
          <a:lstStyle/>
          <a:p>
            <a:pPr eaLnBrk="1" latinLnBrk="0" hangingPunct="1">
              <a:lnSpc>
                <a:spcPts val="3360"/>
              </a:lnSpc>
            </a:pPr>
            <a:r>
              <a:rPr lang="zh-CN" sz="2965" b="1">
                <a:solidFill>
                  <a:srgbClr val="FF0000"/>
                </a:solidFill>
                <a:ea typeface="楷体" panose="02010609060101010101" charset="-122"/>
                <a:cs typeface="楷体" panose="02010609060101010101" charset="-122"/>
              </a:rPr>
              <a:t>【解析】幸福都是奋斗出来的，强调人生价值的实现需要奋斗，③与题意不符；②错误，实现人生价值要坚持正确价值观的指引，不能笼统地说坚持价值观的指引；①中“脚踏实地”与④中“顽强拼搏”，都体现了奋斗精神，与题意相符，入选。</a:t>
            </a: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145">
                                          <p:stCondLst>
                                            <p:cond delay="0"/>
                                          </p:stCondLst>
                                        </p:cTn>
                                        <p:tgtEl>
                                          <p:spTgt spid="15"/>
                                        </p:tgtEl>
                                      </p:cBhvr>
                                    </p:animEffect>
                                    <p:anim calcmode="lin" valueType="num">
                                      <p:cBhvr>
                                        <p:cTn id="8" dur="456"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15"/>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15"/>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15"/>
                                        </p:tgtEl>
                                        <p:attrNameLst>
                                          <p:attrName>ppt_y</p:attrName>
                                        </p:attrNameLst>
                                      </p:cBhvr>
                                      <p:tavLst>
                                        <p:tav tm="0" fmla="#ppt_y-sin(pi*$)/81">
                                          <p:val>
                                            <p:fltVal val="0"/>
                                          </p:val>
                                        </p:tav>
                                        <p:tav tm="100000">
                                          <p:val>
                                            <p:fltVal val="1"/>
                                          </p:val>
                                        </p:tav>
                                      </p:tavLst>
                                    </p:anim>
                                    <p:animScale>
                                      <p:cBhvr>
                                        <p:cTn id="13" dur="7">
                                          <p:stCondLst>
                                            <p:cond delay="162"/>
                                          </p:stCondLst>
                                        </p:cTn>
                                        <p:tgtEl>
                                          <p:spTgt spid="15"/>
                                        </p:tgtEl>
                                      </p:cBhvr>
                                      <p:to x="100000" y="60000"/>
                                    </p:animScale>
                                    <p:animScale>
                                      <p:cBhvr>
                                        <p:cTn id="14" dur="41" decel="50000">
                                          <p:stCondLst>
                                            <p:cond delay="169"/>
                                          </p:stCondLst>
                                        </p:cTn>
                                        <p:tgtEl>
                                          <p:spTgt spid="15"/>
                                        </p:tgtEl>
                                      </p:cBhvr>
                                      <p:to x="100000" y="100000"/>
                                    </p:animScale>
                                    <p:animScale>
                                      <p:cBhvr>
                                        <p:cTn id="15" dur="7">
                                          <p:stCondLst>
                                            <p:cond delay="328"/>
                                          </p:stCondLst>
                                        </p:cTn>
                                        <p:tgtEl>
                                          <p:spTgt spid="15"/>
                                        </p:tgtEl>
                                      </p:cBhvr>
                                      <p:to x="100000" y="80000"/>
                                    </p:animScale>
                                    <p:animScale>
                                      <p:cBhvr>
                                        <p:cTn id="16" dur="41" decel="50000">
                                          <p:stCondLst>
                                            <p:cond delay="335"/>
                                          </p:stCondLst>
                                        </p:cTn>
                                        <p:tgtEl>
                                          <p:spTgt spid="15"/>
                                        </p:tgtEl>
                                      </p:cBhvr>
                                      <p:to x="100000" y="100000"/>
                                    </p:animScale>
                                    <p:animScale>
                                      <p:cBhvr>
                                        <p:cTn id="17" dur="7">
                                          <p:stCondLst>
                                            <p:cond delay="410"/>
                                          </p:stCondLst>
                                        </p:cTn>
                                        <p:tgtEl>
                                          <p:spTgt spid="15"/>
                                        </p:tgtEl>
                                      </p:cBhvr>
                                      <p:to x="100000" y="90000"/>
                                    </p:animScale>
                                    <p:animScale>
                                      <p:cBhvr>
                                        <p:cTn id="18" dur="41" decel="50000">
                                          <p:stCondLst>
                                            <p:cond delay="417"/>
                                          </p:stCondLst>
                                        </p:cTn>
                                        <p:tgtEl>
                                          <p:spTgt spid="15"/>
                                        </p:tgtEl>
                                      </p:cBhvr>
                                      <p:to x="100000" y="100000"/>
                                    </p:animScale>
                                    <p:animScale>
                                      <p:cBhvr>
                                        <p:cTn id="19" dur="7">
                                          <p:stCondLst>
                                            <p:cond delay="452"/>
                                          </p:stCondLst>
                                        </p:cTn>
                                        <p:tgtEl>
                                          <p:spTgt spid="15"/>
                                        </p:tgtEl>
                                      </p:cBhvr>
                                      <p:to x="100000" y="95000"/>
                                    </p:animScale>
                                    <p:animScale>
                                      <p:cBhvr>
                                        <p:cTn id="20" dur="41" decel="50000">
                                          <p:stCondLst>
                                            <p:cond delay="458"/>
                                          </p:stCondLst>
                                        </p:cTn>
                                        <p:tgtEl>
                                          <p:spTgt spid="15"/>
                                        </p:tgtEl>
                                      </p:cBhvr>
                                      <p:to x="100000" y="100000"/>
                                    </p:animScale>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Lst>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0418" name="文本框 112643"/>
          <p:cNvSpPr txBox="1">
            <a:spLocks noChangeArrowheads="1"/>
          </p:cNvSpPr>
          <p:nvPr/>
        </p:nvSpPr>
        <p:spPr bwMode="auto">
          <a:xfrm>
            <a:off x="43003" y="624739"/>
            <a:ext cx="12105994" cy="37649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113383" tIns="56691" rIns="113383" bIns="56691">
            <a:spAutoFit/>
          </a:bodyPr>
          <a:lstStyle>
            <a:lvl1pPr eaLnBrk="0" hangingPunct="0">
              <a:defRPr sz="2800" b="1">
                <a:solidFill>
                  <a:schemeClr val="tx1"/>
                </a:solidFill>
                <a:latin typeface="Arial" panose="020b0604020202020204" pitchFamily="34" charset="0"/>
                <a:ea typeface="宋体" panose="02010600030101010101" pitchFamily="2" charset="-122"/>
              </a:defRPr>
            </a:lvl1pPr>
            <a:lvl2pPr marL="742950" indent="-285750" eaLnBrk="0" hangingPunct="0">
              <a:defRPr sz="2800" b="1">
                <a:solidFill>
                  <a:schemeClr val="tx1"/>
                </a:solidFill>
                <a:latin typeface="Arial" panose="020b0604020202020204" pitchFamily="34" charset="0"/>
                <a:ea typeface="宋体" panose="02010600030101010101" pitchFamily="2" charset="-122"/>
              </a:defRPr>
            </a:lvl2pPr>
            <a:lvl3pPr marL="1143000" indent="-228600" eaLnBrk="0" hangingPunct="0">
              <a:defRPr sz="2800" b="1">
                <a:solidFill>
                  <a:schemeClr val="tx1"/>
                </a:solidFill>
                <a:latin typeface="Arial" panose="020b0604020202020204" pitchFamily="34" charset="0"/>
                <a:ea typeface="宋体" panose="02010600030101010101" pitchFamily="2" charset="-122"/>
              </a:defRPr>
            </a:lvl3pPr>
            <a:lvl4pPr marL="1600200" indent="-228600" eaLnBrk="0" hangingPunct="0">
              <a:defRPr sz="2800" b="1">
                <a:solidFill>
                  <a:schemeClr val="tx1"/>
                </a:solidFill>
                <a:latin typeface="Arial" panose="020b0604020202020204" pitchFamily="34" charset="0"/>
                <a:ea typeface="宋体" panose="02010600030101010101" pitchFamily="2" charset="-122"/>
              </a:defRPr>
            </a:lvl4pPr>
            <a:lvl5pPr marL="2057400" indent="-228600" eaLnBrk="0" hangingPunct="0">
              <a:defRPr sz="2800" b="1">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50000"/>
              </a:spcBef>
              <a:spcAft>
                <a:spcPct val="0"/>
              </a:spcAft>
              <a:buFont typeface="Arial" panose="020b0604020202020204" pitchFamily="34" charset="0"/>
              <a:defRPr sz="2800" b="1">
                <a:solidFill>
                  <a:schemeClr val="tx1"/>
                </a:solidFill>
                <a:latin typeface="Arial" panose="020b0604020202020204" pitchFamily="34" charset="0"/>
                <a:ea typeface="宋体" panose="02010600030101010101" pitchFamily="2" charset="-122"/>
              </a:defRPr>
            </a:lvl9pPr>
          </a:lstStyle>
          <a:p>
            <a:r>
              <a:rPr lang="en-US" altLang="zh-CN" sz="2965">
                <a:latin typeface="楷体" panose="02010609060101010101" charset="-122"/>
                <a:ea typeface="楷体" panose="02010609060101010101" charset="-122"/>
                <a:cs typeface="楷体" panose="02010609060101010101" charset="-122"/>
              </a:rPr>
              <a:t>5.</a:t>
            </a:r>
            <a:r>
              <a:rPr sz="2965">
                <a:latin typeface="楷体" panose="02010609060101010101" charset="-122"/>
                <a:ea typeface="楷体" panose="02010609060101010101" charset="-122"/>
                <a:cs typeface="楷体" panose="02010609060101010101" charset="-122"/>
              </a:rPr>
              <a:t>“中国梦”是国家的梦、民族的梦，也是包括广大青年在内的每个中国人的梦。“得其大者可以兼其小”，这就需要我们（　　）</a:t>
            </a:r>
          </a:p>
          <a:p>
            <a:r>
              <a:rPr sz="2965">
                <a:latin typeface="楷体" panose="02010609060101010101" charset="-122"/>
                <a:ea typeface="楷体" panose="02010609060101010101" charset="-122"/>
                <a:cs typeface="楷体" panose="02010609060101010101" charset="-122"/>
              </a:rPr>
              <a:t>①正确处理好个人利益和集体利益的关系</a:t>
            </a:r>
          </a:p>
          <a:p>
            <a:r>
              <a:rPr sz="2965">
                <a:latin typeface="楷体" panose="02010609060101010101" charset="-122"/>
                <a:ea typeface="楷体" panose="02010609060101010101" charset="-122"/>
                <a:cs typeface="楷体" panose="02010609060101010101" charset="-122"/>
              </a:rPr>
              <a:t>②果断抓住时机，实现事物的飞跃和发展</a:t>
            </a:r>
          </a:p>
          <a:p>
            <a:r>
              <a:rPr sz="2965">
                <a:latin typeface="楷体" panose="02010609060101010101" charset="-122"/>
                <a:ea typeface="楷体" panose="02010609060101010101" charset="-122"/>
                <a:cs typeface="楷体" panose="02010609060101010101" charset="-122"/>
              </a:rPr>
              <a:t>③在劳动和奉献中实现和证明自己的价值</a:t>
            </a:r>
          </a:p>
          <a:p>
            <a:r>
              <a:rPr sz="2965">
                <a:latin typeface="楷体" panose="02010609060101010101" charset="-122"/>
                <a:ea typeface="楷体" panose="02010609060101010101" charset="-122"/>
                <a:cs typeface="楷体" panose="02010609060101010101" charset="-122"/>
              </a:rPr>
              <a:t>④在价值选择的基础上作出正确的价值判断</a:t>
            </a:r>
          </a:p>
          <a:p>
            <a:r>
              <a:rPr sz="2965">
                <a:latin typeface="楷体" panose="02010609060101010101" charset="-122"/>
                <a:ea typeface="楷体" panose="02010609060101010101" charset="-122"/>
                <a:cs typeface="楷体" panose="02010609060101010101" charset="-122"/>
              </a:rPr>
              <a:t>A．①②　　　　　　　　　B．①③</a:t>
            </a:r>
          </a:p>
          <a:p>
            <a:r>
              <a:rPr sz="2965">
                <a:latin typeface="楷体" panose="02010609060101010101" charset="-122"/>
                <a:ea typeface="楷体" panose="02010609060101010101" charset="-122"/>
                <a:cs typeface="楷体" panose="02010609060101010101" charset="-122"/>
              </a:rPr>
              <a:t>C．②④                  D．③④</a:t>
            </a:r>
          </a:p>
        </p:txBody>
      </p:sp>
      <p:sp>
        <p:nvSpPr>
          <p:cNvPr id="15" name="矩形 14"/>
          <p:cNvSpPr>
            <a:spLocks noChangeArrowheads="1" noChangeShapeType="1" noTextEdit="1"/>
          </p:cNvSpPr>
          <p:nvPr/>
        </p:nvSpPr>
        <p:spPr bwMode="auto">
          <a:xfrm>
            <a:off x="10031291" y="2474310"/>
            <a:ext cx="1219201" cy="1219013"/>
          </a:xfrm>
          <a:prstGeom prst="rect">
            <a:avLst/>
          </a:prstGeom>
        </p:spPr>
        <p:txBody>
          <a:bodyPr wrap="none" lIns="113383" tIns="56691" rIns="113383" bIns="56691" fromWordArt="1">
            <a:prstTxWarp prst="textPlain">
              <a:avLst>
                <a:gd name="adj" fmla="val 50000"/>
              </a:avLst>
            </a:prstTxWarp>
          </a:bodyPr>
          <a:lstStyle/>
          <a:p>
            <a:pPr algn="ctr"/>
            <a:r>
              <a:rPr lang="en-US" sz="6770" kern="10">
                <a:ln w="12700">
                  <a:solidFill>
                    <a:srgbClr val="EAEAEA"/>
                  </a:solidFill>
                  <a:round/>
                </a:ln>
                <a:gradFill rotWithShape="1">
                  <a:gsLst>
                    <a:gs pos="0">
                      <a:srgbClr val="A603AB"/>
                    </a:gs>
                    <a:gs pos="12000">
                      <a:srgbClr val="E81766"/>
                    </a:gs>
                    <a:gs pos="27000">
                      <a:srgbClr val="EE3F17"/>
                    </a:gs>
                    <a:gs pos="48000">
                      <a:srgbClr val="FFFF00"/>
                    </a:gs>
                    <a:gs pos="64999">
                      <a:srgbClr val="1A8D48"/>
                    </a:gs>
                    <a:gs pos="78999">
                      <a:srgbClr val="0819FB"/>
                    </a:gs>
                    <a:gs pos="100000">
                      <a:srgbClr val="A603AB"/>
                    </a:gs>
                  </a:gsLst>
                  <a:lin ang="0" scaled="1"/>
                </a:gradFill>
                <a:effectLst>
                  <a:outerShdw dist="35921" dir="2700000" sy="50000" kx="2115830" algn="bl" rotWithShape="0">
                    <a:srgbClr val="C0C0C0">
                      <a:alpha val="79999"/>
                    </a:srgbClr>
                  </a:outerShdw>
                </a:effectLst>
                <a:latin typeface="黑体" panose="02010609060101010101" pitchFamily="2" charset="-122"/>
                <a:ea typeface="黑体" panose="02010609060101010101" pitchFamily="2" charset="-122"/>
              </a:rPr>
              <a:t>B</a:t>
            </a:r>
          </a:p>
        </p:txBody>
      </p:sp>
      <p:sp>
        <p:nvSpPr>
          <p:cNvPr id="4" name="矩形 3"/>
          <p:cNvSpPr>
            <a:spLocks noChangeArrowheads="1"/>
          </p:cNvSpPr>
          <p:nvPr/>
        </p:nvSpPr>
        <p:spPr bwMode="auto">
          <a:xfrm>
            <a:off x="43003" y="5045305"/>
            <a:ext cx="11736438" cy="1383665"/>
          </a:xfrm>
          <a:prstGeom prst="rect">
            <a:avLst/>
          </a:prstGeom>
          <a:noFill/>
          <a:ln w="9525">
            <a:noFill/>
            <a:miter lim="800000"/>
          </a:ln>
        </p:spPr>
        <p:txBody>
          <a:bodyPr wrap="square">
            <a:spAutoFit/>
          </a:bodyPr>
          <a:lstStyle/>
          <a:p>
            <a:pPr eaLnBrk="1" latinLnBrk="0" hangingPunct="1">
              <a:lnSpc>
                <a:spcPts val="3360"/>
              </a:lnSpc>
            </a:pPr>
            <a:r>
              <a:rPr lang="zh-CN" sz="2540" b="1">
                <a:solidFill>
                  <a:srgbClr val="FF0000"/>
                </a:solidFill>
                <a:ea typeface="楷体" panose="02010609060101010101" charset="-122"/>
                <a:cs typeface="楷体" panose="02010609060101010101" charset="-122"/>
              </a:rPr>
              <a:t>【解析】“得其大者可以兼其小”，这就需要我们正确处理好个人利益和集体利益的关系，在劳动和奉献中实现和证明自己的价值，①③正确且符合题意；②说法正确但在材料中未涉及，应排除；价值判断是价值选择的基础，④说法错误。</a:t>
            </a:r>
          </a:p>
        </p:txBody>
      </p:sp>
    </p:spTree>
  </p:cSld>
  <p:clrMapOvr>
    <a:masterClrMapping/>
  </p:clrMapOvr>
  <mc:AlternateContent>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6" presetClass="entr" presetSubtype="0"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wipe(down)">
                                      <p:cBhvr>
                                        <p:cTn id="7" dur="145">
                                          <p:stCondLst>
                                            <p:cond delay="0"/>
                                          </p:stCondLst>
                                        </p:cTn>
                                        <p:tgtEl>
                                          <p:spTgt spid="15"/>
                                        </p:tgtEl>
                                      </p:cBhvr>
                                    </p:animEffect>
                                    <p:anim calcmode="lin" valueType="num">
                                      <p:cBhvr>
                                        <p:cTn id="8" dur="456" tmFilter="0,0; 0.14,0.36; 0.43,0.73; 0.71,0.91; 1.0,1.0">
                                          <p:stCondLst>
                                            <p:cond delay="0"/>
                                          </p:stCondLst>
                                        </p:cTn>
                                        <p:tgtEl>
                                          <p:spTgt spid="15"/>
                                        </p:tgtEl>
                                        <p:attrNameLst>
                                          <p:attrName>ppt_x</p:attrName>
                                        </p:attrNameLst>
                                      </p:cBhvr>
                                      <p:tavLst>
                                        <p:tav tm="0">
                                          <p:val>
                                            <p:strVal val="#ppt_x-0.25"/>
                                          </p:val>
                                        </p:tav>
                                        <p:tav tm="100000">
                                          <p:val>
                                            <p:strVal val="#ppt_x"/>
                                          </p:val>
                                        </p:tav>
                                      </p:tavLst>
                                    </p:anim>
                                    <p:anim calcmode="lin" valueType="num">
                                      <p:cBhvr>
                                        <p:cTn id="9" dur="166" tmFilter="0.0,0.0; 0.25,0.07; 0.50,0.2; 0.75,0.467; 1.0,1.0">
                                          <p:stCondLst>
                                            <p:cond delay="0"/>
                                          </p:stCondLst>
                                        </p:cTn>
                                        <p:tgtEl>
                                          <p:spTgt spid="15"/>
                                        </p:tgtEl>
                                        <p:attrNameLst>
                                          <p:attrName>ppt_y</p:attrName>
                                        </p:attrNameLst>
                                      </p:cBhvr>
                                      <p:tavLst>
                                        <p:tav tm="0" fmla="#ppt_y-sin(pi*$)/3">
                                          <p:val>
                                            <p:fltVal val="0.5"/>
                                          </p:val>
                                        </p:tav>
                                        <p:tav tm="100000">
                                          <p:val>
                                            <p:fltVal val="1"/>
                                          </p:val>
                                        </p:tav>
                                      </p:tavLst>
                                    </p:anim>
                                    <p:anim calcmode="lin" valueType="num">
                                      <p:cBhvr>
                                        <p:cTn id="10" dur="166" tmFilter="0, 0; 0.125,0.2665; 0.25,0.4; 0.375,0.465; 0.5,0.5;  0.625,0.535; 0.75,0.6; 0.875,0.7335; 1,1">
                                          <p:stCondLst>
                                            <p:cond delay="166"/>
                                          </p:stCondLst>
                                        </p:cTn>
                                        <p:tgtEl>
                                          <p:spTgt spid="15"/>
                                        </p:tgtEl>
                                        <p:attrNameLst>
                                          <p:attrName>ppt_y</p:attrName>
                                        </p:attrNameLst>
                                      </p:cBhvr>
                                      <p:tavLst>
                                        <p:tav tm="0" fmla="#ppt_y-sin(pi*$)/9">
                                          <p:val>
                                            <p:fltVal val="0"/>
                                          </p:val>
                                        </p:tav>
                                        <p:tav tm="100000">
                                          <p:val>
                                            <p:fltVal val="1"/>
                                          </p:val>
                                        </p:tav>
                                      </p:tavLst>
                                    </p:anim>
                                    <p:anim calcmode="lin" valueType="num">
                                      <p:cBhvr>
                                        <p:cTn id="11" dur="83" tmFilter="0, 0; 0.125,0.2665; 0.25,0.4; 0.375,0.465; 0.5,0.5;  0.625,0.535; 0.75,0.6; 0.875,0.7335; 1,1">
                                          <p:stCondLst>
                                            <p:cond delay="331"/>
                                          </p:stCondLst>
                                        </p:cTn>
                                        <p:tgtEl>
                                          <p:spTgt spid="15"/>
                                        </p:tgtEl>
                                        <p:attrNameLst>
                                          <p:attrName>ppt_y</p:attrName>
                                        </p:attrNameLst>
                                      </p:cBhvr>
                                      <p:tavLst>
                                        <p:tav tm="0" fmla="#ppt_y-sin(pi*$)/27">
                                          <p:val>
                                            <p:fltVal val="0"/>
                                          </p:val>
                                        </p:tav>
                                        <p:tav tm="100000">
                                          <p:val>
                                            <p:fltVal val="1"/>
                                          </p:val>
                                        </p:tav>
                                      </p:tavLst>
                                    </p:anim>
                                    <p:anim calcmode="lin" valueType="num">
                                      <p:cBhvr>
                                        <p:cTn id="12" dur="41" tmFilter="0, 0; 0.125,0.2665; 0.25,0.4; 0.375,0.465; 0.5,0.5;  0.625,0.535; 0.75,0.6; 0.875,0.7335; 1,1">
                                          <p:stCondLst>
                                            <p:cond delay="414"/>
                                          </p:stCondLst>
                                        </p:cTn>
                                        <p:tgtEl>
                                          <p:spTgt spid="15"/>
                                        </p:tgtEl>
                                        <p:attrNameLst>
                                          <p:attrName>ppt_y</p:attrName>
                                        </p:attrNameLst>
                                      </p:cBhvr>
                                      <p:tavLst>
                                        <p:tav tm="0" fmla="#ppt_y-sin(pi*$)/81">
                                          <p:val>
                                            <p:fltVal val="0"/>
                                          </p:val>
                                        </p:tav>
                                        <p:tav tm="100000">
                                          <p:val>
                                            <p:fltVal val="1"/>
                                          </p:val>
                                        </p:tav>
                                      </p:tavLst>
                                    </p:anim>
                                    <p:animScale>
                                      <p:cBhvr>
                                        <p:cTn id="13" dur="7">
                                          <p:stCondLst>
                                            <p:cond delay="162"/>
                                          </p:stCondLst>
                                        </p:cTn>
                                        <p:tgtEl>
                                          <p:spTgt spid="15"/>
                                        </p:tgtEl>
                                      </p:cBhvr>
                                      <p:to x="100000" y="60000"/>
                                    </p:animScale>
                                    <p:animScale>
                                      <p:cBhvr>
                                        <p:cTn id="14" dur="41" decel="50000">
                                          <p:stCondLst>
                                            <p:cond delay="169"/>
                                          </p:stCondLst>
                                        </p:cTn>
                                        <p:tgtEl>
                                          <p:spTgt spid="15"/>
                                        </p:tgtEl>
                                      </p:cBhvr>
                                      <p:to x="100000" y="100000"/>
                                    </p:animScale>
                                    <p:animScale>
                                      <p:cBhvr>
                                        <p:cTn id="15" dur="7">
                                          <p:stCondLst>
                                            <p:cond delay="328"/>
                                          </p:stCondLst>
                                        </p:cTn>
                                        <p:tgtEl>
                                          <p:spTgt spid="15"/>
                                        </p:tgtEl>
                                      </p:cBhvr>
                                      <p:to x="100000" y="80000"/>
                                    </p:animScale>
                                    <p:animScale>
                                      <p:cBhvr>
                                        <p:cTn id="16" dur="41" decel="50000">
                                          <p:stCondLst>
                                            <p:cond delay="335"/>
                                          </p:stCondLst>
                                        </p:cTn>
                                        <p:tgtEl>
                                          <p:spTgt spid="15"/>
                                        </p:tgtEl>
                                      </p:cBhvr>
                                      <p:to x="100000" y="100000"/>
                                    </p:animScale>
                                    <p:animScale>
                                      <p:cBhvr>
                                        <p:cTn id="17" dur="7">
                                          <p:stCondLst>
                                            <p:cond delay="410"/>
                                          </p:stCondLst>
                                        </p:cTn>
                                        <p:tgtEl>
                                          <p:spTgt spid="15"/>
                                        </p:tgtEl>
                                      </p:cBhvr>
                                      <p:to x="100000" y="90000"/>
                                    </p:animScale>
                                    <p:animScale>
                                      <p:cBhvr>
                                        <p:cTn id="18" dur="41" decel="50000">
                                          <p:stCondLst>
                                            <p:cond delay="417"/>
                                          </p:stCondLst>
                                        </p:cTn>
                                        <p:tgtEl>
                                          <p:spTgt spid="15"/>
                                        </p:tgtEl>
                                      </p:cBhvr>
                                      <p:to x="100000" y="100000"/>
                                    </p:animScale>
                                    <p:animScale>
                                      <p:cBhvr>
                                        <p:cTn id="19" dur="7">
                                          <p:stCondLst>
                                            <p:cond delay="452"/>
                                          </p:stCondLst>
                                        </p:cTn>
                                        <p:tgtEl>
                                          <p:spTgt spid="15"/>
                                        </p:tgtEl>
                                      </p:cBhvr>
                                      <p:to x="100000" y="95000"/>
                                    </p:animScale>
                                    <p:animScale>
                                      <p:cBhvr>
                                        <p:cTn id="20" dur="41" decel="50000">
                                          <p:stCondLst>
                                            <p:cond delay="458"/>
                                          </p:stCondLst>
                                        </p:cTn>
                                        <p:tgtEl>
                                          <p:spTgt spid="15"/>
                                        </p:tgtEl>
                                      </p:cBhvr>
                                      <p:to x="100000" y="100000"/>
                                    </p:animScale>
                                  </p:childTnLst>
                                </p:cTn>
                              </p:par>
                            </p:childTnLst>
                          </p:cTn>
                        </p:par>
                      </p:childTnLst>
                    </p:cTn>
                  </p:par>
                  <p:par>
                    <p:cTn id="21" fill="hold" nodeType="clickPar">
                      <p:stCondLst>
                        <p:cond delay="indefinite"/>
                      </p:stCondLst>
                      <p:childTnLst>
                        <p:par>
                          <p:cTn id="22" fill="hold" nodeType="afterGroup">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fade">
                                      <p:cBhvr>
                                        <p:cTn id="25"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4" grpId="0"/>
    </p:bldLst>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247015" y="389890"/>
            <a:ext cx="11436350" cy="5626100"/>
          </a:xfrm>
          <a:prstGeom prst="rect">
            <a:avLst/>
          </a:prstGeom>
        </p:spPr>
        <p:txBody>
          <a:bodyPr wrap="square" lIns="86411" tIns="43205" rIns="86411" bIns="43205">
            <a:spAutoFit/>
          </a:bodyPr>
          <a:lstStyle/>
          <a:p>
            <a:r>
              <a:rPr lang="zh-CN" altLang="en-US" sz="2400" b="1"/>
              <a:t>主观题</a:t>
            </a:r>
            <a:r>
              <a:rPr lang="en-US" altLang="zh-CN" sz="2400" b="1"/>
              <a:t>“2019</a:t>
            </a:r>
            <a:r>
              <a:rPr lang="zh-CN" altLang="zh-CN" sz="2400" b="1"/>
              <a:t>年</a:t>
            </a:r>
            <a:r>
              <a:rPr lang="en-US" altLang="zh-CN" sz="2400" b="1"/>
              <a:t>4</a:t>
            </a:r>
            <a:r>
              <a:rPr lang="zh-CN" altLang="zh-CN" sz="2400" b="1"/>
              <a:t>月</a:t>
            </a:r>
            <a:r>
              <a:rPr lang="en-US" altLang="zh-CN" sz="2400" b="1"/>
              <a:t>30</a:t>
            </a:r>
            <a:r>
              <a:rPr lang="zh-CN" altLang="zh-CN" sz="2400" b="1"/>
              <a:t>日，纪念五四运动</a:t>
            </a:r>
            <a:r>
              <a:rPr lang="en-US" altLang="zh-CN" sz="2400" b="1"/>
              <a:t>100</a:t>
            </a:r>
            <a:r>
              <a:rPr lang="zh-CN" altLang="zh-CN" sz="2400" b="1"/>
              <a:t>周年大会在北京人民大会堂隆重举行，习近平总书记发表重要讲话，深情寄语当代青年。</a:t>
            </a:r>
            <a:r>
              <a:rPr lang="en-US" altLang="zh-CN" sz="2400" b="1"/>
              <a:t>1919</a:t>
            </a:r>
            <a:r>
              <a:rPr lang="zh-CN" altLang="zh-CN" sz="2400" b="1"/>
              <a:t>年</a:t>
            </a:r>
            <a:r>
              <a:rPr lang="en-US" altLang="zh-CN" sz="2400" b="1"/>
              <a:t>5</a:t>
            </a:r>
            <a:r>
              <a:rPr lang="zh-CN" altLang="zh-CN" sz="2400" b="1"/>
              <a:t>月</a:t>
            </a:r>
            <a:r>
              <a:rPr lang="en-US" altLang="zh-CN" sz="2400" b="1"/>
              <a:t>4</a:t>
            </a:r>
            <a:r>
              <a:rPr lang="zh-CN" altLang="zh-CN" sz="2400" b="1"/>
              <a:t>日，一批青年爱国学生在民族危亡的历史关头，高举爱国主义旗帜，高呼</a:t>
            </a:r>
            <a:r>
              <a:rPr lang="en-US" altLang="zh-CN" sz="2400" b="1"/>
              <a:t>“</a:t>
            </a:r>
            <a:r>
              <a:rPr lang="zh-CN" altLang="zh-CN" sz="2400" b="1"/>
              <a:t>民主</a:t>
            </a:r>
            <a:r>
              <a:rPr lang="en-US" altLang="zh-CN" sz="2400" b="1"/>
              <a:t>”</a:t>
            </a:r>
            <a:r>
              <a:rPr lang="zh-CN" altLang="zh-CN" sz="2400" b="1"/>
              <a:t>、</a:t>
            </a:r>
            <a:r>
              <a:rPr lang="en-US" altLang="zh-CN" sz="2400" b="1"/>
              <a:t>“</a:t>
            </a:r>
            <a:r>
              <a:rPr lang="zh-CN" altLang="zh-CN" sz="2400" b="1"/>
              <a:t>科学</a:t>
            </a:r>
            <a:r>
              <a:rPr lang="en-US" altLang="zh-CN" sz="2400" b="1"/>
              <a:t>”</a:t>
            </a:r>
            <a:r>
              <a:rPr lang="zh-CN" altLang="zh-CN" sz="2400" b="1"/>
              <a:t>的口号，以大无畏的革命精神掀起了伟大的反帝反封建运动，揭开了中华民族伟大复兴史上光辉的一页。五四运动既是一次爱国的政治运动，又是一次文化运动，同时还是一次空前的思想解放运动。它极大地提高了中国人民的思想觉悟，哺育了一大批杰出的人才。五四运动开启了现代文明，唤醒了广大民众和青年的觉醒，发动了解放思想的文化启蒙，点燃了民族复兴的中国梦想，铸就了伟大的五四精神。即忧国忧民的爱国主义精神，无私奉献的高度社会责任感，宣传民主科学的进步精神，追寻时代潮流，把握时代命运的伟大精神，也可以概括为三点</a:t>
            </a:r>
            <a:r>
              <a:rPr lang="en-US" altLang="zh-CN" sz="2400" b="1"/>
              <a:t>:</a:t>
            </a:r>
            <a:r>
              <a:rPr lang="zh-CN" altLang="zh-CN" sz="2400" b="1"/>
              <a:t>爱国主义精神、民主科学精神、改革创新精神。时代在变迁，但精神永不过时。新的时代赋予五四精神以</a:t>
            </a:r>
            <a:r>
              <a:rPr lang="en-US" altLang="zh-CN" sz="2400" b="1"/>
              <a:t>“</a:t>
            </a:r>
            <a:r>
              <a:rPr lang="zh-CN" altLang="zh-CN" sz="2400" b="1"/>
              <a:t>解放思想，与时俱进，开拓创新，勇于奉献</a:t>
            </a:r>
            <a:r>
              <a:rPr lang="en-US" altLang="zh-CN" sz="2400" b="1"/>
              <a:t>”</a:t>
            </a:r>
            <a:r>
              <a:rPr lang="zh-CN" altLang="zh-CN" sz="2400" b="1"/>
              <a:t>的新生命力。五四精神的火炬，更是经一代又一代志士仁人的接力传递，发挥着推动中国社会进步的重要作用。</a:t>
            </a:r>
          </a:p>
          <a:p>
            <a:r>
              <a:rPr lang="zh-CN" altLang="zh-CN" sz="2400" b="1">
                <a:solidFill>
                  <a:srgbClr val="FF0000"/>
                </a:solidFill>
              </a:rPr>
              <a:t>结合材料，运用人生价值观的相关知识，说明五四精神对于当代青年实现人生价值的启示。</a:t>
            </a:r>
            <a:endParaRPr lang="zh-CN" altLang="zh-CN" sz="2400" b="1">
              <a:solidFill>
                <a:srgbClr val="FF0000"/>
              </a:solidFill>
              <a:latin typeface="微软雅黑" panose="020b0503020204020204" pitchFamily="34" charset="-122"/>
              <a:ea typeface="微软雅黑" panose="020b0503020204020204" pitchFamily="34" charset="-122"/>
            </a:endParaRP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3" name="矩形 2"/>
          <p:cNvSpPr/>
          <p:nvPr/>
        </p:nvSpPr>
        <p:spPr>
          <a:xfrm>
            <a:off x="648335" y="615950"/>
            <a:ext cx="11066145" cy="5626100"/>
          </a:xfrm>
          <a:prstGeom prst="rect">
            <a:avLst/>
          </a:prstGeom>
        </p:spPr>
        <p:txBody>
          <a:bodyPr wrap="square" lIns="86411" tIns="43205" rIns="86411" bIns="43205">
            <a:spAutoFit/>
          </a:bodyPr>
          <a:lstStyle/>
          <a:p>
            <a:r>
              <a:rPr lang="zh-CN" altLang="zh-CN" sz="3600" b="1"/>
              <a:t>【答案】①人的价值是自我价值和社会价值的统一，人生的真正价值在于对社会的责任和贡献。在劳动和奉献中、在个人与社会的统一中、在砥砺自我中，实现人生的价值。</a:t>
            </a:r>
            <a:endParaRPr lang="en-US" altLang="zh-CN" sz="3600" b="1"/>
          </a:p>
          <a:p>
            <a:r>
              <a:rPr lang="zh-CN" altLang="zh-CN" sz="3600" b="1"/>
              <a:t>②伟大五四精神以爱国、进步、民主、科学为主要内容，是实现人生价值的重要向导。</a:t>
            </a:r>
            <a:endParaRPr lang="en-US" altLang="zh-CN" sz="3600" b="1"/>
          </a:p>
          <a:p>
            <a:r>
              <a:rPr lang="zh-CN" altLang="zh-CN" sz="3600" b="1"/>
              <a:t>③树立远大理想，坚定信念，提高本领；投身于为人民服务的实践，担当时代责任，勇于砥砺奋斗；听党话、跟党走，爱国爱民之情，不断奉献祖国、奉献人民。</a:t>
            </a:r>
          </a:p>
        </p:txBody>
      </p:sp>
      <p:pic>
        <p:nvPicPr>
          <p:cNvPr id="4" name="New picture"/>
          <p:cNvPicPr/>
          <p:nvPr/>
        </p:nvPicPr>
        <p:blipFill>
          <a:blip r:embed="rId2"/>
          <a:stretch>
            <a:fillRect/>
          </a:stretch>
        </p:blipFill>
        <p:spPr>
          <a:xfrm>
            <a:off x="10655300" y="11696700"/>
            <a:ext cx="342900" cy="254000"/>
          </a:xfrm>
          <a:prstGeom prst="cube">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4" name="内容占位符 3" descr="t0139efeb7f8f64d9fc"/>
          <p:cNvPicPr>
            <a:picLocks noGrp="1" noChangeAspect="1"/>
          </p:cNvPicPr>
          <p:nvPr>
            <p:ph idx="1"/>
          </p:nvPr>
        </p:nvPicPr>
        <p:blipFill>
          <a:blip r:embed="rId2"/>
          <a:stretch>
            <a:fillRect/>
          </a:stretch>
        </p:blipFill>
        <p:spPr>
          <a:xfrm>
            <a:off x="447675" y="1039495"/>
            <a:ext cx="5052695" cy="4345305"/>
          </a:xfrm>
          <a:prstGeom prst="rect">
            <a:avLst/>
          </a:prstGeom>
          <a:noFill/>
          <a:ln w="9525">
            <a:noFill/>
            <a:miter lim="400000"/>
          </a:ln>
        </p:spPr>
      </p:pic>
      <p:sp>
        <p:nvSpPr>
          <p:cNvPr id="5" name="文本框 4"/>
          <p:cNvSpPr txBox="1"/>
          <p:nvPr/>
        </p:nvSpPr>
        <p:spPr>
          <a:xfrm>
            <a:off x="5617210" y="1039495"/>
            <a:ext cx="6257290" cy="4523105"/>
          </a:xfrm>
          <a:prstGeom prst="rect">
            <a:avLst/>
          </a:prstGeom>
          <a:noFill/>
        </p:spPr>
        <p:txBody>
          <a:bodyPr wrap="square" rtlCol="0" anchor="t">
            <a:spAutoFit/>
          </a:bodyPr>
          <a:lstStyle/>
          <a:p>
            <a:pPr>
              <a:lnSpc>
                <a:spcPct val="150000"/>
              </a:lnSpc>
            </a:pPr>
            <a:r>
              <a:rPr lang="en-US" altLang="zh-CN" sz="2645" b="1">
                <a:latin typeface="楷体" panose="02010609060101010101" charset="-122"/>
                <a:ea typeface="楷体" panose="02010609060101010101" charset="-122"/>
                <a:cs typeface="楷体" panose="02010609060101010101" charset="-122"/>
              </a:rPr>
              <a:t>    </a:t>
            </a:r>
            <a:r>
              <a:rPr lang="zh-CN" altLang="en-US" sz="3200" b="1">
                <a:latin typeface="楷体" panose="02010609060101010101" charset="-122"/>
                <a:ea typeface="楷体" panose="02010609060101010101" charset="-122"/>
                <a:cs typeface="楷体" panose="02010609060101010101" charset="-122"/>
              </a:rPr>
              <a:t>2018年5月，袁隆平带领的青岛海水稻研发中心团队对在迪拜热带沙漠实验种植的水稻进行测产，最高亩产超过500公斤，全球首次在热带沙漠实验种植水稻取得成功。</a:t>
            </a:r>
          </a:p>
        </p:txBody>
      </p:sp>
      <p:sp>
        <p:nvSpPr>
          <p:cNvPr id="6" name="标题 5"/>
          <p:cNvSpPr>
            <a:spLocks noGrp="1"/>
          </p:cNvSpPr>
          <p:nvPr>
            <p:ph type="title"/>
          </p:nvPr>
        </p:nvSpPr>
        <p:spPr>
          <a:xfrm>
            <a:off x="791845" y="334645"/>
            <a:ext cx="6871335" cy="554355"/>
          </a:xfrm>
        </p:spPr>
        <p:txBody>
          <a:bodyPr>
            <a:normAutofit fontScale="90000"/>
          </a:bodyPr>
          <a:lstStyle/>
          <a:p>
            <a:pPr algn="ctr"/>
            <a:r>
              <a:rPr lang="zh-CN" altLang="en-US" sz="3780" b="1">
                <a:latin typeface="楷体" panose="02010609060101010101" charset="-122"/>
                <a:ea typeface="楷体" panose="02010609060101010101" charset="-122"/>
                <a:cs typeface="楷体" panose="02010609060101010101" charset="-122"/>
              </a:rPr>
              <a:t>水稻之父</a:t>
            </a:r>
            <a:r>
              <a:rPr lang="en-US" altLang="zh-CN" sz="3780" b="1">
                <a:latin typeface="楷体" panose="02010609060101010101" charset="-122"/>
                <a:ea typeface="楷体" panose="02010609060101010101" charset="-122"/>
                <a:cs typeface="楷体" panose="02010609060101010101" charset="-122"/>
              </a:rPr>
              <a:t>——</a:t>
            </a:r>
            <a:r>
              <a:rPr lang="zh-CN" altLang="en-US" sz="3780" b="1">
                <a:latin typeface="楷体" panose="02010609060101010101" charset="-122"/>
                <a:ea typeface="楷体" panose="02010609060101010101" charset="-122"/>
                <a:cs typeface="楷体" panose="02010609060101010101" charset="-122"/>
              </a:rPr>
              <a:t>袁隆平</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par>
                          <p:cTn id="7" fill="hold" nodeType="afterGroup">
                            <p:stCondLst>
                              <p:cond delay="1"/>
                            </p:stCondLst>
                            <p:childTnLst>
                              <p:par>
                                <p:cTn id="8" presetID="2" presetClass="entr" presetSubtype="4" fill="hold" grpId="0" nodeType="afterEffect">
                                  <p:stCondLst>
                                    <p:cond delay="0"/>
                                  </p:stCondLst>
                                  <p:childTnLst>
                                    <p:set>
                                      <p:cBhvr>
                                        <p:cTn id="9" dur="1" fill="hold">
                                          <p:stCondLst>
                                            <p:cond delay="0"/>
                                          </p:stCondLst>
                                        </p:cTn>
                                        <p:tgtEl>
                                          <p:spTgt spid="5"/>
                                        </p:tgtEl>
                                        <p:attrNameLst>
                                          <p:attrName>style.visibility</p:attrName>
                                        </p:attrNameLst>
                                      </p:cBhvr>
                                      <p:to>
                                        <p:strVal val="visible"/>
                                      </p:to>
                                    </p:set>
                                    <p:anim calcmode="lin" valueType="num">
                                      <p:cBhvr additive="base">
                                        <p:cTn id="10" dur="500" fill="hold"/>
                                        <p:tgtEl>
                                          <p:spTgt spid="5"/>
                                        </p:tgtEl>
                                        <p:attrNameLst>
                                          <p:attrName>ppt_x</p:attrName>
                                        </p:attrNameLst>
                                      </p:cBhvr>
                                      <p:tavLst>
                                        <p:tav tm="0">
                                          <p:val>
                                            <p:strVal val="#ppt_x"/>
                                          </p:val>
                                        </p:tav>
                                        <p:tav tm="100000">
                                          <p:val>
                                            <p:strVal val="#ppt_x"/>
                                          </p:val>
                                        </p:tav>
                                      </p:tavLst>
                                    </p:anim>
                                    <p:anim calcmode="lin" valueType="num">
                                      <p:cBhvr additive="base">
                                        <p:cTn id="11"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9218" name="Picture 2" descr="https://imgsa.baidu.com/baike/c0%3Dbaike80%2C5%2C5%2C80%2C26/sign=8df933efc1fdfc03f175ebeab556ecf1/3c6d55fbb2fb43162827bf6b22a4462309f7d3e3.jpg"/>
          <p:cNvPicPr>
            <a:picLocks noGrp="1"/>
          </p:cNvPicPr>
          <p:nvPr>
            <p:ph idx="1"/>
          </p:nvPr>
        </p:nvPicPr>
        <p:blipFill>
          <a:blip r:embed="rId2"/>
          <a:stretch>
            <a:fillRect/>
          </a:stretch>
        </p:blipFill>
        <p:spPr>
          <a:xfrm>
            <a:off x="386080" y="957580"/>
            <a:ext cx="3742055" cy="5209540"/>
          </a:xfrm>
          <a:prstGeom prst="rect">
            <a:avLst/>
          </a:prstGeom>
          <a:noFill/>
          <a:ln w="9525">
            <a:noFill/>
          </a:ln>
        </p:spPr>
      </p:pic>
      <p:sp>
        <p:nvSpPr>
          <p:cNvPr id="4" name="标题 3"/>
          <p:cNvSpPr>
            <a:spLocks noGrp="1"/>
          </p:cNvSpPr>
          <p:nvPr>
            <p:ph type="title"/>
          </p:nvPr>
        </p:nvSpPr>
        <p:spPr>
          <a:xfrm>
            <a:off x="746760" y="0"/>
            <a:ext cx="8841740" cy="977265"/>
          </a:xfrm>
        </p:spPr>
        <p:txBody>
          <a:bodyPr/>
          <a:lstStyle/>
          <a:p>
            <a:pPr algn="ctr"/>
            <a:r>
              <a:rPr lang="zh-CN" altLang="en-US" sz="2400" b="1">
                <a:solidFill>
                  <a:schemeClr val="bg1"/>
                </a:solidFill>
                <a:latin typeface="楷体" panose="02010609060101010101" charset="-122"/>
                <a:ea typeface="楷体" panose="02010609060101010101" charset="-122"/>
                <a:cs typeface="楷体" panose="02010609060101010101" charset="-122"/>
                <a:sym typeface="+mn-ea"/>
              </a:rPr>
              <a:t>澳大利</a:t>
            </a:r>
            <a:r>
              <a:rPr lang="zh-CN" altLang="en-US" sz="4000" b="1">
                <a:solidFill>
                  <a:srgbClr val="FF0000"/>
                </a:solidFill>
                <a:latin typeface="楷体" panose="02010609060101010101" charset="-122"/>
                <a:ea typeface="楷体" panose="02010609060101010101" charset="-122"/>
                <a:cs typeface="楷体" panose="02010609060101010101" charset="-122"/>
                <a:sym typeface="+mn-ea"/>
              </a:rPr>
              <a:t>演讲家</a:t>
            </a:r>
            <a:r>
              <a:rPr lang="zh-CN" altLang="en-US" sz="4000" b="1" noProof="0">
                <a:ln>
                  <a:noFill/>
                </a:ln>
                <a:solidFill>
                  <a:srgbClr val="FF0000"/>
                </a:solidFill>
                <a:uLnTx/>
                <a:uFillTx/>
                <a:latin typeface="楷体" panose="02010609060101010101" charset="-122"/>
                <a:ea typeface="楷体" panose="02010609060101010101" charset="-122"/>
                <a:cs typeface="楷体" panose="02010609060101010101" charset="-122"/>
                <a:sym typeface="+mn-ea"/>
              </a:rPr>
              <a:t>尼克</a:t>
            </a:r>
            <a:r>
              <a:rPr lang="en-US" altLang="zh-CN" sz="4000" b="1" noProof="0">
                <a:ln>
                  <a:noFill/>
                </a:ln>
                <a:solidFill>
                  <a:srgbClr val="FF0000"/>
                </a:solidFill>
                <a:uLnTx/>
                <a:uFillTx/>
                <a:latin typeface="楷体" panose="02010609060101010101" charset="-122"/>
                <a:ea typeface="楷体" panose="02010609060101010101" charset="-122"/>
                <a:cs typeface="楷体" panose="02010609060101010101" charset="-122"/>
                <a:sym typeface="+mn-ea"/>
              </a:rPr>
              <a:t>·</a:t>
            </a:r>
            <a:r>
              <a:rPr lang="zh-CN" altLang="en-US" sz="4000" b="1" noProof="0">
                <a:ln>
                  <a:noFill/>
                </a:ln>
                <a:solidFill>
                  <a:srgbClr val="FF0000"/>
                </a:solidFill>
                <a:uLnTx/>
                <a:uFillTx/>
                <a:latin typeface="楷体" panose="02010609060101010101" charset="-122"/>
                <a:ea typeface="楷体" panose="02010609060101010101" charset="-122"/>
                <a:cs typeface="楷体" panose="02010609060101010101" charset="-122"/>
                <a:sym typeface="+mn-ea"/>
              </a:rPr>
              <a:t>胡哲</a:t>
            </a:r>
          </a:p>
        </p:txBody>
      </p:sp>
      <p:sp>
        <p:nvSpPr>
          <p:cNvPr id="12" name="内容占位符 11"/>
          <p:cNvSpPr>
            <a:spLocks noGrp="1"/>
          </p:cNvSpPr>
          <p:nvPr>
            <p:ph sz="half" idx="2"/>
          </p:nvPr>
        </p:nvSpPr>
        <p:spPr>
          <a:xfrm>
            <a:off x="4800600" y="957580"/>
            <a:ext cx="7155815" cy="5457190"/>
          </a:xfrm>
        </p:spPr>
        <p:txBody>
          <a:bodyPr>
            <a:noAutofit/>
          </a:bodyPr>
          <a:lstStyle/>
          <a:p>
            <a:pPr marL="0" marR="0" lvl="0" indent="457200" algn="l" defTabSz="914400" rtl="0">
              <a:lnSpc>
                <a:spcPct val="100000"/>
              </a:lnSpc>
              <a:spcBef>
                <a:spcPct val="0"/>
              </a:spcBef>
              <a:spcAft>
                <a:spcPct val="0"/>
              </a:spcAft>
              <a:buClrTx/>
              <a:buSzTx/>
              <a:buFontTx/>
              <a:buNone/>
              <a:defRPr/>
            </a:pPr>
            <a:r>
              <a:rPr lang="zh-CN" altLang="en-US"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有这样一句话：“当你抱怨没有鞋的时候，还有人没有脚。”而有着这样一个人，他不但没有脚，连双手都没有，但他却拥有两个大学学位，</a:t>
            </a:r>
            <a:r>
              <a:rPr lang="zh-CN" altLang="en-US" b="1" noProof="0">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担任着国际公益组织“没有四肢的生命”的总裁，创办了自己的演讲经纪公司，同时投资房地产和股票。骑马、游泳、冲浪、打鼓、踢足球，他样样皆能。</a:t>
            </a:r>
            <a:r>
              <a:rPr lang="zh-CN" altLang="en-US"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年仅</a:t>
            </a:r>
            <a:r>
              <a:rPr lang="en-US" altLang="zh-CN"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30</a:t>
            </a:r>
            <a:r>
              <a:rPr lang="zh-CN" altLang="en-US"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岁，他已踏遍世界各地，接触逾百万人，激励和启发着他们的人生。</a:t>
            </a:r>
            <a:endParaRPr kumimoji="0" lang="zh-CN" altLang="en-US" b="1" i="0" u="none" strike="noStrike" kern="1200" cap="none" spc="0" normalizeH="0" baseline="0"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endParaRPr>
          </a:p>
          <a:p>
            <a:pPr marL="0" marR="0" lvl="0" indent="457200" algn="l" defTabSz="914400" rtl="0">
              <a:lnSpc>
                <a:spcPct val="100000"/>
              </a:lnSpc>
              <a:spcBef>
                <a:spcPct val="0"/>
              </a:spcBef>
              <a:spcAft>
                <a:spcPct val="0"/>
              </a:spcAft>
              <a:buClrTx/>
              <a:buSzTx/>
              <a:buFontTx/>
              <a:buNone/>
              <a:defRPr/>
            </a:pPr>
            <a:r>
              <a:rPr lang="zh-CN" altLang="en-US"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他就是尼克</a:t>
            </a:r>
            <a:r>
              <a:rPr lang="en-US" altLang="zh-CN"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a:t>
            </a:r>
            <a:r>
              <a:rPr lang="zh-CN" altLang="en-US" b="1" noProof="0">
                <a:ln>
                  <a:noFill/>
                </a:ln>
                <a:solidFill>
                  <a:schemeClr val="dk1"/>
                </a:solidFill>
                <a:effectLst/>
                <a:uLnTx/>
                <a:uFillTx/>
                <a:latin typeface="楷体" panose="02010609060101010101" charset="-122"/>
                <a:ea typeface="楷体" panose="02010609060101010101" charset="-122"/>
                <a:cs typeface="楷体" panose="02010609060101010101" charset="-122"/>
                <a:sym typeface="+mn-ea"/>
              </a:rPr>
              <a:t>胡哲－－－个没有四肢却演绎了无数生命奇迹的人。</a:t>
            </a:r>
          </a:p>
        </p:txBody>
      </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5" name="内容占位符 4">
            <a:hlinkClick r:id="rId3" action="ppaction://hlinkfile"/>
          </p:cNvPr>
          <p:cNvPicPr>
            <a:picLocks noGrp="1"/>
          </p:cNvPicPr>
          <p:nvPr>
            <p:ph idx="1"/>
          </p:nvPr>
        </p:nvPicPr>
        <p:blipFill>
          <a:blip r:embed="rId2"/>
          <a:stretch>
            <a:fillRect/>
          </a:stretch>
        </p:blipFill>
        <p:spPr>
          <a:xfrm>
            <a:off x="776785" y="95125"/>
            <a:ext cx="2159669" cy="2159669"/>
          </a:xfrm>
          <a:prstGeom prst="rect">
            <a:avLst/>
          </a:prstGeom>
        </p:spPr>
      </p:pic>
      <p:pic>
        <p:nvPicPr>
          <p:cNvPr id="6" name="内容占位符 3" descr="t0139efeb7f8f64d9fc"/>
          <p:cNvPicPr/>
          <p:nvPr/>
        </p:nvPicPr>
        <p:blipFill>
          <a:blip r:embed="rId4"/>
          <a:stretch>
            <a:fillRect/>
          </a:stretch>
        </p:blipFill>
        <p:spPr>
          <a:xfrm>
            <a:off x="776785" y="2252255"/>
            <a:ext cx="2159669" cy="2159304"/>
          </a:xfrm>
          <a:prstGeom prst="rect">
            <a:avLst/>
          </a:prstGeom>
          <a:noFill/>
          <a:ln w="9525">
            <a:noFill/>
          </a:ln>
        </p:spPr>
      </p:pic>
      <p:pic>
        <p:nvPicPr>
          <p:cNvPr id="9218" name="Picture 2" descr="https://imgsa.baidu.com/baike/c0%3Dbaike80%2C5%2C5%2C80%2C26/sign=8df933efc1fdfc03f175ebeab556ecf1/3c6d55fbb2fb43162827bf6b22a4462309f7d3e3.jpg"/>
          <p:cNvPicPr/>
          <p:nvPr/>
        </p:nvPicPr>
        <p:blipFill>
          <a:blip r:embed="rId5"/>
          <a:stretch>
            <a:fillRect/>
          </a:stretch>
        </p:blipFill>
        <p:spPr>
          <a:xfrm>
            <a:off x="776785" y="4409020"/>
            <a:ext cx="2159669" cy="2159304"/>
          </a:xfrm>
          <a:prstGeom prst="rect">
            <a:avLst/>
          </a:prstGeom>
          <a:noFill/>
          <a:ln w="9525">
            <a:noFill/>
          </a:ln>
        </p:spPr>
      </p:pic>
      <p:sp>
        <p:nvSpPr>
          <p:cNvPr id="7" name="文本框 6"/>
          <p:cNvSpPr txBox="1"/>
          <p:nvPr/>
        </p:nvSpPr>
        <p:spPr>
          <a:xfrm>
            <a:off x="3379251" y="885580"/>
            <a:ext cx="3345937" cy="460375"/>
          </a:xfrm>
          <a:prstGeom prst="rect">
            <a:avLst/>
          </a:prstGeom>
          <a:noFill/>
        </p:spPr>
        <p:txBody>
          <a:bodyPr wrap="square" rtlCol="0" anchor="t">
            <a:spAutoFit/>
          </a:bodyPr>
          <a:lstStyle/>
          <a:p>
            <a:r>
              <a:rPr lang="zh-CN" altLang="en-US" sz="2400" b="1">
                <a:latin typeface="微软雅黑" panose="020b0503020204020204" pitchFamily="34" charset="-122"/>
                <a:ea typeface="微软雅黑" panose="020b0503020204020204" pitchFamily="34" charset="-122"/>
                <a:sym typeface="+mn-ea"/>
              </a:rPr>
              <a:t>多次海上试验任务</a:t>
            </a:r>
          </a:p>
        </p:txBody>
      </p:sp>
      <p:sp>
        <p:nvSpPr>
          <p:cNvPr id="8" name="文本框 7"/>
          <p:cNvSpPr txBox="1"/>
          <p:nvPr/>
        </p:nvSpPr>
        <p:spPr>
          <a:xfrm>
            <a:off x="3379251" y="3041710"/>
            <a:ext cx="5901422" cy="460375"/>
          </a:xfrm>
          <a:prstGeom prst="rect">
            <a:avLst/>
          </a:prstGeom>
          <a:noFill/>
        </p:spPr>
        <p:txBody>
          <a:bodyPr wrap="square" rtlCol="0" anchor="t">
            <a:spAutoFit/>
          </a:bodyPr>
          <a:lstStyle/>
          <a:p>
            <a:r>
              <a:rPr lang="zh-CN" altLang="en-US" sz="2400" b="1">
                <a:latin typeface="微软雅黑" panose="020b0503020204020204" pitchFamily="34" charset="-122"/>
                <a:ea typeface="微软雅黑" panose="020b0503020204020204" pitchFamily="34" charset="-122"/>
                <a:sym typeface="+mn-ea"/>
              </a:rPr>
              <a:t>在迪拜热带沙漠实验种植的水稻进行测产</a:t>
            </a:r>
          </a:p>
        </p:txBody>
      </p:sp>
      <p:sp>
        <p:nvSpPr>
          <p:cNvPr id="9" name="文本框 8"/>
          <p:cNvSpPr txBox="1"/>
          <p:nvPr/>
        </p:nvSpPr>
        <p:spPr>
          <a:xfrm>
            <a:off x="3379251" y="5225140"/>
            <a:ext cx="5899517" cy="829945"/>
          </a:xfrm>
          <a:prstGeom prst="rect">
            <a:avLst/>
          </a:prstGeom>
          <a:noFill/>
        </p:spPr>
        <p:txBody>
          <a:bodyPr wrap="square" rtlCol="0" anchor="t">
            <a:spAutoFit/>
          </a:bodyPr>
          <a:lstStyle/>
          <a:p>
            <a:r>
              <a:rPr lang="zh-CN" altLang="en-US" sz="2400" b="1" noProof="0">
                <a:ln>
                  <a:noFill/>
                </a:ln>
                <a:solidFill>
                  <a:schemeClr val="dk1"/>
                </a:solidFill>
                <a:uLnTx/>
                <a:uFillTx/>
                <a:latin typeface="微软雅黑" panose="020b0503020204020204" pitchFamily="34" charset="-122"/>
                <a:ea typeface="微软雅黑" panose="020b0503020204020204" pitchFamily="34" charset="-122"/>
                <a:sym typeface="+mn-ea"/>
              </a:rPr>
              <a:t>创办了自己的演讲经纪公司，同时投资房地产和股票</a:t>
            </a:r>
          </a:p>
        </p:txBody>
      </p:sp>
      <p:sp>
        <p:nvSpPr>
          <p:cNvPr id="10" name="文本框 9"/>
          <p:cNvSpPr txBox="1"/>
          <p:nvPr/>
        </p:nvSpPr>
        <p:spPr>
          <a:xfrm>
            <a:off x="10532701" y="2794732"/>
            <a:ext cx="1402080" cy="829945"/>
          </a:xfrm>
          <a:prstGeom prst="rect">
            <a:avLst/>
          </a:prstGeom>
          <a:noFill/>
        </p:spPr>
        <p:txBody>
          <a:bodyPr wrap="none" rtlCol="0">
            <a:spAutoFit/>
          </a:bodyPr>
          <a:lstStyle/>
          <a:p>
            <a:r>
              <a:rPr lang="zh-CN" altLang="en-US" sz="4800" b="1">
                <a:solidFill>
                  <a:srgbClr val="FF0000"/>
                </a:solidFill>
                <a:latin typeface="微软雅黑" panose="020b0503020204020204" pitchFamily="34" charset="-122"/>
                <a:ea typeface="微软雅黑" panose="020b0503020204020204" pitchFamily="34" charset="-122"/>
              </a:rPr>
              <a:t>劳动</a:t>
            </a:r>
          </a:p>
        </p:txBody>
      </p:sp>
      <p:sp>
        <p:nvSpPr>
          <p:cNvPr id="11" name="右大括号 10"/>
          <p:cNvSpPr/>
          <p:nvPr/>
        </p:nvSpPr>
        <p:spPr>
          <a:xfrm>
            <a:off x="9460984" y="1001132"/>
            <a:ext cx="792993" cy="4516063"/>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105"/>
          </a:p>
        </p:txBody>
      </p:sp>
      <p:sp>
        <p:nvSpPr>
          <p:cNvPr id="12" name="标题 11"/>
          <p:cNvSpPr>
            <a:spLocks noGrp="1"/>
          </p:cNvSpPr>
          <p:nvPr>
            <p:ph type="title"/>
          </p:nvPr>
        </p:nvSpPr>
        <p:spPr>
          <a:xfrm>
            <a:off x="3332054" y="95266"/>
            <a:ext cx="5946498" cy="720299"/>
          </a:xfrm>
        </p:spPr>
        <p:txBody>
          <a:bodyPr/>
          <a:lstStyle/>
          <a:p>
            <a:pPr algn="l"/>
            <a:r>
              <a:rPr lang="zh-CN" altLang="en-US" sz="3385" b="1">
                <a:solidFill>
                  <a:srgbClr val="FF0000"/>
                </a:solidFill>
                <a:latin typeface="楷体" panose="02010609060101010101" charset="-122"/>
                <a:ea typeface="楷体" panose="02010609060101010101" charset="-122"/>
                <a:sym typeface="+mn-ea"/>
              </a:rPr>
              <a:t>他们的人生价值是如何创造的？</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wipe(down)">
                                      <p:cBhvr>
                                        <p:cTn id="7" dur="500"/>
                                        <p:tgtEl>
                                          <p:spTgt spid="7"/>
                                        </p:tgtEl>
                                      </p:cBhvr>
                                    </p:animEffect>
                                  </p:childTnLst>
                                </p:cTn>
                              </p:par>
                            </p:childTnLst>
                          </p:cTn>
                        </p:par>
                        <p:par>
                          <p:cTn id="8" fill="hold" nodeType="afterGroup">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8"/>
                                        </p:tgtEl>
                                        <p:attrNameLst>
                                          <p:attrName>style.visibility</p:attrName>
                                        </p:attrNameLst>
                                      </p:cBhvr>
                                      <p:to>
                                        <p:strVal val="visible"/>
                                      </p:to>
                                    </p:set>
                                    <p:animEffect transition="in" filter="wipe(down)">
                                      <p:cBhvr>
                                        <p:cTn id="11" dur="500"/>
                                        <p:tgtEl>
                                          <p:spTgt spid="8"/>
                                        </p:tgtEl>
                                      </p:cBhvr>
                                    </p:animEffect>
                                  </p:childTnLst>
                                </p:cTn>
                              </p:par>
                            </p:childTnLst>
                          </p:cTn>
                        </p:par>
                        <p:par>
                          <p:cTn id="12" fill="hold" nodeType="afterGroup">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nodeType="clickPar">
                      <p:stCondLst>
                        <p:cond delay="indefinite"/>
                      </p:stCondLst>
                      <p:childTnLst>
                        <p:par>
                          <p:cTn id="17" fill="hold" nodeType="afterGroup">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1"/>
                                        </p:tgtEl>
                                        <p:attrNameLst>
                                          <p:attrName>style.visibility</p:attrName>
                                        </p:attrNameLst>
                                      </p:cBhvr>
                                      <p:to>
                                        <p:strVal val="visible"/>
                                      </p:to>
                                    </p:set>
                                  </p:childTnLst>
                                </p:cTn>
                              </p:par>
                            </p:childTnLst>
                          </p:cTn>
                        </p:par>
                        <p:par>
                          <p:cTn id="20" fill="hold" nodeType="afterGroup">
                            <p:stCondLst>
                              <p:cond delay="1"/>
                            </p:stCondLst>
                            <p:childTnLst>
                              <p:par>
                                <p:cTn id="21" presetID="2" presetClass="entr" presetSubtype="4" fill="hold" grpId="0" nodeType="afterEffect">
                                  <p:stCondLst>
                                    <p:cond delay="0"/>
                                  </p:stCondLst>
                                  <p:childTnLst>
                                    <p:set>
                                      <p:cBhvr>
                                        <p:cTn id="22" dur="1" fill="hold">
                                          <p:stCondLst>
                                            <p:cond delay="0"/>
                                          </p:stCondLst>
                                        </p:cTn>
                                        <p:tgtEl>
                                          <p:spTgt spid="10"/>
                                        </p:tgtEl>
                                        <p:attrNameLst>
                                          <p:attrName>style.visibility</p:attrName>
                                        </p:attrNameLst>
                                      </p:cBhvr>
                                      <p:to>
                                        <p:strVal val="visible"/>
                                      </p:to>
                                    </p:set>
                                    <p:anim calcmode="lin" valueType="num">
                                      <p:cBhvr additive="base">
                                        <p:cTn id="23" dur="500" fill="hold"/>
                                        <p:tgtEl>
                                          <p:spTgt spid="10"/>
                                        </p:tgtEl>
                                        <p:attrNameLst>
                                          <p:attrName>ppt_x</p:attrName>
                                        </p:attrNameLst>
                                      </p:cBhvr>
                                      <p:tavLst>
                                        <p:tav tm="0">
                                          <p:val>
                                            <p:strVal val="#ppt_x"/>
                                          </p:val>
                                        </p:tav>
                                        <p:tav tm="100000">
                                          <p:val>
                                            <p:strVal val="#ppt_x"/>
                                          </p:val>
                                        </p:tav>
                                      </p:tavLst>
                                    </p:anim>
                                    <p:anim calcmode="lin" valueType="num">
                                      <p:cBhvr additive="base">
                                        <p:cTn id="24" dur="500" fill="hold"/>
                                        <p:tgtEl>
                                          <p:spTgt spid="10"/>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9" grpId="0"/>
      <p:bldP spid="10" grpId="0"/>
      <p:bldP spid="11" grpId="0"/>
    </p:bldLst>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9228" name="文本框 322571"/>
          <p:cNvSpPr txBox="1">
            <a:spLocks noChangeArrowheads="1"/>
          </p:cNvSpPr>
          <p:nvPr/>
        </p:nvSpPr>
        <p:spPr bwMode="auto">
          <a:xfrm>
            <a:off x="103754" y="297474"/>
            <a:ext cx="11427196"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zh-CN" altLang="en-US" sz="3200" b="1">
                <a:ea typeface="华文新魏" panose="02010800040101010101" pitchFamily="2" charset="-122"/>
              </a:rPr>
              <a:t>一、在劳动和奉献中创造价值（</a:t>
            </a:r>
            <a:r>
              <a:rPr lang="zh-CN" altLang="en-US" sz="3200" b="1">
                <a:solidFill>
                  <a:srgbClr val="FF0000"/>
                </a:solidFill>
                <a:ea typeface="华文新魏" panose="02010800040101010101" pitchFamily="2" charset="-122"/>
              </a:rPr>
              <a:t>实现人生价值的根本途径</a:t>
            </a:r>
            <a:r>
              <a:rPr lang="zh-CN" altLang="en-US" sz="3200" b="1">
                <a:ea typeface="华文新魏" panose="02010800040101010101" pitchFamily="2" charset="-122"/>
              </a:rPr>
              <a:t>）</a:t>
            </a:r>
          </a:p>
        </p:txBody>
      </p:sp>
      <p:sp>
        <p:nvSpPr>
          <p:cNvPr id="9227" name="TextBox 7"/>
          <p:cNvSpPr txBox="1">
            <a:spLocks noChangeArrowheads="1"/>
          </p:cNvSpPr>
          <p:nvPr/>
        </p:nvSpPr>
        <p:spPr bwMode="auto">
          <a:xfrm>
            <a:off x="582930" y="3106420"/>
            <a:ext cx="10469245" cy="6451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r>
              <a:rPr lang="zh-CN" altLang="en-US" sz="3600" b="1">
                <a:solidFill>
                  <a:schemeClr val="accent1"/>
                </a:solidFill>
                <a:latin typeface="Calibri"/>
              </a:rPr>
              <a:t>总：劳动是人的存在方式和社会发展的基础</a:t>
            </a:r>
            <a:endParaRPr lang="en-US" altLang="zh-CN" sz="3600" b="1">
              <a:solidFill>
                <a:schemeClr val="accent1"/>
              </a:solidFill>
              <a:latin typeface="Calibri"/>
            </a:endParaRPr>
          </a:p>
        </p:txBody>
      </p:sp>
      <p:sp>
        <p:nvSpPr>
          <p:cNvPr id="9220" name="文本框 322563"/>
          <p:cNvSpPr txBox="1">
            <a:spLocks noChangeArrowheads="1"/>
          </p:cNvSpPr>
          <p:nvPr/>
        </p:nvSpPr>
        <p:spPr bwMode="auto">
          <a:xfrm>
            <a:off x="846455" y="4006215"/>
            <a:ext cx="944245"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zh-CN" altLang="en-US" sz="2800" b="1"/>
              <a:t>劳动</a:t>
            </a:r>
          </a:p>
        </p:txBody>
      </p:sp>
      <p:sp>
        <p:nvSpPr>
          <p:cNvPr id="9231" name="右箭头 322577"/>
          <p:cNvSpPr>
            <a:spLocks noChangeArrowheads="1"/>
          </p:cNvSpPr>
          <p:nvPr/>
        </p:nvSpPr>
        <p:spPr bwMode="auto">
          <a:xfrm>
            <a:off x="2051683" y="4006255"/>
            <a:ext cx="770366" cy="464417"/>
          </a:xfrm>
          <a:prstGeom prst="rightArrow">
            <a:avLst>
              <a:gd name="adj1" fmla="val 50000"/>
              <a:gd name="adj2" fmla="val 41261"/>
            </a:avLst>
          </a:prstGeom>
          <a:solidFill>
            <a:srgbClr val="FF00FF"/>
          </a:solidFill>
          <a:ln w="9525">
            <a:solidFill>
              <a:schemeClr val="tx1"/>
            </a:solidFill>
            <a:miter lim="800000"/>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2400" b="1"/>
          </a:p>
        </p:txBody>
      </p:sp>
      <p:sp>
        <p:nvSpPr>
          <p:cNvPr id="9222" name="文本框 322565"/>
          <p:cNvSpPr txBox="1">
            <a:spLocks noChangeArrowheads="1"/>
          </p:cNvSpPr>
          <p:nvPr/>
        </p:nvSpPr>
        <p:spPr bwMode="auto">
          <a:xfrm>
            <a:off x="3121660" y="3886835"/>
            <a:ext cx="539051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3200" b="1"/>
              <a:t>创造和实现自身的价值</a:t>
            </a:r>
          </a:p>
        </p:txBody>
      </p:sp>
      <p:sp>
        <p:nvSpPr>
          <p:cNvPr id="9223" name="文本框 322566"/>
          <p:cNvSpPr txBox="1">
            <a:spLocks noChangeArrowheads="1"/>
          </p:cNvSpPr>
          <p:nvPr/>
        </p:nvSpPr>
        <p:spPr bwMode="auto">
          <a:xfrm>
            <a:off x="846645" y="4662198"/>
            <a:ext cx="941763"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zh-CN" altLang="en-US" sz="2800" b="1"/>
              <a:t>劳动</a:t>
            </a:r>
          </a:p>
        </p:txBody>
      </p:sp>
      <p:sp>
        <p:nvSpPr>
          <p:cNvPr id="9230" name="右箭头 322573"/>
          <p:cNvSpPr>
            <a:spLocks noChangeArrowheads="1"/>
          </p:cNvSpPr>
          <p:nvPr/>
        </p:nvSpPr>
        <p:spPr bwMode="auto">
          <a:xfrm>
            <a:off x="2051682" y="4662198"/>
            <a:ext cx="770366" cy="523219"/>
          </a:xfrm>
          <a:prstGeom prst="rightArrow">
            <a:avLst>
              <a:gd name="adj1" fmla="val 50000"/>
              <a:gd name="adj2" fmla="val 41261"/>
            </a:avLst>
          </a:prstGeom>
          <a:solidFill>
            <a:srgbClr val="FF00FF"/>
          </a:solidFill>
          <a:ln w="9525">
            <a:solidFill>
              <a:schemeClr val="tx1"/>
            </a:solidFill>
            <a:miter lim="800000"/>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2400" b="1"/>
          </a:p>
        </p:txBody>
      </p:sp>
      <p:sp>
        <p:nvSpPr>
          <p:cNvPr id="9219" name="文本框 322562"/>
          <p:cNvSpPr txBox="1">
            <a:spLocks noChangeArrowheads="1"/>
          </p:cNvSpPr>
          <p:nvPr/>
        </p:nvSpPr>
        <p:spPr bwMode="auto">
          <a:xfrm>
            <a:off x="2977515" y="4601845"/>
            <a:ext cx="8553450"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20000"/>
              </a:spcBef>
              <a:buFont typeface="Arial" panose="020b0604020202020204" pitchFamily="34" charset="0"/>
              <a:buNone/>
            </a:pPr>
            <a:r>
              <a:rPr lang="zh-CN" altLang="en-US" sz="3200" b="1"/>
              <a:t>创造财富，满足社会他人的需要，证明价值。</a:t>
            </a:r>
          </a:p>
        </p:txBody>
      </p:sp>
      <p:sp>
        <p:nvSpPr>
          <p:cNvPr id="9224" name="文本框 322567"/>
          <p:cNvSpPr txBox="1">
            <a:spLocks noChangeArrowheads="1"/>
          </p:cNvSpPr>
          <p:nvPr/>
        </p:nvSpPr>
        <p:spPr bwMode="auto">
          <a:xfrm>
            <a:off x="846455" y="5356225"/>
            <a:ext cx="1006475" cy="52197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zh-CN" altLang="en-US" sz="2800" b="1"/>
              <a:t>劳动</a:t>
            </a:r>
          </a:p>
        </p:txBody>
      </p:sp>
      <p:sp>
        <p:nvSpPr>
          <p:cNvPr id="9232" name="右箭头 322578"/>
          <p:cNvSpPr>
            <a:spLocks noChangeArrowheads="1"/>
          </p:cNvSpPr>
          <p:nvPr/>
        </p:nvSpPr>
        <p:spPr bwMode="auto">
          <a:xfrm>
            <a:off x="2051683" y="5356067"/>
            <a:ext cx="770364" cy="523220"/>
          </a:xfrm>
          <a:prstGeom prst="rightArrow">
            <a:avLst>
              <a:gd name="adj1" fmla="val 50000"/>
              <a:gd name="adj2" fmla="val 41261"/>
            </a:avLst>
          </a:prstGeom>
          <a:solidFill>
            <a:srgbClr val="FF00FF"/>
          </a:solidFill>
          <a:ln w="9525">
            <a:solidFill>
              <a:schemeClr val="tx1"/>
            </a:solidFill>
            <a:miter lim="800000"/>
          </a:ln>
        </p:spPr>
        <p:txBody>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buFont typeface="Arial" panose="020b0604020202020204" pitchFamily="34" charset="0"/>
              <a:buNone/>
            </a:pPr>
            <a:endParaRPr lang="zh-CN" altLang="zh-CN" sz="2400" b="1"/>
          </a:p>
        </p:txBody>
      </p:sp>
      <p:sp>
        <p:nvSpPr>
          <p:cNvPr id="9226" name="文本框 322569"/>
          <p:cNvSpPr txBox="1">
            <a:spLocks noChangeArrowheads="1"/>
          </p:cNvSpPr>
          <p:nvPr/>
        </p:nvSpPr>
        <p:spPr bwMode="auto">
          <a:xfrm>
            <a:off x="2977515" y="5356225"/>
            <a:ext cx="8910955" cy="5835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Arial" panose="020b0604020202020204" pitchFamily="34" charset="0"/>
                <a:ea typeface="宋体" panose="02010600030101010101" pitchFamily="2" charset="-122"/>
              </a:defRPr>
            </a:lvl1pPr>
            <a:lvl2pPr marL="742950" indent="-285750" eaLnBrk="0" hangingPunct="0">
              <a:defRPr>
                <a:solidFill>
                  <a:schemeClr val="tx1"/>
                </a:solidFill>
                <a:latin typeface="Arial" panose="020b0604020202020204" pitchFamily="34" charset="0"/>
                <a:ea typeface="宋体" panose="02010600030101010101" pitchFamily="2" charset="-122"/>
              </a:defRPr>
            </a:lvl2pPr>
            <a:lvl3pPr marL="1143000" indent="-228600" eaLnBrk="0" hangingPunct="0">
              <a:defRPr>
                <a:solidFill>
                  <a:schemeClr val="tx1"/>
                </a:solidFill>
                <a:latin typeface="Arial" panose="020b0604020202020204" pitchFamily="34" charset="0"/>
                <a:ea typeface="宋体" panose="02010600030101010101" pitchFamily="2" charset="-122"/>
              </a:defRPr>
            </a:lvl3pPr>
            <a:lvl4pPr marL="1600200" indent="-228600" eaLnBrk="0" hangingPunct="0">
              <a:defRPr>
                <a:solidFill>
                  <a:schemeClr val="tx1"/>
                </a:solidFill>
                <a:latin typeface="Arial" panose="020b0604020202020204" pitchFamily="34" charset="0"/>
                <a:ea typeface="宋体" panose="02010600030101010101" pitchFamily="2" charset="-122"/>
              </a:defRPr>
            </a:lvl4pPr>
            <a:lvl5pPr marL="2057400" indent="-228600" eaLnBrk="0" hangingPunct="0">
              <a:defRPr>
                <a:solidFill>
                  <a:schemeClr val="tx1"/>
                </a:solidFill>
                <a:latin typeface="Arial" panose="020b0604020202020204" pitchFamily="34" charset="0"/>
                <a:ea typeface="宋体" panose="02010600030101010101" pitchFamily="2" charset="-122"/>
              </a:defRPr>
            </a:lvl5pPr>
            <a:lvl6pPr marL="25146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6pPr>
            <a:lvl7pPr marL="29718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7pPr>
            <a:lvl8pPr marL="34290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8pPr>
            <a:lvl9pPr marL="3886200" indent="-228600" eaLnBrk="0" fontAlgn="base" hangingPunct="0">
              <a:spcBef>
                <a:spcPct val="0"/>
              </a:spcBef>
              <a:spcAft>
                <a:spcPct val="0"/>
              </a:spcAft>
              <a:defRPr>
                <a:solidFill>
                  <a:schemeClr val="tx1"/>
                </a:solidFill>
                <a:latin typeface="Arial" panose="020b0604020202020204" pitchFamily="34" charset="0"/>
                <a:ea typeface="宋体" panose="02010600030101010101" pitchFamily="2" charset="-122"/>
              </a:defRPr>
            </a:lvl9pPr>
          </a:lstStyle>
          <a:p>
            <a:pPr eaLnBrk="1" hangingPunct="1">
              <a:spcBef>
                <a:spcPct val="50000"/>
              </a:spcBef>
              <a:buFont typeface="Arial" panose="020b0604020202020204" pitchFamily="34" charset="0"/>
              <a:buNone/>
            </a:pPr>
            <a:r>
              <a:rPr lang="zh-CN" altLang="en-US" sz="3200" b="1"/>
              <a:t>是创造美好生活，</a:t>
            </a:r>
            <a:r>
              <a:rPr lang="zh-CN" altLang="en-US" sz="3200" b="1">
                <a:sym typeface="+mn-ea"/>
              </a:rPr>
              <a:t>促进人的自由全面发展的</a:t>
            </a:r>
            <a:r>
              <a:rPr lang="zh-CN" altLang="en-US" sz="3200" b="1">
                <a:solidFill>
                  <a:srgbClr val="FF0000"/>
                </a:solidFill>
                <a:sym typeface="+mn-ea"/>
              </a:rPr>
              <a:t>手段</a:t>
            </a:r>
            <a:r>
              <a:rPr lang="zh-CN" altLang="en-US" sz="3200" b="1">
                <a:sym typeface="+mn-ea"/>
              </a:rPr>
              <a:t>。</a:t>
            </a:r>
          </a:p>
        </p:txBody>
      </p:sp>
      <p:sp>
        <p:nvSpPr>
          <p:cNvPr id="4" name="文本框 3"/>
          <p:cNvSpPr txBox="1"/>
          <p:nvPr/>
        </p:nvSpPr>
        <p:spPr>
          <a:xfrm>
            <a:off x="503555" y="1157605"/>
            <a:ext cx="11135995" cy="1198880"/>
          </a:xfrm>
          <a:prstGeom prst="rect">
            <a:avLst/>
          </a:prstGeom>
          <a:noFill/>
        </p:spPr>
        <p:txBody>
          <a:bodyPr wrap="square" rtlCol="0">
            <a:spAutoFit/>
          </a:bodyPr>
          <a:lstStyle/>
          <a:p>
            <a:r>
              <a:rPr lang="en-US" altLang="zh-CN" sz="3600" b="1"/>
              <a:t>1</a:t>
            </a:r>
            <a:r>
              <a:rPr lang="zh-CN" altLang="en-US" sz="3600" b="1"/>
              <a:t>、什么是创造价值？就是人通过劳动创造出物质财富与精神财富。</a:t>
            </a:r>
          </a:p>
        </p:txBody>
      </p:sp>
      <p:sp>
        <p:nvSpPr>
          <p:cNvPr id="5" name="文本框 4"/>
          <p:cNvSpPr txBox="1"/>
          <p:nvPr/>
        </p:nvSpPr>
        <p:spPr>
          <a:xfrm>
            <a:off x="582930" y="2285365"/>
            <a:ext cx="9214485" cy="645160"/>
          </a:xfrm>
          <a:prstGeom prst="rect">
            <a:avLst/>
          </a:prstGeom>
          <a:noFill/>
        </p:spPr>
        <p:txBody>
          <a:bodyPr wrap="square" rtlCol="0">
            <a:spAutoFit/>
          </a:bodyPr>
          <a:lstStyle/>
          <a:p>
            <a:r>
              <a:rPr lang="en-US" altLang="zh-CN" sz="3600" b="1"/>
              <a:t>2</a:t>
            </a:r>
            <a:r>
              <a:rPr lang="zh-CN" altLang="en-US" sz="3600" b="1"/>
              <a:t>、劳动在实现人生价值中有何作用？</a:t>
            </a:r>
            <a:r>
              <a:rPr lang="en-US" altLang="zh-CN" sz="3600" b="1"/>
              <a:t>P102</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afterGroup">
                            <p:stCondLst>
                              <p:cond delay="0"/>
                            </p:stCondLst>
                            <p:childTnLst>
                              <p:par>
                                <p:cTn id="5" presetID="2" presetClass="entr" presetSubtype="4" fill="hold" grpId="0" nodeType="withEffect">
                                  <p:stCondLst>
                                    <p:cond delay="0"/>
                                  </p:stCondLst>
                                  <p:childTnLst>
                                    <p:set>
                                      <p:cBhvr>
                                        <p:cTn id="6" dur="1" fill="hold">
                                          <p:stCondLst>
                                            <p:cond delay="0"/>
                                          </p:stCondLst>
                                        </p:cTn>
                                        <p:tgtEl>
                                          <p:spTgt spid="9228"/>
                                        </p:tgtEl>
                                        <p:attrNameLst>
                                          <p:attrName>style.visibility</p:attrName>
                                        </p:attrNameLst>
                                      </p:cBhvr>
                                      <p:to>
                                        <p:strVal val="visible"/>
                                      </p:to>
                                    </p:set>
                                    <p:anim calcmode="lin" valueType="num">
                                      <p:cBhvr additive="base">
                                        <p:cTn id="7" dur="500" fill="hold"/>
                                        <p:tgtEl>
                                          <p:spTgt spid="9228"/>
                                        </p:tgtEl>
                                        <p:attrNameLst>
                                          <p:attrName>ppt_x</p:attrName>
                                        </p:attrNameLst>
                                      </p:cBhvr>
                                      <p:tavLst>
                                        <p:tav tm="0">
                                          <p:val>
                                            <p:strVal val="#ppt_x"/>
                                          </p:val>
                                        </p:tav>
                                        <p:tav tm="100000">
                                          <p:val>
                                            <p:strVal val="#ppt_x"/>
                                          </p:val>
                                        </p:tav>
                                      </p:tavLst>
                                    </p:anim>
                                    <p:anim calcmode="lin" valueType="num">
                                      <p:cBhvr additive="base">
                                        <p:cTn id="8" dur="500" fill="hold"/>
                                        <p:tgtEl>
                                          <p:spTgt spid="922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cond evt="onBegin" delay="0">
                          <p:tn val="8"/>
                        </p:cond>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cond evt="onBegin" delay="0">
                          <p:tn val="14"/>
                        </p:cond>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cond evt="onBegin" delay="0">
                          <p:tn val="20"/>
                        </p:cond>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9227"/>
                                        </p:tgtEl>
                                        <p:attrNameLst>
                                          <p:attrName>style.visibility</p:attrName>
                                        </p:attrNameLst>
                                      </p:cBhvr>
                                      <p:to>
                                        <p:strVal val="visible"/>
                                      </p:to>
                                    </p:set>
                                    <p:anim calcmode="lin" valueType="num">
                                      <p:cBhvr additive="base">
                                        <p:cTn id="25" dur="500" fill="hold"/>
                                        <p:tgtEl>
                                          <p:spTgt spid="9227"/>
                                        </p:tgtEl>
                                        <p:attrNameLst>
                                          <p:attrName>ppt_x</p:attrName>
                                        </p:attrNameLst>
                                      </p:cBhvr>
                                      <p:tavLst>
                                        <p:tav tm="0">
                                          <p:val>
                                            <p:strVal val="#ppt_x"/>
                                          </p:val>
                                        </p:tav>
                                        <p:tav tm="100000">
                                          <p:val>
                                            <p:strVal val="#ppt_x"/>
                                          </p:val>
                                        </p:tav>
                                      </p:tavLst>
                                    </p:anim>
                                    <p:anim calcmode="lin" valueType="num">
                                      <p:cBhvr additive="base">
                                        <p:cTn id="26" dur="500" fill="hold"/>
                                        <p:tgtEl>
                                          <p:spTgt spid="9227"/>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cond evt="onBegin" delay="0">
                          <p:tn val="26"/>
                        </p:cond>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9220"/>
                                        </p:tgtEl>
                                        <p:attrNameLst>
                                          <p:attrName>style.visibility</p:attrName>
                                        </p:attrNameLst>
                                      </p:cBhvr>
                                      <p:to>
                                        <p:strVal val="visible"/>
                                      </p:to>
                                    </p:set>
                                    <p:anim calcmode="lin" valueType="num">
                                      <p:cBhvr additive="base">
                                        <p:cTn id="31" dur="500" fill="hold"/>
                                        <p:tgtEl>
                                          <p:spTgt spid="9220"/>
                                        </p:tgtEl>
                                        <p:attrNameLst>
                                          <p:attrName>ppt_x</p:attrName>
                                        </p:attrNameLst>
                                      </p:cBhvr>
                                      <p:tavLst>
                                        <p:tav tm="0">
                                          <p:val>
                                            <p:strVal val="#ppt_x"/>
                                          </p:val>
                                        </p:tav>
                                        <p:tav tm="100000">
                                          <p:val>
                                            <p:strVal val="#ppt_x"/>
                                          </p:val>
                                        </p:tav>
                                      </p:tavLst>
                                    </p:anim>
                                    <p:anim calcmode="lin" valueType="num">
                                      <p:cBhvr additive="base">
                                        <p:cTn id="32" dur="500" fill="hold"/>
                                        <p:tgtEl>
                                          <p:spTgt spid="9220"/>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cond evt="onBegin" delay="0">
                          <p:tn val="32"/>
                        </p:cond>
                      </p:stCondLst>
                      <p:childTnLst>
                        <p:par>
                          <p:cTn id="34" fill="hold" nodeType="afterGroup">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9231"/>
                                        </p:tgtEl>
                                        <p:attrNameLst>
                                          <p:attrName>style.visibility</p:attrName>
                                        </p:attrNameLst>
                                      </p:cBhvr>
                                      <p:to>
                                        <p:strVal val="visible"/>
                                      </p:to>
                                    </p:set>
                                    <p:anim calcmode="lin" valueType="num">
                                      <p:cBhvr additive="base">
                                        <p:cTn id="37" dur="500" fill="hold"/>
                                        <p:tgtEl>
                                          <p:spTgt spid="9231"/>
                                        </p:tgtEl>
                                        <p:attrNameLst>
                                          <p:attrName>ppt_x</p:attrName>
                                        </p:attrNameLst>
                                      </p:cBhvr>
                                      <p:tavLst>
                                        <p:tav tm="0">
                                          <p:val>
                                            <p:strVal val="#ppt_x"/>
                                          </p:val>
                                        </p:tav>
                                        <p:tav tm="100000">
                                          <p:val>
                                            <p:strVal val="#ppt_x"/>
                                          </p:val>
                                        </p:tav>
                                      </p:tavLst>
                                    </p:anim>
                                    <p:anim calcmode="lin" valueType="num">
                                      <p:cBhvr additive="base">
                                        <p:cTn id="38" dur="500" fill="hold"/>
                                        <p:tgtEl>
                                          <p:spTgt spid="9231"/>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cond evt="onBegin" delay="0">
                          <p:tn val="38"/>
                        </p:cond>
                      </p:stCondLst>
                      <p:childTnLst>
                        <p:par>
                          <p:cTn id="40" fill="hold" nodeType="afterGroup">
                            <p:stCondLst>
                              <p:cond delay="0"/>
                            </p:stCondLst>
                            <p:childTnLst>
                              <p:par>
                                <p:cTn id="41" presetID="2" presetClass="entr" presetSubtype="4" fill="hold" grpId="0" nodeType="clickEffect">
                                  <p:stCondLst>
                                    <p:cond delay="0"/>
                                  </p:stCondLst>
                                  <p:childTnLst>
                                    <p:set>
                                      <p:cBhvr>
                                        <p:cTn id="42" dur="1" fill="hold">
                                          <p:stCondLst>
                                            <p:cond delay="0"/>
                                          </p:stCondLst>
                                        </p:cTn>
                                        <p:tgtEl>
                                          <p:spTgt spid="9219"/>
                                        </p:tgtEl>
                                        <p:attrNameLst>
                                          <p:attrName>style.visibility</p:attrName>
                                        </p:attrNameLst>
                                      </p:cBhvr>
                                      <p:to>
                                        <p:strVal val="visible"/>
                                      </p:to>
                                    </p:set>
                                    <p:anim calcmode="lin" valueType="num">
                                      <p:cBhvr additive="base">
                                        <p:cTn id="43" dur="500" fill="hold"/>
                                        <p:tgtEl>
                                          <p:spTgt spid="9219"/>
                                        </p:tgtEl>
                                        <p:attrNameLst>
                                          <p:attrName>ppt_x</p:attrName>
                                        </p:attrNameLst>
                                      </p:cBhvr>
                                      <p:tavLst>
                                        <p:tav tm="0">
                                          <p:val>
                                            <p:strVal val="#ppt_x"/>
                                          </p:val>
                                        </p:tav>
                                        <p:tav tm="100000">
                                          <p:val>
                                            <p:strVal val="#ppt_x"/>
                                          </p:val>
                                        </p:tav>
                                      </p:tavLst>
                                    </p:anim>
                                    <p:anim calcmode="lin" valueType="num">
                                      <p:cBhvr additive="base">
                                        <p:cTn id="44" dur="500" fill="hold"/>
                                        <p:tgtEl>
                                          <p:spTgt spid="9219"/>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cond evt="onBegin" delay="0">
                          <p:tn val="44"/>
                        </p:cond>
                      </p:stCondLst>
                      <p:childTnLst>
                        <p:par>
                          <p:cTn id="46" fill="hold" nodeType="afterGroup">
                            <p:stCondLst>
                              <p:cond delay="0"/>
                            </p:stCondLst>
                            <p:childTnLst>
                              <p:par>
                                <p:cTn id="47" presetID="2" presetClass="entr" presetSubtype="4" fill="hold" grpId="0" nodeType="clickEffect">
                                  <p:stCondLst>
                                    <p:cond delay="0"/>
                                  </p:stCondLst>
                                  <p:childTnLst>
                                    <p:set>
                                      <p:cBhvr>
                                        <p:cTn id="48" dur="1" fill="hold">
                                          <p:stCondLst>
                                            <p:cond delay="0"/>
                                          </p:stCondLst>
                                        </p:cTn>
                                        <p:tgtEl>
                                          <p:spTgt spid="9223"/>
                                        </p:tgtEl>
                                        <p:attrNameLst>
                                          <p:attrName>style.visibility</p:attrName>
                                        </p:attrNameLst>
                                      </p:cBhvr>
                                      <p:to>
                                        <p:strVal val="visible"/>
                                      </p:to>
                                    </p:set>
                                    <p:anim calcmode="lin" valueType="num">
                                      <p:cBhvr additive="base">
                                        <p:cTn id="49" dur="500" fill="hold"/>
                                        <p:tgtEl>
                                          <p:spTgt spid="9223"/>
                                        </p:tgtEl>
                                        <p:attrNameLst>
                                          <p:attrName>ppt_x</p:attrName>
                                        </p:attrNameLst>
                                      </p:cBhvr>
                                      <p:tavLst>
                                        <p:tav tm="0">
                                          <p:val>
                                            <p:strVal val="#ppt_x"/>
                                          </p:val>
                                        </p:tav>
                                        <p:tav tm="100000">
                                          <p:val>
                                            <p:strVal val="#ppt_x"/>
                                          </p:val>
                                        </p:tav>
                                      </p:tavLst>
                                    </p:anim>
                                    <p:anim calcmode="lin" valueType="num">
                                      <p:cBhvr additive="base">
                                        <p:cTn id="50" dur="500" fill="hold"/>
                                        <p:tgtEl>
                                          <p:spTgt spid="9223"/>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cond evt="onBegin" delay="0">
                          <p:tn val="50"/>
                        </p:cond>
                      </p:stCondLst>
                      <p:childTnLst>
                        <p:par>
                          <p:cTn id="52" fill="hold" nodeType="afterGroup">
                            <p:stCondLst>
                              <p:cond delay="0"/>
                            </p:stCondLst>
                            <p:childTnLst>
                              <p:par>
                                <p:cTn id="53" presetID="2" presetClass="entr" presetSubtype="4" fill="hold" grpId="0" nodeType="clickEffect">
                                  <p:stCondLst>
                                    <p:cond delay="0"/>
                                  </p:stCondLst>
                                  <p:childTnLst>
                                    <p:set>
                                      <p:cBhvr>
                                        <p:cTn id="54" dur="1" fill="hold">
                                          <p:stCondLst>
                                            <p:cond delay="0"/>
                                          </p:stCondLst>
                                        </p:cTn>
                                        <p:tgtEl>
                                          <p:spTgt spid="9230"/>
                                        </p:tgtEl>
                                        <p:attrNameLst>
                                          <p:attrName>style.visibility</p:attrName>
                                        </p:attrNameLst>
                                      </p:cBhvr>
                                      <p:to>
                                        <p:strVal val="visible"/>
                                      </p:to>
                                    </p:set>
                                    <p:anim calcmode="lin" valueType="num">
                                      <p:cBhvr additive="base">
                                        <p:cTn id="55" dur="500" fill="hold"/>
                                        <p:tgtEl>
                                          <p:spTgt spid="9230"/>
                                        </p:tgtEl>
                                        <p:attrNameLst>
                                          <p:attrName>ppt_x</p:attrName>
                                        </p:attrNameLst>
                                      </p:cBhvr>
                                      <p:tavLst>
                                        <p:tav tm="0">
                                          <p:val>
                                            <p:strVal val="#ppt_x"/>
                                          </p:val>
                                        </p:tav>
                                        <p:tav tm="100000">
                                          <p:val>
                                            <p:strVal val="#ppt_x"/>
                                          </p:val>
                                        </p:tav>
                                      </p:tavLst>
                                    </p:anim>
                                    <p:anim calcmode="lin" valueType="num">
                                      <p:cBhvr additive="base">
                                        <p:cTn id="56" dur="500" fill="hold"/>
                                        <p:tgtEl>
                                          <p:spTgt spid="9230"/>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cond evt="onBegin" delay="0">
                          <p:tn val="56"/>
                        </p:cond>
                      </p:stCondLst>
                      <p:childTnLst>
                        <p:par>
                          <p:cTn id="58" fill="hold" nodeType="afterGroup">
                            <p:stCondLst>
                              <p:cond delay="0"/>
                            </p:stCondLst>
                            <p:childTnLst>
                              <p:par>
                                <p:cTn id="59" presetID="2" presetClass="entr" presetSubtype="4" fill="hold" grpId="0" nodeType="clickEffect">
                                  <p:stCondLst>
                                    <p:cond delay="0"/>
                                  </p:stCondLst>
                                  <p:childTnLst>
                                    <p:set>
                                      <p:cBhvr>
                                        <p:cTn id="60" dur="1" fill="hold">
                                          <p:stCondLst>
                                            <p:cond delay="0"/>
                                          </p:stCondLst>
                                        </p:cTn>
                                        <p:tgtEl>
                                          <p:spTgt spid="9222"/>
                                        </p:tgtEl>
                                        <p:attrNameLst>
                                          <p:attrName>style.visibility</p:attrName>
                                        </p:attrNameLst>
                                      </p:cBhvr>
                                      <p:to>
                                        <p:strVal val="visible"/>
                                      </p:to>
                                    </p:set>
                                    <p:anim calcmode="lin" valueType="num">
                                      <p:cBhvr additive="base">
                                        <p:cTn id="61" dur="500" fill="hold"/>
                                        <p:tgtEl>
                                          <p:spTgt spid="9222"/>
                                        </p:tgtEl>
                                        <p:attrNameLst>
                                          <p:attrName>ppt_x</p:attrName>
                                        </p:attrNameLst>
                                      </p:cBhvr>
                                      <p:tavLst>
                                        <p:tav tm="0">
                                          <p:val>
                                            <p:strVal val="#ppt_x"/>
                                          </p:val>
                                        </p:tav>
                                        <p:tav tm="100000">
                                          <p:val>
                                            <p:strVal val="#ppt_x"/>
                                          </p:val>
                                        </p:tav>
                                      </p:tavLst>
                                    </p:anim>
                                    <p:anim calcmode="lin" valueType="num">
                                      <p:cBhvr additive="base">
                                        <p:cTn id="62" dur="500" fill="hold"/>
                                        <p:tgtEl>
                                          <p:spTgt spid="9222"/>
                                        </p:tgtEl>
                                        <p:attrNameLst>
                                          <p:attrName>ppt_y</p:attrName>
                                        </p:attrNameLst>
                                      </p:cBhvr>
                                      <p:tavLst>
                                        <p:tav tm="0">
                                          <p:val>
                                            <p:strVal val="1+#ppt_h/2"/>
                                          </p:val>
                                        </p:tav>
                                        <p:tav tm="100000">
                                          <p:val>
                                            <p:strVal val="#ppt_y"/>
                                          </p:val>
                                        </p:tav>
                                      </p:tavLst>
                                    </p:anim>
                                  </p:childTnLst>
                                </p:cTn>
                              </p:par>
                            </p:childTnLst>
                          </p:cTn>
                        </p:par>
                      </p:childTnLst>
                    </p:cTn>
                  </p:par>
                  <p:par>
                    <p:cTn id="63" fill="hold" nodeType="clickPar">
                      <p:stCondLst>
                        <p:cond delay="indefinite"/>
                        <p:cond evt="onBegin" delay="0">
                          <p:tn val="62"/>
                        </p:cond>
                      </p:stCondLst>
                      <p:childTnLst>
                        <p:par>
                          <p:cTn id="64" fill="hold" nodeType="afterGroup">
                            <p:stCondLst>
                              <p:cond delay="0"/>
                            </p:stCondLst>
                            <p:childTnLst>
                              <p:par>
                                <p:cTn id="65" presetID="2" presetClass="entr" presetSubtype="4" fill="hold" grpId="0" nodeType="clickEffect">
                                  <p:stCondLst>
                                    <p:cond delay="0"/>
                                  </p:stCondLst>
                                  <p:childTnLst>
                                    <p:set>
                                      <p:cBhvr>
                                        <p:cTn id="66" dur="1" fill="hold">
                                          <p:stCondLst>
                                            <p:cond delay="0"/>
                                          </p:stCondLst>
                                        </p:cTn>
                                        <p:tgtEl>
                                          <p:spTgt spid="9224"/>
                                        </p:tgtEl>
                                        <p:attrNameLst>
                                          <p:attrName>style.visibility</p:attrName>
                                        </p:attrNameLst>
                                      </p:cBhvr>
                                      <p:to>
                                        <p:strVal val="visible"/>
                                      </p:to>
                                    </p:set>
                                    <p:anim calcmode="lin" valueType="num">
                                      <p:cBhvr additive="base">
                                        <p:cTn id="67" dur="500" fill="hold"/>
                                        <p:tgtEl>
                                          <p:spTgt spid="9224"/>
                                        </p:tgtEl>
                                        <p:attrNameLst>
                                          <p:attrName>ppt_x</p:attrName>
                                        </p:attrNameLst>
                                      </p:cBhvr>
                                      <p:tavLst>
                                        <p:tav tm="0">
                                          <p:val>
                                            <p:strVal val="#ppt_x"/>
                                          </p:val>
                                        </p:tav>
                                        <p:tav tm="100000">
                                          <p:val>
                                            <p:strVal val="#ppt_x"/>
                                          </p:val>
                                        </p:tav>
                                      </p:tavLst>
                                    </p:anim>
                                    <p:anim calcmode="lin" valueType="num">
                                      <p:cBhvr additive="base">
                                        <p:cTn id="68" dur="500" fill="hold"/>
                                        <p:tgtEl>
                                          <p:spTgt spid="9224"/>
                                        </p:tgtEl>
                                        <p:attrNameLst>
                                          <p:attrName>ppt_y</p:attrName>
                                        </p:attrNameLst>
                                      </p:cBhvr>
                                      <p:tavLst>
                                        <p:tav tm="0">
                                          <p:val>
                                            <p:strVal val="1+#ppt_h/2"/>
                                          </p:val>
                                        </p:tav>
                                        <p:tav tm="100000">
                                          <p:val>
                                            <p:strVal val="#ppt_y"/>
                                          </p:val>
                                        </p:tav>
                                      </p:tavLst>
                                    </p:anim>
                                  </p:childTnLst>
                                </p:cTn>
                              </p:par>
                            </p:childTnLst>
                          </p:cTn>
                        </p:par>
                      </p:childTnLst>
                    </p:cTn>
                  </p:par>
                  <p:par>
                    <p:cTn id="69" fill="hold" nodeType="clickPar">
                      <p:stCondLst>
                        <p:cond delay="indefinite"/>
                        <p:cond evt="onBegin" delay="0">
                          <p:tn val="68"/>
                        </p:cond>
                      </p:stCondLst>
                      <p:childTnLst>
                        <p:par>
                          <p:cTn id="70" fill="hold" nodeType="afterGroup">
                            <p:stCondLst>
                              <p:cond delay="0"/>
                            </p:stCondLst>
                            <p:childTnLst>
                              <p:par>
                                <p:cTn id="71" presetID="2" presetClass="entr" presetSubtype="4" fill="hold" grpId="0" nodeType="clickEffect">
                                  <p:stCondLst>
                                    <p:cond delay="0"/>
                                  </p:stCondLst>
                                  <p:childTnLst>
                                    <p:set>
                                      <p:cBhvr>
                                        <p:cTn id="72" dur="1" fill="hold">
                                          <p:stCondLst>
                                            <p:cond delay="0"/>
                                          </p:stCondLst>
                                        </p:cTn>
                                        <p:tgtEl>
                                          <p:spTgt spid="9232"/>
                                        </p:tgtEl>
                                        <p:attrNameLst>
                                          <p:attrName>style.visibility</p:attrName>
                                        </p:attrNameLst>
                                      </p:cBhvr>
                                      <p:to>
                                        <p:strVal val="visible"/>
                                      </p:to>
                                    </p:set>
                                    <p:anim calcmode="lin" valueType="num">
                                      <p:cBhvr additive="base">
                                        <p:cTn id="73" dur="500" fill="hold"/>
                                        <p:tgtEl>
                                          <p:spTgt spid="9232"/>
                                        </p:tgtEl>
                                        <p:attrNameLst>
                                          <p:attrName>ppt_x</p:attrName>
                                        </p:attrNameLst>
                                      </p:cBhvr>
                                      <p:tavLst>
                                        <p:tav tm="0">
                                          <p:val>
                                            <p:strVal val="#ppt_x"/>
                                          </p:val>
                                        </p:tav>
                                        <p:tav tm="100000">
                                          <p:val>
                                            <p:strVal val="#ppt_x"/>
                                          </p:val>
                                        </p:tav>
                                      </p:tavLst>
                                    </p:anim>
                                    <p:anim calcmode="lin" valueType="num">
                                      <p:cBhvr additive="base">
                                        <p:cTn id="74" dur="500" fill="hold"/>
                                        <p:tgtEl>
                                          <p:spTgt spid="9232"/>
                                        </p:tgtEl>
                                        <p:attrNameLst>
                                          <p:attrName>ppt_y</p:attrName>
                                        </p:attrNameLst>
                                      </p:cBhvr>
                                      <p:tavLst>
                                        <p:tav tm="0">
                                          <p:val>
                                            <p:strVal val="1+#ppt_h/2"/>
                                          </p:val>
                                        </p:tav>
                                        <p:tav tm="100000">
                                          <p:val>
                                            <p:strVal val="#ppt_y"/>
                                          </p:val>
                                        </p:tav>
                                      </p:tavLst>
                                    </p:anim>
                                  </p:childTnLst>
                                </p:cTn>
                              </p:par>
                            </p:childTnLst>
                          </p:cTn>
                        </p:par>
                      </p:childTnLst>
                    </p:cTn>
                  </p:par>
                  <p:par>
                    <p:cTn id="75" fill="hold" nodeType="clickPar">
                      <p:stCondLst>
                        <p:cond delay="indefinite"/>
                        <p:cond evt="onBegin" delay="0">
                          <p:tn val="74"/>
                        </p:cond>
                      </p:stCondLst>
                      <p:childTnLst>
                        <p:par>
                          <p:cTn id="76" fill="hold" nodeType="afterGroup">
                            <p:stCondLst>
                              <p:cond delay="0"/>
                            </p:stCondLst>
                            <p:childTnLst>
                              <p:par>
                                <p:cTn id="77" presetID="2" presetClass="entr" presetSubtype="4" fill="hold" grpId="0" nodeType="clickEffect">
                                  <p:stCondLst>
                                    <p:cond delay="0"/>
                                  </p:stCondLst>
                                  <p:childTnLst>
                                    <p:set>
                                      <p:cBhvr>
                                        <p:cTn id="78" dur="1" fill="hold">
                                          <p:stCondLst>
                                            <p:cond delay="0"/>
                                          </p:stCondLst>
                                        </p:cTn>
                                        <p:tgtEl>
                                          <p:spTgt spid="9226"/>
                                        </p:tgtEl>
                                        <p:attrNameLst>
                                          <p:attrName>style.visibility</p:attrName>
                                        </p:attrNameLst>
                                      </p:cBhvr>
                                      <p:to>
                                        <p:strVal val="visible"/>
                                      </p:to>
                                    </p:set>
                                    <p:anim calcmode="lin" valueType="num">
                                      <p:cBhvr additive="base">
                                        <p:cTn id="79" dur="500" fill="hold"/>
                                        <p:tgtEl>
                                          <p:spTgt spid="9226"/>
                                        </p:tgtEl>
                                        <p:attrNameLst>
                                          <p:attrName>ppt_x</p:attrName>
                                        </p:attrNameLst>
                                      </p:cBhvr>
                                      <p:tavLst>
                                        <p:tav tm="0">
                                          <p:val>
                                            <p:strVal val="#ppt_x"/>
                                          </p:val>
                                        </p:tav>
                                        <p:tav tm="100000">
                                          <p:val>
                                            <p:strVal val="#ppt_x"/>
                                          </p:val>
                                        </p:tav>
                                      </p:tavLst>
                                    </p:anim>
                                    <p:anim calcmode="lin" valueType="num">
                                      <p:cBhvr additive="base">
                                        <p:cTn id="80" dur="500" fill="hold"/>
                                        <p:tgtEl>
                                          <p:spTgt spid="922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228" grpId="0"/>
      <p:bldP spid="9227" grpId="0"/>
      <p:bldP spid="9220" grpId="0"/>
      <p:bldP spid="9231" grpId="0"/>
      <p:bldP spid="9222" grpId="0"/>
      <p:bldP spid="9223" grpId="0"/>
      <p:bldP spid="9230" grpId="0"/>
      <p:bldP spid="9219" grpId="0"/>
      <p:bldP spid="9224" grpId="0"/>
      <p:bldP spid="9232" grpId="0"/>
      <p:bldP spid="9226" grpId="0"/>
      <p:bldP spid="4" grpId="0"/>
      <p:bldP spid="5" grpId="0"/>
    </p:bldLst>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19459" name="Rectangle 13"/>
          <p:cNvSpPr/>
          <p:nvPr/>
        </p:nvSpPr>
        <p:spPr>
          <a:xfrm>
            <a:off x="489585" y="396875"/>
            <a:ext cx="7192010" cy="706755"/>
          </a:xfrm>
          <a:prstGeom prst="rect">
            <a:avLst/>
          </a:prstGeom>
          <a:noFill/>
          <a:ln w="9525">
            <a:noFill/>
          </a:ln>
        </p:spPr>
        <p:txBody>
          <a:bodyPr wrap="square">
            <a:spAutoFit/>
          </a:bodyPr>
          <a:lstStyle/>
          <a:p>
            <a:r>
              <a:rPr lang="en-US" altLang="zh-CN" sz="4000" b="1">
                <a:solidFill>
                  <a:schemeClr val="accent1"/>
                </a:solidFill>
                <a:latin typeface="楷体" panose="02010609060101010101" charset="-122"/>
                <a:ea typeface="楷体" panose="02010609060101010101" charset="-122"/>
                <a:cs typeface="楷体" panose="02010609060101010101" charset="-122"/>
              </a:rPr>
              <a:t>2</a:t>
            </a:r>
            <a:r>
              <a:rPr lang="zh-CN" altLang="en-US" sz="4000" b="1">
                <a:solidFill>
                  <a:schemeClr val="accent1"/>
                </a:solidFill>
                <a:latin typeface="楷体" panose="02010609060101010101" charset="-122"/>
                <a:ea typeface="楷体" panose="02010609060101010101" charset="-122"/>
                <a:cs typeface="楷体" panose="02010609060101010101" charset="-122"/>
              </a:rPr>
              <a:t>、在奉献中创造出人生价值</a:t>
            </a:r>
          </a:p>
        </p:txBody>
      </p:sp>
      <p:sp>
        <p:nvSpPr>
          <p:cNvPr id="101388" name="矩形 101387"/>
          <p:cNvSpPr/>
          <p:nvPr/>
        </p:nvSpPr>
        <p:spPr>
          <a:xfrm>
            <a:off x="489585" y="1414145"/>
            <a:ext cx="11703050" cy="1837690"/>
          </a:xfrm>
          <a:prstGeom prst="rect">
            <a:avLst/>
          </a:prstGeom>
          <a:noFill/>
          <a:ln w="9525">
            <a:noFill/>
          </a:ln>
        </p:spPr>
        <p:txBody>
          <a:bodyPr/>
          <a:lstStyle>
            <a:lvl1pPr marL="342900" lvl="0" indent="-342900" algn="l" defTabSz="914400" eaLnBrk="1" fontAlgn="base" latinLnBrk="0" hangingPunct="1">
              <a:lnSpc>
                <a:spcPct val="100000"/>
              </a:lnSpc>
              <a:spcBef>
                <a:spcPct val="20000"/>
              </a:spcBef>
              <a:spcAft>
                <a:spcPct val="0"/>
              </a:spcAft>
              <a:buChar char="•"/>
              <a:defRPr sz="3200" b="0" i="0" u="none" kern="1200" baseline="0">
                <a:solidFill>
                  <a:schemeClr val="tx1"/>
                </a:solidFill>
                <a:latin typeface="Arial" panose="020b0604020202020204" pitchFamily="34" charset="0"/>
                <a:ea typeface="宋体" panose="02010600030101010101" pitchFamily="2" charset="-122"/>
              </a:defRPr>
            </a:lvl1pPr>
            <a:lvl2pPr marL="742950" lvl="1" indent="-285750" algn="l" defTabSz="914400" eaLnBrk="1" fontAlgn="base" latinLnBrk="0" hangingPunct="1">
              <a:lnSpc>
                <a:spcPct val="100000"/>
              </a:lnSpc>
              <a:spcBef>
                <a:spcPct val="20000"/>
              </a:spcBef>
              <a:spcAft>
                <a:spcPct val="0"/>
              </a:spcAft>
              <a:buChar char="–"/>
              <a:defRPr sz="2800" b="0" i="0" u="none" kern="1200" baseline="0">
                <a:solidFill>
                  <a:schemeClr val="tx1"/>
                </a:solidFill>
                <a:latin typeface="+mn-lt"/>
                <a:ea typeface="+mn-ea"/>
                <a:cs typeface="+mn-cs"/>
              </a:defRPr>
            </a:lvl2pPr>
            <a:lvl3pPr marL="1143000" lvl="2" indent="-228600" algn="l" defTabSz="914400" eaLnBrk="1" fontAlgn="base" latinLnBrk="0" hangingPunct="1">
              <a:lnSpc>
                <a:spcPct val="100000"/>
              </a:lnSpc>
              <a:spcBef>
                <a:spcPct val="20000"/>
              </a:spcBef>
              <a:spcAft>
                <a:spcPct val="0"/>
              </a:spcAft>
              <a:buChar char="•"/>
              <a:defRPr sz="2400" b="0" i="0" u="none" kern="1200" baseline="0">
                <a:solidFill>
                  <a:schemeClr val="tx1"/>
                </a:solidFill>
                <a:latin typeface="+mn-lt"/>
                <a:ea typeface="+mn-ea"/>
                <a:cs typeface="+mn-cs"/>
              </a:defRPr>
            </a:lvl3pPr>
            <a:lvl4pPr marL="1600200" lvl="3"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4pPr>
            <a:lvl5pPr marL="2057400" lvl="4" indent="-228600" algn="l" defTabSz="914400" eaLnBrk="1" fontAlgn="base" latinLnBrk="0" hangingPunct="1">
              <a:lnSpc>
                <a:spcPct val="100000"/>
              </a:lnSpc>
              <a:spcBef>
                <a:spcPct val="20000"/>
              </a:spcBef>
              <a:spcAft>
                <a:spcPct val="0"/>
              </a:spcAft>
              <a:buChar char="»"/>
              <a:defRPr sz="2000" b="0" i="0" u="none" kern="1200" baseline="0">
                <a:solidFill>
                  <a:schemeClr val="tx1"/>
                </a:solidFill>
                <a:latin typeface="+mn-lt"/>
                <a:ea typeface="+mn-ea"/>
                <a:cs typeface="+mn-cs"/>
              </a:defRPr>
            </a:lvl5pPr>
          </a:lstStyle>
          <a:p>
            <a:pPr marL="342900" marR="0" lvl="0" indent="-342900" algn="l" defTabSz="914400" rtl="0" eaLnBrk="1" fontAlgn="base" latinLnBrk="0" hangingPunct="1">
              <a:lnSpc>
                <a:spcPct val="100000"/>
              </a:lnSpc>
              <a:spcBef>
                <a:spcPct val="20000"/>
              </a:spcBef>
              <a:spcAft>
                <a:spcPct val="0"/>
              </a:spcAft>
              <a:buClrTx/>
              <a:buSzTx/>
              <a:buFont typeface="Arial" panose="020b0604020202020204" pitchFamily="34" charset="0"/>
              <a:buNone/>
              <a:defRPr/>
            </a:pPr>
            <a:r>
              <a:rPr kumimoji="0" lang="zh-CN" altLang="en-US" sz="3600" b="1" i="0" u="none" strike="noStrike" kern="1200" cap="none" spc="0" normalizeH="0" baseline="0" noProof="1" smtClean="0">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努</a:t>
            </a:r>
            <a:r>
              <a:rPr kumimoji="0" lang="zh-CN" altLang="en-US" sz="3600" b="1" i="0" u="none" strike="noStrike" kern="1200" cap="none" spc="0" normalizeH="0" baseline="0" noProof="1">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力奉献的人是幸福的</a:t>
            </a:r>
            <a:r>
              <a:rPr kumimoji="0" lang="zh-CN" altLang="en-US" sz="3600" b="1" i="0" u="none" strike="noStrike" kern="1200" cap="none" spc="0" normalizeH="0" baseline="0" noProof="1" smtClean="0">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。积</a:t>
            </a:r>
            <a:r>
              <a:rPr kumimoji="0" lang="zh-CN" altLang="en-US" sz="3600" b="1" i="0" u="none" strike="noStrike" kern="1200" cap="none" spc="0" normalizeH="0" baseline="0" noProof="1">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极投</a:t>
            </a:r>
            <a:r>
              <a:rPr kumimoji="0" lang="zh-CN" altLang="en-US" sz="3600" b="1" i="0" u="none" strike="noStrike" kern="1200" cap="none" spc="0" normalizeH="0" baseline="0" noProof="1" smtClean="0">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身为</a:t>
            </a:r>
            <a:r>
              <a:rPr kumimoji="0" lang="zh-CN" altLang="en-US" sz="3600" b="1" i="0" u="none" strike="noStrike" kern="1200" cap="none" spc="0" normalizeH="0" baseline="0" noProof="1">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人民服务的实践是实现人生价值的</a:t>
            </a:r>
            <a:r>
              <a:rPr kumimoji="0" lang="zh-CN" altLang="en-US" sz="3600" b="1" i="0" u="none" strike="noStrike" kern="1200" cap="none" spc="0" normalizeH="0" baseline="0" noProof="1">
                <a:ln>
                  <a:noFill/>
                </a:ln>
                <a:solidFill>
                  <a:srgbClr val="0000FF"/>
                </a:solidFill>
                <a:effectLst>
                  <a:outerShdw blurRad="38100" dist="38100" dir="2700000">
                    <a:srgbClr val="C0C0C0"/>
                  </a:outerShdw>
                </a:effectLst>
                <a:uLnTx/>
                <a:uFillTx/>
                <a:latin typeface="楷体" panose="02010609060101010101" charset="-122"/>
                <a:ea typeface="楷体" panose="02010609060101010101" charset="-122"/>
                <a:cs typeface="楷体" panose="02010609060101010101" charset="-122"/>
                <a:sym typeface="+mn-ea"/>
              </a:rPr>
              <a:t>必由之路</a:t>
            </a:r>
            <a:r>
              <a:rPr kumimoji="0" lang="zh-CN" altLang="en-US" sz="3600" b="1" i="0" u="none" strike="noStrike" kern="1200" cap="none" spc="0" normalizeH="0" baseline="0" noProof="1">
                <a:ln>
                  <a:noFill/>
                </a:ln>
                <a:solidFill>
                  <a:schemeClr val="tx1"/>
                </a:solidFill>
                <a:effectLst/>
                <a:uLnTx/>
                <a:uFillTx/>
                <a:latin typeface="楷体" panose="02010609060101010101" charset="-122"/>
                <a:ea typeface="楷体" panose="02010609060101010101" charset="-122"/>
                <a:cs typeface="楷体" panose="02010609060101010101" charset="-122"/>
                <a:sym typeface="+mn-ea"/>
              </a:rPr>
              <a:t>，也是拥有幸福人生的</a:t>
            </a:r>
            <a:r>
              <a:rPr kumimoji="0" lang="zh-CN" altLang="en-US" sz="3600" b="1" i="0" u="none" strike="noStrike" kern="1200" cap="none" spc="0" normalizeH="0" baseline="0" noProof="1">
                <a:ln>
                  <a:noFill/>
                </a:ln>
                <a:solidFill>
                  <a:srgbClr val="0000FF"/>
                </a:solidFill>
                <a:effectLst>
                  <a:outerShdw blurRad="38100" dist="38100" dir="2700000">
                    <a:srgbClr val="C0C0C0"/>
                  </a:outerShdw>
                </a:effectLst>
                <a:uLnTx/>
                <a:uFillTx/>
                <a:latin typeface="楷体" panose="02010609060101010101" charset="-122"/>
                <a:ea typeface="楷体" panose="02010609060101010101" charset="-122"/>
                <a:cs typeface="楷体" panose="02010609060101010101" charset="-122"/>
                <a:sym typeface="+mn-ea"/>
              </a:rPr>
              <a:t>根本途径</a:t>
            </a:r>
            <a:r>
              <a:rPr kumimoji="0" lang="zh-CN" altLang="en-US" sz="3600" b="1" i="0" u="none" strike="noStrike" kern="1200" cap="none" spc="0" normalizeH="0" baseline="0" noProof="1">
                <a:ln>
                  <a:noFill/>
                </a:ln>
                <a:solidFill>
                  <a:schemeClr val="tx1"/>
                </a:solidFill>
                <a:effectLst>
                  <a:outerShdw blurRad="38100" dist="38100" dir="2700000">
                    <a:srgbClr val="C0C0C0"/>
                  </a:outerShdw>
                </a:effectLst>
                <a:uLnTx/>
                <a:uFillTx/>
                <a:latin typeface="楷体" panose="02010609060101010101" charset="-122"/>
                <a:ea typeface="楷体" panose="02010609060101010101" charset="-122"/>
                <a:cs typeface="楷体" panose="02010609060101010101" charset="-122"/>
                <a:sym typeface="+mn-ea"/>
              </a:rPr>
              <a:t>。</a:t>
            </a:r>
          </a:p>
        </p:txBody>
      </p:sp>
      <p:sp>
        <p:nvSpPr>
          <p:cNvPr id="4" name="文本框 3"/>
          <p:cNvSpPr txBox="1"/>
          <p:nvPr/>
        </p:nvSpPr>
        <p:spPr>
          <a:xfrm>
            <a:off x="716280" y="2949575"/>
            <a:ext cx="6642100" cy="706755"/>
          </a:xfrm>
          <a:prstGeom prst="rect">
            <a:avLst/>
          </a:prstGeom>
          <a:noFill/>
        </p:spPr>
        <p:txBody>
          <a:bodyPr wrap="square" rtlCol="0">
            <a:spAutoFit/>
          </a:bodyPr>
          <a:lstStyle/>
          <a:p>
            <a:r>
              <a:rPr lang="zh-CN" altLang="en-US" sz="4000" b="1">
                <a:solidFill>
                  <a:schemeClr val="accent1"/>
                </a:solidFill>
              </a:rPr>
              <a:t>补充：劳动与奉献的关系？</a:t>
            </a:r>
          </a:p>
        </p:txBody>
      </p:sp>
      <p:sp>
        <p:nvSpPr>
          <p:cNvPr id="5" name="文本框 4"/>
          <p:cNvSpPr txBox="1"/>
          <p:nvPr/>
        </p:nvSpPr>
        <p:spPr>
          <a:xfrm>
            <a:off x="716280" y="3907155"/>
            <a:ext cx="11600180" cy="645160"/>
          </a:xfrm>
          <a:prstGeom prst="rect">
            <a:avLst/>
          </a:prstGeom>
          <a:noFill/>
        </p:spPr>
        <p:txBody>
          <a:bodyPr wrap="square" rtlCol="0">
            <a:spAutoFit/>
          </a:bodyPr>
          <a:lstStyle/>
          <a:p>
            <a:r>
              <a:rPr lang="zh-CN" altLang="en-US" sz="3600"/>
              <a:t>①奉献要以劳动为基础，没有劳动就无法奉献。</a:t>
            </a:r>
          </a:p>
        </p:txBody>
      </p:sp>
      <p:sp>
        <p:nvSpPr>
          <p:cNvPr id="6" name="文本框 5"/>
          <p:cNvSpPr txBox="1"/>
          <p:nvPr/>
        </p:nvSpPr>
        <p:spPr>
          <a:xfrm>
            <a:off x="716280" y="4819015"/>
            <a:ext cx="10348595" cy="645160"/>
          </a:xfrm>
          <a:prstGeom prst="rect">
            <a:avLst/>
          </a:prstGeom>
          <a:noFill/>
        </p:spPr>
        <p:txBody>
          <a:bodyPr wrap="square" rtlCol="0">
            <a:spAutoFit/>
          </a:bodyPr>
          <a:lstStyle/>
          <a:p>
            <a:r>
              <a:rPr lang="zh-CN" altLang="en-US" sz="3600"/>
              <a:t>②劳动不能只为自己，要以奉献他人和社会为引导。</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01388"/>
                                        </p:tgtEl>
                                        <p:attrNameLst>
                                          <p:attrName>style.visibility</p:attrName>
                                        </p:attrNameLst>
                                      </p:cBhvr>
                                      <p:to>
                                        <p:strVal val="visible"/>
                                      </p:to>
                                    </p:set>
                                    <p:anim calcmode="lin" valueType="num">
                                      <p:cBhvr additive="base">
                                        <p:cTn id="7" dur="500" fill="hold"/>
                                        <p:tgtEl>
                                          <p:spTgt spid="101388"/>
                                        </p:tgtEl>
                                        <p:attrNameLst>
                                          <p:attrName>ppt_x</p:attrName>
                                        </p:attrNameLst>
                                      </p:cBhvr>
                                      <p:tavLst>
                                        <p:tav tm="0">
                                          <p:val>
                                            <p:strVal val="#ppt_x"/>
                                          </p:val>
                                        </p:tav>
                                        <p:tav tm="100000">
                                          <p:val>
                                            <p:strVal val="#ppt_x"/>
                                          </p:val>
                                        </p:tav>
                                      </p:tavLst>
                                    </p:anim>
                                    <p:anim calcmode="lin" valueType="num">
                                      <p:cBhvr additive="base">
                                        <p:cTn id="8" dur="500" fill="hold"/>
                                        <p:tgtEl>
                                          <p:spTgt spid="101388"/>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anim calcmode="lin" valueType="num">
                                      <p:cBhvr additive="base">
                                        <p:cTn id="19" dur="500" fill="hold"/>
                                        <p:tgtEl>
                                          <p:spTgt spid="5"/>
                                        </p:tgtEl>
                                        <p:attrNameLst>
                                          <p:attrName>ppt_x</p:attrName>
                                        </p:attrNameLst>
                                      </p:cBhvr>
                                      <p:tavLst>
                                        <p:tav tm="0">
                                          <p:val>
                                            <p:strVal val="#ppt_x"/>
                                          </p:val>
                                        </p:tav>
                                        <p:tav tm="100000">
                                          <p:val>
                                            <p:strVal val="#ppt_x"/>
                                          </p:val>
                                        </p:tav>
                                      </p:tavLst>
                                    </p:anim>
                                    <p:anim calcmode="lin" valueType="num">
                                      <p:cBhvr additive="base">
                                        <p:cTn id="20" dur="500" fill="hold"/>
                                        <p:tgtEl>
                                          <p:spTgt spid="5"/>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gtEl>
                                        <p:attrNameLst>
                                          <p:attrName>style.visibility</p:attrName>
                                        </p:attrNameLst>
                                      </p:cBhvr>
                                      <p:to>
                                        <p:strVal val="visible"/>
                                      </p:to>
                                    </p:set>
                                    <p:anim calcmode="lin" valueType="num">
                                      <p:cBhvr additive="base">
                                        <p:cTn id="25" dur="500" fill="hold"/>
                                        <p:tgtEl>
                                          <p:spTgt spid="6"/>
                                        </p:tgtEl>
                                        <p:attrNameLst>
                                          <p:attrName>ppt_x</p:attrName>
                                        </p:attrNameLst>
                                      </p:cBhvr>
                                      <p:tavLst>
                                        <p:tav tm="0">
                                          <p:val>
                                            <p:strVal val="#ppt_x"/>
                                          </p:val>
                                        </p:tav>
                                        <p:tav tm="100000">
                                          <p:val>
                                            <p:strVal val="#ppt_x"/>
                                          </p:val>
                                        </p:tav>
                                      </p:tavLst>
                                    </p:anim>
                                    <p:anim calcmode="lin" valueType="num">
                                      <p:cBhvr additive="base">
                                        <p:cTn id="26"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388" grpId="0"/>
      <p:bldP spid="4" grpId="0"/>
      <p:bldP spid="5" grpId="0"/>
      <p:bldP spid="6" grpId="0"/>
    </p:bldLst>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sp>
        <p:nvSpPr>
          <p:cNvPr id="6146" name="Rectangle 2"/>
          <p:cNvSpPr>
            <a:spLocks noGrp="1" noChangeArrowheads="1"/>
          </p:cNvSpPr>
          <p:nvPr>
            <p:ph type="title"/>
          </p:nvPr>
        </p:nvSpPr>
        <p:spPr>
          <a:xfrm>
            <a:off x="785495" y="234950"/>
            <a:ext cx="6856095" cy="819785"/>
          </a:xfrm>
        </p:spPr>
        <p:txBody>
          <a:bodyPr>
            <a:normAutofit/>
          </a:bodyPr>
          <a:lstStyle/>
          <a:p>
            <a:pPr eaLnBrk="1" hangingPunct="1"/>
            <a:r>
              <a:rPr lang="zh-CN" altLang="en-US" sz="4000" smtClean="0"/>
              <a:t>判断：人生的价值从哪里来？</a:t>
            </a:r>
          </a:p>
        </p:txBody>
      </p:sp>
      <p:sp>
        <p:nvSpPr>
          <p:cNvPr id="13315" name="Rectangle 3"/>
          <p:cNvSpPr>
            <a:spLocks noGrp="1" noChangeArrowheads="1"/>
          </p:cNvSpPr>
          <p:nvPr>
            <p:ph type="body" idx="1"/>
          </p:nvPr>
        </p:nvSpPr>
        <p:spPr>
          <a:xfrm>
            <a:off x="1981200" y="1165860"/>
            <a:ext cx="7696200" cy="4525963"/>
          </a:xfrm>
        </p:spPr>
        <p:txBody>
          <a:bodyPr/>
          <a:lstStyle/>
          <a:p>
            <a:pPr eaLnBrk="1" hangingPunct="1"/>
            <a:r>
              <a:rPr lang="zh-CN" altLang="en-US" sz="3600" b="1" smtClean="0"/>
              <a:t>是父母给的？</a:t>
            </a:r>
          </a:p>
          <a:p>
            <a:pPr eaLnBrk="1" hangingPunct="1"/>
            <a:r>
              <a:rPr lang="zh-CN" altLang="en-US" sz="3600" b="1" smtClean="0"/>
              <a:t>是命中注定的？</a:t>
            </a:r>
          </a:p>
          <a:p>
            <a:pPr eaLnBrk="1" hangingPunct="1"/>
            <a:r>
              <a:rPr lang="zh-CN" altLang="en-US" sz="3600" b="1" smtClean="0"/>
              <a:t>是自封的？</a:t>
            </a:r>
          </a:p>
          <a:p>
            <a:pPr eaLnBrk="1" hangingPunct="1"/>
            <a:r>
              <a:rPr lang="zh-CN" altLang="en-US" sz="3600" b="1" smtClean="0"/>
              <a:t>是国家、集体授予的？</a:t>
            </a:r>
          </a:p>
          <a:p>
            <a:pPr eaLnBrk="1" hangingPunct="1"/>
            <a:r>
              <a:rPr lang="zh-CN" altLang="en-US" sz="3600" b="1" smtClean="0"/>
              <a:t>是用金钱换来的？</a:t>
            </a:r>
          </a:p>
        </p:txBody>
      </p:sp>
      <p:pic>
        <p:nvPicPr>
          <p:cNvPr id="8" name="矩形 7"/>
          <p:cNvPicPr>
            <a:picLocks noChangeArrowheads="1"/>
          </p:cNvPicPr>
          <p:nvPr/>
        </p:nvPicPr>
        <p:blipFill>
          <a:blip r:embed="rId2"/>
          <a:stretch>
            <a:fillRect/>
          </a:stretch>
        </p:blipFill>
        <p:spPr bwMode="auto">
          <a:xfrm>
            <a:off x="1264285" y="816610"/>
            <a:ext cx="7059930" cy="2755900"/>
          </a:xfrm>
          <a:prstGeom prst="rect">
            <a:avLst/>
          </a:prstGeom>
          <a:noFill/>
          <a:ln w="9525">
            <a:noFill/>
            <a:miter lim="800000"/>
          </a:ln>
        </p:spPr>
      </p:pic>
      <p:sp>
        <p:nvSpPr>
          <p:cNvPr id="9" name="Rectangle 2"/>
          <p:cNvSpPr>
            <a:spLocks noChangeArrowheads="1"/>
          </p:cNvSpPr>
          <p:nvPr/>
        </p:nvSpPr>
        <p:spPr bwMode="auto">
          <a:xfrm>
            <a:off x="1080770" y="4807585"/>
            <a:ext cx="10029825" cy="1409700"/>
          </a:xfrm>
          <a:prstGeom prst="rect">
            <a:avLst/>
          </a:prstGeom>
          <a:solidFill>
            <a:srgbClr val="FFFF00"/>
          </a:solidFill>
          <a:ln w="9525">
            <a:noFill/>
            <a:miter lim="800000"/>
          </a:ln>
        </p:spPr>
        <p:txBody>
          <a:bodyPr anchor="ctr"/>
          <a:lstStyle/>
          <a:p>
            <a:pPr algn="ctr"/>
            <a:r>
              <a:rPr lang="zh-CN" altLang="en-US" sz="4800">
                <a:solidFill>
                  <a:schemeClr val="tx2"/>
                </a:solidFill>
                <a:latin typeface="黑体" panose="02010609060101010101" pitchFamily="2" charset="-122"/>
                <a:ea typeface="黑体" panose="02010609060101010101" pitchFamily="2" charset="-122"/>
              </a:rPr>
              <a:t>是个人在社会劳动和奉献中创造的</a:t>
            </a: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2" presetClass="entr" presetSubtype="4" fill="hold" grpId="0" nodeType="clickEffect">
                                  <p:stCondLst>
                                    <p:cond delay="0"/>
                                  </p:stCondLst>
                                  <p:childTnLst>
                                    <p:set>
                                      <p:cBhvr>
                                        <p:cTn id="6" dur="1" fill="hold">
                                          <p:stCondLst>
                                            <p:cond delay="0"/>
                                          </p:stCondLst>
                                        </p:cTn>
                                        <p:tgtEl>
                                          <p:spTgt spid="13315">
                                            <p:txEl>
                                              <p:pRg st="0" end="0"/>
                                            </p:txEl>
                                          </p:spTgt>
                                        </p:tgtEl>
                                        <p:attrNameLst>
                                          <p:attrName>style.visibility</p:attrName>
                                        </p:attrNameLst>
                                      </p:cBhvr>
                                      <p:to>
                                        <p:strVal val="visible"/>
                                      </p:to>
                                    </p:set>
                                    <p:anim calcmode="lin" valueType="num">
                                      <p:cBhvr additive="base">
                                        <p:cTn id="7" dur="500" fill="hold"/>
                                        <p:tgtEl>
                                          <p:spTgt spid="13315">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13315">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nodeType="afterGroup">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3315">
                                            <p:txEl>
                                              <p:pRg st="1" end="1"/>
                                            </p:txEl>
                                          </p:spTgt>
                                        </p:tgtEl>
                                        <p:attrNameLst>
                                          <p:attrName>style.visibility</p:attrName>
                                        </p:attrNameLst>
                                      </p:cBhvr>
                                      <p:to>
                                        <p:strVal val="visible"/>
                                      </p:to>
                                    </p:set>
                                    <p:anim calcmode="lin" valueType="num">
                                      <p:cBhvr additive="base">
                                        <p:cTn id="13" dur="500" fill="hold"/>
                                        <p:tgtEl>
                                          <p:spTgt spid="13315">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13315">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nodeType="afterGroup">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3315">
                                            <p:txEl>
                                              <p:pRg st="2" end="2"/>
                                            </p:txEl>
                                          </p:spTgt>
                                        </p:tgtEl>
                                        <p:attrNameLst>
                                          <p:attrName>style.visibility</p:attrName>
                                        </p:attrNameLst>
                                      </p:cBhvr>
                                      <p:to>
                                        <p:strVal val="visible"/>
                                      </p:to>
                                    </p:set>
                                    <p:anim calcmode="lin" valueType="num">
                                      <p:cBhvr additive="base">
                                        <p:cTn id="19" dur="500" fill="hold"/>
                                        <p:tgtEl>
                                          <p:spTgt spid="13315">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13315">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nodeType="afterGroup">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3315">
                                            <p:txEl>
                                              <p:pRg st="3" end="3"/>
                                            </p:txEl>
                                          </p:spTgt>
                                        </p:tgtEl>
                                        <p:attrNameLst>
                                          <p:attrName>style.visibility</p:attrName>
                                        </p:attrNameLst>
                                      </p:cBhvr>
                                      <p:to>
                                        <p:strVal val="visible"/>
                                      </p:to>
                                    </p:set>
                                    <p:anim calcmode="lin" valueType="num">
                                      <p:cBhvr additive="base">
                                        <p:cTn id="25" dur="500" fill="hold"/>
                                        <p:tgtEl>
                                          <p:spTgt spid="13315">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13315">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nodeType="afterGroup">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13315">
                                            <p:txEl>
                                              <p:pRg st="4" end="4"/>
                                            </p:txEl>
                                          </p:spTgt>
                                        </p:tgtEl>
                                        <p:attrNameLst>
                                          <p:attrName>style.visibility</p:attrName>
                                        </p:attrNameLst>
                                      </p:cBhvr>
                                      <p:to>
                                        <p:strVal val="visible"/>
                                      </p:to>
                                    </p:set>
                                    <p:anim calcmode="lin" valueType="num">
                                      <p:cBhvr additive="base">
                                        <p:cTn id="31" dur="500" fill="hold"/>
                                        <p:tgtEl>
                                          <p:spTgt spid="13315">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13315">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nodeType="afterGroup">
                            <p:stCondLst>
                              <p:cond delay="0"/>
                            </p:stCondLst>
                            <p:childTnLst>
                              <p:par>
                                <p:cTn id="35" presetID="39" presetClass="entr" presetSubtype="0" accel="10000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 calcmode="lin" valueType="num">
                                      <p:cBhvr>
                                        <p:cTn id="37" dur="1000" fill="hold"/>
                                        <p:tgtEl>
                                          <p:spTgt spid="8"/>
                                        </p:tgtEl>
                                        <p:attrNameLst>
                                          <p:attrName>ppt_h</p:attrName>
                                        </p:attrNameLst>
                                      </p:cBhvr>
                                      <p:tavLst>
                                        <p:tav tm="0">
                                          <p:val>
                                            <p:strVal val="#ppt_h/20"/>
                                          </p:val>
                                        </p:tav>
                                        <p:tav tm="50000">
                                          <p:val>
                                            <p:strVal val="#ppt_h/20"/>
                                          </p:val>
                                        </p:tav>
                                        <p:tav tm="100000">
                                          <p:val>
                                            <p:strVal val="#ppt_h"/>
                                          </p:val>
                                        </p:tav>
                                      </p:tavLst>
                                    </p:anim>
                                    <p:anim calcmode="lin" valueType="num">
                                      <p:cBhvr>
                                        <p:cTn id="38" dur="1000" fill="hold"/>
                                        <p:tgtEl>
                                          <p:spTgt spid="8"/>
                                        </p:tgtEl>
                                        <p:attrNameLst>
                                          <p:attrName>ppt_w</p:attrName>
                                        </p:attrNameLst>
                                      </p:cBhvr>
                                      <p:tavLst>
                                        <p:tav tm="0">
                                          <p:val>
                                            <p:strVal val="#ppt_w+.3"/>
                                          </p:val>
                                        </p:tav>
                                        <p:tav tm="50000">
                                          <p:val>
                                            <p:strVal val="#ppt_w+.3"/>
                                          </p:val>
                                        </p:tav>
                                        <p:tav tm="100000">
                                          <p:val>
                                            <p:strVal val="#ppt_w"/>
                                          </p:val>
                                        </p:tav>
                                      </p:tavLst>
                                    </p:anim>
                                    <p:anim calcmode="lin" valueType="num">
                                      <p:cBhvr>
                                        <p:cTn id="39" dur="1000" fill="hold"/>
                                        <p:tgtEl>
                                          <p:spTgt spid="8"/>
                                        </p:tgtEl>
                                        <p:attrNameLst>
                                          <p:attrName>ppt_x</p:attrName>
                                        </p:attrNameLst>
                                      </p:cBhvr>
                                      <p:tavLst>
                                        <p:tav tm="0">
                                          <p:val>
                                            <p:strVal val="#ppt_x-.3"/>
                                          </p:val>
                                        </p:tav>
                                        <p:tav tm="50000">
                                          <p:val>
                                            <p:strVal val="#ppt_x"/>
                                          </p:val>
                                        </p:tav>
                                        <p:tav tm="100000">
                                          <p:val>
                                            <p:strVal val="#ppt_x"/>
                                          </p:val>
                                        </p:tav>
                                      </p:tavLst>
                                    </p:anim>
                                    <p:anim calcmode="lin" valueType="num">
                                      <p:cBhvr>
                                        <p:cTn id="40" dur="1000" fill="hold"/>
                                        <p:tgtEl>
                                          <p:spTgt spid="8"/>
                                        </p:tgtEl>
                                        <p:attrNameLst>
                                          <p:attrName>ppt_y</p:attrName>
                                        </p:attrNameLst>
                                      </p:cBhvr>
                                      <p:tavLst>
                                        <p:tav tm="0">
                                          <p:val>
                                            <p:strVal val="#ppt_y"/>
                                          </p:val>
                                        </p:tav>
                                        <p:tav tm="100000">
                                          <p:val>
                                            <p:strVal val="#ppt_y"/>
                                          </p:val>
                                        </p:tav>
                                      </p:tavLst>
                                    </p:anim>
                                  </p:childTnLst>
                                </p:cTn>
                              </p:par>
                            </p:childTnLst>
                          </p:cTn>
                        </p:par>
                      </p:childTnLst>
                    </p:cTn>
                  </p:par>
                  <p:par>
                    <p:cTn id="41" fill="hold" nodeType="clickPar">
                      <p:stCondLst>
                        <p:cond delay="indefinite"/>
                      </p:stCondLst>
                      <p:childTnLst>
                        <p:par>
                          <p:cTn id="42" fill="hold" nodeType="afterGroup">
                            <p:stCondLst>
                              <p:cond delay="0"/>
                            </p:stCondLst>
                            <p:childTnLst>
                              <p:par>
                                <p:cTn id="43" presetID="47" presetClass="entr" presetSubtype="0" fill="hold" grpId="0" nodeType="clickEffect">
                                  <p:stCondLst>
                                    <p:cond delay="0"/>
                                  </p:stCondLst>
                                  <p:childTnLst>
                                    <p:set>
                                      <p:cBhvr>
                                        <p:cTn id="44" dur="1" fill="hold">
                                          <p:stCondLst>
                                            <p:cond delay="0"/>
                                          </p:stCondLst>
                                        </p:cTn>
                                        <p:tgtEl>
                                          <p:spTgt spid="9"/>
                                        </p:tgtEl>
                                        <p:attrNameLst>
                                          <p:attrName>style.visibility</p:attrName>
                                        </p:attrNameLst>
                                      </p:cBhvr>
                                      <p:to>
                                        <p:strVal val="visible"/>
                                      </p:to>
                                    </p:set>
                                    <p:animEffect transition="in" filter="fade">
                                      <p:cBhvr>
                                        <p:cTn id="45" dur="1000"/>
                                        <p:tgtEl>
                                          <p:spTgt spid="9"/>
                                        </p:tgtEl>
                                      </p:cBhvr>
                                    </p:animEffect>
                                    <p:anim calcmode="lin" valueType="num">
                                      <p:cBhvr>
                                        <p:cTn id="46" dur="1000" fill="hold"/>
                                        <p:tgtEl>
                                          <p:spTgt spid="9"/>
                                        </p:tgtEl>
                                        <p:attrNameLst>
                                          <p:attrName>ppt_x</p:attrName>
                                        </p:attrNameLst>
                                      </p:cBhvr>
                                      <p:tavLst>
                                        <p:tav tm="0">
                                          <p:val>
                                            <p:strVal val="#ppt_x"/>
                                          </p:val>
                                        </p:tav>
                                        <p:tav tm="100000">
                                          <p:val>
                                            <p:strVal val="#ppt_x"/>
                                          </p:val>
                                        </p:tav>
                                      </p:tavLst>
                                    </p:anim>
                                    <p:anim calcmode="lin" valueType="num">
                                      <p:cBhvr>
                                        <p:cTn id="47" dur="1000" fill="hold"/>
                                        <p:tgtEl>
                                          <p:spTgt spid="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5" grpId="0" uiExpand="1" build="p"/>
      <p:bldP spid="9" grpId="0"/>
    </p:bldLst>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spTree>
      <p:nvGrpSpPr>
        <p:cNvPr id="1" name=""/>
        <p:cNvGrpSpPr/>
        <p:nvPr/>
      </p:nvGrpSpPr>
      <p:grpSpPr>
        <a:xfrm>
          <a:off x="0" y="0"/>
          <a:ext cx="0" cy="0"/>
        </a:xfrm>
      </p:grpSpPr>
      <p:pic>
        <p:nvPicPr>
          <p:cNvPr id="5" name="内容占位符 4">
            <a:hlinkClick r:id="rId3" action="ppaction://hlinkfile"/>
          </p:cNvPr>
          <p:cNvPicPr/>
          <p:nvPr/>
        </p:nvPicPr>
        <p:blipFill>
          <a:blip r:embed="rId2"/>
          <a:stretch>
            <a:fillRect/>
          </a:stretch>
        </p:blipFill>
        <p:spPr>
          <a:xfrm>
            <a:off x="776785" y="95125"/>
            <a:ext cx="2159669" cy="2159669"/>
          </a:xfrm>
          <a:prstGeom prst="rect">
            <a:avLst/>
          </a:prstGeom>
          <a:noFill/>
          <a:ln w="9525">
            <a:noFill/>
          </a:ln>
        </p:spPr>
      </p:pic>
      <p:pic>
        <p:nvPicPr>
          <p:cNvPr id="6" name="内容占位符 3" descr="t0139efeb7f8f64d9fc"/>
          <p:cNvPicPr/>
          <p:nvPr/>
        </p:nvPicPr>
        <p:blipFill>
          <a:blip r:embed="rId4"/>
          <a:stretch>
            <a:fillRect/>
          </a:stretch>
        </p:blipFill>
        <p:spPr>
          <a:xfrm>
            <a:off x="776785" y="2252255"/>
            <a:ext cx="2159669" cy="2159304"/>
          </a:xfrm>
          <a:prstGeom prst="rect">
            <a:avLst/>
          </a:prstGeom>
          <a:noFill/>
          <a:ln w="9525">
            <a:noFill/>
          </a:ln>
        </p:spPr>
      </p:pic>
      <p:pic>
        <p:nvPicPr>
          <p:cNvPr id="9218" name="Picture 2" descr="https://imgsa.baidu.com/baike/c0%3Dbaike80%2C5%2C5%2C80%2C26/sign=8df933efc1fdfc03f175ebeab556ecf1/3c6d55fbb2fb43162827bf6b22a4462309f7d3e3.jpg"/>
          <p:cNvPicPr/>
          <p:nvPr/>
        </p:nvPicPr>
        <p:blipFill>
          <a:blip r:embed="rId5"/>
          <a:stretch>
            <a:fillRect/>
          </a:stretch>
        </p:blipFill>
        <p:spPr>
          <a:xfrm>
            <a:off x="776785" y="4409020"/>
            <a:ext cx="2159669" cy="2159304"/>
          </a:xfrm>
          <a:prstGeom prst="rect">
            <a:avLst/>
          </a:prstGeom>
          <a:noFill/>
          <a:ln w="9525">
            <a:noFill/>
          </a:ln>
        </p:spPr>
      </p:pic>
      <p:sp>
        <p:nvSpPr>
          <p:cNvPr id="12" name="标题 11"/>
          <p:cNvSpPr>
            <a:spLocks noGrp="1"/>
          </p:cNvSpPr>
          <p:nvPr/>
        </p:nvSpPr>
        <p:spPr>
          <a:xfrm>
            <a:off x="3171275" y="95547"/>
            <a:ext cx="9501320" cy="720614"/>
          </a:xfrm>
          <a:prstGeom prst="rect">
            <a:avLst/>
          </a:prstGeom>
          <a:noFill/>
          <a:ln w="9525">
            <a:noFill/>
          </a:ln>
        </p:spPr>
        <p:txBody>
          <a:bodyPr anchor="ctr"/>
          <a:lstStyle>
            <a:lvl1pPr marL="0" lvl="0" indent="0" algn="r" defTabSz="914400" eaLnBrk="1" fontAlgn="base" latinLnBrk="0" hangingPunct="1">
              <a:lnSpc>
                <a:spcPct val="100000"/>
              </a:lnSpc>
              <a:spcBef>
                <a:spcPct val="0"/>
              </a:spcBef>
              <a:spcAft>
                <a:spcPct val="0"/>
              </a:spcAft>
              <a:buClr>
                <a:srgbClr val="000000"/>
              </a:buClr>
              <a:buNone/>
              <a:defRPr sz="3600" b="0" i="0" u="none" kern="1200" baseline="0">
                <a:solidFill>
                  <a:schemeClr val="bg1"/>
                </a:solidFill>
                <a:latin typeface="+mj-lt"/>
                <a:ea typeface="+mj-ea"/>
                <a:cs typeface="+mj-cs"/>
              </a:defRPr>
            </a:lvl1pPr>
          </a:lstStyle>
          <a:p>
            <a:pPr algn="l"/>
            <a:r>
              <a:rPr lang="zh-CN" altLang="en-US" sz="2965" b="1">
                <a:solidFill>
                  <a:srgbClr val="FF0000"/>
                </a:solidFill>
                <a:latin typeface="楷体" panose="02010609060101010101" charset="-122"/>
                <a:ea typeface="楷体" panose="02010609060101010101" charset="-122"/>
                <a:sym typeface="+mn-ea"/>
              </a:rPr>
              <a:t>他们的人生价值是如何创造的？</a:t>
            </a:r>
          </a:p>
        </p:txBody>
      </p:sp>
      <p:sp>
        <p:nvSpPr>
          <p:cNvPr id="4" name="文本框 3"/>
          <p:cNvSpPr txBox="1"/>
          <p:nvPr/>
        </p:nvSpPr>
        <p:spPr>
          <a:xfrm>
            <a:off x="3437028" y="5217521"/>
            <a:ext cx="5869305" cy="547370"/>
          </a:xfrm>
          <a:prstGeom prst="rect">
            <a:avLst/>
          </a:prstGeom>
          <a:noFill/>
        </p:spPr>
        <p:txBody>
          <a:bodyPr wrap="none" rtlCol="0" anchor="t">
            <a:spAutoFit/>
          </a:bodyPr>
          <a:lstStyle/>
          <a:p>
            <a:r>
              <a:rPr lang="zh-CN" altLang="en-US" sz="2965" b="1" noProof="0">
                <a:ln>
                  <a:noFill/>
                </a:ln>
                <a:solidFill>
                  <a:schemeClr val="dk1"/>
                </a:solidFill>
                <a:uLnTx/>
                <a:uFillTx/>
                <a:latin typeface="楷体" panose="02010609060101010101" charset="-122"/>
                <a:ea typeface="楷体" panose="02010609060101010101" charset="-122"/>
                <a:sym typeface="+mn-ea"/>
              </a:rPr>
              <a:t>他已踏遍世界各地，接触逾百万人</a:t>
            </a:r>
          </a:p>
        </p:txBody>
      </p:sp>
      <p:sp>
        <p:nvSpPr>
          <p:cNvPr id="7" name="文本框 6"/>
          <p:cNvSpPr txBox="1"/>
          <p:nvPr/>
        </p:nvSpPr>
        <p:spPr>
          <a:xfrm>
            <a:off x="3437028" y="3137580"/>
            <a:ext cx="6627495" cy="547370"/>
          </a:xfrm>
          <a:prstGeom prst="rect">
            <a:avLst/>
          </a:prstGeom>
          <a:noFill/>
        </p:spPr>
        <p:txBody>
          <a:bodyPr wrap="none" rtlCol="0" anchor="t">
            <a:spAutoFit/>
          </a:bodyPr>
          <a:lstStyle/>
          <a:p>
            <a:r>
              <a:rPr lang="zh-CN" altLang="en-US" sz="2965" b="1">
                <a:latin typeface="楷体" panose="02010609060101010101" charset="-122"/>
                <a:ea typeface="楷体" panose="02010609060101010101" charset="-122"/>
                <a:sym typeface="+mn-ea"/>
              </a:rPr>
              <a:t>袁隆平带领的青岛海水稻研发中心团队</a:t>
            </a:r>
          </a:p>
        </p:txBody>
      </p:sp>
      <p:sp>
        <p:nvSpPr>
          <p:cNvPr id="8" name="文本框 7"/>
          <p:cNvSpPr txBox="1"/>
          <p:nvPr/>
        </p:nvSpPr>
        <p:spPr>
          <a:xfrm>
            <a:off x="3437028" y="1057638"/>
            <a:ext cx="5869305" cy="547370"/>
          </a:xfrm>
          <a:prstGeom prst="rect">
            <a:avLst/>
          </a:prstGeom>
          <a:noFill/>
        </p:spPr>
        <p:txBody>
          <a:bodyPr wrap="none" rtlCol="0" anchor="t">
            <a:spAutoFit/>
          </a:bodyPr>
          <a:lstStyle/>
          <a:p>
            <a:r>
              <a:rPr lang="zh-CN" altLang="en-US" sz="2965" b="1">
                <a:latin typeface="楷体" panose="02010609060101010101" charset="-122"/>
                <a:ea typeface="楷体" panose="02010609060101010101" charset="-122"/>
                <a:sym typeface="+mn-ea"/>
              </a:rPr>
              <a:t>作为核潜艇工程总设计师、副指挥</a:t>
            </a:r>
          </a:p>
        </p:txBody>
      </p:sp>
      <p:sp>
        <p:nvSpPr>
          <p:cNvPr id="11" name="右大括号 10"/>
          <p:cNvSpPr/>
          <p:nvPr/>
        </p:nvSpPr>
        <p:spPr>
          <a:xfrm>
            <a:off x="9499747" y="1057185"/>
            <a:ext cx="792993" cy="4516063"/>
          </a:xfrm>
          <a:prstGeom prst="rightBrace">
            <a:avLst/>
          </a:prstGeom>
        </p:spPr>
        <p:style>
          <a:lnRef idx="2">
            <a:schemeClr val="dk1"/>
          </a:lnRef>
          <a:fillRef idx="0">
            <a:schemeClr val="dk1"/>
          </a:fillRef>
          <a:effectRef idx="1">
            <a:schemeClr val="dk1"/>
          </a:effectRef>
          <a:fontRef idx="minor">
            <a:schemeClr val="tx1"/>
          </a:fontRef>
        </p:style>
        <p:txBody>
          <a:bodyPr rtlCol="0" anchor="ctr"/>
          <a:lstStyle/>
          <a:p>
            <a:pPr algn="ctr"/>
            <a:endParaRPr lang="zh-CN" altLang="en-US" sz="2965">
              <a:latin typeface="楷体" panose="02010609060101010101" charset="-122"/>
              <a:ea typeface="楷体" panose="02010609060101010101" charset="-122"/>
            </a:endParaRPr>
          </a:p>
        </p:txBody>
      </p:sp>
      <p:sp>
        <p:nvSpPr>
          <p:cNvPr id="13" name="文本框 12"/>
          <p:cNvSpPr txBox="1"/>
          <p:nvPr/>
        </p:nvSpPr>
        <p:spPr>
          <a:xfrm>
            <a:off x="10535044" y="2489991"/>
            <a:ext cx="1110013" cy="2373630"/>
          </a:xfrm>
          <a:prstGeom prst="rect">
            <a:avLst/>
          </a:prstGeom>
          <a:noFill/>
        </p:spPr>
        <p:txBody>
          <a:bodyPr wrap="square" rtlCol="0">
            <a:spAutoFit/>
          </a:bodyPr>
          <a:lstStyle/>
          <a:p>
            <a:r>
              <a:rPr lang="zh-CN" altLang="en-US" sz="2965" b="1">
                <a:solidFill>
                  <a:srgbClr val="FF0000"/>
                </a:solidFill>
                <a:latin typeface="楷体" panose="02010609060101010101" charset="-122"/>
                <a:ea typeface="楷体" panose="02010609060101010101" charset="-122"/>
              </a:rPr>
              <a:t>处在一定的社会关系中</a:t>
            </a:r>
          </a:p>
        </p:txBody>
      </p:sp>
    </p:spTree>
  </p:cSld>
  <p:clrMapOvr>
    <a:masterClrMapping/>
  </p:clrMapOvr>
  <p:transition spd="slow">
    <p:push dir="u"/>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after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par>
                          <p:cTn id="7" fill="hold" nodeType="afterGroup">
                            <p:stCondLst>
                              <p:cond delay="1"/>
                            </p:stCondLst>
                            <p:childTnLst>
                              <p:par>
                                <p:cTn id="8" presetID="1" presetClass="entr" presetSubtype="0" fill="hold" grpId="0" nodeType="afterEffect">
                                  <p:stCondLst>
                                    <p:cond delay="0"/>
                                  </p:stCondLst>
                                  <p:childTnLst>
                                    <p:set>
                                      <p:cBhvr>
                                        <p:cTn id="9" dur="1" fill="hold">
                                          <p:stCondLst>
                                            <p:cond delay="0"/>
                                          </p:stCondLst>
                                        </p:cTn>
                                        <p:tgtEl>
                                          <p:spTgt spid="7"/>
                                        </p:tgtEl>
                                        <p:attrNameLst>
                                          <p:attrName>style.visibility</p:attrName>
                                        </p:attrNameLst>
                                      </p:cBhvr>
                                      <p:to>
                                        <p:strVal val="visible"/>
                                      </p:to>
                                    </p:set>
                                  </p:childTnLst>
                                </p:cTn>
                              </p:par>
                            </p:childTnLst>
                          </p:cTn>
                        </p:par>
                        <p:par>
                          <p:cTn id="10" fill="hold" nodeType="afterGroup">
                            <p:stCondLst>
                              <p:cond delay="2"/>
                            </p:stCondLst>
                            <p:childTnLst>
                              <p:par>
                                <p:cTn id="11" presetID="1" presetClass="entr" presetSubtype="0" fill="hold" grpId="0" nodeType="afterEffect">
                                  <p:stCondLst>
                                    <p:cond delay="0"/>
                                  </p:stCondLst>
                                  <p:childTnLst>
                                    <p:set>
                                      <p:cBhvr>
                                        <p:cTn id="12" dur="1" fill="hold">
                                          <p:stCondLst>
                                            <p:cond delay="0"/>
                                          </p:stCondLst>
                                        </p:cTn>
                                        <p:tgtEl>
                                          <p:spTgt spid="4"/>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afterGroup">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wipe(down)">
                                      <p:cBhvr>
                                        <p:cTn id="17" dur="500"/>
                                        <p:tgtEl>
                                          <p:spTgt spid="11"/>
                                        </p:tgtEl>
                                      </p:cBhvr>
                                    </p:animEffect>
                                  </p:childTnLst>
                                </p:cTn>
                              </p:par>
                            </p:childTnLst>
                          </p:cTn>
                        </p:par>
                        <p:par>
                          <p:cTn id="18" fill="hold" nodeType="afterGroup">
                            <p:stCondLst>
                              <p:cond delay="500"/>
                            </p:stCondLst>
                            <p:childTnLst>
                              <p:par>
                                <p:cTn id="19" presetID="1" presetClass="entr" presetSubtype="0" fill="hold" grpId="0" nodeType="afterEffect">
                                  <p:stCondLst>
                                    <p:cond delay="0"/>
                                  </p:stCondLst>
                                  <p:childTnLst>
                                    <p:set>
                                      <p:cBhvr>
                                        <p:cTn id="20" dur="1" fill="hold">
                                          <p:stCondLst>
                                            <p:cond delay="0"/>
                                          </p:stCondLst>
                                        </p:cTn>
                                        <p:tgtEl>
                                          <p:spTgt spid="1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P spid="8" grpId="0"/>
      <p:bldP spid="11" grpId="0"/>
      <p:bldP spid="13" grpId="0"/>
    </p:bldLst>
  </p:timing>
</p:sld>
</file>

<file path=ppt/tags/tag1.xml><?xml version="1.0" encoding="utf-8"?>
<p:tagLst xmlns:p="http://schemas.openxmlformats.org/presentationml/2006/main">
  <p:tag name="TIMING" val="|0.5|15.3|66.5|87.2"/>
</p:tagLst>
</file>

<file path=ppt/tags/tag2.xml><?xml version="1.0" encoding="utf-8"?>
<p:tagLst xmlns:p="http://schemas.openxmlformats.org/presentationml/2006/main">
  <p:tag name="AS_OS" val="Unix 3.10 unknown"/>
  <p:tag name="AS_RELEASE_DATE" val="2020.11.30"/>
  <p:tag name="AS_TITLE" val="Aspose.Slides for Java"/>
  <p:tag name="AS_VERSION" val="20.11"/>
</p:tagLst>
</file>

<file path=ppt/theme/theme1.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学科网</Company>
  <Paragraphs>168</Paragraphs>
  <Slides>27</Slides>
  <Notes>4</Notes>
  <TotalTime>0</TotalTime>
  <HiddenSlides>0</HiddenSlides>
  <MMClips>0</MMClips>
  <ScaleCrop>0</ScaleCrop>
  <HeadingPairs>
    <vt:vector baseType="variant" size="6">
      <vt:variant>
        <vt:lpstr>Fonts used</vt:lpstr>
      </vt:variant>
      <vt:variant>
        <vt:i4>13</vt:i4>
      </vt:variant>
      <vt:variant>
        <vt:lpstr>Theme</vt:lpstr>
      </vt:variant>
      <vt:variant>
        <vt:i4>1</vt:i4>
      </vt:variant>
      <vt:variant>
        <vt:lpstr>Slide Titles</vt:lpstr>
      </vt:variant>
      <vt:variant>
        <vt:i4>27</vt:i4>
      </vt:variant>
    </vt:vector>
  </HeadingPairs>
  <TitlesOfParts>
    <vt:vector baseType="lpstr" size="41">
      <vt:lpstr>Arial</vt:lpstr>
      <vt:lpstr>Calibri Light</vt:lpstr>
      <vt:lpstr>Calibri</vt:lpstr>
      <vt:lpstr>微软雅黑</vt:lpstr>
      <vt:lpstr>楷体</vt:lpstr>
      <vt:lpstr>宋体</vt:lpstr>
      <vt:lpstr>华文新魏</vt:lpstr>
      <vt:lpstr>黑体</vt:lpstr>
      <vt:lpstr>Times New Roman</vt:lpstr>
      <vt:lpstr>等线</vt:lpstr>
      <vt:lpstr>仿宋</vt:lpstr>
      <vt:lpstr>汉真广标</vt:lpstr>
      <vt:lpstr>华文行楷</vt:lpstr>
      <vt:lpstr>Office 主题</vt:lpstr>
      <vt:lpstr>PowerPoint Presentation</vt:lpstr>
      <vt:lpstr>PowerPoint Presentation</vt:lpstr>
      <vt:lpstr>水稻之父——袁隆平</vt:lpstr>
      <vt:lpstr>澳大利演讲家尼克·胡哲</vt:lpstr>
      <vt:lpstr>他们的人生价值是如何创造的？</vt:lpstr>
      <vt:lpstr>PowerPoint Presentation</vt:lpstr>
      <vt:lpstr>PowerPoint Presentation</vt:lpstr>
      <vt:lpstr>判断：人生的价值从哪里来？</vt:lpstr>
      <vt:lpstr>PowerPoint Presentation</vt:lpstr>
      <vt:lpstr>PowerPoint Presentation</vt:lpstr>
      <vt:lpstr>PowerPoint Presentation</vt:lpstr>
      <vt:lpstr>PowerPoint Presentation</vt:lpstr>
      <vt:lpstr>PowerPoint Presentation</vt:lpstr>
      <vt:lpstr>PowerPoint Presentation</vt:lpstr>
      <vt:lpstr>四、个人素质的内容，如何提高个人素质？P106</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Java</Application>
  <AppVersion>20.1100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creator>rbm.xkw.com</dc:creator>
  <cp:revision>1</cp:revision>
  <cp:lastPrinted>2021-08-04T11:05:00.869</cp:lastPrinted>
  <dcterms:created xsi:type="dcterms:W3CDTF">2021-08-04T11:05:00Z</dcterms:created>
  <dcterms:modified xsi:type="dcterms:W3CDTF">2021-08-04T03:05:01Z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album">
    <vt:lpwstr>rbm.xkw.com</vt:lpwstr>
  </property>
  <property fmtid="{D5CDD505-2E9C-101B-9397-08002B2CF9AE}" pid="3" name="author">
    <vt:lpwstr>rbm.xkw.com</vt:lpwstr>
  </property>
  <property fmtid="{D5CDD505-2E9C-101B-9397-08002B2CF9AE}" pid="4" name="company">
    <vt:lpwstr>学科网</vt:lpwstr>
  </property>
  <property fmtid="{D5CDD505-2E9C-101B-9397-08002B2CF9AE}" pid="5" name="copyright">
    <vt:lpwstr>学科网版权所有</vt:lpwstr>
  </property>
</Properties>
</file>