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9" r:id="rId4"/>
    <p:sldId id="280" r:id="rId5"/>
    <p:sldId id="293" r:id="rId6"/>
    <p:sldId id="262" r:id="rId7"/>
    <p:sldId id="283" r:id="rId8"/>
    <p:sldId id="284" r:id="rId9"/>
    <p:sldId id="288" r:id="rId10"/>
    <p:sldId id="267" r:id="rId11"/>
    <p:sldId id="269" r:id="rId12"/>
    <p:sldId id="298" r:id="rId13"/>
    <p:sldId id="290" r:id="rId14"/>
    <p:sldId id="275" r:id="rId15"/>
    <p:sldId id="299" r:id="rId16"/>
    <p:sldId id="294" r:id="rId17"/>
    <p:sldId id="289" r:id="rId18"/>
    <p:sldId id="291" r:id="rId19"/>
    <p:sldId id="300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486" y="-108"/>
      </p:cViewPr>
      <p:guideLst>
        <p:guide orient="horz" pos="2160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2T15:46:02.023" idx="1">
    <p:pos x="10" y="10"/>
    <p:text/>
  </p:cm>
  <p:cm authorId="1" dt="2020-10-12T15:46:07.982" idx="2">
    <p:pos x="166" y="166"/>
    <p:text/>
  </p:cm>
  <p:cm authorId="1" dt="2020-10-12T15:47:01.238" idx="3">
    <p:pos x="5151" y="3545"/>
    <p:text>湿润后测得pH会偏大？偏小？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image" Target="../media/image4.wmf"/><Relationship Id="rId7" Type="http://schemas.openxmlformats.org/officeDocument/2006/relationships/control" Target="../activeX/activeX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microsoft.com/office/2007/relationships/media" Target="file:///D:\My%20Documents\&#25105;&#30340;&#35838;&#20214;\&#39640;&#19968;&#24517;&#20462;&#65288;2&#65289;\&#21270;&#23398;&#33021;&#19982;&#30005;&#33021;(5.6)\&#36820;&#32769;&#36824;&#31461;.mp3" TargetMode="External"/><Relationship Id="rId2" Type="http://schemas.openxmlformats.org/officeDocument/2006/relationships/audio" Target="file:///D:\My%20Documents\&#25105;&#30340;&#35838;&#20214;\&#39640;&#19968;&#24517;&#20462;&#65288;2&#65289;\&#21270;&#23398;&#33021;&#19982;&#30005;&#33021;(5.6)\&#36820;&#32769;&#36824;&#31461;.mp3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4043" name="返老还童.mp3">
            <a:hlinkClick r:id="" action="ppaction://media"/>
          </p:cNvPr>
          <p:cNvPicPr>
            <a:picLocks noRot="1" noChangeAspect="1"/>
          </p:cNvPicPr>
          <p:nvPr userDrawn="1"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8" name="文本框 44043"/>
          <p:cNvSpPr txBox="1"/>
          <p:nvPr userDrawn="1"/>
        </p:nvSpPr>
        <p:spPr>
          <a:xfrm>
            <a:off x="1042988" y="0"/>
            <a:ext cx="8101012" cy="3381375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path path="rect">
              <a:fillToRect l="100000" b="100000"/>
            </a:path>
            <a:tileRect/>
          </a:gradFill>
          <a:ln w="9525">
            <a:noFill/>
          </a:ln>
        </p:spPr>
        <p:txBody>
          <a:bodyPr anchor="t">
            <a:spAutoFit/>
          </a:bodyPr>
          <a:p>
            <a:pPr lvl="0" algn="ctr">
              <a:spcBef>
                <a:spcPct val="50000"/>
              </a:spcBef>
            </a:pPr>
            <a:endParaRPr lang="en-US" altLang="zh-CN" sz="5400" dirty="0">
              <a:solidFill>
                <a:srgbClr val="33CCFF"/>
              </a:solidFill>
              <a:effectDag name="">
                <a:effect ref="fillLine"/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</a:effectDag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algn="ctr">
              <a:spcBef>
                <a:spcPct val="50000"/>
              </a:spcBef>
            </a:pPr>
            <a:endParaRPr lang="en-US" altLang="zh-CN" sz="5400" dirty="0">
              <a:solidFill>
                <a:srgbClr val="33CCFF"/>
              </a:solidFill>
              <a:effectDag name="">
                <a:effect ref="fillLine"/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</a:effectDag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algn="ctr">
              <a:spcBef>
                <a:spcPct val="50000"/>
              </a:spcBef>
            </a:pPr>
            <a:endParaRPr lang="en-US" altLang="zh-CN" sz="5400" dirty="0">
              <a:solidFill>
                <a:srgbClr val="33CCFF"/>
              </a:solidFill>
              <a:effectDag name="">
                <a:effect ref="fillLine"/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</a:effectDag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5369" name="矩形 44044"/>
          <p:cNvSpPr/>
          <p:nvPr userDrawn="1"/>
        </p:nvSpPr>
        <p:spPr>
          <a:xfrm>
            <a:off x="0" y="6516688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1C1C1C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70" name="直接连接符 44045"/>
          <p:cNvSpPr/>
          <p:nvPr userDrawn="1"/>
        </p:nvSpPr>
        <p:spPr>
          <a:xfrm>
            <a:off x="0" y="6502400"/>
            <a:ext cx="9144000" cy="1588"/>
          </a:xfrm>
          <a:prstGeom prst="line">
            <a:avLst/>
          </a:prstGeom>
          <a:ln w="190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71" name="矩形 44046"/>
          <p:cNvSpPr/>
          <p:nvPr userDrawn="1"/>
        </p:nvSpPr>
        <p:spPr>
          <a:xfrm>
            <a:off x="0" y="6669088"/>
            <a:ext cx="9144000" cy="215900"/>
          </a:xfrm>
          <a:prstGeom prst="rect">
            <a:avLst/>
          </a:prstGeom>
          <a:solidFill>
            <a:srgbClr val="1C1C1C"/>
          </a:solidFill>
          <a:ln w="9525">
            <a:noFill/>
          </a:ln>
        </p:spPr>
        <p:txBody>
          <a:bodyPr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5372" name="图片 44047" descr="sun_cloud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56100" y="333375"/>
            <a:ext cx="4427538" cy="43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3" name="矩形 44048"/>
          <p:cNvSpPr/>
          <p:nvPr userDrawn="1"/>
        </p:nvSpPr>
        <p:spPr>
          <a:xfrm>
            <a:off x="6732588" y="6496050"/>
            <a:ext cx="1905000" cy="2619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>
              <a:spcBef>
                <a:spcPct val="50000"/>
              </a:spcBef>
            </a:pPr>
            <a:endParaRPr lang="zh-CN" sz="2000" dirty="0">
              <a:solidFill>
                <a:srgbClr val="66FF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74" name="矩形 44049"/>
          <p:cNvSpPr/>
          <p:nvPr userDrawn="1"/>
        </p:nvSpPr>
        <p:spPr>
          <a:xfrm>
            <a:off x="533400" y="1981200"/>
            <a:ext cx="8077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18"/>
              </a:avLst>
            </a:prstTxWarp>
            <a:normAutofit/>
            <a:scene3d>
              <a:camera prst="legacyObliqueTopRight">
                <a:rot lat="0" lon="0" rev="0"/>
              </a:camera>
              <a:lightRig rig="legacyFlat3" dir="t"/>
            </a:scene3d>
            <a:sp3d extrusionH="227000" prstMaterial="legacyMatte">
              <a:extrusionClr>
                <a:srgbClr val="FFFF00"/>
              </a:extrusionClr>
            </a:sp3d>
          </a:bodyPr>
          <a:p>
            <a:pPr algn="ctr"/>
            <a:r>
              <a:rPr lang="zh-CN" altLang="en-US" sz="2000"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各位领导、老师莅临指导</a:t>
            </a:r>
            <a:endParaRPr lang="zh-CN" altLang="en-US" sz="2000"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15375" name="矩形 44050"/>
          <p:cNvSpPr/>
          <p:nvPr userDrawn="1"/>
        </p:nvSpPr>
        <p:spPr>
          <a:xfrm>
            <a:off x="611188" y="69215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18"/>
              </a:avLst>
            </a:prstTxWarp>
            <a:normAutofit/>
            <a:scene3d>
              <a:camera prst="legacyObliqueTopRight">
                <a:rot lat="0" lon="0" rev="0"/>
              </a:camera>
              <a:lightRig rig="legacyFlat3" dir="t"/>
            </a:scene3d>
            <a:sp3d extrusionH="227000" prstMaterial="legacyMatte">
              <a:extrusionClr>
                <a:srgbClr val="FFFF00"/>
              </a:extrusionClr>
            </a:sp3d>
          </a:bodyPr>
          <a:p>
            <a:pPr algn="ctr"/>
            <a:r>
              <a:rPr lang="zh-CN" altLang="en-US" sz="2000"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热烈欢迎</a:t>
            </a:r>
            <a:endParaRPr lang="zh-CN" altLang="en-US" sz="2000"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15376" name="图片 44051" descr="line(1)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6013" y="4354513"/>
            <a:ext cx="7848600" cy="100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7" name="文本框 44052"/>
          <p:cNvSpPr txBox="1"/>
          <p:nvPr userDrawn="1"/>
        </p:nvSpPr>
        <p:spPr>
          <a:xfrm>
            <a:off x="1573213" y="3706813"/>
            <a:ext cx="6934200" cy="641350"/>
          </a:xfrm>
          <a:prstGeom prst="rect">
            <a:avLst/>
          </a:prstGeom>
          <a:noFill/>
          <a:ln w="12700">
            <a:noFill/>
          </a:ln>
          <a:scene3d>
            <a:camera prst="legacyObliqueTopRight">
              <a:rot lat="0" lon="0" rev="0"/>
            </a:camera>
            <a:lightRig rig="legacyFlat3" dir="t"/>
          </a:scene3d>
          <a:sp3d extrusionH="2270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t">
            <a:spAutoFit/>
            <a:flatTx/>
          </a:bodyPr>
          <a:p>
            <a:pPr lvl="0"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新区一中   高二化学备课组</a:t>
            </a:r>
            <a:endParaRPr lang="zh-CN" altLang="en-US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3" name="矩形 44038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单击此处编辑母版标题样式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4" name="矩形 44039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 sz="1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5" name="矩形 44040"/>
          <p:cNvSpPr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algn="ctr"/>
            <a:endParaRPr lang="zh-CN" altLang="en-US" sz="1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6" name="矩形 44041"/>
          <p:cNvSpPr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algn="r"/>
            <a:fld id="{9A0DB2DC-4C9A-4742-B13C-FB6460FD3503}" type="slidenum">
              <a:rPr lang="zh-CN" altLang="en-US" sz="14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8" name="标题 44037"/>
          <p:cNvSpPr>
            <a:spLocks noGrp="1"/>
          </p:cNvSpPr>
          <p:nvPr>
            <p:ph type="ctrTitle"/>
          </p:nvPr>
        </p:nvSpPr>
        <p:spPr>
          <a:xfrm>
            <a:off x="755650" y="1279525"/>
            <a:ext cx="7772400" cy="193357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 algn="r">
              <a:buClrTx/>
              <a:buSzTx/>
              <a:buFontTx/>
              <a:defRPr sz="3800"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44035" name="日期占位符 44034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4036" name="页脚占位符 4403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4037" name="灯片编号占位符 4403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362" name="ShockwaveFlash1" r:id="rId7" imgW="9142412" imgH="2420937"/>
        </mc:Choice>
        <mc:Fallback>
          <p:control name="ShockwaveFlash1" r:id="rId7" imgW="9142412" imgH="2420937">
            <p:pic>
              <p:nvPicPr>
                <p:cNvPr id="0" name="ShockwaveFlash1"/>
                <p:cNvPicPr/>
                <p:nvPr userDrawn="1"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588" y="4437063"/>
                  <a:ext cx="9142412" cy="2420937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133" fill="hold"/>
                                        <p:tgtEl>
                                          <p:spTgt spid="440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043"/>
                </p:tgtEl>
              </p:cMediaNode>
            </p:audio>
          </p:childTnLst>
        </p:cTn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892175"/>
            <a:ext cx="4032504" cy="5113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892175"/>
            <a:ext cx="4032504" cy="5113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3238" y="115888"/>
            <a:ext cx="2132013" cy="58896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272443" cy="58896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5.jpeg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764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7650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7652" name="日期占位符 276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27653" name="页脚占位符 276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27654" name="灯片编号占位符 276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43009"/>
          <p:cNvSpPr>
            <a:spLocks noGrp="1"/>
          </p:cNvSpPr>
          <p:nvPr>
            <p:ph type="body"/>
          </p:nvPr>
        </p:nvSpPr>
        <p:spPr>
          <a:xfrm>
            <a:off x="457200" y="892175"/>
            <a:ext cx="8229600" cy="5113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3011" name="日期占位符 43010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3012" name="页脚占位符 4301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3013" name="灯片编号占位符 43012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8" name="矩形 43013"/>
          <p:cNvSpPr/>
          <p:nvPr userDrawn="1"/>
        </p:nvSpPr>
        <p:spPr>
          <a:xfrm>
            <a:off x="0" y="-12700"/>
            <a:ext cx="9144000" cy="704850"/>
          </a:xfrm>
          <a:prstGeom prst="rect">
            <a:avLst/>
          </a:prstGeom>
          <a:solidFill>
            <a:srgbClr val="006666"/>
          </a:solidFill>
          <a:ln w="9525">
            <a:noFill/>
          </a:ln>
        </p:spPr>
        <p:txBody>
          <a:bodyPr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矩形 43014"/>
          <p:cNvSpPr/>
          <p:nvPr userDrawn="1"/>
        </p:nvSpPr>
        <p:spPr>
          <a:xfrm flipV="1">
            <a:off x="0" y="692150"/>
            <a:ext cx="9144000" cy="144463"/>
          </a:xfrm>
          <a:prstGeom prst="rect">
            <a:avLst/>
          </a:prstGeom>
          <a:gradFill rotWithShape="0">
            <a:gsLst>
              <a:gs pos="0">
                <a:srgbClr val="1C1C1C"/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</a:ln>
        </p:spPr>
        <p:txBody>
          <a:bodyPr rot="10800000"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0" name="矩形 43015"/>
          <p:cNvSpPr/>
          <p:nvPr userDrawn="1"/>
        </p:nvSpPr>
        <p:spPr>
          <a:xfrm>
            <a:off x="0" y="6296025"/>
            <a:ext cx="9144000" cy="2143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1C1C1C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1" name="直接连接符 43016"/>
          <p:cNvSpPr/>
          <p:nvPr userDrawn="1"/>
        </p:nvSpPr>
        <p:spPr>
          <a:xfrm>
            <a:off x="0" y="6424613"/>
            <a:ext cx="9144000" cy="1587"/>
          </a:xfrm>
          <a:prstGeom prst="line">
            <a:avLst/>
          </a:prstGeom>
          <a:ln w="190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82" name="矩形 43017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5438"/>
          </a:solidFill>
          <a:ln w="9525">
            <a:noFill/>
          </a:ln>
        </p:spPr>
        <p:txBody>
          <a:bodyPr wrap="none" anchor="ctr"/>
          <a:p>
            <a:pPr lvl="0" algn="ctr"/>
            <a:endParaRPr 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3" name="矩形 43018"/>
          <p:cNvSpPr/>
          <p:nvPr/>
        </p:nvSpPr>
        <p:spPr>
          <a:xfrm>
            <a:off x="6948488" y="6524625"/>
            <a:ext cx="1905000" cy="2619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>
              <a:spcBef>
                <a:spcPct val="50000"/>
              </a:spcBef>
            </a:pPr>
            <a:endParaRPr lang="zh-CN" sz="1600" dirty="0">
              <a:solidFill>
                <a:srgbClr val="66FF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4" name="直接连接符 43019"/>
          <p:cNvSpPr/>
          <p:nvPr userDrawn="1"/>
        </p:nvSpPr>
        <p:spPr>
          <a:xfrm>
            <a:off x="4763" y="735013"/>
            <a:ext cx="9144000" cy="1587"/>
          </a:xfrm>
          <a:prstGeom prst="line">
            <a:avLst/>
          </a:prstGeom>
          <a:ln w="190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85" name="动作按钮: 自定义 43020" descr="绿色大理石">
            <a:hlinkClick r:id="" action="ppaction://hlinkshowjump?jump=nextslide">
              <a:snd r:embed="rId12" name="click.wav"/>
            </a:hlinkClick>
          </p:cNvPr>
          <p:cNvSpPr/>
          <p:nvPr userDrawn="1"/>
        </p:nvSpPr>
        <p:spPr>
          <a:xfrm>
            <a:off x="2044700" y="6537325"/>
            <a:ext cx="1079500" cy="323850"/>
          </a:xfrm>
          <a:prstGeom prst="actionButtonBlank">
            <a:avLst/>
          </a:prstGeom>
          <a:blipFill rotWithShape="0">
            <a:blip r:embed="rId13"/>
          </a:blipFill>
          <a:ln w="12700">
            <a:noFill/>
          </a:ln>
        </p:spPr>
        <p:txBody>
          <a:bodyPr wrap="none" tIns="0" bIns="0" anchor="ctr"/>
          <a:p>
            <a:pPr lvl="0" algn="ctr">
              <a:buFont typeface="Wingdings 3" panose="05040102010807070707" pitchFamily="18" charset="2"/>
              <a:buChar char="u"/>
            </a:pPr>
            <a:r>
              <a:rPr lang="zh-CN" altLang="en-US" sz="1400" b="1" dirty="0">
                <a:solidFill>
                  <a:srgbClr val="CCFF66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下     页</a:t>
            </a:r>
            <a:endParaRPr lang="zh-CN" altLang="en-US" sz="1400" b="1">
              <a:solidFill>
                <a:srgbClr val="CCFF66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3086" name="直接连接符 43021"/>
          <p:cNvSpPr/>
          <p:nvPr userDrawn="1"/>
        </p:nvSpPr>
        <p:spPr>
          <a:xfrm>
            <a:off x="0" y="765175"/>
            <a:ext cx="9144000" cy="1588"/>
          </a:xfrm>
          <a:prstGeom prst="line">
            <a:avLst/>
          </a:prstGeom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87" name="动作按钮: 自定义 43022" descr="绿色大理石">
            <a:hlinkClick r:id="" action="ppaction://hlinkshowjump?jump=previousslide">
              <a:snd r:embed="rId12" name="click.wav"/>
            </a:hlinkClick>
          </p:cNvPr>
          <p:cNvSpPr/>
          <p:nvPr userDrawn="1"/>
        </p:nvSpPr>
        <p:spPr>
          <a:xfrm>
            <a:off x="684213" y="6534150"/>
            <a:ext cx="1079500" cy="323850"/>
          </a:xfrm>
          <a:prstGeom prst="actionButtonBlank">
            <a:avLst/>
          </a:prstGeom>
          <a:blipFill rotWithShape="0">
            <a:blip r:embed="rId13"/>
          </a:blipFill>
          <a:ln w="12700">
            <a:noFill/>
          </a:ln>
        </p:spPr>
        <p:txBody>
          <a:bodyPr wrap="none" tIns="0" bIns="0" anchor="ctr"/>
          <a:p>
            <a:pPr lvl="0" algn="ctr">
              <a:buFont typeface="Wingdings 3" panose="05040102010807070707" pitchFamily="18" charset="2"/>
              <a:buChar char="t"/>
            </a:pPr>
            <a:r>
              <a:rPr lang="zh-CN" altLang="en-US" sz="1400" b="1" dirty="0">
                <a:solidFill>
                  <a:srgbClr val="66FF33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上     页</a:t>
            </a:r>
            <a:endParaRPr lang="zh-CN" altLang="en-US" sz="1400" b="1">
              <a:solidFill>
                <a:srgbClr val="66FF33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3088" name="动作按钮: 自定义 43023" descr="绿色大理石">
            <a:hlinkClick r:id="" action="ppaction://hlinkshowjump?jump=firstslide">
              <a:snd r:embed="rId12" name="click.wav"/>
            </a:hlinkClick>
          </p:cNvPr>
          <p:cNvSpPr/>
          <p:nvPr userDrawn="1"/>
        </p:nvSpPr>
        <p:spPr>
          <a:xfrm>
            <a:off x="3348038" y="6534150"/>
            <a:ext cx="1079500" cy="323850"/>
          </a:xfrm>
          <a:prstGeom prst="actionButtonBlank">
            <a:avLst/>
          </a:prstGeom>
          <a:blipFill rotWithShape="0">
            <a:blip r:embed="rId13"/>
          </a:blipFill>
          <a:ln w="12700">
            <a:noFill/>
          </a:ln>
        </p:spPr>
        <p:txBody>
          <a:bodyPr wrap="none" tIns="0" bIns="0" anchor="ctr"/>
          <a:p>
            <a:pPr lvl="0" algn="ctr">
              <a:buFont typeface="Wingdings 2" panose="05020102010507070707" pitchFamily="18" charset="2"/>
              <a:buChar char="²"/>
            </a:pPr>
            <a:r>
              <a:rPr lang="zh-CN" altLang="en-US" sz="1400" b="1" dirty="0">
                <a:solidFill>
                  <a:srgbClr val="66FF33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首     页</a:t>
            </a:r>
            <a:endParaRPr lang="zh-CN" altLang="en-US" sz="1400" b="1">
              <a:solidFill>
                <a:srgbClr val="66FF33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3089" name="动作按钮: 自定义 43024" descr="绿色大理石">
            <a:hlinkClick r:id="" action="ppaction://hlinkshowjump?jump=lastslideviewed">
              <a:snd r:embed="rId12" name="click.wav"/>
            </a:hlinkClick>
          </p:cNvPr>
          <p:cNvSpPr/>
          <p:nvPr userDrawn="1"/>
        </p:nvSpPr>
        <p:spPr>
          <a:xfrm>
            <a:off x="4643438" y="6534150"/>
            <a:ext cx="1079500" cy="323850"/>
          </a:xfrm>
          <a:prstGeom prst="actionButtonBlank">
            <a:avLst/>
          </a:prstGeom>
          <a:blipFill rotWithShape="0">
            <a:blip r:embed="rId13"/>
          </a:blipFill>
          <a:ln w="12700">
            <a:noFill/>
          </a:ln>
        </p:spPr>
        <p:txBody>
          <a:bodyPr wrap="none" tIns="0" bIns="0" anchor="ctr"/>
          <a:p>
            <a:pPr lvl="0" algn="ctr">
              <a:buFont typeface="Wingdings 3" panose="05040102010807070707" pitchFamily="18" charset="2"/>
              <a:buChar char="O"/>
            </a:pPr>
            <a:r>
              <a:rPr lang="zh-CN" altLang="en-US" sz="1400" b="1" dirty="0">
                <a:solidFill>
                  <a:srgbClr val="66FF33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返      回</a:t>
            </a:r>
            <a:endParaRPr lang="zh-CN" altLang="en-US" sz="1400" b="1">
              <a:solidFill>
                <a:srgbClr val="66FF33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3090" name="标题 43025"/>
          <p:cNvSpPr>
            <a:spLocks noGrp="1"/>
          </p:cNvSpPr>
          <p:nvPr>
            <p:ph type="title"/>
          </p:nvPr>
        </p:nvSpPr>
        <p:spPr>
          <a:xfrm>
            <a:off x="755650" y="115888"/>
            <a:ext cx="8229600" cy="476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91" name="菱形 43026"/>
          <p:cNvSpPr>
            <a:spLocks noChangeAspect="1"/>
          </p:cNvSpPr>
          <p:nvPr userDrawn="1"/>
        </p:nvSpPr>
        <p:spPr>
          <a:xfrm>
            <a:off x="107950" y="44450"/>
            <a:ext cx="633413" cy="546100"/>
          </a:xfrm>
          <a:prstGeom prst="diamond">
            <a:avLst/>
          </a:prstGeom>
          <a:solidFill>
            <a:srgbClr val="99CCFF"/>
          </a:solidFill>
          <a:ln w="127000" cap="flat" cmpd="tri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028" name="矩形 43027"/>
          <p:cNvSpPr/>
          <p:nvPr userDrawn="1"/>
        </p:nvSpPr>
        <p:spPr>
          <a:xfrm>
            <a:off x="265113" y="0"/>
            <a:ext cx="304800" cy="442913"/>
          </a:xfrm>
          <a:prstGeom prst="rect">
            <a:avLst/>
          </a:prstGeom>
        </p:spPr>
        <p:txBody>
          <a:bodyPr wrap="none" fromWordArt="1">
            <a:prstTxWarp prst="textDeflateTop">
              <a:avLst>
                <a:gd name="adj" fmla="val 46875"/>
              </a:avLst>
            </a:prstTxWarp>
            <a:normAutofit/>
          </a:bodyPr>
          <a:p>
            <a:pPr algn="ctr" fontAlgn="base"/>
            <a:r>
              <a:rPr lang="zh-CN" altLang="en-US" sz="1200" b="1" strike="noStrike" noProof="1">
                <a:solidFill>
                  <a:srgbClr val="800000"/>
                </a:solidFill>
                <a:latin typeface="隶书" panose="02010509060101010101" charset="-122"/>
                <a:ea typeface="隶书" panose="02010509060101010101" charset="-122"/>
                <a:cs typeface="+mn-cs"/>
              </a:rPr>
              <a:t>3</a:t>
            </a:r>
            <a:endParaRPr lang="zh-CN" altLang="en-US" sz="1200" b="1" strike="noStrike" noProof="1">
              <a:solidFill>
                <a:srgbClr val="8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 algn="ctr" fontAlgn="base"/>
            <a:r>
              <a:rPr lang="zh-CN" altLang="en-US" sz="1200" b="1" strike="noStrike" noProof="1">
                <a:solidFill>
                  <a:srgbClr val="800000"/>
                </a:solidFill>
                <a:latin typeface="隶书" panose="02010509060101010101" charset="-122"/>
                <a:ea typeface="隶书" panose="02010509060101010101" charset="-122"/>
                <a:cs typeface="+mn-cs"/>
              </a:rPr>
              <a:t>专题</a:t>
            </a:r>
            <a:endParaRPr lang="zh-CN" altLang="en-US" sz="1200" b="1" strike="noStrike" noProof="1">
              <a:solidFill>
                <a:srgbClr val="80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Tx/>
        <a:buChar char="•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hyperlink" Target="http://image.baidu.com/i?ct=503316480&amp;z=0&amp;tn=baiduimagedetail&amp;word=%CB%AE%B7%D6%D7%D3%C4%A3%D0%CD&amp;in=26860&amp;cl=2&amp;cm=1&amp;sc=0&amp;lm=-1&amp;pn=0&amp;rn=1&amp;di=2761370808&amp;ln=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hyperlink" Target="http://www.e-huaxue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hyperlink" Target="http://www.e-huaxue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hyperlink" Target="http://www.e-huaxu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49153"/>
          <p:cNvSpPr txBox="1"/>
          <p:nvPr/>
        </p:nvSpPr>
        <p:spPr>
          <a:xfrm>
            <a:off x="2627313" y="2708275"/>
            <a:ext cx="4313237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水溶液（第二课时）</a:t>
            </a:r>
            <a:endParaRPr lang="zh-CN" altLang="en-US" sz="36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pic>
        <p:nvPicPr>
          <p:cNvPr id="16386" name="图片 49154" descr="u=3699518035,3595742860&amp;fm=0&amp;gp=-38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325" y="4221163"/>
            <a:ext cx="2447925" cy="2008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文本框 49155"/>
          <p:cNvSpPr txBox="1"/>
          <p:nvPr/>
        </p:nvSpPr>
        <p:spPr>
          <a:xfrm>
            <a:off x="1763713" y="1341438"/>
            <a:ext cx="5400675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5400" b="1" dirty="0">
                <a:latin typeface="Arial" panose="020B0604020202020204" pitchFamily="34" charset="0"/>
                <a:ea typeface="宋体" panose="02010600030101010101" pitchFamily="2" charset="-122"/>
              </a:rPr>
              <a:t>第三章    第一节</a:t>
            </a:r>
            <a:endParaRPr lang="zh-CN" altLang="en-US" sz="5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7" name="矩形 93186"/>
          <p:cNvSpPr/>
          <p:nvPr/>
        </p:nvSpPr>
        <p:spPr>
          <a:xfrm>
            <a:off x="107950" y="333375"/>
            <a:ext cx="9215438" cy="482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2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例</a:t>
            </a:r>
            <a:r>
              <a:rPr lang="en-US" altLang="zh-CN" sz="32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  </a:t>
            </a:r>
            <a:r>
              <a:rPr lang="zh-CN" altLang="en-US" sz="32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室温，求</a:t>
            </a:r>
            <a:r>
              <a:rPr lang="en-US" altLang="zh-CN" sz="32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5×10</a:t>
            </a:r>
            <a:r>
              <a:rPr lang="en-US" altLang="zh-CN" sz="32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-3</a:t>
            </a:r>
            <a:r>
              <a:rPr lang="en-US" altLang="zh-CN" sz="32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mol/LBa(OH)</a:t>
            </a:r>
            <a:r>
              <a:rPr lang="en-US" altLang="zh-CN" sz="3200" b="1" strike="noStrike" baseline="-25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lang="zh-CN" altLang="en-US" sz="32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溶液的</a:t>
            </a:r>
            <a:r>
              <a:rPr lang="en-US" altLang="zh-CN" sz="32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pH</a:t>
            </a:r>
            <a:endParaRPr lang="en-US" altLang="zh-CN" sz="32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3189" name="矩形 93188"/>
          <p:cNvSpPr/>
          <p:nvPr/>
        </p:nvSpPr>
        <p:spPr>
          <a:xfrm>
            <a:off x="0" y="1196975"/>
            <a:ext cx="9372600" cy="3849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解析</a:t>
            </a:r>
            <a:r>
              <a:rPr lang="en-US" altLang="zh-CN" sz="28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:     </a:t>
            </a:r>
            <a:r>
              <a:rPr lang="zh-CN" altLang="en-US" sz="28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由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Ba(OH)</a:t>
            </a:r>
            <a:r>
              <a:rPr lang="en-US" altLang="zh-CN" sz="2800" b="1" strike="noStrike" baseline="-25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lang="en-US" altLang="zh-CN" sz="2800" b="1" strike="noStrike" noProof="1" dirty="0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  Ba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2+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+  2OH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lang="zh-CN" altLang="en-US" sz="28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知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: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[OH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]=2×c[Ba(OH)</a:t>
            </a:r>
            <a:r>
              <a:rPr lang="en-US" altLang="zh-CN" sz="2800" b="1" strike="noStrike" baseline="-25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]=2×5×10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-3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mol/L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=1×10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-2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mol/L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[H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]=                   =                         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=1.0×10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-12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mol/L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800" b="1" strike="noStrike" noProof="1" dirty="0" err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PH=-lg[H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]=-lg1.0×10</a:t>
            </a:r>
            <a:r>
              <a:rPr lang="en-US" altLang="zh-CN" sz="2800" b="1" strike="noStrike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-12</a:t>
            </a:r>
            <a:r>
              <a:rPr lang="en-US" altLang="zh-CN" sz="2800" b="1" strike="noStrike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=12</a:t>
            </a:r>
            <a:endParaRPr lang="en-US" altLang="zh-CN" sz="2800" b="1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endParaRPr lang="en-US" altLang="zh-CN" sz="2800" b="1" strike="noStrike" noProof="1" dirty="0">
              <a:latin typeface="Times New Roman" panose="02020603050405020304" pitchFamily="18" charset="0"/>
            </a:endParaRPr>
          </a:p>
        </p:txBody>
      </p:sp>
      <p:grpSp>
        <p:nvGrpSpPr>
          <p:cNvPr id="93190" name="组合 93189"/>
          <p:cNvGrpSpPr/>
          <p:nvPr/>
        </p:nvGrpSpPr>
        <p:grpSpPr>
          <a:xfrm>
            <a:off x="1331913" y="2636838"/>
            <a:ext cx="1828800" cy="989012"/>
            <a:chOff x="1728" y="3312"/>
            <a:chExt cx="1152" cy="623"/>
          </a:xfrm>
        </p:grpSpPr>
        <p:sp>
          <p:nvSpPr>
            <p:cNvPr id="25604" name="文本框 93190"/>
            <p:cNvSpPr txBox="1"/>
            <p:nvPr/>
          </p:nvSpPr>
          <p:spPr>
            <a:xfrm>
              <a:off x="1872" y="3312"/>
              <a:ext cx="1008" cy="6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en-US" altLang="zh-CN" sz="2800" b="1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Kw</a:t>
              </a:r>
              <a:endPara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en-US" altLang="zh-CN" sz="2800" b="1">
                  <a:latin typeface="Times New Roman" panose="02020603050405020304" pitchFamily="18" charset="0"/>
                  <a:ea typeface="宋体" panose="02010600030101010101" pitchFamily="2" charset="-122"/>
                </a:rPr>
                <a:t>[OH</a:t>
              </a:r>
              <a:r>
                <a:rPr lang="en-US" altLang="zh-CN" sz="2800" b="1" baseline="30000"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2800" b="1">
                  <a:latin typeface="Times New Roman" panose="02020603050405020304" pitchFamily="18" charset="0"/>
                  <a:ea typeface="宋体" panose="02010600030101010101" pitchFamily="2" charset="-122"/>
                </a:rPr>
                <a:t>]</a:t>
              </a:r>
              <a:endPara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5605" name="直接连接符 93191"/>
            <p:cNvSpPr/>
            <p:nvPr/>
          </p:nvSpPr>
          <p:spPr>
            <a:xfrm>
              <a:off x="1728" y="3648"/>
              <a:ext cx="1008" cy="0"/>
            </a:xfrm>
            <a:prstGeom prst="line">
              <a:avLst/>
            </a:prstGeom>
            <a:ln w="41275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93193" name="组合 93192"/>
          <p:cNvGrpSpPr/>
          <p:nvPr/>
        </p:nvGrpSpPr>
        <p:grpSpPr>
          <a:xfrm>
            <a:off x="3348038" y="2565400"/>
            <a:ext cx="4191000" cy="989013"/>
            <a:chOff x="2736" y="2976"/>
            <a:chExt cx="2640" cy="623"/>
          </a:xfrm>
        </p:grpSpPr>
        <p:sp>
          <p:nvSpPr>
            <p:cNvPr id="93194" name="文本框 93193"/>
            <p:cNvSpPr txBox="1"/>
            <p:nvPr/>
          </p:nvSpPr>
          <p:spPr>
            <a:xfrm>
              <a:off x="2784" y="2976"/>
              <a:ext cx="2592" cy="6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en-US" altLang="zh-CN" sz="2800" b="1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1.0×10</a:t>
              </a:r>
              <a:r>
                <a:rPr lang="en-US" altLang="zh-CN" sz="2800" b="1" baseline="30000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-14</a:t>
              </a:r>
              <a:r>
                <a:rPr lang="en-US" altLang="zh-CN" sz="2800" b="1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mol</a:t>
              </a:r>
              <a:r>
                <a:rPr lang="en-US" altLang="zh-CN" sz="2800" b="1" baseline="30000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lang="en-US" altLang="zh-CN" sz="2800" b="1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·L</a:t>
              </a:r>
              <a:r>
                <a:rPr lang="en-US" altLang="zh-CN" sz="2800" b="1" baseline="30000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-2</a:t>
              </a:r>
              <a:endParaRPr lang="en-US" altLang="zh-CN" sz="2800" b="1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  <a:p>
              <a:pPr marL="342900" indent="-342900">
                <a:lnSpc>
                  <a:spcPct val="80000"/>
                </a:lnSpc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</a:pPr>
              <a:r>
                <a:rPr lang="en-US" altLang="zh-CN" sz="2800" b="1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1×10</a:t>
              </a:r>
              <a:r>
                <a:rPr lang="en-US" altLang="zh-CN" sz="2800" b="1" baseline="30000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-2</a:t>
              </a:r>
              <a:r>
                <a:rPr lang="en-US" altLang="zh-CN" sz="2800" b="1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mol·L</a:t>
              </a:r>
              <a:r>
                <a:rPr lang="en-US" altLang="zh-CN" sz="2800" b="1" baseline="30000" noProof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-1</a:t>
              </a:r>
              <a:endParaRPr lang="en-US" altLang="zh-CN" sz="2800" b="1" baseline="30000" noProof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25608" name="直接连接符 93194"/>
            <p:cNvSpPr/>
            <p:nvPr/>
          </p:nvSpPr>
          <p:spPr>
            <a:xfrm>
              <a:off x="2736" y="3312"/>
              <a:ext cx="2352" cy="0"/>
            </a:xfrm>
            <a:prstGeom prst="line">
              <a:avLst/>
            </a:prstGeom>
            <a:ln w="41275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93213" name="文本框 93212"/>
          <p:cNvSpPr txBox="1"/>
          <p:nvPr/>
        </p:nvSpPr>
        <p:spPr>
          <a:xfrm>
            <a:off x="827088" y="5445125"/>
            <a:ext cx="6605587" cy="519113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强碱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:   c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（碱）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→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］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→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］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→pH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93214" name="矩形 93213"/>
          <p:cNvSpPr/>
          <p:nvPr/>
        </p:nvSpPr>
        <p:spPr>
          <a:xfrm>
            <a:off x="4932363" y="5300663"/>
            <a:ext cx="5270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 dirty="0" err="1">
                <a:latin typeface="Arial" panose="020B0604020202020204" pitchFamily="34" charset="0"/>
                <a:ea typeface="宋体" panose="02010600030101010101" pitchFamily="2" charset="-122"/>
              </a:rPr>
              <a:t>Kw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189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35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3189">
                                            <p:txEl>
                                              <p:charRg st="35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79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3189">
                                            <p:txEl>
                                              <p:charRg st="79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114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189">
                                            <p:txEl>
                                              <p:charRg st="114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169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3189">
                                            <p:txEl>
                                              <p:charRg st="169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charRg st="202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189">
                                            <p:txEl>
                                              <p:charRg st="202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3" grpId="0"/>
      <p:bldP spid="932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3" name="文本框 71682"/>
          <p:cNvSpPr txBox="1"/>
          <p:nvPr/>
        </p:nvSpPr>
        <p:spPr>
          <a:xfrm>
            <a:off x="1042988" y="908050"/>
            <a:ext cx="6877050" cy="519113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注意：先判断谁过量，然后再计算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1684" name="文本框 71683"/>
          <p:cNvSpPr txBox="1"/>
          <p:nvPr/>
        </p:nvSpPr>
        <p:spPr>
          <a:xfrm>
            <a:off x="731838" y="2000885"/>
            <a:ext cx="7499350" cy="461581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要从以下三种可能去考虑：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）若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），恰好中和，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pH=7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）若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&gt;n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），</a:t>
            </a:r>
            <a:endParaRPr lang="zh-CN" altLang="en-US" sz="2800" b="1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    酸过量，计算剩下 的［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］，再算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）若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&lt;n</a:t>
            </a:r>
            <a:r>
              <a:rPr lang="zh-CN" altLang="en-US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），</a:t>
            </a:r>
            <a:endParaRPr lang="zh-CN" altLang="en-US" sz="2800" b="1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碱过量，计算剩下的［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］，</a:t>
            </a:r>
            <a:endParaRPr lang="zh-CN" altLang="en-US" sz="2800" b="1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然后计算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［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H</a:t>
            </a:r>
            <a:r>
              <a:rPr lang="en-US" altLang="zh-CN" sz="2800" b="1" baseline="3000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+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］，</a:t>
            </a:r>
            <a:r>
              <a:rPr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再算</a:t>
            </a:r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6627" name="组合 71686"/>
          <p:cNvGrpSpPr/>
          <p:nvPr/>
        </p:nvGrpSpPr>
        <p:grpSpPr>
          <a:xfrm>
            <a:off x="900113" y="188913"/>
            <a:ext cx="8243887" cy="6669087"/>
            <a:chOff x="567" y="119"/>
            <a:chExt cx="5193" cy="4201"/>
          </a:xfrm>
        </p:grpSpPr>
        <p:sp>
          <p:nvSpPr>
            <p:cNvPr id="26628" name="文本框 71681"/>
            <p:cNvSpPr txBox="1"/>
            <p:nvPr/>
          </p:nvSpPr>
          <p:spPr>
            <a:xfrm>
              <a:off x="567" y="119"/>
              <a:ext cx="2534" cy="327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） 强酸与强碱溶液混合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pic>
          <p:nvPicPr>
            <p:cNvPr id="26629" name="图片 71685">
              <a:hlinkClick r:id="rId1"/>
            </p:cNvPr>
            <p:cNvPicPr>
              <a:picLocks noChangeAspect="1"/>
            </p:cNvPicPr>
            <p:nvPr/>
          </p:nvPicPr>
          <p:blipFill>
            <a:blip r:embed="rId2">
              <a:lum bright="70001" contrast="-70000"/>
            </a:blip>
            <a:stretch>
              <a:fillRect/>
            </a:stretch>
          </p:blipFill>
          <p:spPr>
            <a:xfrm>
              <a:off x="4878" y="4122"/>
              <a:ext cx="882" cy="19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68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13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1684">
                                            <p:txEl>
                                              <p:charRg st="13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1684">
                                            <p:txEl>
                                              <p:charRg st="4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58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71684">
                                            <p:txEl>
                                              <p:charRg st="58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86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71684">
                                            <p:txEl>
                                              <p:charRg st="86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104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71684">
                                            <p:txEl>
                                              <p:charRg st="104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71684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8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7649" name="文本框 45057"/>
          <p:cNvSpPr txBox="1"/>
          <p:nvPr/>
        </p:nvSpPr>
        <p:spPr>
          <a:xfrm>
            <a:off x="395288" y="252730"/>
            <a:ext cx="8424862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例：在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100ml 0.6mol/L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的盐酸与等体积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0.4mol/L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的氢氧化钠溶液混合后，溶液呈</a:t>
            </a:r>
            <a:r>
              <a:rPr lang="zh-CN" altLang="en-US" sz="32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性（酸、碱、中）？溶液的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值等于多少？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5059" name="文本框 45058"/>
          <p:cNvSpPr txBox="1"/>
          <p:nvPr/>
        </p:nvSpPr>
        <p:spPr>
          <a:xfrm>
            <a:off x="539750" y="2036763"/>
            <a:ext cx="813593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解：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 err="1">
                <a:latin typeface="Tahoma" panose="020B0604030504040204" pitchFamily="34" charset="0"/>
                <a:ea typeface="宋体" panose="02010600030101010101" pitchFamily="2" charset="-122"/>
              </a:rPr>
              <a:t>NaOH   +    HCl  =   NaCl</a:t>
            </a:r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 +  H</a:t>
            </a:r>
            <a:r>
              <a:rPr lang="en-US" altLang="zh-CN" sz="3200" b="1" baseline="-25000">
                <a:latin typeface="Tahoma" panose="020B060403050404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O</a:t>
            </a:r>
            <a:endParaRPr lang="en-US" altLang="zh-CN" sz="3200" b="1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0" name="文本框 45059"/>
          <p:cNvSpPr txBox="1"/>
          <p:nvPr/>
        </p:nvSpPr>
        <p:spPr>
          <a:xfrm>
            <a:off x="1187450" y="2565400"/>
            <a:ext cx="56896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0.04mol    0.06mol</a:t>
            </a:r>
            <a:endParaRPr lang="en-US" altLang="zh-CN" sz="3200" b="1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1" name="文本框 45060"/>
          <p:cNvSpPr txBox="1"/>
          <p:nvPr/>
        </p:nvSpPr>
        <p:spPr>
          <a:xfrm>
            <a:off x="1260475" y="3568700"/>
            <a:ext cx="41751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 err="1">
                <a:latin typeface="Tahoma" panose="020B0604030504040204" pitchFamily="34" charset="0"/>
                <a:ea typeface="宋体" panose="02010600030101010101" pitchFamily="2" charset="-122"/>
              </a:rPr>
              <a:t>pH=-lg[H</a:t>
            </a:r>
            <a:r>
              <a:rPr lang="en-US" altLang="zh-CN" sz="3200" b="1" baseline="30000">
                <a:latin typeface="Tahoma" panose="020B0604030504040204" pitchFamily="34" charset="0"/>
                <a:ea typeface="宋体" panose="02010600030101010101" pitchFamily="2" charset="-122"/>
              </a:rPr>
              <a:t>+</a:t>
            </a:r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] </a:t>
            </a:r>
            <a:endParaRPr lang="en-US" altLang="zh-CN" sz="3200" b="1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2" name="文本框 45061"/>
          <p:cNvSpPr txBox="1"/>
          <p:nvPr/>
        </p:nvSpPr>
        <p:spPr>
          <a:xfrm>
            <a:off x="1825625" y="4217988"/>
            <a:ext cx="419893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=-lg0.02/(0.1+0.1)</a:t>
            </a:r>
            <a:endParaRPr lang="en-US" altLang="zh-CN" sz="3200" b="1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3" name="文本框 45062"/>
          <p:cNvSpPr txBox="1"/>
          <p:nvPr/>
        </p:nvSpPr>
        <p:spPr>
          <a:xfrm>
            <a:off x="1827213" y="4791075"/>
            <a:ext cx="187166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=-lg10</a:t>
            </a:r>
            <a:r>
              <a:rPr lang="en-US" altLang="zh-CN" sz="3200" b="1" baseline="30000">
                <a:latin typeface="Tahoma" panose="020B0604030504040204" pitchFamily="34" charset="0"/>
                <a:ea typeface="宋体" panose="02010600030101010101" pitchFamily="2" charset="-122"/>
              </a:rPr>
              <a:t>-1</a:t>
            </a:r>
            <a:endParaRPr lang="en-US" altLang="zh-CN" sz="3200" b="1" baseline="3000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4" name="文本框 45063"/>
          <p:cNvSpPr txBox="1"/>
          <p:nvPr/>
        </p:nvSpPr>
        <p:spPr>
          <a:xfrm>
            <a:off x="1835150" y="5370513"/>
            <a:ext cx="7762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Tahoma" panose="020B0604030504040204" pitchFamily="34" charset="0"/>
                <a:ea typeface="宋体" panose="02010600030101010101" pitchFamily="2" charset="-122"/>
              </a:rPr>
              <a:t>=1</a:t>
            </a:r>
            <a:endParaRPr lang="en-US" altLang="zh-CN" sz="3200" b="1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066" name="文本框 45065"/>
          <p:cNvSpPr txBox="1"/>
          <p:nvPr/>
        </p:nvSpPr>
        <p:spPr>
          <a:xfrm>
            <a:off x="1403350" y="3068638"/>
            <a:ext cx="439261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酸过量，溶液呈酸性。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7" name="矩形 45066"/>
          <p:cNvSpPr/>
          <p:nvPr/>
        </p:nvSpPr>
        <p:spPr>
          <a:xfrm>
            <a:off x="755650" y="115888"/>
            <a:ext cx="8229600" cy="476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课堂练习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/>
      <p:bldP spid="45062" grpId="0"/>
      <p:bldP spid="45063" grpId="0"/>
      <p:bldP spid="45064" grpId="0"/>
      <p:bldP spid="450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文本框 99329"/>
          <p:cNvSpPr txBox="1"/>
          <p:nvPr/>
        </p:nvSpPr>
        <p:spPr>
          <a:xfrm>
            <a:off x="0" y="1125538"/>
            <a:ext cx="91440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华文行楷" panose="02010800040101010101" pitchFamily="2" charset="-122"/>
              </a:rPr>
              <a:t>通常两种稀溶液混合，可认为混合后体积为二者体积之和</a:t>
            </a:r>
            <a:endParaRPr lang="zh-CN" altLang="en-US" sz="2800" b="1"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grpSp>
        <p:nvGrpSpPr>
          <p:cNvPr id="28674" name="组合 99330"/>
          <p:cNvGrpSpPr/>
          <p:nvPr/>
        </p:nvGrpSpPr>
        <p:grpSpPr>
          <a:xfrm>
            <a:off x="503238" y="2205038"/>
            <a:ext cx="8640762" cy="2808287"/>
            <a:chOff x="521" y="482"/>
            <a:chExt cx="4717" cy="1769"/>
          </a:xfrm>
        </p:grpSpPr>
        <p:sp>
          <p:nvSpPr>
            <p:cNvPr id="28675" name="矩形 99331"/>
            <p:cNvSpPr/>
            <p:nvPr/>
          </p:nvSpPr>
          <p:spPr>
            <a:xfrm>
              <a:off x="521" y="482"/>
              <a:ext cx="4400" cy="1769"/>
            </a:xfrm>
            <a:prstGeom prst="rect">
              <a:avLst/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28676" name="组合 99332"/>
            <p:cNvGrpSpPr/>
            <p:nvPr/>
          </p:nvGrpSpPr>
          <p:grpSpPr>
            <a:xfrm>
              <a:off x="657" y="482"/>
              <a:ext cx="4581" cy="1678"/>
              <a:chOff x="657" y="482"/>
              <a:chExt cx="4581" cy="1678"/>
            </a:xfrm>
          </p:grpSpPr>
          <p:sp>
            <p:nvSpPr>
              <p:cNvPr id="28677" name="文本框 99333"/>
              <p:cNvSpPr txBox="1"/>
              <p:nvPr/>
            </p:nvSpPr>
            <p:spPr>
              <a:xfrm>
                <a:off x="657" y="482"/>
                <a:ext cx="4581" cy="1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华文行楷" panose="02010800040101010101" pitchFamily="2" charset="-122"/>
                  </a:rPr>
                  <a:t>酸过量的计算公式</a:t>
                </a:r>
                <a:r>
                  <a:rPr lang="zh-CN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：</a:t>
                </a:r>
                <a:endParaRPr lang="zh-CN" altLang="en-US" sz="36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  </a:t>
                </a:r>
                <a:endParaRPr lang="zh-CN" altLang="en-US" sz="36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先求</a:t>
                </a:r>
                <a:r>
                  <a:rPr lang="en-US" altLang="zh-CN" sz="36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[H</a:t>
                </a:r>
                <a:r>
                  <a:rPr lang="en-US" altLang="zh-CN" sz="3600" b="1" baseline="3000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+</a:t>
                </a:r>
                <a:r>
                  <a:rPr lang="en-US" altLang="zh-CN" sz="36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]</a:t>
                </a:r>
                <a:r>
                  <a:rPr lang="zh-CN" altLang="en-US" sz="36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余</a:t>
                </a:r>
                <a:r>
                  <a:rPr lang="en-US" altLang="zh-CN" sz="36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=</a:t>
                </a:r>
                <a:endParaRPr lang="en-US" altLang="zh-CN" sz="36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28678" name="组合 99334"/>
              <p:cNvGrpSpPr/>
              <p:nvPr/>
            </p:nvGrpSpPr>
            <p:grpSpPr>
              <a:xfrm>
                <a:off x="2109" y="1379"/>
                <a:ext cx="2812" cy="781"/>
                <a:chOff x="2472" y="1298"/>
                <a:chExt cx="2812" cy="781"/>
              </a:xfrm>
            </p:grpSpPr>
            <p:sp>
              <p:nvSpPr>
                <p:cNvPr id="28679" name="文本框 99335"/>
                <p:cNvSpPr txBox="1"/>
                <p:nvPr/>
              </p:nvSpPr>
              <p:spPr>
                <a:xfrm>
                  <a:off x="2472" y="1298"/>
                  <a:ext cx="2812" cy="32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[H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+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] </a:t>
                  </a:r>
                  <a:r>
                    <a:rPr lang="en-US" altLang="zh-CN" sz="2400" b="1">
                      <a:solidFill>
                        <a:srgbClr val="990033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×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V[H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+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]-[OH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-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] </a:t>
                  </a:r>
                  <a:r>
                    <a:rPr lang="en-US" altLang="zh-CN" sz="2400" b="1">
                      <a:solidFill>
                        <a:srgbClr val="990033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×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V(OH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-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)</a:t>
                  </a:r>
                  <a:endParaRPr lang="en-US" altLang="zh-CN" sz="28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680" name="直接连接符 99336"/>
                <p:cNvSpPr/>
                <p:nvPr/>
              </p:nvSpPr>
              <p:spPr>
                <a:xfrm>
                  <a:off x="2608" y="1706"/>
                  <a:ext cx="2585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8681" name="文本框 99337"/>
                <p:cNvSpPr txBox="1"/>
                <p:nvPr/>
              </p:nvSpPr>
              <p:spPr>
                <a:xfrm>
                  <a:off x="2925" y="1752"/>
                  <a:ext cx="1996" cy="32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V(H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+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)+V(OH</a:t>
                  </a:r>
                  <a:r>
                    <a:rPr lang="en-US" altLang="zh-CN" sz="28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-</a:t>
                  </a:r>
                  <a:r>
                    <a: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)</a:t>
                  </a:r>
                  <a:endParaRPr lang="en-US" altLang="zh-CN" sz="28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文本框 82947"/>
          <p:cNvSpPr txBox="1"/>
          <p:nvPr/>
        </p:nvSpPr>
        <p:spPr>
          <a:xfrm>
            <a:off x="468313" y="404813"/>
            <a:ext cx="7704137" cy="13589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练：将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0.1mol/L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盐酸和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0.06mol/L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氢氧化钡溶液以等体积混合后，求混合溶液的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。 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2949" name="组合 82948"/>
          <p:cNvGrpSpPr/>
          <p:nvPr/>
        </p:nvGrpSpPr>
        <p:grpSpPr>
          <a:xfrm>
            <a:off x="323850" y="2997200"/>
            <a:ext cx="8496300" cy="3095625"/>
            <a:chOff x="204" y="2205"/>
            <a:chExt cx="5352" cy="1769"/>
          </a:xfrm>
        </p:grpSpPr>
        <p:sp>
          <p:nvSpPr>
            <p:cNvPr id="29699" name="矩形 82949"/>
            <p:cNvSpPr/>
            <p:nvPr/>
          </p:nvSpPr>
          <p:spPr>
            <a:xfrm>
              <a:off x="204" y="2205"/>
              <a:ext cx="5352" cy="1769"/>
            </a:xfrm>
            <a:prstGeom prst="rect">
              <a:avLst/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29700" name="组合 82950"/>
            <p:cNvGrpSpPr/>
            <p:nvPr/>
          </p:nvGrpSpPr>
          <p:grpSpPr>
            <a:xfrm>
              <a:off x="340" y="2251"/>
              <a:ext cx="5199" cy="1660"/>
              <a:chOff x="358" y="2251"/>
              <a:chExt cx="5199" cy="1660"/>
            </a:xfrm>
          </p:grpSpPr>
          <p:grpSp>
            <p:nvGrpSpPr>
              <p:cNvPr id="29701" name="组合 82951"/>
              <p:cNvGrpSpPr/>
              <p:nvPr/>
            </p:nvGrpSpPr>
            <p:grpSpPr>
              <a:xfrm>
                <a:off x="358" y="2251"/>
                <a:ext cx="5199" cy="1068"/>
                <a:chOff x="358" y="2251"/>
                <a:chExt cx="5199" cy="1068"/>
              </a:xfrm>
            </p:grpSpPr>
            <p:sp>
              <p:nvSpPr>
                <p:cNvPr id="29702" name="文本框 82952"/>
                <p:cNvSpPr txBox="1"/>
                <p:nvPr/>
              </p:nvSpPr>
              <p:spPr>
                <a:xfrm>
                  <a:off x="358" y="2251"/>
                  <a:ext cx="5199" cy="83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60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华文行楷" panose="02010800040101010101" pitchFamily="2" charset="-122"/>
                    </a:rPr>
                    <a:t>碱过量的计算公式</a:t>
                  </a:r>
                  <a:r>
                    <a:rPr lang="zh-CN" altLang="en-US" sz="360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：</a:t>
                  </a:r>
                  <a:endParaRPr lang="zh-CN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  <a:p>
                  <a:pPr>
                    <a:spcBef>
                      <a:spcPct val="50000"/>
                    </a:spcBef>
                  </a:pPr>
                  <a:r>
                    <a:rPr lang="zh-CN" altLang="en-US" sz="360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 先求</a:t>
                  </a:r>
                  <a:r>
                    <a:rPr lang="en-US" altLang="zh-CN" sz="36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[OH</a:t>
                  </a:r>
                  <a:r>
                    <a:rPr lang="en-US" altLang="zh-CN" sz="3600" b="1" baseline="3000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-</a:t>
                  </a:r>
                  <a:r>
                    <a:rPr lang="en-US" altLang="zh-CN" sz="36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]</a:t>
                  </a:r>
                  <a:r>
                    <a:rPr lang="zh-CN" altLang="en-US" sz="3600" b="1" baseline="-25000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余</a:t>
                  </a:r>
                  <a:r>
                    <a:rPr lang="en-US" altLang="zh-CN" sz="36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rPr>
                    <a:t>=</a:t>
                  </a:r>
                  <a:endParaRPr lang="en-US" altLang="zh-CN" sz="36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29703" name="组合 82953"/>
                <p:cNvGrpSpPr/>
                <p:nvPr/>
              </p:nvGrpSpPr>
              <p:grpSpPr>
                <a:xfrm>
                  <a:off x="2048" y="2568"/>
                  <a:ext cx="3463" cy="751"/>
                  <a:chOff x="2472" y="1298"/>
                  <a:chExt cx="2812" cy="751"/>
                </a:xfrm>
              </p:grpSpPr>
              <p:sp>
                <p:nvSpPr>
                  <p:cNvPr id="29704" name="文本框 82954"/>
                  <p:cNvSpPr txBox="1"/>
                  <p:nvPr/>
                </p:nvSpPr>
                <p:spPr>
                  <a:xfrm>
                    <a:off x="2472" y="1298"/>
                    <a:ext cx="2812" cy="40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[OH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-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] </a:t>
                    </a:r>
                    <a:r>
                      <a:rPr lang="en-US" altLang="zh-CN" sz="2800" b="1">
                        <a:solidFill>
                          <a:srgbClr val="990033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×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V(OH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-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)</a:t>
                    </a:r>
                    <a:r>
                      <a:rPr lang="en-US" altLang="zh-CN" sz="40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-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[</a:t>
                    </a:r>
                    <a:r>
                      <a:rPr lang="en-US" altLang="zh-CN" sz="40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 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+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] </a:t>
                    </a:r>
                    <a:r>
                      <a:rPr lang="en-US" altLang="zh-CN" sz="2800" b="1">
                        <a:solidFill>
                          <a:srgbClr val="990033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×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V[H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+</a:t>
                    </a:r>
                    <a:r>
                      <a:rPr lang="en-US" altLang="zh-CN" sz="3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]</a:t>
                    </a:r>
                    <a:endParaRPr lang="en-US" altLang="zh-CN" sz="32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9705" name="直接连接符 82955"/>
                  <p:cNvSpPr/>
                  <p:nvPr/>
                </p:nvSpPr>
                <p:spPr>
                  <a:xfrm>
                    <a:off x="2608" y="1706"/>
                    <a:ext cx="2585" cy="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9706" name="文本框 82956"/>
                  <p:cNvSpPr txBox="1"/>
                  <p:nvPr/>
                </p:nvSpPr>
                <p:spPr>
                  <a:xfrm>
                    <a:off x="2925" y="1752"/>
                    <a:ext cx="1996" cy="297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V(H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+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)+V(OH</a:t>
                    </a:r>
                    <a:r>
                      <a:rPr lang="en-US" altLang="zh-CN" sz="2800" b="1" baseline="3000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-</a:t>
                    </a:r>
                    <a:r>
                      <a:rPr lang="en-US" altLang="zh-CN" sz="2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)</a:t>
                    </a:r>
                    <a:endParaRPr lang="en-US" altLang="zh-CN" sz="2800" b="1">
                      <a:solidFill>
                        <a:srgbClr val="FF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sp>
            <p:nvSpPr>
              <p:cNvPr id="29707" name="文本框 82957"/>
              <p:cNvSpPr txBox="1"/>
              <p:nvPr/>
            </p:nvSpPr>
            <p:spPr>
              <a:xfrm>
                <a:off x="567" y="3475"/>
                <a:ext cx="4400" cy="4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200" b="1" dirty="0">
                    <a:latin typeface="Arial" panose="020B0604020202020204" pitchFamily="34" charset="0"/>
                    <a:ea typeface="宋体" panose="02010600030101010101" pitchFamily="2" charset="-122"/>
                  </a:rPr>
                  <a:t>再求</a:t>
                </a:r>
                <a:r>
                  <a:rPr lang="en-US" altLang="zh-CN" sz="32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[H</a:t>
                </a:r>
                <a:r>
                  <a:rPr lang="en-US" altLang="zh-CN" sz="3200" b="1" baseline="3000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+</a:t>
                </a:r>
                <a:r>
                  <a:rPr lang="en-US" altLang="zh-CN" sz="3200" b="1" dirty="0" err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]=Kw</a:t>
                </a:r>
                <a:r>
                  <a:rPr lang="en-US" altLang="zh-CN" sz="44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/</a:t>
                </a:r>
                <a:r>
                  <a:rPr lang="en-US" altLang="zh-CN" sz="32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[OH</a:t>
                </a:r>
                <a:r>
                  <a:rPr lang="en-US" altLang="zh-CN" sz="3200" b="1" baseline="3000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-</a:t>
                </a:r>
                <a:r>
                  <a:rPr lang="en-US" altLang="zh-CN" sz="32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]</a:t>
                </a:r>
                <a:r>
                  <a:rPr lang="zh-CN" altLang="en-US" sz="32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余</a:t>
                </a:r>
                <a:r>
                  <a:rPr lang="zh-CN" alt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，最后求</a:t>
                </a:r>
                <a:r>
                  <a:rPr lang="en-US" altLang="zh-CN" sz="3200" b="1">
                    <a:solidFill>
                      <a:srgbClr val="FF00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PH</a:t>
                </a:r>
                <a:endParaRPr lang="en-US" altLang="zh-CN" sz="32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文本框 70659"/>
          <p:cNvSpPr txBox="1"/>
          <p:nvPr/>
        </p:nvSpPr>
        <p:spPr>
          <a:xfrm>
            <a:off x="395288" y="333375"/>
            <a:ext cx="5362575" cy="519113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）强酸与强酸、强碱与强碱混合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1746" name="矩形 70660"/>
          <p:cNvSpPr/>
          <p:nvPr/>
        </p:nvSpPr>
        <p:spPr>
          <a:xfrm>
            <a:off x="306070" y="1118870"/>
            <a:ext cx="7848600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pH=2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pH=5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的两种盐酸溶液等体积混合后求溶液的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是多少？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0662" name="矩形 70661"/>
          <p:cNvSpPr/>
          <p:nvPr/>
        </p:nvSpPr>
        <p:spPr>
          <a:xfrm>
            <a:off x="306070" y="2667318"/>
            <a:ext cx="8207375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pH=8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pH=12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的氢氧化钠溶液等体积混合后溶液的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是多少？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48" name="矩形 70662"/>
          <p:cNvSpPr/>
          <p:nvPr/>
        </p:nvSpPr>
        <p:spPr>
          <a:xfrm>
            <a:off x="3375025" y="648970"/>
            <a:ext cx="46018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切记：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lg2=0.3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solidFill>
                  <a:srgbClr val="0000FF"/>
                </a:solidFill>
                <a:sym typeface="+mn-ea"/>
              </a:rPr>
              <a:t>lg5=0.</a:t>
            </a:r>
            <a:r>
              <a:rPr lang="en-US" sz="3200" b="1">
                <a:solidFill>
                  <a:srgbClr val="0000FF"/>
                </a:solidFill>
                <a:sym typeface="+mn-ea"/>
              </a:rPr>
              <a:t>7</a:t>
            </a:r>
            <a:endParaRPr lang="en-US" sz="32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0665" name="文本框 70664"/>
          <p:cNvSpPr txBox="1"/>
          <p:nvPr/>
        </p:nvSpPr>
        <p:spPr>
          <a:xfrm>
            <a:off x="252095" y="4505960"/>
            <a:ext cx="8424863" cy="94615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强酸与强酸混合，先算混合后的</a:t>
            </a:r>
            <a:r>
              <a:rPr lang="en-US" altLang="zh-CN" sz="2800" b="1" dirty="0" err="1">
                <a:latin typeface="Times New Roman" panose="02020603050405020304" pitchFamily="18" charset="0"/>
                <a:ea typeface="黑体" panose="02010609060101010101" pitchFamily="2" charset="-122"/>
              </a:rPr>
              <a:t>n(H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，再求［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］，最后再算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；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0666" name="文本框 70665"/>
          <p:cNvSpPr txBox="1"/>
          <p:nvPr/>
        </p:nvSpPr>
        <p:spPr>
          <a:xfrm>
            <a:off x="252095" y="5442585"/>
            <a:ext cx="7956550" cy="94615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强碱与强碱混合，先算混合后的</a:t>
            </a:r>
            <a:r>
              <a:rPr lang="en-US" altLang="zh-CN" sz="2800" b="1" dirty="0" err="1">
                <a:latin typeface="Times New Roman" panose="02020603050405020304" pitchFamily="18" charset="0"/>
                <a:ea typeface="黑体" panose="02010609060101010101" pitchFamily="2" charset="-122"/>
              </a:rPr>
              <a:t>n(OH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)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，再求［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］，最后求［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］及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0667" name="矩形 70666"/>
          <p:cNvSpPr/>
          <p:nvPr/>
        </p:nvSpPr>
        <p:spPr>
          <a:xfrm>
            <a:off x="252095" y="4002723"/>
            <a:ext cx="12557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归纳：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97325" y="2207895"/>
            <a:ext cx="17608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pH=2.3</a:t>
            </a:r>
            <a:endParaRPr lang="en-US" altLang="zh-CN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97325" y="3743960"/>
            <a:ext cx="17608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pH=11.7</a:t>
            </a:r>
            <a:endParaRPr lang="en-US" altLang="zh-CN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" grpId="0"/>
      <p:bldP spid="4" grpId="0"/>
      <p:bldP spid="70667" grpId="0"/>
      <p:bldP spid="70665" grpId="0"/>
      <p:bldP spid="706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文本框 72705"/>
          <p:cNvSpPr txBox="1"/>
          <p:nvPr/>
        </p:nvSpPr>
        <p:spPr>
          <a:xfrm>
            <a:off x="468313" y="188913"/>
            <a:ext cx="3576637" cy="519112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）溶液加水稀释规律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2707" name="文本框 72706"/>
          <p:cNvSpPr txBox="1"/>
          <p:nvPr/>
        </p:nvSpPr>
        <p:spPr>
          <a:xfrm>
            <a:off x="250825" y="2781300"/>
            <a:ext cx="8027988" cy="156845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强酸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pH=a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，加水稀释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倍，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                    则</a:t>
            </a:r>
            <a:r>
              <a:rPr lang="en-US" altLang="zh-CN" sz="3200" b="1" dirty="0" err="1">
                <a:latin typeface="Times New Roman" panose="02020603050405020304" pitchFamily="18" charset="0"/>
                <a:ea typeface="黑体" panose="02010609060101010101" pitchFamily="2" charset="-122"/>
              </a:rPr>
              <a:t>pH=a+n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；</a:t>
            </a:r>
            <a:endParaRPr lang="zh-CN" altLang="en-US" sz="32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2708" name="文本框 72707"/>
          <p:cNvSpPr txBox="1"/>
          <p:nvPr/>
        </p:nvSpPr>
        <p:spPr>
          <a:xfrm>
            <a:off x="179388" y="708025"/>
            <a:ext cx="8964612" cy="201104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例题：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pH=2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的盐酸溶液稀释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100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倍后溶液的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？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pH=2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的盐酸稀释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1000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倍后的溶液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的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？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709" name="矩形 72708"/>
          <p:cNvSpPr/>
          <p:nvPr/>
        </p:nvSpPr>
        <p:spPr>
          <a:xfrm>
            <a:off x="412433" y="4637405"/>
            <a:ext cx="7704137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pH=6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的盐酸稀释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100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倍后的溶液的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711" name="矩形 72710"/>
          <p:cNvSpPr/>
          <p:nvPr/>
        </p:nvSpPr>
        <p:spPr>
          <a:xfrm>
            <a:off x="90170" y="5642610"/>
            <a:ext cx="896366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酸溶液无限稀释时，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只能接近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，但不能大于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charRg st="4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708">
                                            <p:txEl>
                                              <p:charRg st="4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charRg st="3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08">
                                            <p:txEl>
                                              <p:charRg st="30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charRg st="1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charRg st="18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2709" grpId="0"/>
      <p:bldP spid="727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文本框 104449"/>
          <p:cNvSpPr txBox="1"/>
          <p:nvPr/>
        </p:nvSpPr>
        <p:spPr>
          <a:xfrm>
            <a:off x="468313" y="188913"/>
            <a:ext cx="3576637" cy="519112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）溶液加水稀释规律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4452" name="文本框 104451"/>
          <p:cNvSpPr txBox="1"/>
          <p:nvPr/>
        </p:nvSpPr>
        <p:spPr>
          <a:xfrm>
            <a:off x="93980" y="765175"/>
            <a:ext cx="9050020" cy="235585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例题：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pH=11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氢氧化钠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稀释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100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倍后的溶液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的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2" charset="-122"/>
              </a:rPr>
              <a:t>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pH=11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的氢氧化钠溶液稀释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1000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倍后溶液的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453" name="矩形 104452"/>
          <p:cNvSpPr/>
          <p:nvPr/>
        </p:nvSpPr>
        <p:spPr>
          <a:xfrm>
            <a:off x="46355" y="4967605"/>
            <a:ext cx="90506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碱溶液无限稀释时，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只能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接近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，但不能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小于</a:t>
            </a:r>
            <a:r>
              <a:rPr lang="en-US" altLang="zh-CN"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sz="32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454" name="文本框 104453"/>
          <p:cNvSpPr txBox="1"/>
          <p:nvPr/>
        </p:nvSpPr>
        <p:spPr>
          <a:xfrm>
            <a:off x="682943" y="3198178"/>
            <a:ext cx="8027987" cy="156845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强碱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pH=b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，加水稀释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倍，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endParaRPr lang="zh-CN" altLang="en-US" sz="32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                     则</a:t>
            </a:r>
            <a:r>
              <a:rPr lang="en-US" altLang="zh-CN" sz="3200" b="1" dirty="0" err="1">
                <a:latin typeface="Times New Roman" panose="02020603050405020304" pitchFamily="18" charset="0"/>
                <a:ea typeface="黑体" panose="02010609060101010101" pitchFamily="2" charset="-122"/>
              </a:rPr>
              <a:t>pH=b-n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；</a:t>
            </a:r>
            <a:endParaRPr lang="zh-CN" altLang="en-US" sz="32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1620" y="5613400"/>
            <a:ext cx="415226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酸碱稀释</a:t>
            </a:r>
            <a:r>
              <a:rPr lang="zh-CN" sz="4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不过</a:t>
            </a:r>
            <a:r>
              <a:rPr lang="en-US" altLang="zh-CN" sz="5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sz="5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04454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charRg st="18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04454">
                                            <p:txEl>
                                              <p:charRg st="18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  <p:bldP spid="104454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56323"/>
          <p:cNvSpPr txBox="1"/>
          <p:nvPr/>
        </p:nvSpPr>
        <p:spPr>
          <a:xfrm>
            <a:off x="323850" y="260350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知识回顾：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5" name="文本框 56324"/>
          <p:cNvSpPr txBox="1"/>
          <p:nvPr/>
        </p:nvSpPr>
        <p:spPr>
          <a:xfrm>
            <a:off x="250825" y="981075"/>
            <a:ext cx="38163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、水的离子积常数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56326" name="对象 56325"/>
          <p:cNvGraphicFramePr/>
          <p:nvPr/>
        </p:nvGraphicFramePr>
        <p:xfrm>
          <a:off x="4140200" y="908050"/>
          <a:ext cx="285591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29665" imgH="241300" progId="Equation.3">
                  <p:embed/>
                </p:oleObj>
              </mc:Choice>
              <mc:Fallback>
                <p:oleObj name="" r:id="rId1" imgW="1129665" imgH="2413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40200" y="908050"/>
                        <a:ext cx="2855913" cy="600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文本框 56326"/>
          <p:cNvSpPr txBox="1"/>
          <p:nvPr/>
        </p:nvSpPr>
        <p:spPr>
          <a:xfrm>
            <a:off x="36195" y="1700213"/>
            <a:ext cx="1439863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规律：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8" name="文本框 56327"/>
          <p:cNvSpPr txBox="1"/>
          <p:nvPr/>
        </p:nvSpPr>
        <p:spPr>
          <a:xfrm>
            <a:off x="1202690" y="1700530"/>
            <a:ext cx="808291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）室温时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 纯水的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]=[OH</a:t>
            </a:r>
            <a:r>
              <a:rPr lang="en-US" altLang="zh-CN" sz="2800" b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]=10</a:t>
            </a:r>
            <a:r>
              <a:rPr lang="en-US" altLang="zh-CN" sz="2800" b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-7</a:t>
            </a:r>
            <a:r>
              <a:rPr lang="en-US" altLang="zh-CN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mol/L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则，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文本框 56328"/>
          <p:cNvSpPr txBox="1"/>
          <p:nvPr/>
        </p:nvSpPr>
        <p:spPr>
          <a:xfrm>
            <a:off x="1979613" y="2133600"/>
            <a:ext cx="54006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1×10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-14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0" name="文本框 56329"/>
          <p:cNvSpPr txBox="1"/>
          <p:nvPr/>
        </p:nvSpPr>
        <p:spPr>
          <a:xfrm>
            <a:off x="1476375" y="2708275"/>
            <a:ext cx="3455988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）水电离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吸热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1" name="矩形 56330"/>
          <p:cNvSpPr/>
          <p:nvPr/>
        </p:nvSpPr>
        <p:spPr>
          <a:xfrm>
            <a:off x="4067175" y="2708275"/>
            <a:ext cx="46466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温度升高，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增大，温度降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2" name="矩形 56331"/>
          <p:cNvSpPr/>
          <p:nvPr/>
        </p:nvSpPr>
        <p:spPr>
          <a:xfrm>
            <a:off x="1476375" y="3213100"/>
            <a:ext cx="7416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低，</a:t>
            </a:r>
            <a:r>
              <a:rPr lang="en-US" altLang="zh-CN" sz="28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减小。 </a:t>
            </a:r>
            <a:r>
              <a:rPr lang="en-US" altLang="zh-CN" sz="2800" b="1" dirty="0" err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仅受温度影响 。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3" name="文本框 56332"/>
          <p:cNvSpPr txBox="1"/>
          <p:nvPr/>
        </p:nvSpPr>
        <p:spPr>
          <a:xfrm>
            <a:off x="1403350" y="3789363"/>
            <a:ext cx="7561263" cy="519112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2" charset="-122"/>
              </a:rPr>
              <a:t>K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2" charset="-122"/>
              </a:rPr>
              <a:t>W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适用范围：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4" name="文本框 56333"/>
          <p:cNvSpPr txBox="1"/>
          <p:nvPr/>
        </p:nvSpPr>
        <p:spPr>
          <a:xfrm>
            <a:off x="4102100" y="3789363"/>
            <a:ext cx="5041900" cy="519112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纯水或酸、碱、盐的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稀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溶液。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5" name="文本框 56334"/>
          <p:cNvSpPr txBox="1"/>
          <p:nvPr/>
        </p:nvSpPr>
        <p:spPr>
          <a:xfrm>
            <a:off x="1403350" y="4292600"/>
            <a:ext cx="6913563" cy="45720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任何稀水溶液中， 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的乘积都等于</a:t>
            </a:r>
            <a:r>
              <a:rPr lang="en-US" altLang="zh-CN" sz="2400" b="1" i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6" name="矩形 56335"/>
          <p:cNvSpPr/>
          <p:nvPr/>
        </p:nvSpPr>
        <p:spPr>
          <a:xfrm>
            <a:off x="1476375" y="4797425"/>
            <a:ext cx="7164388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）在任何溶液中，由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水电离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800" b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en-US" altLang="zh-CN" sz="2800" b="1" baseline="300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的浓度一定相等。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5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32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build="p"/>
      <p:bldP spid="56327" grpId="0"/>
      <p:bldP spid="56328" grpId="0"/>
      <p:bldP spid="56329" grpId="0" build="p"/>
      <p:bldP spid="56330" grpId="0"/>
      <p:bldP spid="56331" grpId="0"/>
      <p:bldP spid="56332" grpId="0"/>
      <p:bldP spid="56333" grpId="0"/>
      <p:bldP spid="56334" grpId="0"/>
      <p:bldP spid="56335" grpId="0"/>
      <p:bldP spid="563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5778" name="表格 75777"/>
          <p:cNvGraphicFramePr/>
          <p:nvPr/>
        </p:nvGraphicFramePr>
        <p:xfrm>
          <a:off x="611188" y="1412875"/>
          <a:ext cx="7451725" cy="4073525"/>
        </p:xfrm>
        <a:graphic>
          <a:graphicData uri="http://schemas.openxmlformats.org/drawingml/2006/table">
            <a:tbl>
              <a:tblPr/>
              <a:tblGrid>
                <a:gridCol w="1271588"/>
                <a:gridCol w="1163637"/>
                <a:gridCol w="1092200"/>
                <a:gridCol w="1017588"/>
                <a:gridCol w="1379537"/>
                <a:gridCol w="1527175"/>
              </a:tblGrid>
              <a:tr h="1079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条件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移动方向</a:t>
                      </a:r>
                      <a:endParaRPr lang="zh-CN" altLang="en-US" sz="26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电离程度</a:t>
                      </a:r>
                      <a:endParaRPr lang="zh-CN" altLang="en-US" sz="26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 i="1"/>
                        <a:t>K</a:t>
                      </a:r>
                      <a:r>
                        <a:rPr lang="en-US" altLang="zh-CN" b="1" baseline="-25000"/>
                        <a:t>W</a:t>
                      </a:r>
                      <a:endParaRPr lang="zh-CN" altLang="en-US" b="1" i="1" baseline="-25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溶液中［</a:t>
                      </a:r>
                      <a:r>
                        <a:rPr lang="en-US" altLang="zh-CN" b="1"/>
                        <a:t>H</a:t>
                      </a:r>
                      <a:r>
                        <a:rPr lang="en-US" altLang="zh-CN" b="1" baseline="30000"/>
                        <a:t>+</a:t>
                      </a:r>
                      <a:r>
                        <a:rPr lang="zh-CN" altLang="en-US" b="1" dirty="0"/>
                        <a:t>］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水电离出［</a:t>
                      </a:r>
                      <a:r>
                        <a:rPr lang="en-US" altLang="zh-CN" b="1"/>
                        <a:t>H</a:t>
                      </a:r>
                      <a:r>
                        <a:rPr lang="en-US" altLang="zh-CN" b="1" baseline="30000"/>
                        <a:t>+</a:t>
                      </a:r>
                      <a:r>
                        <a:rPr lang="zh-CN" altLang="en-US" b="1" dirty="0"/>
                        <a:t>］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加热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加酸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加碱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加</a:t>
                      </a:r>
                      <a:r>
                        <a:rPr lang="en-US" altLang="zh-CN" sz="2600" b="1" dirty="0" err="1"/>
                        <a:t>NaCl</a:t>
                      </a:r>
                      <a:endParaRPr lang="zh-CN" altLang="en-US" sz="2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22" name="文本框 75821"/>
          <p:cNvSpPr txBox="1"/>
          <p:nvPr/>
        </p:nvSpPr>
        <p:spPr>
          <a:xfrm>
            <a:off x="2124075" y="2420938"/>
            <a:ext cx="719138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→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3" name="文本框 75822"/>
          <p:cNvSpPr txBox="1"/>
          <p:nvPr/>
        </p:nvSpPr>
        <p:spPr>
          <a:xfrm>
            <a:off x="3276600" y="2420938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4" name="文本框 75823"/>
          <p:cNvSpPr txBox="1"/>
          <p:nvPr/>
        </p:nvSpPr>
        <p:spPr>
          <a:xfrm>
            <a:off x="4284663" y="2420938"/>
            <a:ext cx="693737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5" name="文本框 75824"/>
          <p:cNvSpPr txBox="1"/>
          <p:nvPr/>
        </p:nvSpPr>
        <p:spPr>
          <a:xfrm>
            <a:off x="5508625" y="2420938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6" name="文本框 75825"/>
          <p:cNvSpPr txBox="1"/>
          <p:nvPr/>
        </p:nvSpPr>
        <p:spPr>
          <a:xfrm>
            <a:off x="6877050" y="2492375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7" name="文本框 75826"/>
          <p:cNvSpPr txBox="1"/>
          <p:nvPr/>
        </p:nvSpPr>
        <p:spPr>
          <a:xfrm>
            <a:off x="2124075" y="3213100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←</a:t>
            </a:r>
            <a:endParaRPr lang="en-US" altLang="zh-CN" sz="4000" b="1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8" name="文本框 75827"/>
          <p:cNvSpPr txBox="1"/>
          <p:nvPr/>
        </p:nvSpPr>
        <p:spPr>
          <a:xfrm>
            <a:off x="2195513" y="3933825"/>
            <a:ext cx="541337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en-US" altLang="zh-CN" sz="4000" b="1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←</a:t>
            </a:r>
            <a:endParaRPr lang="en-US" altLang="zh-CN" sz="4000" b="1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29" name="文本框 75828"/>
          <p:cNvSpPr txBox="1"/>
          <p:nvPr/>
        </p:nvSpPr>
        <p:spPr>
          <a:xfrm>
            <a:off x="3276600" y="3213100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30" name="文本框 75829"/>
          <p:cNvSpPr txBox="1"/>
          <p:nvPr/>
        </p:nvSpPr>
        <p:spPr>
          <a:xfrm>
            <a:off x="3276600" y="3933825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31" name="文本框 75830"/>
          <p:cNvSpPr txBox="1"/>
          <p:nvPr/>
        </p:nvSpPr>
        <p:spPr>
          <a:xfrm>
            <a:off x="4284663" y="3494088"/>
            <a:ext cx="793750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5832" name="文本框 75831"/>
          <p:cNvSpPr txBox="1"/>
          <p:nvPr/>
        </p:nvSpPr>
        <p:spPr>
          <a:xfrm>
            <a:off x="4284663" y="4143375"/>
            <a:ext cx="793750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5833" name="文本框 75832"/>
          <p:cNvSpPr txBox="1"/>
          <p:nvPr/>
        </p:nvSpPr>
        <p:spPr>
          <a:xfrm>
            <a:off x="5508625" y="3213100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34" name="文本框 75833"/>
          <p:cNvSpPr txBox="1"/>
          <p:nvPr/>
        </p:nvSpPr>
        <p:spPr>
          <a:xfrm>
            <a:off x="5508625" y="3933825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35" name="文本框 75834"/>
          <p:cNvSpPr txBox="1"/>
          <p:nvPr/>
        </p:nvSpPr>
        <p:spPr>
          <a:xfrm>
            <a:off x="6948488" y="3284538"/>
            <a:ext cx="576262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36" name="文本框 75835"/>
          <p:cNvSpPr txBox="1"/>
          <p:nvPr/>
        </p:nvSpPr>
        <p:spPr>
          <a:xfrm>
            <a:off x="6948488" y="4005263"/>
            <a:ext cx="576262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8492" name="文本框 75836"/>
          <p:cNvSpPr txBox="1"/>
          <p:nvPr/>
        </p:nvSpPr>
        <p:spPr>
          <a:xfrm>
            <a:off x="395288" y="476250"/>
            <a:ext cx="38084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、影响水电离平衡的因素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93" name="文本框 75837"/>
          <p:cNvSpPr txBox="1"/>
          <p:nvPr/>
        </p:nvSpPr>
        <p:spPr>
          <a:xfrm>
            <a:off x="4284663" y="404813"/>
            <a:ext cx="33528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8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O            H</a:t>
            </a:r>
            <a:r>
              <a:rPr lang="en-US" altLang="zh-CN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 + OH</a:t>
            </a:r>
            <a:r>
              <a:rPr lang="en-US" altLang="zh-CN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8494" name="对象 75838"/>
          <p:cNvGraphicFramePr/>
          <p:nvPr/>
        </p:nvGraphicFramePr>
        <p:xfrm>
          <a:off x="5084763" y="503238"/>
          <a:ext cx="9620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894080" imgH="333375" progId="ISISServer">
                  <p:embed/>
                </p:oleObj>
              </mc:Choice>
              <mc:Fallback>
                <p:oleObj name="" r:id="rId1" imgW="894080" imgH="333375" progId="ISISServer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84763" y="503238"/>
                        <a:ext cx="962025" cy="333375"/>
                      </a:xfrm>
                      <a:prstGeom prst="rect">
                        <a:avLst/>
                      </a:prstGeom>
                      <a:noFill/>
                      <a:ln w="25400" cap="flat" cmpd="sng">
                        <a:solidFill>
                          <a:schemeClr val="bg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840" name="文本框 75839"/>
          <p:cNvSpPr txBox="1"/>
          <p:nvPr/>
        </p:nvSpPr>
        <p:spPr>
          <a:xfrm>
            <a:off x="1908175" y="4868863"/>
            <a:ext cx="1223963" cy="45720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不移动</a:t>
            </a:r>
            <a:endParaRPr lang="zh-CN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41" name="文本框 75840"/>
          <p:cNvSpPr txBox="1"/>
          <p:nvPr/>
        </p:nvSpPr>
        <p:spPr>
          <a:xfrm>
            <a:off x="3276600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42" name="文本框 75841"/>
          <p:cNvSpPr txBox="1"/>
          <p:nvPr/>
        </p:nvSpPr>
        <p:spPr>
          <a:xfrm>
            <a:off x="4211638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43" name="文本框 75842"/>
          <p:cNvSpPr txBox="1"/>
          <p:nvPr/>
        </p:nvSpPr>
        <p:spPr>
          <a:xfrm>
            <a:off x="5508625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5844" name="文本框 75843"/>
          <p:cNvSpPr txBox="1"/>
          <p:nvPr/>
        </p:nvSpPr>
        <p:spPr>
          <a:xfrm>
            <a:off x="6948488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sz="2400" b="1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2" grpId="0"/>
      <p:bldP spid="75823" grpId="0"/>
      <p:bldP spid="75824" grpId="0"/>
      <p:bldP spid="75825" grpId="0"/>
      <p:bldP spid="75826" grpId="0"/>
      <p:bldP spid="75827" grpId="0"/>
      <p:bldP spid="75828" grpId="0"/>
      <p:bldP spid="75829" grpId="0"/>
      <p:bldP spid="75830" grpId="0"/>
      <p:bldP spid="75831" grpId="0"/>
      <p:bldP spid="75832" grpId="0"/>
      <p:bldP spid="75833" grpId="0"/>
      <p:bldP spid="75834" grpId="0"/>
      <p:bldP spid="75835" grpId="0"/>
      <p:bldP spid="75836" grpId="0"/>
      <p:bldP spid="75840" grpId="0"/>
      <p:bldP spid="75841" grpId="0"/>
      <p:bldP spid="75842" grpId="0"/>
      <p:bldP spid="75843" grpId="0"/>
      <p:bldP spid="75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矩形 256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9458" name="组合 25601"/>
          <p:cNvGrpSpPr/>
          <p:nvPr/>
        </p:nvGrpSpPr>
        <p:grpSpPr>
          <a:xfrm>
            <a:off x="107950" y="188913"/>
            <a:ext cx="8856663" cy="5210175"/>
            <a:chOff x="68" y="874"/>
            <a:chExt cx="5579" cy="3282"/>
          </a:xfrm>
        </p:grpSpPr>
        <p:sp>
          <p:nvSpPr>
            <p:cNvPr id="19459" name="文本框 25602"/>
            <p:cNvSpPr txBox="1"/>
            <p:nvPr/>
          </p:nvSpPr>
          <p:spPr>
            <a:xfrm>
              <a:off x="68" y="1430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黑体" panose="02010609060101010101" pitchFamily="2" charset="-122"/>
                  <a:ea typeface="黑体" panose="02010609060101010101" pitchFamily="2" charset="-122"/>
                </a:rPr>
                <a:t>化合物</a:t>
              </a:r>
              <a:endParaRPr lang="zh-CN" altLang="en-US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0" name="矩形 25603"/>
            <p:cNvSpPr/>
            <p:nvPr/>
          </p:nvSpPr>
          <p:spPr>
            <a:xfrm>
              <a:off x="4531" y="3677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1" name="矩形 25604"/>
            <p:cNvSpPr/>
            <p:nvPr/>
          </p:nvSpPr>
          <p:spPr>
            <a:xfrm>
              <a:off x="3415" y="3677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2" name="矩形 25605"/>
            <p:cNvSpPr/>
            <p:nvPr/>
          </p:nvSpPr>
          <p:spPr>
            <a:xfrm>
              <a:off x="2300" y="3677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3" name="矩形 25606"/>
            <p:cNvSpPr/>
            <p:nvPr/>
          </p:nvSpPr>
          <p:spPr>
            <a:xfrm>
              <a:off x="1184" y="3677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4" name="矩形 25607"/>
            <p:cNvSpPr/>
            <p:nvPr/>
          </p:nvSpPr>
          <p:spPr>
            <a:xfrm>
              <a:off x="68" y="3677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5" name="矩形 25608"/>
            <p:cNvSpPr/>
            <p:nvPr/>
          </p:nvSpPr>
          <p:spPr>
            <a:xfrm>
              <a:off x="4531" y="3198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6" name="矩形 25609"/>
            <p:cNvSpPr/>
            <p:nvPr/>
          </p:nvSpPr>
          <p:spPr>
            <a:xfrm>
              <a:off x="3415" y="3198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7" name="矩形 25610"/>
            <p:cNvSpPr/>
            <p:nvPr/>
          </p:nvSpPr>
          <p:spPr>
            <a:xfrm>
              <a:off x="2300" y="3198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8" name="矩形 25611"/>
            <p:cNvSpPr/>
            <p:nvPr/>
          </p:nvSpPr>
          <p:spPr>
            <a:xfrm>
              <a:off x="1184" y="3198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69" name="矩形 25612"/>
            <p:cNvSpPr/>
            <p:nvPr/>
          </p:nvSpPr>
          <p:spPr>
            <a:xfrm>
              <a:off x="68" y="3198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0" name="矩形 25613"/>
            <p:cNvSpPr/>
            <p:nvPr/>
          </p:nvSpPr>
          <p:spPr>
            <a:xfrm>
              <a:off x="4531" y="2719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1" name="矩形 25614"/>
            <p:cNvSpPr/>
            <p:nvPr/>
          </p:nvSpPr>
          <p:spPr>
            <a:xfrm>
              <a:off x="3415" y="2719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2" name="矩形 25615"/>
            <p:cNvSpPr/>
            <p:nvPr/>
          </p:nvSpPr>
          <p:spPr>
            <a:xfrm>
              <a:off x="2300" y="2719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3" name="矩形 25616"/>
            <p:cNvSpPr/>
            <p:nvPr/>
          </p:nvSpPr>
          <p:spPr>
            <a:xfrm>
              <a:off x="1184" y="2719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4" name="矩形 25617"/>
            <p:cNvSpPr/>
            <p:nvPr/>
          </p:nvSpPr>
          <p:spPr>
            <a:xfrm>
              <a:off x="68" y="2719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5" name="矩形 25618"/>
            <p:cNvSpPr/>
            <p:nvPr/>
          </p:nvSpPr>
          <p:spPr>
            <a:xfrm>
              <a:off x="4531" y="2240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6" name="矩形 25619"/>
            <p:cNvSpPr/>
            <p:nvPr/>
          </p:nvSpPr>
          <p:spPr>
            <a:xfrm>
              <a:off x="3415" y="2240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7" name="矩形 25620"/>
            <p:cNvSpPr/>
            <p:nvPr/>
          </p:nvSpPr>
          <p:spPr>
            <a:xfrm>
              <a:off x="2300" y="2240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8" name="矩形 25621"/>
            <p:cNvSpPr/>
            <p:nvPr/>
          </p:nvSpPr>
          <p:spPr>
            <a:xfrm>
              <a:off x="1184" y="2240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79" name="矩形 25622"/>
            <p:cNvSpPr/>
            <p:nvPr/>
          </p:nvSpPr>
          <p:spPr>
            <a:xfrm>
              <a:off x="68" y="2240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0" name="矩形 25623"/>
            <p:cNvSpPr/>
            <p:nvPr/>
          </p:nvSpPr>
          <p:spPr>
            <a:xfrm>
              <a:off x="4531" y="1761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1" name="矩形 25624"/>
            <p:cNvSpPr/>
            <p:nvPr/>
          </p:nvSpPr>
          <p:spPr>
            <a:xfrm>
              <a:off x="3415" y="1761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2" name="矩形 25625"/>
            <p:cNvSpPr/>
            <p:nvPr/>
          </p:nvSpPr>
          <p:spPr>
            <a:xfrm>
              <a:off x="2300" y="1761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3" name="矩形 25626"/>
            <p:cNvSpPr/>
            <p:nvPr/>
          </p:nvSpPr>
          <p:spPr>
            <a:xfrm>
              <a:off x="1184" y="1761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4" name="矩形 25627"/>
            <p:cNvSpPr/>
            <p:nvPr/>
          </p:nvSpPr>
          <p:spPr>
            <a:xfrm>
              <a:off x="68" y="1761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5" name="矩形 25628"/>
            <p:cNvSpPr/>
            <p:nvPr/>
          </p:nvSpPr>
          <p:spPr>
            <a:xfrm>
              <a:off x="4531" y="1282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6" name="矩形 25629"/>
            <p:cNvSpPr/>
            <p:nvPr/>
          </p:nvSpPr>
          <p:spPr>
            <a:xfrm>
              <a:off x="3415" y="1282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7" name="矩形 25630"/>
            <p:cNvSpPr/>
            <p:nvPr/>
          </p:nvSpPr>
          <p:spPr>
            <a:xfrm>
              <a:off x="2300" y="1282"/>
              <a:ext cx="1115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8" name="矩形 25631"/>
            <p:cNvSpPr/>
            <p:nvPr/>
          </p:nvSpPr>
          <p:spPr>
            <a:xfrm>
              <a:off x="1184" y="1282"/>
              <a:ext cx="1116" cy="479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p>
              <a:pPr>
                <a:spcBef>
                  <a:spcPct val="20000"/>
                </a:spcBef>
                <a:buSzTx/>
              </a:pPr>
              <a:endParaRPr lang="zh-CN" b="1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489" name="直接连接符 25632"/>
            <p:cNvSpPr/>
            <p:nvPr/>
          </p:nvSpPr>
          <p:spPr>
            <a:xfrm>
              <a:off x="68" y="1282"/>
              <a:ext cx="5579" cy="0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0" name="直接连接符 25633"/>
            <p:cNvSpPr/>
            <p:nvPr/>
          </p:nvSpPr>
          <p:spPr>
            <a:xfrm>
              <a:off x="68" y="1761"/>
              <a:ext cx="557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1" name="直接连接符 25634"/>
            <p:cNvSpPr/>
            <p:nvPr/>
          </p:nvSpPr>
          <p:spPr>
            <a:xfrm>
              <a:off x="68" y="2240"/>
              <a:ext cx="557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2" name="直接连接符 25635"/>
            <p:cNvSpPr/>
            <p:nvPr/>
          </p:nvSpPr>
          <p:spPr>
            <a:xfrm>
              <a:off x="68" y="2719"/>
              <a:ext cx="557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3" name="直接连接符 25636"/>
            <p:cNvSpPr/>
            <p:nvPr/>
          </p:nvSpPr>
          <p:spPr>
            <a:xfrm>
              <a:off x="68" y="3198"/>
              <a:ext cx="557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4" name="直接连接符 25637"/>
            <p:cNvSpPr/>
            <p:nvPr/>
          </p:nvSpPr>
          <p:spPr>
            <a:xfrm>
              <a:off x="68" y="3677"/>
              <a:ext cx="5579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5" name="直接连接符 25638"/>
            <p:cNvSpPr/>
            <p:nvPr/>
          </p:nvSpPr>
          <p:spPr>
            <a:xfrm>
              <a:off x="68" y="4156"/>
              <a:ext cx="5579" cy="0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6" name="直接连接符 25639"/>
            <p:cNvSpPr/>
            <p:nvPr/>
          </p:nvSpPr>
          <p:spPr>
            <a:xfrm>
              <a:off x="68" y="1282"/>
              <a:ext cx="0" cy="2874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7" name="直接连接符 25640"/>
            <p:cNvSpPr/>
            <p:nvPr/>
          </p:nvSpPr>
          <p:spPr>
            <a:xfrm>
              <a:off x="1184" y="1282"/>
              <a:ext cx="0" cy="28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8" name="直接连接符 25641"/>
            <p:cNvSpPr/>
            <p:nvPr/>
          </p:nvSpPr>
          <p:spPr>
            <a:xfrm>
              <a:off x="2300" y="1282"/>
              <a:ext cx="0" cy="28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499" name="直接连接符 25642"/>
            <p:cNvSpPr/>
            <p:nvPr/>
          </p:nvSpPr>
          <p:spPr>
            <a:xfrm>
              <a:off x="3415" y="1282"/>
              <a:ext cx="0" cy="28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00" name="直接连接符 25643"/>
            <p:cNvSpPr/>
            <p:nvPr/>
          </p:nvSpPr>
          <p:spPr>
            <a:xfrm>
              <a:off x="4531" y="1282"/>
              <a:ext cx="0" cy="287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01" name="直接连接符 25644"/>
            <p:cNvSpPr/>
            <p:nvPr/>
          </p:nvSpPr>
          <p:spPr>
            <a:xfrm>
              <a:off x="5647" y="1282"/>
              <a:ext cx="0" cy="2874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502" name="文本框 25645"/>
            <p:cNvSpPr txBox="1"/>
            <p:nvPr/>
          </p:nvSpPr>
          <p:spPr>
            <a:xfrm>
              <a:off x="68" y="1884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b="1" dirty="0" err="1">
                  <a:latin typeface="黑体" panose="02010609060101010101" pitchFamily="2" charset="-122"/>
                  <a:ea typeface="黑体" panose="02010609060101010101" pitchFamily="2" charset="-122"/>
                </a:rPr>
                <a:t>HCl</a:t>
              </a:r>
              <a:endParaRPr lang="en-US" altLang="zh-CN" b="1" baseline="-25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3" name="文本框 25646"/>
            <p:cNvSpPr txBox="1"/>
            <p:nvPr/>
          </p:nvSpPr>
          <p:spPr>
            <a:xfrm>
              <a:off x="68" y="2382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b="1">
                  <a:latin typeface="黑体" panose="02010609060101010101" pitchFamily="2" charset="-122"/>
                  <a:ea typeface="黑体" panose="02010609060101010101" pitchFamily="2" charset="-122"/>
                </a:rPr>
                <a:t>HNO</a:t>
              </a:r>
              <a:r>
                <a:rPr lang="en-US" altLang="zh-CN" b="1" baseline="-25000">
                  <a:latin typeface="黑体" panose="02010609060101010101" pitchFamily="2" charset="-122"/>
                  <a:ea typeface="黑体" panose="02010609060101010101" pitchFamily="2" charset="-122"/>
                </a:rPr>
                <a:t>3</a:t>
              </a:r>
              <a:endParaRPr lang="en-US" altLang="zh-CN" b="1" baseline="-25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4" name="文本框 25647"/>
            <p:cNvSpPr txBox="1"/>
            <p:nvPr/>
          </p:nvSpPr>
          <p:spPr>
            <a:xfrm>
              <a:off x="68" y="3290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b="1" dirty="0" err="1">
                  <a:latin typeface="黑体" panose="02010609060101010101" pitchFamily="2" charset="-122"/>
                  <a:ea typeface="黑体" panose="02010609060101010101" pitchFamily="2" charset="-122"/>
                </a:rPr>
                <a:t>NaOH</a:t>
              </a:r>
              <a:endParaRPr lang="en-US" altLang="zh-CN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5" name="文本框 25648"/>
            <p:cNvSpPr txBox="1"/>
            <p:nvPr/>
          </p:nvSpPr>
          <p:spPr>
            <a:xfrm>
              <a:off x="68" y="2836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b="1">
                  <a:latin typeface="黑体" panose="02010609060101010101" pitchFamily="2" charset="-122"/>
                  <a:ea typeface="黑体" panose="02010609060101010101" pitchFamily="2" charset="-122"/>
                </a:rPr>
                <a:t>H</a:t>
              </a:r>
              <a:r>
                <a:rPr lang="en-US" altLang="zh-CN" b="1" baseline="-25000">
                  <a:latin typeface="黑体" panose="02010609060101010101" pitchFamily="2" charset="-122"/>
                  <a:ea typeface="黑体" panose="02010609060101010101" pitchFamily="2" charset="-122"/>
                </a:rPr>
                <a:t>2</a:t>
              </a:r>
              <a:r>
                <a:rPr lang="en-US" altLang="zh-CN" b="1">
                  <a:latin typeface="黑体" panose="02010609060101010101" pitchFamily="2" charset="-122"/>
                  <a:ea typeface="黑体" panose="02010609060101010101" pitchFamily="2" charset="-122"/>
                </a:rPr>
                <a:t>O</a:t>
              </a:r>
              <a:endParaRPr lang="en-US" altLang="zh-CN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6" name="文本框 25649"/>
            <p:cNvSpPr txBox="1"/>
            <p:nvPr/>
          </p:nvSpPr>
          <p:spPr>
            <a:xfrm>
              <a:off x="68" y="3789"/>
              <a:ext cx="1120" cy="231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b="1">
                  <a:latin typeface="黑体" panose="02010609060101010101" pitchFamily="2" charset="-122"/>
                  <a:ea typeface="黑体" panose="02010609060101010101" pitchFamily="2" charset="-122"/>
                </a:rPr>
                <a:t>KOH</a:t>
              </a:r>
              <a:endParaRPr lang="en-US" altLang="zh-CN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7" name="文本框 25650"/>
            <p:cNvSpPr txBox="1"/>
            <p:nvPr/>
          </p:nvSpPr>
          <p:spPr>
            <a:xfrm>
              <a:off x="1188" y="1262"/>
              <a:ext cx="1121" cy="53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C /</a:t>
              </a:r>
              <a:endParaRPr lang="en-US" altLang="zh-CN" sz="20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mol </a:t>
              </a:r>
              <a:r>
                <a:rPr lang="en-US" altLang="zh-CN" sz="2000" b="1">
                  <a:latin typeface="Arial" panose="020B0604020202020204" pitchFamily="34" charset="0"/>
                  <a:ea typeface="黑体" panose="02010609060101010101" pitchFamily="2" charset="-122"/>
                </a:rPr>
                <a:t>•</a:t>
              </a: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 L</a:t>
              </a:r>
              <a:r>
                <a:rPr lang="en-US" altLang="zh-CN" sz="20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-1</a:t>
              </a:r>
              <a:endPara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8" name="文本框 25651"/>
            <p:cNvSpPr txBox="1"/>
            <p:nvPr/>
          </p:nvSpPr>
          <p:spPr>
            <a:xfrm>
              <a:off x="2264" y="1253"/>
              <a:ext cx="1121" cy="53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[H</a:t>
              </a:r>
              <a:r>
                <a:rPr lang="en-US" altLang="zh-CN" sz="20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+</a:t>
              </a: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] /</a:t>
              </a:r>
              <a:endParaRPr lang="en-US" altLang="zh-CN" sz="20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mol </a:t>
              </a:r>
              <a:r>
                <a:rPr lang="en-US" altLang="zh-CN" sz="2000" b="1">
                  <a:latin typeface="Arial" panose="020B0604020202020204" pitchFamily="34" charset="0"/>
                  <a:ea typeface="黑体" panose="02010609060101010101" pitchFamily="2" charset="-122"/>
                </a:rPr>
                <a:t>•</a:t>
              </a: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 L</a:t>
              </a:r>
              <a:r>
                <a:rPr lang="en-US" altLang="zh-CN" sz="20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-1</a:t>
              </a:r>
              <a:endPara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09" name="文本框 25652"/>
            <p:cNvSpPr txBox="1"/>
            <p:nvPr/>
          </p:nvSpPr>
          <p:spPr>
            <a:xfrm>
              <a:off x="3429" y="1253"/>
              <a:ext cx="1120" cy="53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[OH</a:t>
              </a:r>
              <a:r>
                <a:rPr lang="en-US" altLang="zh-CN" sz="20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-</a:t>
              </a: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] /</a:t>
              </a:r>
              <a:endParaRPr lang="en-US" altLang="zh-CN" sz="20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mol </a:t>
              </a:r>
              <a:r>
                <a:rPr lang="en-US" altLang="zh-CN" sz="2000" b="1">
                  <a:latin typeface="Arial" panose="020B0604020202020204" pitchFamily="34" charset="0"/>
                  <a:ea typeface="黑体" panose="02010609060101010101" pitchFamily="2" charset="-122"/>
                </a:rPr>
                <a:t>•</a:t>
              </a:r>
              <a:r>
                <a: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rPr>
                <a:t> L</a:t>
              </a:r>
              <a:r>
                <a:rPr lang="en-US" altLang="zh-CN" sz="20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-1</a:t>
              </a:r>
              <a:endPara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10" name="文本框 25653"/>
            <p:cNvSpPr txBox="1"/>
            <p:nvPr/>
          </p:nvSpPr>
          <p:spPr>
            <a:xfrm>
              <a:off x="1188" y="1865"/>
              <a:ext cx="1121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1.0×10</a:t>
              </a:r>
              <a:r>
                <a:rPr lang="zh-CN" altLang="en-US" sz="2400" b="1" baseline="30000" dirty="0">
                  <a:latin typeface="黑体" panose="02010609060101010101" pitchFamily="2" charset="-122"/>
                  <a:ea typeface="黑体" panose="02010609060101010101" pitchFamily="2" charset="-122"/>
                </a:rPr>
                <a:t>－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2</a:t>
              </a:r>
              <a:endPara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11" name="文本框 25654"/>
            <p:cNvSpPr txBox="1"/>
            <p:nvPr/>
          </p:nvSpPr>
          <p:spPr>
            <a:xfrm>
              <a:off x="1188" y="2373"/>
              <a:ext cx="1121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1.0×10</a:t>
              </a:r>
              <a:r>
                <a:rPr lang="zh-CN" altLang="en-US" sz="2400" b="1" baseline="30000" dirty="0">
                  <a:latin typeface="黑体" panose="02010609060101010101" pitchFamily="2" charset="-122"/>
                  <a:ea typeface="黑体" panose="02010609060101010101" pitchFamily="2" charset="-122"/>
                </a:rPr>
                <a:t>－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3</a:t>
              </a:r>
              <a:endPara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12" name="文本框 25655"/>
            <p:cNvSpPr txBox="1"/>
            <p:nvPr/>
          </p:nvSpPr>
          <p:spPr>
            <a:xfrm>
              <a:off x="1188" y="3265"/>
              <a:ext cx="1121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1.0×10</a:t>
              </a:r>
              <a:r>
                <a:rPr lang="zh-CN" altLang="en-US" sz="2400" b="1" baseline="30000" dirty="0">
                  <a:latin typeface="黑体" panose="02010609060101010101" pitchFamily="2" charset="-122"/>
                  <a:ea typeface="黑体" panose="02010609060101010101" pitchFamily="2" charset="-122"/>
                </a:rPr>
                <a:t>－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2</a:t>
              </a:r>
              <a:endPara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13" name="文本框 25656"/>
            <p:cNvSpPr txBox="1"/>
            <p:nvPr/>
          </p:nvSpPr>
          <p:spPr>
            <a:xfrm>
              <a:off x="1188" y="3773"/>
              <a:ext cx="1121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1.0×10</a:t>
              </a:r>
              <a:r>
                <a:rPr lang="zh-CN" altLang="en-US" sz="2400" b="1" baseline="30000" dirty="0">
                  <a:latin typeface="黑体" panose="02010609060101010101" pitchFamily="2" charset="-122"/>
                  <a:ea typeface="黑体" panose="02010609060101010101" pitchFamily="2" charset="-122"/>
                </a:rPr>
                <a:t>－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3</a:t>
              </a:r>
              <a:endPara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9514" name="文本框 25657"/>
            <p:cNvSpPr txBox="1"/>
            <p:nvPr/>
          </p:nvSpPr>
          <p:spPr>
            <a:xfrm>
              <a:off x="68" y="874"/>
              <a:ext cx="4627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计算室温下，下列水溶液的</a:t>
              </a: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[H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+</a:t>
              </a:r>
              <a:r>
                <a:rPr lang="en-US" altLang="zh-CN" sz="24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]</a:t>
              </a:r>
              <a:r>
                <a:rPr lang="zh-CN" altLang="en-US" sz="2400" b="1" dirty="0">
                  <a:latin typeface="黑体" panose="02010609060101010101" pitchFamily="2" charset="-122"/>
                  <a:ea typeface="黑体" panose="02010609060101010101" pitchFamily="2" charset="-122"/>
                </a:rPr>
                <a:t>、</a:t>
              </a: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[OH</a:t>
              </a:r>
              <a:r>
                <a:rPr lang="en-US" altLang="zh-CN" sz="2400" b="1" baseline="30000">
                  <a:latin typeface="黑体" panose="02010609060101010101" pitchFamily="2" charset="-122"/>
                  <a:ea typeface="黑体" panose="02010609060101010101" pitchFamily="2" charset="-122"/>
                </a:rPr>
                <a:t>-</a:t>
              </a:r>
              <a:r>
                <a:rPr lang="en-US" altLang="zh-CN" sz="2400" b="1">
                  <a:latin typeface="黑体" panose="02010609060101010101" pitchFamily="2" charset="-122"/>
                  <a:ea typeface="黑体" panose="02010609060101010101" pitchFamily="2" charset="-122"/>
                </a:rPr>
                <a:t>]</a:t>
              </a:r>
              <a:endParaRPr lang="en-US" altLang="zh-CN" sz="2400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sp>
        <p:nvSpPr>
          <p:cNvPr id="19515" name="文本框 25658"/>
          <p:cNvSpPr txBox="1"/>
          <p:nvPr/>
        </p:nvSpPr>
        <p:spPr>
          <a:xfrm>
            <a:off x="3635375" y="1798638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0" name="文本框 25659"/>
          <p:cNvSpPr txBox="1"/>
          <p:nvPr/>
        </p:nvSpPr>
        <p:spPr>
          <a:xfrm>
            <a:off x="5435600" y="1798638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12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517" name="文本框 25660"/>
          <p:cNvSpPr txBox="1"/>
          <p:nvPr/>
        </p:nvSpPr>
        <p:spPr>
          <a:xfrm>
            <a:off x="3635375" y="2554288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2" name="文本框 25661"/>
          <p:cNvSpPr txBox="1"/>
          <p:nvPr/>
        </p:nvSpPr>
        <p:spPr>
          <a:xfrm>
            <a:off x="5435600" y="2554288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11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3" name="文本框 25662"/>
          <p:cNvSpPr txBox="1"/>
          <p:nvPr/>
        </p:nvSpPr>
        <p:spPr>
          <a:xfrm>
            <a:off x="3635375" y="3238500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7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4" name="文本框 25663"/>
          <p:cNvSpPr txBox="1"/>
          <p:nvPr/>
        </p:nvSpPr>
        <p:spPr>
          <a:xfrm>
            <a:off x="5456238" y="3238500"/>
            <a:ext cx="1779587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7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521" name="文本框 25664"/>
          <p:cNvSpPr txBox="1"/>
          <p:nvPr/>
        </p:nvSpPr>
        <p:spPr>
          <a:xfrm>
            <a:off x="5435600" y="4030663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6" name="文本框 25665"/>
          <p:cNvSpPr txBox="1"/>
          <p:nvPr/>
        </p:nvSpPr>
        <p:spPr>
          <a:xfrm>
            <a:off x="3635375" y="4030663"/>
            <a:ext cx="1779588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12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7" name="文本框 25666"/>
          <p:cNvSpPr txBox="1"/>
          <p:nvPr/>
        </p:nvSpPr>
        <p:spPr>
          <a:xfrm>
            <a:off x="3656013" y="4786313"/>
            <a:ext cx="1779587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11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524" name="文本框 25667"/>
          <p:cNvSpPr txBox="1"/>
          <p:nvPr/>
        </p:nvSpPr>
        <p:spPr>
          <a:xfrm>
            <a:off x="5456238" y="4786313"/>
            <a:ext cx="1779587" cy="45720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1.0×10</a:t>
            </a:r>
            <a:r>
              <a:rPr lang="zh-CN" altLang="en-US" sz="2400" b="1" baseline="30000" dirty="0">
                <a:latin typeface="黑体" panose="02010609060101010101" pitchFamily="2" charset="-122"/>
                <a:ea typeface="黑体" panose="02010609060101010101" pitchFamily="2" charset="-122"/>
              </a:rPr>
              <a:t>－</a:t>
            </a:r>
            <a:r>
              <a:rPr lang="en-US" altLang="zh-CN" sz="2400" b="1" baseline="300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endParaRPr lang="en-US" altLang="zh-CN" sz="2400" b="1" baseline="30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69" name="文本框 25668"/>
          <p:cNvSpPr txBox="1"/>
          <p:nvPr/>
        </p:nvSpPr>
        <p:spPr>
          <a:xfrm>
            <a:off x="0" y="188913"/>
            <a:ext cx="8567738" cy="57943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【归纳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】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由表中的数据能得出什么规律？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70" name="文本框 25669"/>
          <p:cNvSpPr txBox="1"/>
          <p:nvPr/>
        </p:nvSpPr>
        <p:spPr>
          <a:xfrm>
            <a:off x="179388" y="3284538"/>
            <a:ext cx="1654175" cy="4572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H</a:t>
            </a:r>
            <a:r>
              <a:rPr lang="en-US" altLang="zh-CN" sz="24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O</a:t>
            </a:r>
            <a:endParaRPr lang="en-US" altLang="zh-CN" sz="2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1" name="文本框 25670"/>
          <p:cNvSpPr txBox="1"/>
          <p:nvPr/>
        </p:nvSpPr>
        <p:spPr>
          <a:xfrm>
            <a:off x="179388" y="1773238"/>
            <a:ext cx="1654175" cy="457200"/>
          </a:xfrm>
          <a:prstGeom prst="rect">
            <a:avLst/>
          </a:prstGeom>
          <a:solidFill>
            <a:srgbClr val="FF9900"/>
          </a:solidFill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 err="1">
                <a:latin typeface="黑体" panose="02010609060101010101" pitchFamily="2" charset="-122"/>
                <a:ea typeface="黑体" panose="02010609060101010101" pitchFamily="2" charset="-122"/>
              </a:rPr>
              <a:t>HCl</a:t>
            </a:r>
            <a:endParaRPr lang="en-US" altLang="zh-CN" sz="2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2" name="文本框 25671"/>
          <p:cNvSpPr txBox="1"/>
          <p:nvPr/>
        </p:nvSpPr>
        <p:spPr>
          <a:xfrm>
            <a:off x="179388" y="2517775"/>
            <a:ext cx="1654175" cy="457200"/>
          </a:xfrm>
          <a:prstGeom prst="rect">
            <a:avLst/>
          </a:prstGeom>
          <a:solidFill>
            <a:srgbClr val="FF9900"/>
          </a:solidFill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2" charset="-122"/>
                <a:ea typeface="黑体" panose="02010609060101010101" pitchFamily="2" charset="-122"/>
              </a:rPr>
              <a:t>HNO</a:t>
            </a:r>
            <a:r>
              <a:rPr lang="en-US" altLang="zh-CN" sz="24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endParaRPr lang="en-US" altLang="zh-CN" sz="2400" b="1" baseline="-25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3" name="文本框 25672"/>
          <p:cNvSpPr txBox="1"/>
          <p:nvPr/>
        </p:nvSpPr>
        <p:spPr>
          <a:xfrm>
            <a:off x="179388" y="4005263"/>
            <a:ext cx="1654175" cy="457200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 err="1">
                <a:latin typeface="黑体" panose="02010609060101010101" pitchFamily="2" charset="-122"/>
                <a:ea typeface="黑体" panose="02010609060101010101" pitchFamily="2" charset="-122"/>
              </a:rPr>
              <a:t>NaOH</a:t>
            </a:r>
            <a:endParaRPr lang="en-US" altLang="zh-CN" sz="2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4" name="文本框 25673"/>
          <p:cNvSpPr txBox="1"/>
          <p:nvPr/>
        </p:nvSpPr>
        <p:spPr>
          <a:xfrm>
            <a:off x="179388" y="4751388"/>
            <a:ext cx="1654175" cy="457200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>
                <a:latin typeface="黑体" panose="02010609060101010101" pitchFamily="2" charset="-122"/>
                <a:ea typeface="黑体" panose="02010609060101010101" pitchFamily="2" charset="-122"/>
              </a:rPr>
              <a:t>KOH</a:t>
            </a:r>
            <a:endParaRPr lang="en-US" altLang="zh-CN" sz="2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5" name="文本框 25674"/>
          <p:cNvSpPr txBox="1"/>
          <p:nvPr/>
        </p:nvSpPr>
        <p:spPr>
          <a:xfrm>
            <a:off x="395288" y="5445125"/>
            <a:ext cx="5867400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【归纳】  中性溶液， 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]=[OH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];</a:t>
            </a:r>
            <a:endParaRPr lang="en-US" altLang="zh-CN" sz="2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7" name="文本框 25676"/>
          <p:cNvSpPr txBox="1"/>
          <p:nvPr/>
        </p:nvSpPr>
        <p:spPr>
          <a:xfrm>
            <a:off x="1692275" y="5876925"/>
            <a:ext cx="7056438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酸性溶液， 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]&gt;[OH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，且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越大，酸性越强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;</a:t>
            </a:r>
            <a:endParaRPr lang="en-US" altLang="zh-CN" sz="2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78" name="文本框 25677"/>
          <p:cNvSpPr txBox="1"/>
          <p:nvPr/>
        </p:nvSpPr>
        <p:spPr>
          <a:xfrm>
            <a:off x="1692275" y="6237288"/>
            <a:ext cx="7273925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碱性溶液， 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]&gt;[H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，且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000" b="1" dirty="0">
                <a:latin typeface="黑体" panose="02010609060101010101" pitchFamily="2" charset="-122"/>
                <a:ea typeface="黑体" panose="02010609060101010101" pitchFamily="2" charset="-122"/>
              </a:rPr>
              <a:t>越大，碱性越强；</a:t>
            </a:r>
            <a:endParaRPr lang="zh-CN" altLang="en-US" sz="2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5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5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60" grpId="0"/>
      <p:bldP spid="25662" grpId="0"/>
      <p:bldP spid="25663" grpId="0"/>
      <p:bldP spid="25664" grpId="0"/>
      <p:bldP spid="25666" grpId="0"/>
      <p:bldP spid="25667" grpId="0"/>
      <p:bldP spid="25669" grpId="0" animBg="1"/>
      <p:bldP spid="25670" grpId="0" animBg="1"/>
      <p:bldP spid="25671" grpId="0" animBg="1"/>
      <p:bldP spid="25672" grpId="0" animBg="1"/>
      <p:bldP spid="25673" grpId="0" animBg="1"/>
      <p:bldP spid="25674" grpId="0" animBg="1"/>
      <p:bldP spid="25675" grpId="0"/>
      <p:bldP spid="25677" grpId="0"/>
      <p:bldP spid="256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矩形 62465"/>
          <p:cNvSpPr/>
          <p:nvPr/>
        </p:nvSpPr>
        <p:spPr>
          <a:xfrm>
            <a:off x="179388" y="0"/>
            <a:ext cx="5867400" cy="836613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p>
            <a:pPr algn="ctr"/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二、溶液的酸碱性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0482" name="文本框 62466"/>
          <p:cNvSpPr txBox="1"/>
          <p:nvPr/>
        </p:nvSpPr>
        <p:spPr>
          <a:xfrm>
            <a:off x="250825" y="836613"/>
            <a:ext cx="8893175" cy="2443162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水溶液的酸碱性与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8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和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[OH</a:t>
            </a:r>
            <a:r>
              <a:rPr lang="en-US" altLang="zh-CN" sz="28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的相对大小关系为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]=[OH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],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溶液呈中性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]&gt;[OH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],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溶液呈酸性，且［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H</a:t>
            </a:r>
            <a:r>
              <a:rPr lang="zh-CN" altLang="en-US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＋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］越大酸性越强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]&lt;[OH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],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溶液呈碱性，且［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］越大碱性越强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2468" name="文本框 62467"/>
          <p:cNvSpPr txBox="1"/>
          <p:nvPr/>
        </p:nvSpPr>
        <p:spPr>
          <a:xfrm>
            <a:off x="468313" y="3357563"/>
            <a:ext cx="8137525" cy="128270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66003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思考：</a:t>
            </a:r>
            <a:endParaRPr lang="zh-CN" altLang="en-US" sz="3600" b="1" dirty="0">
              <a:solidFill>
                <a:srgbClr val="66003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当溶液中［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en-US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］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&gt;10</a:t>
            </a:r>
            <a:r>
              <a:rPr lang="en-US" altLang="zh-CN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-7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时，一定是酸性溶液吗？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63489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706437"/>
          </a:xfrm>
        </p:spPr>
        <p:txBody>
          <a:bodyPr anchor="ctr"/>
          <a:p>
            <a:pPr algn="l"/>
            <a:r>
              <a:rPr lang="en-US" altLang="zh-CN" sz="2800" b="1" dirty="0"/>
              <a:t>2.</a:t>
            </a:r>
            <a:r>
              <a:rPr lang="zh-CN" altLang="en-US" sz="2800" b="1" dirty="0"/>
              <a:t>酸碱性强弱表示方法</a:t>
            </a:r>
            <a:r>
              <a:rPr lang="en-US" altLang="zh-CN" sz="2800" b="1"/>
              <a:t>——</a:t>
            </a:r>
            <a:r>
              <a:rPr lang="en-US" altLang="zh-CN" sz="2800" b="1" dirty="0"/>
              <a:t>pH</a:t>
            </a:r>
            <a:r>
              <a:rPr lang="zh-CN" altLang="en-US" sz="2800" b="1" dirty="0"/>
              <a:t>值</a:t>
            </a:r>
            <a:endParaRPr lang="zh-CN" altLang="en-US" sz="2800" b="1" dirty="0"/>
          </a:p>
        </p:txBody>
      </p:sp>
      <p:sp>
        <p:nvSpPr>
          <p:cNvPr id="63492" name="文本框 63491"/>
          <p:cNvSpPr txBox="1"/>
          <p:nvPr/>
        </p:nvSpPr>
        <p:spPr>
          <a:xfrm>
            <a:off x="468313" y="1125538"/>
            <a:ext cx="302418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pH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值：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3493" name="文本框 63492"/>
          <p:cNvSpPr txBox="1"/>
          <p:nvPr/>
        </p:nvSpPr>
        <p:spPr>
          <a:xfrm>
            <a:off x="2268538" y="1125538"/>
            <a:ext cx="403225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2800" dirty="0" err="1">
                <a:latin typeface="黑体" panose="02010609060101010101" pitchFamily="2" charset="-122"/>
                <a:ea typeface="黑体" panose="02010609060101010101" pitchFamily="2" charset="-122"/>
              </a:rPr>
              <a:t>pH = - lg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 [H</a:t>
            </a:r>
            <a:r>
              <a:rPr lang="en-US" altLang="zh-CN" sz="2800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3494" name="矩形 63493"/>
          <p:cNvSpPr/>
          <p:nvPr/>
        </p:nvSpPr>
        <p:spPr>
          <a:xfrm>
            <a:off x="468313" y="1916113"/>
            <a:ext cx="8281987" cy="9461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规律总结：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溶液的酸性越强， 其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越小；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溶液的碱性越强， 其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越大。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3496" name="矩形 63495"/>
          <p:cNvSpPr/>
          <p:nvPr/>
        </p:nvSpPr>
        <p:spPr>
          <a:xfrm>
            <a:off x="250825" y="3068638"/>
            <a:ext cx="3168650" cy="5191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值的范围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3497" name="矩形 63496"/>
          <p:cNvSpPr/>
          <p:nvPr/>
        </p:nvSpPr>
        <p:spPr>
          <a:xfrm>
            <a:off x="539750" y="3716338"/>
            <a:ext cx="73009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适用于［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+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］或［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OH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］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≤1 mol/L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的溶液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3498" name="矩形 63497"/>
          <p:cNvSpPr/>
          <p:nvPr/>
        </p:nvSpPr>
        <p:spPr>
          <a:xfrm>
            <a:off x="684213" y="4437063"/>
            <a:ext cx="3754437" cy="647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适用范围为：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0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～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14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3500" name="直接连接符 63499"/>
          <p:cNvSpPr/>
          <p:nvPr/>
        </p:nvSpPr>
        <p:spPr>
          <a:xfrm>
            <a:off x="5148263" y="1412875"/>
            <a:ext cx="5762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3501" name="文本框 63500"/>
          <p:cNvSpPr txBox="1"/>
          <p:nvPr/>
        </p:nvSpPr>
        <p:spPr>
          <a:xfrm>
            <a:off x="5867400" y="1125538"/>
            <a:ext cx="2233613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en-US" altLang="zh-CN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-pH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=[H</a:t>
            </a:r>
            <a:r>
              <a:rPr lang="en-US" altLang="zh-CN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1514" name="图片 63501">
            <a:hlinkClick r:id="rId1"/>
          </p:cNvPr>
          <p:cNvPicPr>
            <a:picLocks noChangeAspect="1"/>
          </p:cNvPicPr>
          <p:nvPr/>
        </p:nvPicPr>
        <p:blipFill>
          <a:blip r:embed="rId2">
            <a:lum bright="70001" contrast="-70000"/>
          </a:blip>
          <a:stretch>
            <a:fillRect/>
          </a:stretch>
        </p:blipFill>
        <p:spPr>
          <a:xfrm>
            <a:off x="7743825" y="6543675"/>
            <a:ext cx="1400175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349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3" grpId="0"/>
      <p:bldP spid="63494" grpId="0"/>
      <p:bldP spid="63497" grpId="0"/>
      <p:bldP spid="63498" grpId="0"/>
      <p:bldP spid="635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矩形 67587"/>
          <p:cNvSpPr/>
          <p:nvPr/>
        </p:nvSpPr>
        <p:spPr>
          <a:xfrm>
            <a:off x="395288" y="333375"/>
            <a:ext cx="761206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值与溶液酸碱性的关系（常温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25℃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时）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67781" name="表格 67780"/>
          <p:cNvGraphicFramePr/>
          <p:nvPr>
            <p:custDataLst>
              <p:tags r:id="rId1"/>
            </p:custDataLst>
          </p:nvPr>
        </p:nvGraphicFramePr>
        <p:xfrm>
          <a:off x="179388" y="1268413"/>
          <a:ext cx="8785225" cy="3621088"/>
        </p:xfrm>
        <a:graphic>
          <a:graphicData uri="http://schemas.openxmlformats.org/drawingml/2006/table">
            <a:tbl>
              <a:tblPr/>
              <a:tblGrid>
                <a:gridCol w="1128713"/>
                <a:gridCol w="1439862"/>
                <a:gridCol w="1581150"/>
                <a:gridCol w="2016125"/>
                <a:gridCol w="1008063"/>
                <a:gridCol w="1611312"/>
              </a:tblGrid>
              <a:tr h="8207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溶液的酸碱性</a:t>
                      </a: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800" b="1"/>
                        <a:t>[H</a:t>
                      </a:r>
                      <a:r>
                        <a:rPr lang="en-US" altLang="zh-CN" sz="1800" b="1" baseline="30000"/>
                        <a:t>+</a:t>
                      </a:r>
                      <a:r>
                        <a:rPr lang="en-US" altLang="zh-CN" sz="1800" b="1"/>
                        <a:t>] </a:t>
                      </a:r>
                      <a:endParaRPr lang="en-US" altLang="zh-CN" sz="1800" b="1"/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800" b="1"/>
                        <a:t>mol/L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800" b="1"/>
                        <a:t>[OH</a:t>
                      </a:r>
                      <a:r>
                        <a:rPr lang="en-US" altLang="zh-CN" sz="1800" b="1" baseline="30000"/>
                        <a:t>-</a:t>
                      </a:r>
                      <a:r>
                        <a:rPr lang="en-US" altLang="zh-CN" sz="1800" b="1"/>
                        <a:t>]</a:t>
                      </a:r>
                      <a:endParaRPr lang="en-US" altLang="zh-CN" sz="1800" b="1"/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800" b="1"/>
                        <a:t>   mol/L</a:t>
                      </a:r>
                      <a:endParaRPr lang="zh-CN" altLang="en-US" sz="1800" b="1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800" b="1"/>
                        <a:t>[H</a:t>
                      </a:r>
                      <a:r>
                        <a:rPr lang="en-US" altLang="zh-CN" sz="1800" b="1" baseline="30000"/>
                        <a:t>+</a:t>
                      </a:r>
                      <a:r>
                        <a:rPr lang="en-US" altLang="zh-CN" sz="1800" b="1" dirty="0"/>
                        <a:t>]</a:t>
                      </a:r>
                      <a:r>
                        <a:rPr lang="zh-CN" altLang="en-US" sz="1800" b="1" dirty="0"/>
                        <a:t>与</a:t>
                      </a:r>
                      <a:r>
                        <a:rPr lang="en-US" altLang="zh-CN" sz="1800" b="1"/>
                        <a:t>[OH</a:t>
                      </a:r>
                      <a:r>
                        <a:rPr lang="en-US" altLang="zh-CN" sz="1800" b="1" baseline="30000"/>
                        <a:t>-</a:t>
                      </a:r>
                      <a:r>
                        <a:rPr lang="en-US" altLang="zh-CN" sz="1800" b="1" dirty="0"/>
                        <a:t>]</a:t>
                      </a:r>
                      <a:r>
                        <a:rPr lang="zh-CN" altLang="en-US" sz="1800" b="1" dirty="0"/>
                        <a:t>的相对大小</a:t>
                      </a:r>
                      <a:r>
                        <a:rPr lang="zh-CN" altLang="en-US" sz="1800" dirty="0"/>
                        <a:t> 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altLang="en-US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值</a:t>
                      </a: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altLang="zh-CN" sz="2400" b="1" baseline="-3000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  <a:endParaRPr lang="zh-CN" altLang="en-US" sz="2400" b="1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酸性</a:t>
                      </a: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baseline="30000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中性</a:t>
                      </a: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9334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宋体" panose="02010600030101010101" pitchFamily="2" charset="-122"/>
                          <a:cs typeface="Times New Roman" panose="02020603050405020304" pitchFamily="18" charset="0"/>
                        </a:rPr>
                        <a:t>碱性</a:t>
                      </a: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65" name="矩形 67782"/>
          <p:cNvSpPr/>
          <p:nvPr/>
        </p:nvSpPr>
        <p:spPr>
          <a:xfrm>
            <a:off x="7667625" y="2997200"/>
            <a:ext cx="9318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20000"/>
              </a:spcBef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-14</a:t>
            </a:r>
            <a:endParaRPr lang="en-US" altLang="zh-CN" sz="2800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784" name="文本框 67783"/>
          <p:cNvSpPr txBox="1"/>
          <p:nvPr/>
        </p:nvSpPr>
        <p:spPr>
          <a:xfrm>
            <a:off x="4572000" y="2276475"/>
            <a:ext cx="1655763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]&gt;[OH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endParaRPr lang="en-US" altLang="zh-CN" sz="2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7785" name="文本框 67784"/>
          <p:cNvSpPr txBox="1"/>
          <p:nvPr/>
        </p:nvSpPr>
        <p:spPr>
          <a:xfrm>
            <a:off x="4572000" y="4149725"/>
            <a:ext cx="1512888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]&gt;[H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endParaRPr lang="en-US" altLang="zh-CN" sz="2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7786" name="文本框 67785"/>
          <p:cNvSpPr txBox="1"/>
          <p:nvPr/>
        </p:nvSpPr>
        <p:spPr>
          <a:xfrm>
            <a:off x="4572000" y="3213100"/>
            <a:ext cx="1944688" cy="3968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[H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]=[OH</a:t>
            </a:r>
            <a:r>
              <a:rPr lang="en-US" altLang="zh-CN" sz="2000" b="1" baseline="30000">
                <a:latin typeface="黑体" panose="02010609060101010101" pitchFamily="2" charset="-122"/>
                <a:ea typeface="黑体" panose="02010609060101010101" pitchFamily="2" charset="-122"/>
              </a:rPr>
              <a:t>-</a:t>
            </a:r>
            <a:r>
              <a:rPr lang="en-US" altLang="zh-CN" sz="2000" b="1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endParaRPr lang="en-US" altLang="zh-CN" sz="2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69" name="矩形 67788"/>
          <p:cNvSpPr/>
          <p:nvPr/>
        </p:nvSpPr>
        <p:spPr>
          <a:xfrm>
            <a:off x="4318000" y="3540125"/>
            <a:ext cx="212725" cy="2143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8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7793" name="组合 67792"/>
          <p:cNvGrpSpPr/>
          <p:nvPr/>
        </p:nvGrpSpPr>
        <p:grpSpPr>
          <a:xfrm>
            <a:off x="1476375" y="3213100"/>
            <a:ext cx="719138" cy="485775"/>
            <a:chOff x="930" y="2024"/>
            <a:chExt cx="453" cy="306"/>
          </a:xfrm>
        </p:grpSpPr>
        <p:sp>
          <p:nvSpPr>
            <p:cNvPr id="22571" name="矩形 67790"/>
            <p:cNvSpPr/>
            <p:nvPr/>
          </p:nvSpPr>
          <p:spPr>
            <a:xfrm>
              <a:off x="930" y="2115"/>
              <a:ext cx="19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＝</a:t>
              </a: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22572" name="图片 6778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1" y="2024"/>
              <a:ext cx="272" cy="30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573" name="矩形 67791"/>
          <p:cNvSpPr/>
          <p:nvPr/>
        </p:nvSpPr>
        <p:spPr>
          <a:xfrm>
            <a:off x="4318000" y="3540125"/>
            <a:ext cx="212725" cy="2143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8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7794" name="组合 67793"/>
          <p:cNvGrpSpPr/>
          <p:nvPr/>
        </p:nvGrpSpPr>
        <p:grpSpPr>
          <a:xfrm>
            <a:off x="3132138" y="3213100"/>
            <a:ext cx="719137" cy="485775"/>
            <a:chOff x="930" y="2024"/>
            <a:chExt cx="453" cy="306"/>
          </a:xfrm>
        </p:grpSpPr>
        <p:sp>
          <p:nvSpPr>
            <p:cNvPr id="22575" name="矩形 67794"/>
            <p:cNvSpPr/>
            <p:nvPr/>
          </p:nvSpPr>
          <p:spPr>
            <a:xfrm>
              <a:off x="930" y="2115"/>
              <a:ext cx="19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＝</a:t>
              </a: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22576" name="图片 6779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1" y="2024"/>
              <a:ext cx="272" cy="30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67797" name="矩形 67796"/>
          <p:cNvSpPr/>
          <p:nvPr/>
        </p:nvSpPr>
        <p:spPr>
          <a:xfrm>
            <a:off x="1619250" y="2349500"/>
            <a:ext cx="706438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&gt;10</a:t>
            </a:r>
            <a:r>
              <a:rPr lang="en-US" altLang="zh-CN" b="1" baseline="30000">
                <a:latin typeface="Arial" panose="020B0604020202020204" pitchFamily="34" charset="0"/>
                <a:ea typeface="宋体" panose="02010600030101010101" pitchFamily="2" charset="-122"/>
              </a:rPr>
              <a:t>-7</a:t>
            </a:r>
            <a:endParaRPr lang="en-US" altLang="zh-CN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798" name="矩形 67797"/>
          <p:cNvSpPr/>
          <p:nvPr/>
        </p:nvSpPr>
        <p:spPr>
          <a:xfrm>
            <a:off x="3132138" y="2349500"/>
            <a:ext cx="803275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＜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r>
              <a:rPr lang="en-US" altLang="zh-CN" b="1" baseline="30000">
                <a:latin typeface="Arial" panose="020B0604020202020204" pitchFamily="34" charset="0"/>
                <a:ea typeface="宋体" panose="02010600030101010101" pitchFamily="2" charset="-122"/>
              </a:rPr>
              <a:t>-7</a:t>
            </a:r>
            <a:endParaRPr lang="en-US" altLang="zh-CN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799" name="矩形 67798"/>
          <p:cNvSpPr/>
          <p:nvPr/>
        </p:nvSpPr>
        <p:spPr>
          <a:xfrm>
            <a:off x="6588125" y="2276475"/>
            <a:ext cx="541338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＜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800" name="矩形 67799"/>
          <p:cNvSpPr/>
          <p:nvPr/>
        </p:nvSpPr>
        <p:spPr>
          <a:xfrm>
            <a:off x="1547813" y="4221163"/>
            <a:ext cx="8032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＜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r>
              <a:rPr lang="en-US" altLang="zh-CN" b="1" baseline="30000">
                <a:latin typeface="Arial" panose="020B0604020202020204" pitchFamily="34" charset="0"/>
                <a:ea typeface="宋体" panose="02010600030101010101" pitchFamily="2" charset="-122"/>
              </a:rPr>
              <a:t>-7</a:t>
            </a:r>
            <a:endParaRPr lang="en-US" altLang="zh-CN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801" name="矩形 67800"/>
          <p:cNvSpPr/>
          <p:nvPr/>
        </p:nvSpPr>
        <p:spPr>
          <a:xfrm>
            <a:off x="3203575" y="4221163"/>
            <a:ext cx="706438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&gt;10</a:t>
            </a:r>
            <a:r>
              <a:rPr lang="en-US" altLang="zh-CN" b="1" baseline="30000">
                <a:latin typeface="Arial" panose="020B0604020202020204" pitchFamily="34" charset="0"/>
                <a:ea typeface="宋体" panose="02010600030101010101" pitchFamily="2" charset="-122"/>
              </a:rPr>
              <a:t>-7</a:t>
            </a:r>
            <a:endParaRPr lang="en-US" altLang="zh-CN" b="1" baseline="30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802" name="矩形 67801"/>
          <p:cNvSpPr/>
          <p:nvPr/>
        </p:nvSpPr>
        <p:spPr>
          <a:xfrm>
            <a:off x="6659563" y="3284538"/>
            <a:ext cx="541337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＝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803" name="矩形 67802"/>
          <p:cNvSpPr/>
          <p:nvPr/>
        </p:nvSpPr>
        <p:spPr>
          <a:xfrm>
            <a:off x="6516688" y="4221163"/>
            <a:ext cx="541337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＞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7809" name="矩形 67808"/>
          <p:cNvSpPr/>
          <p:nvPr/>
        </p:nvSpPr>
        <p:spPr>
          <a:xfrm>
            <a:off x="250825" y="5013325"/>
            <a:ext cx="8280400" cy="1295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在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100℃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时，纯水的</a:t>
            </a:r>
            <a:r>
              <a:rPr lang="en-US" altLang="zh-CN" sz="2800" b="1" i="1">
                <a:latin typeface="Arial" panose="020B0604020202020204" pitchFamily="34" charset="0"/>
                <a:ea typeface="宋体" panose="02010600030101010101" pitchFamily="2" charset="-122"/>
              </a:rPr>
              <a:t>K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W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＝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5.5×10</a:t>
            </a:r>
            <a:r>
              <a:rPr lang="zh-CN" altLang="en-US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13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mol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Times New Roman" panose="02020603050405020304" pitchFamily="18" charset="0"/>
              </a:rPr>
              <a:t>•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L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-2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此时中性溶液中的［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lang="zh-CN" altLang="en-US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＋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］是多少？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还是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吗？</a:t>
            </a:r>
            <a:endParaRPr lang="zh-CN" altLang="en-US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7811" name="矩形 67810"/>
          <p:cNvSpPr/>
          <p:nvPr/>
        </p:nvSpPr>
        <p:spPr>
          <a:xfrm>
            <a:off x="179388" y="5013325"/>
            <a:ext cx="8496300" cy="15113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7810" name="组合 67809"/>
          <p:cNvGrpSpPr/>
          <p:nvPr/>
        </p:nvGrpSpPr>
        <p:grpSpPr>
          <a:xfrm>
            <a:off x="539750" y="5157788"/>
            <a:ext cx="8280400" cy="1257300"/>
            <a:chOff x="204" y="3062"/>
            <a:chExt cx="5216" cy="792"/>
          </a:xfrm>
        </p:grpSpPr>
        <p:sp>
          <p:nvSpPr>
            <p:cNvPr id="22587" name="矩形 67772"/>
            <p:cNvSpPr/>
            <p:nvPr/>
          </p:nvSpPr>
          <p:spPr>
            <a:xfrm>
              <a:off x="204" y="3062"/>
              <a:ext cx="5216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en-US" altLang="zh-CN" sz="2400" b="1" dirty="0">
                  <a:solidFill>
                    <a:srgbClr val="FF66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[</a:t>
              </a:r>
              <a:r>
                <a:rPr lang="zh-CN" altLang="en-US" sz="2400" b="1" dirty="0">
                  <a:solidFill>
                    <a:srgbClr val="FF66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误区警示</a:t>
              </a:r>
              <a:r>
                <a:rPr lang="en-US" altLang="zh-CN" sz="2400" b="1" dirty="0">
                  <a:solidFill>
                    <a:srgbClr val="FF66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]</a:t>
              </a:r>
              <a:r>
                <a:rPr lang="zh-CN" altLang="en-US" sz="2400" b="1" dirty="0">
                  <a:solidFill>
                    <a:srgbClr val="FF66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：</a:t>
              </a:r>
              <a:endParaRPr lang="zh-CN" altLang="en-US" sz="2400" b="1" dirty="0">
                <a:solidFill>
                  <a:srgbClr val="FF66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判断溶液的酸碱性关键是看溶液中</a:t>
              </a:r>
              <a:r>
                <a:rPr lang="en-US" altLang="zh-CN" sz="2400" b="1">
                  <a:latin typeface="Arial" panose="020B0604020202020204" pitchFamily="34" charset="0"/>
                  <a:ea typeface="宋体" panose="02010600030101010101" pitchFamily="2" charset="-122"/>
                </a:rPr>
                <a:t>[H</a:t>
              </a:r>
              <a:r>
                <a:rPr lang="en-US" altLang="zh-CN" sz="24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+</a:t>
              </a:r>
              <a:r>
                <a:rPr lang="en-US" altLang="zh-CN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]</a:t>
              </a: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与</a:t>
              </a:r>
              <a:r>
                <a:rPr lang="en-US" altLang="zh-CN" sz="2400" b="1">
                  <a:latin typeface="Arial" panose="020B0604020202020204" pitchFamily="34" charset="0"/>
                  <a:ea typeface="宋体" panose="02010600030101010101" pitchFamily="2" charset="-122"/>
                </a:rPr>
                <a:t>[OH</a:t>
              </a:r>
              <a:r>
                <a:rPr lang="en-US" altLang="zh-CN" sz="24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-</a:t>
              </a:r>
              <a:r>
                <a:rPr lang="en-US" altLang="zh-CN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]</a:t>
              </a: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的相对大小； 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88" name="矩形 67807"/>
            <p:cNvSpPr/>
            <p:nvPr/>
          </p:nvSpPr>
          <p:spPr>
            <a:xfrm>
              <a:off x="295" y="3566"/>
              <a:ext cx="388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2400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而</a:t>
              </a:r>
              <a:r>
                <a:rPr lang="en-US" altLang="zh-CN" sz="2400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PH</a:t>
              </a:r>
              <a:r>
                <a:rPr lang="zh-CN" altLang="en-US" sz="2400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与</a:t>
              </a:r>
              <a:r>
                <a:rPr lang="en-US" altLang="zh-CN" sz="2400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zh-CN" altLang="en-US" sz="2400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的关系仅适用于</a:t>
              </a:r>
              <a:r>
                <a: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常温</a:t>
              </a:r>
              <a:r>
                <a: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25℃</a:t>
              </a:r>
              <a:r>
                <a: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时的判断。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0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80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80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7809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4" grpId="0"/>
      <p:bldP spid="67785" grpId="0"/>
      <p:bldP spid="67786" grpId="0"/>
      <p:bldP spid="67797" grpId="0"/>
      <p:bldP spid="67798" grpId="0"/>
      <p:bldP spid="67799" grpId="0"/>
      <p:bldP spid="67800" grpId="0"/>
      <p:bldP spid="67801" grpId="0"/>
      <p:bldP spid="67802" grpId="0"/>
      <p:bldP spid="67803" grpId="0"/>
      <p:bldP spid="6780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框 32769"/>
          <p:cNvSpPr txBox="1"/>
          <p:nvPr/>
        </p:nvSpPr>
        <p:spPr>
          <a:xfrm>
            <a:off x="395288" y="188913"/>
            <a:ext cx="6119812" cy="64135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、溶液</a:t>
            </a:r>
            <a:r>
              <a:rPr lang="en-US" altLang="zh-CN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pH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的测量方法：</a:t>
            </a:r>
            <a:endParaRPr lang="zh-CN" altLang="en-US" sz="36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554" name="文本框 32770"/>
          <p:cNvSpPr txBox="1"/>
          <p:nvPr/>
        </p:nvSpPr>
        <p:spPr>
          <a:xfrm>
            <a:off x="539750" y="1484313"/>
            <a:ext cx="6048375" cy="519112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① </a:t>
            </a: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粗略测量溶液的</a:t>
            </a:r>
            <a:r>
              <a:rPr lang="en-US" altLang="zh-CN" sz="28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pH-------pH</a:t>
            </a:r>
            <a:r>
              <a:rPr lang="zh-CN" altLang="en-US" sz="28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试纸 </a:t>
            </a:r>
            <a:endParaRPr lang="zh-CN" altLang="en-US" sz="28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3555" name="图片 32771" descr="20076271740115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836613"/>
            <a:ext cx="4645025" cy="2592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6" name="图片 32772" descr="200705061471421_070506153943_2006548205-5921073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263" y="692150"/>
            <a:ext cx="3810000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矩形 32774"/>
          <p:cNvSpPr/>
          <p:nvPr/>
        </p:nvSpPr>
        <p:spPr>
          <a:xfrm>
            <a:off x="6227763" y="3429000"/>
            <a:ext cx="1335087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标准比色卡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8" name="矩形 32775"/>
          <p:cNvSpPr/>
          <p:nvPr/>
        </p:nvSpPr>
        <p:spPr>
          <a:xfrm>
            <a:off x="250825" y="3789363"/>
            <a:ext cx="8499475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试纸的使用方法：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把一小块试纸放在表面皿或玻璃片上，用沾有待测液的玻璃棒点试纸的中部，待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30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秒与标准比色卡对比来粗略确定溶液的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，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试纸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读数只取整数。</a:t>
            </a:r>
            <a:endParaRPr lang="zh-CN" altLang="en-US" sz="2400" b="1" dirty="0">
              <a:solidFill>
                <a:srgbClr val="FF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7" name="矩形 32776"/>
          <p:cNvSpPr/>
          <p:nvPr/>
        </p:nvSpPr>
        <p:spPr>
          <a:xfrm>
            <a:off x="684213" y="5027613"/>
            <a:ext cx="12557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注意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8" name="矩形 32777"/>
          <p:cNvSpPr/>
          <p:nvPr/>
        </p:nvSpPr>
        <p:spPr>
          <a:xfrm>
            <a:off x="611188" y="5541963"/>
            <a:ext cx="79613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不能把试纸放在待测液中，也不能用水湿润再测定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值。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44235" y="5989320"/>
            <a:ext cx="2804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湿润后测得</a:t>
            </a:r>
            <a:r>
              <a:rPr lang="en-US" altLang="zh-CN"/>
              <a:t>pH</a:t>
            </a:r>
            <a:r>
              <a:rPr lang="zh-CN" altLang="en-US"/>
              <a:t>偏大？偏小？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  <p:bldP spid="327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35841"/>
          <p:cNvSpPr>
            <a:spLocks noGrp="1"/>
          </p:cNvSpPr>
          <p:nvPr>
            <p:ph type="title"/>
          </p:nvPr>
        </p:nvSpPr>
        <p:spPr>
          <a:xfrm>
            <a:off x="395288" y="188913"/>
            <a:ext cx="7772400" cy="692150"/>
          </a:xfrm>
        </p:spPr>
        <p:txBody>
          <a:bodyPr anchor="ctr"/>
          <a:p>
            <a:pPr algn="l"/>
            <a:r>
              <a:rPr lang="en-US" altLang="zh-CN" sz="3200" b="1" dirty="0">
                <a:solidFill>
                  <a:schemeClr val="tx1"/>
                </a:solidFill>
              </a:rPr>
              <a:t>4</a:t>
            </a:r>
            <a:r>
              <a:rPr lang="zh-CN" altLang="en-US" sz="3200" b="1" dirty="0">
                <a:solidFill>
                  <a:schemeClr val="tx1"/>
                </a:solidFill>
              </a:rPr>
              <a:t>、有关</a:t>
            </a:r>
            <a:r>
              <a:rPr lang="en-US" altLang="zh-CN" sz="3200" b="1" dirty="0">
                <a:solidFill>
                  <a:schemeClr val="tx1"/>
                </a:solidFill>
              </a:rPr>
              <a:t>pH</a:t>
            </a:r>
            <a:r>
              <a:rPr lang="zh-CN" altLang="en-US" sz="3200" b="1" dirty="0">
                <a:solidFill>
                  <a:schemeClr val="tx1"/>
                </a:solidFill>
              </a:rPr>
              <a:t>的简单计算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24578" name="文本框 35848"/>
          <p:cNvSpPr txBox="1"/>
          <p:nvPr/>
        </p:nvSpPr>
        <p:spPr>
          <a:xfrm>
            <a:off x="468313" y="908050"/>
            <a:ext cx="4408487" cy="519113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）、强酸或强碱溶液的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pH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4579" name="矩形 35849"/>
          <p:cNvSpPr/>
          <p:nvPr/>
        </p:nvSpPr>
        <p:spPr>
          <a:xfrm>
            <a:off x="468313" y="1504950"/>
            <a:ext cx="7880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  室温下，求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5×10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-3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mol/LH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溶液的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pH</a:t>
            </a:r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4" name="文本框 35863"/>
          <p:cNvSpPr txBox="1"/>
          <p:nvPr/>
        </p:nvSpPr>
        <p:spPr>
          <a:xfrm>
            <a:off x="228600" y="1989138"/>
            <a:ext cx="8915400" cy="26749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解析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:  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]  = [H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36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H2SO4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+[H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] </a:t>
            </a:r>
            <a:r>
              <a:rPr lang="en-US" altLang="zh-CN" sz="36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H2O       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≈ [H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36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H2SO4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600" b="1" baseline="-250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=2c(H</a:t>
            </a:r>
            <a:r>
              <a:rPr lang="en-US" altLang="zh-CN" sz="28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)=2×5×10</a:t>
            </a:r>
            <a:r>
              <a:rPr lang="en-US" altLang="zh-CN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-3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mol/L= 1×10</a:t>
            </a:r>
            <a:r>
              <a:rPr lang="en-US" altLang="zh-CN" sz="28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mol/L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36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           pH=-lg[H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]=-lg(1×10</a:t>
            </a:r>
            <a:r>
              <a:rPr lang="en-US" altLang="zh-CN" sz="36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)= 2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65" name="文本框 35864"/>
          <p:cNvSpPr txBox="1"/>
          <p:nvPr/>
        </p:nvSpPr>
        <p:spPr>
          <a:xfrm>
            <a:off x="827088" y="5229225"/>
            <a:ext cx="4875212" cy="519113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强酸：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（酸）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→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［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2" charset="-122"/>
              </a:rPr>
              <a:t>］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2" charset="-122"/>
              </a:rPr>
              <a:t>→pH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4582" name="图片 35865">
            <a:hlinkClick r:id="rId1"/>
          </p:cNvPr>
          <p:cNvPicPr>
            <a:picLocks noChangeAspect="1"/>
          </p:cNvPicPr>
          <p:nvPr/>
        </p:nvPicPr>
        <p:blipFill>
          <a:blip r:embed="rId2">
            <a:lum bright="70001" contrast="-70000"/>
          </a:blip>
          <a:stretch>
            <a:fillRect/>
          </a:stretch>
        </p:blipFill>
        <p:spPr>
          <a:xfrm>
            <a:off x="7743825" y="6543675"/>
            <a:ext cx="1400175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64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charRg st="6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64">
                                            <p:txEl>
                                              <p:charRg st="6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charRg st="5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64">
                                            <p:txEl>
                                              <p:charRg st="53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charRg st="10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64">
                                            <p:txEl>
                                              <p:charRg st="101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4" grpId="0" build="allAtOnce"/>
      <p:bldP spid="35865" grpId="0"/>
    </p:bldLst>
  </p:timing>
</p:sld>
</file>

<file path=ppt/tags/tag1.xml><?xml version="1.0" encoding="utf-8"?>
<p:tagLst xmlns:p="http://schemas.openxmlformats.org/presentationml/2006/main">
  <p:tag name="KSO_WM_UNIT_TABLE_BEAUTIFY" val="smartTable{7ceb6108-fc12-4a3d-bbac-8d99772b34ad}"/>
</p:tagLst>
</file>

<file path=ppt/theme/theme1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termar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2C1D3"/>
      </a:accent6>
      <a:hlink>
        <a:srgbClr val="6767FF"/>
      </a:hlink>
      <a:folHlink>
        <a:srgbClr val="9933F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2C1D3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6D79F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1"/>
        </a:accent5>
        <a:accent6>
          <a:srgbClr val="BBC9B8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336600"/>
        </a:lt1>
        <a:dk2>
          <a:srgbClr val="FFFFCC"/>
        </a:dk2>
        <a:lt2>
          <a:srgbClr val="333300"/>
        </a:lt2>
        <a:accent1>
          <a:srgbClr val="99CC00"/>
        </a:accent1>
        <a:accent2>
          <a:srgbClr val="669900"/>
        </a:accent2>
        <a:accent3>
          <a:srgbClr val="ADB9AA"/>
        </a:accent3>
        <a:accent4>
          <a:srgbClr val="DCDCAF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4A48"/>
        </a:lt1>
        <a:dk2>
          <a:srgbClr val="FFFFFF"/>
        </a:dk2>
        <a:lt2>
          <a:srgbClr val="424458"/>
        </a:lt2>
        <a:accent1>
          <a:srgbClr val="83B200"/>
        </a:accent1>
        <a:accent2>
          <a:srgbClr val="006260"/>
        </a:accent2>
        <a:accent3>
          <a:srgbClr val="AAB2B1"/>
        </a:accent3>
        <a:accent4>
          <a:srgbClr val="DCDCDC"/>
        </a:accent4>
        <a:accent5>
          <a:srgbClr val="C2D5AA"/>
        </a:accent5>
        <a:accent6>
          <a:srgbClr val="005755"/>
        </a:accent6>
        <a:hlink>
          <a:srgbClr val="66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C2046"/>
        </a:lt1>
        <a:dk2>
          <a:srgbClr val="FFFFFF"/>
        </a:dk2>
        <a:lt2>
          <a:srgbClr val="000000"/>
        </a:lt2>
        <a:accent1>
          <a:srgbClr val="00CCFF"/>
        </a:accent1>
        <a:accent2>
          <a:srgbClr val="2D226E"/>
        </a:accent2>
        <a:accent3>
          <a:srgbClr val="AAABB1"/>
        </a:accent3>
        <a:accent4>
          <a:srgbClr val="DCDCDC"/>
        </a:accent4>
        <a:accent5>
          <a:srgbClr val="AAE2FF"/>
        </a:accent5>
        <a:accent6>
          <a:srgbClr val="281E62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424458"/>
        </a:lt2>
        <a:accent1>
          <a:srgbClr val="6666FF"/>
        </a:accent1>
        <a:accent2>
          <a:srgbClr val="333399"/>
        </a:accent2>
        <a:accent3>
          <a:srgbClr val="AAAAB9"/>
        </a:accent3>
        <a:accent4>
          <a:srgbClr val="DCDCDC"/>
        </a:accent4>
        <a:accent5>
          <a:srgbClr val="B9B9FF"/>
        </a:accent5>
        <a:accent6>
          <a:srgbClr val="2D2D89"/>
        </a:accent6>
        <a:hlink>
          <a:srgbClr val="FF99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390B20"/>
        </a:lt1>
        <a:dk2>
          <a:srgbClr val="FFFFCC"/>
        </a:dk2>
        <a:lt2>
          <a:srgbClr val="1C1C1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CDCAF"/>
        </a:accent4>
        <a:accent5>
          <a:srgbClr val="FFC7BB"/>
        </a:accent5>
        <a:accent6>
          <a:srgbClr val="4C1147"/>
        </a:accent6>
        <a:hlink>
          <a:srgbClr val="637D95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722104"/>
        </a:lt1>
        <a:dk2>
          <a:srgbClr val="FFFFFF"/>
        </a:dk2>
        <a:lt2>
          <a:srgbClr val="4C0000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CDCDC"/>
        </a:accent4>
        <a:accent5>
          <a:srgbClr val="E2B9AA"/>
        </a:accent5>
        <a:accent6>
          <a:srgbClr val="7B2800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2899</Words>
  <Application>WPS 演示</Application>
  <PresentationFormat>在屏幕上显示</PresentationFormat>
  <Paragraphs>393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9" baseType="lpstr">
      <vt:lpstr>Arial</vt:lpstr>
      <vt:lpstr>宋体</vt:lpstr>
      <vt:lpstr>Wingdings</vt:lpstr>
      <vt:lpstr>Times New Roman</vt:lpstr>
      <vt:lpstr>Wingdings 3</vt:lpstr>
      <vt:lpstr>幼圆</vt:lpstr>
      <vt:lpstr>Wingdings 2</vt:lpstr>
      <vt:lpstr>隶书</vt:lpstr>
      <vt:lpstr>黑体</vt:lpstr>
      <vt:lpstr>华文琥珀</vt:lpstr>
      <vt:lpstr>华文新魏</vt:lpstr>
      <vt:lpstr>华文行楷</vt:lpstr>
      <vt:lpstr>Tahoma</vt:lpstr>
      <vt:lpstr>微软雅黑</vt:lpstr>
      <vt:lpstr>Arial Unicode MS</vt:lpstr>
      <vt:lpstr>Calibri</vt:lpstr>
      <vt:lpstr>Baskerville Old Face</vt:lpstr>
      <vt:lpstr>Arial Narrow</vt:lpstr>
      <vt:lpstr>2_默认设计模板</vt:lpstr>
      <vt:lpstr>Watermark</vt:lpstr>
      <vt:lpstr>Equation.3</vt:lpstr>
      <vt:lpstr>ISISServer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2.酸碱性强弱表示方法——pH值</vt:lpstr>
      <vt:lpstr>PowerPoint 演示文稿</vt:lpstr>
      <vt:lpstr>PowerPoint 演示文稿</vt:lpstr>
      <vt:lpstr>4、有关pH的简单计算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猪猪猫.CN</dc:creator>
  <cp:lastModifiedBy>范</cp:lastModifiedBy>
  <cp:revision>111</cp:revision>
  <dcterms:created xsi:type="dcterms:W3CDTF">2008-03-21T21:49:00Z</dcterms:created>
  <dcterms:modified xsi:type="dcterms:W3CDTF">2020-10-15T02:18:21Z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