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31"/>
  </p:notesMasterIdLst>
  <p:sldIdLst>
    <p:sldId id="329" r:id="rId2"/>
    <p:sldId id="546" r:id="rId3"/>
    <p:sldId id="547" r:id="rId4"/>
    <p:sldId id="548" r:id="rId5"/>
    <p:sldId id="549" r:id="rId6"/>
    <p:sldId id="550" r:id="rId7"/>
    <p:sldId id="551" r:id="rId8"/>
    <p:sldId id="552" r:id="rId9"/>
    <p:sldId id="554" r:id="rId10"/>
    <p:sldId id="579" r:id="rId11"/>
    <p:sldId id="582" r:id="rId12"/>
    <p:sldId id="583" r:id="rId13"/>
    <p:sldId id="555" r:id="rId14"/>
    <p:sldId id="585" r:id="rId15"/>
    <p:sldId id="586" r:id="rId16"/>
    <p:sldId id="587" r:id="rId17"/>
    <p:sldId id="588" r:id="rId18"/>
    <p:sldId id="589" r:id="rId19"/>
    <p:sldId id="590" r:id="rId20"/>
    <p:sldId id="591" r:id="rId21"/>
    <p:sldId id="570" r:id="rId22"/>
    <p:sldId id="571" r:id="rId23"/>
    <p:sldId id="572" r:id="rId24"/>
    <p:sldId id="573" r:id="rId25"/>
    <p:sldId id="574" r:id="rId26"/>
    <p:sldId id="575" r:id="rId27"/>
    <p:sldId id="576" r:id="rId28"/>
    <p:sldId id="577" r:id="rId29"/>
    <p:sldId id="330" r:id="rId30"/>
  </p:sldIdLst>
  <p:sldSz cx="12192000" cy="6858000"/>
  <p:notesSz cx="7104063" cy="10234613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1DEF6"/>
    <a:srgbClr val="648BAE"/>
    <a:srgbClr val="B4DEFA"/>
    <a:srgbClr val="EA6E7E"/>
    <a:srgbClr val="EFA0A7"/>
    <a:srgbClr val="F3EFEE"/>
    <a:srgbClr val="F5F1EE"/>
    <a:srgbClr val="FCF8F7"/>
    <a:srgbClr val="F1E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08" autoAdjust="0"/>
  </p:normalViewPr>
  <p:slideViewPr>
    <p:cSldViewPr snapToGrid="0">
      <p:cViewPr varScale="1">
        <p:scale>
          <a:sx n="53" d="100"/>
          <a:sy n="53" d="100"/>
        </p:scale>
        <p:origin x="84" y="11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87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58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56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578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70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A19F300-CE34-4317-ADB2-03B50BEA765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96A66E7-EA0D-4C2B-B039-5C13CCBC21F8}"/>
              </a:ext>
            </a:extLst>
          </p:cNvPr>
          <p:cNvSpPr txBox="1"/>
          <p:nvPr/>
        </p:nvSpPr>
        <p:spPr>
          <a:xfrm>
            <a:off x="9349947" y="193251"/>
            <a:ext cx="242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鲁科版必修第一册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348718" y="1395706"/>
            <a:ext cx="10701865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4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4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节 电解质的电离 离子反应</a:t>
            </a:r>
            <a:endParaRPr lang="zh-CN" altLang="en-US" sz="44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第二课</a:t>
            </a:r>
            <a:r>
              <a:rPr lang="zh-CN" altLang="en-US" sz="5400" b="1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时  </a:t>
            </a:r>
            <a:r>
              <a:rPr lang="zh-CN" altLang="en-US" sz="5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离子反应</a:t>
            </a:r>
            <a:endParaRPr lang="zh-CN" altLang="en-US" sz="54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74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0622" y="757480"/>
            <a:ext cx="9974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>
                <a:latin typeface="+mn-ea"/>
              </a:rPr>
              <a:t>现以稀硫酸与</a:t>
            </a:r>
            <a:r>
              <a:rPr lang="en-US" altLang="zh-CN" sz="2400" dirty="0" smtClean="0">
                <a:latin typeface="+mn-ea"/>
              </a:rPr>
              <a:t>Ba(OH)</a:t>
            </a:r>
            <a:r>
              <a:rPr lang="en-US" altLang="zh-CN" sz="2400" baseline="-25000" dirty="0" smtClean="0">
                <a:latin typeface="+mn-ea"/>
              </a:rPr>
              <a:t> 2</a:t>
            </a:r>
            <a:r>
              <a:rPr lang="zh-CN" altLang="zh-CN" sz="2400" dirty="0" smtClean="0">
                <a:latin typeface="+mn-ea"/>
              </a:rPr>
              <a:t>溶液的反应为例说明离子方程式的书写方法。</a:t>
            </a:r>
            <a:endParaRPr lang="zh-CN" altLang="zh-CN" sz="2400" dirty="0">
              <a:latin typeface="+mn-ea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0622" y="1275806"/>
            <a:ext cx="9974425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明确反应物在溶液中的主要存在形式及微粒间的数量关系，分别用离子符号或化学式表示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宋体" pitchFamily="2" charset="-122"/>
              <a:cs typeface="MingLiU" pitchFamily="49" charset="-120"/>
            </a:endParaRPr>
          </a:p>
          <a:p>
            <a:pPr marL="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宋体" pitchFamily="2" charset="-122"/>
              <a:cs typeface="MingLiU" pitchFamily="49" charset="-120"/>
            </a:endParaRPr>
          </a:p>
          <a:p>
            <a:pPr marL="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硫酸的电离方程式为：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altLang="zh-CN" sz="20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=2H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lang="en-US" altLang="zh-CN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2-</a:t>
            </a:r>
            <a:endParaRPr kumimoji="0" lang="en-US" altLang="zh-CN" sz="20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宋体" pitchFamily="2" charset="-122"/>
              <a:cs typeface="MingLiU" pitchFamily="49" charset="-120"/>
            </a:endParaRPr>
          </a:p>
          <a:p>
            <a:pPr marL="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氢氧化钡的电离方程式为：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Ba(OH)</a:t>
            </a:r>
            <a:r>
              <a:rPr kumimoji="0" lang="en-US" altLang="zh-CN" sz="20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Ba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2+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+ 20H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</a:t>
            </a:r>
            <a:endParaRPr kumimoji="0" lang="en-US" altLang="zh-CN" sz="20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1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00" dirty="0" smtClean="0">
              <a:solidFill>
                <a:srgbClr val="FF0000"/>
              </a:solidFill>
            </a:endParaRPr>
          </a:p>
          <a:p>
            <a:pPr indent="31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FF0000"/>
                </a:solidFill>
              </a:rPr>
              <a:t>2</a:t>
            </a:r>
            <a:r>
              <a:rPr lang="en-US" altLang="zh-CN" sz="2400" dirty="0">
                <a:solidFill>
                  <a:srgbClr val="FF0000"/>
                </a:solidFill>
              </a:rPr>
              <a:t>.</a:t>
            </a:r>
            <a:r>
              <a:rPr lang="zh-CN" altLang="zh-CN" sz="2400" dirty="0">
                <a:solidFill>
                  <a:srgbClr val="FF0000"/>
                </a:solidFill>
              </a:rPr>
              <a:t>确定发生化学反应的微粒、产物及其数量关系</a:t>
            </a:r>
          </a:p>
          <a:p>
            <a:pPr lvl="0" indent="31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00" dirty="0">
              <a:solidFill>
                <a:srgbClr val="000000"/>
              </a:solidFill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lvl="0" indent="3175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lvl="0" indent="31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00" dirty="0">
              <a:solidFill>
                <a:srgbClr val="000000"/>
              </a:solidFill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lvl="0" indent="3175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indent="31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.</a:t>
            </a:r>
            <a:r>
              <a:rPr lang="zh-CN" altLang="en-US" sz="2400" dirty="0">
                <a:solidFill>
                  <a:srgbClr val="FF0000"/>
                </a:solidFill>
                <a:latin typeface="Calibri" pitchFamily="34" charset="0"/>
                <a:cs typeface="MingLiU" pitchFamily="49" charset="-120"/>
              </a:rPr>
              <a:t>写出离子方程式并</a:t>
            </a:r>
            <a:r>
              <a:rPr lang="zh-CN" altLang="en-US" sz="2400" dirty="0" smtClean="0">
                <a:solidFill>
                  <a:srgbClr val="FF0000"/>
                </a:solidFill>
                <a:latin typeface="Calibri" pitchFamily="34" charset="0"/>
                <a:cs typeface="MingLiU" pitchFamily="49" charset="-120"/>
              </a:rPr>
              <a:t>配平</a:t>
            </a:r>
            <a:endParaRPr lang="en-US" altLang="zh-CN" sz="2400" dirty="0" smtClean="0">
              <a:solidFill>
                <a:srgbClr val="FF0000"/>
              </a:solidFill>
              <a:latin typeface="Calibri" pitchFamily="34" charset="0"/>
              <a:cs typeface="MingLiU" pitchFamily="49" charset="-120"/>
            </a:endParaRPr>
          </a:p>
          <a:p>
            <a:pPr indent="31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dirty="0" smtClean="0">
              <a:solidFill>
                <a:srgbClr val="FF0000"/>
              </a:solidFill>
              <a:latin typeface="Calibri" pitchFamily="34" charset="0"/>
              <a:cs typeface="MingLiU" pitchFamily="49" charset="-120"/>
            </a:endParaRPr>
          </a:p>
          <a:p>
            <a:pPr lvl="0" indent="31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2H</a:t>
            </a:r>
            <a:r>
              <a:rPr lang="en-US" altLang="zh-CN" sz="2400" baseline="300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+20H</a:t>
            </a:r>
            <a:r>
              <a:rPr lang="en-US" altLang="zh-CN" sz="2400" baseline="300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+Ba</a:t>
            </a:r>
            <a:r>
              <a:rPr lang="en-US" altLang="zh-CN" sz="2400" baseline="300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2+</a:t>
            </a:r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+SO</a:t>
            </a:r>
            <a:r>
              <a:rPr lang="en-US" altLang="zh-CN" sz="2400" baseline="-250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4</a:t>
            </a:r>
            <a:r>
              <a:rPr lang="en-US" altLang="zh-CN" sz="2400" baseline="300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2-</a:t>
            </a:r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=2H</a:t>
            </a:r>
            <a:r>
              <a:rPr lang="en-US" altLang="zh-CN" sz="2400" baseline="-250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O+BaSO</a:t>
            </a:r>
            <a:r>
              <a:rPr lang="en-US" altLang="zh-CN" sz="2400" baseline="-250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4</a:t>
            </a:r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↓</a:t>
            </a:r>
            <a:endParaRPr lang="en-US" altLang="zh-CN" sz="2400" dirty="0">
              <a:solidFill>
                <a:srgbClr val="FF0000"/>
              </a:solidFill>
              <a:latin typeface="Arial" pitchFamily="34" charset="0"/>
              <a:cs typeface="宋体" pitchFamily="2" charset="-122"/>
            </a:endParaRPr>
          </a:p>
          <a:p>
            <a:pPr indent="317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700" dirty="0">
              <a:solidFill>
                <a:srgbClr val="FF0000"/>
              </a:solidFill>
              <a:latin typeface="Arial" pitchFamily="34" charset="0"/>
              <a:cs typeface="宋体" pitchFamily="2" charset="-122"/>
            </a:endParaRPr>
          </a:p>
          <a:p>
            <a:pPr lvl="0" indent="3175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5" name="Picture 24" descr="图片8"/>
          <p:cNvPicPr>
            <a:picLocks noChangeAspect="1" noChangeArrowheads="1"/>
          </p:cNvPicPr>
          <p:nvPr/>
        </p:nvPicPr>
        <p:blipFill>
          <a:blip r:embed="rId2" cstate="print"/>
          <a:srcRect t="37143"/>
          <a:stretch>
            <a:fillRect/>
          </a:stretch>
        </p:blipFill>
        <p:spPr bwMode="auto">
          <a:xfrm>
            <a:off x="357021" y="108789"/>
            <a:ext cx="3399879" cy="55942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7187" y="4084258"/>
            <a:ext cx="3377189" cy="92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1866301" y="1016659"/>
            <a:ext cx="656552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ingLiU" pitchFamily="49" charset="-120"/>
              </a:rPr>
              <a:t>1.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ingLiU" pitchFamily="49" charset="-120"/>
              </a:rPr>
              <a:t>书写下列各组物质间发生反应的离子方程式。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MingLiU" pitchFamily="49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NaOH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ingLiU" pitchFamily="49" charset="-120"/>
              </a:rPr>
              <a:t>溶液与稀硫酸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MingLiU" pitchFamily="49" charset="-12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宋体" pitchFamily="2" charset="-122"/>
              </a:rPr>
              <a:t>(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宋体" pitchFamily="2" charset="-122"/>
              </a:rPr>
              <a:t>)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KOH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ingLiU" pitchFamily="49" charset="-120"/>
              </a:rPr>
              <a:t>溶液与稀盐酸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MingLiU" pitchFamily="49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(3)BaCl</a:t>
            </a:r>
            <a:r>
              <a:rPr kumimoji="0" lang="en-US" altLang="zh-CN" sz="24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ingLiU" pitchFamily="49" charset="-120"/>
              </a:rPr>
              <a:t>溶液与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Na</a:t>
            </a:r>
            <a:r>
              <a:rPr kumimoji="0" lang="en-US" altLang="zh-CN" sz="24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SO</a:t>
            </a:r>
            <a:r>
              <a:rPr kumimoji="0" lang="en-US" altLang="zh-CN" sz="24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ingLiU" pitchFamily="49" charset="-120"/>
              </a:rPr>
              <a:t>溶液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MingLiU" pitchFamily="49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(4)Ba(NO</a:t>
            </a:r>
            <a:r>
              <a:rPr kumimoji="0" lang="en-US" altLang="zh-CN" sz="24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3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)</a:t>
            </a:r>
            <a:r>
              <a:rPr kumimoji="0" lang="en-US" altLang="zh-CN" sz="24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ingLiU" pitchFamily="49" charset="-120"/>
              </a:rPr>
              <a:t>溶液与 </a:t>
            </a:r>
            <a:r>
              <a:rPr lang="en-US" altLang="zh-CN" sz="24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Na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SO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4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ingLiU" pitchFamily="49" charset="-120"/>
              </a:rPr>
              <a:t>溶液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MingLiU" pitchFamily="49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(5)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ingLiU" pitchFamily="49" charset="-120"/>
              </a:rPr>
              <a:t>碳酸钙与稀盐酸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MingLiU" pitchFamily="49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3710" y="1711064"/>
            <a:ext cx="316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H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+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+OH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=H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O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3710" y="2446547"/>
            <a:ext cx="316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H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+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+OH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=H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O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54898" y="3226393"/>
            <a:ext cx="359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Ba</a:t>
            </a:r>
            <a:r>
              <a:rPr lang="en-US" altLang="zh-CN" sz="2400" baseline="30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2+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+SO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sz="2400" baseline="30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=BaSO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↓</a:t>
            </a:r>
            <a:endParaRPr lang="en-US" altLang="zh-CN" sz="800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54898" y="3961876"/>
            <a:ext cx="3251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Ba</a:t>
            </a:r>
            <a:r>
              <a:rPr lang="en-US" altLang="zh-CN" sz="2400" baseline="30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2+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+SO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sz="2400" baseline="30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=BaSO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↓</a:t>
            </a:r>
            <a:endParaRPr lang="en-US" altLang="zh-CN" sz="800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3710" y="4656281"/>
            <a:ext cx="519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CaCO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+2H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+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= H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O+CO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↑+Ca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2+</a:t>
            </a:r>
            <a:endParaRPr lang="zh-CN" altLang="en-US" sz="2400" b="1" baseline="300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1110767" y="930245"/>
            <a:ext cx="98737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 2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ingLiU" pitchFamily="49" charset="-120"/>
              </a:rPr>
              <a:t>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ingLiU" pitchFamily="49" charset="-120"/>
              </a:rPr>
              <a:t>观察你写出的离子方程式，回答下列问题。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MingLiU" pitchFamily="49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ingLiU" pitchFamily="49" charset="-120"/>
              </a:rPr>
              <a:t>    （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ingLiU" pitchFamily="49" charset="-120"/>
              </a:rPr>
              <a:t>）你认为离子方程式与化学方程式有哪些区别和联系？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MingLiU" pitchFamily="49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宋体" pitchFamily="2" charset="-122"/>
              </a:rPr>
              <a:t>    （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）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ingLiU" pitchFamily="49" charset="-120"/>
              </a:rPr>
              <a:t>对于你写出的每一个离子方程式，你能再补充一个与之对应的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MingLiU" pitchFamily="49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dirty="0">
              <a:solidFill>
                <a:srgbClr val="000000"/>
              </a:solidFill>
              <a:latin typeface="+mn-ea"/>
              <a:cs typeface="MingLiU" pitchFamily="49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ingLiU" pitchFamily="49" charset="-120"/>
              </a:rPr>
              <a:t>化学反应吗？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8091" y="4035669"/>
            <a:ext cx="9889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        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离 子 方 程 式 所 表 示 的 不 仅 仅 是一个化学反应，而是一类化学反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zh-CN" sz="2400" b="1" dirty="0" smtClean="0">
                <a:solidFill>
                  <a:srgbClr val="FF0000"/>
                </a:solidFill>
              </a:rPr>
              <a:t>应，并揭示了这类化学反应的实质。</a:t>
            </a:r>
            <a:endParaRPr lang="zh-CN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1586172" y="659072"/>
            <a:ext cx="560281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800" b="1" dirty="0" smtClean="0">
                <a:latin typeface="宋体" pitchFamily="2" charset="-122"/>
              </a:rPr>
              <a:t>离</a:t>
            </a:r>
            <a:r>
              <a:rPr lang="zh-CN" altLang="en-US" sz="2800" b="1" dirty="0">
                <a:latin typeface="宋体" pitchFamily="2" charset="-122"/>
              </a:rPr>
              <a:t>子方程式</a:t>
            </a:r>
            <a:r>
              <a:rPr lang="zh-CN" altLang="en-US" sz="2800" b="1" dirty="0" smtClean="0">
                <a:latin typeface="宋体" pitchFamily="2" charset="-122"/>
              </a:rPr>
              <a:t>的另一种书写方法</a:t>
            </a:r>
            <a:endParaRPr lang="zh-CN" altLang="en-US" sz="2800" b="1" dirty="0">
              <a:latin typeface="宋体" pitchFamily="2" charset="-122"/>
            </a:endParaRP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2185590" y="1858754"/>
            <a:ext cx="5346700" cy="48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</a:rPr>
              <a:t>一写</a:t>
            </a:r>
            <a:r>
              <a:rPr lang="en-US" altLang="zh-CN" sz="2000" b="1" dirty="0">
                <a:latin typeface="宋体" pitchFamily="2" charset="-122"/>
              </a:rPr>
              <a:t>——</a:t>
            </a:r>
            <a:r>
              <a:rPr lang="zh-CN" altLang="en-US" sz="2000" b="1" dirty="0">
                <a:latin typeface="宋体" pitchFamily="2" charset="-122"/>
              </a:rPr>
              <a:t>写出化学方程式；</a:t>
            </a: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2185590" y="2985668"/>
            <a:ext cx="35801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</a:rPr>
              <a:t>二改</a:t>
            </a:r>
            <a:r>
              <a:rPr lang="en-US" altLang="zh-CN" sz="2000" b="1" dirty="0" smtClean="0">
                <a:latin typeface="宋体" pitchFamily="2" charset="-122"/>
              </a:rPr>
              <a:t>——</a:t>
            </a:r>
            <a:r>
              <a:rPr lang="zh-CN" altLang="en-US" sz="2000" b="1" dirty="0" smtClean="0">
                <a:latin typeface="宋体" pitchFamily="2" charset="-122"/>
              </a:rPr>
              <a:t>改写化学方程式</a:t>
            </a:r>
            <a:endParaRPr lang="en-US" altLang="zh-CN" sz="2000" b="1" dirty="0" smtClean="0">
              <a:latin typeface="宋体" pitchFamily="2" charset="-122"/>
            </a:endParaRPr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2185590" y="6085921"/>
            <a:ext cx="6174317" cy="48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</a:rPr>
              <a:t>四查</a:t>
            </a:r>
            <a:r>
              <a:rPr lang="en-US" altLang="zh-CN" sz="2000" b="1" dirty="0" smtClean="0">
                <a:latin typeface="宋体" pitchFamily="2" charset="-122"/>
              </a:rPr>
              <a:t>——</a:t>
            </a:r>
            <a:r>
              <a:rPr lang="zh-CN" altLang="en-US" sz="2000" b="1" dirty="0" smtClean="0">
                <a:latin typeface="宋体" pitchFamily="2" charset="-122"/>
              </a:rPr>
              <a:t>检查离子方程式是否配平。</a:t>
            </a:r>
            <a:endParaRPr lang="zh-CN" altLang="en-US" sz="2000" b="1" dirty="0">
              <a:latin typeface="宋体" pitchFamily="2" charset="-122"/>
            </a:endParaRPr>
          </a:p>
        </p:txBody>
      </p:sp>
      <p:sp>
        <p:nvSpPr>
          <p:cNvPr id="19465" name="Text Box 19"/>
          <p:cNvSpPr txBox="1">
            <a:spLocks noChangeArrowheads="1"/>
          </p:cNvSpPr>
          <p:nvPr/>
        </p:nvSpPr>
        <p:spPr bwMode="auto">
          <a:xfrm>
            <a:off x="2185590" y="1287361"/>
            <a:ext cx="5956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zh-CN" altLang="en-US" sz="2400" b="1" dirty="0" smtClean="0">
                <a:latin typeface="宋体" pitchFamily="2" charset="-122"/>
              </a:rPr>
              <a:t>以盐酸与氢氧化钠溶液所发生的反应为例</a:t>
            </a:r>
            <a:endParaRPr kumimoji="1" lang="zh-CN" altLang="en-US" sz="2400" b="1" baseline="-25000" dirty="0">
              <a:latin typeface="宋体" pitchFamily="2" charset="-122"/>
            </a:endParaRPr>
          </a:p>
        </p:txBody>
      </p:sp>
      <p:sp>
        <p:nvSpPr>
          <p:cNvPr id="158740" name="Text Box 20"/>
          <p:cNvSpPr txBox="1">
            <a:spLocks noChangeArrowheads="1"/>
          </p:cNvSpPr>
          <p:nvPr/>
        </p:nvSpPr>
        <p:spPr bwMode="auto">
          <a:xfrm>
            <a:off x="2218866" y="2417584"/>
            <a:ext cx="3707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000" b="1" dirty="0" smtClean="0">
                <a:latin typeface="Times New Roman" pitchFamily="18" charset="0"/>
              </a:rPr>
              <a:t>NaOH+HCl</a:t>
            </a:r>
            <a:r>
              <a:rPr kumimoji="1" lang="en-US" altLang="zh-CN" sz="2000" b="1" dirty="0" smtClean="0">
                <a:latin typeface="宋体" pitchFamily="2" charset="-122"/>
              </a:rPr>
              <a:t>====</a:t>
            </a:r>
            <a:r>
              <a:rPr kumimoji="1" lang="en-US" altLang="zh-CN" sz="2000" b="1" dirty="0" smtClean="0">
                <a:latin typeface="Times New Roman" pitchFamily="18" charset="0"/>
              </a:rPr>
              <a:t>NaCl+ H</a:t>
            </a:r>
            <a:r>
              <a:rPr kumimoji="1" lang="en-US" altLang="zh-CN" sz="2000" b="1" baseline="-25000" dirty="0" smtClean="0">
                <a:latin typeface="Times New Roman" pitchFamily="18" charset="0"/>
              </a:rPr>
              <a:t>2</a:t>
            </a:r>
            <a:r>
              <a:rPr kumimoji="1" lang="en-US" altLang="zh-CN" sz="2000" b="1" dirty="0" smtClean="0">
                <a:latin typeface="Times New Roman" pitchFamily="18" charset="0"/>
              </a:rPr>
              <a:t>O </a:t>
            </a:r>
            <a:endParaRPr kumimoji="1" lang="en-US" altLang="zh-CN" sz="2000" b="1" dirty="0">
              <a:latin typeface="Times New Roman" pitchFamily="18" charset="0"/>
            </a:endParaRPr>
          </a:p>
        </p:txBody>
      </p:sp>
      <p:sp>
        <p:nvSpPr>
          <p:cNvPr id="136208" name="Rectangle 7"/>
          <p:cNvSpPr>
            <a:spLocks noChangeArrowheads="1"/>
          </p:cNvSpPr>
          <p:nvPr/>
        </p:nvSpPr>
        <p:spPr bwMode="auto">
          <a:xfrm>
            <a:off x="2185590" y="4509629"/>
            <a:ext cx="6777567" cy="48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</a:rPr>
              <a:t>三删</a:t>
            </a:r>
            <a:r>
              <a:rPr lang="en-US" altLang="zh-CN" sz="2000" b="1" dirty="0">
                <a:latin typeface="宋体" pitchFamily="2" charset="-122"/>
              </a:rPr>
              <a:t>——</a:t>
            </a:r>
            <a:r>
              <a:rPr lang="zh-CN" altLang="en-US" sz="2000" b="1" dirty="0">
                <a:latin typeface="宋体" pitchFamily="2" charset="-122"/>
              </a:rPr>
              <a:t>删</a:t>
            </a:r>
            <a:r>
              <a:rPr lang="zh-CN" altLang="en-US" sz="2000" b="1" dirty="0" smtClean="0">
                <a:latin typeface="宋体" pitchFamily="2" charset="-122"/>
              </a:rPr>
              <a:t>去未参与反应的</a:t>
            </a:r>
            <a:r>
              <a:rPr lang="zh-CN" altLang="en-US" sz="2000" b="1" dirty="0">
                <a:latin typeface="宋体" pitchFamily="2" charset="-122"/>
              </a:rPr>
              <a:t>离</a:t>
            </a:r>
            <a:r>
              <a:rPr lang="zh-CN" altLang="en-US" sz="2000" b="1" dirty="0" smtClean="0">
                <a:latin typeface="宋体" pitchFamily="2" charset="-122"/>
              </a:rPr>
              <a:t>子的符号得到离子方程式</a:t>
            </a:r>
            <a:endParaRPr lang="zh-CN" altLang="en-US" sz="2000" b="1" dirty="0">
              <a:latin typeface="宋体" pitchFamily="2" charset="-122"/>
            </a:endParaRPr>
          </a:p>
        </p:txBody>
      </p:sp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2218866" y="3780944"/>
            <a:ext cx="9618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000" b="1" dirty="0" smtClean="0">
                <a:latin typeface="Times New Roman" pitchFamily="18" charset="0"/>
              </a:rPr>
              <a:t>Na </a:t>
            </a:r>
            <a:r>
              <a:rPr kumimoji="1" lang="en-US" altLang="zh-CN" sz="2000" b="1" baseline="30000" dirty="0" smtClean="0">
                <a:latin typeface="Times New Roman" pitchFamily="18" charset="0"/>
              </a:rPr>
              <a:t>+</a:t>
            </a:r>
            <a:r>
              <a:rPr kumimoji="1" lang="en-US" altLang="zh-CN" sz="2000" b="1" dirty="0" smtClean="0">
                <a:latin typeface="Times New Roman" pitchFamily="18" charset="0"/>
              </a:rPr>
              <a:t> + OH</a:t>
            </a:r>
            <a:r>
              <a:rPr kumimoji="1" lang="en-US" altLang="zh-CN" sz="2000" b="1" baseline="30000" dirty="0" smtClean="0">
                <a:latin typeface="Times New Roman" pitchFamily="18" charset="0"/>
              </a:rPr>
              <a:t>- </a:t>
            </a:r>
            <a:r>
              <a:rPr kumimoji="1" lang="en-US" altLang="zh-CN" sz="2000" b="1" dirty="0" smtClean="0">
                <a:latin typeface="Times New Roman" pitchFamily="18" charset="0"/>
              </a:rPr>
              <a:t>+H</a:t>
            </a:r>
            <a:r>
              <a:rPr kumimoji="1" lang="en-US" altLang="zh-CN" sz="2000" b="1" baseline="30000" dirty="0" smtClean="0">
                <a:latin typeface="Times New Roman" pitchFamily="18" charset="0"/>
              </a:rPr>
              <a:t>+ </a:t>
            </a:r>
            <a:r>
              <a:rPr kumimoji="1" lang="en-US" altLang="zh-CN" sz="2000" b="1" dirty="0" smtClean="0">
                <a:latin typeface="Times New Roman" pitchFamily="18" charset="0"/>
              </a:rPr>
              <a:t>+Cl</a:t>
            </a:r>
            <a:r>
              <a:rPr kumimoji="1" lang="en-US" altLang="zh-CN" sz="2000" b="1" baseline="30000" dirty="0" smtClean="0">
                <a:latin typeface="Times New Roman" pitchFamily="18" charset="0"/>
              </a:rPr>
              <a:t>- </a:t>
            </a:r>
            <a:r>
              <a:rPr kumimoji="1" lang="en-US" altLang="zh-CN" sz="2000" b="1" dirty="0" smtClean="0">
                <a:latin typeface="宋体" pitchFamily="2" charset="-122"/>
              </a:rPr>
              <a:t>====</a:t>
            </a:r>
            <a:r>
              <a:rPr kumimoji="1" lang="en-US" altLang="zh-CN" sz="2000" b="1" dirty="0" smtClean="0">
                <a:latin typeface="Times New Roman" pitchFamily="18" charset="0"/>
              </a:rPr>
              <a:t>Na </a:t>
            </a:r>
            <a:r>
              <a:rPr kumimoji="1" lang="en-US" altLang="zh-CN" sz="2000" b="1" baseline="30000" dirty="0" smtClean="0">
                <a:latin typeface="Times New Roman" pitchFamily="18" charset="0"/>
              </a:rPr>
              <a:t>+</a:t>
            </a:r>
            <a:r>
              <a:rPr kumimoji="1" lang="en-US" altLang="zh-CN" sz="2000" b="1" dirty="0" smtClean="0">
                <a:latin typeface="Times New Roman" pitchFamily="18" charset="0"/>
              </a:rPr>
              <a:t> + Cl</a:t>
            </a:r>
            <a:r>
              <a:rPr kumimoji="1" lang="en-US" altLang="zh-CN" sz="2000" b="1" baseline="30000" dirty="0" smtClean="0">
                <a:latin typeface="Times New Roman" pitchFamily="18" charset="0"/>
              </a:rPr>
              <a:t>-</a:t>
            </a:r>
            <a:r>
              <a:rPr kumimoji="1" lang="en-US" altLang="zh-CN" sz="2000" b="1" dirty="0" smtClean="0">
                <a:latin typeface="Times New Roman" pitchFamily="18" charset="0"/>
              </a:rPr>
              <a:t> + H</a:t>
            </a:r>
            <a:r>
              <a:rPr kumimoji="1" lang="en-US" altLang="zh-CN" sz="2000" b="1" baseline="-25000" dirty="0" smtClean="0">
                <a:latin typeface="Times New Roman" pitchFamily="18" charset="0"/>
              </a:rPr>
              <a:t>2</a:t>
            </a:r>
            <a:r>
              <a:rPr kumimoji="1" lang="en-US" altLang="zh-CN" sz="2000" b="1" dirty="0" smtClean="0">
                <a:latin typeface="Times New Roman" pitchFamily="18" charset="0"/>
              </a:rPr>
              <a:t>O </a:t>
            </a:r>
            <a:endParaRPr kumimoji="1" lang="en-US" altLang="zh-CN" sz="2000" b="1" dirty="0">
              <a:latin typeface="Times New Roman" pitchFamily="18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2269389" y="5472533"/>
            <a:ext cx="9618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b="1" dirty="0" smtClean="0">
                <a:latin typeface="Times New Roman" pitchFamily="18" charset="0"/>
              </a:rPr>
              <a:t>Na</a:t>
            </a:r>
            <a:r>
              <a:rPr kumimoji="1" lang="en-US" altLang="zh-CN" b="1" baseline="30000" dirty="0" smtClean="0">
                <a:latin typeface="Times New Roman" pitchFamily="18" charset="0"/>
              </a:rPr>
              <a:t>+</a:t>
            </a:r>
            <a:r>
              <a:rPr kumimoji="1" lang="en-US" altLang="zh-CN" b="1" dirty="0" smtClean="0">
                <a:latin typeface="Times New Roman" pitchFamily="18" charset="0"/>
              </a:rPr>
              <a:t>+OH</a:t>
            </a:r>
            <a:r>
              <a:rPr kumimoji="1" lang="en-US" altLang="zh-CN" b="1" baseline="30000" dirty="0" smtClean="0">
                <a:latin typeface="Times New Roman" pitchFamily="18" charset="0"/>
              </a:rPr>
              <a:t>- </a:t>
            </a:r>
            <a:r>
              <a:rPr kumimoji="1" lang="en-US" altLang="zh-CN" b="1" dirty="0" smtClean="0">
                <a:latin typeface="Times New Roman" pitchFamily="18" charset="0"/>
              </a:rPr>
              <a:t>+H</a:t>
            </a:r>
            <a:r>
              <a:rPr kumimoji="1" lang="en-US" altLang="zh-CN" b="1" baseline="30000" dirty="0">
                <a:latin typeface="Times New Roman" pitchFamily="18" charset="0"/>
              </a:rPr>
              <a:t>+ </a:t>
            </a:r>
            <a:r>
              <a:rPr kumimoji="1" lang="en-US" altLang="zh-CN" b="1" dirty="0" smtClean="0">
                <a:latin typeface="Times New Roman" pitchFamily="18" charset="0"/>
              </a:rPr>
              <a:t>+Cl</a:t>
            </a:r>
            <a:r>
              <a:rPr kumimoji="1" lang="en-US" altLang="zh-CN" b="1" baseline="30000" dirty="0" smtClean="0">
                <a:latin typeface="Times New Roman" pitchFamily="18" charset="0"/>
              </a:rPr>
              <a:t>- </a:t>
            </a:r>
            <a:r>
              <a:rPr kumimoji="1" lang="en-US" altLang="zh-CN" b="1" dirty="0" smtClean="0">
                <a:latin typeface="宋体" pitchFamily="2" charset="-122"/>
              </a:rPr>
              <a:t>=====</a:t>
            </a:r>
            <a:r>
              <a:rPr kumimoji="1" lang="en-US" altLang="zh-CN" b="1" dirty="0" smtClean="0">
                <a:latin typeface="Times New Roman" pitchFamily="18" charset="0"/>
              </a:rPr>
              <a:t>Na </a:t>
            </a:r>
            <a:r>
              <a:rPr kumimoji="1" lang="en-US" altLang="zh-CN" b="1" baseline="30000" dirty="0" smtClean="0">
                <a:latin typeface="Times New Roman" pitchFamily="18" charset="0"/>
              </a:rPr>
              <a:t>+</a:t>
            </a:r>
            <a:r>
              <a:rPr kumimoji="1" lang="en-US" altLang="zh-CN" b="1" dirty="0" smtClean="0">
                <a:latin typeface="Times New Roman" pitchFamily="18" charset="0"/>
              </a:rPr>
              <a:t> </a:t>
            </a:r>
            <a:r>
              <a:rPr kumimoji="1" lang="en-US" altLang="zh-CN" b="1" dirty="0">
                <a:latin typeface="Times New Roman" pitchFamily="18" charset="0"/>
              </a:rPr>
              <a:t>+ </a:t>
            </a:r>
            <a:r>
              <a:rPr kumimoji="1" lang="en-US" altLang="zh-CN" b="1" dirty="0" smtClean="0">
                <a:latin typeface="Times New Roman" pitchFamily="18" charset="0"/>
              </a:rPr>
              <a:t>Cl</a:t>
            </a:r>
            <a:r>
              <a:rPr kumimoji="1" lang="en-US" altLang="zh-CN" b="1" baseline="30000" dirty="0" smtClean="0">
                <a:latin typeface="Times New Roman" pitchFamily="18" charset="0"/>
              </a:rPr>
              <a:t>-</a:t>
            </a:r>
            <a:r>
              <a:rPr kumimoji="1" lang="en-US" altLang="zh-CN" b="1" dirty="0" smtClean="0">
                <a:latin typeface="Times New Roman" pitchFamily="18" charset="0"/>
              </a:rPr>
              <a:t> </a:t>
            </a:r>
            <a:r>
              <a:rPr kumimoji="1" lang="en-US" altLang="zh-CN" b="1" dirty="0">
                <a:latin typeface="Times New Roman" pitchFamily="18" charset="0"/>
              </a:rPr>
              <a:t>+ </a:t>
            </a:r>
            <a:r>
              <a:rPr kumimoji="1" lang="en-US" altLang="zh-CN" b="1" dirty="0" smtClean="0">
                <a:latin typeface="Times New Roman" pitchFamily="18" charset="0"/>
              </a:rPr>
              <a:t>H</a:t>
            </a:r>
            <a:r>
              <a:rPr kumimoji="1" lang="en-US" altLang="zh-CN" b="1" baseline="-25000" dirty="0" smtClean="0">
                <a:latin typeface="Times New Roman" pitchFamily="18" charset="0"/>
              </a:rPr>
              <a:t>2</a:t>
            </a:r>
            <a:r>
              <a:rPr kumimoji="1" lang="en-US" altLang="zh-CN" b="1" dirty="0" smtClean="0">
                <a:latin typeface="Times New Roman" pitchFamily="18" charset="0"/>
              </a:rPr>
              <a:t>O </a:t>
            </a:r>
            <a:endParaRPr kumimoji="1" lang="en-US" altLang="zh-CN" b="1" dirty="0">
              <a:latin typeface="Times New Roman" pitchFamily="18" charset="0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6680039" y="6142186"/>
            <a:ext cx="24815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</a:rPr>
              <a:t>OH</a:t>
            </a:r>
            <a:r>
              <a:rPr kumimoji="1" lang="en-US" altLang="zh-CN" sz="2000" b="1" baseline="30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</a:rPr>
              <a:t>+ H</a:t>
            </a:r>
            <a:r>
              <a:rPr kumimoji="1" lang="en-US" altLang="zh-CN" sz="2000" b="1" baseline="30000" dirty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kumimoji="1" lang="en-US" altLang="zh-CN" sz="2000" b="1" dirty="0">
                <a:solidFill>
                  <a:srgbClr val="0000FF"/>
                </a:solidFill>
                <a:latin typeface="宋体" pitchFamily="2" charset="-122"/>
              </a:rPr>
              <a:t>==== </a:t>
            </a: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</a:rPr>
              <a:t>H</a:t>
            </a:r>
            <a:r>
              <a:rPr kumimoji="1" lang="en-US" altLang="zh-CN" sz="2000" b="1" baseline="-25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</a:rPr>
              <a:t>O</a:t>
            </a:r>
            <a:r>
              <a:rPr kumimoji="1" lang="en-US" altLang="zh-CN" sz="2000" b="1" dirty="0">
                <a:latin typeface="Times New Roman" pitchFamily="18" charset="0"/>
              </a:rPr>
              <a:t> 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459589" y="5463396"/>
            <a:ext cx="3339451" cy="512797"/>
            <a:chOff x="1422097" y="5463396"/>
            <a:chExt cx="3339451" cy="512797"/>
          </a:xfrm>
        </p:grpSpPr>
        <p:sp>
          <p:nvSpPr>
            <p:cNvPr id="136204" name="Line 24"/>
            <p:cNvSpPr>
              <a:spLocks noChangeShapeType="1"/>
            </p:cNvSpPr>
            <p:nvPr/>
          </p:nvSpPr>
          <p:spPr bwMode="auto">
            <a:xfrm>
              <a:off x="4369965" y="5472533"/>
              <a:ext cx="391583" cy="4524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6212" name="Line 24"/>
            <p:cNvSpPr>
              <a:spLocks noChangeShapeType="1"/>
            </p:cNvSpPr>
            <p:nvPr/>
          </p:nvSpPr>
          <p:spPr bwMode="auto">
            <a:xfrm>
              <a:off x="2855685" y="5463396"/>
              <a:ext cx="391583" cy="4524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6213" name="Line 24"/>
            <p:cNvSpPr>
              <a:spLocks noChangeShapeType="1"/>
            </p:cNvSpPr>
            <p:nvPr/>
          </p:nvSpPr>
          <p:spPr bwMode="auto">
            <a:xfrm>
              <a:off x="3809481" y="5465600"/>
              <a:ext cx="391583" cy="4524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6214" name="Line 24"/>
            <p:cNvSpPr>
              <a:spLocks noChangeShapeType="1"/>
            </p:cNvSpPr>
            <p:nvPr/>
          </p:nvSpPr>
          <p:spPr bwMode="auto">
            <a:xfrm>
              <a:off x="1422097" y="5523755"/>
              <a:ext cx="391583" cy="4524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/>
      <p:bldP spid="158726" grpId="0"/>
      <p:bldP spid="158728" grpId="0"/>
      <p:bldP spid="19465" grpId="0"/>
      <p:bldP spid="158740" grpId="0"/>
      <p:bldP spid="136208" grpId="0"/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36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226871"/>
              </p:ext>
            </p:extLst>
          </p:nvPr>
        </p:nvGraphicFramePr>
        <p:xfrm>
          <a:off x="272751" y="1515740"/>
          <a:ext cx="11586457" cy="4940560"/>
        </p:xfrm>
        <a:graphic>
          <a:graphicData uri="http://schemas.openxmlformats.org/drawingml/2006/table">
            <a:tbl>
              <a:tblPr/>
              <a:tblGrid>
                <a:gridCol w="984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1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34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0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离子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选用试剂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主要实验现象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有关离子方程式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Cl</a:t>
                      </a:r>
                      <a:r>
                        <a:rPr kumimoji="0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AgNO</a:t>
                      </a:r>
                      <a:r>
                        <a:rPr kumimoji="0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溶液和稀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HNO</a:t>
                      </a:r>
                      <a:r>
                        <a:rPr kumimoji="0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SO</a:t>
                      </a:r>
                      <a:r>
                        <a:rPr kumimoji="0" lang="en-US" altLang="zh-CN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稀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HCl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和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BaCl</a:t>
                      </a:r>
                      <a:r>
                        <a:rPr kumimoji="0" lang="en-US" altLang="zh-CN" sz="2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溶液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86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</a:t>
                      </a:r>
                      <a:r>
                        <a:rPr kumimoji="0" lang="en-US" altLang="zh-CN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稀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HCl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和澄清石灰水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NH</a:t>
                      </a:r>
                      <a:r>
                        <a:rPr kumimoji="0" lang="en-US" altLang="zh-CN" sz="2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   </a:t>
                      </a:r>
                      <a:r>
                        <a:rPr kumimoji="0" lang="en-US" altLang="zh-CN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NaOH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溶液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111" name="Text Box 79"/>
          <p:cNvSpPr txBox="1">
            <a:spLocks noChangeArrowheads="1"/>
          </p:cNvSpPr>
          <p:nvPr/>
        </p:nvSpPr>
        <p:spPr bwMode="auto">
          <a:xfrm>
            <a:off x="5067508" y="2827354"/>
            <a:ext cx="1569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/>
              <a:t>有白色沉淀</a:t>
            </a:r>
          </a:p>
        </p:txBody>
      </p:sp>
      <p:sp>
        <p:nvSpPr>
          <p:cNvPr id="44112" name="Text Box 80"/>
          <p:cNvSpPr txBox="1">
            <a:spLocks noChangeArrowheads="1"/>
          </p:cNvSpPr>
          <p:nvPr/>
        </p:nvSpPr>
        <p:spPr bwMode="auto">
          <a:xfrm>
            <a:off x="4328877" y="3680553"/>
            <a:ext cx="304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先加稀</a:t>
            </a:r>
            <a:r>
              <a:rPr lang="en-US" altLang="zh-CN" sz="2000" b="1" dirty="0"/>
              <a:t>HCl</a:t>
            </a:r>
            <a:r>
              <a:rPr lang="zh-CN" altLang="en-US" sz="2000" b="1" dirty="0" smtClean="0"/>
              <a:t>，无明显现象</a:t>
            </a:r>
            <a:endParaRPr lang="zh-CN" altLang="en-US" sz="2000" b="1" dirty="0"/>
          </a:p>
          <a:p>
            <a:r>
              <a:rPr lang="zh-CN" altLang="en-US" sz="2000" b="1" dirty="0"/>
              <a:t>再加</a:t>
            </a:r>
            <a:r>
              <a:rPr lang="en-US" altLang="zh-CN" sz="2000" b="1" dirty="0"/>
              <a:t>BaCl</a:t>
            </a:r>
            <a:r>
              <a:rPr lang="en-US" altLang="zh-CN" sz="2000" b="1" baseline="-25000" dirty="0"/>
              <a:t>2</a:t>
            </a:r>
            <a:r>
              <a:rPr lang="zh-CN" altLang="en-US" sz="2000" b="1" dirty="0"/>
              <a:t>溶</a:t>
            </a:r>
            <a:r>
              <a:rPr lang="zh-CN" altLang="en-US" sz="2000" b="1" dirty="0" smtClean="0"/>
              <a:t>液有</a:t>
            </a:r>
            <a:r>
              <a:rPr lang="zh-CN" altLang="en-US" sz="2000" b="1" dirty="0"/>
              <a:t>白色</a:t>
            </a:r>
            <a:r>
              <a:rPr lang="zh-CN" altLang="en-US" sz="2000" b="1" dirty="0" smtClean="0"/>
              <a:t>沉淀</a:t>
            </a:r>
            <a:endParaRPr lang="zh-CN" altLang="en-US" sz="2000" b="1" dirty="0"/>
          </a:p>
        </p:txBody>
      </p:sp>
      <p:sp>
        <p:nvSpPr>
          <p:cNvPr id="44116" name="Text Box 84"/>
          <p:cNvSpPr txBox="1">
            <a:spLocks noChangeArrowheads="1"/>
          </p:cNvSpPr>
          <p:nvPr/>
        </p:nvSpPr>
        <p:spPr bwMode="auto">
          <a:xfrm>
            <a:off x="4527063" y="4721694"/>
            <a:ext cx="26500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Times New Roman" pitchFamily="18" charset="0"/>
                <a:cs typeface="Times New Roman" pitchFamily="18" charset="0"/>
              </a:rPr>
              <a:t>有能使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石灰水变</a:t>
            </a:r>
            <a:r>
              <a:rPr lang="zh-CN" altLang="en-US" sz="2000" b="1" dirty="0">
                <a:latin typeface="Times New Roman" pitchFamily="18" charset="0"/>
                <a:cs typeface="Times New Roman" pitchFamily="18" charset="0"/>
              </a:rPr>
              <a:t>浑浊的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无味气体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118" name="Text Box 86"/>
          <p:cNvSpPr txBox="1">
            <a:spLocks noChangeArrowheads="1"/>
          </p:cNvSpPr>
          <p:nvPr/>
        </p:nvSpPr>
        <p:spPr bwMode="auto">
          <a:xfrm>
            <a:off x="4461816" y="5692075"/>
            <a:ext cx="27805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Times New Roman" pitchFamily="18" charset="0"/>
                <a:cs typeface="Times New Roman" pitchFamily="18" charset="0"/>
              </a:rPr>
              <a:t>用湿润的红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色石</a:t>
            </a:r>
            <a:r>
              <a:rPr lang="zh-CN" altLang="en-US" sz="2000" b="1" dirty="0">
                <a:latin typeface="Times New Roman" pitchFamily="18" charset="0"/>
                <a:cs typeface="Times New Roman" pitchFamily="18" charset="0"/>
              </a:rPr>
              <a:t>蕊试纸检验产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生的</a:t>
            </a:r>
            <a:r>
              <a:rPr lang="zh-CN" altLang="en-US" sz="2000" b="1" dirty="0">
                <a:latin typeface="Times New Roman" pitchFamily="18" charset="0"/>
                <a:cs typeface="Times New Roman" pitchFamily="18" charset="0"/>
              </a:rPr>
              <a:t>气体，变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蓝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120" name="Text Box 88"/>
          <p:cNvSpPr txBox="1">
            <a:spLocks noChangeArrowheads="1"/>
          </p:cNvSpPr>
          <p:nvPr/>
        </p:nvSpPr>
        <p:spPr bwMode="auto">
          <a:xfrm>
            <a:off x="8517192" y="2814793"/>
            <a:ext cx="22960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altLang="zh-CN" sz="2000" b="1" baseline="30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altLang="zh-CN" sz="2000" b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== AgCl↓</a:t>
            </a:r>
          </a:p>
        </p:txBody>
      </p:sp>
      <p:sp>
        <p:nvSpPr>
          <p:cNvPr id="44125" name="Text Box 93"/>
          <p:cNvSpPr txBox="1">
            <a:spLocks noChangeArrowheads="1"/>
          </p:cNvSpPr>
          <p:nvPr/>
        </p:nvSpPr>
        <p:spPr bwMode="auto">
          <a:xfrm>
            <a:off x="7735064" y="4748832"/>
            <a:ext cx="3981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altLang="zh-CN" sz="2000" b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t-BR" altLang="zh-CN" sz="2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altLang="zh-CN" sz="2000" b="1" baseline="30000" dirty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pt-BR" altLang="zh-CN" sz="20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BR" altLang="zh-CN" sz="2000" b="1" dirty="0" smtClean="0"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altLang="zh-CN" sz="2000" b="1" baseline="30000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pt-BR" altLang="zh-C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zh-CN" sz="2000" b="1" dirty="0">
                <a:latin typeface="Times New Roman" pitchFamily="18" charset="0"/>
                <a:cs typeface="Times New Roman" pitchFamily="18" charset="0"/>
              </a:rPr>
              <a:t>== H</a:t>
            </a:r>
            <a:r>
              <a:rPr lang="pt-BR" altLang="zh-CN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zh-CN" sz="2000" b="1" dirty="0">
                <a:latin typeface="Times New Roman" pitchFamily="18" charset="0"/>
                <a:cs typeface="Times New Roman" pitchFamily="18" charset="0"/>
              </a:rPr>
              <a:t>O +CO</a:t>
            </a:r>
            <a:r>
              <a:rPr lang="pt-BR" altLang="zh-CN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zh-CN" sz="2000" b="1" dirty="0">
                <a:latin typeface="Times New Roman" pitchFamily="18" charset="0"/>
                <a:cs typeface="Times New Roman" pitchFamily="18" charset="0"/>
              </a:rPr>
              <a:t>↑</a:t>
            </a:r>
          </a:p>
          <a:p>
            <a:r>
              <a:rPr lang="pt-BR" altLang="zh-CN" sz="2000" b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t-BR" altLang="zh-CN" sz="20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pt-BR" altLang="zh-CN" sz="2000" b="1" dirty="0">
                <a:latin typeface="Times New Roman" pitchFamily="18" charset="0"/>
                <a:cs typeface="Times New Roman" pitchFamily="18" charset="0"/>
              </a:rPr>
              <a:t>+ Ca(OH)</a:t>
            </a:r>
            <a:r>
              <a:rPr lang="pt-BR" altLang="zh-CN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zh-CN" sz="2000" b="1" dirty="0">
                <a:latin typeface="Times New Roman" pitchFamily="18" charset="0"/>
                <a:cs typeface="Times New Roman" pitchFamily="18" charset="0"/>
              </a:rPr>
              <a:t> == CaCO</a:t>
            </a:r>
            <a:r>
              <a:rPr lang="pt-BR" altLang="zh-CN" sz="2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altLang="zh-CN" sz="2000" b="1" dirty="0" smtClean="0">
                <a:latin typeface="Times New Roman" pitchFamily="18" charset="0"/>
                <a:cs typeface="Times New Roman" pitchFamily="18" charset="0"/>
              </a:rPr>
              <a:t>↓+ H</a:t>
            </a:r>
            <a:r>
              <a:rPr lang="pt-BR" altLang="zh-CN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zh-CN" sz="2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pt-BR" altLang="zh-C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135" name="Text Box 103"/>
          <p:cNvSpPr txBox="1">
            <a:spLocks noChangeArrowheads="1"/>
          </p:cNvSpPr>
          <p:nvPr/>
        </p:nvSpPr>
        <p:spPr bwMode="auto">
          <a:xfrm>
            <a:off x="8293422" y="3834441"/>
            <a:ext cx="3090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zh-CN" sz="2000" b="1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20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000" b="1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==BaSO</a:t>
            </a:r>
            <a:r>
              <a:rPr lang="en-US" altLang="zh-CN" sz="20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↓</a:t>
            </a:r>
            <a:endParaRPr lang="en-US" altLang="zh-CN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960636" y="5835579"/>
            <a:ext cx="3756315" cy="420877"/>
            <a:chOff x="8021413" y="5979084"/>
            <a:chExt cx="3756315" cy="420877"/>
          </a:xfrm>
        </p:grpSpPr>
        <p:sp>
          <p:nvSpPr>
            <p:cNvPr id="44130" name="Text Box 98"/>
            <p:cNvSpPr txBox="1">
              <a:spLocks noChangeArrowheads="1"/>
            </p:cNvSpPr>
            <p:nvPr/>
          </p:nvSpPr>
          <p:spPr bwMode="auto">
            <a:xfrm>
              <a:off x="8021413" y="5979084"/>
              <a:ext cx="37563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en-US" altLang="zh-CN" sz="2000" b="1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altLang="zh-CN" sz="2000" b="1" baseline="30000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altLang="zh-CN" sz="2000" b="1" dirty="0" smtClean="0">
                  <a:latin typeface="Times New Roman" pitchFamily="18" charset="0"/>
                  <a:cs typeface="Times New Roman" pitchFamily="18" charset="0"/>
                </a:rPr>
                <a:t> + OH</a:t>
              </a:r>
              <a:r>
                <a:rPr lang="en-US" altLang="zh-CN" sz="2000" b="1" baseline="300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altLang="zh-CN" sz="2000" b="1" dirty="0" smtClean="0">
                  <a:latin typeface="Times New Roman" pitchFamily="18" charset="0"/>
                  <a:cs typeface="Times New Roman" pitchFamily="18" charset="0"/>
                </a:rPr>
                <a:t>        NH</a:t>
              </a:r>
              <a:r>
                <a:rPr lang="en-US" altLang="zh-CN" sz="2000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altLang="zh-CN" sz="2000" b="1" dirty="0" smtClean="0">
                  <a:latin typeface="Times New Roman" pitchFamily="18" charset="0"/>
                  <a:cs typeface="Times New Roman" pitchFamily="18" charset="0"/>
                </a:rPr>
                <a:t>↑+ H</a:t>
              </a:r>
              <a:r>
                <a:rPr lang="en-US" altLang="zh-CN" sz="20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sz="20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altLang="zh-CN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4137" name="Picture 105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9552446" y="5992773"/>
              <a:ext cx="347125" cy="407188"/>
            </a:xfrm>
            <a:prstGeom prst="rect">
              <a:avLst/>
            </a:prstGeom>
            <a:noFill/>
          </p:spPr>
        </p:pic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17331" y="544221"/>
            <a:ext cx="2950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离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子反应的应用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72751" y="1005886"/>
            <a:ext cx="2795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）离子的检验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11" grpId="0"/>
      <p:bldP spid="44112" grpId="0"/>
      <p:bldP spid="44116" grpId="0"/>
      <p:bldP spid="44118" grpId="0"/>
      <p:bldP spid="44120" grpId="0"/>
      <p:bldP spid="44125" grpId="0"/>
      <p:bldP spid="441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10995" y="671979"/>
            <a:ext cx="34895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）物质的分离与提纯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3600" y="1920734"/>
            <a:ext cx="1181255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食盐的精制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氯碱工业通过电解饱和食盐水制得烧碱、氢气和氯气，并以它们为原料生产一系列化工产品。氯碱工业的主要原料是粗食盐。粗食盐中除了含有难溶性杂质外，还含有钙盐、镁盐等可溶性杂质。在氯碱工业中，这些可溶性杂质不但会增加生产能耗，还会带来安全隐患。因此，氯碱工业的一道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重要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工序是除去粗食盐水中的杂质。</a:t>
            </a:r>
            <a:endParaRPr lang="en-US" altLang="zh-CN" sz="2400" dirty="0" smtClean="0"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实验目的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从粗食盐水中除去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Ca</a:t>
            </a:r>
            <a:r>
              <a:rPr kumimoji="0" lang="en-US" altLang="zh-CN" sz="2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2+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、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Mg</a:t>
            </a:r>
            <a:r>
              <a:rPr kumimoji="0" lang="en-US" altLang="zh-CN" sz="2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2+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、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SO</a:t>
            </a:r>
            <a:r>
              <a:rPr kumimoji="0" lang="en-US" altLang="zh-CN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sz="2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2+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实验用品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粗食盐水，稀盐酸，稀硫酸，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NaOH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溶液，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Ba(OH)</a:t>
            </a:r>
            <a:r>
              <a:rPr kumimoji="0" lang="en-US" altLang="zh-CN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溶液，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Na</a:t>
            </a:r>
            <a:r>
              <a:rPr kumimoji="0" lang="en-US" altLang="zh-CN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CO</a:t>
            </a:r>
            <a:r>
              <a:rPr kumimoji="0" lang="en-US" altLang="zh-CN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溶液，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BaCl</a:t>
            </a:r>
            <a:r>
              <a:rPr kumimoji="0" lang="en-US" altLang="zh-CN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溶液；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烧杯，漏斗，玻璃棒，表面皿，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pH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试纸，滤纸，试管，胶头滴管，铁架台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(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带铁圈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40141" y="1234568"/>
            <a:ext cx="1615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活动探究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8885" y="638743"/>
            <a:ext cx="7011761" cy="593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34424" y="5409940"/>
            <a:ext cx="1103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Na</a:t>
            </a:r>
            <a:r>
              <a:rPr lang="en-US" altLang="zh-CN" sz="2400" baseline="-25000" dirty="0" smtClean="0"/>
              <a:t>2</a:t>
            </a:r>
            <a:r>
              <a:rPr lang="en-US" altLang="zh-CN" sz="2400" dirty="0" smtClean="0"/>
              <a:t>CO</a:t>
            </a:r>
            <a:r>
              <a:rPr lang="en-US" altLang="zh-CN" sz="2400" baseline="-25000" dirty="0" smtClean="0"/>
              <a:t>3</a:t>
            </a:r>
          </a:p>
          <a:p>
            <a:r>
              <a:rPr lang="zh-CN" altLang="en-US" sz="2400" dirty="0" smtClean="0"/>
              <a:t>溶液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96912" y="5409942"/>
            <a:ext cx="926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NaOH</a:t>
            </a:r>
          </a:p>
          <a:p>
            <a:r>
              <a:rPr lang="zh-CN" altLang="en-US" sz="2400" dirty="0" smtClean="0"/>
              <a:t>溶液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23663" y="5409941"/>
            <a:ext cx="837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BaCl</a:t>
            </a:r>
            <a:r>
              <a:rPr lang="en-US" altLang="zh-CN" sz="2400" baseline="-25000" dirty="0" smtClean="0"/>
              <a:t>2</a:t>
            </a:r>
          </a:p>
          <a:p>
            <a:r>
              <a:rPr lang="zh-CN" altLang="en-US" sz="2400" dirty="0" smtClean="0"/>
              <a:t>溶液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491084"/>
            <a:ext cx="121692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确定实验操作流程</a:t>
            </a:r>
            <a:endParaRPr lang="en-US" altLang="zh-CN" sz="3200" b="1" dirty="0">
              <a:solidFill>
                <a:srgbClr val="FF0000"/>
              </a:solidFill>
              <a:latin typeface="+mn-ea"/>
              <a:cs typeface="Times New Roman" pitchFamily="18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分析试剂添加顺序、实验操作步骤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、每步操作后的结果，并用流程图表示。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724" y="3018912"/>
            <a:ext cx="141577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粗食盐水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95526" y="3026175"/>
            <a:ext cx="141577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除去</a:t>
            </a:r>
            <a:r>
              <a:rPr lang="en-US" altLang="zh-CN" sz="2400" dirty="0" smtClean="0"/>
              <a:t>SO</a:t>
            </a:r>
            <a:r>
              <a:rPr lang="en-US" altLang="zh-CN" sz="2400" baseline="-25000" dirty="0" smtClean="0"/>
              <a:t>4</a:t>
            </a:r>
            <a:r>
              <a:rPr lang="en-US" altLang="zh-CN" sz="2400" baseline="30000" dirty="0" smtClean="0"/>
              <a:t>2-</a:t>
            </a:r>
            <a:endParaRPr lang="zh-CN" altLang="en-US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3907072" y="3044334"/>
            <a:ext cx="146491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除去</a:t>
            </a:r>
            <a:r>
              <a:rPr lang="en-US" altLang="zh-CN" sz="2400" dirty="0" smtClean="0"/>
              <a:t>Mg</a:t>
            </a:r>
            <a:r>
              <a:rPr lang="en-US" altLang="zh-CN" sz="2400" baseline="30000" dirty="0" smtClean="0"/>
              <a:t>2+</a:t>
            </a:r>
            <a:endParaRPr lang="zh-CN" altLang="en-US" sz="24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5847179" y="2973178"/>
            <a:ext cx="1623724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除去</a:t>
            </a:r>
            <a:r>
              <a:rPr lang="en-US" altLang="zh-CN" sz="2400" dirty="0" smtClean="0"/>
              <a:t>Ca</a:t>
            </a:r>
            <a:r>
              <a:rPr lang="en-US" altLang="zh-CN" sz="2400" baseline="30000" dirty="0" smtClean="0"/>
              <a:t>2+</a:t>
            </a:r>
            <a:r>
              <a:rPr lang="zh-CN" altLang="en-US" sz="2400" dirty="0" smtClean="0"/>
              <a:t>、过量的</a:t>
            </a:r>
            <a:r>
              <a:rPr lang="en-US" altLang="zh-CN" sz="2400" dirty="0" smtClean="0"/>
              <a:t>Ba</a:t>
            </a:r>
            <a:r>
              <a:rPr lang="en-US" altLang="zh-CN" sz="2400" baseline="30000" dirty="0" smtClean="0"/>
              <a:t>2+</a:t>
            </a:r>
            <a:endParaRPr lang="zh-CN" alt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1248277" y="2306043"/>
            <a:ext cx="1376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过量的</a:t>
            </a:r>
            <a:r>
              <a:rPr lang="en-US" altLang="zh-CN" sz="2000" b="1" dirty="0" smtClean="0"/>
              <a:t>BaCl</a:t>
            </a:r>
            <a:r>
              <a:rPr lang="en-US" altLang="zh-CN" sz="2000" b="1" baseline="-25000" dirty="0" smtClean="0"/>
              <a:t>2</a:t>
            </a:r>
            <a:r>
              <a:rPr lang="zh-CN" altLang="en-US" sz="2000" b="1" dirty="0" smtClean="0"/>
              <a:t>溶液</a:t>
            </a:r>
            <a:endParaRPr lang="zh-CN" alt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20637" y="2294880"/>
            <a:ext cx="134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过量的</a:t>
            </a:r>
            <a:r>
              <a:rPr lang="en-US" altLang="zh-CN" sz="2000" b="1" dirty="0" smtClean="0"/>
              <a:t>NaOH</a:t>
            </a:r>
            <a:r>
              <a:rPr lang="zh-CN" altLang="en-US" sz="2000" b="1" dirty="0" smtClean="0"/>
              <a:t>溶液</a:t>
            </a:r>
            <a:endParaRPr lang="zh-CN" alt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66740" y="2550531"/>
            <a:ext cx="766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过滤</a:t>
            </a:r>
            <a:endParaRPr lang="zh-CN" alt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832938" y="2271939"/>
            <a:ext cx="1018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适量的稀盐酸</a:t>
            </a:r>
            <a:endParaRPr lang="zh-CN" alt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495190" y="2950641"/>
            <a:ext cx="1428005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除去过量的</a:t>
            </a:r>
            <a:r>
              <a:rPr lang="en-US" altLang="zh-CN" sz="2400" dirty="0" smtClean="0"/>
              <a:t>OH</a:t>
            </a:r>
            <a:r>
              <a:rPr lang="en-US" altLang="zh-CN" sz="2400" baseline="30000" dirty="0" smtClean="0"/>
              <a:t>-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CO</a:t>
            </a:r>
            <a:r>
              <a:rPr lang="en-US" altLang="zh-CN" sz="2400" baseline="-25000" dirty="0" smtClean="0"/>
              <a:t>3</a:t>
            </a:r>
            <a:r>
              <a:rPr lang="en-US" altLang="zh-CN" sz="2400" baseline="30000" dirty="0" smtClean="0"/>
              <a:t>2-</a:t>
            </a:r>
            <a:endParaRPr lang="zh-CN" altLang="en-US" sz="2400" baseline="30000" dirty="0"/>
          </a:p>
        </p:txBody>
      </p:sp>
      <p:sp>
        <p:nvSpPr>
          <p:cNvPr id="25" name="矩形 24"/>
          <p:cNvSpPr/>
          <p:nvPr/>
        </p:nvSpPr>
        <p:spPr>
          <a:xfrm>
            <a:off x="203484" y="1768117"/>
            <a:ext cx="157767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  <a:cs typeface="Times New Roman" pitchFamily="18" charset="0"/>
              </a:rPr>
              <a:t>操作流程</a:t>
            </a:r>
            <a:r>
              <a:rPr lang="en-US" altLang="zh-C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  <a:cs typeface="Times New Roman" pitchFamily="18" charset="0"/>
              </a:rPr>
              <a:t>1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8636" y="4144140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7030A0"/>
                </a:solidFill>
                <a:latin typeface="+mn-ea"/>
                <a:cs typeface="Times New Roman" pitchFamily="18" charset="0"/>
              </a:rPr>
              <a:t>操作流程</a:t>
            </a:r>
            <a:r>
              <a:rPr lang="en-US" altLang="zh-CN" sz="2400" b="1" dirty="0" smtClean="0">
                <a:solidFill>
                  <a:srgbClr val="7030A0"/>
                </a:solidFill>
                <a:latin typeface="+mn-ea"/>
                <a:cs typeface="Times New Roman" pitchFamily="18" charset="0"/>
              </a:rPr>
              <a:t>2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34126" y="2982634"/>
            <a:ext cx="2247366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除去</a:t>
            </a:r>
            <a:r>
              <a:rPr lang="en-US" altLang="zh-CN" sz="2400" dirty="0" smtClean="0"/>
              <a:t>BaSO</a:t>
            </a:r>
            <a:r>
              <a:rPr lang="en-US" altLang="zh-CN" sz="2400" baseline="-25000" dirty="0" smtClean="0"/>
              <a:t>4</a:t>
            </a:r>
            <a:r>
              <a:rPr lang="zh-CN" altLang="en-US" sz="2400" baseline="-25000" dirty="0" smtClean="0"/>
              <a:t>、</a:t>
            </a:r>
            <a:r>
              <a:rPr lang="en-US" altLang="zh-CN" sz="2400" dirty="0" smtClean="0"/>
              <a:t>Mg</a:t>
            </a:r>
          </a:p>
          <a:p>
            <a:r>
              <a:rPr lang="en-US" altLang="zh-CN" sz="2400" dirty="0" smtClean="0"/>
              <a:t>(OH)</a:t>
            </a:r>
            <a:r>
              <a:rPr lang="en-US" altLang="zh-CN" sz="2400" baseline="-25000" dirty="0" smtClean="0"/>
              <a:t>2</a:t>
            </a:r>
            <a:r>
              <a:rPr lang="zh-CN" altLang="en-US" sz="2400" baseline="-25000" dirty="0" smtClean="0"/>
              <a:t>、</a:t>
            </a:r>
            <a:r>
              <a:rPr lang="en-US" altLang="zh-CN" sz="2400" dirty="0" smtClean="0"/>
              <a:t>CaCO</a:t>
            </a:r>
            <a:r>
              <a:rPr lang="en-US" altLang="zh-CN" sz="2400" baseline="-25000" dirty="0" smtClean="0"/>
              <a:t>3</a:t>
            </a:r>
            <a:r>
              <a:rPr lang="zh-CN" altLang="en-US" sz="2400" dirty="0" smtClean="0"/>
              <a:t>沉淀</a:t>
            </a:r>
            <a:endParaRPr lang="zh-CN" altLang="en-US" sz="2400" baseline="-25000" dirty="0"/>
          </a:p>
        </p:txBody>
      </p:sp>
      <p:cxnSp>
        <p:nvCxnSpPr>
          <p:cNvPr id="50" name="直接箭头连接符 49"/>
          <p:cNvCxnSpPr/>
          <p:nvPr/>
        </p:nvCxnSpPr>
        <p:spPr>
          <a:xfrm flipV="1">
            <a:off x="1755309" y="3232745"/>
            <a:ext cx="284660" cy="31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V="1">
            <a:off x="3528403" y="3242485"/>
            <a:ext cx="305363" cy="145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5395795" y="3225365"/>
            <a:ext cx="327859" cy="60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 flipV="1">
            <a:off x="7556435" y="3243891"/>
            <a:ext cx="387026" cy="131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10181446" y="3231449"/>
            <a:ext cx="287500" cy="93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803069" y="2261504"/>
            <a:ext cx="1463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过量的</a:t>
            </a:r>
            <a:r>
              <a:rPr lang="en-US" altLang="zh-CN" sz="2000" b="1" dirty="0" smtClean="0"/>
              <a:t>Na</a:t>
            </a:r>
            <a:r>
              <a:rPr lang="en-US" altLang="zh-CN" sz="2000" b="1" baseline="-25000" dirty="0" smtClean="0"/>
              <a:t>2</a:t>
            </a:r>
            <a:r>
              <a:rPr lang="en-US" altLang="zh-CN" sz="2000" b="1" dirty="0" smtClean="0"/>
              <a:t>CO</a:t>
            </a:r>
            <a:r>
              <a:rPr lang="en-US" altLang="zh-CN" sz="2000" b="1" baseline="-25000" dirty="0" smtClean="0"/>
              <a:t>3</a:t>
            </a:r>
            <a:r>
              <a:rPr lang="zh-CN" altLang="en-US" sz="2000" b="1" dirty="0" smtClean="0"/>
              <a:t>溶液</a:t>
            </a:r>
            <a:endParaRPr lang="zh-CN" alt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60540" y="5426659"/>
            <a:ext cx="141577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粗食盐水</a:t>
            </a:r>
            <a:endParaRPr lang="zh-CN" alt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4026612" y="5437766"/>
            <a:ext cx="141577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除去</a:t>
            </a:r>
            <a:r>
              <a:rPr lang="en-US" altLang="zh-CN" sz="2400" dirty="0" smtClean="0"/>
              <a:t>SO</a:t>
            </a:r>
            <a:r>
              <a:rPr lang="en-US" altLang="zh-CN" sz="2400" baseline="-25000" dirty="0" smtClean="0"/>
              <a:t>4</a:t>
            </a:r>
            <a:r>
              <a:rPr lang="en-US" altLang="zh-CN" sz="2400" baseline="30000" dirty="0" smtClean="0"/>
              <a:t>2-</a:t>
            </a:r>
            <a:endParaRPr lang="zh-CN" altLang="en-US" sz="2400" baseline="30000" dirty="0"/>
          </a:p>
        </p:txBody>
      </p:sp>
      <p:sp>
        <p:nvSpPr>
          <p:cNvPr id="60" name="TextBox 59"/>
          <p:cNvSpPr txBox="1"/>
          <p:nvPr/>
        </p:nvSpPr>
        <p:spPr>
          <a:xfrm>
            <a:off x="2120142" y="5437766"/>
            <a:ext cx="147396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除去</a:t>
            </a:r>
            <a:r>
              <a:rPr lang="en-US" altLang="zh-CN" sz="2400" dirty="0" smtClean="0"/>
              <a:t>Mg</a:t>
            </a:r>
            <a:r>
              <a:rPr lang="en-US" altLang="zh-CN" sz="2400" baseline="30000" dirty="0" smtClean="0"/>
              <a:t>2+</a:t>
            </a:r>
            <a:endParaRPr lang="zh-CN" altLang="en-US" sz="2400" baseline="30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79060" y="5313689"/>
            <a:ext cx="170882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除去</a:t>
            </a:r>
            <a:r>
              <a:rPr lang="en-US" altLang="zh-CN" sz="2400" dirty="0" smtClean="0"/>
              <a:t>Ca</a:t>
            </a:r>
            <a:r>
              <a:rPr lang="en-US" altLang="zh-CN" sz="2400" baseline="30000" dirty="0" smtClean="0"/>
              <a:t>2+</a:t>
            </a:r>
            <a:r>
              <a:rPr lang="zh-CN" altLang="en-US" sz="2400" dirty="0" smtClean="0"/>
              <a:t>、过量的</a:t>
            </a:r>
            <a:r>
              <a:rPr lang="en-US" altLang="zh-CN" sz="2400" dirty="0" smtClean="0"/>
              <a:t>Ba</a:t>
            </a:r>
            <a:r>
              <a:rPr lang="en-US" altLang="zh-CN" sz="2400" baseline="30000" dirty="0" smtClean="0"/>
              <a:t>2+</a:t>
            </a:r>
            <a:endParaRPr lang="zh-CN" altLang="en-US" sz="2400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3108457" y="4663705"/>
            <a:ext cx="1376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过量的</a:t>
            </a:r>
            <a:r>
              <a:rPr lang="en-US" altLang="zh-CN" sz="2000" b="1" dirty="0" smtClean="0"/>
              <a:t>BaCl</a:t>
            </a:r>
            <a:r>
              <a:rPr lang="en-US" altLang="zh-CN" sz="2000" b="1" baseline="-25000" dirty="0" smtClean="0"/>
              <a:t>2</a:t>
            </a:r>
            <a:r>
              <a:rPr lang="zh-CN" altLang="en-US" sz="2000" b="1" dirty="0" smtClean="0"/>
              <a:t>溶液</a:t>
            </a:r>
            <a:endParaRPr lang="zh-CN" alt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272154" y="4670963"/>
            <a:ext cx="1438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过量的</a:t>
            </a:r>
            <a:r>
              <a:rPr lang="en-US" altLang="zh-CN" sz="2000" b="1" dirty="0" smtClean="0"/>
              <a:t>NaOH</a:t>
            </a:r>
            <a:r>
              <a:rPr lang="zh-CN" altLang="en-US" sz="2000" b="1" dirty="0" smtClean="0"/>
              <a:t>溶液</a:t>
            </a:r>
            <a:endParaRPr lang="zh-CN" alt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7398494" y="4871729"/>
            <a:ext cx="702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过滤</a:t>
            </a:r>
            <a:endParaRPr lang="zh-CN" alt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9716469" y="4605805"/>
            <a:ext cx="104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适量的稀盐酸</a:t>
            </a:r>
            <a:endParaRPr lang="zh-CN" alt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10495190" y="5313689"/>
            <a:ext cx="152089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除去过量的</a:t>
            </a:r>
            <a:r>
              <a:rPr lang="en-US" altLang="zh-CN" sz="2400" dirty="0" smtClean="0"/>
              <a:t>OH</a:t>
            </a:r>
            <a:r>
              <a:rPr lang="en-US" altLang="zh-CN" sz="2400" baseline="30000" dirty="0" smtClean="0"/>
              <a:t>-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CO</a:t>
            </a:r>
            <a:r>
              <a:rPr lang="en-US" altLang="zh-CN" sz="2400" baseline="-25000" dirty="0" smtClean="0"/>
              <a:t>3</a:t>
            </a:r>
            <a:r>
              <a:rPr lang="en-US" altLang="zh-CN" sz="2400" baseline="30000" dirty="0" smtClean="0"/>
              <a:t>2-</a:t>
            </a:r>
            <a:endParaRPr lang="zh-CN" altLang="en-US" sz="2400" baseline="30000" dirty="0"/>
          </a:p>
        </p:txBody>
      </p:sp>
      <p:sp>
        <p:nvSpPr>
          <p:cNvPr id="67" name="TextBox 66"/>
          <p:cNvSpPr txBox="1"/>
          <p:nvPr/>
        </p:nvSpPr>
        <p:spPr>
          <a:xfrm>
            <a:off x="7971800" y="5313690"/>
            <a:ext cx="216403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除去</a:t>
            </a:r>
            <a:r>
              <a:rPr lang="en-US" altLang="zh-CN" sz="2400" dirty="0" smtClean="0"/>
              <a:t>BaSO</a:t>
            </a:r>
            <a:r>
              <a:rPr lang="en-US" altLang="zh-CN" sz="2400" baseline="-25000" dirty="0" smtClean="0"/>
              <a:t>4</a:t>
            </a:r>
            <a:r>
              <a:rPr lang="zh-CN" altLang="en-US" sz="2400" baseline="-25000" dirty="0" smtClean="0"/>
              <a:t>、</a:t>
            </a:r>
            <a:r>
              <a:rPr lang="en-US" altLang="zh-CN" sz="2400" dirty="0" smtClean="0"/>
              <a:t>Mg</a:t>
            </a:r>
          </a:p>
          <a:p>
            <a:r>
              <a:rPr lang="en-US" altLang="zh-CN" sz="2400" dirty="0" smtClean="0"/>
              <a:t>(OH)</a:t>
            </a:r>
            <a:r>
              <a:rPr lang="en-US" altLang="zh-CN" sz="2400" baseline="-25000" dirty="0" smtClean="0"/>
              <a:t>2</a:t>
            </a:r>
            <a:r>
              <a:rPr lang="zh-CN" altLang="en-US" sz="2400" baseline="-25000" dirty="0" smtClean="0"/>
              <a:t>、</a:t>
            </a:r>
            <a:r>
              <a:rPr lang="en-US" altLang="zh-CN" sz="2400" dirty="0" smtClean="0"/>
              <a:t>CaCO</a:t>
            </a:r>
            <a:r>
              <a:rPr lang="en-US" altLang="zh-CN" sz="2400" baseline="-25000" dirty="0" smtClean="0"/>
              <a:t>3</a:t>
            </a:r>
            <a:r>
              <a:rPr lang="zh-CN" altLang="en-US" sz="2400" dirty="0" smtClean="0"/>
              <a:t>沉淀</a:t>
            </a:r>
            <a:endParaRPr lang="zh-CN" altLang="en-US" sz="2400" baseline="-25000" dirty="0"/>
          </a:p>
        </p:txBody>
      </p:sp>
      <p:cxnSp>
        <p:nvCxnSpPr>
          <p:cNvPr id="68" name="直接箭头连接符 67"/>
          <p:cNvCxnSpPr/>
          <p:nvPr/>
        </p:nvCxnSpPr>
        <p:spPr>
          <a:xfrm flipV="1">
            <a:off x="3675596" y="5600642"/>
            <a:ext cx="241993" cy="90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 flipV="1">
            <a:off x="1815969" y="5597343"/>
            <a:ext cx="222683" cy="32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 flipV="1">
            <a:off x="5526627" y="5607242"/>
            <a:ext cx="288802" cy="24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>
            <a:off x="7593451" y="5600642"/>
            <a:ext cx="396551" cy="31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 flipV="1">
            <a:off x="10181446" y="5593455"/>
            <a:ext cx="297025" cy="31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811781" y="4629424"/>
            <a:ext cx="1487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过量的</a:t>
            </a:r>
            <a:r>
              <a:rPr lang="en-US" altLang="zh-CN" sz="2000" b="1" dirty="0" smtClean="0"/>
              <a:t>Na</a:t>
            </a:r>
            <a:r>
              <a:rPr lang="en-US" altLang="zh-CN" sz="2000" b="1" baseline="-25000" dirty="0" smtClean="0"/>
              <a:t>2</a:t>
            </a:r>
            <a:r>
              <a:rPr lang="en-US" altLang="zh-CN" sz="2000" b="1" dirty="0" smtClean="0"/>
              <a:t>CO</a:t>
            </a:r>
            <a:r>
              <a:rPr lang="en-US" altLang="zh-CN" sz="2000" b="1" baseline="-25000" dirty="0" smtClean="0"/>
              <a:t>3</a:t>
            </a:r>
            <a:r>
              <a:rPr lang="zh-CN" altLang="en-US" sz="2000" b="1" dirty="0" smtClean="0"/>
              <a:t>溶液</a:t>
            </a:r>
            <a:endParaRPr lang="zh-CN" alt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/>
      <p:bldP spid="3" grpId="0" animBg="1"/>
      <p:bldP spid="8" grpId="0" animBg="1"/>
      <p:bldP spid="9" grpId="0" animBg="1"/>
      <p:bldP spid="17" grpId="0" animBg="1"/>
      <p:bldP spid="18" grpId="0"/>
      <p:bldP spid="19" grpId="0"/>
      <p:bldP spid="20" grpId="0"/>
      <p:bldP spid="21" grpId="0"/>
      <p:bldP spid="23" grpId="0" animBg="1"/>
      <p:bldP spid="25" grpId="0" animBg="1"/>
      <p:bldP spid="26" grpId="0"/>
      <p:bldP spid="45" grpId="0" animBg="1"/>
      <p:bldP spid="57" grpId="0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 animBg="1"/>
      <p:bldP spid="67" grpId="0" animBg="1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87103"/>
              </p:ext>
            </p:extLst>
          </p:nvPr>
        </p:nvGraphicFramePr>
        <p:xfrm>
          <a:off x="59435" y="1066270"/>
          <a:ext cx="11989837" cy="5456450"/>
        </p:xfrm>
        <a:graphic>
          <a:graphicData uri="http://schemas.openxmlformats.org/drawingml/2006/table">
            <a:tbl>
              <a:tblPr/>
              <a:tblGrid>
                <a:gridCol w="575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5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530">
                <a:tc>
                  <a:txBody>
                    <a:bodyPr/>
                    <a:lstStyle/>
                    <a:p>
                      <a:pPr indent="254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MingLiU"/>
                        </a:rPr>
                        <a:t>所用试剂及</a:t>
                      </a:r>
                      <a:r>
                        <a:rPr lang="zh-CN" sz="3200" b="1" kern="0" spc="-5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MingLiU"/>
                        </a:rPr>
                        <a:t>实</a:t>
                      </a:r>
                      <a:r>
                        <a:rPr lang="zh-CN" sz="32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MingLiU"/>
                        </a:rPr>
                        <a:t>验操作</a:t>
                      </a:r>
                      <a:endParaRPr lang="zh-CN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MingLiU"/>
                        </a:rPr>
                        <a:t>实验现象</a:t>
                      </a:r>
                      <a:endParaRPr lang="zh-CN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MingLiU"/>
                        </a:rPr>
                        <a:t>解释和结</a:t>
                      </a:r>
                      <a:r>
                        <a:rPr lang="zh-CN" sz="3200" b="1" kern="0" spc="-5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MingLiU"/>
                        </a:rPr>
                        <a:t>论</a:t>
                      </a:r>
                      <a:endParaRPr lang="zh-CN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059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latin typeface="+mn-ea"/>
                          <a:ea typeface="+mn-ea"/>
                          <a:cs typeface="Times New Roman"/>
                        </a:rPr>
                        <a:t>1.</a:t>
                      </a:r>
                      <a:r>
                        <a:rPr lang="zh-CN" altLang="en-US" sz="2800" kern="100" dirty="0" smtClean="0">
                          <a:latin typeface="+mn-ea"/>
                          <a:ea typeface="+mn-ea"/>
                          <a:cs typeface="Times New Roman"/>
                        </a:rPr>
                        <a:t>向粗食盐水中滴加过量的</a:t>
                      </a:r>
                      <a:r>
                        <a:rPr lang="en-US" altLang="zh-CN" sz="2800" kern="100" dirty="0" smtClean="0">
                          <a:latin typeface="+mn-ea"/>
                          <a:ea typeface="+mn-ea"/>
                          <a:cs typeface="Times New Roman"/>
                        </a:rPr>
                        <a:t>BaCl</a:t>
                      </a:r>
                      <a:r>
                        <a:rPr lang="en-US" altLang="zh-CN" sz="2800" kern="100" baseline="-25000" dirty="0" smtClean="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r>
                        <a:rPr lang="zh-CN" altLang="en-US" sz="2800" kern="100" dirty="0" smtClean="0">
                          <a:latin typeface="+mn-ea"/>
                          <a:ea typeface="+mn-ea"/>
                          <a:cs typeface="Times New Roman"/>
                        </a:rPr>
                        <a:t>溶液。</a:t>
                      </a:r>
                      <a:endParaRPr lang="en-US" altLang="zh-CN" sz="2800" kern="100" dirty="0" smtClean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endParaRPr lang="en-US" sz="2800" kern="100" dirty="0" smtClean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latin typeface="+mn-ea"/>
                          <a:ea typeface="+mn-ea"/>
                          <a:cs typeface="Times New Roman"/>
                        </a:rPr>
                        <a:t>2.</a:t>
                      </a:r>
                      <a:r>
                        <a:rPr lang="zh-CN" altLang="en-US" sz="2800" kern="100" dirty="0" smtClean="0">
                          <a:latin typeface="+mn-ea"/>
                          <a:ea typeface="+mn-ea"/>
                          <a:cs typeface="Times New Roman"/>
                        </a:rPr>
                        <a:t>继续滴加过量的</a:t>
                      </a:r>
                      <a:r>
                        <a:rPr lang="en-US" altLang="zh-CN" sz="2800" kern="100" dirty="0" smtClean="0">
                          <a:latin typeface="+mn-ea"/>
                          <a:ea typeface="+mn-ea"/>
                          <a:cs typeface="Times New Roman"/>
                        </a:rPr>
                        <a:t>NaOH</a:t>
                      </a:r>
                      <a:r>
                        <a:rPr lang="zh-CN" altLang="en-US" sz="2800" kern="100" dirty="0" smtClean="0">
                          <a:latin typeface="+mn-ea"/>
                          <a:ea typeface="+mn-ea"/>
                          <a:cs typeface="Times New Roman"/>
                        </a:rPr>
                        <a:t>溶液。</a:t>
                      </a:r>
                      <a:endParaRPr lang="en-US" altLang="zh-CN" sz="2800" kern="100" dirty="0" smtClean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endParaRPr lang="en-US" sz="2800" kern="100" dirty="0" smtClean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latin typeface="+mn-ea"/>
                          <a:ea typeface="+mn-ea"/>
                          <a:cs typeface="Times New Roman"/>
                        </a:rPr>
                        <a:t>3.</a:t>
                      </a:r>
                      <a:r>
                        <a:rPr lang="zh-CN" altLang="en-US" sz="2800" kern="100" dirty="0" smtClean="0">
                          <a:latin typeface="+mn-ea"/>
                          <a:ea typeface="+mn-ea"/>
                          <a:cs typeface="Times New Roman"/>
                        </a:rPr>
                        <a:t>继续滴加过量的碳酸钠溶液。</a:t>
                      </a:r>
                      <a:endParaRPr lang="en-US" altLang="zh-CN" sz="2800" kern="100" dirty="0" smtClean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endParaRPr lang="en-US" sz="2800" kern="100" dirty="0" smtClean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latin typeface="+mn-ea"/>
                          <a:ea typeface="+mn-ea"/>
                          <a:cs typeface="Times New Roman"/>
                        </a:rPr>
                        <a:t>4.</a:t>
                      </a:r>
                      <a:r>
                        <a:rPr lang="zh-CN" altLang="en-US" sz="2800" kern="100" dirty="0" smtClean="0">
                          <a:latin typeface="+mn-ea"/>
                          <a:ea typeface="+mn-ea"/>
                          <a:cs typeface="Times New Roman"/>
                        </a:rPr>
                        <a:t>过滤。</a:t>
                      </a:r>
                      <a:endParaRPr lang="en-US" altLang="zh-CN" sz="2800" kern="100" dirty="0" smtClean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endParaRPr lang="en-US" sz="2800" kern="100" dirty="0" smtClean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latin typeface="+mn-ea"/>
                          <a:ea typeface="+mn-ea"/>
                          <a:cs typeface="Times New Roman"/>
                        </a:rPr>
                        <a:t>5.</a:t>
                      </a:r>
                      <a:r>
                        <a:rPr lang="zh-CN" altLang="en-US" sz="2800" kern="100" dirty="0" smtClean="0">
                          <a:latin typeface="+mn-ea"/>
                          <a:ea typeface="+mn-ea"/>
                          <a:cs typeface="Times New Roman"/>
                        </a:rPr>
                        <a:t>向滤液中滴加稀盐酸至溶液呈中性。</a:t>
                      </a:r>
                      <a:endParaRPr lang="en-US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54977" y="562709"/>
            <a:ext cx="2168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实验方案实施</a:t>
            </a:r>
            <a:endParaRPr lang="zh-CN" altLang="zh-CN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4209" y="1912382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白色沉淀生成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2215" y="3020104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白色沉淀生成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2215" y="3930492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白色沉淀生成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74317" y="1912382"/>
            <a:ext cx="1863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除去</a:t>
            </a:r>
            <a:r>
              <a:rPr lang="en-US" altLang="zh-CN" sz="2800" dirty="0" smtClean="0"/>
              <a:t>SO</a:t>
            </a:r>
            <a:r>
              <a:rPr lang="en-US" altLang="zh-CN" sz="2800" baseline="-25000" dirty="0" smtClean="0"/>
              <a:t>4</a:t>
            </a:r>
            <a:r>
              <a:rPr lang="en-US" altLang="zh-CN" sz="2800" baseline="30000" dirty="0" smtClean="0"/>
              <a:t>2-</a:t>
            </a:r>
            <a:endParaRPr lang="zh-CN" altLang="en-US" sz="2800" baseline="30000" dirty="0"/>
          </a:p>
        </p:txBody>
      </p:sp>
      <p:sp>
        <p:nvSpPr>
          <p:cNvPr id="11" name="矩形 10"/>
          <p:cNvSpPr/>
          <p:nvPr/>
        </p:nvSpPr>
        <p:spPr>
          <a:xfrm>
            <a:off x="9376034" y="3006381"/>
            <a:ext cx="1619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除去</a:t>
            </a:r>
            <a:r>
              <a:rPr lang="en-US" altLang="zh-CN" sz="2800" dirty="0" smtClean="0"/>
              <a:t>Mg</a:t>
            </a:r>
            <a:r>
              <a:rPr lang="en-US" altLang="zh-CN" sz="2800" baseline="30000" dirty="0" smtClean="0"/>
              <a:t>2+</a:t>
            </a:r>
            <a:endParaRPr lang="zh-CN" altLang="en-US" sz="2800" baseline="30000" dirty="0"/>
          </a:p>
        </p:txBody>
      </p:sp>
      <p:sp>
        <p:nvSpPr>
          <p:cNvPr id="12" name="矩形 11"/>
          <p:cNvSpPr/>
          <p:nvPr/>
        </p:nvSpPr>
        <p:spPr>
          <a:xfrm>
            <a:off x="8480285" y="3930492"/>
            <a:ext cx="3549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除去</a:t>
            </a:r>
            <a:r>
              <a:rPr lang="en-US" altLang="zh-CN" sz="2800" dirty="0" smtClean="0"/>
              <a:t>Ca</a:t>
            </a:r>
            <a:r>
              <a:rPr lang="en-US" altLang="zh-CN" sz="2800" baseline="30000" dirty="0" smtClean="0"/>
              <a:t>2+</a:t>
            </a:r>
            <a:r>
              <a:rPr lang="zh-CN" altLang="en-US" sz="2800" dirty="0" smtClean="0"/>
              <a:t>、过量的</a:t>
            </a:r>
            <a:r>
              <a:rPr lang="en-US" altLang="zh-CN" sz="2800" dirty="0" smtClean="0"/>
              <a:t>Ba</a:t>
            </a:r>
            <a:r>
              <a:rPr lang="en-US" altLang="zh-CN" sz="2800" baseline="30000" dirty="0" smtClean="0"/>
              <a:t>2+</a:t>
            </a:r>
            <a:endParaRPr lang="zh-CN" altLang="en-US" sz="2800" baseline="30000" dirty="0"/>
          </a:p>
        </p:txBody>
      </p:sp>
      <p:sp>
        <p:nvSpPr>
          <p:cNvPr id="13" name="矩形 12"/>
          <p:cNvSpPr/>
          <p:nvPr/>
        </p:nvSpPr>
        <p:spPr>
          <a:xfrm>
            <a:off x="8480285" y="4591766"/>
            <a:ext cx="3481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除去</a:t>
            </a:r>
            <a:r>
              <a:rPr lang="en-US" altLang="zh-CN" sz="2800" dirty="0" smtClean="0"/>
              <a:t>BaSO</a:t>
            </a:r>
            <a:r>
              <a:rPr lang="en-US" altLang="zh-CN" sz="2800" baseline="-25000" dirty="0" smtClean="0"/>
              <a:t>4</a:t>
            </a:r>
            <a:r>
              <a:rPr lang="zh-CN" altLang="en-US" sz="2800" baseline="-25000" dirty="0" smtClean="0"/>
              <a:t>、</a:t>
            </a:r>
            <a:r>
              <a:rPr lang="en-US" altLang="zh-CN" sz="2800" dirty="0" smtClean="0"/>
              <a:t>Mg(OH)</a:t>
            </a:r>
            <a:r>
              <a:rPr lang="en-US" altLang="zh-CN" sz="2800" baseline="-25000" dirty="0" smtClean="0"/>
              <a:t>2</a:t>
            </a:r>
            <a:r>
              <a:rPr lang="zh-CN" altLang="en-US" sz="2800" baseline="-25000" dirty="0" smtClean="0"/>
              <a:t>、</a:t>
            </a:r>
            <a:r>
              <a:rPr lang="en-US" altLang="zh-CN" sz="2800" dirty="0" smtClean="0"/>
              <a:t>CaCO</a:t>
            </a:r>
            <a:r>
              <a:rPr lang="en-US" altLang="zh-CN" sz="2800" baseline="-25000" dirty="0" smtClean="0"/>
              <a:t>3</a:t>
            </a:r>
            <a:r>
              <a:rPr lang="zh-CN" altLang="en-US" sz="2800" dirty="0" smtClean="0"/>
              <a:t>沉淀</a:t>
            </a:r>
            <a:endParaRPr lang="zh-CN" altLang="en-US" sz="2800" baseline="-25000" dirty="0"/>
          </a:p>
        </p:txBody>
      </p:sp>
      <p:sp>
        <p:nvSpPr>
          <p:cNvPr id="14" name="矩形 13"/>
          <p:cNvSpPr/>
          <p:nvPr/>
        </p:nvSpPr>
        <p:spPr>
          <a:xfrm>
            <a:off x="8432513" y="5686992"/>
            <a:ext cx="3616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除去过量的</a:t>
            </a:r>
            <a:r>
              <a:rPr lang="en-US" altLang="zh-CN" sz="2800" dirty="0" smtClean="0"/>
              <a:t>OH</a:t>
            </a:r>
            <a:r>
              <a:rPr lang="en-US" altLang="zh-CN" sz="2800" baseline="30000" dirty="0" smtClean="0"/>
              <a:t>-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CO</a:t>
            </a:r>
            <a:r>
              <a:rPr lang="en-US" altLang="zh-CN" sz="2800" baseline="-25000" dirty="0" smtClean="0"/>
              <a:t>3</a:t>
            </a:r>
            <a:r>
              <a:rPr lang="en-US" altLang="zh-CN" sz="2800" baseline="30000" dirty="0" smtClean="0"/>
              <a:t>2-</a:t>
            </a:r>
            <a:endParaRPr lang="zh-CN" altLang="en-US" sz="2800" baseline="30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5502" y="763149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思考：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2440" y="1362715"/>
            <a:ext cx="7170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zh-CN" altLang="en-US" sz="28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MingLiU" pitchFamily="49" charset="-120"/>
              </a:rPr>
              <a:t>如何确定除去杂质过程中试剂的添加顺序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MingLiU" pitchFamily="49" charset="-120"/>
              </a:rPr>
              <a:t>?</a:t>
            </a:r>
            <a:endParaRPr lang="en-US" altLang="zh-CN" sz="2800" dirty="0" smtClean="0">
              <a:solidFill>
                <a:prstClr val="black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5856" y="3983405"/>
            <a:ext cx="6109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2. 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  <a:cs typeface="MingLiU" pitchFamily="49" charset="-120"/>
              </a:rPr>
              <a:t>如何检验杂质离子是否去除干净？</a:t>
            </a:r>
            <a:endParaRPr lang="zh-CN" altLang="en-US" sz="2800" dirty="0" smtClean="0">
              <a:solidFill>
                <a:prstClr val="black"/>
              </a:solidFill>
              <a:latin typeface="+mn-ea"/>
              <a:cs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5502" y="1977435"/>
            <a:ext cx="10304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    ⑴不能引入新的杂质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如果不得不引入新的杂质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一定要再利用其它试剂把新引入的杂质除去；</a:t>
            </a:r>
            <a:br>
              <a:rPr lang="zh-CN" altLang="en-US" sz="2400" dirty="0" smtClean="0">
                <a:solidFill>
                  <a:srgbClr val="FF0000"/>
                </a:solidFill>
                <a:latin typeface="+mn-ea"/>
              </a:rPr>
            </a:b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    ⑵为了保证除尽杂质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加入的除杂试剂一般应有所过量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</a:rPr>
              <a:t>.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一般在叙述时应该有这样的语言：“加入某物质至不再沉淀”或“加入某物质至不再产生气体为止”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这样的话一般意味着加入的除杂试剂适量或略有过量。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2839" y="4640582"/>
            <a:ext cx="10369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        向上层清液中继续滴加原先的沉淀剂，如有浑浊出现则未沉淀完全，否则已经沉淀完全。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77795" y="416910"/>
            <a:ext cx="23357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宋体" pitchFamily="2" charset="-122"/>
              </a:rPr>
              <a:t>观察思考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pitchFamily="2" charset="-122"/>
              </a:rPr>
              <a:t>：</a:t>
            </a:r>
            <a:endParaRPr lang="zh-CN" altLang="en-US" sz="36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189972" y="2063485"/>
            <a:ext cx="104686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+mn-ea"/>
                <a:ea typeface="+mn-ea"/>
              </a:rPr>
              <a:t>    </a:t>
            </a:r>
            <a:r>
              <a:rPr lang="zh-CN" altLang="zh-CN" sz="2400" dirty="0" smtClean="0">
                <a:latin typeface="+mn-ea"/>
                <a:ea typeface="+mn-ea"/>
              </a:rPr>
              <a:t>实验</a:t>
            </a:r>
            <a:r>
              <a:rPr lang="zh-CN" altLang="en-US" sz="2400" dirty="0" smtClean="0">
                <a:latin typeface="+mn-ea"/>
                <a:ea typeface="+mn-ea"/>
              </a:rPr>
              <a:t>：</a:t>
            </a:r>
            <a:r>
              <a:rPr lang="zh-CN" altLang="zh-CN" sz="2400" dirty="0" smtClean="0">
                <a:latin typeface="+mn-ea"/>
                <a:ea typeface="+mn-ea"/>
              </a:rPr>
              <a:t>利用</a:t>
            </a:r>
            <a:r>
              <a:rPr lang="zh-CN" altLang="zh-CN" sz="2400" dirty="0">
                <a:latin typeface="+mn-ea"/>
                <a:ea typeface="+mn-ea"/>
              </a:rPr>
              <a:t>如</a:t>
            </a:r>
            <a:r>
              <a:rPr lang="zh-CN" altLang="zh-CN" sz="2400" dirty="0" smtClean="0">
                <a:latin typeface="+mn-ea"/>
                <a:ea typeface="+mn-ea"/>
              </a:rPr>
              <a:t>图所</a:t>
            </a:r>
            <a:r>
              <a:rPr lang="zh-CN" altLang="zh-CN" sz="2400" dirty="0">
                <a:latin typeface="+mn-ea"/>
                <a:ea typeface="+mn-ea"/>
              </a:rPr>
              <a:t>示装置进行实验，向</a:t>
            </a:r>
            <a:r>
              <a:rPr lang="en-US" altLang="zh-CN" sz="2400" dirty="0">
                <a:latin typeface="+mn-ea"/>
                <a:ea typeface="+mn-ea"/>
              </a:rPr>
              <a:t>0.01mol∙L</a:t>
            </a:r>
            <a:r>
              <a:rPr lang="en-US" altLang="zh-CN" sz="2400" baseline="30000" dirty="0">
                <a:latin typeface="+mn-ea"/>
                <a:ea typeface="+mn-ea"/>
              </a:rPr>
              <a:t>-1</a:t>
            </a:r>
            <a:r>
              <a:rPr lang="en-US" altLang="zh-CN" sz="2400" dirty="0">
                <a:latin typeface="+mn-ea"/>
                <a:ea typeface="+mn-ea"/>
              </a:rPr>
              <a:t>Ba(OH)</a:t>
            </a:r>
            <a:r>
              <a:rPr lang="en-US" altLang="zh-CN" sz="2400" baseline="-25000" dirty="0">
                <a:latin typeface="+mn-ea"/>
                <a:ea typeface="+mn-ea"/>
              </a:rPr>
              <a:t>2</a:t>
            </a:r>
            <a:r>
              <a:rPr lang="zh-CN" altLang="zh-CN" sz="2400" dirty="0">
                <a:latin typeface="+mn-ea"/>
                <a:ea typeface="+mn-ea"/>
              </a:rPr>
              <a:t>溶液中滴入几滴</a:t>
            </a:r>
            <a:r>
              <a:rPr lang="zh-CN" altLang="zh-CN" sz="2400" dirty="0" smtClean="0">
                <a:latin typeface="+mn-ea"/>
                <a:ea typeface="+mn-ea"/>
              </a:rPr>
              <a:t>酚酞溶液</a:t>
            </a:r>
            <a:r>
              <a:rPr lang="zh-CN" altLang="zh-CN" sz="2400" dirty="0">
                <a:latin typeface="+mn-ea"/>
                <a:ea typeface="+mn-ea"/>
              </a:rPr>
              <a:t>，然后向</a:t>
            </a:r>
            <a:r>
              <a:rPr lang="en-US" altLang="zh-CN" sz="2400" dirty="0">
                <a:latin typeface="+mn-ea"/>
                <a:ea typeface="+mn-ea"/>
              </a:rPr>
              <a:t>Ba(OH)</a:t>
            </a:r>
            <a:r>
              <a:rPr lang="en-US" altLang="zh-CN" sz="2400" baseline="-25000" dirty="0">
                <a:latin typeface="+mn-ea"/>
                <a:ea typeface="+mn-ea"/>
              </a:rPr>
              <a:t>2</a:t>
            </a:r>
            <a:r>
              <a:rPr lang="zh-CN" altLang="zh-CN" sz="2400" dirty="0">
                <a:latin typeface="+mn-ea"/>
                <a:ea typeface="+mn-ea"/>
              </a:rPr>
              <a:t>溶液</a:t>
            </a:r>
            <a:r>
              <a:rPr lang="zh-CN" altLang="zh-CN" sz="2400" dirty="0" smtClean="0">
                <a:latin typeface="+mn-ea"/>
                <a:ea typeface="+mn-ea"/>
              </a:rPr>
              <a:t>中</a:t>
            </a:r>
            <a:r>
              <a:rPr lang="zh-CN" altLang="en-US" sz="2400" dirty="0" smtClean="0">
                <a:latin typeface="+mn-ea"/>
                <a:ea typeface="+mn-ea"/>
              </a:rPr>
              <a:t>匀速逐滴加入</a:t>
            </a:r>
            <a:r>
              <a:rPr lang="en-US" altLang="zh-CN" sz="2400" dirty="0" smtClean="0">
                <a:latin typeface="+mn-ea"/>
                <a:ea typeface="+mn-ea"/>
              </a:rPr>
              <a:t>0.2 </a:t>
            </a:r>
            <a:r>
              <a:rPr lang="en-US" altLang="zh-CN" sz="2400" dirty="0">
                <a:latin typeface="+mn-ea"/>
                <a:ea typeface="+mn-ea"/>
              </a:rPr>
              <a:t>mol∙L</a:t>
            </a:r>
            <a:r>
              <a:rPr lang="en-US" altLang="zh-CN" sz="2400" baseline="30000" dirty="0">
                <a:latin typeface="+mn-ea"/>
                <a:ea typeface="+mn-ea"/>
              </a:rPr>
              <a:t>-1</a:t>
            </a:r>
            <a:r>
              <a:rPr lang="en-US" altLang="zh-CN" sz="2400" dirty="0">
                <a:latin typeface="+mn-ea"/>
                <a:ea typeface="+mn-ea"/>
              </a:rPr>
              <a:t>H</a:t>
            </a:r>
            <a:r>
              <a:rPr lang="en-US" altLang="zh-CN" sz="2400" baseline="-25000" dirty="0">
                <a:latin typeface="+mn-ea"/>
                <a:ea typeface="+mn-ea"/>
              </a:rPr>
              <a:t>2</a:t>
            </a:r>
            <a:r>
              <a:rPr lang="en-US" altLang="zh-CN" sz="2400" dirty="0">
                <a:latin typeface="+mn-ea"/>
                <a:ea typeface="+mn-ea"/>
              </a:rPr>
              <a:t>SO</a:t>
            </a:r>
            <a:r>
              <a:rPr lang="en-US" altLang="zh-CN" sz="2400" baseline="-25000" dirty="0">
                <a:latin typeface="+mn-ea"/>
                <a:ea typeface="+mn-ea"/>
              </a:rPr>
              <a:t>4</a:t>
            </a:r>
            <a:r>
              <a:rPr lang="zh-CN" altLang="zh-CN" sz="2400" dirty="0" smtClean="0">
                <a:latin typeface="+mn-ea"/>
                <a:ea typeface="+mn-ea"/>
              </a:rPr>
              <a:t>溶液</a:t>
            </a:r>
            <a:r>
              <a:rPr lang="zh-CN" altLang="en-US" sz="2400" dirty="0" smtClean="0">
                <a:latin typeface="+mn-ea"/>
                <a:ea typeface="+mn-ea"/>
              </a:rPr>
              <a:t>，注意观察溶液中的现象和溶液</a:t>
            </a:r>
            <a:r>
              <a:rPr lang="zh-CN" altLang="zh-CN" sz="2400" dirty="0" smtClean="0">
                <a:latin typeface="+mn-ea"/>
                <a:ea typeface="+mn-ea"/>
              </a:rPr>
              <a:t>电导率</a:t>
            </a:r>
            <a:r>
              <a:rPr lang="zh-CN" altLang="zh-CN" sz="2400" dirty="0">
                <a:latin typeface="+mn-ea"/>
                <a:ea typeface="+mn-ea"/>
              </a:rPr>
              <a:t>的变化。</a:t>
            </a:r>
          </a:p>
        </p:txBody>
      </p:sp>
      <p:pic>
        <p:nvPicPr>
          <p:cNvPr id="12494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722" y="3263814"/>
            <a:ext cx="5652282" cy="347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45" name="Rectangle 17"/>
          <p:cNvSpPr>
            <a:spLocks noChangeArrowheads="1"/>
          </p:cNvSpPr>
          <p:nvPr/>
        </p:nvSpPr>
        <p:spPr bwMode="auto">
          <a:xfrm>
            <a:off x="1189972" y="1127103"/>
            <a:ext cx="104686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  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你已经知道，硫酸和氢氧化钡都是电解质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。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那么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它们在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溶于水时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分别能电离出哪些离子？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这些离子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之间能发生怎样的反应？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utoUpdateAnimBg="0"/>
      <p:bldP spid="43016" grpId="0" autoUpdateAnimBg="0"/>
      <p:bldP spid="1249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1085" y="710608"/>
            <a:ext cx="1153263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二、离子反应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1.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离子反应的含义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ourier New" pitchFamily="49" charset="0"/>
              </a:rPr>
              <a:t>在溶液中有离子参加的化学反应叫做离子反应。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.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离子方程式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⑴概念：用实际参加反应的</a:t>
            </a:r>
            <a:r>
              <a:rPr kumimoji="0" lang="zh-CN" alt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离子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的符号表示离子反应的式子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⑵书写方法：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方法一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400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①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明确反应物在溶液中的主要存在形式及微粒数量关系，分别用离子符号或化学式表示 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400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②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确定发生化学反应的微粒、产物及其数量关系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400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③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写出离子方程式并配平 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方法二 ：  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书写步骤：①</a:t>
            </a:r>
            <a:r>
              <a:rPr kumimoji="0" lang="zh-CN" alt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一写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② </a:t>
            </a:r>
            <a:r>
              <a:rPr kumimoji="0" lang="zh-CN" alt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二改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③ </a:t>
            </a:r>
            <a:r>
              <a:rPr kumimoji="0" lang="zh-CN" alt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三删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④ </a:t>
            </a:r>
            <a:r>
              <a:rPr kumimoji="0" lang="zh-CN" alt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四查</a:t>
            </a:r>
            <a:r>
              <a:rPr kumimoji="0" lang="zh-CN" alt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altLang="en-US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3.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离子反应的应用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(1)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离子检验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(2)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物质的分离与提纯 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" name="Picture 11" descr="图片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6585" y="214650"/>
            <a:ext cx="4730123" cy="864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891117" y="1011824"/>
            <a:ext cx="1049866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pt-BR" altLang="zh-CN" sz="2800" b="1" dirty="0">
                <a:latin typeface="宋体" pitchFamily="2" charset="-122"/>
              </a:rPr>
              <a:t>1</a:t>
            </a:r>
            <a:r>
              <a:rPr kumimoji="1" lang="zh-CN" altLang="pt-BR" sz="2800" b="1" dirty="0">
                <a:latin typeface="宋体" pitchFamily="2" charset="-122"/>
              </a:rPr>
              <a:t>、下列说法正确的一组是（    ）</a:t>
            </a:r>
          </a:p>
          <a:p>
            <a:pPr>
              <a:lnSpc>
                <a:spcPct val="150000"/>
              </a:lnSpc>
            </a:pPr>
            <a:r>
              <a:rPr kumimoji="1" lang="zh-CN" altLang="pt-BR" sz="2800" b="1" dirty="0">
                <a:latin typeface="宋体" pitchFamily="2" charset="-122"/>
              </a:rPr>
              <a:t>①不溶于水的盐（</a:t>
            </a:r>
            <a:r>
              <a:rPr kumimoji="1" lang="pt-BR" altLang="zh-CN" sz="2800" b="1" dirty="0">
                <a:latin typeface="Times New Roman" pitchFamily="18" charset="0"/>
              </a:rPr>
              <a:t>CaCO</a:t>
            </a:r>
            <a:r>
              <a:rPr kumimoji="1" lang="pt-BR" altLang="zh-CN" sz="2800" b="1" baseline="-25000" dirty="0">
                <a:latin typeface="Times New Roman" pitchFamily="18" charset="0"/>
              </a:rPr>
              <a:t>3</a:t>
            </a:r>
            <a:r>
              <a:rPr kumimoji="1" lang="zh-CN" altLang="pt-BR" sz="2800" b="1" dirty="0">
                <a:latin typeface="Times New Roman" pitchFamily="18" charset="0"/>
              </a:rPr>
              <a:t>、</a:t>
            </a:r>
            <a:r>
              <a:rPr kumimoji="1" lang="pt-BR" altLang="zh-CN" sz="2800" b="1" dirty="0">
                <a:latin typeface="Times New Roman" pitchFamily="18" charset="0"/>
              </a:rPr>
              <a:t>BaSO</a:t>
            </a:r>
            <a:r>
              <a:rPr kumimoji="1" lang="pt-BR" altLang="zh-CN" sz="2800" b="1" baseline="-25000" dirty="0">
                <a:latin typeface="Times New Roman" pitchFamily="18" charset="0"/>
              </a:rPr>
              <a:t>4</a:t>
            </a:r>
            <a:r>
              <a:rPr kumimoji="1" lang="zh-CN" altLang="pt-BR" sz="2800" b="1" dirty="0">
                <a:latin typeface="宋体" pitchFamily="2" charset="-122"/>
              </a:rPr>
              <a:t>等）都是弱电解质</a:t>
            </a:r>
          </a:p>
          <a:p>
            <a:pPr>
              <a:lnSpc>
                <a:spcPct val="150000"/>
              </a:lnSpc>
            </a:pPr>
            <a:r>
              <a:rPr kumimoji="1" lang="zh-CN" altLang="pt-BR" sz="2800" b="1" dirty="0">
                <a:latin typeface="宋体" pitchFamily="2" charset="-122"/>
              </a:rPr>
              <a:t>②易溶于水的电解质都是强电解质                </a:t>
            </a:r>
          </a:p>
          <a:p>
            <a:pPr>
              <a:lnSpc>
                <a:spcPct val="150000"/>
              </a:lnSpc>
            </a:pPr>
            <a:r>
              <a:rPr kumimoji="1" lang="zh-CN" altLang="pt-BR" sz="2800" b="1" dirty="0">
                <a:latin typeface="宋体" pitchFamily="2" charset="-122"/>
              </a:rPr>
              <a:t>③熔融状态能导电的纯净物都是电解质</a:t>
            </a:r>
          </a:p>
          <a:p>
            <a:pPr>
              <a:lnSpc>
                <a:spcPct val="150000"/>
              </a:lnSpc>
            </a:pPr>
            <a:r>
              <a:rPr kumimoji="1" lang="zh-CN" altLang="pt-BR" sz="2800" b="1" dirty="0">
                <a:latin typeface="宋体" pitchFamily="2" charset="-122"/>
              </a:rPr>
              <a:t>④强酸溶液中的氢离子浓度一定大于弱酸溶液中的氢离子浓度  </a:t>
            </a:r>
          </a:p>
          <a:p>
            <a:pPr>
              <a:lnSpc>
                <a:spcPct val="150000"/>
              </a:lnSpc>
            </a:pPr>
            <a:r>
              <a:rPr kumimoji="1" lang="zh-CN" altLang="pt-BR" sz="2800" b="1" dirty="0">
                <a:latin typeface="宋体" pitchFamily="2" charset="-122"/>
              </a:rPr>
              <a:t>⑤电解质溶液导电是因为溶液中有自由移动的阴、阳离子</a:t>
            </a:r>
          </a:p>
          <a:p>
            <a:pPr>
              <a:lnSpc>
                <a:spcPct val="150000"/>
              </a:lnSpc>
            </a:pPr>
            <a:r>
              <a:rPr kumimoji="1" lang="zh-CN" altLang="pt-BR" sz="2800" b="1" dirty="0">
                <a:latin typeface="宋体" pitchFamily="2" charset="-122"/>
              </a:rPr>
              <a:t>⑥</a:t>
            </a:r>
            <a:r>
              <a:rPr kumimoji="1" lang="pt-BR" altLang="zh-CN" sz="2800" b="1" dirty="0">
                <a:latin typeface="宋体" pitchFamily="2" charset="-122"/>
              </a:rPr>
              <a:t>0.5mol</a:t>
            </a:r>
            <a:r>
              <a:rPr kumimoji="1" lang="pt-BR" altLang="zh-CN" sz="2000" b="1" dirty="0">
                <a:latin typeface="宋体" pitchFamily="2" charset="-122"/>
              </a:rPr>
              <a:t>·</a:t>
            </a:r>
            <a:r>
              <a:rPr kumimoji="1" lang="pt-BR" altLang="zh-CN" sz="2800" b="1" dirty="0">
                <a:latin typeface="宋体" pitchFamily="2" charset="-122"/>
              </a:rPr>
              <a:t>L</a:t>
            </a:r>
            <a:r>
              <a:rPr kumimoji="1" lang="pt-BR" altLang="zh-CN" sz="2800" b="1" baseline="30000" dirty="0">
                <a:latin typeface="宋体" pitchFamily="2" charset="-122"/>
              </a:rPr>
              <a:t>-1</a:t>
            </a:r>
            <a:r>
              <a:rPr kumimoji="1" lang="zh-CN" altLang="pt-BR" sz="2800" b="1" dirty="0">
                <a:latin typeface="宋体" pitchFamily="2" charset="-122"/>
              </a:rPr>
              <a:t>的所有一元酸的氢离子浓度都是</a:t>
            </a:r>
            <a:r>
              <a:rPr kumimoji="1" lang="pt-BR" altLang="zh-CN" sz="2800" b="1" dirty="0">
                <a:latin typeface="宋体" pitchFamily="2" charset="-122"/>
              </a:rPr>
              <a:t>0.5mol</a:t>
            </a:r>
            <a:r>
              <a:rPr kumimoji="1" lang="pt-BR" altLang="zh-CN" sz="2000" b="1" dirty="0">
                <a:latin typeface="宋体" pitchFamily="2" charset="-122"/>
              </a:rPr>
              <a:t>·</a:t>
            </a:r>
            <a:r>
              <a:rPr kumimoji="1" lang="pt-BR" altLang="zh-CN" sz="2800" b="1" dirty="0">
                <a:latin typeface="宋体" pitchFamily="2" charset="-122"/>
              </a:rPr>
              <a:t>L</a:t>
            </a:r>
            <a:r>
              <a:rPr kumimoji="1" lang="pt-BR" altLang="zh-CN" sz="2800" b="1" baseline="30000" dirty="0">
                <a:latin typeface="宋体" pitchFamily="2" charset="-122"/>
              </a:rPr>
              <a:t>-1</a:t>
            </a:r>
          </a:p>
          <a:p>
            <a:pPr>
              <a:lnSpc>
                <a:spcPct val="150000"/>
              </a:lnSpc>
            </a:pPr>
            <a:r>
              <a:rPr kumimoji="1" lang="pt-BR" altLang="zh-CN" sz="2800" b="1" dirty="0">
                <a:latin typeface="宋体" pitchFamily="2" charset="-122"/>
              </a:rPr>
              <a:t>A</a:t>
            </a:r>
            <a:r>
              <a:rPr kumimoji="1" lang="zh-CN" altLang="pt-BR" sz="2800" b="1" dirty="0">
                <a:latin typeface="宋体" pitchFamily="2" charset="-122"/>
              </a:rPr>
              <a:t>、①③⑤⑥   </a:t>
            </a:r>
            <a:r>
              <a:rPr kumimoji="1" lang="pt-BR" altLang="zh-CN" sz="2800" b="1" dirty="0">
                <a:latin typeface="宋体" pitchFamily="2" charset="-122"/>
              </a:rPr>
              <a:t>B</a:t>
            </a:r>
            <a:r>
              <a:rPr kumimoji="1" lang="zh-CN" altLang="pt-BR" sz="2800" b="1" dirty="0">
                <a:latin typeface="宋体" pitchFamily="2" charset="-122"/>
              </a:rPr>
              <a:t>、②③④⑤   </a:t>
            </a:r>
            <a:r>
              <a:rPr kumimoji="1" lang="pt-BR" altLang="zh-CN" sz="2800" b="1" dirty="0">
                <a:latin typeface="宋体" pitchFamily="2" charset="-122"/>
              </a:rPr>
              <a:t>C</a:t>
            </a:r>
            <a:r>
              <a:rPr kumimoji="1" lang="zh-CN" altLang="pt-BR" sz="2800" b="1" dirty="0">
                <a:latin typeface="宋体" pitchFamily="2" charset="-122"/>
              </a:rPr>
              <a:t>、只有⑤    </a:t>
            </a:r>
            <a:r>
              <a:rPr kumimoji="1" lang="pt-BR" altLang="zh-CN" sz="2800" b="1" dirty="0">
                <a:latin typeface="宋体" pitchFamily="2" charset="-122"/>
              </a:rPr>
              <a:t>D</a:t>
            </a:r>
            <a:r>
              <a:rPr kumimoji="1" lang="zh-CN" altLang="pt-BR" sz="2800" b="1" dirty="0">
                <a:latin typeface="宋体" pitchFamily="2" charset="-122"/>
              </a:rPr>
              <a:t>、只有③</a:t>
            </a:r>
            <a:endParaRPr kumimoji="1" lang="zh-CN" altLang="en-US" sz="2800" b="1" dirty="0">
              <a:latin typeface="宋体" pitchFamily="2" charset="-122"/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5662084" y="1135656"/>
            <a:ext cx="9017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D</a:t>
            </a:r>
            <a:endParaRPr lang="zh-CN" altLang="zh-CN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52581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1651" y="163793"/>
            <a:ext cx="5240867" cy="8985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1143000" y="711422"/>
            <a:ext cx="10160000" cy="51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宋体" pitchFamily="2" charset="-122"/>
              </a:rPr>
              <a:t>2</a:t>
            </a:r>
            <a:r>
              <a:rPr kumimoji="1" lang="zh-CN" altLang="en-US" sz="2800" b="1" dirty="0">
                <a:latin typeface="宋体" pitchFamily="2" charset="-122"/>
              </a:rPr>
              <a:t>、下列离子方程式的书写正确的是（    ）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宋体" pitchFamily="2" charset="-122"/>
              </a:rPr>
              <a:t>A</a:t>
            </a:r>
            <a:r>
              <a:rPr kumimoji="1" lang="zh-CN" altLang="en-US" sz="2800" b="1" dirty="0">
                <a:latin typeface="宋体" pitchFamily="2" charset="-122"/>
              </a:rPr>
              <a:t>、实验室用大理石和稀盐酸制取</a:t>
            </a:r>
            <a:r>
              <a:rPr kumimoji="1" lang="en-US" altLang="zh-CN" sz="2800" b="1" dirty="0">
                <a:latin typeface="Times New Roman" pitchFamily="18" charset="0"/>
              </a:rPr>
              <a:t>CO</a:t>
            </a:r>
            <a:r>
              <a:rPr kumimoji="1" lang="en-US" altLang="zh-CN" sz="2800" b="1" baseline="-25000" dirty="0">
                <a:latin typeface="Times New Roman" pitchFamily="18" charset="0"/>
              </a:rPr>
              <a:t>2 </a:t>
            </a:r>
            <a:r>
              <a:rPr kumimoji="1" lang="en-US" altLang="zh-CN" sz="2800" b="1" dirty="0">
                <a:latin typeface="宋体" pitchFamily="2" charset="-122"/>
              </a:rPr>
              <a:t>   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宋体" pitchFamily="2" charset="-122"/>
              </a:rPr>
              <a:t>   </a:t>
            </a:r>
            <a:r>
              <a:rPr kumimoji="1" lang="en-US" altLang="zh-CN" sz="2800" b="1" dirty="0">
                <a:latin typeface="Times New Roman" pitchFamily="18" charset="0"/>
              </a:rPr>
              <a:t>2H</a:t>
            </a:r>
            <a:r>
              <a:rPr kumimoji="1" lang="en-US" altLang="zh-CN" sz="2800" b="1" baseline="30000" dirty="0">
                <a:latin typeface="Times New Roman" pitchFamily="18" charset="0"/>
              </a:rPr>
              <a:t>+</a:t>
            </a:r>
            <a:r>
              <a:rPr kumimoji="1" lang="en-US" altLang="zh-CN" sz="2800" b="1" dirty="0">
                <a:latin typeface="Times New Roman" pitchFamily="18" charset="0"/>
              </a:rPr>
              <a:t>+CO</a:t>
            </a:r>
            <a:r>
              <a:rPr kumimoji="1" lang="en-US" altLang="zh-CN" sz="2800" b="1" baseline="-25000" dirty="0">
                <a:latin typeface="Times New Roman" pitchFamily="18" charset="0"/>
              </a:rPr>
              <a:t>3</a:t>
            </a:r>
            <a:r>
              <a:rPr kumimoji="1" lang="en-US" altLang="zh-CN" sz="2800" b="1" baseline="30000" dirty="0">
                <a:latin typeface="Times New Roman" pitchFamily="18" charset="0"/>
              </a:rPr>
              <a:t>2-</a:t>
            </a:r>
            <a:r>
              <a:rPr kumimoji="1" lang="en-US" altLang="zh-CN" sz="2800" b="1" dirty="0">
                <a:latin typeface="宋体" pitchFamily="2" charset="-122"/>
              </a:rPr>
              <a:t>====</a:t>
            </a:r>
            <a:r>
              <a:rPr kumimoji="1" lang="en-US" altLang="zh-CN" sz="2800" b="1" dirty="0">
                <a:latin typeface="Times New Roman" pitchFamily="18" charset="0"/>
              </a:rPr>
              <a:t>CO</a:t>
            </a:r>
            <a:r>
              <a:rPr kumimoji="1" lang="en-US" altLang="zh-CN" sz="2800" b="1" baseline="-25000" dirty="0">
                <a:latin typeface="Times New Roman" pitchFamily="18" charset="0"/>
              </a:rPr>
              <a:t>2</a:t>
            </a:r>
            <a:r>
              <a:rPr kumimoji="1" lang="en-US" altLang="zh-CN" sz="2800" b="1" dirty="0">
                <a:latin typeface="Times New Roman" pitchFamily="18" charset="0"/>
              </a:rPr>
              <a:t>↑+H</a:t>
            </a:r>
            <a:r>
              <a:rPr kumimoji="1" lang="en-US" altLang="zh-CN" sz="2800" b="1" baseline="-25000" dirty="0">
                <a:latin typeface="Times New Roman" pitchFamily="18" charset="0"/>
              </a:rPr>
              <a:t>2</a:t>
            </a:r>
            <a:r>
              <a:rPr kumimoji="1" lang="en-US" altLang="zh-CN" sz="2800" b="1" dirty="0">
                <a:latin typeface="Times New Roman" pitchFamily="18" charset="0"/>
              </a:rPr>
              <a:t>O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宋体" pitchFamily="2" charset="-122"/>
              </a:rPr>
              <a:t>B</a:t>
            </a:r>
            <a:r>
              <a:rPr kumimoji="1" lang="zh-CN" altLang="en-US" sz="2800" b="1" dirty="0">
                <a:latin typeface="宋体" pitchFamily="2" charset="-122"/>
              </a:rPr>
              <a:t>、铜片插入硝酸银溶液中 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latin typeface="宋体" pitchFamily="2" charset="-122"/>
              </a:rPr>
              <a:t>   </a:t>
            </a:r>
            <a:r>
              <a:rPr kumimoji="1" lang="en-US" altLang="zh-CN" sz="2800" b="1" dirty="0">
                <a:latin typeface="Times New Roman" pitchFamily="18" charset="0"/>
              </a:rPr>
              <a:t>Cu+2Ag</a:t>
            </a:r>
            <a:r>
              <a:rPr kumimoji="1" lang="en-US" altLang="zh-CN" sz="2800" b="1" baseline="30000" dirty="0">
                <a:latin typeface="Times New Roman" pitchFamily="18" charset="0"/>
              </a:rPr>
              <a:t>+</a:t>
            </a:r>
            <a:r>
              <a:rPr kumimoji="1" lang="en-US" altLang="zh-CN" sz="2800" b="1" dirty="0">
                <a:latin typeface="宋体" pitchFamily="2" charset="-122"/>
              </a:rPr>
              <a:t> ====</a:t>
            </a:r>
            <a:r>
              <a:rPr kumimoji="1" lang="en-US" altLang="zh-CN" sz="2800" b="1" dirty="0">
                <a:latin typeface="Times New Roman" pitchFamily="18" charset="0"/>
              </a:rPr>
              <a:t>Cu</a:t>
            </a:r>
            <a:r>
              <a:rPr kumimoji="1" lang="en-US" altLang="zh-CN" sz="2800" b="1" baseline="30000" dirty="0">
                <a:latin typeface="Times New Roman" pitchFamily="18" charset="0"/>
              </a:rPr>
              <a:t>2+</a:t>
            </a:r>
            <a:r>
              <a:rPr kumimoji="1" lang="en-US" altLang="zh-CN" sz="2800" b="1" dirty="0">
                <a:latin typeface="Times New Roman" pitchFamily="18" charset="0"/>
              </a:rPr>
              <a:t>+2Ag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宋体" pitchFamily="2" charset="-122"/>
              </a:rPr>
              <a:t>C</a:t>
            </a:r>
            <a:r>
              <a:rPr kumimoji="1" lang="zh-CN" altLang="en-US" sz="2800" b="1" dirty="0">
                <a:latin typeface="宋体" pitchFamily="2" charset="-122"/>
              </a:rPr>
              <a:t>、钠放入冷水：</a:t>
            </a:r>
            <a:r>
              <a:rPr kumimoji="1" lang="en-US" altLang="zh-CN" sz="2800" b="1" dirty="0">
                <a:latin typeface="Times New Roman" pitchFamily="18" charset="0"/>
              </a:rPr>
              <a:t>Na+H</a:t>
            </a:r>
            <a:r>
              <a:rPr kumimoji="1" lang="en-US" altLang="zh-CN" sz="2800" b="1" baseline="-25000" dirty="0">
                <a:latin typeface="Times New Roman" pitchFamily="18" charset="0"/>
              </a:rPr>
              <a:t>2</a:t>
            </a:r>
            <a:r>
              <a:rPr kumimoji="1" lang="en-US" altLang="zh-CN" sz="2800" b="1" dirty="0">
                <a:latin typeface="Times New Roman" pitchFamily="18" charset="0"/>
              </a:rPr>
              <a:t>O</a:t>
            </a:r>
            <a:r>
              <a:rPr kumimoji="1" lang="en-US" altLang="zh-CN" sz="2800" b="1" dirty="0">
                <a:latin typeface="宋体" pitchFamily="2" charset="-122"/>
              </a:rPr>
              <a:t>====</a:t>
            </a:r>
            <a:r>
              <a:rPr kumimoji="1" lang="en-US" altLang="zh-CN" sz="2800" b="1" dirty="0">
                <a:latin typeface="Times New Roman" pitchFamily="18" charset="0"/>
              </a:rPr>
              <a:t>Na</a:t>
            </a:r>
            <a:r>
              <a:rPr kumimoji="1" lang="en-US" altLang="zh-CN" sz="2800" b="1" baseline="30000" dirty="0">
                <a:latin typeface="Times New Roman" pitchFamily="18" charset="0"/>
              </a:rPr>
              <a:t>+</a:t>
            </a:r>
            <a:r>
              <a:rPr kumimoji="1" lang="en-US" altLang="zh-CN" sz="2800" b="1" dirty="0">
                <a:latin typeface="Times New Roman" pitchFamily="18" charset="0"/>
              </a:rPr>
              <a:t>+OH</a:t>
            </a:r>
            <a:r>
              <a:rPr kumimoji="1" lang="en-US" altLang="zh-CN" sz="2800" b="1" baseline="30000" dirty="0">
                <a:latin typeface="Times New Roman" pitchFamily="18" charset="0"/>
              </a:rPr>
              <a:t>-</a:t>
            </a:r>
            <a:r>
              <a:rPr kumimoji="1" lang="en-US" altLang="zh-CN" sz="2800" b="1" dirty="0">
                <a:latin typeface="Times New Roman" pitchFamily="18" charset="0"/>
              </a:rPr>
              <a:t>+H</a:t>
            </a:r>
            <a:r>
              <a:rPr kumimoji="1" lang="en-US" altLang="zh-CN" sz="2800" b="1" baseline="-25000" dirty="0">
                <a:latin typeface="Times New Roman" pitchFamily="18" charset="0"/>
              </a:rPr>
              <a:t>2</a:t>
            </a:r>
            <a:r>
              <a:rPr kumimoji="1" lang="en-US" altLang="zh-CN" sz="2800" b="1" dirty="0">
                <a:latin typeface="Times New Roman" pitchFamily="18" charset="0"/>
              </a:rPr>
              <a:t>↑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宋体" pitchFamily="2" charset="-122"/>
              </a:rPr>
              <a:t>D</a:t>
            </a:r>
            <a:r>
              <a:rPr kumimoji="1" lang="zh-CN" altLang="en-US" sz="2800" b="1" dirty="0">
                <a:latin typeface="宋体" pitchFamily="2" charset="-122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NaHCO</a:t>
            </a:r>
            <a:r>
              <a:rPr kumimoji="1" lang="en-US" altLang="zh-CN" sz="2800" b="1" baseline="-25000" dirty="0">
                <a:latin typeface="Times New Roman" pitchFamily="18" charset="0"/>
              </a:rPr>
              <a:t>3</a:t>
            </a:r>
            <a:r>
              <a:rPr kumimoji="1" lang="zh-CN" altLang="en-US" sz="2800" b="1" dirty="0">
                <a:latin typeface="宋体" pitchFamily="2" charset="-122"/>
              </a:rPr>
              <a:t>溶液与盐酸反应：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latin typeface="Times New Roman" pitchFamily="18" charset="0"/>
              </a:rPr>
              <a:t>      </a:t>
            </a:r>
            <a:r>
              <a:rPr kumimoji="1" lang="en-US" altLang="zh-CN" sz="2800" b="1" dirty="0">
                <a:latin typeface="Times New Roman" pitchFamily="18" charset="0"/>
              </a:rPr>
              <a:t>2H</a:t>
            </a:r>
            <a:r>
              <a:rPr kumimoji="1" lang="en-US" altLang="zh-CN" sz="2800" b="1" baseline="30000" dirty="0">
                <a:latin typeface="Times New Roman" pitchFamily="18" charset="0"/>
              </a:rPr>
              <a:t>+</a:t>
            </a:r>
            <a:r>
              <a:rPr kumimoji="1" lang="en-US" altLang="zh-CN" sz="2800" b="1" dirty="0">
                <a:latin typeface="Times New Roman" pitchFamily="18" charset="0"/>
              </a:rPr>
              <a:t>+CO</a:t>
            </a:r>
            <a:r>
              <a:rPr kumimoji="1" lang="en-US" altLang="zh-CN" sz="2800" b="1" baseline="-25000" dirty="0">
                <a:latin typeface="Times New Roman" pitchFamily="18" charset="0"/>
              </a:rPr>
              <a:t>3</a:t>
            </a:r>
            <a:r>
              <a:rPr kumimoji="1" lang="en-US" altLang="zh-CN" sz="2800" b="1" baseline="30000" dirty="0">
                <a:latin typeface="Times New Roman" pitchFamily="18" charset="0"/>
              </a:rPr>
              <a:t>2-</a:t>
            </a:r>
            <a:r>
              <a:rPr kumimoji="1" lang="en-US" altLang="zh-CN" sz="2800" b="1" dirty="0">
                <a:latin typeface="宋体" pitchFamily="2" charset="-122"/>
              </a:rPr>
              <a:t>====</a:t>
            </a:r>
            <a:r>
              <a:rPr kumimoji="1" lang="en-US" altLang="zh-CN" sz="2800" b="1" dirty="0">
                <a:latin typeface="Times New Roman" pitchFamily="18" charset="0"/>
              </a:rPr>
              <a:t>CO</a:t>
            </a:r>
            <a:r>
              <a:rPr kumimoji="1" lang="en-US" altLang="zh-CN" sz="2800" b="1" baseline="-25000" dirty="0">
                <a:latin typeface="Times New Roman" pitchFamily="18" charset="0"/>
              </a:rPr>
              <a:t>2</a:t>
            </a:r>
            <a:r>
              <a:rPr kumimoji="1" lang="en-US" altLang="zh-CN" sz="2800" b="1" dirty="0">
                <a:latin typeface="Times New Roman" pitchFamily="18" charset="0"/>
              </a:rPr>
              <a:t>↑+H</a:t>
            </a:r>
            <a:r>
              <a:rPr kumimoji="1" lang="en-US" altLang="zh-CN" sz="2800" b="1" baseline="-25000" dirty="0">
                <a:latin typeface="Times New Roman" pitchFamily="18" charset="0"/>
              </a:rPr>
              <a:t>2</a:t>
            </a:r>
            <a:r>
              <a:rPr kumimoji="1" lang="en-US" altLang="zh-CN" sz="2800" b="1" dirty="0">
                <a:latin typeface="Times New Roman" pitchFamily="18" charset="0"/>
              </a:rPr>
              <a:t>O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7291276" y="795582"/>
            <a:ext cx="9017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endParaRPr lang="zh-CN" altLang="zh-CN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1056217" y="1256516"/>
            <a:ext cx="92131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宋体" pitchFamily="2" charset="-122"/>
              </a:rPr>
              <a:t>3</a:t>
            </a:r>
            <a:r>
              <a:rPr kumimoji="1" lang="zh-CN" altLang="en-US" sz="2800" b="1" dirty="0">
                <a:latin typeface="宋体" pitchFamily="2" charset="-122"/>
              </a:rPr>
              <a:t>、</a:t>
            </a:r>
            <a:r>
              <a:rPr kumimoji="1" lang="zh-CN" altLang="en-US" sz="2800" b="1" dirty="0">
                <a:latin typeface="Times New Roman" pitchFamily="18" charset="0"/>
              </a:rPr>
              <a:t>在某无色透明的酸性溶液中，能大量共存的离子组  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latin typeface="Times New Roman" pitchFamily="18" charset="0"/>
              </a:rPr>
              <a:t>是 </a:t>
            </a:r>
            <a:r>
              <a:rPr kumimoji="1" lang="en-US" altLang="zh-CN" sz="2800" b="1" dirty="0">
                <a:latin typeface="宋体" pitchFamily="2" charset="-122"/>
              </a:rPr>
              <a:t>(    )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宋体" pitchFamily="2" charset="-122"/>
              </a:rPr>
              <a:t>A</a:t>
            </a:r>
            <a:r>
              <a:rPr kumimoji="1" lang="zh-CN" altLang="en-US" sz="2800" b="1" dirty="0">
                <a:latin typeface="宋体" pitchFamily="2" charset="-122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K</a:t>
            </a:r>
            <a:r>
              <a:rPr kumimoji="1" lang="zh-CN" altLang="en-US" sz="2800" b="1" baseline="30000" dirty="0">
                <a:latin typeface="Times New Roman" pitchFamily="18" charset="0"/>
              </a:rPr>
              <a:t>＋</a:t>
            </a:r>
            <a:r>
              <a:rPr kumimoji="1" lang="zh-CN" altLang="en-US" sz="2800" b="1" dirty="0">
                <a:latin typeface="Times New Roman" pitchFamily="18" charset="0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SO</a:t>
            </a:r>
            <a:r>
              <a:rPr kumimoji="1" lang="en-US" altLang="zh-CN" sz="2800" b="1" baseline="-25000" dirty="0">
                <a:latin typeface="Times New Roman" pitchFamily="18" charset="0"/>
              </a:rPr>
              <a:t>4 </a:t>
            </a:r>
            <a:r>
              <a:rPr kumimoji="1" lang="en-US" altLang="zh-CN" sz="2800" b="1" baseline="30000" dirty="0">
                <a:latin typeface="Times New Roman" pitchFamily="18" charset="0"/>
              </a:rPr>
              <a:t>2</a:t>
            </a:r>
            <a:r>
              <a:rPr kumimoji="1" lang="zh-CN" altLang="en-US" sz="2800" b="1" baseline="30000" dirty="0">
                <a:latin typeface="Times New Roman" pitchFamily="18" charset="0"/>
              </a:rPr>
              <a:t>－</a:t>
            </a:r>
            <a:r>
              <a:rPr kumimoji="1" lang="zh-CN" altLang="en-US" sz="2800" b="1" dirty="0">
                <a:latin typeface="Times New Roman" pitchFamily="18" charset="0"/>
              </a:rPr>
              <a:t> 、</a:t>
            </a:r>
            <a:r>
              <a:rPr kumimoji="1" lang="en-US" altLang="zh-CN" sz="2800" b="1" dirty="0">
                <a:latin typeface="Times New Roman" pitchFamily="18" charset="0"/>
              </a:rPr>
              <a:t>CO</a:t>
            </a:r>
            <a:r>
              <a:rPr kumimoji="1" lang="en-US" altLang="zh-CN" sz="2800" b="1" baseline="-25000" dirty="0">
                <a:latin typeface="Times New Roman" pitchFamily="18" charset="0"/>
              </a:rPr>
              <a:t>3</a:t>
            </a:r>
            <a:r>
              <a:rPr kumimoji="1" lang="en-US" altLang="zh-CN" sz="2800" b="1" baseline="30000" dirty="0">
                <a:latin typeface="Times New Roman" pitchFamily="18" charset="0"/>
              </a:rPr>
              <a:t>2</a:t>
            </a:r>
            <a:r>
              <a:rPr kumimoji="1" lang="zh-CN" altLang="en-US" sz="2800" b="1" baseline="30000" dirty="0">
                <a:latin typeface="Times New Roman" pitchFamily="18" charset="0"/>
              </a:rPr>
              <a:t>－</a:t>
            </a:r>
            <a:r>
              <a:rPr kumimoji="1" lang="zh-CN" altLang="en-US" sz="2800" b="1" dirty="0">
                <a:latin typeface="Times New Roman" pitchFamily="18" charset="0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Na</a:t>
            </a:r>
            <a:r>
              <a:rPr kumimoji="1" lang="zh-CN" altLang="en-US" sz="2800" b="1" baseline="30000" dirty="0">
                <a:latin typeface="Times New Roman" pitchFamily="18" charset="0"/>
              </a:rPr>
              <a:t>＋</a:t>
            </a:r>
            <a:r>
              <a:rPr kumimoji="1" lang="zh-CN" altLang="en-US" sz="2800" b="1" dirty="0">
                <a:latin typeface="Times New Roman" pitchFamily="18" charset="0"/>
              </a:rPr>
              <a:t>             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宋体" pitchFamily="2" charset="-122"/>
              </a:rPr>
              <a:t>B</a:t>
            </a:r>
            <a:r>
              <a:rPr kumimoji="1" lang="zh-CN" altLang="en-US" sz="2800" b="1" dirty="0">
                <a:latin typeface="宋体" pitchFamily="2" charset="-122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Na</a:t>
            </a:r>
            <a:r>
              <a:rPr kumimoji="1" lang="zh-CN" altLang="en-US" sz="2800" b="1" baseline="30000" dirty="0">
                <a:latin typeface="Times New Roman" pitchFamily="18" charset="0"/>
              </a:rPr>
              <a:t>＋</a:t>
            </a:r>
            <a:r>
              <a:rPr kumimoji="1" lang="zh-CN" altLang="en-US" sz="2800" b="1" dirty="0">
                <a:latin typeface="Times New Roman" pitchFamily="18" charset="0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ClO</a:t>
            </a:r>
            <a:r>
              <a:rPr kumimoji="1" lang="zh-CN" altLang="en-US" sz="2800" b="1" baseline="30000" dirty="0">
                <a:latin typeface="Times New Roman" pitchFamily="18" charset="0"/>
              </a:rPr>
              <a:t>－</a:t>
            </a:r>
            <a:r>
              <a:rPr kumimoji="1" lang="zh-CN" altLang="en-US" sz="2800" b="1" dirty="0">
                <a:latin typeface="Times New Roman" pitchFamily="18" charset="0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K</a:t>
            </a:r>
            <a:r>
              <a:rPr kumimoji="1" lang="zh-CN" altLang="en-US" sz="2800" b="1" baseline="30000" dirty="0">
                <a:latin typeface="Times New Roman" pitchFamily="18" charset="0"/>
              </a:rPr>
              <a:t>＋</a:t>
            </a:r>
            <a:r>
              <a:rPr kumimoji="1" lang="zh-CN" altLang="en-US" sz="2800" b="1" dirty="0">
                <a:latin typeface="Times New Roman" pitchFamily="18" charset="0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NO</a:t>
            </a:r>
            <a:r>
              <a:rPr kumimoji="1" lang="en-US" altLang="zh-CN" sz="2800" b="1" baseline="-25000" dirty="0">
                <a:latin typeface="Times New Roman" pitchFamily="18" charset="0"/>
              </a:rPr>
              <a:t>3</a:t>
            </a:r>
            <a:r>
              <a:rPr kumimoji="1" lang="zh-CN" altLang="en-US" sz="2800" b="1" baseline="30000" dirty="0">
                <a:latin typeface="Times New Roman" pitchFamily="18" charset="0"/>
              </a:rPr>
              <a:t>－</a:t>
            </a:r>
            <a:r>
              <a:rPr kumimoji="1" lang="zh-CN" altLang="en-US" sz="2800" b="1" dirty="0">
                <a:latin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宋体" pitchFamily="2" charset="-122"/>
              </a:rPr>
              <a:t>C</a:t>
            </a:r>
            <a:r>
              <a:rPr kumimoji="1" lang="zh-CN" altLang="en-US" sz="2800" b="1" dirty="0">
                <a:latin typeface="宋体" pitchFamily="2" charset="-122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MnO</a:t>
            </a:r>
            <a:r>
              <a:rPr kumimoji="1" lang="en-US" altLang="zh-CN" sz="2800" b="1" baseline="-25000" dirty="0">
                <a:latin typeface="Times New Roman" pitchFamily="18" charset="0"/>
              </a:rPr>
              <a:t>4</a:t>
            </a:r>
            <a:r>
              <a:rPr kumimoji="1" lang="zh-CN" altLang="en-US" sz="2800" b="1" baseline="30000" dirty="0">
                <a:latin typeface="Times New Roman" pitchFamily="18" charset="0"/>
              </a:rPr>
              <a:t>－</a:t>
            </a:r>
            <a:r>
              <a:rPr kumimoji="1" lang="zh-CN" altLang="en-US" sz="2800" b="1" dirty="0">
                <a:latin typeface="Times New Roman" pitchFamily="18" charset="0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K</a:t>
            </a:r>
            <a:r>
              <a:rPr kumimoji="1" lang="zh-CN" altLang="en-US" sz="2800" b="1" baseline="30000" dirty="0">
                <a:latin typeface="Times New Roman" pitchFamily="18" charset="0"/>
              </a:rPr>
              <a:t>＋</a:t>
            </a:r>
            <a:r>
              <a:rPr kumimoji="1" lang="zh-CN" altLang="en-US" sz="2800" b="1" dirty="0">
                <a:latin typeface="Times New Roman" pitchFamily="18" charset="0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SO</a:t>
            </a:r>
            <a:r>
              <a:rPr kumimoji="1" lang="en-US" altLang="zh-CN" sz="2800" b="1" baseline="-25000" dirty="0">
                <a:latin typeface="Times New Roman" pitchFamily="18" charset="0"/>
              </a:rPr>
              <a:t>4</a:t>
            </a:r>
            <a:r>
              <a:rPr kumimoji="1" lang="en-US" altLang="zh-CN" sz="2800" b="1" baseline="30000" dirty="0">
                <a:latin typeface="Times New Roman" pitchFamily="18" charset="0"/>
              </a:rPr>
              <a:t>2</a:t>
            </a:r>
            <a:r>
              <a:rPr kumimoji="1" lang="zh-CN" altLang="en-US" sz="2800" b="1" baseline="30000" dirty="0">
                <a:latin typeface="Times New Roman" pitchFamily="18" charset="0"/>
              </a:rPr>
              <a:t>－</a:t>
            </a:r>
            <a:r>
              <a:rPr kumimoji="1" lang="zh-CN" altLang="en-US" sz="2800" b="1" dirty="0">
                <a:latin typeface="Times New Roman" pitchFamily="18" charset="0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Na</a:t>
            </a:r>
            <a:r>
              <a:rPr kumimoji="1" lang="zh-CN" altLang="en-US" sz="2800" b="1" baseline="30000" dirty="0">
                <a:latin typeface="Times New Roman" pitchFamily="18" charset="0"/>
              </a:rPr>
              <a:t>＋</a:t>
            </a:r>
            <a:r>
              <a:rPr kumimoji="1" lang="zh-CN" altLang="en-US" sz="2800" b="1" dirty="0">
                <a:latin typeface="Times New Roman" pitchFamily="18" charset="0"/>
              </a:rPr>
              <a:t>             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宋体" pitchFamily="2" charset="-122"/>
              </a:rPr>
              <a:t>D</a:t>
            </a:r>
            <a:r>
              <a:rPr kumimoji="1" lang="zh-CN" altLang="en-US" sz="2800" b="1" dirty="0">
                <a:latin typeface="宋体" pitchFamily="2" charset="-122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NH</a:t>
            </a:r>
            <a:r>
              <a:rPr kumimoji="1" lang="en-US" altLang="zh-CN" sz="2800" b="1" baseline="-25000" dirty="0">
                <a:latin typeface="Times New Roman" pitchFamily="18" charset="0"/>
              </a:rPr>
              <a:t>4</a:t>
            </a:r>
            <a:r>
              <a:rPr kumimoji="1" lang="zh-CN" altLang="en-US" sz="2800" b="1" baseline="30000" dirty="0">
                <a:latin typeface="Times New Roman" pitchFamily="18" charset="0"/>
              </a:rPr>
              <a:t>＋</a:t>
            </a:r>
            <a:r>
              <a:rPr kumimoji="1" lang="zh-CN" altLang="en-US" sz="2800" b="1" dirty="0">
                <a:latin typeface="Times New Roman" pitchFamily="18" charset="0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Al</a:t>
            </a:r>
            <a:r>
              <a:rPr kumimoji="1" lang="en-US" altLang="zh-CN" sz="2800" b="1" baseline="30000" dirty="0">
                <a:latin typeface="Times New Roman" pitchFamily="18" charset="0"/>
              </a:rPr>
              <a:t>3</a:t>
            </a:r>
            <a:r>
              <a:rPr kumimoji="1" lang="zh-CN" altLang="en-US" sz="2800" b="1" baseline="30000" dirty="0">
                <a:latin typeface="Times New Roman" pitchFamily="18" charset="0"/>
              </a:rPr>
              <a:t>＋</a:t>
            </a:r>
            <a:r>
              <a:rPr kumimoji="1" lang="zh-CN" altLang="en-US" sz="2800" b="1" dirty="0">
                <a:latin typeface="Times New Roman" pitchFamily="18" charset="0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NO</a:t>
            </a:r>
            <a:r>
              <a:rPr kumimoji="1" lang="en-US" altLang="zh-CN" sz="2800" b="1" baseline="-25000" dirty="0">
                <a:latin typeface="Times New Roman" pitchFamily="18" charset="0"/>
              </a:rPr>
              <a:t>3</a:t>
            </a:r>
            <a:r>
              <a:rPr kumimoji="1" lang="zh-CN" altLang="en-US" sz="2800" b="1" baseline="30000" dirty="0">
                <a:latin typeface="Times New Roman" pitchFamily="18" charset="0"/>
              </a:rPr>
              <a:t>－</a:t>
            </a:r>
            <a:r>
              <a:rPr kumimoji="1" lang="zh-CN" altLang="en-US" sz="2800" b="1" dirty="0">
                <a:latin typeface="Times New Roman" pitchFamily="18" charset="0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Cl</a:t>
            </a:r>
            <a:r>
              <a:rPr kumimoji="1" lang="zh-CN" altLang="en-US" sz="2800" b="1" baseline="30000" dirty="0">
                <a:latin typeface="Times New Roman" pitchFamily="18" charset="0"/>
              </a:rPr>
              <a:t>－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1943351" y="2020551"/>
            <a:ext cx="9017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D</a:t>
            </a:r>
            <a:endParaRPr lang="zh-CN" altLang="zh-CN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4"/>
          <p:cNvSpPr>
            <a:spLocks noChangeArrowheads="1"/>
          </p:cNvSpPr>
          <p:nvPr/>
        </p:nvSpPr>
        <p:spPr bwMode="auto">
          <a:xfrm>
            <a:off x="1255184" y="1333500"/>
            <a:ext cx="9916583" cy="4211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宋体" pitchFamily="2" charset="-122"/>
              </a:rPr>
              <a:t>4</a:t>
            </a:r>
            <a:r>
              <a:rPr lang="zh-CN" altLang="en-US" sz="2800" b="1" dirty="0">
                <a:latin typeface="宋体" pitchFamily="2" charset="-122"/>
              </a:rPr>
              <a:t>、</a:t>
            </a:r>
            <a:r>
              <a:rPr lang="zh-CN" altLang="en-US" sz="2800" b="1" dirty="0">
                <a:latin typeface="Times New Roman" pitchFamily="18" charset="0"/>
              </a:rPr>
              <a:t>下列各组离子反应可以用</a:t>
            </a:r>
            <a:r>
              <a:rPr lang="en-US" altLang="zh-CN" sz="2800" b="1" dirty="0">
                <a:latin typeface="Times New Roman" pitchFamily="18" charset="0"/>
              </a:rPr>
              <a:t>H</a:t>
            </a:r>
            <a:r>
              <a:rPr lang="en-US" altLang="zh-CN" sz="2800" b="1" baseline="30000" dirty="0">
                <a:latin typeface="Times New Roman" pitchFamily="18" charset="0"/>
              </a:rPr>
              <a:t>+ </a:t>
            </a:r>
            <a:r>
              <a:rPr lang="en-US" altLang="zh-CN" sz="2800" b="1" dirty="0">
                <a:latin typeface="Times New Roman" pitchFamily="18" charset="0"/>
              </a:rPr>
              <a:t>+ OH</a:t>
            </a:r>
            <a:r>
              <a:rPr lang="en-US" altLang="zh-CN" sz="2800" b="1" baseline="30000" dirty="0">
                <a:latin typeface="Times New Roman" pitchFamily="18" charset="0"/>
              </a:rPr>
              <a:t>-</a:t>
            </a:r>
            <a:r>
              <a:rPr lang="en-US" altLang="zh-CN" sz="2800" b="1" dirty="0">
                <a:latin typeface="Times New Roman" pitchFamily="18" charset="0"/>
              </a:rPr>
              <a:t> ==== H</a:t>
            </a:r>
            <a:r>
              <a:rPr lang="en-US" altLang="zh-CN" sz="2800" b="1" baseline="-25000" dirty="0">
                <a:latin typeface="Times New Roman" pitchFamily="18" charset="0"/>
              </a:rPr>
              <a:t>2</a:t>
            </a:r>
            <a:r>
              <a:rPr lang="en-US" altLang="zh-CN" sz="2800" b="1" dirty="0">
                <a:latin typeface="Times New Roman" pitchFamily="18" charset="0"/>
              </a:rPr>
              <a:t>O</a:t>
            </a:r>
            <a:r>
              <a:rPr lang="zh-CN" altLang="en-US" sz="2800" b="1" dirty="0">
                <a:latin typeface="Times New Roman" pitchFamily="18" charset="0"/>
              </a:rPr>
              <a:t>表示的</a:t>
            </a:r>
            <a:r>
              <a:rPr lang="zh-CN" altLang="en-US" sz="2800" b="1" dirty="0">
                <a:latin typeface="宋体" pitchFamily="2" charset="-122"/>
              </a:rPr>
              <a:t>有 </a:t>
            </a:r>
            <a:r>
              <a:rPr lang="en-US" altLang="zh-CN" sz="2800" b="1" dirty="0">
                <a:latin typeface="宋体" pitchFamily="2" charset="-122"/>
              </a:rPr>
              <a:t>(    )</a:t>
            </a:r>
          </a:p>
          <a:p>
            <a:pPr>
              <a:lnSpc>
                <a:spcPct val="170000"/>
              </a:lnSpc>
            </a:pPr>
            <a:r>
              <a:rPr lang="en-US" altLang="zh-CN" sz="2800" b="1" dirty="0">
                <a:latin typeface="宋体" pitchFamily="2" charset="-122"/>
              </a:rPr>
              <a:t>A</a:t>
            </a:r>
            <a:r>
              <a:rPr lang="zh-CN" altLang="en-US" sz="2800" b="1" dirty="0">
                <a:latin typeface="宋体" pitchFamily="2" charset="-122"/>
              </a:rPr>
              <a:t>、</a:t>
            </a:r>
            <a:r>
              <a:rPr lang="en-US" altLang="zh-CN" sz="2800" b="1" dirty="0">
                <a:latin typeface="Times New Roman" pitchFamily="18" charset="0"/>
              </a:rPr>
              <a:t>Cu(OH)</a:t>
            </a:r>
            <a:r>
              <a:rPr lang="en-US" altLang="zh-CN" sz="2800" b="1" baseline="-25000" dirty="0">
                <a:latin typeface="Times New Roman" pitchFamily="18" charset="0"/>
              </a:rPr>
              <a:t>2</a:t>
            </a:r>
            <a:r>
              <a:rPr lang="zh-CN" altLang="en-US" sz="2800" b="1" dirty="0">
                <a:latin typeface="Times New Roman" pitchFamily="18" charset="0"/>
              </a:rPr>
              <a:t>和</a:t>
            </a:r>
            <a:r>
              <a:rPr lang="en-US" altLang="zh-CN" sz="2800" b="1" dirty="0">
                <a:latin typeface="Times New Roman" pitchFamily="18" charset="0"/>
              </a:rPr>
              <a:t>HNO</a:t>
            </a:r>
            <a:r>
              <a:rPr lang="en-US" altLang="zh-CN" sz="2800" b="1" baseline="-25000" dirty="0">
                <a:latin typeface="Times New Roman" pitchFamily="18" charset="0"/>
              </a:rPr>
              <a:t>3</a:t>
            </a:r>
            <a:endParaRPr lang="en-US" altLang="zh-CN" sz="2800" b="1" dirty="0">
              <a:latin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2800" b="1" dirty="0">
                <a:latin typeface="宋体" pitchFamily="2" charset="-122"/>
              </a:rPr>
              <a:t>B</a:t>
            </a:r>
            <a:r>
              <a:rPr lang="zh-CN" altLang="en-US" sz="2800" b="1" dirty="0">
                <a:latin typeface="Times New Roman" pitchFamily="18" charset="0"/>
              </a:rPr>
              <a:t>、</a:t>
            </a:r>
            <a:r>
              <a:rPr lang="en-US" altLang="zh-CN" sz="2800" b="1" dirty="0">
                <a:latin typeface="Times New Roman" pitchFamily="18" charset="0"/>
              </a:rPr>
              <a:t>Ba(OH)</a:t>
            </a:r>
            <a:r>
              <a:rPr lang="en-US" altLang="zh-CN" sz="2800" b="1" baseline="-25000" dirty="0">
                <a:latin typeface="Times New Roman" pitchFamily="18" charset="0"/>
              </a:rPr>
              <a:t>2</a:t>
            </a:r>
            <a:r>
              <a:rPr lang="zh-CN" altLang="en-US" sz="2800" b="1" dirty="0">
                <a:latin typeface="Times New Roman" pitchFamily="18" charset="0"/>
              </a:rPr>
              <a:t>与</a:t>
            </a:r>
            <a:r>
              <a:rPr lang="en-US" altLang="zh-CN" sz="2800" b="1" dirty="0">
                <a:latin typeface="Times New Roman" pitchFamily="18" charset="0"/>
              </a:rPr>
              <a:t>H</a:t>
            </a:r>
            <a:r>
              <a:rPr lang="en-US" altLang="zh-CN" sz="2800" b="1" baseline="-25000" dirty="0">
                <a:latin typeface="Times New Roman" pitchFamily="18" charset="0"/>
              </a:rPr>
              <a:t>2</a:t>
            </a:r>
            <a:r>
              <a:rPr lang="en-US" altLang="zh-CN" sz="2800" b="1" dirty="0">
                <a:latin typeface="Times New Roman" pitchFamily="18" charset="0"/>
              </a:rPr>
              <a:t>SO</a:t>
            </a:r>
            <a:r>
              <a:rPr lang="en-US" altLang="zh-CN" sz="2800" b="1" baseline="-25000" dirty="0">
                <a:latin typeface="Times New Roman" pitchFamily="18" charset="0"/>
              </a:rPr>
              <a:t>4</a:t>
            </a:r>
            <a:r>
              <a:rPr lang="en-US" altLang="zh-CN" sz="2800" b="1" dirty="0">
                <a:latin typeface="Times New Roman" pitchFamily="18" charset="0"/>
              </a:rPr>
              <a:t>  </a:t>
            </a:r>
          </a:p>
          <a:p>
            <a:pPr>
              <a:lnSpc>
                <a:spcPct val="170000"/>
              </a:lnSpc>
            </a:pPr>
            <a:r>
              <a:rPr lang="en-US" altLang="zh-CN" sz="2800" b="1" dirty="0">
                <a:latin typeface="宋体" pitchFamily="2" charset="-122"/>
              </a:rPr>
              <a:t>C</a:t>
            </a:r>
            <a:r>
              <a:rPr lang="zh-CN" altLang="en-US" sz="2800" b="1" dirty="0">
                <a:latin typeface="Times New Roman" pitchFamily="18" charset="0"/>
              </a:rPr>
              <a:t>、</a:t>
            </a:r>
            <a:r>
              <a:rPr lang="en-US" altLang="zh-CN" sz="2800" b="1" dirty="0">
                <a:latin typeface="Times New Roman" pitchFamily="18" charset="0"/>
              </a:rPr>
              <a:t>CO</a:t>
            </a:r>
            <a:r>
              <a:rPr lang="en-US" altLang="zh-CN" sz="2800" b="1" baseline="-25000" dirty="0">
                <a:latin typeface="Times New Roman" pitchFamily="18" charset="0"/>
              </a:rPr>
              <a:t>2</a:t>
            </a:r>
            <a:r>
              <a:rPr lang="zh-CN" altLang="en-US" sz="2800" b="1" dirty="0">
                <a:latin typeface="Times New Roman" pitchFamily="18" charset="0"/>
              </a:rPr>
              <a:t>和</a:t>
            </a:r>
            <a:r>
              <a:rPr lang="en-US" altLang="zh-CN" sz="2800" b="1" dirty="0">
                <a:latin typeface="Times New Roman" pitchFamily="18" charset="0"/>
              </a:rPr>
              <a:t>NaOH</a:t>
            </a:r>
            <a:r>
              <a:rPr lang="zh-CN" altLang="en-US" sz="2800" b="1" dirty="0">
                <a:latin typeface="Times New Roman" pitchFamily="18" charset="0"/>
              </a:rPr>
              <a:t>溶液</a:t>
            </a:r>
          </a:p>
          <a:p>
            <a:pPr>
              <a:lnSpc>
                <a:spcPct val="170000"/>
              </a:lnSpc>
            </a:pPr>
            <a:r>
              <a:rPr lang="en-US" altLang="zh-CN" sz="2800" b="1" dirty="0">
                <a:latin typeface="宋体" pitchFamily="2" charset="-122"/>
              </a:rPr>
              <a:t>D</a:t>
            </a:r>
            <a:r>
              <a:rPr lang="zh-CN" altLang="en-US" sz="2800" b="1" dirty="0">
                <a:latin typeface="Times New Roman" pitchFamily="18" charset="0"/>
              </a:rPr>
              <a:t>、</a:t>
            </a:r>
            <a:r>
              <a:rPr lang="en-US" altLang="zh-CN" sz="2800" b="1" dirty="0">
                <a:latin typeface="Times New Roman" pitchFamily="18" charset="0"/>
              </a:rPr>
              <a:t>H</a:t>
            </a:r>
            <a:r>
              <a:rPr lang="en-US" altLang="zh-CN" sz="2800" b="1" baseline="-25000" dirty="0">
                <a:latin typeface="Times New Roman" pitchFamily="18" charset="0"/>
              </a:rPr>
              <a:t>2</a:t>
            </a:r>
            <a:r>
              <a:rPr lang="en-US" altLang="zh-CN" sz="2800" b="1" dirty="0">
                <a:latin typeface="Times New Roman" pitchFamily="18" charset="0"/>
              </a:rPr>
              <a:t>SO</a:t>
            </a:r>
            <a:r>
              <a:rPr lang="en-US" altLang="zh-CN" sz="2800" b="1" baseline="-25000" dirty="0">
                <a:latin typeface="Times New Roman" pitchFamily="18" charset="0"/>
              </a:rPr>
              <a:t>4</a:t>
            </a:r>
            <a:r>
              <a:rPr lang="zh-CN" altLang="en-US" sz="2800" b="1" dirty="0">
                <a:latin typeface="Times New Roman" pitchFamily="18" charset="0"/>
              </a:rPr>
              <a:t>和</a:t>
            </a:r>
            <a:r>
              <a:rPr lang="en-US" altLang="zh-CN" sz="2800" b="1" dirty="0">
                <a:latin typeface="Times New Roman" pitchFamily="18" charset="0"/>
              </a:rPr>
              <a:t>NaOH</a:t>
            </a:r>
            <a:endParaRPr lang="en-US" altLang="zh-CN" sz="2800" b="1" dirty="0">
              <a:latin typeface="宋体" pitchFamily="2" charset="-122"/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1719852" y="2071230"/>
            <a:ext cx="9017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D</a:t>
            </a:r>
            <a:endParaRPr lang="zh-CN" altLang="zh-CN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9"/>
          <p:cNvSpPr>
            <a:spLocks noChangeArrowheads="1"/>
          </p:cNvSpPr>
          <p:nvPr/>
        </p:nvSpPr>
        <p:spPr bwMode="auto">
          <a:xfrm>
            <a:off x="1102785" y="1151517"/>
            <a:ext cx="9529233" cy="40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tabLst>
                <a:tab pos="222250" algn="l"/>
                <a:tab pos="1428750" algn="l"/>
                <a:tab pos="2635250" algn="l"/>
                <a:tab pos="3841750" algn="l"/>
              </a:tabLst>
            </a:pPr>
            <a:r>
              <a:rPr lang="en-US" altLang="zh-CN" sz="2800" b="1" dirty="0">
                <a:latin typeface="宋体" pitchFamily="2" charset="-122"/>
              </a:rPr>
              <a:t>5</a:t>
            </a:r>
            <a:r>
              <a:rPr lang="zh-CN" altLang="en-US" sz="2800" b="1" dirty="0">
                <a:latin typeface="宋体" pitchFamily="2" charset="-122"/>
              </a:rPr>
              <a:t>、下列各组中的反应</a:t>
            </a:r>
            <a:r>
              <a:rPr lang="en-US" altLang="zh-CN" sz="2800" b="1" dirty="0">
                <a:latin typeface="宋体" pitchFamily="2" charset="-122"/>
              </a:rPr>
              <a:t>(</a:t>
            </a:r>
            <a:r>
              <a:rPr lang="zh-CN" altLang="en-US" sz="2800" b="1" dirty="0">
                <a:latin typeface="宋体" pitchFamily="2" charset="-122"/>
              </a:rPr>
              <a:t>反应在溶液中进行</a:t>
            </a:r>
            <a:r>
              <a:rPr lang="en-US" altLang="zh-CN" sz="2800" b="1" dirty="0">
                <a:latin typeface="宋体" pitchFamily="2" charset="-122"/>
              </a:rPr>
              <a:t>)</a:t>
            </a:r>
            <a:r>
              <a:rPr lang="zh-CN" altLang="en-US" sz="2800" b="1" dirty="0">
                <a:latin typeface="宋体" pitchFamily="2" charset="-122"/>
              </a:rPr>
              <a:t>，不可用同一离子方程式表示的是（ </a:t>
            </a:r>
            <a:r>
              <a:rPr lang="zh-CN" altLang="en-US" sz="2400" b="1" dirty="0">
                <a:latin typeface="宋体" pitchFamily="2" charset="-122"/>
              </a:rPr>
              <a:t>  </a:t>
            </a:r>
            <a:r>
              <a:rPr lang="zh-CN" altLang="en-US" sz="2800" b="1" dirty="0">
                <a:latin typeface="宋体" pitchFamily="2" charset="-122"/>
              </a:rPr>
              <a:t> ）</a:t>
            </a:r>
          </a:p>
          <a:p>
            <a:pPr>
              <a:lnSpc>
                <a:spcPct val="150000"/>
              </a:lnSpc>
              <a:tabLst>
                <a:tab pos="222250" algn="l"/>
                <a:tab pos="1428750" algn="l"/>
                <a:tab pos="2635250" algn="l"/>
                <a:tab pos="3841750" algn="l"/>
              </a:tabLst>
            </a:pPr>
            <a:r>
              <a:rPr lang="en-US" altLang="zh-CN" sz="2800" b="1" dirty="0">
                <a:latin typeface="宋体" pitchFamily="2" charset="-122"/>
              </a:rPr>
              <a:t>A</a:t>
            </a:r>
            <a:r>
              <a:rPr lang="zh-CN" altLang="en-US" sz="2800" b="1" dirty="0">
                <a:latin typeface="Times New Roman" pitchFamily="18" charset="0"/>
              </a:rPr>
              <a:t>、</a:t>
            </a:r>
            <a:r>
              <a:rPr lang="en-US" altLang="zh-CN" sz="2800" b="1" dirty="0">
                <a:latin typeface="Times New Roman" pitchFamily="18" charset="0"/>
              </a:rPr>
              <a:t>NaOH+HCl====KOH+H</a:t>
            </a:r>
            <a:r>
              <a:rPr lang="en-US" altLang="zh-CN" sz="2800" b="1" baseline="-25000" dirty="0">
                <a:latin typeface="Times New Roman" pitchFamily="18" charset="0"/>
              </a:rPr>
              <a:t>2</a:t>
            </a:r>
            <a:r>
              <a:rPr lang="en-US" altLang="zh-CN" sz="2800" b="1" dirty="0">
                <a:latin typeface="Times New Roman" pitchFamily="18" charset="0"/>
              </a:rPr>
              <a:t>SO</a:t>
            </a:r>
            <a:r>
              <a:rPr lang="en-US" altLang="zh-CN" sz="2800" b="1" baseline="-25000" dirty="0">
                <a:latin typeface="Times New Roman" pitchFamily="18" charset="0"/>
              </a:rPr>
              <a:t>4</a:t>
            </a:r>
            <a:endParaRPr lang="en-US" altLang="zh-CN" sz="2800" b="1" dirty="0">
              <a:latin typeface="Times New Roman" pitchFamily="18" charset="0"/>
            </a:endParaRPr>
          </a:p>
          <a:p>
            <a:pPr>
              <a:lnSpc>
                <a:spcPct val="150000"/>
              </a:lnSpc>
              <a:tabLst>
                <a:tab pos="222250" algn="l"/>
                <a:tab pos="1428750" algn="l"/>
                <a:tab pos="2635250" algn="l"/>
                <a:tab pos="3841750" algn="l"/>
              </a:tabLst>
            </a:pPr>
            <a:r>
              <a:rPr lang="en-US" altLang="zh-CN" sz="2800" b="1" dirty="0">
                <a:latin typeface="宋体" pitchFamily="2" charset="-122"/>
              </a:rPr>
              <a:t>B</a:t>
            </a:r>
            <a:r>
              <a:rPr lang="zh-CN" altLang="en-US" sz="2800" b="1" dirty="0">
                <a:latin typeface="Times New Roman" pitchFamily="18" charset="0"/>
              </a:rPr>
              <a:t>、</a:t>
            </a:r>
            <a:r>
              <a:rPr lang="en-US" altLang="zh-CN" sz="2800" b="1" dirty="0">
                <a:latin typeface="Times New Roman" pitchFamily="18" charset="0"/>
              </a:rPr>
              <a:t>NaOH+H</a:t>
            </a:r>
            <a:r>
              <a:rPr lang="en-US" altLang="zh-CN" sz="2800" b="1" baseline="-25000" dirty="0">
                <a:latin typeface="Times New Roman" pitchFamily="18" charset="0"/>
              </a:rPr>
              <a:t>2</a:t>
            </a:r>
            <a:r>
              <a:rPr lang="en-US" altLang="zh-CN" sz="2800" b="1" dirty="0">
                <a:latin typeface="Times New Roman" pitchFamily="18" charset="0"/>
              </a:rPr>
              <a:t>SO</a:t>
            </a:r>
            <a:r>
              <a:rPr lang="en-US" altLang="zh-CN" sz="2800" b="1" baseline="-25000" dirty="0">
                <a:latin typeface="Times New Roman" pitchFamily="18" charset="0"/>
              </a:rPr>
              <a:t>4</a:t>
            </a:r>
            <a:r>
              <a:rPr lang="en-US" altLang="zh-CN" sz="2800" b="1" dirty="0">
                <a:latin typeface="Times New Roman" pitchFamily="18" charset="0"/>
              </a:rPr>
              <a:t>====Ba(OH)</a:t>
            </a:r>
            <a:r>
              <a:rPr lang="en-US" altLang="zh-CN" sz="2800" b="1" baseline="-25000" dirty="0">
                <a:latin typeface="Times New Roman" pitchFamily="18" charset="0"/>
              </a:rPr>
              <a:t>2</a:t>
            </a:r>
            <a:r>
              <a:rPr lang="en-US" altLang="zh-CN" sz="2800" b="1" dirty="0">
                <a:latin typeface="Times New Roman" pitchFamily="18" charset="0"/>
              </a:rPr>
              <a:t>+H</a:t>
            </a:r>
            <a:r>
              <a:rPr lang="en-US" altLang="zh-CN" sz="2800" b="1" baseline="-25000" dirty="0">
                <a:latin typeface="Times New Roman" pitchFamily="18" charset="0"/>
              </a:rPr>
              <a:t>2</a:t>
            </a:r>
            <a:r>
              <a:rPr lang="en-US" altLang="zh-CN" sz="2800" b="1" dirty="0">
                <a:latin typeface="Times New Roman" pitchFamily="18" charset="0"/>
              </a:rPr>
              <a:t>SO</a:t>
            </a:r>
            <a:r>
              <a:rPr lang="en-US" altLang="zh-CN" sz="2800" b="1" baseline="-25000" dirty="0">
                <a:latin typeface="Times New Roman" pitchFamily="18" charset="0"/>
              </a:rPr>
              <a:t>4</a:t>
            </a:r>
          </a:p>
          <a:p>
            <a:pPr>
              <a:lnSpc>
                <a:spcPct val="150000"/>
              </a:lnSpc>
              <a:tabLst>
                <a:tab pos="222250" algn="l"/>
                <a:tab pos="1428750" algn="l"/>
                <a:tab pos="2635250" algn="l"/>
                <a:tab pos="3841750" algn="l"/>
              </a:tabLst>
            </a:pPr>
            <a:r>
              <a:rPr lang="pt-BR" altLang="zh-CN" sz="2800" b="1" dirty="0">
                <a:latin typeface="宋体" pitchFamily="2" charset="-122"/>
              </a:rPr>
              <a:t>C</a:t>
            </a:r>
            <a:r>
              <a:rPr lang="zh-CN" altLang="pt-BR" sz="2800" b="1" dirty="0">
                <a:latin typeface="Times New Roman" pitchFamily="18" charset="0"/>
              </a:rPr>
              <a:t>、</a:t>
            </a:r>
            <a:r>
              <a:rPr lang="pt-BR" altLang="zh-CN" sz="2800" b="1" dirty="0">
                <a:latin typeface="Times New Roman" pitchFamily="18" charset="0"/>
              </a:rPr>
              <a:t>BaCl</a:t>
            </a:r>
            <a:r>
              <a:rPr lang="pt-BR" altLang="zh-CN" sz="2800" b="1" baseline="-25000" dirty="0">
                <a:latin typeface="Times New Roman" pitchFamily="18" charset="0"/>
              </a:rPr>
              <a:t>2</a:t>
            </a:r>
            <a:r>
              <a:rPr lang="pt-BR" altLang="zh-CN" sz="2800" b="1" dirty="0">
                <a:latin typeface="Times New Roman" pitchFamily="18" charset="0"/>
              </a:rPr>
              <a:t>+H</a:t>
            </a:r>
            <a:r>
              <a:rPr lang="pt-BR" altLang="zh-CN" sz="2800" b="1" baseline="-25000" dirty="0">
                <a:latin typeface="Times New Roman" pitchFamily="18" charset="0"/>
              </a:rPr>
              <a:t>2</a:t>
            </a:r>
            <a:r>
              <a:rPr lang="pt-BR" altLang="zh-CN" sz="2800" b="1" dirty="0">
                <a:latin typeface="Times New Roman" pitchFamily="18" charset="0"/>
              </a:rPr>
              <a:t>SO</a:t>
            </a:r>
            <a:r>
              <a:rPr lang="pt-BR" altLang="zh-CN" sz="2800" b="1" baseline="-25000" dirty="0">
                <a:latin typeface="Times New Roman" pitchFamily="18" charset="0"/>
              </a:rPr>
              <a:t>4</a:t>
            </a:r>
            <a:r>
              <a:rPr lang="pt-BR" altLang="zh-CN" sz="2800" b="1" dirty="0">
                <a:latin typeface="Times New Roman" pitchFamily="18" charset="0"/>
              </a:rPr>
              <a:t>====Ba(OH)</a:t>
            </a:r>
            <a:r>
              <a:rPr lang="pt-BR" altLang="zh-CN" sz="2800" b="1" baseline="-25000" dirty="0">
                <a:latin typeface="Times New Roman" pitchFamily="18" charset="0"/>
              </a:rPr>
              <a:t>2</a:t>
            </a:r>
            <a:r>
              <a:rPr lang="pt-BR" altLang="zh-CN" sz="2800" b="1" dirty="0">
                <a:latin typeface="Times New Roman" pitchFamily="18" charset="0"/>
              </a:rPr>
              <a:t>+Na</a:t>
            </a:r>
            <a:r>
              <a:rPr lang="pt-BR" altLang="zh-CN" sz="2800" b="1" baseline="-25000" dirty="0">
                <a:latin typeface="Times New Roman" pitchFamily="18" charset="0"/>
              </a:rPr>
              <a:t>2</a:t>
            </a:r>
            <a:r>
              <a:rPr lang="pt-BR" altLang="zh-CN" sz="2800" b="1" dirty="0">
                <a:latin typeface="Times New Roman" pitchFamily="18" charset="0"/>
              </a:rPr>
              <a:t>SO</a:t>
            </a:r>
            <a:r>
              <a:rPr lang="pt-BR" altLang="zh-CN" sz="2800" b="1" baseline="-25000" dirty="0">
                <a:latin typeface="Times New Roman" pitchFamily="18" charset="0"/>
              </a:rPr>
              <a:t>4</a:t>
            </a:r>
          </a:p>
          <a:p>
            <a:pPr>
              <a:lnSpc>
                <a:spcPct val="150000"/>
              </a:lnSpc>
              <a:spcBef>
                <a:spcPct val="20000"/>
              </a:spcBef>
              <a:tabLst>
                <a:tab pos="222250" algn="l"/>
                <a:tab pos="1428750" algn="l"/>
                <a:tab pos="2635250" algn="l"/>
                <a:tab pos="3841750" algn="l"/>
              </a:tabLst>
            </a:pPr>
            <a:r>
              <a:rPr lang="en-US" altLang="zh-CN" sz="2800" b="1" dirty="0">
                <a:latin typeface="宋体" pitchFamily="2" charset="-122"/>
              </a:rPr>
              <a:t>D</a:t>
            </a:r>
            <a:r>
              <a:rPr lang="zh-CN" altLang="en-US" sz="2800" b="1" dirty="0">
                <a:latin typeface="Times New Roman" pitchFamily="18" charset="0"/>
              </a:rPr>
              <a:t>、</a:t>
            </a:r>
            <a:r>
              <a:rPr lang="en-US" altLang="zh-CN" sz="2800" b="1" dirty="0">
                <a:latin typeface="Times New Roman" pitchFamily="18" charset="0"/>
              </a:rPr>
              <a:t>NaCl+AgNO</a:t>
            </a:r>
            <a:r>
              <a:rPr lang="en-US" altLang="zh-CN" sz="2800" b="1" baseline="-25000" dirty="0">
                <a:latin typeface="Times New Roman" pitchFamily="18" charset="0"/>
              </a:rPr>
              <a:t>3</a:t>
            </a:r>
            <a:r>
              <a:rPr lang="en-US" altLang="zh-CN" sz="2800" b="1" dirty="0">
                <a:latin typeface="Times New Roman" pitchFamily="18" charset="0"/>
              </a:rPr>
              <a:t>====HCl + AgNO</a:t>
            </a:r>
            <a:r>
              <a:rPr lang="en-US" altLang="zh-CN" sz="2800" b="1" baseline="-25000" dirty="0">
                <a:latin typeface="Times New Roman" pitchFamily="18" charset="0"/>
              </a:rPr>
              <a:t>3</a:t>
            </a:r>
            <a:endParaRPr lang="pt-BR" altLang="zh-CN" sz="2800" b="1" dirty="0">
              <a:latin typeface="宋体" pitchFamily="2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552933" y="1781685"/>
            <a:ext cx="857251" cy="6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endParaRPr lang="en-US" altLang="zh-CN" sz="28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1051984" y="1750082"/>
            <a:ext cx="10191749" cy="259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宋体" pitchFamily="2" charset="-122"/>
              </a:rPr>
              <a:t>6</a:t>
            </a:r>
            <a:r>
              <a:rPr kumimoji="1" lang="zh-CN" altLang="en-US" sz="2800" b="1" dirty="0">
                <a:latin typeface="Times New Roman" pitchFamily="18" charset="0"/>
              </a:rPr>
              <a:t>、某酸性溶液中含有</a:t>
            </a:r>
            <a:r>
              <a:rPr kumimoji="1" lang="en-US" altLang="zh-CN" sz="2800" b="1" dirty="0">
                <a:latin typeface="Times New Roman" pitchFamily="18" charset="0"/>
              </a:rPr>
              <a:t>Ba</a:t>
            </a:r>
            <a:r>
              <a:rPr kumimoji="1" lang="en-US" altLang="zh-CN" sz="2800" b="1" baseline="30000" dirty="0">
                <a:latin typeface="Times New Roman" pitchFamily="18" charset="0"/>
              </a:rPr>
              <a:t>2+</a:t>
            </a:r>
            <a:r>
              <a:rPr kumimoji="1" lang="zh-CN" altLang="en-US" sz="2800" b="1" dirty="0">
                <a:latin typeface="Times New Roman" pitchFamily="18" charset="0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Fe</a:t>
            </a:r>
            <a:r>
              <a:rPr kumimoji="1" lang="en-US" altLang="zh-CN" sz="2800" b="1" baseline="30000" dirty="0">
                <a:latin typeface="Times New Roman" pitchFamily="18" charset="0"/>
              </a:rPr>
              <a:t>3+</a:t>
            </a:r>
            <a:r>
              <a:rPr kumimoji="1" lang="zh-CN" altLang="en-US" sz="2800" b="1" dirty="0">
                <a:latin typeface="Times New Roman" pitchFamily="18" charset="0"/>
              </a:rPr>
              <a:t>，则下述离子组中</a:t>
            </a:r>
            <a:r>
              <a:rPr kumimoji="1" lang="zh-CN" altLang="en-US" sz="2800" b="1" dirty="0">
                <a:latin typeface="宋体" pitchFamily="2" charset="-122"/>
              </a:rPr>
              <a:t>能与上述离子大量共存的是（   ）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宋体" pitchFamily="2" charset="-122"/>
              </a:rPr>
              <a:t>A</a:t>
            </a:r>
            <a:r>
              <a:rPr kumimoji="1" lang="zh-CN" altLang="en-US" sz="2800" b="1" dirty="0">
                <a:latin typeface="Times New Roman" pitchFamily="18" charset="0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CO</a:t>
            </a:r>
            <a:r>
              <a:rPr kumimoji="1" lang="en-US" altLang="zh-CN" sz="2800" b="1" baseline="-25000" dirty="0">
                <a:latin typeface="Times New Roman" pitchFamily="18" charset="0"/>
              </a:rPr>
              <a:t>3</a:t>
            </a:r>
            <a:r>
              <a:rPr kumimoji="1" lang="en-US" altLang="zh-CN" sz="2800" b="1" baseline="30000" dirty="0">
                <a:latin typeface="Times New Roman" pitchFamily="18" charset="0"/>
              </a:rPr>
              <a:t>2-</a:t>
            </a:r>
            <a:r>
              <a:rPr kumimoji="1" lang="zh-CN" altLang="en-US" sz="2800" b="1" dirty="0">
                <a:latin typeface="Times New Roman" pitchFamily="18" charset="0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Cl</a:t>
            </a:r>
            <a:r>
              <a:rPr kumimoji="1" lang="en-US" altLang="zh-CN" sz="2800" b="1" baseline="30000" dirty="0">
                <a:latin typeface="Times New Roman" pitchFamily="18" charset="0"/>
              </a:rPr>
              <a:t>- </a:t>
            </a:r>
            <a:r>
              <a:rPr kumimoji="1" lang="en-US" altLang="zh-CN" sz="2800" b="1" dirty="0">
                <a:latin typeface="Times New Roman" pitchFamily="18" charset="0"/>
              </a:rPr>
              <a:t>               </a:t>
            </a:r>
            <a:r>
              <a:rPr kumimoji="1" lang="en-US" altLang="zh-CN" sz="2800" b="1" dirty="0">
                <a:latin typeface="宋体" pitchFamily="2" charset="-122"/>
              </a:rPr>
              <a:t> B</a:t>
            </a:r>
            <a:r>
              <a:rPr kumimoji="1" lang="zh-CN" altLang="en-US" sz="2800" b="1" dirty="0">
                <a:latin typeface="Times New Roman" pitchFamily="18" charset="0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NO</a:t>
            </a:r>
            <a:r>
              <a:rPr kumimoji="1" lang="en-US" altLang="zh-CN" sz="2800" b="1" baseline="-25000" dirty="0">
                <a:latin typeface="Times New Roman" pitchFamily="18" charset="0"/>
              </a:rPr>
              <a:t>3</a:t>
            </a:r>
            <a:r>
              <a:rPr kumimoji="1" lang="en-US" altLang="zh-CN" sz="2800" b="1" baseline="30000" dirty="0">
                <a:latin typeface="Times New Roman" pitchFamily="18" charset="0"/>
              </a:rPr>
              <a:t>-</a:t>
            </a:r>
            <a:r>
              <a:rPr kumimoji="1" lang="zh-CN" altLang="en-US" sz="2800" b="1" dirty="0">
                <a:latin typeface="Times New Roman" pitchFamily="18" charset="0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Cl</a:t>
            </a:r>
            <a:r>
              <a:rPr kumimoji="1" lang="en-US" altLang="zh-CN" sz="2800" b="1" baseline="30000" dirty="0">
                <a:latin typeface="Times New Roman" pitchFamily="18" charset="0"/>
              </a:rPr>
              <a:t>-</a:t>
            </a:r>
            <a:r>
              <a:rPr kumimoji="1" lang="en-US" altLang="zh-CN" sz="2800" b="1" dirty="0">
                <a:latin typeface="Times New Roman" pitchFamily="18" charset="0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宋体" pitchFamily="2" charset="-122"/>
              </a:rPr>
              <a:t>C</a:t>
            </a:r>
            <a:r>
              <a:rPr kumimoji="1" lang="zh-CN" altLang="en-US" sz="2800" b="1" dirty="0">
                <a:latin typeface="Times New Roman" pitchFamily="18" charset="0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NO</a:t>
            </a:r>
            <a:r>
              <a:rPr kumimoji="1" lang="en-US" altLang="zh-CN" sz="2800" b="1" baseline="-25000" dirty="0">
                <a:latin typeface="Times New Roman" pitchFamily="18" charset="0"/>
              </a:rPr>
              <a:t>3</a:t>
            </a:r>
            <a:r>
              <a:rPr kumimoji="1" lang="en-US" altLang="zh-CN" sz="2800" b="1" baseline="30000" dirty="0">
                <a:latin typeface="Times New Roman" pitchFamily="18" charset="0"/>
              </a:rPr>
              <a:t>-</a:t>
            </a:r>
            <a:r>
              <a:rPr kumimoji="1" lang="zh-CN" altLang="en-US" sz="2800" b="1" dirty="0">
                <a:latin typeface="Times New Roman" pitchFamily="18" charset="0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SO</a:t>
            </a:r>
            <a:r>
              <a:rPr kumimoji="1" lang="en-US" altLang="zh-CN" sz="2800" b="1" baseline="-25000" dirty="0">
                <a:latin typeface="Times New Roman" pitchFamily="18" charset="0"/>
              </a:rPr>
              <a:t>4</a:t>
            </a:r>
            <a:r>
              <a:rPr kumimoji="1" lang="en-US" altLang="zh-CN" sz="2800" b="1" baseline="30000" dirty="0">
                <a:latin typeface="Times New Roman" pitchFamily="18" charset="0"/>
              </a:rPr>
              <a:t>2-</a:t>
            </a:r>
            <a:r>
              <a:rPr kumimoji="1" lang="en-US" altLang="zh-CN" sz="2800" b="1" dirty="0">
                <a:latin typeface="Times New Roman" pitchFamily="18" charset="0"/>
              </a:rPr>
              <a:t>               </a:t>
            </a:r>
            <a:r>
              <a:rPr kumimoji="1" lang="en-US" altLang="zh-CN" sz="2800" b="1" dirty="0">
                <a:latin typeface="宋体" pitchFamily="2" charset="-122"/>
              </a:rPr>
              <a:t>D</a:t>
            </a:r>
            <a:r>
              <a:rPr kumimoji="1" lang="zh-CN" altLang="en-US" sz="2800" b="1" dirty="0">
                <a:latin typeface="Times New Roman" pitchFamily="18" charset="0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OH</a:t>
            </a:r>
            <a:r>
              <a:rPr kumimoji="1" lang="en-US" altLang="zh-CN" sz="2800" b="1" baseline="30000" dirty="0">
                <a:latin typeface="Times New Roman" pitchFamily="18" charset="0"/>
              </a:rPr>
              <a:t> -</a:t>
            </a:r>
            <a:r>
              <a:rPr kumimoji="1" lang="zh-CN" altLang="en-US" sz="2800" b="1" dirty="0">
                <a:latin typeface="Times New Roman" pitchFamily="18" charset="0"/>
              </a:rPr>
              <a:t>、</a:t>
            </a:r>
            <a:r>
              <a:rPr kumimoji="1" lang="en-US" altLang="zh-CN" sz="2800" b="1" dirty="0">
                <a:latin typeface="Times New Roman" pitchFamily="18" charset="0"/>
              </a:rPr>
              <a:t>NO</a:t>
            </a:r>
            <a:r>
              <a:rPr kumimoji="1" lang="en-US" altLang="zh-CN" sz="2800" b="1" baseline="-25000" dirty="0">
                <a:latin typeface="Times New Roman" pitchFamily="18" charset="0"/>
              </a:rPr>
              <a:t>3</a:t>
            </a:r>
            <a:r>
              <a:rPr kumimoji="1" lang="en-US" altLang="zh-CN" sz="2800" b="1" baseline="30000" dirty="0">
                <a:latin typeface="Times New Roman" pitchFamily="18" charset="0"/>
              </a:rPr>
              <a:t>- 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104863" y="2338112"/>
            <a:ext cx="857249" cy="6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endParaRPr lang="en-US" altLang="zh-CN" sz="28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1051984" y="934773"/>
            <a:ext cx="10191749" cy="453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宋体" pitchFamily="2" charset="-122"/>
              </a:rPr>
              <a:t>7</a:t>
            </a:r>
            <a:r>
              <a:rPr kumimoji="1" lang="zh-CN" altLang="pt-BR" sz="2800" b="1" dirty="0">
                <a:latin typeface="宋体" pitchFamily="2" charset="-122"/>
              </a:rPr>
              <a:t>、下列离子方程式正确的是（   ）</a:t>
            </a:r>
            <a:r>
              <a:rPr kumimoji="1" lang="zh-CN" altLang="pt-BR" sz="2800" b="1" dirty="0">
                <a:latin typeface="Times New Roman" pitchFamily="18" charset="0"/>
              </a:rPr>
              <a:t>                          </a:t>
            </a:r>
          </a:p>
          <a:p>
            <a:pPr>
              <a:lnSpc>
                <a:spcPct val="150000"/>
              </a:lnSpc>
            </a:pPr>
            <a:r>
              <a:rPr kumimoji="1" lang="pt-BR" altLang="zh-CN" sz="2800" b="1" dirty="0">
                <a:latin typeface="宋体" pitchFamily="2" charset="-122"/>
              </a:rPr>
              <a:t>A</a:t>
            </a:r>
            <a:r>
              <a:rPr kumimoji="1" lang="zh-CN" altLang="pt-BR" sz="2800" b="1" dirty="0">
                <a:latin typeface="Times New Roman" pitchFamily="18" charset="0"/>
              </a:rPr>
              <a:t>、氢氧化钡溶液与稀硫酸的反应  </a:t>
            </a:r>
            <a:r>
              <a:rPr kumimoji="1" lang="pt-BR" altLang="zh-CN" sz="2800" b="1" dirty="0">
                <a:latin typeface="Times New Roman" pitchFamily="18" charset="0"/>
              </a:rPr>
              <a:t> OH</a:t>
            </a:r>
            <a:r>
              <a:rPr kumimoji="1" lang="en-US" altLang="zh-CN" sz="2800" b="1" baseline="30000" dirty="0">
                <a:latin typeface="Times New Roman" pitchFamily="18" charset="0"/>
                <a:sym typeface="Symbol" pitchFamily="18" charset="2"/>
              </a:rPr>
              <a:t></a:t>
            </a:r>
            <a:r>
              <a:rPr kumimoji="1" lang="zh-CN" altLang="pt-BR" sz="2800" b="1" dirty="0">
                <a:latin typeface="Times New Roman" pitchFamily="18" charset="0"/>
              </a:rPr>
              <a:t>＋</a:t>
            </a:r>
            <a:r>
              <a:rPr kumimoji="1" lang="pt-BR" altLang="zh-CN" sz="2800" b="1" dirty="0">
                <a:latin typeface="Times New Roman" pitchFamily="18" charset="0"/>
              </a:rPr>
              <a:t>H</a:t>
            </a:r>
            <a:r>
              <a:rPr kumimoji="1" lang="pt-BR" altLang="zh-CN" sz="2800" b="1" baseline="30000" dirty="0">
                <a:latin typeface="Times New Roman" pitchFamily="18" charset="0"/>
              </a:rPr>
              <a:t>+</a:t>
            </a:r>
            <a:r>
              <a:rPr kumimoji="1" lang="pt-BR" altLang="zh-CN" sz="2800" b="1" dirty="0">
                <a:latin typeface="Times New Roman" pitchFamily="18" charset="0"/>
              </a:rPr>
              <a:t> ====H</a:t>
            </a:r>
            <a:r>
              <a:rPr kumimoji="1" lang="pt-BR" altLang="zh-CN" sz="2800" b="1" baseline="-25000" dirty="0">
                <a:latin typeface="Times New Roman" pitchFamily="18" charset="0"/>
              </a:rPr>
              <a:t>2</a:t>
            </a:r>
            <a:r>
              <a:rPr kumimoji="1" lang="pt-BR" altLang="zh-CN" sz="2800" b="1" dirty="0">
                <a:latin typeface="Times New Roman" pitchFamily="18" charset="0"/>
              </a:rPr>
              <a:t>O</a:t>
            </a:r>
          </a:p>
          <a:p>
            <a:pPr>
              <a:lnSpc>
                <a:spcPct val="150000"/>
              </a:lnSpc>
            </a:pPr>
            <a:r>
              <a:rPr kumimoji="1" lang="pt-BR" altLang="zh-CN" sz="2800" b="1" dirty="0">
                <a:latin typeface="宋体" pitchFamily="2" charset="-122"/>
              </a:rPr>
              <a:t>B</a:t>
            </a:r>
            <a:r>
              <a:rPr kumimoji="1" lang="zh-CN" altLang="pt-BR" sz="2800" b="1" dirty="0">
                <a:latin typeface="Times New Roman" pitchFamily="18" charset="0"/>
              </a:rPr>
              <a:t>、澄清的石灰水与稀盐酸反应 </a:t>
            </a:r>
          </a:p>
          <a:p>
            <a:pPr>
              <a:lnSpc>
                <a:spcPct val="150000"/>
              </a:lnSpc>
            </a:pPr>
            <a:r>
              <a:rPr kumimoji="1" lang="zh-CN" altLang="pt-BR" sz="2800" b="1" dirty="0">
                <a:latin typeface="Times New Roman" pitchFamily="18" charset="0"/>
              </a:rPr>
              <a:t>      </a:t>
            </a:r>
            <a:r>
              <a:rPr kumimoji="1" lang="pt-BR" altLang="zh-CN" sz="2800" b="1" dirty="0">
                <a:latin typeface="Times New Roman" pitchFamily="18" charset="0"/>
              </a:rPr>
              <a:t>Ca(OH)</a:t>
            </a:r>
            <a:r>
              <a:rPr kumimoji="1" lang="pt-BR" altLang="zh-CN" sz="2800" b="1" baseline="-25000" dirty="0">
                <a:latin typeface="Times New Roman" pitchFamily="18" charset="0"/>
              </a:rPr>
              <a:t>2</a:t>
            </a:r>
            <a:r>
              <a:rPr kumimoji="1" lang="pt-BR" altLang="zh-CN" sz="2800" b="1" dirty="0">
                <a:latin typeface="Times New Roman" pitchFamily="18" charset="0"/>
              </a:rPr>
              <a:t> + 2H</a:t>
            </a:r>
            <a:r>
              <a:rPr kumimoji="1" lang="pt-BR" altLang="zh-CN" sz="2800" b="1" baseline="30000" dirty="0">
                <a:latin typeface="Times New Roman" pitchFamily="18" charset="0"/>
              </a:rPr>
              <a:t>+</a:t>
            </a:r>
            <a:r>
              <a:rPr kumimoji="1" lang="pt-BR" altLang="zh-CN" sz="2800" b="1" dirty="0">
                <a:latin typeface="Times New Roman" pitchFamily="18" charset="0"/>
              </a:rPr>
              <a:t> ==== Ca</a:t>
            </a:r>
            <a:r>
              <a:rPr kumimoji="1" lang="pt-BR" altLang="zh-CN" sz="2800" b="1" baseline="30000" dirty="0">
                <a:latin typeface="Times New Roman" pitchFamily="18" charset="0"/>
              </a:rPr>
              <a:t>2+</a:t>
            </a:r>
            <a:r>
              <a:rPr kumimoji="1" lang="pt-BR" altLang="zh-CN" sz="2800" b="1" dirty="0">
                <a:latin typeface="Times New Roman" pitchFamily="18" charset="0"/>
              </a:rPr>
              <a:t> + 2H</a:t>
            </a:r>
            <a:r>
              <a:rPr kumimoji="1" lang="pt-BR" altLang="zh-CN" sz="2800" b="1" baseline="-25000" dirty="0">
                <a:latin typeface="Times New Roman" pitchFamily="18" charset="0"/>
              </a:rPr>
              <a:t>2</a:t>
            </a:r>
            <a:r>
              <a:rPr kumimoji="1" lang="pt-BR" altLang="zh-CN" sz="2800" b="1" dirty="0">
                <a:latin typeface="Times New Roman" pitchFamily="18" charset="0"/>
              </a:rPr>
              <a:t>O</a:t>
            </a:r>
          </a:p>
          <a:p>
            <a:pPr>
              <a:lnSpc>
                <a:spcPct val="150000"/>
              </a:lnSpc>
            </a:pPr>
            <a:r>
              <a:rPr kumimoji="1" lang="pt-BR" altLang="zh-CN" sz="2800" b="1" dirty="0">
                <a:latin typeface="宋体" pitchFamily="2" charset="-122"/>
              </a:rPr>
              <a:t>C</a:t>
            </a:r>
            <a:r>
              <a:rPr kumimoji="1" lang="zh-CN" altLang="pt-BR" sz="2800" b="1" dirty="0">
                <a:latin typeface="Times New Roman" pitchFamily="18" charset="0"/>
              </a:rPr>
              <a:t>、氯气溶于水：</a:t>
            </a:r>
            <a:r>
              <a:rPr kumimoji="1" lang="pt-BR" altLang="zh-CN" sz="2800" b="1" dirty="0">
                <a:latin typeface="Times New Roman" pitchFamily="18" charset="0"/>
              </a:rPr>
              <a:t>Cl</a:t>
            </a:r>
            <a:r>
              <a:rPr kumimoji="1" lang="pt-BR" altLang="zh-CN" sz="2800" b="1" baseline="-25000" dirty="0">
                <a:latin typeface="Times New Roman" pitchFamily="18" charset="0"/>
              </a:rPr>
              <a:t>2</a:t>
            </a:r>
            <a:r>
              <a:rPr kumimoji="1" lang="pt-BR" altLang="zh-CN" sz="2800" b="1" dirty="0">
                <a:latin typeface="Times New Roman" pitchFamily="18" charset="0"/>
              </a:rPr>
              <a:t>  +  H</a:t>
            </a:r>
            <a:r>
              <a:rPr kumimoji="1" lang="pt-BR" altLang="zh-CN" sz="2800" b="1" baseline="-25000" dirty="0">
                <a:latin typeface="Times New Roman" pitchFamily="18" charset="0"/>
              </a:rPr>
              <a:t>2</a:t>
            </a:r>
            <a:r>
              <a:rPr kumimoji="1" lang="pt-BR" altLang="zh-CN" sz="2800" b="1" dirty="0">
                <a:latin typeface="Times New Roman" pitchFamily="18" charset="0"/>
              </a:rPr>
              <a:t>O ==== H</a:t>
            </a:r>
            <a:r>
              <a:rPr kumimoji="1" lang="pt-BR" altLang="zh-CN" sz="2800" b="1" baseline="30000" dirty="0">
                <a:latin typeface="Times New Roman" pitchFamily="18" charset="0"/>
              </a:rPr>
              <a:t>+</a:t>
            </a:r>
            <a:r>
              <a:rPr kumimoji="1" lang="pt-BR" altLang="zh-CN" sz="2800" b="1" dirty="0">
                <a:latin typeface="Times New Roman" pitchFamily="18" charset="0"/>
              </a:rPr>
              <a:t> + Cl</a:t>
            </a:r>
            <a:r>
              <a:rPr kumimoji="1" lang="pt-BR" altLang="zh-CN" sz="2800" b="1" baseline="30000" dirty="0">
                <a:latin typeface="Times New Roman" pitchFamily="18" charset="0"/>
              </a:rPr>
              <a:t>- </a:t>
            </a:r>
            <a:r>
              <a:rPr kumimoji="1" lang="pt-BR" altLang="zh-CN" sz="2800" b="1" dirty="0">
                <a:latin typeface="Times New Roman" pitchFamily="18" charset="0"/>
              </a:rPr>
              <a:t>+ HClO </a:t>
            </a:r>
            <a:endParaRPr kumimoji="1" lang="en-US" altLang="zh-CN" sz="2800" b="1" dirty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宋体" pitchFamily="2" charset="-122"/>
              </a:rPr>
              <a:t>D</a:t>
            </a:r>
            <a:r>
              <a:rPr kumimoji="1" lang="zh-CN" altLang="en-US" sz="2800" b="1" dirty="0">
                <a:latin typeface="Times New Roman" pitchFamily="18" charset="0"/>
              </a:rPr>
              <a:t>、</a:t>
            </a:r>
            <a:r>
              <a:rPr kumimoji="1" lang="zh-CN" altLang="pt-BR" sz="2800" b="1" dirty="0">
                <a:latin typeface="Times New Roman" pitchFamily="18" charset="0"/>
              </a:rPr>
              <a:t>鸡蛋壳与食醋发生反应：</a:t>
            </a:r>
          </a:p>
          <a:p>
            <a:pPr>
              <a:lnSpc>
                <a:spcPct val="150000"/>
              </a:lnSpc>
            </a:pPr>
            <a:r>
              <a:rPr kumimoji="1" lang="pt-BR" altLang="zh-CN" sz="2800" b="1" dirty="0">
                <a:latin typeface="Times New Roman" pitchFamily="18" charset="0"/>
              </a:rPr>
              <a:t>       CaCO</a:t>
            </a:r>
            <a:r>
              <a:rPr kumimoji="1" lang="pt-BR" altLang="zh-CN" sz="2800" b="1" baseline="-25000" dirty="0">
                <a:latin typeface="Times New Roman" pitchFamily="18" charset="0"/>
              </a:rPr>
              <a:t>3</a:t>
            </a:r>
            <a:r>
              <a:rPr kumimoji="1" lang="pt-BR" altLang="zh-CN" sz="2800" b="1" dirty="0">
                <a:latin typeface="Times New Roman" pitchFamily="18" charset="0"/>
              </a:rPr>
              <a:t>  + 2H</a:t>
            </a:r>
            <a:r>
              <a:rPr kumimoji="1" lang="pt-BR" altLang="zh-CN" sz="2800" b="1" baseline="30000" dirty="0">
                <a:latin typeface="Times New Roman" pitchFamily="18" charset="0"/>
              </a:rPr>
              <a:t>+</a:t>
            </a:r>
            <a:r>
              <a:rPr kumimoji="1" lang="pt-BR" altLang="zh-CN" sz="2800" b="1" dirty="0">
                <a:latin typeface="Times New Roman" pitchFamily="18" charset="0"/>
              </a:rPr>
              <a:t>  ==== Ca</a:t>
            </a:r>
            <a:r>
              <a:rPr kumimoji="1" lang="pt-BR" altLang="zh-CN" sz="2800" b="1" baseline="30000" dirty="0">
                <a:latin typeface="Times New Roman" pitchFamily="18" charset="0"/>
              </a:rPr>
              <a:t>2+</a:t>
            </a:r>
            <a:r>
              <a:rPr kumimoji="1" lang="pt-BR" altLang="zh-CN" sz="2800" b="1" dirty="0">
                <a:latin typeface="Times New Roman" pitchFamily="18" charset="0"/>
              </a:rPr>
              <a:t>  + H</a:t>
            </a:r>
            <a:r>
              <a:rPr kumimoji="1" lang="pt-BR" altLang="zh-CN" sz="2800" b="1" baseline="-25000" dirty="0">
                <a:latin typeface="Times New Roman" pitchFamily="18" charset="0"/>
              </a:rPr>
              <a:t>2</a:t>
            </a:r>
            <a:r>
              <a:rPr kumimoji="1" lang="pt-BR" altLang="zh-CN" sz="2800" b="1" dirty="0">
                <a:latin typeface="Times New Roman" pitchFamily="18" charset="0"/>
              </a:rPr>
              <a:t>O + CO</a:t>
            </a:r>
            <a:r>
              <a:rPr kumimoji="1" lang="pt-BR" altLang="zh-CN" sz="2800" b="1" baseline="-25000" dirty="0">
                <a:latin typeface="Times New Roman" pitchFamily="18" charset="0"/>
              </a:rPr>
              <a:t>2</a:t>
            </a:r>
            <a:r>
              <a:rPr kumimoji="1" lang="pt-BR" altLang="zh-CN" sz="2800" b="1" dirty="0">
                <a:latin typeface="Times New Roman" pitchFamily="18" charset="0"/>
              </a:rPr>
              <a:t>↑</a:t>
            </a:r>
            <a:endParaRPr kumimoji="1" lang="en-US" altLang="zh-CN" sz="2800" b="1" baseline="30000" dirty="0">
              <a:latin typeface="Times New Roman" pitchFamily="18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060761" y="934773"/>
            <a:ext cx="903816" cy="6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C</a:t>
            </a:r>
            <a:endParaRPr lang="en-US" altLang="zh-CN" sz="28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1225552" y="566985"/>
            <a:ext cx="5377472" cy="539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宋体" pitchFamily="2" charset="-122"/>
              </a:rPr>
              <a:t>8</a:t>
            </a:r>
            <a:r>
              <a:rPr kumimoji="1" lang="zh-CN" altLang="en-US" sz="2800" b="1" dirty="0">
                <a:latin typeface="宋体" pitchFamily="2" charset="-122"/>
              </a:rPr>
              <a:t>、写出下列反应的离子方程式。</a:t>
            </a:r>
            <a:endParaRPr kumimoji="1" lang="zh-CN" altLang="pt-BR" sz="2800" b="1" dirty="0">
              <a:latin typeface="宋体" pitchFamily="2" charset="-122"/>
            </a:endParaRPr>
          </a:p>
          <a:p>
            <a:pPr>
              <a:lnSpc>
                <a:spcPct val="180000"/>
              </a:lnSpc>
            </a:pPr>
            <a:r>
              <a:rPr kumimoji="1" lang="zh-CN" altLang="pt-BR" sz="2800" b="1" dirty="0">
                <a:latin typeface="宋体" pitchFamily="2" charset="-122"/>
              </a:rPr>
              <a:t>①铁和硫酸铜溶液   </a:t>
            </a:r>
            <a:r>
              <a:rPr kumimoji="1" lang="zh-CN" altLang="pt-BR" sz="2800" b="1" u="sng" dirty="0">
                <a:latin typeface="宋体" pitchFamily="2" charset="-122"/>
              </a:rPr>
              <a:t>                                            </a:t>
            </a:r>
            <a:endParaRPr kumimoji="1" lang="zh-CN" altLang="pt-BR" sz="2800" b="1" dirty="0">
              <a:latin typeface="宋体" pitchFamily="2" charset="-122"/>
            </a:endParaRPr>
          </a:p>
          <a:p>
            <a:pPr>
              <a:lnSpc>
                <a:spcPct val="180000"/>
              </a:lnSpc>
            </a:pPr>
            <a:r>
              <a:rPr kumimoji="1" lang="zh-CN" altLang="pt-BR" sz="2800" b="1" dirty="0">
                <a:latin typeface="宋体" pitchFamily="2" charset="-122"/>
              </a:rPr>
              <a:t>②氢氧化铜和稀硫酸   </a:t>
            </a:r>
            <a:r>
              <a:rPr kumimoji="1" lang="zh-CN" altLang="pt-BR" sz="2800" b="1" u="sng" dirty="0">
                <a:latin typeface="宋体" pitchFamily="2" charset="-122"/>
              </a:rPr>
              <a:t>                                          </a:t>
            </a:r>
            <a:r>
              <a:rPr kumimoji="1" lang="zh-CN" altLang="pt-BR" sz="2800" b="1" dirty="0">
                <a:latin typeface="宋体" pitchFamily="2" charset="-122"/>
              </a:rPr>
              <a:t> </a:t>
            </a:r>
          </a:p>
          <a:p>
            <a:pPr>
              <a:lnSpc>
                <a:spcPct val="180000"/>
              </a:lnSpc>
            </a:pPr>
            <a:r>
              <a:rPr kumimoji="1" lang="zh-CN" altLang="pt-BR" sz="2800" b="1" dirty="0">
                <a:latin typeface="宋体" pitchFamily="2" charset="-122"/>
              </a:rPr>
              <a:t>③钠和冷水         </a:t>
            </a:r>
            <a:r>
              <a:rPr kumimoji="1" lang="zh-CN" altLang="pt-BR" sz="2800" b="1" u="sng" dirty="0">
                <a:latin typeface="宋体" pitchFamily="2" charset="-122"/>
              </a:rPr>
              <a:t>                                            </a:t>
            </a:r>
            <a:r>
              <a:rPr kumimoji="1" lang="zh-CN" altLang="pt-BR" sz="2800" b="1" dirty="0">
                <a:latin typeface="宋体" pitchFamily="2" charset="-122"/>
              </a:rPr>
              <a:t>  </a:t>
            </a:r>
          </a:p>
          <a:p>
            <a:pPr>
              <a:lnSpc>
                <a:spcPct val="180000"/>
              </a:lnSpc>
            </a:pPr>
            <a:r>
              <a:rPr kumimoji="1" lang="zh-CN" altLang="pt-BR" sz="2800" b="1" dirty="0">
                <a:latin typeface="宋体" pitchFamily="2" charset="-122"/>
              </a:rPr>
              <a:t>④氧化钠和水       </a:t>
            </a:r>
            <a:r>
              <a:rPr kumimoji="1" lang="zh-CN" altLang="pt-BR" sz="2800" b="1" u="sng" dirty="0">
                <a:latin typeface="宋体" pitchFamily="2" charset="-122"/>
              </a:rPr>
              <a:t>                                            </a:t>
            </a:r>
            <a:r>
              <a:rPr kumimoji="1" lang="zh-CN" altLang="pt-BR" sz="2800" b="1" dirty="0">
                <a:latin typeface="宋体" pitchFamily="2" charset="-122"/>
              </a:rPr>
              <a:t> </a:t>
            </a:r>
          </a:p>
          <a:p>
            <a:pPr>
              <a:lnSpc>
                <a:spcPct val="180000"/>
              </a:lnSpc>
            </a:pPr>
            <a:r>
              <a:rPr kumimoji="1" lang="zh-CN" altLang="pt-BR" sz="2800" b="1" dirty="0">
                <a:latin typeface="宋体" pitchFamily="2" charset="-122"/>
              </a:rPr>
              <a:t>⑤过氧化钠和水      </a:t>
            </a:r>
            <a:r>
              <a:rPr kumimoji="1" lang="zh-CN" altLang="pt-BR" sz="2800" b="1" u="sng" dirty="0">
                <a:latin typeface="宋体" pitchFamily="2" charset="-122"/>
              </a:rPr>
              <a:t>                                            </a:t>
            </a:r>
            <a:endParaRPr kumimoji="1" lang="zh-CN" altLang="pt-BR" sz="2800" b="1" dirty="0">
              <a:latin typeface="宋体" pitchFamily="2" charset="-122"/>
            </a:endParaRPr>
          </a:p>
          <a:p>
            <a:pPr>
              <a:lnSpc>
                <a:spcPct val="180000"/>
              </a:lnSpc>
            </a:pPr>
            <a:r>
              <a:rPr kumimoji="1" lang="zh-CN" altLang="pt-BR" sz="2800" b="1" dirty="0">
                <a:latin typeface="宋体" pitchFamily="2" charset="-122"/>
              </a:rPr>
              <a:t>⑥氯气通入</a:t>
            </a:r>
            <a:r>
              <a:rPr kumimoji="1" lang="pt-BR" altLang="zh-CN" sz="2800" b="1" dirty="0">
                <a:latin typeface="宋体" pitchFamily="2" charset="-122"/>
              </a:rPr>
              <a:t>NaOH</a:t>
            </a:r>
            <a:r>
              <a:rPr kumimoji="1" lang="zh-CN" altLang="pt-BR" sz="2800" b="1" dirty="0">
                <a:latin typeface="宋体" pitchFamily="2" charset="-122"/>
              </a:rPr>
              <a:t>溶液 </a:t>
            </a:r>
            <a:endParaRPr kumimoji="1" lang="zh-CN" altLang="en-US" sz="2800" b="1" dirty="0">
              <a:latin typeface="宋体" pitchFamily="2" charset="-122"/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5286062" y="1444284"/>
            <a:ext cx="4381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Fe+Cu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itchFamily="18" charset="0"/>
              </a:rPr>
              <a:t>2+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====Fe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itchFamily="18" charset="0"/>
              </a:rPr>
              <a:t>2+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+Cu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5286062" y="2200724"/>
            <a:ext cx="58123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2H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+Cu(OH)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==== Cu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itchFamily="18" charset="0"/>
              </a:rPr>
              <a:t>2+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+2H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5302391" y="2957164"/>
            <a:ext cx="6282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2Na+2H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O====2Na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+2OH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+H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↑</a:t>
            </a:r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5370728" y="3709532"/>
            <a:ext cx="5245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Na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O+H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O====2Na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+2OH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5370728" y="4500229"/>
            <a:ext cx="64502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2Na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+2H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O====4Na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+4OH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+O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↑</a:t>
            </a:r>
          </a:p>
        </p:txBody>
      </p:sp>
      <p:sp>
        <p:nvSpPr>
          <p:cNvPr id="159756" name="Text Box 12"/>
          <p:cNvSpPr txBox="1">
            <a:spLocks noChangeArrowheads="1"/>
          </p:cNvSpPr>
          <p:nvPr/>
        </p:nvSpPr>
        <p:spPr bwMode="auto">
          <a:xfrm>
            <a:off x="5370728" y="5290926"/>
            <a:ext cx="5643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Cl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+2OH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====Cl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+ClO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+H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9" grpId="0"/>
      <p:bldP spid="159751" grpId="0"/>
      <p:bldP spid="159752" grpId="0"/>
      <p:bldP spid="159753" grpId="0"/>
      <p:bldP spid="159754" grpId="0"/>
      <p:bldP spid="1597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A73E8-4B8C-4FFA-B060-0FC19DF49468}"/>
              </a:ext>
            </a:extLst>
          </p:cNvPr>
          <p:cNvSpPr txBox="1"/>
          <p:nvPr/>
        </p:nvSpPr>
        <p:spPr>
          <a:xfrm>
            <a:off x="9671223" y="193251"/>
            <a:ext cx="212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鲁科版必修第一册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169" y="1187112"/>
            <a:ext cx="8748072" cy="403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7504" y="1406230"/>
            <a:ext cx="6878755" cy="294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DA78542-EE51-4BF3-AA14-E00436E4784F}"/>
              </a:ext>
            </a:extLst>
          </p:cNvPr>
          <p:cNvSpPr txBox="1"/>
          <p:nvPr/>
        </p:nvSpPr>
        <p:spPr>
          <a:xfrm>
            <a:off x="2622623" y="894852"/>
            <a:ext cx="223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创原家独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84A2559-1E4E-449B-8DEE-EB4B0352C8D4}"/>
              </a:ext>
            </a:extLst>
          </p:cNvPr>
          <p:cNvSpPr txBox="1"/>
          <p:nvPr/>
        </p:nvSpPr>
        <p:spPr>
          <a:xfrm>
            <a:off x="712206" y="1376620"/>
            <a:ext cx="41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AEC1B32-59E8-4225-BB3E-4D7FCD8A6316}"/>
              </a:ext>
            </a:extLst>
          </p:cNvPr>
          <p:cNvSpPr txBox="1"/>
          <p:nvPr/>
        </p:nvSpPr>
        <p:spPr>
          <a:xfrm>
            <a:off x="3515086" y="5441749"/>
            <a:ext cx="45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科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A0E04BA-6454-497C-A192-358725E668B5}"/>
              </a:ext>
            </a:extLst>
          </p:cNvPr>
          <p:cNvSpPr txBox="1"/>
          <p:nvPr/>
        </p:nvSpPr>
        <p:spPr>
          <a:xfrm>
            <a:off x="8210749" y="5441749"/>
            <a:ext cx="45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学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602600" y="1487845"/>
            <a:ext cx="109768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 smtClean="0">
                <a:latin typeface="+mn-ea"/>
              </a:rPr>
              <a:t>1.</a:t>
            </a:r>
            <a:r>
              <a:rPr kumimoji="1" lang="zh-CN" altLang="en-US" sz="2800" dirty="0">
                <a:latin typeface="+mn-ea"/>
              </a:rPr>
              <a:t>溶液电导率</a:t>
            </a:r>
            <a:r>
              <a:rPr kumimoji="1" lang="zh-CN" altLang="en-US" sz="2800" dirty="0" smtClean="0">
                <a:latin typeface="+mn-ea"/>
              </a:rPr>
              <a:t>由大</a:t>
            </a:r>
            <a:r>
              <a:rPr kumimoji="1" lang="zh-CN" altLang="en-US" sz="2800" dirty="0">
                <a:latin typeface="+mn-ea"/>
              </a:rPr>
              <a:t>到</a:t>
            </a:r>
            <a:r>
              <a:rPr kumimoji="1" lang="zh-CN" altLang="en-US" sz="2800" dirty="0" smtClean="0">
                <a:latin typeface="+mn-ea"/>
              </a:rPr>
              <a:t>小接近</a:t>
            </a:r>
            <a:r>
              <a:rPr lang="zh-CN" altLang="en-US" sz="2800" dirty="0" smtClean="0">
                <a:latin typeface="+mn-ea"/>
              </a:rPr>
              <a:t>零</a:t>
            </a:r>
            <a:r>
              <a:rPr lang="zh-CN" altLang="en-US" sz="2800" dirty="0">
                <a:latin typeface="+mn-ea"/>
              </a:rPr>
              <a:t>，再滴加时，又不</a:t>
            </a:r>
            <a:r>
              <a:rPr lang="zh-CN" altLang="en-US" sz="2800" dirty="0" smtClean="0">
                <a:latin typeface="+mn-ea"/>
              </a:rPr>
              <a:t>断增大</a:t>
            </a:r>
            <a:r>
              <a:rPr lang="zh-CN" altLang="en-US" sz="2800" dirty="0">
                <a:latin typeface="+mn-ea"/>
              </a:rPr>
              <a:t>，</a:t>
            </a:r>
            <a:r>
              <a:rPr kumimoji="1" lang="zh-CN" altLang="en-US" sz="2800" dirty="0">
                <a:latin typeface="+mn-ea"/>
              </a:rPr>
              <a:t>说明了什么？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602600" y="2984030"/>
            <a:ext cx="8640233" cy="6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+mn-ea"/>
              </a:rPr>
              <a:t>2.</a:t>
            </a:r>
            <a:r>
              <a:rPr kumimoji="1" lang="zh-CN" altLang="en-US" sz="2800" dirty="0">
                <a:latin typeface="+mn-ea"/>
              </a:rPr>
              <a:t>溶液颜色为什么会由红色变成无色？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671471" y="4424701"/>
            <a:ext cx="6445251" cy="6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+mn-ea"/>
              </a:rPr>
              <a:t>3.</a:t>
            </a:r>
            <a:r>
              <a:rPr kumimoji="1" lang="zh-CN" altLang="en-US" sz="2800" dirty="0">
                <a:latin typeface="+mn-ea"/>
              </a:rPr>
              <a:t>白色沉淀的成分是什么？</a:t>
            </a: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602600" y="2354868"/>
            <a:ext cx="70585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sz="2400" b="1" dirty="0">
                <a:solidFill>
                  <a:srgbClr val="FF0000"/>
                </a:solidFill>
                <a:latin typeface="+mn-ea"/>
              </a:rPr>
              <a:t>溶液中离子浓度减小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+mn-ea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硫酸过量后离子浓度又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增加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602600" y="3817297"/>
            <a:ext cx="4936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+mn-ea"/>
              </a:rPr>
              <a:t>OH</a:t>
            </a:r>
            <a:r>
              <a:rPr kumimoji="1" lang="en-US" altLang="zh-CN" sz="2400" b="1" baseline="30000" dirty="0">
                <a:solidFill>
                  <a:srgbClr val="FF0000"/>
                </a:solidFill>
                <a:latin typeface="+mn-ea"/>
              </a:rPr>
              <a:t>- </a:t>
            </a:r>
            <a:r>
              <a:rPr kumimoji="1" lang="zh-CN" altLang="en-US" sz="2400" b="1" dirty="0">
                <a:solidFill>
                  <a:srgbClr val="FF0000"/>
                </a:solidFill>
                <a:latin typeface="+mn-ea"/>
              </a:rPr>
              <a:t>浓度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+mn-ea"/>
              </a:rPr>
              <a:t>减小，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+mn-ea"/>
              </a:rPr>
              <a:t>H</a:t>
            </a:r>
            <a:r>
              <a:rPr kumimoji="1" lang="en-US" altLang="zh-CN" sz="2400" b="1" baseline="30000" dirty="0">
                <a:solidFill>
                  <a:srgbClr val="FF0000"/>
                </a:solidFill>
                <a:latin typeface="+mn-ea"/>
              </a:rPr>
              <a:t>+ </a:t>
            </a:r>
            <a:r>
              <a:rPr kumimoji="1" lang="en-US" altLang="zh-CN" sz="2400" b="1" dirty="0">
                <a:solidFill>
                  <a:srgbClr val="FF0000"/>
                </a:solidFill>
                <a:latin typeface="+mn-ea"/>
              </a:rPr>
              <a:t>+ OH</a:t>
            </a:r>
            <a:r>
              <a:rPr kumimoji="1" lang="en-US" altLang="zh-CN" sz="2400" b="1" baseline="30000" dirty="0">
                <a:solidFill>
                  <a:srgbClr val="FF0000"/>
                </a:solidFill>
                <a:latin typeface="+mn-ea"/>
              </a:rPr>
              <a:t>- </a:t>
            </a:r>
            <a:r>
              <a:rPr kumimoji="1" lang="en-US" altLang="zh-CN" sz="2400" b="1" dirty="0">
                <a:solidFill>
                  <a:srgbClr val="FF0000"/>
                </a:solidFill>
                <a:latin typeface="+mn-ea"/>
              </a:rPr>
              <a:t>==== 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+mn-ea"/>
              </a:rPr>
              <a:t>H</a:t>
            </a:r>
            <a:r>
              <a:rPr kumimoji="1" lang="en-US" altLang="zh-CN" sz="2400" b="1" baseline="-25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+mn-ea"/>
              </a:rPr>
              <a:t>O</a:t>
            </a:r>
            <a:endParaRPr kumimoji="1" lang="en-US" altLang="zh-CN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671471" y="5194756"/>
            <a:ext cx="18012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+mn-ea"/>
              </a:rPr>
              <a:t>BaSO</a:t>
            </a:r>
            <a:r>
              <a:rPr kumimoji="1" lang="en-US" altLang="zh-CN" sz="2400" b="1" baseline="-25000" dirty="0">
                <a:solidFill>
                  <a:srgbClr val="FF0000"/>
                </a:solidFill>
                <a:latin typeface="+mn-ea"/>
              </a:rPr>
              <a:t>4</a:t>
            </a: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2340382" y="5194756"/>
            <a:ext cx="51646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+mn-ea"/>
              </a:rPr>
              <a:t>Ba</a:t>
            </a:r>
            <a:r>
              <a:rPr kumimoji="1" lang="en-US" altLang="zh-CN" sz="2400" b="1" baseline="30000" dirty="0">
                <a:solidFill>
                  <a:srgbClr val="FF0000"/>
                </a:solidFill>
                <a:latin typeface="+mn-ea"/>
              </a:rPr>
              <a:t>2+ </a:t>
            </a:r>
            <a:r>
              <a:rPr kumimoji="1" lang="en-US" altLang="zh-CN" sz="2400" b="1" dirty="0">
                <a:solidFill>
                  <a:srgbClr val="FF0000"/>
                </a:solidFill>
                <a:latin typeface="+mn-ea"/>
              </a:rPr>
              <a:t>+ SO</a:t>
            </a:r>
            <a:r>
              <a:rPr kumimoji="1" lang="en-US" altLang="zh-CN" sz="2400" b="1" baseline="-25000" dirty="0">
                <a:solidFill>
                  <a:srgbClr val="FF0000"/>
                </a:solidFill>
                <a:latin typeface="+mn-ea"/>
              </a:rPr>
              <a:t>4</a:t>
            </a:r>
            <a:r>
              <a:rPr kumimoji="1" lang="en-US" altLang="zh-CN" sz="2400" b="1" baseline="30000" dirty="0">
                <a:solidFill>
                  <a:srgbClr val="FF0000"/>
                </a:solidFill>
                <a:latin typeface="+mn-ea"/>
              </a:rPr>
              <a:t>2- </a:t>
            </a:r>
            <a:r>
              <a:rPr kumimoji="1" lang="en-US" altLang="zh-CN" sz="2400" b="1" dirty="0">
                <a:solidFill>
                  <a:srgbClr val="FF0000"/>
                </a:solidFill>
                <a:latin typeface="+mn-ea"/>
              </a:rPr>
              <a:t>==== BaSO</a:t>
            </a:r>
            <a:r>
              <a:rPr kumimoji="1" lang="en-US" altLang="zh-CN" sz="2400" b="1" baseline="-25000" dirty="0">
                <a:solidFill>
                  <a:srgbClr val="FF0000"/>
                </a:solidFill>
                <a:latin typeface="+mn-ea"/>
              </a:rPr>
              <a:t>4</a:t>
            </a:r>
            <a:r>
              <a:rPr kumimoji="1" lang="en-US" altLang="zh-CN" sz="2400" b="1" dirty="0">
                <a:solidFill>
                  <a:srgbClr val="FF0000"/>
                </a:solidFill>
                <a:latin typeface="+mn-ea"/>
              </a:rPr>
              <a:t>↓</a:t>
            </a:r>
          </a:p>
        </p:txBody>
      </p:sp>
      <p:pic>
        <p:nvPicPr>
          <p:cNvPr id="125967" name="Picture 15" descr="图片6"/>
          <p:cNvPicPr>
            <a:picLocks noChangeAspect="1" noChangeArrowheads="1"/>
          </p:cNvPicPr>
          <p:nvPr/>
        </p:nvPicPr>
        <p:blipFill>
          <a:blip r:embed="rId3" cstate="print"/>
          <a:srcRect t="35556"/>
          <a:stretch>
            <a:fillRect/>
          </a:stretch>
        </p:blipFill>
        <p:spPr bwMode="auto">
          <a:xfrm>
            <a:off x="745067" y="647728"/>
            <a:ext cx="3820584" cy="644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  <p:bldP spid="125956" grpId="0"/>
      <p:bldP spid="125957" grpId="0"/>
      <p:bldP spid="125958" grpId="0"/>
      <p:bldP spid="125959" grpId="0"/>
      <p:bldP spid="125961" grpId="0"/>
      <p:bldP spid="1259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1039936" y="576378"/>
            <a:ext cx="10462683" cy="128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宋体" pitchFamily="2" charset="-122"/>
              </a:rPr>
              <a:t>4.</a:t>
            </a:r>
            <a:r>
              <a:rPr lang="zh-CN" altLang="en-US" sz="2800" b="1" dirty="0">
                <a:latin typeface="宋体" pitchFamily="2" charset="-122"/>
              </a:rPr>
              <a:t>通</a:t>
            </a:r>
            <a:r>
              <a:rPr lang="zh-CN" altLang="en-US" sz="2800" b="1" dirty="0" smtClean="0">
                <a:latin typeface="宋体" pitchFamily="2" charset="-122"/>
              </a:rPr>
              <a:t>过上面的实</a:t>
            </a:r>
            <a:r>
              <a:rPr lang="zh-CN" altLang="en-US" sz="2800" b="1" dirty="0">
                <a:latin typeface="宋体" pitchFamily="2" charset="-122"/>
              </a:rPr>
              <a:t>验，你对稀硫酸与氢氧化钡溶液的反应有了哪些新的认识</a:t>
            </a:r>
            <a:r>
              <a:rPr lang="zh-CN" altLang="en-US" sz="2800" b="1" dirty="0" smtClean="0">
                <a:latin typeface="宋体" pitchFamily="2" charset="-122"/>
              </a:rPr>
              <a:t>？这个反</a:t>
            </a:r>
            <a:r>
              <a:rPr lang="zh-CN" altLang="en-US" sz="2800" b="1" dirty="0">
                <a:latin typeface="宋体" pitchFamily="2" charset="-122"/>
              </a:rPr>
              <a:t>应的实质是什么？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1039936" y="227843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>
                <a:latin typeface="Times New Roman" pitchFamily="18" charset="0"/>
              </a:rPr>
              <a:t>H</a:t>
            </a:r>
            <a:r>
              <a:rPr kumimoji="1" lang="en-US" altLang="zh-CN" sz="2800" b="1" baseline="-25000" dirty="0">
                <a:latin typeface="Times New Roman" pitchFamily="18" charset="0"/>
              </a:rPr>
              <a:t>2</a:t>
            </a:r>
            <a:r>
              <a:rPr kumimoji="1" lang="en-US" altLang="zh-CN" sz="2800" b="1" dirty="0">
                <a:latin typeface="Times New Roman" pitchFamily="18" charset="0"/>
              </a:rPr>
              <a:t>SO</a:t>
            </a:r>
            <a:r>
              <a:rPr kumimoji="1" lang="en-US" altLang="zh-CN" sz="2800" b="1" baseline="-25000" dirty="0">
                <a:latin typeface="Times New Roman" pitchFamily="18" charset="0"/>
              </a:rPr>
              <a:t>4  </a:t>
            </a:r>
            <a:r>
              <a:rPr kumimoji="1" lang="en-US" altLang="zh-CN" sz="2800" b="1" dirty="0">
                <a:latin typeface="Times New Roman" pitchFamily="18" charset="0"/>
              </a:rPr>
              <a:t>==== SO</a:t>
            </a:r>
            <a:r>
              <a:rPr kumimoji="1" lang="en-US" altLang="zh-CN" sz="2800" b="1" baseline="-25000" dirty="0">
                <a:latin typeface="Times New Roman" pitchFamily="18" charset="0"/>
              </a:rPr>
              <a:t>4</a:t>
            </a:r>
            <a:r>
              <a:rPr kumimoji="1" lang="en-US" altLang="zh-CN" sz="2800" b="1" baseline="30000" dirty="0">
                <a:latin typeface="Times New Roman" pitchFamily="18" charset="0"/>
              </a:rPr>
              <a:t>2-</a:t>
            </a:r>
            <a:r>
              <a:rPr kumimoji="1" lang="en-US" altLang="zh-CN" sz="2800" b="1" dirty="0">
                <a:latin typeface="Times New Roman" pitchFamily="18" charset="0"/>
              </a:rPr>
              <a:t>  +  2H</a:t>
            </a:r>
            <a:r>
              <a:rPr kumimoji="1" lang="en-US" altLang="zh-CN" sz="2800" b="1" baseline="30000" dirty="0">
                <a:latin typeface="Times New Roman" pitchFamily="18" charset="0"/>
              </a:rPr>
              <a:t>+</a:t>
            </a: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863825" y="3257482"/>
            <a:ext cx="5475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>
                <a:latin typeface="Times New Roman" pitchFamily="18" charset="0"/>
              </a:rPr>
              <a:t>Ba(OH)</a:t>
            </a:r>
            <a:r>
              <a:rPr kumimoji="1" lang="en-US" altLang="zh-CN" sz="2800" b="1" baseline="-25000" dirty="0">
                <a:latin typeface="Times New Roman" pitchFamily="18" charset="0"/>
              </a:rPr>
              <a:t>2 </a:t>
            </a:r>
            <a:r>
              <a:rPr kumimoji="1" lang="en-US" altLang="zh-CN" sz="2800" b="1" dirty="0">
                <a:latin typeface="Times New Roman" pitchFamily="18" charset="0"/>
              </a:rPr>
              <a:t>==== Ba</a:t>
            </a:r>
            <a:r>
              <a:rPr kumimoji="1" lang="en-US" altLang="zh-CN" sz="2800" b="1" baseline="30000" dirty="0">
                <a:latin typeface="Times New Roman" pitchFamily="18" charset="0"/>
              </a:rPr>
              <a:t>2+</a:t>
            </a:r>
            <a:r>
              <a:rPr kumimoji="1" lang="en-US" altLang="zh-CN" sz="2800" b="1" dirty="0">
                <a:latin typeface="Times New Roman" pitchFamily="18" charset="0"/>
              </a:rPr>
              <a:t>   +  2OH</a:t>
            </a:r>
            <a:r>
              <a:rPr kumimoji="1" lang="en-US" altLang="zh-CN" sz="2800" b="1" baseline="30000" dirty="0">
                <a:latin typeface="Times New Roman" pitchFamily="18" charset="0"/>
              </a:rPr>
              <a:t>-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444639" y="2271423"/>
            <a:ext cx="1581001" cy="2364998"/>
            <a:chOff x="1472" y="971"/>
            <a:chExt cx="971" cy="1496"/>
          </a:xfrm>
        </p:grpSpPr>
        <p:sp>
          <p:nvSpPr>
            <p:cNvPr id="126985" name="Rectangle 9"/>
            <p:cNvSpPr>
              <a:spLocks noChangeArrowheads="1"/>
            </p:cNvSpPr>
            <p:nvPr/>
          </p:nvSpPr>
          <p:spPr bwMode="auto">
            <a:xfrm>
              <a:off x="1472" y="2136"/>
              <a:ext cx="849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sz="2800" b="1" dirty="0">
                  <a:solidFill>
                    <a:srgbClr val="FF0000"/>
                  </a:solidFill>
                  <a:latin typeface="Times New Roman" pitchFamily="18" charset="0"/>
                </a:rPr>
                <a:t>BaSO</a:t>
              </a:r>
              <a:r>
                <a:rPr kumimoji="1" lang="en-US" altLang="zh-CN" sz="2800" b="1" baseline="-25000" dirty="0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  <a:r>
                <a:rPr kumimoji="1" lang="en-US" altLang="zh-CN" sz="2800" b="1" dirty="0">
                  <a:solidFill>
                    <a:srgbClr val="FF0000"/>
                  </a:solidFill>
                  <a:latin typeface="Times New Roman" pitchFamily="18" charset="0"/>
                </a:rPr>
                <a:t>↓</a:t>
              </a:r>
            </a:p>
          </p:txBody>
        </p:sp>
        <p:sp>
          <p:nvSpPr>
            <p:cNvPr id="126986" name="AutoShape 10"/>
            <p:cNvSpPr>
              <a:spLocks noChangeArrowheads="1"/>
            </p:cNvSpPr>
            <p:nvPr/>
          </p:nvSpPr>
          <p:spPr bwMode="auto">
            <a:xfrm>
              <a:off x="1893" y="971"/>
              <a:ext cx="550" cy="955"/>
            </a:xfrm>
            <a:prstGeom prst="wedgeRoundRectCallout">
              <a:avLst>
                <a:gd name="adj1" fmla="val -53078"/>
                <a:gd name="adj2" fmla="val 69418"/>
                <a:gd name="adj3" fmla="val 16667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zh-CN" altLang="zh-CN" b="1">
                <a:latin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477424" y="2282095"/>
            <a:ext cx="1717270" cy="2293938"/>
            <a:chOff x="2598" y="997"/>
            <a:chExt cx="1013" cy="1445"/>
          </a:xfrm>
        </p:grpSpPr>
        <p:sp>
          <p:nvSpPr>
            <p:cNvPr id="126988" name="Rectangle 12"/>
            <p:cNvSpPr>
              <a:spLocks noChangeArrowheads="1"/>
            </p:cNvSpPr>
            <p:nvPr/>
          </p:nvSpPr>
          <p:spPr bwMode="auto">
            <a:xfrm>
              <a:off x="2996" y="2112"/>
              <a:ext cx="6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sz="2800" b="1" dirty="0">
                  <a:solidFill>
                    <a:srgbClr val="FF0000"/>
                  </a:solidFill>
                  <a:latin typeface="Times New Roman" pitchFamily="18" charset="0"/>
                </a:rPr>
                <a:t>2H</a:t>
              </a:r>
              <a:r>
                <a:rPr kumimoji="1" lang="en-US" altLang="zh-CN" sz="2800" b="1" baseline="-25000" dirty="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r>
                <a:rPr kumimoji="1" lang="en-US" altLang="zh-CN" sz="2800" b="1" dirty="0">
                  <a:solidFill>
                    <a:srgbClr val="FF0000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26989" name="AutoShape 13"/>
            <p:cNvSpPr>
              <a:spLocks noChangeArrowheads="1"/>
            </p:cNvSpPr>
            <p:nvPr/>
          </p:nvSpPr>
          <p:spPr bwMode="auto">
            <a:xfrm>
              <a:off x="2598" y="997"/>
              <a:ext cx="615" cy="955"/>
            </a:xfrm>
            <a:prstGeom prst="wedgeRoundRectCallout">
              <a:avLst>
                <a:gd name="adj1" fmla="val 51301"/>
                <a:gd name="adj2" fmla="val 66648"/>
                <a:gd name="adj3" fmla="val 16667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zh-CN" altLang="zh-CN" b="1">
                <a:latin typeface="Times New Roman" pitchFamily="18" charset="0"/>
              </a:endParaRPr>
            </a:p>
          </p:txBody>
        </p:sp>
      </p:grpSp>
      <p:sp>
        <p:nvSpPr>
          <p:cNvPr id="126990" name="Rectangle 2"/>
          <p:cNvSpPr>
            <a:spLocks noChangeArrowheads="1"/>
          </p:cNvSpPr>
          <p:nvPr/>
        </p:nvSpPr>
        <p:spPr bwMode="auto">
          <a:xfrm>
            <a:off x="7178568" y="2059409"/>
            <a:ext cx="376785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反应实质：是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zh-CN" altLang="en-US" sz="28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＋</a:t>
            </a:r>
            <a:endParaRPr lang="en-US" altLang="zh-CN" sz="2800" b="1" baseline="300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与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OH</a:t>
            </a:r>
            <a:r>
              <a:rPr lang="zh-CN" altLang="en-US" sz="2800" b="1" baseline="30000" dirty="0">
                <a:solidFill>
                  <a:srgbClr val="FF0000"/>
                </a:solidFill>
                <a:latin typeface="Times New Roman" pitchFamily="18" charset="0"/>
              </a:rPr>
              <a:t>－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反应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、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zh-CN" altLang="en-US" sz="28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＋</a:t>
            </a:r>
            <a:endParaRPr lang="en-US" altLang="zh-CN" sz="2800" b="1" baseline="300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与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SO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zh-CN" altLang="en-US" sz="2800" b="1" baseline="30000" dirty="0">
                <a:solidFill>
                  <a:srgbClr val="FF0000"/>
                </a:solidFill>
                <a:latin typeface="Times New Roman" pitchFamily="18" charset="0"/>
              </a:rPr>
              <a:t>－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反应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</a:p>
          <a:p>
            <a:pPr marL="342900" indent="-34290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反应物中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离子浓度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减少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，即离子发生反应。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21530" grpId="0"/>
      <p:bldP spid="21531" grpId="0"/>
      <p:bldP spid="1269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1"/>
          <p:cNvSpPr>
            <a:spLocks noChangeArrowheads="1"/>
          </p:cNvSpPr>
          <p:nvPr/>
        </p:nvSpPr>
        <p:spPr bwMode="auto">
          <a:xfrm>
            <a:off x="332881" y="740994"/>
            <a:ext cx="10489091" cy="592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5316" tIns="904590" rIns="593538" bIns="57449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     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请分析下列各组电解质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电离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所产生的离子，说明混合后化学反应发生的实质，以及反应前后溶液中电解质所产生的离子的种类和数量的变化。</a:t>
            </a:r>
            <a:endParaRPr kumimoji="0" 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lvl="0" indent="2540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(1)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稀硫酸与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NaOH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溶液</a:t>
            </a:r>
            <a:endParaRPr kumimoji="0" lang="zh-CN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lvl="0" indent="2540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(2)CuSO</a:t>
            </a:r>
            <a:r>
              <a:rPr kumimoji="0" lang="en-US" altLang="zh-CN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溶液与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NaOH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溶液</a:t>
            </a:r>
            <a:endParaRPr kumimoji="0" lang="zh-CN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lvl="0" indent="254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(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)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Na</a:t>
            </a:r>
            <a:r>
              <a:rPr lang="en-US" altLang="zh-CN" sz="2400" baseline="-30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CO</a:t>
            </a:r>
            <a:r>
              <a:rPr kumimoji="0" lang="en-US" altLang="zh-CN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溶液与稀盐酸</a:t>
            </a:r>
            <a:endParaRPr kumimoji="0" lang="zh-CN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lvl="0" indent="2540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(4)NaCl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溶液与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AgNO</a:t>
            </a:r>
            <a:r>
              <a:rPr kumimoji="0" lang="en-US" altLang="zh-CN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溶液</a:t>
            </a:r>
            <a:endParaRPr kumimoji="0" lang="zh-CN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lvl="0" indent="2540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(5)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KCl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溶液与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AgNO</a:t>
            </a:r>
            <a:r>
              <a:rPr kumimoji="0" lang="en-US" altLang="zh-CN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溶液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919" y="725605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交流研讨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97" name="Rectangle 25"/>
          <p:cNvSpPr>
            <a:spLocks noChangeArrowheads="1"/>
          </p:cNvSpPr>
          <p:nvPr/>
        </p:nvSpPr>
        <p:spPr bwMode="auto">
          <a:xfrm>
            <a:off x="650573" y="1103270"/>
            <a:ext cx="384229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indent="254000" eaLnBrk="0" hangingPunct="0">
              <a:lnSpc>
                <a:spcPct val="150000"/>
              </a:lnSpc>
            </a:pPr>
            <a:r>
              <a:rPr lang="en-US" altLang="zh-CN" sz="2400" dirty="0">
                <a:latin typeface="+mn-ea"/>
                <a:cs typeface="Times New Roman" pitchFamily="18" charset="0"/>
              </a:rPr>
              <a:t>(1)</a:t>
            </a:r>
            <a:r>
              <a:rPr lang="zh-CN" altLang="en-US" sz="2400" dirty="0">
                <a:latin typeface="+mn-ea"/>
                <a:cs typeface="MingLiU" pitchFamily="49" charset="-120"/>
              </a:rPr>
              <a:t>稀硫酸与</a:t>
            </a:r>
            <a:r>
              <a:rPr lang="en-US" altLang="zh-CN" sz="2400" dirty="0">
                <a:latin typeface="+mn-ea"/>
                <a:cs typeface="Times New Roman" pitchFamily="18" charset="0"/>
              </a:rPr>
              <a:t>NaOH</a:t>
            </a:r>
            <a:r>
              <a:rPr lang="zh-CN" altLang="en-US" sz="2400" dirty="0">
                <a:latin typeface="+mn-ea"/>
                <a:cs typeface="MingLiU" pitchFamily="49" charset="-120"/>
              </a:rPr>
              <a:t>溶</a:t>
            </a:r>
            <a:r>
              <a:rPr lang="zh-CN" altLang="en-US" sz="2400" dirty="0" smtClean="0">
                <a:latin typeface="+mn-ea"/>
                <a:cs typeface="MingLiU" pitchFamily="49" charset="-120"/>
              </a:rPr>
              <a:t>液</a:t>
            </a:r>
            <a:endParaRPr lang="en-US" altLang="zh-CN" sz="2400" dirty="0" smtClean="0">
              <a:latin typeface="+mn-ea"/>
              <a:cs typeface="MingLiU" pitchFamily="49" charset="-120"/>
            </a:endParaRPr>
          </a:p>
          <a:p>
            <a:pPr lvl="0" indent="254000" eaLnBrk="0" hangingPunct="0">
              <a:lnSpc>
                <a:spcPct val="150000"/>
              </a:lnSpc>
            </a:pPr>
            <a:endParaRPr lang="zh-CN" altLang="en-US" sz="2400" dirty="0">
              <a:latin typeface="+mn-ea"/>
            </a:endParaRPr>
          </a:p>
          <a:p>
            <a:pPr lvl="0" indent="254000" eaLnBrk="0" hangingPunct="0">
              <a:lnSpc>
                <a:spcPct val="150000"/>
              </a:lnSpc>
            </a:pPr>
            <a:r>
              <a:rPr lang="en-US" altLang="zh-CN" sz="2400" dirty="0">
                <a:latin typeface="+mn-ea"/>
                <a:cs typeface="Times New Roman" pitchFamily="18" charset="0"/>
              </a:rPr>
              <a:t>(2)CuSO</a:t>
            </a:r>
            <a:r>
              <a:rPr lang="en-US" altLang="zh-CN" sz="2400" baseline="-30000" dirty="0">
                <a:latin typeface="+mn-ea"/>
                <a:cs typeface="Times New Roman" pitchFamily="18" charset="0"/>
              </a:rPr>
              <a:t>4</a:t>
            </a:r>
            <a:r>
              <a:rPr lang="zh-CN" altLang="en-US" sz="2400" dirty="0">
                <a:latin typeface="+mn-ea"/>
                <a:cs typeface="MingLiU" pitchFamily="49" charset="-120"/>
              </a:rPr>
              <a:t>溶液与</a:t>
            </a:r>
            <a:r>
              <a:rPr lang="en-US" altLang="zh-CN" sz="2400" dirty="0">
                <a:latin typeface="+mn-ea"/>
                <a:cs typeface="Times New Roman" pitchFamily="18" charset="0"/>
              </a:rPr>
              <a:t>NaOH</a:t>
            </a:r>
            <a:r>
              <a:rPr lang="zh-CN" altLang="en-US" sz="2400" dirty="0">
                <a:latin typeface="+mn-ea"/>
                <a:cs typeface="MingLiU" pitchFamily="49" charset="-120"/>
              </a:rPr>
              <a:t>溶</a:t>
            </a:r>
            <a:r>
              <a:rPr lang="zh-CN" altLang="en-US" sz="2400" dirty="0" smtClean="0">
                <a:latin typeface="+mn-ea"/>
                <a:cs typeface="MingLiU" pitchFamily="49" charset="-120"/>
              </a:rPr>
              <a:t>液</a:t>
            </a:r>
            <a:endParaRPr lang="en-US" altLang="zh-CN" sz="2400" dirty="0" smtClean="0">
              <a:latin typeface="+mn-ea"/>
              <a:cs typeface="MingLiU" pitchFamily="49" charset="-120"/>
            </a:endParaRPr>
          </a:p>
          <a:p>
            <a:pPr lvl="0" indent="254000" eaLnBrk="0" hangingPunct="0">
              <a:lnSpc>
                <a:spcPct val="150000"/>
              </a:lnSpc>
            </a:pPr>
            <a:endParaRPr lang="zh-CN" altLang="en-US" sz="2400" dirty="0">
              <a:latin typeface="+mn-ea"/>
            </a:endParaRPr>
          </a:p>
          <a:p>
            <a:pPr lvl="0" indent="254000" eaLnBrk="0" hangingPunct="0">
              <a:lnSpc>
                <a:spcPct val="150000"/>
              </a:lnSpc>
            </a:pPr>
            <a:r>
              <a:rPr lang="en-US" altLang="zh-CN" sz="2400" dirty="0">
                <a:latin typeface="+mn-ea"/>
                <a:cs typeface="宋体" pitchFamily="2" charset="-122"/>
              </a:rPr>
              <a:t>(</a:t>
            </a:r>
            <a:r>
              <a:rPr lang="en-US" altLang="zh-CN" sz="2400" dirty="0" smtClean="0">
                <a:latin typeface="+mn-ea"/>
                <a:cs typeface="Times New Roman" pitchFamily="18" charset="0"/>
              </a:rPr>
              <a:t>3</a:t>
            </a:r>
            <a:r>
              <a:rPr lang="en-US" altLang="zh-CN" sz="2400" dirty="0" smtClean="0">
                <a:latin typeface="+mn-ea"/>
                <a:cs typeface="宋体" pitchFamily="2" charset="-122"/>
              </a:rPr>
              <a:t>)</a:t>
            </a:r>
            <a:r>
              <a:rPr lang="en-US" altLang="zh-CN" sz="2400" dirty="0" smtClean="0">
                <a:latin typeface="+mn-ea"/>
                <a:cs typeface="Times New Roman" pitchFamily="18" charset="0"/>
              </a:rPr>
              <a:t>Na</a:t>
            </a:r>
            <a:r>
              <a:rPr lang="en-US" altLang="zh-CN" sz="2400" baseline="-30000" dirty="0" smtClean="0">
                <a:latin typeface="+mn-ea"/>
                <a:cs typeface="Times New Roman" pitchFamily="18" charset="0"/>
              </a:rPr>
              <a:t>2</a:t>
            </a:r>
            <a:r>
              <a:rPr lang="en-US" altLang="zh-CN" sz="2400" dirty="0" smtClean="0">
                <a:latin typeface="+mn-ea"/>
                <a:cs typeface="Times New Roman" pitchFamily="18" charset="0"/>
              </a:rPr>
              <a:t>CO</a:t>
            </a:r>
            <a:r>
              <a:rPr lang="en-US" altLang="zh-CN" sz="2400" baseline="-30000" dirty="0" smtClean="0">
                <a:latin typeface="+mn-ea"/>
                <a:cs typeface="Times New Roman" pitchFamily="18" charset="0"/>
              </a:rPr>
              <a:t>3</a:t>
            </a:r>
            <a:r>
              <a:rPr lang="zh-CN" altLang="en-US" sz="2400" dirty="0">
                <a:latin typeface="+mn-ea"/>
                <a:cs typeface="MingLiU" pitchFamily="49" charset="-120"/>
              </a:rPr>
              <a:t>溶液与稀盐</a:t>
            </a:r>
            <a:r>
              <a:rPr lang="zh-CN" altLang="en-US" sz="2400" dirty="0" smtClean="0">
                <a:latin typeface="+mn-ea"/>
                <a:cs typeface="MingLiU" pitchFamily="49" charset="-120"/>
              </a:rPr>
              <a:t>酸</a:t>
            </a:r>
            <a:endParaRPr lang="en-US" altLang="zh-CN" sz="2400" dirty="0" smtClean="0">
              <a:latin typeface="+mn-ea"/>
              <a:cs typeface="MingLiU" pitchFamily="49" charset="-120"/>
            </a:endParaRPr>
          </a:p>
          <a:p>
            <a:pPr lvl="0" indent="254000" eaLnBrk="0" hangingPunct="0">
              <a:lnSpc>
                <a:spcPct val="150000"/>
              </a:lnSpc>
            </a:pPr>
            <a:endParaRPr lang="zh-CN" altLang="en-US" sz="2400" dirty="0">
              <a:latin typeface="+mn-ea"/>
            </a:endParaRPr>
          </a:p>
          <a:p>
            <a:pPr lvl="0" indent="254000" eaLnBrk="0" hangingPunct="0">
              <a:lnSpc>
                <a:spcPct val="150000"/>
              </a:lnSpc>
            </a:pPr>
            <a:r>
              <a:rPr lang="en-US" altLang="zh-CN" sz="2400" dirty="0">
                <a:latin typeface="+mn-ea"/>
                <a:cs typeface="Times New Roman" pitchFamily="18" charset="0"/>
              </a:rPr>
              <a:t>(4)NaCl</a:t>
            </a:r>
            <a:r>
              <a:rPr lang="zh-CN" altLang="en-US" sz="2400" dirty="0">
                <a:latin typeface="+mn-ea"/>
                <a:cs typeface="MingLiU" pitchFamily="49" charset="-120"/>
              </a:rPr>
              <a:t>溶液与</a:t>
            </a:r>
            <a:r>
              <a:rPr lang="en-US" altLang="zh-CN" sz="2400" dirty="0">
                <a:latin typeface="+mn-ea"/>
                <a:cs typeface="Times New Roman" pitchFamily="18" charset="0"/>
              </a:rPr>
              <a:t>AgNO</a:t>
            </a:r>
            <a:r>
              <a:rPr lang="en-US" altLang="zh-CN" sz="2400" baseline="-30000" dirty="0">
                <a:latin typeface="+mn-ea"/>
                <a:cs typeface="Times New Roman" pitchFamily="18" charset="0"/>
              </a:rPr>
              <a:t>3</a:t>
            </a:r>
            <a:r>
              <a:rPr lang="zh-CN" altLang="en-US" sz="2400" dirty="0">
                <a:latin typeface="+mn-ea"/>
                <a:cs typeface="MingLiU" pitchFamily="49" charset="-120"/>
              </a:rPr>
              <a:t>溶</a:t>
            </a:r>
            <a:r>
              <a:rPr lang="zh-CN" altLang="en-US" sz="2400" dirty="0" smtClean="0">
                <a:latin typeface="+mn-ea"/>
                <a:cs typeface="MingLiU" pitchFamily="49" charset="-120"/>
              </a:rPr>
              <a:t>液</a:t>
            </a:r>
            <a:endParaRPr lang="en-US" altLang="zh-CN" sz="2400" dirty="0" smtClean="0">
              <a:latin typeface="+mn-ea"/>
              <a:cs typeface="MingLiU" pitchFamily="49" charset="-120"/>
            </a:endParaRPr>
          </a:p>
          <a:p>
            <a:pPr lvl="0" indent="254000" eaLnBrk="0" hangingPunct="0">
              <a:lnSpc>
                <a:spcPct val="150000"/>
              </a:lnSpc>
            </a:pPr>
            <a:endParaRPr lang="zh-CN" altLang="en-US" sz="2400" dirty="0">
              <a:latin typeface="+mn-ea"/>
            </a:endParaRPr>
          </a:p>
          <a:p>
            <a:pPr lvl="0" indent="254000" eaLnBrk="0" hangingPunct="0">
              <a:lnSpc>
                <a:spcPct val="150000"/>
              </a:lnSpc>
            </a:pPr>
            <a:r>
              <a:rPr lang="en-US" altLang="zh-CN" sz="2400" dirty="0">
                <a:latin typeface="+mn-ea"/>
                <a:cs typeface="Times New Roman" pitchFamily="18" charset="0"/>
              </a:rPr>
              <a:t>(</a:t>
            </a:r>
            <a:r>
              <a:rPr lang="en-US" altLang="zh-CN" sz="2400" dirty="0" smtClean="0">
                <a:latin typeface="+mn-ea"/>
                <a:cs typeface="Times New Roman" pitchFamily="18" charset="0"/>
              </a:rPr>
              <a:t>5)</a:t>
            </a:r>
            <a:r>
              <a:rPr lang="en-US" altLang="zh-CN" sz="2400" dirty="0" err="1" smtClean="0">
                <a:latin typeface="+mn-ea"/>
                <a:cs typeface="Times New Roman" pitchFamily="18" charset="0"/>
              </a:rPr>
              <a:t>KCl</a:t>
            </a:r>
            <a:r>
              <a:rPr lang="zh-CN" altLang="en-US" sz="2400" dirty="0" smtClean="0">
                <a:latin typeface="+mn-ea"/>
                <a:cs typeface="MingLiU" pitchFamily="49" charset="-120"/>
              </a:rPr>
              <a:t>溶液</a:t>
            </a:r>
            <a:r>
              <a:rPr lang="zh-CN" altLang="en-US" sz="2400" dirty="0">
                <a:latin typeface="+mn-ea"/>
                <a:cs typeface="MingLiU" pitchFamily="49" charset="-120"/>
              </a:rPr>
              <a:t>与</a:t>
            </a:r>
            <a:r>
              <a:rPr lang="en-US" altLang="zh-CN" sz="2400" dirty="0">
                <a:latin typeface="+mn-ea"/>
                <a:cs typeface="Times New Roman" pitchFamily="18" charset="0"/>
              </a:rPr>
              <a:t>AgNO</a:t>
            </a:r>
            <a:r>
              <a:rPr lang="en-US" altLang="zh-CN" sz="2400" baseline="-30000" dirty="0">
                <a:latin typeface="+mn-ea"/>
                <a:cs typeface="Times New Roman" pitchFamily="18" charset="0"/>
              </a:rPr>
              <a:t>3</a:t>
            </a:r>
            <a:r>
              <a:rPr lang="zh-CN" altLang="en-US" sz="2400" dirty="0">
                <a:latin typeface="+mn-ea"/>
                <a:cs typeface="MingLiU" pitchFamily="49" charset="-120"/>
              </a:rPr>
              <a:t>溶</a:t>
            </a:r>
            <a:r>
              <a:rPr lang="zh-CN" altLang="en-US" sz="2400" dirty="0" smtClean="0">
                <a:latin typeface="+mn-ea"/>
                <a:cs typeface="MingLiU" pitchFamily="49" charset="-120"/>
              </a:rPr>
              <a:t>液</a:t>
            </a:r>
            <a:endParaRPr lang="en-US" altLang="zh-CN" sz="2400" dirty="0" smtClean="0">
              <a:latin typeface="+mn-ea"/>
              <a:cs typeface="MingLiU" pitchFamily="49" charset="-120"/>
            </a:endParaRPr>
          </a:p>
          <a:p>
            <a:pPr lvl="0" indent="254000" eaLnBrk="0" hangingPunct="0">
              <a:lnSpc>
                <a:spcPct val="150000"/>
              </a:lnSpc>
            </a:pPr>
            <a:endParaRPr kumimoji="1" lang="zh-CN" altLang="en-US" sz="2400" b="1" dirty="0"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99081" y="1150594"/>
            <a:ext cx="5163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H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+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+OH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=H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O      H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+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OH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- 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数目减少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      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35925" y="2267591"/>
            <a:ext cx="661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Cu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2+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+2OH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=Cu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OH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）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↓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   Cu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2+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OH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- 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数目减少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      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54995" y="3349668"/>
            <a:ext cx="659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CO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2-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+2H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+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=H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O+CO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↑     CO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2-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2H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+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数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目减少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      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35925" y="5583663"/>
            <a:ext cx="6535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  Cl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+Ag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+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=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+mn-ea"/>
              </a:rPr>
              <a:t>AgCl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↓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        Cl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Ag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+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数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目减少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      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54995" y="4466665"/>
            <a:ext cx="651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  Cl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+Ag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+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=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+mn-ea"/>
              </a:rPr>
              <a:t>AgCl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↓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        Cl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Ag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+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数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目减少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      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990599" y="1100633"/>
            <a:ext cx="3251200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宋体" pitchFamily="2" charset="-122"/>
              </a:rPr>
              <a:t>1</a:t>
            </a:r>
            <a:r>
              <a:rPr lang="zh-CN" altLang="en-US" sz="2400" b="1" dirty="0" smtClean="0">
                <a:latin typeface="宋体" pitchFamily="2" charset="-122"/>
              </a:rPr>
              <a:t>、离子反应的含义</a:t>
            </a:r>
            <a:endParaRPr lang="zh-CN" altLang="en-US" sz="2400" b="1" dirty="0">
              <a:latin typeface="宋体" pitchFamily="2" charset="-122"/>
            </a:endParaRPr>
          </a:p>
        </p:txBody>
      </p:sp>
      <p:sp>
        <p:nvSpPr>
          <p:cNvPr id="147467" name="AutoShape 11"/>
          <p:cNvSpPr>
            <a:spLocks noChangeArrowheads="1"/>
          </p:cNvSpPr>
          <p:nvPr/>
        </p:nvSpPr>
        <p:spPr bwMode="auto">
          <a:xfrm>
            <a:off x="4241799" y="2901463"/>
            <a:ext cx="6089163" cy="1142998"/>
          </a:xfrm>
          <a:prstGeom prst="wedgeRoundRectCallout">
            <a:avLst>
              <a:gd name="adj1" fmla="val -47486"/>
              <a:gd name="adj2" fmla="val -10410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200" b="1" dirty="0" smtClean="0">
                <a:solidFill>
                  <a:schemeClr val="tx2"/>
                </a:solidFill>
                <a:latin typeface="宋体" pitchFamily="2" charset="-122"/>
              </a:rPr>
              <a:t>    电解质溶液</a:t>
            </a:r>
            <a:r>
              <a:rPr lang="zh-CN" altLang="en-US" sz="2200" b="1" dirty="0">
                <a:solidFill>
                  <a:schemeClr val="tx2"/>
                </a:solidFill>
                <a:latin typeface="宋体" pitchFamily="2" charset="-122"/>
              </a:rPr>
              <a:t>之间发生的反应都是离子反应，都能使溶液</a:t>
            </a:r>
            <a:r>
              <a:rPr lang="zh-CN" altLang="en-US" sz="2200" b="1" dirty="0" smtClean="0">
                <a:solidFill>
                  <a:schemeClr val="tx2"/>
                </a:solidFill>
                <a:latin typeface="宋体" pitchFamily="2" charset="-122"/>
              </a:rPr>
              <a:t>中某种或某些离子的浓度发生改变。</a:t>
            </a:r>
            <a:endParaRPr lang="zh-CN" altLang="en-US" sz="2200" b="1" dirty="0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90599" y="1728145"/>
            <a:ext cx="69991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itchFamily="2" charset="-122"/>
              </a:rPr>
              <a:t>在溶液中有离子参加的</a:t>
            </a:r>
            <a:r>
              <a:rPr lang="zh-CN" altLang="en-US" sz="2400" b="1" dirty="0" smtClean="0">
                <a:latin typeface="宋体" pitchFamily="2" charset="-122"/>
              </a:rPr>
              <a:t>化学反应称为离子反应</a:t>
            </a:r>
            <a:r>
              <a:rPr lang="zh-CN" altLang="en-US" sz="2400" b="1" dirty="0">
                <a:latin typeface="宋体" pitchFamily="2" charset="-122"/>
              </a:rPr>
              <a:t>。</a:t>
            </a:r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292100" y="549146"/>
            <a:ext cx="257419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二、</a:t>
            </a:r>
            <a:r>
              <a:rPr lang="zh-CN" altLang="en-US" sz="2800" b="1" dirty="0">
                <a:solidFill>
                  <a:srgbClr val="FF0000"/>
                </a:solidFill>
              </a:rPr>
              <a:t>离子反应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851950" y="4342675"/>
            <a:ext cx="1915178" cy="1352550"/>
            <a:chOff x="1851950" y="4342675"/>
            <a:chExt cx="1915178" cy="1352550"/>
          </a:xfrm>
        </p:grpSpPr>
        <p:sp>
          <p:nvSpPr>
            <p:cNvPr id="8" name="AutoShape 8"/>
            <p:cNvSpPr>
              <a:spLocks/>
            </p:cNvSpPr>
            <p:nvPr/>
          </p:nvSpPr>
          <p:spPr bwMode="auto">
            <a:xfrm>
              <a:off x="3502244" y="4342675"/>
              <a:ext cx="264884" cy="1352550"/>
            </a:xfrm>
            <a:prstGeom prst="leftBrace">
              <a:avLst>
                <a:gd name="adj1" fmla="val 57258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851950" y="4757837"/>
              <a:ext cx="178273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sx="102000" sy="102000" algn="ctr" rotWithShape="0">
                <a:srgbClr val="000000">
                  <a:alpha val="39998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latin typeface="宋体" pitchFamily="2" charset="-122"/>
                </a:rPr>
                <a:t>发</a:t>
              </a:r>
              <a:r>
                <a:rPr lang="zh-CN" altLang="en-US" sz="2400" dirty="0">
                  <a:latin typeface="宋体" pitchFamily="2" charset="-122"/>
                </a:rPr>
                <a:t>生的条件</a:t>
              </a:r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23493" y="4141787"/>
            <a:ext cx="507316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宋体" pitchFamily="2" charset="-122"/>
              </a:rPr>
              <a:t>有难溶的物质生成</a:t>
            </a:r>
            <a:r>
              <a:rPr lang="en-US" altLang="zh-CN" sz="2400" dirty="0">
                <a:solidFill>
                  <a:srgbClr val="FF0000"/>
                </a:solidFill>
                <a:latin typeface="宋体" pitchFamily="2" charset="-122"/>
              </a:rPr>
              <a:t>;</a:t>
            </a:r>
          </a:p>
          <a:p>
            <a:pPr lvl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宋体" pitchFamily="2" charset="-122"/>
              </a:rPr>
              <a:t>有难电离的物质（如：水）</a:t>
            </a:r>
            <a:r>
              <a:rPr lang="en-US" sz="2400" dirty="0">
                <a:solidFill>
                  <a:srgbClr val="FF0000"/>
                </a:solidFill>
                <a:latin typeface="宋体" pitchFamily="2" charset="-122"/>
              </a:rPr>
              <a:t>生成</a:t>
            </a:r>
            <a:r>
              <a:rPr lang="en-US" altLang="zh-CN" sz="2400" dirty="0">
                <a:solidFill>
                  <a:srgbClr val="FF0000"/>
                </a:solidFill>
                <a:latin typeface="宋体" pitchFamily="2" charset="-122"/>
              </a:rPr>
              <a:t>;</a:t>
            </a:r>
          </a:p>
          <a:p>
            <a:pPr lvl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宋体" pitchFamily="2" charset="-122"/>
              </a:rPr>
              <a:t>有挥发性的气体生成。</a:t>
            </a:r>
          </a:p>
        </p:txBody>
      </p:sp>
      <p:sp>
        <p:nvSpPr>
          <p:cNvPr id="10" name="矩形 9"/>
          <p:cNvSpPr/>
          <p:nvPr/>
        </p:nvSpPr>
        <p:spPr>
          <a:xfrm>
            <a:off x="1851950" y="6063167"/>
            <a:ext cx="3913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复分解反应都属于离子反应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/>
      <p:bldP spid="147467" grpId="0" animBg="1"/>
      <p:bldP spid="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3"/>
          <p:cNvSpPr>
            <a:spLocks noChangeArrowheads="1"/>
          </p:cNvSpPr>
          <p:nvPr/>
        </p:nvSpPr>
        <p:spPr bwMode="auto">
          <a:xfrm>
            <a:off x="811172" y="1637132"/>
            <a:ext cx="35517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n-ea"/>
              </a:rPr>
              <a:t>（</a:t>
            </a:r>
            <a:r>
              <a:rPr lang="en-US" altLang="zh-CN" sz="2400" dirty="0" smtClean="0">
                <a:latin typeface="+mn-ea"/>
              </a:rPr>
              <a:t>1</a:t>
            </a:r>
            <a:r>
              <a:rPr lang="zh-CN" altLang="en-US" sz="2400" dirty="0" smtClean="0">
                <a:latin typeface="+mn-ea"/>
              </a:rPr>
              <a:t>）</a:t>
            </a:r>
            <a:r>
              <a:rPr lang="en-US" altLang="zh-CN" sz="2400" dirty="0" smtClean="0">
                <a:latin typeface="+mn-ea"/>
              </a:rPr>
              <a:t>.</a:t>
            </a:r>
            <a:r>
              <a:rPr lang="zh-CN" altLang="en-US" sz="2400" dirty="0" smtClean="0">
                <a:latin typeface="+mn-ea"/>
              </a:rPr>
              <a:t>概</a:t>
            </a:r>
            <a:r>
              <a:rPr lang="zh-CN" altLang="en-US" sz="2400" dirty="0">
                <a:latin typeface="+mn-ea"/>
              </a:rPr>
              <a:t>念：</a:t>
            </a:r>
          </a:p>
        </p:txBody>
      </p:sp>
      <p:sp>
        <p:nvSpPr>
          <p:cNvPr id="135173" name="Rectangle 8"/>
          <p:cNvSpPr>
            <a:spLocks noChangeArrowheads="1"/>
          </p:cNvSpPr>
          <p:nvPr/>
        </p:nvSpPr>
        <p:spPr bwMode="auto">
          <a:xfrm>
            <a:off x="995648" y="2576112"/>
            <a:ext cx="990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400" dirty="0">
                <a:latin typeface="+mn-ea"/>
              </a:rPr>
              <a:t>用</a:t>
            </a: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实际参加</a:t>
            </a:r>
            <a:r>
              <a:rPr lang="zh-CN" altLang="en-US" sz="2400" dirty="0">
                <a:latin typeface="+mn-ea"/>
              </a:rPr>
              <a:t>反应的离子的符号表示离子反应的式子。 </a:t>
            </a: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898933" y="934672"/>
            <a:ext cx="4339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离子方程式</a:t>
            </a:r>
          </a:p>
        </p:txBody>
      </p:sp>
      <p:sp>
        <p:nvSpPr>
          <p:cNvPr id="7" name="矩形 6"/>
          <p:cNvSpPr/>
          <p:nvPr/>
        </p:nvSpPr>
        <p:spPr>
          <a:xfrm>
            <a:off x="801951" y="348962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+mn-ea"/>
              </a:rPr>
              <a:t>（</a:t>
            </a:r>
            <a:r>
              <a:rPr lang="en-US" altLang="zh-CN" sz="2400" dirty="0" smtClean="0">
                <a:latin typeface="+mn-ea"/>
              </a:rPr>
              <a:t>2</a:t>
            </a:r>
            <a:r>
              <a:rPr lang="zh-CN" altLang="en-US" sz="2400" dirty="0" smtClean="0">
                <a:latin typeface="+mn-ea"/>
              </a:rPr>
              <a:t>）</a:t>
            </a:r>
            <a:r>
              <a:rPr lang="en-US" altLang="zh-CN" sz="2400" dirty="0" smtClean="0">
                <a:latin typeface="+mn-ea"/>
              </a:rPr>
              <a:t>.</a:t>
            </a:r>
            <a:r>
              <a:rPr lang="zh-CN" altLang="en-US" sz="2400" dirty="0" smtClean="0">
                <a:latin typeface="+mn-ea"/>
              </a:rPr>
              <a:t>离子方程式的书写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4910</TotalTime>
  <Words>2195</Words>
  <Application>Microsoft Office PowerPoint</Application>
  <PresentationFormat>宽屏</PresentationFormat>
  <Paragraphs>295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MingLiU</vt:lpstr>
      <vt:lpstr>黑体</vt:lpstr>
      <vt:lpstr>楷体_GB2312</vt:lpstr>
      <vt:lpstr>宋体</vt:lpstr>
      <vt:lpstr>Arial</vt:lpstr>
      <vt:lpstr>Calibri</vt:lpstr>
      <vt:lpstr>Courier New</vt:lpstr>
      <vt:lpstr>Symbol</vt:lpstr>
      <vt:lpstr>Times New Roman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Administrator</cp:lastModifiedBy>
  <cp:revision>281</cp:revision>
  <dcterms:created xsi:type="dcterms:W3CDTF">2019-01-12T04:39:00Z</dcterms:created>
  <dcterms:modified xsi:type="dcterms:W3CDTF">2019-09-24T08:49:54Z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