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409" r:id="rId2"/>
    <p:sldId id="414" r:id="rId3"/>
    <p:sldId id="412" r:id="rId4"/>
    <p:sldId id="413" r:id="rId5"/>
    <p:sldId id="418" r:id="rId6"/>
    <p:sldId id="419" r:id="rId7"/>
    <p:sldId id="420" r:id="rId8"/>
    <p:sldId id="421" r:id="rId9"/>
    <p:sldId id="410" r:id="rId10"/>
    <p:sldId id="411" r:id="rId11"/>
    <p:sldId id="422" r:id="rId12"/>
    <p:sldId id="430" r:id="rId13"/>
    <p:sldId id="423" r:id="rId14"/>
    <p:sldId id="424" r:id="rId15"/>
    <p:sldId id="425" r:id="rId16"/>
    <p:sldId id="427" r:id="rId17"/>
    <p:sldId id="428" r:id="rId18"/>
    <p:sldId id="429" r:id="rId19"/>
    <p:sldId id="426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tags" Target="tags/tag70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w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ags" Target="../tags/tag57.xml" /><Relationship Id="rId14" Type="http://schemas.openxmlformats.org/officeDocument/2006/relationships/tags" Target="../tags/tag58.xml" /><Relationship Id="rId15" Type="http://schemas.openxmlformats.org/officeDocument/2006/relationships/tags" Target="../tags/tag59.xml" /><Relationship Id="rId16" Type="http://schemas.openxmlformats.org/officeDocument/2006/relationships/tags" Target="../tags/tag60.xml" /><Relationship Id="rId17" Type="http://schemas.openxmlformats.org/officeDocument/2006/relationships/tags" Target="../tags/tag61.xml" /><Relationship Id="rId18" Type="http://schemas.openxmlformats.org/officeDocument/2006/relationships/tags" Target="../tags/tag62.xml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63.xml" /><Relationship Id="rId3" Type="http://schemas.openxmlformats.org/officeDocument/2006/relationships/tags" Target="../tags/tag6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2.bin" TargetMode="Internal" /><Relationship Id="rId3" Type="http://schemas.openxmlformats.org/officeDocument/2006/relationships/image" Target="../media/image8.emf" /><Relationship Id="rId4" Type="http://schemas.openxmlformats.org/officeDocument/2006/relationships/vmlDrawing" Target="../drawings/vmlDrawing2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NULL" TargetMode="External" /><Relationship Id="rId3" Type="http://schemas.openxmlformats.org/officeDocument/2006/relationships/image" Target="../media/image9.png" /><Relationship Id="rId4" Type="http://schemas.openxmlformats.org/officeDocument/2006/relationships/image" Target="../media/image10.png" /><Relationship Id="rId5" Type="http://schemas.openxmlformats.org/officeDocument/2006/relationships/image" Target="../media/image11.png" /><Relationship Id="rId6" Type="http://schemas.openxmlformats.org/officeDocument/2006/relationships/image" Target="../media/image12.emf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Relationship Id="rId3" Type="http://schemas.openxmlformats.org/officeDocument/2006/relationships/tags" Target="../tags/tag66.xml" /><Relationship Id="rId4" Type="http://schemas.openxmlformats.org/officeDocument/2006/relationships/image" Target="../media/image14.jpeg" /><Relationship Id="rId5" Type="http://schemas.openxmlformats.org/officeDocument/2006/relationships/tags" Target="../tags/tag67.xml" /><Relationship Id="rId6" Type="http://schemas.openxmlformats.org/officeDocument/2006/relationships/image" Target="../media/image15.jpeg" /><Relationship Id="rId7" Type="http://schemas.openxmlformats.org/officeDocument/2006/relationships/tags" Target="../tags/tag68.xml" /><Relationship Id="rId8" Type="http://schemas.openxmlformats.org/officeDocument/2006/relationships/image" Target="../media/image16.jpeg" /><Relationship Id="rId9" Type="http://schemas.openxmlformats.org/officeDocument/2006/relationships/tags" Target="../tags/tag69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png" /><Relationship Id="rId3" Type="http://schemas.openxmlformats.org/officeDocument/2006/relationships/oleObject" Target="../embeddings/oleObject3.bin" TargetMode="Internal" /><Relationship Id="rId4" Type="http://schemas.openxmlformats.org/officeDocument/2006/relationships/image" Target="../media/image20.wmf" /><Relationship Id="rId5" Type="http://schemas.openxmlformats.org/officeDocument/2006/relationships/vmlDrawing" Target="../drawings/vmlDrawing3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6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em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emf" /><Relationship Id="rId3" Type="http://schemas.openxmlformats.org/officeDocument/2006/relationships/image" Target="../media/image4.em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em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em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7.emf" /><Relationship Id="rId4" Type="http://schemas.openxmlformats.org/officeDocument/2006/relationships/vmlDrawing" Target="../drawings/vmlDrawing1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40435" y="1670050"/>
            <a:ext cx="9799320" cy="988695"/>
          </a:xfrm>
        </p:spPr>
        <p:txBody>
          <a:bodyPr>
            <a:normAutofit/>
          </a:bodyPr>
          <a:lstStyle/>
          <a:p>
            <a:r>
              <a:rPr sz="480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第</a:t>
            </a:r>
            <a:r>
              <a:rPr lang="en-US" sz="480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</a:t>
            </a:r>
            <a:r>
              <a:rPr sz="480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节　核能的利用与环境保护</a:t>
            </a:r>
            <a:endParaRPr lang="zh-CN" altLang="zh-CN" sz="480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09880" y="491490"/>
          <a:ext cx="11431905" cy="569976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2" imgW="7425055" imgH="4233545" progId="Word.Document.12">
                  <p:embed/>
                </p:oleObj>
              </mc:Choice>
              <mc:Fallback>
                <p:oleObj r:id="rId2" imgW="7425055" imgH="423354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9880" y="491490"/>
                        <a:ext cx="11431905" cy="56997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28418" name="图片 828417" descr="G:/新建文件夹/规律总结2.TIF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1333762" y="1873504"/>
            <a:ext cx="9401850" cy="28573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8419" name="图片 828418" descr="G:/新建文件夹/规律总结3.TIF"/>
          <p:cNvPicPr>
            <a:picLocks noChangeAspect="1"/>
          </p:cNvPicPr>
          <p:nvPr/>
        </p:nvPicPr>
        <p:blipFill>
          <a:blip r:embed="rId4" r:link="rId2"/>
          <a:stretch>
            <a:fillRect/>
          </a:stretch>
        </p:blipFill>
        <p:spPr>
          <a:xfrm>
            <a:off x="1333762" y="4541029"/>
            <a:ext cx="9401850" cy="4115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8420" name="图片 828419" descr="G:/新建文件夹/名师指津.TIF"/>
          <p:cNvPicPr>
            <a:picLocks noChangeAspect="1"/>
          </p:cNvPicPr>
          <p:nvPr/>
        </p:nvPicPr>
        <p:blipFill>
          <a:blip r:embed="rId5" r:link="rId2"/>
          <a:stretch>
            <a:fillRect/>
          </a:stretch>
        </p:blipFill>
        <p:spPr>
          <a:xfrm>
            <a:off x="1333762" y="966411"/>
            <a:ext cx="9405210" cy="9070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8421" name="图片 8284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8201" y="1868464"/>
            <a:ext cx="8788722" cy="2835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2081" y="6663749"/>
            <a:ext cx="12192675" cy="1939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400" kern="100">
              <a:solidFill>
                <a:srgbClr val="0000CC"/>
              </a:solidFill>
              <a:latin typeface="Times New Roman" panose="02020603050405020304" pitchFamily="18" charset="0"/>
              <a:ea typeface="华文细黑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8580" y="303232"/>
            <a:ext cx="11254283" cy="370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1.</a:t>
            </a:r>
            <a:r>
              <a:rPr lang="zh-CN" altLang="zh-CN" sz="2800" kern="10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核反应堆是实现可控制的重核裂变链式反应的一种装置，它的主要组成部分是</a:t>
            </a:r>
            <a:r>
              <a:rPr lang="en-US" altLang="zh-CN" sz="2800" kern="100">
                <a:latin typeface="Times New Roman" panose="02020603050405020304"/>
                <a:ea typeface="华文细黑" panose="02010600040101010101" charset="-122"/>
                <a:cs typeface="Courier New" panose="02070309020205020404"/>
              </a:rPr>
              <a:t>(</a:t>
            </a:r>
            <a:r>
              <a:rPr lang="zh-CN" altLang="zh-CN" sz="2800" kern="10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　　</a:t>
            </a:r>
            <a:r>
              <a:rPr lang="en-US" altLang="zh-CN" sz="2800" kern="100">
                <a:latin typeface="Times New Roman" panose="02020603050405020304"/>
                <a:ea typeface="华文细黑" panose="02010600040101010101" charset="-122"/>
                <a:cs typeface="Courier New" panose="02070309020205020404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/>
                <a:ea typeface="华文细黑" panose="02010600040101010101" charset="-122"/>
                <a:cs typeface="Courier New" panose="02070309020205020404"/>
              </a:rPr>
              <a:t>A.</a:t>
            </a:r>
            <a:r>
              <a:rPr lang="zh-CN" altLang="zh-CN" sz="2800" kern="10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原子燃料、慢化剂、冷却系统和控制调节系统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/>
                <a:ea typeface="华文细黑" panose="02010600040101010101" charset="-122"/>
                <a:cs typeface="Courier New" panose="02070309020205020404"/>
              </a:rPr>
              <a:t>B.</a:t>
            </a:r>
            <a:r>
              <a:rPr lang="zh-CN" altLang="zh-CN" sz="2800" kern="10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原子燃料、慢化剂、发热系统和传热系统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/>
                <a:ea typeface="华文细黑" panose="02010600040101010101" charset="-122"/>
                <a:cs typeface="Courier New" panose="02070309020205020404"/>
              </a:rPr>
              <a:t>C.</a:t>
            </a:r>
            <a:r>
              <a:rPr lang="zh-CN" altLang="zh-CN" sz="2800" kern="10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原子燃料、调速剂、碰撞系统和热系统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/>
                <a:ea typeface="华文细黑" panose="02010600040101010101" charset="-122"/>
                <a:cs typeface="Courier New" panose="02070309020205020404"/>
              </a:rPr>
              <a:t>D.</a:t>
            </a:r>
            <a:r>
              <a:rPr lang="zh-CN" altLang="zh-CN" sz="2800" kern="10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原子燃料、中子源、原子能聚存和输送系统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05984" y="1072709"/>
            <a:ext cx="4394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mtClean="0">
                <a:solidFill>
                  <a:srgbClr val="C00000"/>
                </a:solidFill>
                <a:latin typeface="Times New Roman" panose="02020603050405020304"/>
                <a:ea typeface="华文细黑" panose="02010600040101010101" charset="-122"/>
              </a:rPr>
              <a:t>A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1154361" y="6656915"/>
            <a:ext cx="1035876" cy="200805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解析答案</a:t>
            </a:r>
            <a:endParaRPr lang="zh-CN" altLang="en-US" sz="14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8580" y="4163119"/>
            <a:ext cx="11254283" cy="250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zh-CN" altLang="zh-CN" sz="2800" b="1" kern="100" smtClean="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解析</a:t>
            </a:r>
            <a:r>
              <a:rPr lang="zh-CN" altLang="zh-CN" sz="2800" kern="100" smtClean="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　</a:t>
            </a:r>
            <a:r>
              <a:rPr lang="zh-CN" altLang="zh-CN" sz="2800" kern="10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核反应堆的主要部分包括：</a:t>
            </a:r>
            <a:r>
              <a:rPr lang="en-US" altLang="zh-CN" sz="2800" kern="100">
                <a:latin typeface="宋体" panose="02010600030101010101" pitchFamily="2" charset="-122"/>
                <a:ea typeface="华文细黑" panose="02010600040101010101" charset="-122"/>
                <a:cs typeface="Times New Roman" panose="02020603050405020304"/>
              </a:rPr>
              <a:t>①</a:t>
            </a:r>
            <a:r>
              <a:rPr lang="zh-CN" altLang="zh-CN" sz="2800" kern="10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燃料，即浓缩铀</a:t>
            </a:r>
            <a:r>
              <a:rPr lang="en-US" altLang="zh-CN" sz="2800" kern="100">
                <a:latin typeface="Times New Roman" panose="02020603050405020304"/>
                <a:ea typeface="华文细黑" panose="02010600040101010101" charset="-122"/>
                <a:cs typeface="Courier New" panose="02070309020205020404"/>
              </a:rPr>
              <a:t>235</a:t>
            </a:r>
            <a:r>
              <a:rPr lang="zh-CN" altLang="zh-CN" sz="2800" kern="10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；</a:t>
            </a:r>
            <a:r>
              <a:rPr lang="en-US" altLang="zh-CN" sz="2800" kern="100">
                <a:latin typeface="宋体" panose="02010600030101010101" pitchFamily="2" charset="-122"/>
                <a:ea typeface="华文细黑" panose="02010600040101010101" charset="-122"/>
                <a:cs typeface="Times New Roman" panose="02020603050405020304"/>
              </a:rPr>
              <a:t>②</a:t>
            </a:r>
            <a:r>
              <a:rPr lang="zh-CN" altLang="zh-CN" sz="2800" kern="10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慢化剂，采用石墨、重水或普通水；</a:t>
            </a:r>
            <a:r>
              <a:rPr lang="en-US" altLang="zh-CN" sz="2800" kern="100">
                <a:latin typeface="宋体" panose="02010600030101010101" pitchFamily="2" charset="-122"/>
                <a:ea typeface="华文细黑" panose="02010600040101010101" charset="-122"/>
                <a:cs typeface="Times New Roman" panose="02020603050405020304"/>
              </a:rPr>
              <a:t>③</a:t>
            </a:r>
            <a:r>
              <a:rPr lang="zh-CN" altLang="zh-CN" sz="2800" kern="10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控制棒，控制链式反应的速度；</a:t>
            </a:r>
            <a:r>
              <a:rPr lang="en-US" altLang="zh-CN" sz="2800" kern="100">
                <a:latin typeface="宋体" panose="02010600030101010101" pitchFamily="2" charset="-122"/>
                <a:ea typeface="华文细黑" panose="02010600040101010101" charset="-122"/>
                <a:cs typeface="Times New Roman" panose="02020603050405020304"/>
              </a:rPr>
              <a:t>④</a:t>
            </a:r>
            <a:r>
              <a:rPr lang="zh-CN" altLang="zh-CN" sz="2800" kern="10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冷却系统，水或液态钠等流体在反应堆内外循环流动，把反应堆的热量传输出去用于发电，故</a:t>
            </a:r>
            <a:r>
              <a:rPr lang="en-US" altLang="zh-CN" sz="2800" kern="100">
                <a:latin typeface="Times New Roman" panose="02020603050405020304"/>
                <a:ea typeface="华文细黑" panose="02010600040101010101" charset="-122"/>
                <a:cs typeface="Courier New" panose="02070309020205020404"/>
              </a:rPr>
              <a:t>A</a:t>
            </a:r>
            <a:r>
              <a:rPr lang="zh-CN" altLang="zh-CN" sz="2800" kern="10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正确，</a:t>
            </a:r>
            <a:r>
              <a:rPr lang="en-US" altLang="zh-CN" sz="2800" kern="100">
                <a:latin typeface="Times New Roman" panose="02020603050405020304"/>
                <a:ea typeface="华文细黑" panose="02010600040101010101" charset="-122"/>
                <a:cs typeface="Courier New" panose="02070309020205020404"/>
              </a:rPr>
              <a:t>B</a:t>
            </a:r>
            <a:r>
              <a:rPr lang="zh-CN" altLang="zh-CN" sz="2800" kern="10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、</a:t>
            </a:r>
            <a:r>
              <a:rPr lang="en-US" altLang="zh-CN" sz="2800" kern="100">
                <a:latin typeface="Times New Roman" panose="02020603050405020304"/>
                <a:ea typeface="华文细黑" panose="02010600040101010101" charset="-122"/>
                <a:cs typeface="Courier New" panose="02070309020205020404"/>
              </a:rPr>
              <a:t>C</a:t>
            </a:r>
            <a:r>
              <a:rPr lang="zh-CN" altLang="zh-CN" sz="2800" kern="10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、</a:t>
            </a:r>
            <a:r>
              <a:rPr lang="en-US" altLang="zh-CN" sz="2800" kern="100">
                <a:latin typeface="Times New Roman" panose="02020603050405020304"/>
                <a:ea typeface="华文细黑" panose="02010600040101010101" charset="-122"/>
                <a:cs typeface="Courier New" panose="02070309020205020404"/>
              </a:rPr>
              <a:t>D</a:t>
            </a:r>
            <a:r>
              <a:rPr lang="zh-CN" altLang="zh-CN" sz="2800" kern="10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错</a:t>
            </a:r>
            <a:r>
              <a:rPr lang="en-US" altLang="zh-CN" sz="2800" kern="100">
                <a:latin typeface="Times New Roman" panose="02020603050405020304"/>
                <a:ea typeface="华文细黑" panose="02010600040101010101" charset="-122"/>
                <a:cs typeface="Courier New" panose="02070309020205020404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2505" y="196270"/>
            <a:ext cx="10969200" cy="475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二、核武器</a:t>
            </a:r>
            <a:r>
              <a:rPr lang="en-US" altLang="zh-CN"/>
              <a:t> </a:t>
            </a:r>
            <a:endParaRPr lang="en-US" altLang="zh-CN"/>
          </a:p>
          <a:p>
            <a:pPr>
              <a:lnSpc>
                <a:spcPct val="120000"/>
              </a:lnSpc>
            </a:pPr>
            <a:r>
              <a:rPr lang="en-US" altLang="zh-CN" sz="2400"/>
              <a:t>1.</a:t>
            </a:r>
            <a:r>
              <a:rPr lang="zh-CN" altLang="en-US" sz="2400"/>
              <a:t>原子弹：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是一种没有减速剂、不加控制的</a:t>
            </a:r>
            <a:r>
              <a:rPr lang="zh-CN" altLang="en-US" sz="2400" b="1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链式反应装置．</a:t>
            </a:r>
            <a:endParaRPr lang="zh-CN" altLang="en-US" sz="2400"/>
          </a:p>
        </p:txBody>
      </p:sp>
      <p:pic>
        <p:nvPicPr>
          <p:cNvPr id="28675" name="图片 28674" descr="原子弹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75983" y="4638675"/>
            <a:ext cx="3579812" cy="2808288"/>
          </a:xfrm>
          <a:prstGeom prst="rect">
            <a:avLst/>
          </a:prstGeom>
          <a:noFill/>
          <a:ln w="9525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676" name="图片 28675" descr="原子弹结构图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87570" y="2116138"/>
            <a:ext cx="2971800" cy="2522537"/>
          </a:xfrm>
          <a:prstGeom prst="rect">
            <a:avLst/>
          </a:prstGeom>
          <a:noFill/>
          <a:ln w="9525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678" name="图片 28677" descr="枪式结构的原子弹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242935" y="1999615"/>
            <a:ext cx="3036888" cy="3244850"/>
          </a:xfrm>
          <a:prstGeom prst="rect">
            <a:avLst/>
          </a:prstGeom>
          <a:noFill/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679" name="图片 28678" descr="原子弹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37540" y="2116455"/>
            <a:ext cx="3705225" cy="2419350"/>
          </a:xfrm>
          <a:prstGeom prst="rect">
            <a:avLst/>
          </a:prstGeom>
          <a:noFill/>
          <a:ln w="9525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7" name="文本框 21506"/>
          <p:cNvSpPr txBox="1"/>
          <p:nvPr/>
        </p:nvSpPr>
        <p:spPr>
          <a:xfrm>
            <a:off x="388620" y="714375"/>
            <a:ext cx="10279380" cy="1770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ct val="0"/>
              </a:spcBef>
            </a:pPr>
            <a:r>
              <a:rPr lang="en-US" altLang="zh-CN" sz="2800">
                <a:solidFill>
                  <a:srgbClr val="3333FF"/>
                </a:solidFill>
                <a:latin typeface="华文楷体" panose="02010600040101010101" charset="-122"/>
                <a:ea typeface="华文楷体" panose="02010600040101010101" charset="-122"/>
              </a:rPr>
              <a:t>       “</a:t>
            </a:r>
            <a:r>
              <a:rPr lang="zh-CN" altLang="en-US" sz="2800">
                <a:solidFill>
                  <a:srgbClr val="3333FF"/>
                </a:solidFill>
                <a:latin typeface="华文楷体" panose="02010600040101010101" charset="-122"/>
                <a:ea typeface="华文楷体" panose="02010600040101010101" charset="-122"/>
              </a:rPr>
              <a:t>小玩意儿”钚装药重</a:t>
            </a:r>
            <a:r>
              <a:rPr lang="en-US" altLang="zh-CN" sz="2800">
                <a:solidFill>
                  <a:srgbClr val="3333FF"/>
                </a:solidFill>
                <a:latin typeface="华文楷体" panose="02010600040101010101" charset="-122"/>
                <a:ea typeface="华文楷体" panose="02010600040101010101" charset="-122"/>
              </a:rPr>
              <a:t>6.1</a:t>
            </a:r>
            <a:r>
              <a:rPr lang="zh-CN" altLang="en-US" sz="2800">
                <a:solidFill>
                  <a:srgbClr val="3333FF"/>
                </a:solidFill>
                <a:latin typeface="华文楷体" panose="02010600040101010101" charset="-122"/>
                <a:ea typeface="华文楷体" panose="02010600040101010101" charset="-122"/>
              </a:rPr>
              <a:t>千克，</a:t>
            </a:r>
            <a:r>
              <a:rPr lang="en-US" altLang="zh-CN" sz="2800">
                <a:solidFill>
                  <a:srgbClr val="3333FF"/>
                </a:solidFill>
                <a:latin typeface="华文楷体" panose="02010600040101010101" charset="-122"/>
                <a:ea typeface="华文楷体" panose="02010600040101010101" charset="-122"/>
              </a:rPr>
              <a:t>TNT</a:t>
            </a:r>
            <a:r>
              <a:rPr lang="zh-CN" altLang="en-US" sz="2800">
                <a:solidFill>
                  <a:srgbClr val="3333FF"/>
                </a:solidFill>
                <a:latin typeface="华文楷体" panose="02010600040101010101" charset="-122"/>
                <a:ea typeface="华文楷体" panose="02010600040101010101" charset="-122"/>
              </a:rPr>
              <a:t>当量</a:t>
            </a:r>
            <a:r>
              <a:rPr lang="en-US" altLang="zh-CN" sz="2800">
                <a:solidFill>
                  <a:srgbClr val="3333FF"/>
                </a:solidFill>
                <a:latin typeface="华文楷体" panose="02010600040101010101" charset="-122"/>
                <a:ea typeface="华文楷体" panose="02010600040101010101" charset="-122"/>
              </a:rPr>
              <a:t>2.2</a:t>
            </a:r>
            <a:r>
              <a:rPr lang="zh-CN" altLang="en-US" sz="2800">
                <a:solidFill>
                  <a:srgbClr val="3333FF"/>
                </a:solidFill>
                <a:latin typeface="华文楷体" panose="02010600040101010101" charset="-122"/>
                <a:ea typeface="华文楷体" panose="02010600040101010101" charset="-122"/>
              </a:rPr>
              <a:t>万吨，试验中产生了上千万度的高温和数百亿个大气压，致使一座</a:t>
            </a:r>
            <a:r>
              <a:rPr lang="en-US" altLang="zh-CN" sz="2800">
                <a:solidFill>
                  <a:srgbClr val="3333FF"/>
                </a:solidFill>
                <a:latin typeface="华文楷体" panose="02010600040101010101" charset="-122"/>
                <a:ea typeface="华文楷体" panose="02010600040101010101" charset="-122"/>
              </a:rPr>
              <a:t>30</a:t>
            </a:r>
            <a:r>
              <a:rPr lang="zh-CN" altLang="en-US" sz="2800">
                <a:solidFill>
                  <a:srgbClr val="3333FF"/>
                </a:solidFill>
                <a:latin typeface="华文楷体" panose="02010600040101010101" charset="-122"/>
                <a:ea typeface="华文楷体" panose="02010600040101010101" charset="-122"/>
              </a:rPr>
              <a:t>米高的铁塔被熔化为气体，并在地面上形成一个巨大的弹坑．</a:t>
            </a:r>
            <a:endParaRPr lang="zh-CN" altLang="en-US" sz="2800">
              <a:solidFill>
                <a:srgbClr val="3333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1508" name="文本框 21507"/>
          <p:cNvSpPr txBox="1"/>
          <p:nvPr/>
        </p:nvSpPr>
        <p:spPr>
          <a:xfrm>
            <a:off x="484505" y="2894330"/>
            <a:ext cx="10183495" cy="121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ct val="0"/>
              </a:spcBef>
            </a:pPr>
            <a:r>
              <a:rPr lang="en-US" altLang="zh-CN" sz="2800">
                <a:solidFill>
                  <a:srgbClr val="3333FF"/>
                </a:solidFill>
                <a:latin typeface="华文楷体" panose="02010600040101010101" charset="-122"/>
                <a:ea typeface="华文楷体" panose="02010600040101010101" charset="-122"/>
              </a:rPr>
              <a:t>     </a:t>
            </a:r>
            <a:r>
              <a:rPr lang="zh-CN" altLang="en-US" sz="2800">
                <a:solidFill>
                  <a:srgbClr val="3333FF"/>
                </a:solidFill>
                <a:latin typeface="华文楷体" panose="02010600040101010101" charset="-122"/>
                <a:ea typeface="华文楷体" panose="02010600040101010101" charset="-122"/>
              </a:rPr>
              <a:t>在半径为</a:t>
            </a:r>
            <a:r>
              <a:rPr lang="en-US" altLang="zh-CN" sz="2800">
                <a:solidFill>
                  <a:srgbClr val="3333FF"/>
                </a:solidFill>
                <a:latin typeface="华文楷体" panose="02010600040101010101" charset="-122"/>
                <a:ea typeface="华文楷体" panose="02010600040101010101" charset="-122"/>
              </a:rPr>
              <a:t>400</a:t>
            </a:r>
            <a:r>
              <a:rPr lang="zh-CN" altLang="en-US" sz="2800">
                <a:solidFill>
                  <a:srgbClr val="3333FF"/>
                </a:solidFill>
                <a:latin typeface="华文楷体" panose="02010600040101010101" charset="-122"/>
                <a:ea typeface="华文楷体" panose="02010600040101010101" charset="-122"/>
              </a:rPr>
              <a:t>米的范围内，沙石被熔化成了黄绿色的玻璃状物质，半径为</a:t>
            </a:r>
            <a:r>
              <a:rPr lang="en-US" altLang="zh-CN" sz="2800">
                <a:solidFill>
                  <a:srgbClr val="3333FF"/>
                </a:solidFill>
                <a:latin typeface="华文楷体" panose="02010600040101010101" charset="-122"/>
                <a:ea typeface="华文楷体" panose="02010600040101010101" charset="-122"/>
              </a:rPr>
              <a:t>1600</a:t>
            </a:r>
            <a:r>
              <a:rPr lang="zh-CN" altLang="en-US" sz="2800">
                <a:solidFill>
                  <a:srgbClr val="3333FF"/>
                </a:solidFill>
                <a:latin typeface="华文楷体" panose="02010600040101010101" charset="-122"/>
                <a:ea typeface="华文楷体" panose="02010600040101010101" charset="-122"/>
              </a:rPr>
              <a:t>米的范围内，所有的动物全部死亡．</a:t>
            </a:r>
            <a:endParaRPr lang="zh-CN" altLang="en-US" sz="2800">
              <a:solidFill>
                <a:srgbClr val="3333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1509" name="文本框 21508"/>
          <p:cNvSpPr txBox="1"/>
          <p:nvPr/>
        </p:nvSpPr>
        <p:spPr>
          <a:xfrm>
            <a:off x="268605" y="4572000"/>
            <a:ext cx="11673840" cy="1770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ct val="0"/>
              </a:spcBef>
            </a:pPr>
            <a:r>
              <a:rPr lang="en-US" altLang="zh-CN" sz="2800">
                <a:solidFill>
                  <a:srgbClr val="3333FF"/>
                </a:solidFill>
                <a:latin typeface="华文楷体" panose="02010600040101010101" charset="-122"/>
                <a:ea typeface="华文楷体" panose="02010600040101010101" charset="-122"/>
              </a:rPr>
              <a:t>     “</a:t>
            </a:r>
            <a:r>
              <a:rPr lang="zh-CN" altLang="en-US" sz="2800">
                <a:solidFill>
                  <a:srgbClr val="3333FF"/>
                </a:solidFill>
                <a:latin typeface="华文楷体" panose="02010600040101010101" charset="-122"/>
                <a:ea typeface="华文楷体" panose="02010600040101010101" charset="-122"/>
              </a:rPr>
              <a:t>原子弹之父” 奥本海默在核爆观测站里感到十分震惊，他想起了印度一首古诗：“漫天奇光异彩，有如圣灵逞威，只有一千个太阳，才能与其争辉．我是死神，我是世界的毁灭者．”</a:t>
            </a:r>
            <a:endParaRPr lang="zh-CN" altLang="en-US" sz="2800">
              <a:solidFill>
                <a:srgbClr val="3333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1513" name="直接连接符 21512"/>
          <p:cNvSpPr/>
          <p:nvPr/>
        </p:nvSpPr>
        <p:spPr>
          <a:xfrm>
            <a:off x="485140" y="2762885"/>
            <a:ext cx="10683875" cy="20955"/>
          </a:xfrm>
          <a:prstGeom prst="line">
            <a:avLst/>
          </a:prstGeom>
          <a:ln w="57150" cap="flat" cmpd="sng">
            <a:solidFill>
              <a:srgbClr val="99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1514" name="直接连接符 21513"/>
          <p:cNvSpPr/>
          <p:nvPr/>
        </p:nvSpPr>
        <p:spPr>
          <a:xfrm>
            <a:off x="610870" y="4425950"/>
            <a:ext cx="11105515" cy="70485"/>
          </a:xfrm>
          <a:prstGeom prst="line">
            <a:avLst/>
          </a:prstGeom>
          <a:ln w="57150" cap="flat" cmpd="sng">
            <a:solidFill>
              <a:srgbClr val="99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1516" name="文本框 21515"/>
          <p:cNvSpPr txBox="1"/>
          <p:nvPr/>
        </p:nvSpPr>
        <p:spPr>
          <a:xfrm>
            <a:off x="3124200" y="76200"/>
            <a:ext cx="5380038" cy="76835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9999FF"/>
            </a:solidFill>
            <a:prstDash val="solid"/>
            <a:miter/>
            <a:headEnd type="none" w="med" len="med"/>
            <a:tailEnd type="none" w="med" len="med"/>
          </a:ln>
          <a:effectLst>
            <a:outerShdw sy="50000" kx="-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>
                <a:solidFill>
                  <a:srgbClr val="00CC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华文楷体" panose="02010600040101010101" charset="-122"/>
              </a:rPr>
              <a:t>原子弹</a:t>
            </a:r>
            <a:endParaRPr lang="zh-CN" altLang="en-US" sz="4400">
              <a:solidFill>
                <a:srgbClr val="00CC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9" name="文本框 19458"/>
          <p:cNvSpPr txBox="1"/>
          <p:nvPr/>
        </p:nvSpPr>
        <p:spPr>
          <a:xfrm>
            <a:off x="153035" y="692150"/>
            <a:ext cx="11745595" cy="2245360"/>
          </a:xfrm>
          <a:prstGeom prst="rect">
            <a:avLst/>
          </a:prstGeom>
          <a:solidFill>
            <a:srgbClr val="000099"/>
          </a:solidFill>
          <a:ln w="38100" cap="flat" cmpd="sng">
            <a:solidFill>
              <a:srgbClr val="99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</a:rPr>
              <a:t></a:t>
            </a:r>
            <a:r>
              <a:rPr lang="zh-CN" altLang="en-US" sz="2800" b="1"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美国原子弹突袭广岛和长崎造成了巨大的毁伤．在长崎投掷的原子弹爆炸后形成的蘑菇状云团，爆炸产生的气流、烟尘直冲云天，高达</a:t>
            </a:r>
            <a:r>
              <a:rPr lang="en-US" altLang="zh-CN" sz="2800" b="1"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12</a:t>
            </a:r>
            <a:r>
              <a:rPr lang="zh-CN" altLang="en-US" sz="2800" b="1"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英里多．广岛市区</a:t>
            </a:r>
            <a:r>
              <a:rPr lang="en-US" altLang="zh-CN" sz="2800" b="1"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80%</a:t>
            </a:r>
            <a:r>
              <a:rPr lang="zh-CN" altLang="en-US" sz="2800" b="1"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的建筑化为灰烬，</a:t>
            </a:r>
            <a:r>
              <a:rPr lang="en-US" altLang="zh-CN" sz="2800" b="1"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64000</a:t>
            </a:r>
            <a:r>
              <a:rPr lang="zh-CN" altLang="en-US" sz="2800" b="1"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人丧生，</a:t>
            </a:r>
            <a:r>
              <a:rPr lang="en-US" altLang="zh-CN" sz="2800" b="1"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72000</a:t>
            </a:r>
            <a:r>
              <a:rPr lang="zh-CN" altLang="en-US" sz="2800" b="1"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人受伤，伤亡总人数占全市总人口的</a:t>
            </a:r>
            <a:r>
              <a:rPr lang="en-US" altLang="zh-CN" sz="2800" b="1"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53%</a:t>
            </a:r>
            <a:r>
              <a:rPr lang="zh-CN" altLang="en-US" sz="2800" b="1"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．长崎市</a:t>
            </a:r>
            <a:r>
              <a:rPr lang="en-US" altLang="zh-CN" sz="2800" b="1"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60%</a:t>
            </a:r>
            <a:r>
              <a:rPr lang="zh-CN" altLang="en-US" sz="2800" b="1"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的建筑物被摧毁，伤亡</a:t>
            </a:r>
            <a:r>
              <a:rPr lang="en-US" altLang="zh-CN" sz="2800" b="1"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86000</a:t>
            </a:r>
            <a:r>
              <a:rPr lang="zh-CN" altLang="en-US" sz="2800" b="1"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人，占全市</a:t>
            </a:r>
            <a:r>
              <a:rPr lang="en-US" altLang="zh-CN" sz="2800" b="1"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37% </a:t>
            </a:r>
            <a:r>
              <a:rPr lang="zh-CN" altLang="en-US" sz="2800" b="1">
                <a:effectLst>
                  <a:outerShdw blurRad="38100" dist="38100" dir="2700000">
                    <a:srgbClr val="00000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．</a:t>
            </a:r>
            <a:endParaRPr lang="zh-CN" altLang="en-US" sz="2800" b="1">
              <a:effectLst>
                <a:outerShdw blurRad="38100" dist="38100" dir="2700000">
                  <a:srgbClr val="00000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19463" name="图片 19462" descr="美国原子弹突袭广岛和长崎造成了巨大的毁伤。广岛市区80%的建筑化为灰烬，64000人丧生，72000人受伤，伤亡总人数占全市总人口的53%。长崎市60%的建筑物被摧毁，伤亡86000人，占全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25" y="3649345"/>
            <a:ext cx="6176645" cy="1936115"/>
          </a:xfrm>
          <a:prstGeom prst="rect">
            <a:avLst/>
          </a:prstGeom>
          <a:noFill/>
          <a:ln w="38100" cap="flat" cmpd="sng">
            <a:solidFill>
              <a:srgbClr val="9999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464" name="图片 19463" descr="在长崎投掷的原子弹爆炸后形成的蘑菇状云团，爆炸产生的气流、烟尘直冲云天，高达12英里多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5" y="3371215"/>
            <a:ext cx="4994910" cy="2493010"/>
          </a:xfrm>
          <a:prstGeom prst="rect">
            <a:avLst/>
          </a:prstGeom>
          <a:noFill/>
          <a:ln w="38100" cap="flat" cmpd="sng">
            <a:solidFill>
              <a:srgbClr val="9999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467" name="文本框 19466"/>
          <p:cNvSpPr txBox="1"/>
          <p:nvPr/>
        </p:nvSpPr>
        <p:spPr>
          <a:xfrm>
            <a:off x="3124200" y="76200"/>
            <a:ext cx="5380038" cy="5835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9999FF"/>
            </a:solidFill>
            <a:prstDash val="solid"/>
            <a:miter/>
            <a:headEnd type="none" w="med" len="med"/>
            <a:tailEnd type="none" w="med" len="med"/>
          </a:ln>
          <a:effectLst>
            <a:outerShdw sy="50000" kx="-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rgbClr val="00CC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华文楷体" panose="02010600040101010101" charset="-122"/>
              </a:rPr>
              <a:t>原子弹</a:t>
            </a:r>
            <a:endParaRPr lang="zh-CN" altLang="en-US" sz="3200">
              <a:solidFill>
                <a:srgbClr val="00CC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4" name="标题 44033"/>
          <p:cNvSpPr>
            <a:spLocks noGrp="1"/>
          </p:cNvSpPr>
          <p:nvPr>
            <p:ph type="title"/>
          </p:nvPr>
        </p:nvSpPr>
        <p:spPr>
          <a:xfrm>
            <a:off x="1847850" y="115570"/>
            <a:ext cx="8637588" cy="646430"/>
          </a:xfrm>
        </p:spPr>
        <p:txBody>
          <a:bodyPr anchor="b" anchorCtr="0">
            <a:spAutoFit/>
          </a:bodyPr>
          <a:lstStyle/>
          <a:p>
            <a:pPr algn="ctr"/>
            <a:r>
              <a:rPr lang="en-US" altLang="zh-CN">
                <a:ea typeface="华文新魏" panose="02010800040101010101" charset="-122"/>
                <a:sym typeface="+mn-ea"/>
              </a:rPr>
              <a:t>2.</a:t>
            </a:r>
            <a:r>
              <a:rPr lang="zh-CN" altLang="en-US">
                <a:ea typeface="华文新魏" panose="02010800040101010101" charset="-122"/>
                <a:sym typeface="+mn-ea"/>
              </a:rPr>
              <a:t>氢弹</a:t>
            </a:r>
            <a:r>
              <a:rPr lang="en-US" altLang="zh-CN">
                <a:latin typeface="Times New Roman" panose="02020603050405020304" pitchFamily="18" charset="0"/>
                <a:ea typeface="华文新魏" panose="02010800040101010101" charset="-122"/>
                <a:sym typeface="+mn-ea"/>
              </a:rPr>
              <a:t>——</a:t>
            </a:r>
            <a:r>
              <a:rPr lang="zh-CN" altLang="en-US">
                <a:ea typeface="华文新魏" panose="02010800040101010101" charset="-122"/>
              </a:rPr>
              <a:t>核聚变的利用</a:t>
            </a:r>
            <a:endParaRPr lang="zh-CN" altLang="en-US">
              <a:ea typeface="华文新魏" panose="02010800040101010101" charset="-122"/>
            </a:endParaRPr>
          </a:p>
        </p:txBody>
      </p:sp>
      <p:grpSp>
        <p:nvGrpSpPr>
          <p:cNvPr id="44035" name="组合 44034"/>
          <p:cNvGrpSpPr/>
          <p:nvPr/>
        </p:nvGrpSpPr>
        <p:grpSpPr>
          <a:xfrm>
            <a:off x="4311650" y="1212850"/>
            <a:ext cx="1041400" cy="630238"/>
            <a:chOff x="1801" y="1075"/>
            <a:chExt cx="656" cy="397"/>
          </a:xfrm>
        </p:grpSpPr>
        <p:sp>
          <p:nvSpPr>
            <p:cNvPr id="44036" name="文本框 44035"/>
            <p:cNvSpPr txBox="1"/>
            <p:nvPr/>
          </p:nvSpPr>
          <p:spPr>
            <a:xfrm>
              <a:off x="2054" y="1075"/>
              <a:ext cx="403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>
                  <a:latin typeface="Arial" panose="020b0604020202020204" pitchFamily="34" charset="0"/>
                  <a:ea typeface="华文细黑" panose="02010600040101010101" charset="-122"/>
                </a:rPr>
                <a:t>弹体</a:t>
              </a:r>
              <a:endParaRPr lang="zh-CN" altLang="en-US">
                <a:latin typeface="Arial" panose="020b0604020202020204" pitchFamily="34" charset="0"/>
                <a:ea typeface="华文细黑" panose="02010600040101010101" charset="-122"/>
              </a:endParaRPr>
            </a:p>
          </p:txBody>
        </p:sp>
        <p:sp>
          <p:nvSpPr>
            <p:cNvPr id="44037" name="直接连接符 44036"/>
            <p:cNvSpPr/>
            <p:nvPr/>
          </p:nvSpPr>
          <p:spPr>
            <a:xfrm flipV="1">
              <a:off x="1801" y="1262"/>
              <a:ext cx="238" cy="21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44038" name="组合 44037"/>
          <p:cNvGrpSpPr/>
          <p:nvPr/>
        </p:nvGrpSpPr>
        <p:grpSpPr>
          <a:xfrm>
            <a:off x="3468688" y="5494338"/>
            <a:ext cx="2141538" cy="368300"/>
            <a:chOff x="1655" y="2785"/>
            <a:chExt cx="1349" cy="232"/>
          </a:xfrm>
        </p:grpSpPr>
        <p:sp>
          <p:nvSpPr>
            <p:cNvPr id="44039" name="直接连接符 44038"/>
            <p:cNvSpPr/>
            <p:nvPr/>
          </p:nvSpPr>
          <p:spPr>
            <a:xfrm>
              <a:off x="1655" y="2860"/>
              <a:ext cx="684" cy="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4040" name="文本框 44039"/>
            <p:cNvSpPr txBox="1"/>
            <p:nvPr/>
          </p:nvSpPr>
          <p:spPr>
            <a:xfrm>
              <a:off x="2313" y="2785"/>
              <a:ext cx="691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>
                  <a:latin typeface="Arial" panose="020b0604020202020204" pitchFamily="34" charset="0"/>
                  <a:ea typeface="华文细黑" panose="02010600040101010101" charset="-122"/>
                </a:rPr>
                <a:t>引爆装置</a:t>
              </a:r>
              <a:endParaRPr lang="zh-CN" altLang="en-US">
                <a:latin typeface="Arial" panose="020b0604020202020204" pitchFamily="34" charset="0"/>
                <a:ea typeface="华文细黑" panose="02010600040101010101" charset="-122"/>
              </a:endParaRPr>
            </a:p>
          </p:txBody>
        </p:sp>
      </p:grpSp>
      <p:grpSp>
        <p:nvGrpSpPr>
          <p:cNvPr id="44041" name="组合 44040"/>
          <p:cNvGrpSpPr/>
          <p:nvPr/>
        </p:nvGrpSpPr>
        <p:grpSpPr>
          <a:xfrm>
            <a:off x="4687888" y="2046288"/>
            <a:ext cx="2682875" cy="2263775"/>
            <a:chOff x="1993" y="1289"/>
            <a:chExt cx="1690" cy="1426"/>
          </a:xfrm>
        </p:grpSpPr>
        <p:sp>
          <p:nvSpPr>
            <p:cNvPr id="44042" name="椭圆 44041"/>
            <p:cNvSpPr/>
            <p:nvPr/>
          </p:nvSpPr>
          <p:spPr>
            <a:xfrm>
              <a:off x="1993" y="1289"/>
              <a:ext cx="1297" cy="1426"/>
            </a:xfrm>
            <a:prstGeom prst="ellipse">
              <a:avLst/>
            </a:prstGeom>
            <a:noFill/>
            <a:ln w="9525" cap="flat" cmpd="sng">
              <a:solidFill>
                <a:srgbClr val="CC00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3" name="文本框 44042"/>
            <p:cNvSpPr txBox="1"/>
            <p:nvPr/>
          </p:nvSpPr>
          <p:spPr>
            <a:xfrm>
              <a:off x="3238" y="1349"/>
              <a:ext cx="445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FFFF00"/>
                  </a:solidFill>
                  <a:latin typeface="Arial" panose="020b0604020202020204" pitchFamily="34" charset="0"/>
                  <a:ea typeface="华文细黑" panose="02010600040101010101" charset="-122"/>
                </a:rPr>
                <a:t>小型原子弹</a:t>
              </a:r>
              <a:endParaRPr lang="zh-CN" altLang="en-US">
                <a:solidFill>
                  <a:srgbClr val="FFFF00"/>
                </a:solidFill>
                <a:latin typeface="Arial" panose="020b0604020202020204" pitchFamily="34" charset="0"/>
                <a:ea typeface="华文细黑" panose="02010600040101010101" charset="-122"/>
              </a:endParaRPr>
            </a:p>
          </p:txBody>
        </p:sp>
      </p:grpSp>
      <p:sp>
        <p:nvSpPr>
          <p:cNvPr id="44044" name="文本框 44043"/>
          <p:cNvSpPr txBox="1"/>
          <p:nvPr/>
        </p:nvSpPr>
        <p:spPr>
          <a:xfrm>
            <a:off x="7318375" y="1387475"/>
            <a:ext cx="2214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>
                <a:latin typeface="Arial" panose="020b0604020202020204" pitchFamily="34" charset="0"/>
                <a:ea typeface="华文细黑" panose="02010600040101010101" charset="-122"/>
              </a:rPr>
              <a:t>三种炸药：</a:t>
            </a:r>
            <a:endParaRPr lang="zh-CN" altLang="en-US" sz="3200">
              <a:latin typeface="Arial" panose="020b0604020202020204" pitchFamily="34" charset="0"/>
              <a:ea typeface="华文细黑" panose="02010600040101010101" charset="-122"/>
            </a:endParaRPr>
          </a:p>
        </p:txBody>
      </p:sp>
      <p:sp>
        <p:nvSpPr>
          <p:cNvPr id="44045" name="文本框 44044"/>
          <p:cNvSpPr txBox="1"/>
          <p:nvPr/>
        </p:nvSpPr>
        <p:spPr>
          <a:xfrm>
            <a:off x="7464425" y="2241550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楷体_GB2312" pitchFamily="49" charset="-122"/>
              </a:rPr>
              <a:t>普通炸药</a:t>
            </a:r>
            <a:endParaRPr lang="zh-CN" altLang="en-US" sz="280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4046" name="文本框 44045"/>
          <p:cNvSpPr txBox="1"/>
          <p:nvPr/>
        </p:nvSpPr>
        <p:spPr>
          <a:xfrm>
            <a:off x="7667625" y="3290888"/>
            <a:ext cx="113093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楷体_GB2312" pitchFamily="49" charset="-122"/>
              </a:rPr>
              <a:t>Ｕ</a:t>
            </a:r>
            <a:r>
              <a:rPr lang="en-US" altLang="zh-CN" sz="2800">
                <a:latin typeface="Arial" panose="020b0604020202020204" pitchFamily="34" charset="0"/>
                <a:ea typeface="楷体_GB2312" pitchFamily="49" charset="-122"/>
              </a:rPr>
              <a:t>235</a:t>
            </a:r>
            <a:endParaRPr lang="en-US" altLang="zh-CN" sz="280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4047" name="文本框 44046"/>
          <p:cNvSpPr txBox="1"/>
          <p:nvPr/>
        </p:nvSpPr>
        <p:spPr>
          <a:xfrm>
            <a:off x="7640638" y="4360863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楷体_GB2312" pitchFamily="49" charset="-122"/>
              </a:rPr>
              <a:t>氘、氚</a:t>
            </a:r>
            <a:endParaRPr lang="zh-CN" altLang="en-US" sz="280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4048" name="文本框 44047"/>
          <p:cNvSpPr txBox="1"/>
          <p:nvPr/>
        </p:nvSpPr>
        <p:spPr>
          <a:xfrm>
            <a:off x="9310688" y="2227263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楷体_GB2312" pitchFamily="49" charset="-122"/>
              </a:rPr>
              <a:t>爆炸</a:t>
            </a:r>
            <a:endParaRPr lang="zh-CN" altLang="en-US" sz="280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4049" name="直接连接符 44048"/>
          <p:cNvSpPr/>
          <p:nvPr/>
        </p:nvSpPr>
        <p:spPr>
          <a:xfrm flipH="1">
            <a:off x="9683750" y="2786063"/>
            <a:ext cx="0" cy="4778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44050" name="直接连接符 44049"/>
          <p:cNvSpPr/>
          <p:nvPr/>
        </p:nvSpPr>
        <p:spPr>
          <a:xfrm>
            <a:off x="8986838" y="2524125"/>
            <a:ext cx="3778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44051" name="文本框 44050"/>
          <p:cNvSpPr txBox="1"/>
          <p:nvPr/>
        </p:nvSpPr>
        <p:spPr>
          <a:xfrm>
            <a:off x="9310688" y="3286125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楷体_GB2312" pitchFamily="49" charset="-122"/>
              </a:rPr>
              <a:t>裂变</a:t>
            </a:r>
            <a:endParaRPr lang="zh-CN" altLang="en-US" sz="280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4052" name="直接连接符 44051"/>
          <p:cNvSpPr/>
          <p:nvPr/>
        </p:nvSpPr>
        <p:spPr>
          <a:xfrm flipH="1">
            <a:off x="9683750" y="3860800"/>
            <a:ext cx="0" cy="4778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44053" name="直接连接符 44052"/>
          <p:cNvSpPr/>
          <p:nvPr/>
        </p:nvSpPr>
        <p:spPr>
          <a:xfrm>
            <a:off x="8972550" y="3540125"/>
            <a:ext cx="3778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44054" name="直接连接符 44053"/>
          <p:cNvSpPr/>
          <p:nvPr/>
        </p:nvSpPr>
        <p:spPr>
          <a:xfrm>
            <a:off x="9015413" y="4614863"/>
            <a:ext cx="3778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44055" name="文本框 44054"/>
          <p:cNvSpPr txBox="1"/>
          <p:nvPr/>
        </p:nvSpPr>
        <p:spPr>
          <a:xfrm>
            <a:off x="9324975" y="4360863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楷体_GB2312" pitchFamily="49" charset="-122"/>
              </a:rPr>
              <a:t>聚变</a:t>
            </a:r>
            <a:endParaRPr lang="zh-CN" altLang="en-US" sz="2800"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44056" name="组合 44055"/>
          <p:cNvGrpSpPr/>
          <p:nvPr/>
        </p:nvGrpSpPr>
        <p:grpSpPr>
          <a:xfrm>
            <a:off x="1978025" y="1246188"/>
            <a:ext cx="2584450" cy="4978400"/>
            <a:chOff x="2196" y="768"/>
            <a:chExt cx="1524" cy="2936"/>
          </a:xfrm>
        </p:grpSpPr>
        <p:sp>
          <p:nvSpPr>
            <p:cNvPr id="44057" name="任意多边形 44056"/>
            <p:cNvSpPr/>
            <p:nvPr/>
          </p:nvSpPr>
          <p:spPr>
            <a:xfrm>
              <a:off x="2196" y="768"/>
              <a:ext cx="1524" cy="2936"/>
            </a:xfrm>
            <a:custGeom>
              <a:rect l="l" t="t" r="r" b="b"/>
              <a:pathLst>
                <a:path w="1524" h="2936">
                  <a:moveTo>
                    <a:pt x="324" y="18"/>
                  </a:moveTo>
                  <a:lnTo>
                    <a:pt x="642" y="228"/>
                  </a:lnTo>
                  <a:lnTo>
                    <a:pt x="642" y="6"/>
                  </a:lnTo>
                  <a:lnTo>
                    <a:pt x="888" y="6"/>
                  </a:lnTo>
                  <a:lnTo>
                    <a:pt x="888" y="240"/>
                  </a:lnTo>
                  <a:lnTo>
                    <a:pt x="1224" y="0"/>
                  </a:lnTo>
                  <a:lnTo>
                    <a:pt x="1524" y="0"/>
                  </a:lnTo>
                  <a:lnTo>
                    <a:pt x="1524" y="342"/>
                  </a:lnTo>
                  <a:lnTo>
                    <a:pt x="1212" y="606"/>
                  </a:lnTo>
                  <a:lnTo>
                    <a:pt x="1524" y="894"/>
                  </a:lnTo>
                  <a:lnTo>
                    <a:pt x="1518" y="2394"/>
                  </a:lnTo>
                  <a:cubicBezTo>
                    <a:pt x="1399" y="2734"/>
                    <a:pt x="1058" y="2932"/>
                    <a:pt x="810" y="2934"/>
                  </a:cubicBezTo>
                  <a:cubicBezTo>
                    <a:pt x="562" y="2936"/>
                    <a:pt x="163" y="2761"/>
                    <a:pt x="30" y="2406"/>
                  </a:cubicBezTo>
                  <a:lnTo>
                    <a:pt x="30" y="882"/>
                  </a:lnTo>
                  <a:lnTo>
                    <a:pt x="306" y="630"/>
                  </a:lnTo>
                  <a:lnTo>
                    <a:pt x="0" y="372"/>
                  </a:lnTo>
                  <a:lnTo>
                    <a:pt x="0" y="12"/>
                  </a:lnTo>
                  <a:lnTo>
                    <a:pt x="32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8" name="椭圆 44057"/>
            <p:cNvSpPr/>
            <p:nvPr/>
          </p:nvSpPr>
          <p:spPr>
            <a:xfrm>
              <a:off x="2307" y="1620"/>
              <a:ext cx="1341" cy="1341"/>
            </a:xfrm>
            <a:prstGeom prst="ellipse">
              <a:avLst/>
            </a:prstGeom>
            <a:solidFill>
              <a:srgbClr val="18C646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9" name="椭圆 44058"/>
            <p:cNvSpPr/>
            <p:nvPr/>
          </p:nvSpPr>
          <p:spPr>
            <a:xfrm>
              <a:off x="2520" y="1833"/>
              <a:ext cx="914" cy="91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44060" name="图片 4405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21" y="1839"/>
              <a:ext cx="902" cy="9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61" name="直接连接符 44060"/>
            <p:cNvSpPr/>
            <p:nvPr/>
          </p:nvSpPr>
          <p:spPr>
            <a:xfrm>
              <a:off x="2330" y="2502"/>
              <a:ext cx="447" cy="8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4062" name="直接连接符 44061"/>
            <p:cNvSpPr/>
            <p:nvPr/>
          </p:nvSpPr>
          <p:spPr>
            <a:xfrm flipH="1">
              <a:off x="3172" y="2502"/>
              <a:ext cx="447" cy="8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4063" name="矩形 44062"/>
            <p:cNvSpPr/>
            <p:nvPr/>
          </p:nvSpPr>
          <p:spPr>
            <a:xfrm>
              <a:off x="2788" y="3277"/>
              <a:ext cx="393" cy="179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4" name="闪电形 44063"/>
            <p:cNvSpPr/>
            <p:nvPr/>
          </p:nvSpPr>
          <p:spPr>
            <a:xfrm rot="-21046004">
              <a:off x="2920" y="3281"/>
              <a:ext cx="158" cy="153"/>
            </a:xfrm>
            <a:prstGeom prst="lightningBol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065" name="组合 44064"/>
          <p:cNvGrpSpPr/>
          <p:nvPr/>
        </p:nvGrpSpPr>
        <p:grpSpPr>
          <a:xfrm>
            <a:off x="3908425" y="4376738"/>
            <a:ext cx="2749550" cy="644525"/>
            <a:chOff x="1502" y="2757"/>
            <a:chExt cx="1732" cy="406"/>
          </a:xfrm>
        </p:grpSpPr>
        <p:sp>
          <p:nvSpPr>
            <p:cNvPr id="44066" name="文本框 44065"/>
            <p:cNvSpPr txBox="1"/>
            <p:nvPr/>
          </p:nvSpPr>
          <p:spPr>
            <a:xfrm>
              <a:off x="2085" y="2757"/>
              <a:ext cx="1149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>
                  <a:latin typeface="Arial" panose="020b0604020202020204" pitchFamily="34" charset="0"/>
                  <a:ea typeface="华文细黑" panose="02010600040101010101" charset="-122"/>
                </a:rPr>
                <a:t>氘、氚、重氢化钾等</a:t>
              </a:r>
              <a:endParaRPr lang="zh-CN" altLang="en-US">
                <a:latin typeface="Arial" panose="020b0604020202020204" pitchFamily="34" charset="0"/>
                <a:ea typeface="华文细黑" panose="02010600040101010101" charset="-122"/>
              </a:endParaRPr>
            </a:p>
          </p:txBody>
        </p:sp>
        <p:sp>
          <p:nvSpPr>
            <p:cNvPr id="44067" name="直接连接符 44066"/>
            <p:cNvSpPr/>
            <p:nvPr/>
          </p:nvSpPr>
          <p:spPr>
            <a:xfrm>
              <a:off x="1502" y="2805"/>
              <a:ext cx="446" cy="6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44068" name="组合 44067"/>
          <p:cNvGrpSpPr/>
          <p:nvPr/>
        </p:nvGrpSpPr>
        <p:grpSpPr>
          <a:xfrm>
            <a:off x="3486150" y="2998788"/>
            <a:ext cx="2341563" cy="468312"/>
            <a:chOff x="1236" y="1889"/>
            <a:chExt cx="1475" cy="295"/>
          </a:xfrm>
        </p:grpSpPr>
        <p:sp>
          <p:nvSpPr>
            <p:cNvPr id="44069" name="直接连接符 44068"/>
            <p:cNvSpPr/>
            <p:nvPr/>
          </p:nvSpPr>
          <p:spPr>
            <a:xfrm flipV="1">
              <a:off x="1236" y="2056"/>
              <a:ext cx="1005" cy="1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4070" name="文本框 44069"/>
            <p:cNvSpPr txBox="1"/>
            <p:nvPr/>
          </p:nvSpPr>
          <p:spPr>
            <a:xfrm>
              <a:off x="2212" y="1889"/>
              <a:ext cx="499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>
                  <a:latin typeface="Arial" panose="020b0604020202020204" pitchFamily="34" charset="0"/>
                  <a:ea typeface="华文细黑" panose="02010600040101010101" charset="-122"/>
                </a:rPr>
                <a:t>铀</a:t>
              </a:r>
              <a:r>
                <a:rPr lang="en-US" altLang="zh-CN">
                  <a:latin typeface="Arial" panose="020b0604020202020204" pitchFamily="34" charset="0"/>
                  <a:ea typeface="华文细黑" panose="02010600040101010101" charset="-122"/>
                </a:rPr>
                <a:t>235</a:t>
              </a:r>
              <a:endParaRPr lang="en-US" altLang="zh-CN">
                <a:latin typeface="Arial" panose="020b0604020202020204" pitchFamily="34" charset="0"/>
                <a:ea typeface="华文细黑" panose="02010600040101010101" charset="-122"/>
              </a:endParaRPr>
            </a:p>
          </p:txBody>
        </p:sp>
      </p:grpSp>
      <p:grpSp>
        <p:nvGrpSpPr>
          <p:cNvPr id="44071" name="组合 44070"/>
          <p:cNvGrpSpPr/>
          <p:nvPr/>
        </p:nvGrpSpPr>
        <p:grpSpPr>
          <a:xfrm>
            <a:off x="4065588" y="3608388"/>
            <a:ext cx="1727200" cy="368300"/>
            <a:chOff x="1601" y="2273"/>
            <a:chExt cx="1088" cy="232"/>
          </a:xfrm>
        </p:grpSpPr>
        <p:sp>
          <p:nvSpPr>
            <p:cNvPr id="44072" name="直接连接符 44071"/>
            <p:cNvSpPr/>
            <p:nvPr/>
          </p:nvSpPr>
          <p:spPr>
            <a:xfrm flipV="1">
              <a:off x="1601" y="2424"/>
              <a:ext cx="684" cy="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4073" name="文本框 44072"/>
            <p:cNvSpPr txBox="1"/>
            <p:nvPr/>
          </p:nvSpPr>
          <p:spPr>
            <a:xfrm>
              <a:off x="2286" y="2273"/>
              <a:ext cx="403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>
                  <a:latin typeface="Arial" panose="020b0604020202020204" pitchFamily="34" charset="0"/>
                  <a:ea typeface="华文细黑" panose="02010600040101010101" charset="-122"/>
                </a:rPr>
                <a:t>外壳</a:t>
              </a:r>
              <a:endParaRPr lang="zh-CN" altLang="en-US">
                <a:latin typeface="Arial" panose="020b0604020202020204" pitchFamily="34" charset="0"/>
                <a:ea typeface="华文细黑" panose="02010600040101010101" charset="-122"/>
              </a:endParaRPr>
            </a:p>
          </p:txBody>
        </p:sp>
      </p:grpSp>
      <p:grpSp>
        <p:nvGrpSpPr>
          <p:cNvPr id="44074" name="组合 44073"/>
          <p:cNvGrpSpPr/>
          <p:nvPr/>
        </p:nvGrpSpPr>
        <p:grpSpPr>
          <a:xfrm>
            <a:off x="3498850" y="2346325"/>
            <a:ext cx="2603500" cy="788988"/>
            <a:chOff x="1244" y="1478"/>
            <a:chExt cx="1640" cy="497"/>
          </a:xfrm>
        </p:grpSpPr>
        <p:sp>
          <p:nvSpPr>
            <p:cNvPr id="44075" name="直接连接符 44074"/>
            <p:cNvSpPr/>
            <p:nvPr/>
          </p:nvSpPr>
          <p:spPr>
            <a:xfrm flipV="1">
              <a:off x="1244" y="1628"/>
              <a:ext cx="988" cy="34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4076" name="文本框 44075"/>
            <p:cNvSpPr txBox="1"/>
            <p:nvPr/>
          </p:nvSpPr>
          <p:spPr>
            <a:xfrm>
              <a:off x="2193" y="1478"/>
              <a:ext cx="691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>
                  <a:latin typeface="Arial" panose="020b0604020202020204" pitchFamily="34" charset="0"/>
                  <a:ea typeface="华文细黑" panose="02010600040101010101" charset="-122"/>
                </a:rPr>
                <a:t>普通炸药</a:t>
              </a:r>
              <a:endParaRPr lang="zh-CN" altLang="en-US">
                <a:latin typeface="Arial" panose="020b0604020202020204" pitchFamily="34" charset="0"/>
                <a:ea typeface="华文细黑" panose="02010600040101010101" charset="-122"/>
              </a:endParaRPr>
            </a:p>
          </p:txBody>
        </p:sp>
      </p:grpSp>
      <p:graphicFrame>
        <p:nvGraphicFramePr>
          <p:cNvPr id="44077" name="内容占位符 44076"/>
          <p:cNvGraphicFramePr>
            <a:graphicFrameLocks noChangeAspect="1"/>
          </p:cNvGraphicFramePr>
          <p:nvPr>
            <p:ph idx="1"/>
          </p:nvPr>
        </p:nvGraphicFramePr>
        <p:xfrm>
          <a:off x="6572250" y="5157788"/>
          <a:ext cx="4095750" cy="8048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3" imgW="1116965" imgH="241300" progId="Equation.3">
                  <p:embed/>
                </p:oleObj>
              </mc:Choice>
              <mc:Fallback>
                <p:oleObj r:id="rId3" imgW="1116965" imgH="2413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FFFF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572250" y="5157788"/>
                        <a:ext cx="4095750" cy="80486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/>
      <p:bldP spid="44045" grpId="0"/>
      <p:bldP spid="44046" grpId="0"/>
      <p:bldP spid="44047" grpId="0"/>
      <p:bldP spid="44048" grpId="0"/>
      <p:bldP spid="44051" grpId="0"/>
      <p:bldP spid="440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058" name="图片 45057" descr="原子弹爆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575" y="156845"/>
            <a:ext cx="7615555" cy="5329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文本框 45058"/>
          <p:cNvSpPr txBox="1"/>
          <p:nvPr/>
        </p:nvSpPr>
        <p:spPr>
          <a:xfrm>
            <a:off x="3910965" y="6096953"/>
            <a:ext cx="37401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华文细黑" panose="02010600040101010101" charset="-122"/>
              </a:rPr>
              <a:t>氢弹爆炸形成的磨姑云</a:t>
            </a:r>
            <a:endParaRPr lang="zh-CN" altLang="en-US" sz="2800">
              <a:latin typeface="Arial" panose="020b0604020202020204" pitchFamily="34" charset="0"/>
              <a:ea typeface="华文细黑" panose="02010600040101010101" charset="-122"/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9485" y="504880"/>
            <a:ext cx="10969200" cy="4759200"/>
          </a:xfrm>
        </p:spPr>
        <p:txBody>
          <a:bodyPr/>
          <a:lstStyle/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三.核能的优势与危害</a:t>
            </a:r>
            <a:endParaRPr lang="zh-CN" altLang="en-US" sz="32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400"/>
              <a:t>(1)核能作为一种新能源有很多优势:</a:t>
            </a:r>
            <a:endParaRPr lang="zh-CN" altLang="en-US" sz="2400"/>
          </a:p>
          <a:p>
            <a:r>
              <a:rPr lang="zh-CN" altLang="en-US" sz="2400"/>
              <a:t>①核能发电比燃煤发电的成本低。</a:t>
            </a:r>
            <a:endParaRPr lang="zh-CN" altLang="en-US" sz="2400"/>
          </a:p>
          <a:p>
            <a:r>
              <a:rPr lang="zh-CN" altLang="en-US" sz="2400"/>
              <a:t>②核电站对环境污染比燃煤发电小得多。</a:t>
            </a:r>
            <a:endParaRPr lang="zh-CN" altLang="en-US" sz="2400"/>
          </a:p>
          <a:p>
            <a:r>
              <a:rPr lang="zh-CN" altLang="en-US" sz="2400"/>
              <a:t>(2)核能的利用也存在一些危害。核燃料使用后,存留一定量的具有高放射性的核废料。</a:t>
            </a:r>
            <a:endParaRPr lang="zh-CN" altLang="en-US" sz="2400"/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文本框 33793"/>
          <p:cNvSpPr txBox="1"/>
          <p:nvPr/>
        </p:nvSpPr>
        <p:spPr>
          <a:xfrm>
            <a:off x="3124200" y="76200"/>
            <a:ext cx="5303838" cy="76835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9999FF"/>
            </a:solidFill>
            <a:prstDash val="solid"/>
            <a:miter/>
            <a:headEnd type="none" w="med" len="med"/>
            <a:tailEnd type="none" w="med" len="med"/>
          </a:ln>
          <a:effectLst>
            <a:outerShdw sy="50000" kx="-2453608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华文楷体" panose="02010600040101010101" charset="-122"/>
              </a:rPr>
              <a:t>核防护</a:t>
            </a:r>
            <a:endParaRPr lang="zh-CN" altLang="en-US" sz="440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33795" name="矩形 33794"/>
          <p:cNvSpPr/>
          <p:nvPr/>
        </p:nvSpPr>
        <p:spPr>
          <a:xfrm>
            <a:off x="237173" y="1428274"/>
            <a:ext cx="49034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2800" b="1">
                <a:latin typeface="华文细黑" panose="02010600040101010101" charset="-122"/>
                <a:ea typeface="华文细黑" panose="02010600040101010101" charset="-122"/>
              </a:rPr>
              <a:t>（１）核爆炸瞬时效应防护。 </a:t>
            </a:r>
            <a:endParaRPr lang="zh-CN" altLang="en-US" sz="2800" b="1"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3796" name="矩形 33795"/>
          <p:cNvSpPr/>
          <p:nvPr/>
        </p:nvSpPr>
        <p:spPr>
          <a:xfrm>
            <a:off x="237173" y="844709"/>
            <a:ext cx="7024687" cy="58356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zh-CN" altLang="en-US" sz="3200">
                <a:latin typeface="华文细黑" panose="02010600040101010101" charset="-122"/>
                <a:ea typeface="华文细黑" panose="02010600040101010101" charset="-122"/>
              </a:rPr>
              <a:t>对核袭击的防护大致可分为两大类。 </a:t>
            </a:r>
            <a:endParaRPr lang="zh-CN" altLang="en-US" sz="3200"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3797" name="矩形 33796"/>
          <p:cNvSpPr/>
          <p:nvPr/>
        </p:nvSpPr>
        <p:spPr>
          <a:xfrm>
            <a:off x="397828" y="1949768"/>
            <a:ext cx="26263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华文细黑" panose="02010600040101010101" charset="-122"/>
              </a:rPr>
              <a:t>利用工事进行掩蔽</a:t>
            </a:r>
            <a:endParaRPr lang="zh-CN" altLang="en-US" sz="2400" b="1">
              <a:latin typeface="Times New Roman" panose="02020603050405020304" pitchFamily="18" charset="0"/>
              <a:ea typeface="华文细黑" panose="02010600040101010101" charset="-122"/>
            </a:endParaRPr>
          </a:p>
        </p:txBody>
      </p:sp>
      <p:sp>
        <p:nvSpPr>
          <p:cNvPr id="33798" name="矩形 33797"/>
          <p:cNvSpPr/>
          <p:nvPr/>
        </p:nvSpPr>
        <p:spPr>
          <a:xfrm>
            <a:off x="398145" y="2410460"/>
            <a:ext cx="115970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华文细黑" panose="02010600040101010101" charset="-122"/>
              </a:rPr>
              <a:t>在开阔地面上的人员，当发现核爆闪光时，立即背向爆心卧倒，可减轻伤害。</a:t>
            </a:r>
            <a:endParaRPr lang="zh-CN" altLang="en-US" sz="2400" b="1">
              <a:latin typeface="Times New Roman" panose="02020603050405020304" pitchFamily="18" charset="0"/>
              <a:ea typeface="华文细黑" panose="02010600040101010101" charset="-122"/>
            </a:endParaRPr>
          </a:p>
        </p:txBody>
      </p:sp>
      <p:sp>
        <p:nvSpPr>
          <p:cNvPr id="33799" name="矩形 33798"/>
          <p:cNvSpPr/>
          <p:nvPr/>
        </p:nvSpPr>
        <p:spPr>
          <a:xfrm>
            <a:off x="237173" y="2976404"/>
            <a:ext cx="41910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2800" b="1">
                <a:latin typeface="华文细黑" panose="02010600040101010101" charset="-122"/>
                <a:ea typeface="华文细黑" panose="02010600040101010101" charset="-122"/>
              </a:rPr>
              <a:t>（２）放射性沾染防护。 </a:t>
            </a:r>
            <a:endParaRPr lang="zh-CN" altLang="en-US" sz="2800" b="1"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3800" name="矩形 33799"/>
          <p:cNvSpPr/>
          <p:nvPr/>
        </p:nvSpPr>
        <p:spPr>
          <a:xfrm>
            <a:off x="398145" y="3573145"/>
            <a:ext cx="60998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华文细黑" panose="02010600040101010101" charset="-122"/>
              </a:rPr>
              <a:t>避开在沾染区或高照射量率的地区行动</a:t>
            </a:r>
            <a:endParaRPr lang="zh-CN" altLang="en-US" sz="2400" b="1">
              <a:latin typeface="Times New Roman" panose="02020603050405020304" pitchFamily="18" charset="0"/>
              <a:ea typeface="华文细黑" panose="02010600040101010101" charset="-122"/>
            </a:endParaRPr>
          </a:p>
        </p:txBody>
      </p:sp>
      <p:sp>
        <p:nvSpPr>
          <p:cNvPr id="33801" name="矩形 33800"/>
          <p:cNvSpPr/>
          <p:nvPr/>
        </p:nvSpPr>
        <p:spPr>
          <a:xfrm>
            <a:off x="458470" y="4925060"/>
            <a:ext cx="110794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华文细黑" panose="02010600040101010101" charset="-122"/>
              </a:rPr>
              <a:t>人员通过沾染区时尽量乘坐车辆，在沾染区作业时要尽量缩短时间</a:t>
            </a:r>
            <a:endParaRPr lang="zh-CN" altLang="en-US" sz="2400" b="1">
              <a:latin typeface="Times New Roman" panose="02020603050405020304" pitchFamily="18" charset="0"/>
              <a:ea typeface="华文细黑" panose="02010600040101010101" charset="-122"/>
            </a:endParaRPr>
          </a:p>
        </p:txBody>
      </p:sp>
      <p:sp>
        <p:nvSpPr>
          <p:cNvPr id="33802" name="矩形 33801"/>
          <p:cNvSpPr/>
          <p:nvPr/>
        </p:nvSpPr>
        <p:spPr>
          <a:xfrm>
            <a:off x="397828" y="4254818"/>
            <a:ext cx="56807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华文细黑" panose="02010600040101010101" charset="-122"/>
              </a:rPr>
              <a:t>及时穿戴个人防护器材，防止人体受沾染</a:t>
            </a:r>
            <a:endParaRPr lang="zh-CN" altLang="en-US" sz="2400" b="1">
              <a:latin typeface="Times New Roman" panose="02020603050405020304" pitchFamily="18" charset="0"/>
              <a:ea typeface="华文细黑" panose="02010600040101010101" charset="-122"/>
            </a:endParaRPr>
          </a:p>
        </p:txBody>
      </p:sp>
      <p:sp>
        <p:nvSpPr>
          <p:cNvPr id="33803" name="矩形 33802"/>
          <p:cNvSpPr/>
          <p:nvPr/>
        </p:nvSpPr>
        <p:spPr>
          <a:xfrm>
            <a:off x="627380" y="5576570"/>
            <a:ext cx="96304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华文细黑" panose="02010600040101010101" charset="-122"/>
              </a:rPr>
              <a:t>进入沾染区执行任务的人员，可服用抗辐射药，以减少放射性物质在人体内的存留</a:t>
            </a:r>
            <a:endParaRPr lang="zh-CN" altLang="en-US" sz="2400" b="1">
              <a:latin typeface="Times New Roman" panose="02020603050405020304" pitchFamily="18" charset="0"/>
              <a:ea typeface="华文细黑" panose="02010600040101010101" charset="-122"/>
            </a:endParaRPr>
          </a:p>
        </p:txBody>
      </p:sp>
      <p:pic>
        <p:nvPicPr>
          <p:cNvPr id="3380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925300" y="119507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  <p:bldP spid="33797" grpId="0"/>
      <p:bldP spid="33798" grpId="0"/>
      <p:bldP spid="33799" grpId="0"/>
      <p:bldP spid="33800" grpId="0"/>
      <p:bldP spid="33801" grpId="0"/>
      <p:bldP spid="33802" grpId="0"/>
      <p:bldP spid="338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8480" y="395605"/>
            <a:ext cx="10968990" cy="3813810"/>
          </a:xfrm>
        </p:spPr>
        <p:txBody>
          <a:bodyPr/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问题导引：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风能、潮汐能属于无污染能源,但能量的转化率较低,相比之下核能是一种高效的能源。在核电站中,为了防止放射性物质泄漏,核反应堆有三道防护屏障:燃料包壳、压力壳和安全壳,其中安全壳应选用哪种材料最好?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提示:混凝土。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329565" y="189865"/>
            <a:ext cx="3982085" cy="705485"/>
          </a:xfrm>
        </p:spPr>
        <p:txBody>
          <a:bodyPr vert="horz" wrap="square" lIns="91440" tIns="45720" rIns="91440" bIns="45720" anchor="ctr" anchorCtr="0">
            <a:normAutofit fontScale="90000"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一、核电站</a:t>
            </a:r>
            <a:endParaRPr lang="zh-CN" altLang="en-US" sz="5400" b="1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11267" name="Picture 4" descr="3502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865" y="961390"/>
            <a:ext cx="7862570" cy="58978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382270" y="345440"/>
            <a:ext cx="10968990" cy="5674360"/>
          </a:xfrm>
        </p:spPr>
        <p:txBody>
          <a:bodyPr vert="horz" wrap="square" lIns="91440" tIns="45720" rIns="91440" bIns="45720" anchor="t" anchorCtr="0">
            <a:normAutofit fontScale="80000"/>
          </a:bodyPr>
          <a:lstStyle/>
          <a:p>
            <a:pPr>
              <a:buNone/>
            </a:pPr>
            <a:r>
              <a:rPr lang="en-US" altLang="zh-CN"/>
              <a:t>            </a:t>
            </a:r>
            <a:r>
              <a:rPr lang="zh-CN" altLang="en-US" sz="3110">
                <a:sym typeface="+mn-ea"/>
              </a:rPr>
              <a:t>核电站是使原子核的链式反应在人工的控制下进行,使释放的核能转化为内能,再由蒸汽轮机带动发电机转化为电能,使核能为人类的和平建设服务。</a:t>
            </a:r>
            <a:endParaRPr lang="zh-CN" altLang="en-US" sz="3110"/>
          </a:p>
          <a:p>
            <a:pPr>
              <a:buNone/>
            </a:pPr>
            <a:r>
              <a:rPr lang="en-US" altLang="zh-CN"/>
              <a:t> </a:t>
            </a:r>
            <a:r>
              <a:rPr lang="en-US" altLang="zh-CN" sz="2800"/>
              <a:t>★1.</a:t>
            </a:r>
            <a:r>
              <a:rPr lang="zh-CN" altLang="en-US" sz="2800" b="1">
                <a:solidFill>
                  <a:srgbClr val="0000FF"/>
                </a:solidFill>
              </a:rPr>
              <a:t>核电站的核心部位</a:t>
            </a:r>
            <a:r>
              <a:rPr lang="en-US" altLang="zh-CN" sz="2800">
                <a:latin typeface="Arial" panose="020b0604020202020204" pitchFamily="34" charset="0"/>
              </a:rPr>
              <a:t>——</a:t>
            </a:r>
            <a:r>
              <a:rPr lang="zh-CN" altLang="en-US" sz="2800"/>
              <a:t>核反应堆：</a:t>
            </a:r>
            <a:endParaRPr lang="zh-CN" altLang="en-US" sz="2800"/>
          </a:p>
          <a:p>
            <a:pPr>
              <a:buNone/>
            </a:pPr>
            <a:r>
              <a:rPr lang="zh-CN" altLang="en-US" sz="2800"/>
              <a:t> </a:t>
            </a:r>
            <a:r>
              <a:rPr lang="en-US" altLang="zh-CN" sz="2800"/>
              <a:t>  </a:t>
            </a:r>
            <a:r>
              <a:rPr lang="zh-CN" altLang="en-US" sz="2800"/>
              <a:t>在人为控制下安全进行链式反应</a:t>
            </a:r>
            <a:endParaRPr lang="zh-CN" altLang="en-US" sz="2800"/>
          </a:p>
          <a:p>
            <a:pPr>
              <a:buNone/>
            </a:pPr>
            <a:r>
              <a:rPr lang="zh-CN" altLang="en-US" sz="2800"/>
              <a:t>       </a:t>
            </a:r>
            <a:r>
              <a:rPr lang="zh-CN" altLang="en-US" sz="2800">
                <a:solidFill>
                  <a:srgbClr val="FF0000"/>
                </a:solidFill>
              </a:rPr>
              <a:t>核燃料：</a:t>
            </a:r>
            <a:r>
              <a:rPr lang="zh-CN" altLang="en-US" sz="2800"/>
              <a:t>用浓缩铀制成的铀棒</a:t>
            </a:r>
            <a:endParaRPr lang="zh-CN" altLang="en-US" sz="2800"/>
          </a:p>
          <a:p>
            <a:pPr>
              <a:buNone/>
            </a:pPr>
            <a:r>
              <a:rPr lang="zh-CN" altLang="en-US" sz="2800"/>
              <a:t>  ★</a:t>
            </a:r>
            <a:r>
              <a:rPr lang="en-US" altLang="zh-CN" sz="2800"/>
              <a:t>2.</a:t>
            </a:r>
            <a:r>
              <a:rPr lang="zh-CN" altLang="en-US" sz="2800" b="1">
                <a:solidFill>
                  <a:srgbClr val="0000FF"/>
                </a:solidFill>
              </a:rPr>
              <a:t>核反应堆</a:t>
            </a:r>
            <a:r>
              <a:rPr lang="zh-CN" altLang="en-US" sz="2800"/>
              <a:t>   </a:t>
            </a:r>
            <a:endParaRPr lang="zh-CN" altLang="en-US" sz="2800"/>
          </a:p>
          <a:p>
            <a:pPr>
              <a:buNone/>
            </a:pPr>
            <a:r>
              <a:rPr lang="zh-CN" altLang="en-US" sz="2800"/>
              <a:t>        </a:t>
            </a:r>
            <a:r>
              <a:rPr lang="zh-CN" altLang="en-US" sz="2800">
                <a:solidFill>
                  <a:srgbClr val="FF0000"/>
                </a:solidFill>
              </a:rPr>
              <a:t>慢化剂</a:t>
            </a:r>
            <a:r>
              <a:rPr lang="zh-CN" altLang="en-US" sz="2800"/>
              <a:t>（石墨、重水和普通水）：使快中子      慢中子（热中子）</a:t>
            </a:r>
            <a:endParaRPr lang="zh-CN" altLang="en-US" sz="2800"/>
          </a:p>
          <a:p>
            <a:pPr>
              <a:buNone/>
            </a:pPr>
            <a:r>
              <a:rPr lang="zh-CN" altLang="en-US" sz="2800"/>
              <a:t>        </a:t>
            </a:r>
            <a:r>
              <a:rPr lang="zh-CN" altLang="en-US" sz="2800">
                <a:solidFill>
                  <a:srgbClr val="FF0000"/>
                </a:solidFill>
              </a:rPr>
              <a:t>镉棒：</a:t>
            </a:r>
            <a:r>
              <a:rPr lang="zh-CN" altLang="en-US" sz="2800"/>
              <a:t>吸收中子，控制反应速度</a:t>
            </a:r>
            <a:endParaRPr lang="zh-CN" altLang="en-US" sz="2800"/>
          </a:p>
          <a:p>
            <a:pPr>
              <a:buNone/>
            </a:pPr>
            <a:r>
              <a:rPr lang="zh-CN" altLang="en-US" sz="2800"/>
              <a:t>        </a:t>
            </a:r>
            <a:r>
              <a:rPr lang="zh-CN" altLang="en-US" sz="2800">
                <a:solidFill>
                  <a:srgbClr val="FF0000"/>
                </a:solidFill>
              </a:rPr>
              <a:t>混凝土防护层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50947" name="图片 850946"/>
          <p:cNvPicPr>
            <a:picLocks noChangeAspect="1"/>
          </p:cNvPicPr>
          <p:nvPr/>
        </p:nvPicPr>
        <p:blipFill>
          <a:blip r:embed="rId2"/>
          <a:srcRect t="8161"/>
          <a:stretch>
            <a:fillRect/>
          </a:stretch>
        </p:blipFill>
        <p:spPr>
          <a:xfrm>
            <a:off x="462915" y="470535"/>
            <a:ext cx="11266170" cy="570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64258" name="图片 8642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17" y="381840"/>
            <a:ext cx="11115247" cy="31361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4259" name="图片 864258"/>
          <p:cNvPicPr>
            <a:picLocks noChangeAspect="1"/>
          </p:cNvPicPr>
          <p:nvPr/>
        </p:nvPicPr>
        <p:blipFill>
          <a:blip r:embed="rId3"/>
          <a:srcRect l="34655" r="30267" b="9768"/>
          <a:stretch>
            <a:fillRect/>
          </a:stretch>
        </p:blipFill>
        <p:spPr>
          <a:xfrm>
            <a:off x="6043295" y="3199130"/>
            <a:ext cx="3898900" cy="30327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73476" name="图片 8734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17" y="606934"/>
            <a:ext cx="11115247" cy="5645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74500" name="图片 8744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17" y="1524106"/>
            <a:ext cx="11115247" cy="250962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 sz="quarter" idx="1"/>
          </p:nvPr>
        </p:nvSpPr>
        <p:spPr>
          <a:xfrm>
            <a:off x="695960" y="595630"/>
            <a:ext cx="11235690" cy="4939030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lvl="0">
              <a:buClrTx/>
              <a:buSzTx/>
              <a:buFont typeface="Arial" panose="020b0604020202020204" pitchFamily="34" charset="0"/>
              <a:defRPr sz="2400"/>
            </a:lvl1pPr>
            <a:lvl2pPr lvl="1">
              <a:buClrTx/>
              <a:buSzTx/>
              <a:buFont typeface="Arial" panose="020b0604020202020204" pitchFamily="34" charset="0"/>
              <a:defRPr sz="2000"/>
            </a:lvl2pPr>
            <a:lvl3pPr lvl="2">
              <a:buClrTx/>
              <a:buSzTx/>
              <a:buFont typeface="Arial" panose="020b0604020202020204" pitchFamily="34" charset="0"/>
              <a:defRPr sz="1800"/>
            </a:lvl3pPr>
            <a:lvl4pPr lvl="3">
              <a:buClrTx/>
              <a:buSzTx/>
              <a:buFont typeface="Arial" panose="020b0604020202020204" pitchFamily="34" charset="0"/>
              <a:defRPr sz="1600"/>
            </a:lvl4pPr>
            <a:lvl5pPr lvl="4">
              <a:buClrTx/>
              <a:buSzTx/>
              <a:buFont typeface="Arial" panose="020b0604020202020204" pitchFamily="34" charset="0"/>
              <a:defRPr sz="1600"/>
            </a:lvl5pPr>
          </a:lstStyle>
          <a:p>
            <a:pPr marL="431800" lvl="0" indent="-431800" eaLnBrk="1">
              <a:lnSpc>
                <a:spcPts val="4000"/>
              </a:lnSpc>
              <a:spcBef>
                <a:spcPct val="0"/>
              </a:spcBef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现有的核电站比较广泛采用的核反应之一是：</a:t>
            </a: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lvl="0" indent="-431800" eaLnBrk="1">
              <a:lnSpc>
                <a:spcPts val="4000"/>
              </a:lnSpc>
              <a:spcBef>
                <a:spcPct val="0"/>
              </a:spcBef>
              <a:buNone/>
            </a:pP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lvl="0" indent="-431800" eaLnBrk="1">
              <a:lnSpc>
                <a:spcPts val="4000"/>
              </a:lnSpc>
              <a:spcBef>
                <a:spcPct val="0"/>
              </a:spcBef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(1)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核反应方程中的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是中微子，它不带电，质量数为零，试确定生成物锆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(Zr)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的电荷数与质量数．</a:t>
            </a: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lvl="0" indent="-431800" eaLnBrk="1">
              <a:lnSpc>
                <a:spcPts val="4000"/>
              </a:lnSpc>
              <a:spcBef>
                <a:spcPct val="0"/>
              </a:spcBef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(2)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已知铀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(U)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核的质量为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235.043 9 u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，中子质量为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1.008 7 u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，钕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(Nd)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核质量为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142.909 8 u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，锆核质量为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89.904 7 u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；又知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u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1.660 6×10</a:t>
            </a:r>
            <a:r>
              <a:rPr lang="zh-CN" altLang="en-US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，试计算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kg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铀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大约能产生的能量是多少？</a:t>
            </a: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lvl="2" indent="-431800" eaLnBrk="1">
              <a:lnSpc>
                <a:spcPts val="4000"/>
              </a:lnSpc>
              <a:spcBef>
                <a:spcPct val="0"/>
              </a:spcBef>
              <a:buNone/>
            </a:pP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(1)40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(2)5.06×10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MeV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962785" y="1289685"/>
          <a:ext cx="5295900" cy="3778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2" imgW="4749800" imgH="363855" progId="Word.Document.12">
                  <p:embed/>
                </p:oleObj>
              </mc:Choice>
              <mc:Fallback>
                <p:oleObj r:id="rId2" imgW="4749800" imgH="36385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62785" y="1289685"/>
                        <a:ext cx="5295900" cy="377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02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202" end="2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custom20205176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空白演示"/>
  <p:tag name="KSO_WM_UNIT_SHOW_EDIT_AREA_INDICATION" val="1"/>
  <p:tag name="KSO_WM_UNIT_TYPE" val="a"/>
  <p:tag name="KSO_WM_UNIT_VALUE" val="28"/>
</p:tagLst>
</file>

<file path=ppt/tags/tag64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UNIT_PLACING_PICTURE_USER_VIEWPORT" val="{&quot;height&quot;:4422.500787401575,&quot;width&quot;:5637.499212598425}"/>
</p:tagLst>
</file>

<file path=ppt/tags/tag67.xml><?xml version="1.0" encoding="utf-8"?>
<p:tagLst xmlns:p="http://schemas.openxmlformats.org/presentationml/2006/main">
  <p:tag name="KSO_WM_UNIT_PLACING_PICTURE_USER_VIEWPORT" val="{&quot;height&quot;:3972.499212598425,&quot;width&quot;:4680}"/>
</p:tagLst>
</file>

<file path=ppt/tags/tag68.xml><?xml version="1.0" encoding="utf-8"?>
<p:tagLst xmlns:p="http://schemas.openxmlformats.org/presentationml/2006/main">
  <p:tag name="KSO_WM_UNIT_PLACING_PICTURE_USER_VIEWPORT" val="{&quot;height&quot;:5110,&quot;width&quot;:4782.500787401575}"/>
</p:tagLst>
</file>

<file path=ppt/tags/tag69.xml><?xml version="1.0" encoding="utf-8"?>
<p:tagLst xmlns:p="http://schemas.openxmlformats.org/presentationml/2006/main">
  <p:tag name="KSO_WM_UNIT_PLACING_PICTURE_USER_VIEWPORT" val="{&quot;height&quot;:3810,&quot;width&quot;:5835}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65</Paragraphs>
  <Slides>19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33">
      <vt:lpstr>Arial</vt:lpstr>
      <vt:lpstr>微软雅黑</vt:lpstr>
      <vt:lpstr>Wingdings</vt:lpstr>
      <vt:lpstr>楷体</vt:lpstr>
      <vt:lpstr>宋体</vt:lpstr>
      <vt:lpstr>华文行楷</vt:lpstr>
      <vt:lpstr>Times New Roman</vt:lpstr>
      <vt:lpstr>黑体</vt:lpstr>
      <vt:lpstr>华文细黑</vt:lpstr>
      <vt:lpstr>Courier New</vt:lpstr>
      <vt:lpstr>华文楷体</vt:lpstr>
      <vt:lpstr>华文新魏</vt:lpstr>
      <vt:lpstr>楷体_GB2312</vt:lpstr>
      <vt:lpstr>Office 主题​​</vt:lpstr>
      <vt:lpstr>第4节　核能的利用与环境保护</vt:lpstr>
      <vt:lpstr>PowerPoint Presentation</vt:lpstr>
      <vt:lpstr>一、核电站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2.氢弹——核聚变的利用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2021-04-07T16:41:44.122</cp:lastPrinted>
  <dcterms:created xsi:type="dcterms:W3CDTF">2021-04-07T16:41:44Z</dcterms:created>
  <dcterms:modified xsi:type="dcterms:W3CDTF">2021-04-07T08:42:03Z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