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29" r:id="rId3"/>
    <p:sldId id="1407" r:id="rId4"/>
    <p:sldId id="1370" r:id="rId5"/>
    <p:sldId id="1373" r:id="rId6"/>
    <p:sldId id="1374" r:id="rId7"/>
    <p:sldId id="1385" r:id="rId8"/>
    <p:sldId id="1375" r:id="rId9"/>
    <p:sldId id="1382" r:id="rId10"/>
    <p:sldId id="1383" r:id="rId11"/>
    <p:sldId id="1384" r:id="rId12"/>
    <p:sldId id="1386" r:id="rId13"/>
    <p:sldId id="1389" r:id="rId14"/>
    <p:sldId id="1390" r:id="rId15"/>
    <p:sldId id="1351" r:id="rId16"/>
    <p:sldId id="1352" r:id="rId17"/>
    <p:sldId id="1353" r:id="rId18"/>
    <p:sldId id="1354" r:id="rId19"/>
    <p:sldId id="1388" r:id="rId20"/>
    <p:sldId id="1405" r:id="rId21"/>
  </p:sldIdLst>
  <p:sldSz cx="12192000" cy="6858000"/>
  <p:notesSz cx="7103745" cy="10234295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 政坤" initials="卢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emf"/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48.wmf"/><Relationship Id="rId8" Type="http://schemas.openxmlformats.org/officeDocument/2006/relationships/image" Target="../media/image47.wmf"/><Relationship Id="rId7" Type="http://schemas.openxmlformats.org/officeDocument/2006/relationships/image" Target="../media/image46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88" y="247650"/>
            <a:ext cx="1981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3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emf"/><Relationship Id="rId1" Type="http://schemas.openxmlformats.org/officeDocument/2006/relationships/oleObject" Target="../embeddings/Document3.doc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emf"/><Relationship Id="rId3" Type="http://schemas.openxmlformats.org/officeDocument/2006/relationships/oleObject" Target="../embeddings/Document5.doc"/><Relationship Id="rId2" Type="http://schemas.openxmlformats.org/officeDocument/2006/relationships/image" Target="../media/image36.emf"/><Relationship Id="rId1" Type="http://schemas.openxmlformats.org/officeDocument/2006/relationships/oleObject" Target="../embeddings/Document4.doc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emf"/><Relationship Id="rId1" Type="http://schemas.openxmlformats.org/officeDocument/2006/relationships/oleObject" Target="../embeddings/Document6.doc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emf"/><Relationship Id="rId1" Type="http://schemas.openxmlformats.org/officeDocument/2006/relationships/oleObject" Target="../embeddings/Document7.doc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43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1.wmf"/><Relationship Id="rId3" Type="http://schemas.openxmlformats.org/officeDocument/2006/relationships/oleObject" Target="../embeddings/oleObject10.bin"/><Relationship Id="rId20" Type="http://schemas.openxmlformats.org/officeDocument/2006/relationships/vmlDrawing" Target="../drawings/vmlDrawing8.vml"/><Relationship Id="rId2" Type="http://schemas.openxmlformats.org/officeDocument/2006/relationships/image" Target="../media/image40.wmf"/><Relationship Id="rId19" Type="http://schemas.openxmlformats.org/officeDocument/2006/relationships/slideLayout" Target="../slideLayouts/slideLayout15.xml"/><Relationship Id="rId18" Type="http://schemas.openxmlformats.org/officeDocument/2006/relationships/image" Target="../media/image48.wmf"/><Relationship Id="rId17" Type="http://schemas.openxmlformats.org/officeDocument/2006/relationships/oleObject" Target="../embeddings/oleObject17.bin"/><Relationship Id="rId16" Type="http://schemas.openxmlformats.org/officeDocument/2006/relationships/image" Target="../media/image47.wmf"/><Relationship Id="rId15" Type="http://schemas.openxmlformats.org/officeDocument/2006/relationships/oleObject" Target="../embeddings/oleObject16.bin"/><Relationship Id="rId14" Type="http://schemas.openxmlformats.org/officeDocument/2006/relationships/image" Target="../media/image46.wmf"/><Relationship Id="rId13" Type="http://schemas.openxmlformats.org/officeDocument/2006/relationships/oleObject" Target="../embeddings/oleObject15.bin"/><Relationship Id="rId12" Type="http://schemas.openxmlformats.org/officeDocument/2006/relationships/image" Target="../media/image45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44.wmf"/><Relationship Id="rId1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emf"/><Relationship Id="rId3" Type="http://schemas.openxmlformats.org/officeDocument/2006/relationships/oleObject" Target="../embeddings/Document2.doc"/><Relationship Id="rId2" Type="http://schemas.openxmlformats.org/officeDocument/2006/relationships/image" Target="../media/image4.emf"/><Relationship Id="rId1" Type="http://schemas.openxmlformats.org/officeDocument/2006/relationships/oleObject" Target="../embeddings/Document1.doc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9.e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6.emf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0734" y="3043083"/>
            <a:ext cx="10471431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charset="-122"/>
                <a:cs typeface="Times New Roman" panose="02020603050405020304" pitchFamily="18" charset="0"/>
              </a:rPr>
              <a:t>5.4.2 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charset="-122"/>
                <a:cs typeface="Times New Roman" panose="02020603050405020304" pitchFamily="18" charset="0"/>
              </a:rPr>
              <a:t>正弦函数、余弦函数的性质（第二课时）</a:t>
            </a:r>
            <a:endParaRPr lang="zh-CN" altLang="en-US" sz="36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字魂27号-布丁体" panose="00000500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15536" y="1123839"/>
            <a:ext cx="8362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b="1" smtClean="0">
                <a:solidFill>
                  <a:srgbClr val="FF0000"/>
                </a:solidFill>
              </a:rPr>
              <a:t>第</a:t>
            </a:r>
            <a:r>
              <a:rPr lang="zh-CN" altLang="en-US" sz="4000" b="1">
                <a:solidFill>
                  <a:srgbClr val="FF0000"/>
                </a:solidFill>
              </a:rPr>
              <a:t>五</a:t>
            </a:r>
            <a:r>
              <a:rPr lang="zh-CN" altLang="zh-CN" sz="4000" b="1" smtClean="0">
                <a:solidFill>
                  <a:srgbClr val="FF0000"/>
                </a:solidFill>
              </a:rPr>
              <a:t>章</a:t>
            </a:r>
            <a:r>
              <a:rPr lang="en-US" altLang="zh-CN" sz="4000" b="1" smtClean="0">
                <a:solidFill>
                  <a:srgbClr val="FF0000"/>
                </a:solidFill>
              </a:rPr>
              <a:t>       </a:t>
            </a:r>
            <a:r>
              <a:rPr lang="zh-CN" altLang="en-US" sz="4000" b="1" smtClean="0">
                <a:solidFill>
                  <a:srgbClr val="FF0000"/>
                </a:solidFill>
              </a:rPr>
              <a:t>三 角 函 数</a:t>
            </a:r>
            <a:r>
              <a:rPr lang="en-US" altLang="zh-CN" sz="4000" b="1" smtClean="0">
                <a:solidFill>
                  <a:srgbClr val="FF0000"/>
                </a:solidFill>
              </a:rPr>
              <a:t>       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1"/>
              <p:cNvSpPr/>
              <p:nvPr/>
            </p:nvSpPr>
            <p:spPr>
              <a:xfrm>
                <a:off x="122132" y="862184"/>
                <a:ext cx="11228173" cy="524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(2)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解 ：</a:t>
                </a:r>
                <a:r>
                  <a:rPr lang="zh-TW" altLang="en-US" sz="240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令 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z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＝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2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 使函数</a:t>
                </a:r>
                <a:r>
                  <a:rPr lang="zh-CN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）</a:t>
                </a:r>
                <a:r>
                  <a:rPr lang="en-US" altLang="zh-CN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  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z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∈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R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取得最大值的 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z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的集合 ， </a:t>
                </a:r>
                <a:endParaRPr lang="en-US" altLang="zh-TW" sz="2400" smtClean="0">
                  <a:solidFill>
                    <a:srgbClr val="FF0000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就是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使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sinz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z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∈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R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取得最小值的 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z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的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集合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｛ 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z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｜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＝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-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+2kπ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 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k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∈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Z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｝</a:t>
                </a:r>
                <a:endParaRPr lang="zh-TW" altLang="en-US" sz="240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由 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z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＝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2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＝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-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+2kπ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，得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＝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-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+kπ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．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所以 ， 使函数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</a:t>
                </a:r>
                <a:r>
                  <a:rPr lang="en-US" altLang="zh-CN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∈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R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endParaRPr lang="en-US" altLang="zh-TW" sz="2400" smtClean="0">
                  <a:solidFill>
                    <a:srgbClr val="FF0000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取得最大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值的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的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集合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是｛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｜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＝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-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+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kπ,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k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∈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Z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｝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同理 ， 使函数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∈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R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取得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最小值的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的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集合是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｛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｜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＝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+kπ,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k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∈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Z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｝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函数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∈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R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的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最大值是 ３ ， 最小值是 －３．</a:t>
                </a:r>
                <a:endParaRPr lang="en-US" altLang="zh-TW" sz="240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TW" sz="2400" smtClean="0">
                  <a:solidFill>
                    <a:srgbClr val="FF0000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32" y="862184"/>
                <a:ext cx="11228173" cy="5248296"/>
              </a:xfrm>
              <a:prstGeom prst="rect">
                <a:avLst/>
              </a:prstGeom>
              <a:blipFill rotWithShape="0">
                <a:blip r:embed="rId1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326" name="Text Box 174"/>
              <p:cNvSpPr txBox="1">
                <a:spLocks noChangeArrowheads="1"/>
              </p:cNvSpPr>
              <p:nvPr/>
            </p:nvSpPr>
            <p:spPr bwMode="auto">
              <a:xfrm>
                <a:off x="172614" y="668081"/>
                <a:ext cx="7962900" cy="11985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kumimoji="1" sz="2400">
                    <a:solidFill>
                      <a:srgbClr val="663300"/>
                    </a:solidFill>
                    <a:latin typeface="Times New Roman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400">
                    <a:solidFill>
                      <a:srgbClr val="663300"/>
                    </a:solidFill>
                    <a:latin typeface="Times New Roman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400">
                    <a:solidFill>
                      <a:srgbClr val="663300"/>
                    </a:solidFill>
                    <a:latin typeface="Times New Roman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400">
                    <a:solidFill>
                      <a:srgbClr val="663300"/>
                    </a:solidFill>
                    <a:latin typeface="Times New Roman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400">
                    <a:solidFill>
                      <a:srgbClr val="663300"/>
                    </a:solidFill>
                    <a:latin typeface="Times New Roman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rgbClr val="663300"/>
                    </a:solidFill>
                    <a:latin typeface="Times New Roman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rgbClr val="663300"/>
                    </a:solidFill>
                    <a:latin typeface="Times New Roman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rgbClr val="663300"/>
                    </a:solidFill>
                    <a:latin typeface="Times New Roman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rgbClr val="663300"/>
                    </a:solidFill>
                    <a:latin typeface="Times New Roman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 smtClean="0">
                    <a:solidFill>
                      <a:schemeClr val="tx1"/>
                    </a:solidFill>
                  </a:rPr>
                  <a:t>例</a:t>
                </a:r>
                <a:r>
                  <a:rPr lang="en-US" altLang="zh-CN" b="1" smtClean="0">
                    <a:solidFill>
                      <a:schemeClr val="tx1"/>
                    </a:solidFill>
                  </a:rPr>
                  <a:t>4. </a:t>
                </a:r>
                <a:r>
                  <a:rPr lang="zh-CN" altLang="en-US" b="1">
                    <a:solidFill>
                      <a:schemeClr val="tx1"/>
                    </a:solidFill>
                  </a:rPr>
                  <a:t>不通过求值，指出下列</a:t>
                </a:r>
                <a:r>
                  <a:rPr lang="zh-CN" altLang="en-US" b="1" smtClean="0">
                    <a:solidFill>
                      <a:schemeClr val="tx1"/>
                    </a:solidFill>
                  </a:rPr>
                  <a:t>各式的大小：</a:t>
                </a:r>
                <a:endParaRPr lang="zh-CN" altLang="en-US" b="1">
                  <a:solidFill>
                    <a:schemeClr val="tx1"/>
                  </a:solidFill>
                </a:endParaRPr>
              </a:p>
              <a:p>
                <a:r>
                  <a:rPr lang="zh-CN" altLang="en-US" b="1">
                    <a:solidFill>
                      <a:schemeClr val="tx1"/>
                    </a:solidFill>
                  </a:rPr>
                  <a:t>     </a:t>
                </a:r>
                <a:r>
                  <a:rPr lang="en-US" altLang="zh-CN" b="1">
                    <a:solidFill>
                      <a:schemeClr val="tx1"/>
                    </a:solidFill>
                  </a:rPr>
                  <a:t>(1)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m:rPr>
                          <m:sty m:val="bi"/>
                        </m:rP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type m:val="bar"/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r>
                  <a:rPr lang="en-US" altLang="zh-CN" b="1" smtClean="0">
                    <a:solidFill>
                      <a:schemeClr val="tx1"/>
                    </a:solidFill>
                  </a:rPr>
                  <a:t>;</a:t>
                </a:r>
                <a:r>
                  <a:rPr lang="en-US" altLang="zh-CN" b="1">
                    <a:solidFill>
                      <a:schemeClr val="tx1"/>
                    </a:solidFill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m:rPr>
                          <m:sty m:val="bi"/>
                        </m:rP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type m:val="bar"/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sty m:val="bi"/>
                            </m:r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325" name="Text 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614" y="668081"/>
                <a:ext cx="7962900" cy="1198564"/>
              </a:xfrm>
              <a:prstGeom prst="rect">
                <a:avLst/>
              </a:prstGeom>
              <a:blipFill rotWithShape="0">
                <a:blip r:embed="rId1"/>
                <a:stretch>
                  <a:fillRect l="-1148" t="-5612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1318" name="Text Box 200"/>
          <p:cNvSpPr txBox="1">
            <a:spLocks noChangeArrowheads="1"/>
          </p:cNvSpPr>
          <p:nvPr/>
        </p:nvSpPr>
        <p:spPr bwMode="auto">
          <a:xfrm>
            <a:off x="8515405" y="810163"/>
            <a:ext cx="466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27" name="矩形 6"/>
              <p:cNvSpPr/>
              <p:nvPr/>
            </p:nvSpPr>
            <p:spPr>
              <a:xfrm>
                <a:off x="380300" y="1985064"/>
                <a:ext cx="11397842" cy="4026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FF0000"/>
                    </a:solidFill>
                  </a:rPr>
                  <a:t>分析 ： 可利用三角函数的单调性比较两个同名三角函数值的大小 ． 为此 ， 先用诱导公式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将已知角化为同一单调区间内的角 ， 然后再比较大小 ．</a:t>
                </a:r>
              </a:p>
              <a:p>
                <a:r>
                  <a:rPr lang="zh-CN" altLang="en-US" sz="2400">
                    <a:solidFill>
                      <a:srgbClr val="FF0000"/>
                    </a:solidFill>
                  </a:rPr>
                  <a:t>解 ：（ １ ） 因为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MT Extra" panose="05050102010205020202" pitchFamily="18" charset="2"/>
                        </a:rPr>
                        <m:t> </m:t>
                      </m:r>
                    </m:oMath>
                  </m:oMathPara>
                </a14:m>
                <a:r>
                  <a:rPr lang="en-US" altLang="zh-CN" sz="2400" b="1">
                    <a:solidFill>
                      <a:srgbClr val="FF0000"/>
                    </a:solidFill>
                  </a:rPr>
                  <a:t>-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&lt;−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b"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en-US" altLang="zh-CN" sz="2400" b="1" smtClean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正弦函数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</a:rPr>
                        <m:t>y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</a:rPr>
                        <m:t>sinx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sty m:val="b"/>
                        </m:rPr>
                        <a:rPr lang="zh-CN" altLang="en-US" sz="2400" b="1">
                          <a:solidFill>
                            <a:srgbClr val="FF0000"/>
                          </a:solidFill>
                        </a:rPr>
                        <m:t>在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zh-CN" altLang="en-US" sz="240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</a:rPr>
                        <m:t>, 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sty m:val="b"/>
                        </m:rPr>
                        <a:rPr lang="zh-CN" altLang="en-US" sz="2400" b="1">
                          <a:solidFill>
                            <a:srgbClr val="FF0000"/>
                          </a:solidFill>
                        </a:rPr>
                        <m:t>上是增函数</m:t>
                      </m:r>
                    </m:oMath>
                  </m:oMathPara>
                </a14:m>
                <a:r>
                  <a:rPr lang="zh-CN" altLang="en-US" sz="2400" b="1" smtClean="0">
                    <a:solidFill>
                      <a:srgbClr val="FF0000"/>
                    </a:solidFill>
                  </a:rPr>
                  <a:t>，</a:t>
                </a:r>
                <a:endParaRPr lang="en-US" altLang="zh-CN" sz="2400" b="1" smtClean="0">
                  <a:solidFill>
                    <a:srgbClr val="FF0000"/>
                  </a:solidFill>
                </a:endParaRPr>
              </a:p>
              <a:p>
                <a:r>
                  <a:rPr lang="zh-CN" altLang="en-US" sz="2400" b="1" smtClean="0">
                    <a:solidFill>
                      <a:srgbClr val="FF0000"/>
                    </a:solidFill>
                  </a:rPr>
                  <a:t>所以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sym typeface="MT Extra" panose="05050102010205020202" pitchFamily="18" charset="2"/>
                        </a:rPr>
                        <m:t>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den>
                          </m:f>
                        </m:e>
                      </m:d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1">
                  <a:solidFill>
                    <a:srgbClr val="FF0000"/>
                  </a:solidFill>
                </a:endParaRPr>
              </a:p>
              <a:p>
                <a:endParaRPr lang="en-US" altLang="zh-CN" sz="2400" b="1" smtClean="0">
                  <a:solidFill>
                    <a:srgbClr val="FF0000"/>
                  </a:solidFill>
                </a:endParaRPr>
              </a:p>
              <a:p>
                <a:endParaRPr lang="en-US" altLang="zh-CN" sz="2400" b="1" i="1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zh-CN" altLang="en-US">
                  <a:solidFill>
                    <a:srgbClr val="FF0000"/>
                  </a:solidFill>
                </a:endParaRPr>
              </a:p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00" y="1985064"/>
                <a:ext cx="11397842" cy="4026552"/>
              </a:xfrm>
              <a:prstGeom prst="rect">
                <a:avLst/>
              </a:prstGeom>
              <a:blipFill rotWithShape="0"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1"/>
              <p:cNvSpPr/>
              <p:nvPr/>
            </p:nvSpPr>
            <p:spPr>
              <a:xfrm>
                <a:off x="471431" y="780373"/>
                <a:ext cx="3829895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smtClean="0">
                    <a:latin typeface="Times New Roman" pitchFamily="18" charset="0"/>
                    <a:cs typeface="Times New Roman" pitchFamily="18" charset="0"/>
                  </a:rPr>
                  <a:t>(2)  cos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𝟐𝟑</m:t>
                          </m:r>
                          <m:r>
                            <m:rPr>
                              <m:sty m:val="bi"/>
                            </m:rP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r>
                  <a:rPr lang="en-US" altLang="zh-CN" sz="2400" b="1">
                    <a:latin typeface="Times New Roman" pitchFamily="18" charset="0"/>
                    <a:cs typeface="Times New Roman" pitchFamily="18" charset="0"/>
                  </a:rPr>
                  <a:t>; cos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m:rPr>
                              <m:sty m:val="bi"/>
                            </m:rP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zh-CN" altLang="en-US" sz="240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1" y="780373"/>
                <a:ext cx="3829895" cy="625877"/>
              </a:xfrm>
              <a:prstGeom prst="rect">
                <a:avLst/>
              </a:prstGeom>
              <a:blipFill rotWithShape="0">
                <a:blip r:embed="rId1"/>
                <a:stretch>
                  <a:fillRect l="-477" b="-77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2"/>
              <p:cNvSpPr/>
              <p:nvPr/>
            </p:nvSpPr>
            <p:spPr>
              <a:xfrm>
                <a:off x="471431" y="1588870"/>
                <a:ext cx="5585183" cy="4665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解：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cos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=cos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=cos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cos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m:rPr>
                          <m:sty m:val="bi"/>
                        </m:rP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altLang="zh-CN" sz="2400" b="1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cos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=cos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40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因为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MT Extra" panose="05050102010205020202" pitchFamily="18" charset="2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MT Extra" panose="05050102010205020202" pitchFamily="18" charset="2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bi"/>
                        </m:rP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m:rPr>
                          <m:sty m:val="bi"/>
                        </m:rP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en-US" altLang="zh-CN" sz="24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zh-CN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且</m:t>
                      </m:r>
                      <m:r>
                        <m:rPr>
                          <m:sty m:val="bi"/>
                        </m:rP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余</m:t>
                      </m:r>
                      <m:r>
                        <m:rPr>
                          <m:sty m:val="bi"/>
                        </m:rPr>
                        <a:rPr lang="zh-CN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弦</m:t>
                      </m:r>
                      <m:r>
                        <m:rPr>
                          <m:sty m:val="bi"/>
                        </m:rP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函数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zh-CN" alt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在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zh-CN" altLang="en-US" sz="240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sty m:val="bi"/>
                        </m:rP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sty m:val="b"/>
                        </m:rPr>
                        <a:rPr lang="zh-CN" alt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上</m:t>
                      </m:r>
                      <m:r>
                        <m:rPr>
                          <m:sty m:val="bi"/>
                        </m:rPr>
                        <a:rPr lang="zh-CN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单调递减</m:t>
                      </m:r>
                    </m:oMath>
                  </m:oMathPara>
                </a14:m>
                <a:r>
                  <a:rPr lang="zh-CN" altLang="en-US" sz="2400" b="1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</a:t>
                </a:r>
                <a:endParaRPr lang="en-US" altLang="zh-CN" sz="2400" b="1">
                  <a:solidFill>
                    <a:srgbClr val="FF0000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所以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cos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cos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400" smtClean="0">
                  <a:solidFill>
                    <a:srgbClr val="FF0000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MT Extra" panose="05050102010205020202" pitchFamily="18" charset="2"/>
                        </a:rPr>
                        <m:t>即</m:t>
                      </m:r>
                      <m:r>
                        <m:rPr>
                          <m:sty m:val="b"/>
                        </m:rPr>
                        <a:rPr lang="en-US" altLang="zh-CN" sz="24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𝐜𝐨𝐬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b"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r>
                  <a:rPr lang="en-US" altLang="zh-CN" sz="2400" b="1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cos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400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1" y="1588870"/>
                <a:ext cx="5585183" cy="4665188"/>
              </a:xfrm>
              <a:prstGeom prst="rect">
                <a:avLst/>
              </a:prstGeom>
              <a:blipFill rotWithShape="0">
                <a:blip r:embed="rId2"/>
                <a:stretch>
                  <a:fillRect l="-1636" r="-763" b="-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9" name="文本框 2"/>
          <p:cNvSpPr/>
          <p:nvPr>
            <p:custDataLst>
              <p:tags r:id="rId3"/>
            </p:custDataLst>
          </p:nvPr>
        </p:nvSpPr>
        <p:spPr>
          <a:xfrm>
            <a:off x="6370320" y="542925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P207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1"/>
              <p:cNvSpPr/>
              <p:nvPr/>
            </p:nvSpPr>
            <p:spPr>
              <a:xfrm>
                <a:off x="566839" y="542986"/>
                <a:ext cx="10888561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smtClean="0"/>
                  <a:t>例</a:t>
                </a:r>
                <a:r>
                  <a:rPr lang="en-US" altLang="zh-CN" sz="2400" smtClean="0"/>
                  <a:t>5. </a:t>
                </a:r>
                <a:r>
                  <a:rPr lang="zh-CN" altLang="en-US" sz="2400" smtClean="0"/>
                  <a:t> 求函数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altLang="zh-CN" sz="2400" smtClean="0"/>
                  <a:t>,</a:t>
                </a:r>
                <a:r>
                  <a:rPr lang="en-US" altLang="zh-CN" sz="2400" b="1" smtClean="0"/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CN" altLang="en-US" sz="2400" smtClean="0"/>
                  <a:t>∈［ </a:t>
                </a:r>
                <a:r>
                  <a:rPr lang="zh-CN" altLang="en-US" sz="2400"/>
                  <a:t>－２</a:t>
                </a:r>
                <a:r>
                  <a:rPr lang="en-US" altLang="zh-CN" sz="2400"/>
                  <a:t>π </a:t>
                </a:r>
                <a:r>
                  <a:rPr lang="zh-CN" altLang="en-US" sz="2400" smtClean="0"/>
                  <a:t>，２</a:t>
                </a:r>
                <a:r>
                  <a:rPr lang="en-US" altLang="zh-CN" sz="2400" smtClean="0"/>
                  <a:t>π</a:t>
                </a:r>
                <a:r>
                  <a:rPr lang="zh-CN" altLang="en-US" sz="2400" smtClean="0"/>
                  <a:t>］ </a:t>
                </a:r>
                <a:r>
                  <a:rPr lang="zh-CN" altLang="en-US" sz="2400"/>
                  <a:t>的单调递增区间 ．</a:t>
                </a: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9" y="542986"/>
                <a:ext cx="10888561" cy="625812"/>
              </a:xfrm>
              <a:prstGeom prst="rect">
                <a:avLst/>
              </a:prstGeom>
              <a:blipFill rotWithShape="0">
                <a:blip r:embed="rId1"/>
                <a:stretch>
                  <a:fillRect l="-896" b="-8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2"/>
              <p:cNvSpPr/>
              <p:nvPr/>
            </p:nvSpPr>
            <p:spPr>
              <a:xfrm>
                <a:off x="661480" y="1328073"/>
                <a:ext cx="10699277" cy="1805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smtClean="0">
                    <a:solidFill>
                      <a:srgbClr val="FF0000"/>
                    </a:solidFill>
                  </a:rPr>
                  <a:t>分析 ： 令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altLang="zh-CN" sz="2400" smtClean="0">
                    <a:solidFill>
                      <a:srgbClr val="FF0000"/>
                    </a:solidFill>
                  </a:rPr>
                  <a:t>=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当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自变量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的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值增大时 ，</a:t>
                </a:r>
                <a:r>
                  <a:rPr lang="en-US" altLang="zh-CN" sz="2400" b="1">
                    <a:solidFill>
                      <a:srgbClr val="FF0000"/>
                    </a:solidFill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 的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值也随之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增大 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， 因此若函数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sty m:val="bi"/>
                        </m:rP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𝒔𝒊𝒏𝒛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在某个区间上单调递增 ， 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则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sty m:val="bi"/>
                        </m:rP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m:rPr>
                          <m:sty m:val="bi"/>
                        </m:rP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在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相应的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区间上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也一定单调递增 ．</a:t>
                </a:r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0" y="1328073"/>
                <a:ext cx="10699277" cy="1805623"/>
              </a:xfrm>
              <a:prstGeom prst="rect">
                <a:avLst/>
              </a:prstGeom>
              <a:blipFill rotWithShape="0">
                <a:blip r:embed="rId2"/>
                <a:stretch>
                  <a:fillRect l="-912" r="-8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3"/>
              <p:cNvSpPr/>
              <p:nvPr/>
            </p:nvSpPr>
            <p:spPr>
              <a:xfrm>
                <a:off x="667223" y="2970936"/>
                <a:ext cx="10788177" cy="3375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FF0000"/>
                    </a:solidFill>
                  </a:rPr>
                  <a:t>解 ： 令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altLang="zh-CN" sz="2400">
                    <a:solidFill>
                      <a:srgbClr val="FF0000"/>
                    </a:solidFill>
                  </a:rPr>
                  <a:t>=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，</a:t>
                </a:r>
                <a:r>
                  <a:rPr lang="en-US" altLang="zh-CN" sz="2400" b="1">
                    <a:solidFill>
                      <a:srgbClr val="FF0000"/>
                    </a:solidFill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∈［</a:t>
                </a:r>
                <a:r>
                  <a:rPr lang="en-US" altLang="zh-CN" sz="2400" smtClean="0">
                    <a:solidFill>
                      <a:srgbClr val="FF0000"/>
                    </a:solidFill>
                  </a:rPr>
                  <a:t>-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２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π 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，２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π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］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 ， 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则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∈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["/>
                          <m:sepChr m:val="|"/>
                          <m:endChr m:val="]"/>
                          <m:grow m:val="on"/>
                          <m:shp m:val="centered"/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2400" b="1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FF0000"/>
                    </a:solidFill>
                  </a:rPr>
                  <a:t>因为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𝒔𝒊𝒏𝒛</m:t>
                      </m:r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 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∈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["/>
                          <m:sepChr m:val="|"/>
                          <m:endChr m:val="]"/>
                          <m:grow m:val="on"/>
                          <m:shp m:val="centered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的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单调递增区间是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∈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["/>
                          <m:sepChr m:val="|"/>
                          <m:endChr m:val="]"/>
                          <m:grow m:val="on"/>
                          <m:shp m:val="centered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，</a:t>
                </a:r>
                <a:endParaRPr lang="en-US" altLang="zh-CN" sz="240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且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由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r>
                  <a:rPr lang="en-US" altLang="zh-CN" sz="2400" b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，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得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r>
                  <a:rPr lang="en-US" altLang="zh-CN" sz="2400" b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 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>
                    <a:solidFill>
                      <a:srgbClr val="FF0000"/>
                    </a:solidFill>
                  </a:rPr>
                  <a:t>所以 ， 函数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altLang="zh-CN" sz="2400">
                    <a:solidFill>
                      <a:srgbClr val="FF0000"/>
                    </a:solidFill>
                  </a:rPr>
                  <a:t>,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 ，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∈［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-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２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π 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，２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π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］ 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的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单调递增区间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是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["/>
                          <m:sepChr m:val="|"/>
                          <m:endChr m:val="]"/>
                          <m:grow m:val="on"/>
                          <m:shp m:val="centered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sty m:val="bi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bar"/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40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" y="2883941"/>
                <a:ext cx="10788177" cy="3375861"/>
              </a:xfrm>
              <a:prstGeom prst="rect">
                <a:avLst/>
              </a:prstGeom>
              <a:blipFill rotWithShape="0">
                <a:blip r:embed="rId3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9" name="文本框 2"/>
          <p:cNvSpPr/>
          <p:nvPr>
            <p:custDataLst>
              <p:tags r:id="rId4"/>
            </p:custDataLst>
          </p:nvPr>
        </p:nvSpPr>
        <p:spPr>
          <a:xfrm>
            <a:off x="6390005" y="625983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P207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对象 1096705"/>
          <p:cNvGraphicFramePr/>
          <p:nvPr/>
        </p:nvGraphicFramePr>
        <p:xfrm>
          <a:off x="273452" y="1184268"/>
          <a:ext cx="11152505" cy="297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1" imgW="10525125" imgH="2800350" progId="Word.Document.8">
                  <p:embed/>
                </p:oleObj>
              </mc:Choice>
              <mc:Fallback>
                <p:oleObj name="Document" r:id="rId1" imgW="10525125" imgH="28003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3452" y="1184268"/>
                        <a:ext cx="11152505" cy="2973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对象 1097729"/>
          <p:cNvGraphicFramePr/>
          <p:nvPr/>
        </p:nvGraphicFramePr>
        <p:xfrm>
          <a:off x="534178" y="1142790"/>
          <a:ext cx="11125327" cy="3863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1" imgW="10518775" imgH="3646805" progId="Word.Document.8">
                  <p:embed/>
                </p:oleObj>
              </mc:Choice>
              <mc:Fallback>
                <p:oleObj name="Document" r:id="rId1" imgW="10518775" imgH="36468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4178" y="1142790"/>
                        <a:ext cx="11125327" cy="3863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7731" name="对象 1097730"/>
          <p:cNvGraphicFramePr/>
          <p:nvPr/>
        </p:nvGraphicFramePr>
        <p:xfrm>
          <a:off x="534178" y="5521386"/>
          <a:ext cx="11125327" cy="626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3" imgW="10518775" imgH="593090" progId="Word.Document.8">
                  <p:embed/>
                </p:oleObj>
              </mc:Choice>
              <mc:Fallback>
                <p:oleObj name="Document" r:id="rId3" imgW="10518775" imgH="5930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178" y="5521386"/>
                        <a:ext cx="11125327" cy="626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对象 1098753"/>
          <p:cNvGraphicFramePr/>
          <p:nvPr/>
        </p:nvGraphicFramePr>
        <p:xfrm>
          <a:off x="422069" y="1159690"/>
          <a:ext cx="11135360" cy="1821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" r:id="rId1" imgW="10525125" imgH="1724025" progId="Word.Document.8">
                  <p:embed/>
                </p:oleObj>
              </mc:Choice>
              <mc:Fallback>
                <p:oleObj name="" r:id="rId1" imgW="10525125" imgH="17240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2069" y="1159690"/>
                        <a:ext cx="11135360" cy="1821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对象 1099777"/>
          <p:cNvGraphicFramePr/>
          <p:nvPr/>
        </p:nvGraphicFramePr>
        <p:xfrm>
          <a:off x="477838" y="1270000"/>
          <a:ext cx="10985500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1" imgW="10518775" imgH="3954780" progId="Word.Document.8">
                  <p:embed/>
                </p:oleObj>
              </mc:Choice>
              <mc:Fallback>
                <p:oleObj name="Document" r:id="rId1" imgW="10518775" imgH="39547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7838" y="1270000"/>
                        <a:ext cx="10985500" cy="410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21"/>
          <p:cNvSpPr txBox="1">
            <a:spLocks noChangeArrowheads="1"/>
          </p:cNvSpPr>
          <p:nvPr/>
        </p:nvSpPr>
        <p:spPr bwMode="auto">
          <a:xfrm>
            <a:off x="1786890" y="59055"/>
            <a:ext cx="832866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tx1"/>
                </a:solidFill>
              </a:rPr>
              <a:t>  </a:t>
            </a:r>
            <a:r>
              <a:rPr lang="zh-CN" altLang="en-US" sz="3200" b="1">
                <a:solidFill>
                  <a:schemeClr val="tx1"/>
                </a:solidFill>
              </a:rPr>
              <a:t>本课你有什么收获？</a:t>
            </a:r>
            <a:endParaRPr lang="zh-CN" altLang="en-US" sz="3200" b="1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sz="3200" b="1">
                <a:solidFill>
                  <a:srgbClr val="333399"/>
                </a:solidFill>
              </a:rPr>
              <a:t>正弦、余弦函数的单调性、最值</a:t>
            </a:r>
            <a:r>
              <a:rPr lang="zh-CN" altLang="en-US">
                <a:solidFill>
                  <a:schemeClr val="tx1"/>
                </a:solidFill>
              </a:rPr>
              <a:t>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482" name="Text Box 122"/>
          <p:cNvSpPr txBox="1">
            <a:spLocks noChangeArrowheads="1"/>
          </p:cNvSpPr>
          <p:nvPr/>
        </p:nvSpPr>
        <p:spPr bwMode="auto">
          <a:xfrm>
            <a:off x="8838883" y="1962150"/>
            <a:ext cx="17208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/>
                </a:solidFill>
              </a:rPr>
              <a:t>    </a:t>
            </a:r>
            <a:r>
              <a:rPr lang="zh-CN" altLang="en-US" b="1">
                <a:solidFill>
                  <a:schemeClr val="tx1"/>
                </a:solidFill>
              </a:rPr>
              <a:t>最值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5483" name="Text Box 123"/>
          <p:cNvSpPr txBox="1">
            <a:spLocks noChangeArrowheads="1"/>
          </p:cNvSpPr>
          <p:nvPr/>
        </p:nvSpPr>
        <p:spPr bwMode="auto">
          <a:xfrm>
            <a:off x="3681413" y="1962150"/>
            <a:ext cx="368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/>
                </a:solidFill>
              </a:rPr>
              <a:t>    </a:t>
            </a:r>
            <a:r>
              <a:rPr lang="zh-CN" altLang="en-US" b="1">
                <a:solidFill>
                  <a:srgbClr val="000099"/>
                </a:solidFill>
              </a:rPr>
              <a:t>单调性（单调区间）</a:t>
            </a:r>
            <a:endParaRPr lang="zh-CN" altLang="en-US" b="1">
              <a:solidFill>
                <a:srgbClr val="000099"/>
              </a:solidFill>
            </a:endParaRPr>
          </a:p>
        </p:txBody>
      </p:sp>
      <p:grpSp>
        <p:nvGrpSpPr>
          <p:cNvPr id="15548" name="Group 188"/>
          <p:cNvGrpSpPr/>
          <p:nvPr/>
        </p:nvGrpSpPr>
        <p:grpSpPr>
          <a:xfrm>
            <a:off x="3761740" y="2476501"/>
            <a:ext cx="3238500" cy="650875"/>
            <a:chOff x="1260" y="3276"/>
            <a:chExt cx="2040" cy="410"/>
          </a:xfrm>
        </p:grpSpPr>
        <p:sp>
          <p:nvSpPr>
            <p:cNvPr id="15409" name="Text Box 189"/>
            <p:cNvSpPr txBox="1">
              <a:spLocks noChangeArrowheads="1"/>
            </p:cNvSpPr>
            <p:nvPr/>
          </p:nvSpPr>
          <p:spPr bwMode="auto">
            <a:xfrm>
              <a:off x="1260" y="3336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tx1"/>
                  </a:solidFill>
                </a:rPr>
                <a:t>[</a:t>
              </a:r>
              <a:r>
                <a:rPr lang="en-US" altLang="zh-CN">
                  <a:solidFill>
                    <a:schemeClr val="tx1"/>
                  </a:solidFill>
                </a:rPr>
                <a:t>      </a:t>
              </a:r>
              <a:r>
                <a:rPr lang="en-US" altLang="zh-CN" b="1">
                  <a:solidFill>
                    <a:schemeClr val="tx1"/>
                  </a:solidFill>
                </a:rPr>
                <a:t>+</a:t>
              </a:r>
              <a:r>
                <a:rPr lang="en-US" altLang="zh-CN" b="1"/>
                <a:t>2k</a:t>
              </a:r>
              <a:r>
                <a:rPr lang="en-US" altLang="zh-CN" b="1">
                  <a:sym typeface="Symbol" panose="05050102010706020507" pitchFamily="18" charset="2"/>
                </a:rPr>
                <a:t></a:t>
              </a:r>
              <a:r>
                <a:rPr lang="en-US" altLang="zh-CN" b="1">
                  <a:solidFill>
                    <a:schemeClr val="tx1"/>
                  </a:solidFill>
                  <a:sym typeface="Symbol" panose="05050102010706020507" pitchFamily="18" charset="2"/>
                </a:rPr>
                <a:t>,</a:t>
              </a:r>
              <a:r>
                <a:rPr lang="en-US" altLang="zh-CN">
                  <a:solidFill>
                    <a:schemeClr val="tx1"/>
                  </a:solidFill>
                  <a:sym typeface="Symbol" panose="05050102010706020507" pitchFamily="18" charset="2"/>
                </a:rPr>
                <a:t>    </a:t>
              </a:r>
              <a:r>
                <a:rPr lang="en-US" altLang="zh-CN" b="1">
                  <a:solidFill>
                    <a:schemeClr val="tx1"/>
                  </a:solidFill>
                  <a:sym typeface="Symbol" panose="05050102010706020507" pitchFamily="18" charset="2"/>
                </a:rPr>
                <a:t>+</a:t>
              </a:r>
              <a:r>
                <a:rPr lang="en-US" altLang="zh-CN" b="1">
                  <a:sym typeface="Symbol" panose="05050102010706020507" pitchFamily="18" charset="2"/>
                </a:rPr>
                <a:t>2k</a:t>
              </a:r>
              <a:r>
                <a:rPr lang="en-US" altLang="zh-CN" b="1">
                  <a:solidFill>
                    <a:schemeClr val="tx1"/>
                  </a:solidFill>
                </a:rPr>
                <a:t>],k</a:t>
              </a:r>
              <a:r>
                <a:rPr lang="en-US" altLang="zh-CN" b="1" err="1">
                  <a:solidFill>
                    <a:schemeClr val="tx1"/>
                  </a:solidFill>
                  <a:sym typeface="Symbol" panose="05050102010706020507" pitchFamily="18" charset="2"/>
                </a:rPr>
                <a:t>Z</a:t>
              </a:r>
              <a:endParaRPr lang="en-US" altLang="zh-CN" b="1">
                <a:solidFill>
                  <a:schemeClr val="tx1"/>
                </a:solidFill>
              </a:endParaRPr>
            </a:p>
          </p:txBody>
        </p:sp>
        <p:graphicFrame>
          <p:nvGraphicFramePr>
            <p:cNvPr id="15410" name="Object 190"/>
            <p:cNvGraphicFramePr>
              <a:graphicFrameLocks noChangeAspect="1"/>
            </p:cNvGraphicFramePr>
            <p:nvPr/>
          </p:nvGraphicFramePr>
          <p:xfrm>
            <a:off x="1367" y="3276"/>
            <a:ext cx="293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Equation" r:id="rId1" imgW="254000" imgH="342900" progId="Equation.3">
                    <p:embed/>
                  </p:oleObj>
                </mc:Choice>
                <mc:Fallback>
                  <p:oleObj name="Equation" r:id="rId1" imgW="254000" imgH="342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67" y="3276"/>
                          <a:ext cx="293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11" name="Object 191"/>
            <p:cNvGraphicFramePr>
              <a:graphicFrameLocks noChangeAspect="1"/>
            </p:cNvGraphicFramePr>
            <p:nvPr/>
          </p:nvGraphicFramePr>
          <p:xfrm>
            <a:off x="2142" y="3276"/>
            <a:ext cx="174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Equation" r:id="rId3" imgW="152400" imgH="342900" progId="Equation.3">
                    <p:embed/>
                  </p:oleObj>
                </mc:Choice>
                <mc:Fallback>
                  <p:oleObj name="Equation" r:id="rId3" imgW="152400" imgH="342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142" y="3276"/>
                          <a:ext cx="174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552" name="Text Box 192"/>
          <p:cNvSpPr txBox="1">
            <a:spLocks noChangeArrowheads="1"/>
          </p:cNvSpPr>
          <p:nvPr/>
        </p:nvSpPr>
        <p:spPr bwMode="auto">
          <a:xfrm>
            <a:off x="6939280" y="2573655"/>
            <a:ext cx="169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tx1"/>
                </a:solidFill>
              </a:rPr>
              <a:t>单调递增</a:t>
            </a:r>
            <a:endParaRPr lang="zh-CN" altLang="en-US" b="1">
              <a:solidFill>
                <a:schemeClr val="tx1"/>
              </a:solidFill>
            </a:endParaRPr>
          </a:p>
        </p:txBody>
      </p:sp>
      <p:grpSp>
        <p:nvGrpSpPr>
          <p:cNvPr id="15553" name="Group 193"/>
          <p:cNvGrpSpPr/>
          <p:nvPr/>
        </p:nvGrpSpPr>
        <p:grpSpPr>
          <a:xfrm>
            <a:off x="3700780" y="3028950"/>
            <a:ext cx="3238500" cy="661988"/>
            <a:chOff x="1284" y="3672"/>
            <a:chExt cx="2040" cy="417"/>
          </a:xfrm>
        </p:grpSpPr>
        <p:sp>
          <p:nvSpPr>
            <p:cNvPr id="15406" name="Text Box 194"/>
            <p:cNvSpPr txBox="1">
              <a:spLocks noChangeArrowheads="1"/>
            </p:cNvSpPr>
            <p:nvPr/>
          </p:nvSpPr>
          <p:spPr bwMode="auto">
            <a:xfrm>
              <a:off x="1284" y="3732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tx1"/>
                  </a:solidFill>
                </a:rPr>
                <a:t>[</a:t>
              </a:r>
              <a:r>
                <a:rPr lang="en-US" altLang="zh-CN">
                  <a:solidFill>
                    <a:schemeClr val="tx1"/>
                  </a:solidFill>
                </a:rPr>
                <a:t>     </a:t>
              </a:r>
              <a:r>
                <a:rPr lang="en-US" altLang="zh-CN" b="1">
                  <a:solidFill>
                    <a:schemeClr val="tx1"/>
                  </a:solidFill>
                </a:rPr>
                <a:t>+</a:t>
              </a:r>
              <a:r>
                <a:rPr lang="en-US" altLang="zh-CN" b="1"/>
                <a:t>2k</a:t>
              </a:r>
              <a:r>
                <a:rPr lang="en-US" altLang="zh-CN" b="1">
                  <a:sym typeface="Symbol" panose="05050102010706020507" pitchFamily="18" charset="2"/>
                </a:rPr>
                <a:t></a:t>
              </a:r>
              <a:r>
                <a:rPr lang="en-US" altLang="zh-CN" b="1">
                  <a:solidFill>
                    <a:schemeClr val="tx1"/>
                  </a:solidFill>
                  <a:sym typeface="Symbol" panose="05050102010706020507" pitchFamily="18" charset="2"/>
                </a:rPr>
                <a:t>,</a:t>
              </a:r>
              <a:r>
                <a:rPr lang="en-US" altLang="zh-CN">
                  <a:solidFill>
                    <a:schemeClr val="tx1"/>
                  </a:solidFill>
                  <a:sym typeface="Symbol" panose="05050102010706020507" pitchFamily="18" charset="2"/>
                </a:rPr>
                <a:t>     </a:t>
              </a:r>
              <a:r>
                <a:rPr lang="en-US" altLang="zh-CN" b="1">
                  <a:solidFill>
                    <a:schemeClr val="tx1"/>
                  </a:solidFill>
                  <a:sym typeface="Symbol" panose="05050102010706020507" pitchFamily="18" charset="2"/>
                </a:rPr>
                <a:t>+</a:t>
              </a:r>
              <a:r>
                <a:rPr lang="en-US" altLang="zh-CN" b="1">
                  <a:sym typeface="Symbol" panose="05050102010706020507" pitchFamily="18" charset="2"/>
                </a:rPr>
                <a:t>2k</a:t>
              </a:r>
              <a:r>
                <a:rPr lang="en-US" altLang="zh-CN" b="1">
                  <a:solidFill>
                    <a:schemeClr val="tx1"/>
                  </a:solidFill>
                </a:rPr>
                <a:t>],k</a:t>
              </a:r>
              <a:r>
                <a:rPr lang="en-US" altLang="zh-CN" b="1">
                  <a:solidFill>
                    <a:schemeClr val="tx1"/>
                  </a:solidFill>
                  <a:sym typeface="Symbol" panose="05050102010706020507" pitchFamily="18" charset="2"/>
                </a:rPr>
                <a:t>Z</a:t>
              </a:r>
              <a:endParaRPr lang="en-US" altLang="zh-CN" b="1">
                <a:solidFill>
                  <a:schemeClr val="tx1"/>
                </a:solidFill>
              </a:endParaRPr>
            </a:p>
          </p:txBody>
        </p:sp>
        <p:graphicFrame>
          <p:nvGraphicFramePr>
            <p:cNvPr id="15407" name="Object 195"/>
            <p:cNvGraphicFramePr>
              <a:graphicFrameLocks noChangeAspect="1"/>
            </p:cNvGraphicFramePr>
            <p:nvPr/>
          </p:nvGraphicFramePr>
          <p:xfrm>
            <a:off x="1450" y="3672"/>
            <a:ext cx="175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Equation" r:id="rId5" imgW="152400" imgH="342900" progId="Equation.3">
                    <p:embed/>
                  </p:oleObj>
                </mc:Choice>
                <mc:Fallback>
                  <p:oleObj name="Equation" r:id="rId5" imgW="152400" imgH="342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50" y="3672"/>
                          <a:ext cx="175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8" name="Object 196"/>
            <p:cNvGraphicFramePr>
              <a:graphicFrameLocks noChangeAspect="1"/>
            </p:cNvGraphicFramePr>
            <p:nvPr/>
          </p:nvGraphicFramePr>
          <p:xfrm>
            <a:off x="2111" y="3684"/>
            <a:ext cx="261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Equation" r:id="rId7" imgW="228600" imgH="342900" progId="Equation.3">
                    <p:embed/>
                  </p:oleObj>
                </mc:Choice>
                <mc:Fallback>
                  <p:oleObj name="Equation" r:id="rId7" imgW="228600" imgH="342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111" y="3684"/>
                          <a:ext cx="261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557" name="Text Box 197"/>
          <p:cNvSpPr txBox="1">
            <a:spLocks noChangeArrowheads="1"/>
          </p:cNvSpPr>
          <p:nvPr/>
        </p:nvSpPr>
        <p:spPr bwMode="auto">
          <a:xfrm>
            <a:off x="6939280" y="3200400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tx1"/>
                </a:solidFill>
              </a:rPr>
              <a:t>单调递减</a:t>
            </a:r>
            <a:endParaRPr lang="zh-CN" altLang="en-US" b="1">
              <a:solidFill>
                <a:schemeClr val="tx1"/>
              </a:solidFill>
            </a:endParaRPr>
          </a:p>
        </p:txBody>
      </p:sp>
      <p:grpSp>
        <p:nvGrpSpPr>
          <p:cNvPr id="15584" name="Group 224"/>
          <p:cNvGrpSpPr/>
          <p:nvPr/>
        </p:nvGrpSpPr>
        <p:grpSpPr>
          <a:xfrm>
            <a:off x="3681730" y="3810000"/>
            <a:ext cx="4914900" cy="495300"/>
            <a:chOff x="2412" y="2748"/>
            <a:chExt cx="3096" cy="312"/>
          </a:xfrm>
        </p:grpSpPr>
        <p:grpSp>
          <p:nvGrpSpPr>
            <p:cNvPr id="15402" name="Group 202"/>
            <p:cNvGrpSpPr/>
            <p:nvPr/>
          </p:nvGrpSpPr>
          <p:grpSpPr>
            <a:xfrm>
              <a:off x="2412" y="2748"/>
              <a:ext cx="1944" cy="288"/>
              <a:chOff x="2736" y="2820"/>
              <a:chExt cx="1944" cy="288"/>
            </a:xfrm>
          </p:grpSpPr>
          <p:sp>
            <p:nvSpPr>
              <p:cNvPr id="15404" name="Text Box 200"/>
              <p:cNvSpPr txBox="1">
                <a:spLocks noChangeArrowheads="1"/>
              </p:cNvSpPr>
              <p:nvPr/>
            </p:nvSpPr>
            <p:spPr bwMode="auto">
              <a:xfrm>
                <a:off x="2736" y="2820"/>
                <a:ext cx="19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kumimoji="1" sz="2400">
                    <a:solidFill>
                      <a:srgbClr val="66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400">
                    <a:solidFill>
                      <a:srgbClr val="66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400">
                    <a:solidFill>
                      <a:srgbClr val="66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400">
                    <a:solidFill>
                      <a:srgbClr val="66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400">
                    <a:solidFill>
                      <a:srgbClr val="66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rgbClr val="66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rgbClr val="66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rgbClr val="66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rgbClr val="66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chemeClr val="tx1"/>
                    </a:solidFill>
                  </a:rPr>
                  <a:t>[</a:t>
                </a:r>
                <a:r>
                  <a:rPr lang="en-US" altLang="zh-CN">
                    <a:solidFill>
                      <a:schemeClr val="tx1"/>
                    </a:solidFill>
                  </a:rPr>
                  <a:t>       </a:t>
                </a:r>
                <a:r>
                  <a:rPr lang="en-US" altLang="zh-CN" b="1">
                    <a:solidFill>
                      <a:schemeClr val="tx1"/>
                    </a:solidFill>
                  </a:rPr>
                  <a:t>+</a:t>
                </a:r>
                <a:r>
                  <a:rPr lang="en-US" altLang="zh-CN" b="1"/>
                  <a:t>2k</a:t>
                </a:r>
                <a:r>
                  <a:rPr lang="en-US" altLang="zh-CN" b="1">
                    <a:sym typeface="Symbol" panose="05050102010706020507" pitchFamily="18" charset="2"/>
                  </a:rPr>
                  <a:t></a:t>
                </a:r>
                <a:r>
                  <a:rPr lang="en-US" altLang="zh-CN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,</a:t>
                </a:r>
                <a:r>
                  <a:rPr lang="en-US" altLang="zh-CN">
                    <a:solidFill>
                      <a:schemeClr val="tx1"/>
                    </a:solidFill>
                    <a:sym typeface="Symbol" panose="05050102010706020507" pitchFamily="18" charset="2"/>
                  </a:rPr>
                  <a:t>   </a:t>
                </a:r>
                <a:r>
                  <a:rPr lang="en-US" altLang="zh-CN" b="1">
                    <a:sym typeface="Symbol" panose="05050102010706020507" pitchFamily="18" charset="2"/>
                  </a:rPr>
                  <a:t>2k</a:t>
                </a:r>
                <a:r>
                  <a:rPr lang="en-US" altLang="zh-CN" b="1">
                    <a:solidFill>
                      <a:schemeClr val="tx1"/>
                    </a:solidFill>
                  </a:rPr>
                  <a:t>],k</a:t>
                </a:r>
                <a:r>
                  <a:rPr lang="en-US" altLang="zh-CN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Z</a:t>
                </a:r>
                <a:endParaRPr lang="en-US" altLang="zh-CN" b="1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15405" name="Object 201"/>
              <p:cNvGraphicFramePr>
                <a:graphicFrameLocks noChangeAspect="1"/>
              </p:cNvGraphicFramePr>
              <p:nvPr/>
            </p:nvGraphicFramePr>
            <p:xfrm>
              <a:off x="2844" y="2889"/>
              <a:ext cx="348" cy="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6" name="Equation" r:id="rId9" imgW="215265" imgH="127000" progId="Equation.3">
                      <p:embed/>
                    </p:oleObj>
                  </mc:Choice>
                  <mc:Fallback>
                    <p:oleObj name="Equation" r:id="rId9" imgW="215265" imgH="1270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844" y="2889"/>
                            <a:ext cx="348" cy="21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403" name="Text Box 203"/>
            <p:cNvSpPr txBox="1">
              <a:spLocks noChangeArrowheads="1"/>
            </p:cNvSpPr>
            <p:nvPr/>
          </p:nvSpPr>
          <p:spPr bwMode="auto">
            <a:xfrm>
              <a:off x="4440" y="2772"/>
              <a:ext cx="10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tx1"/>
                  </a:solidFill>
                </a:rPr>
                <a:t>单调递增</a:t>
              </a:r>
              <a:endParaRPr lang="zh-CN" alt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15585" name="Group 225"/>
          <p:cNvGrpSpPr/>
          <p:nvPr/>
        </p:nvGrpSpPr>
        <p:grpSpPr>
          <a:xfrm>
            <a:off x="3681413" y="4381500"/>
            <a:ext cx="4914900" cy="519113"/>
            <a:chOff x="1359" y="3060"/>
            <a:chExt cx="3096" cy="327"/>
          </a:xfrm>
        </p:grpSpPr>
        <p:sp>
          <p:nvSpPr>
            <p:cNvPr id="15400" name="Text Box 206"/>
            <p:cNvSpPr txBox="1">
              <a:spLocks noChangeArrowheads="1"/>
            </p:cNvSpPr>
            <p:nvPr/>
          </p:nvSpPr>
          <p:spPr bwMode="auto">
            <a:xfrm>
              <a:off x="1359" y="3060"/>
              <a:ext cx="20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tx1"/>
                  </a:solidFill>
                </a:rPr>
                <a:t>[</a:t>
              </a:r>
              <a:r>
                <a:rPr lang="en-US" altLang="zh-CN" b="1"/>
                <a:t>2k</a:t>
              </a:r>
              <a:r>
                <a:rPr lang="en-US" altLang="zh-CN" b="1">
                  <a:sym typeface="Symbol" panose="05050102010706020507" pitchFamily="18" charset="2"/>
                </a:rPr>
                <a:t></a:t>
              </a:r>
              <a:r>
                <a:rPr lang="en-US" altLang="zh-CN" b="1">
                  <a:solidFill>
                    <a:schemeClr val="tx1"/>
                  </a:solidFill>
                  <a:sym typeface="Symbol" panose="05050102010706020507" pitchFamily="18" charset="2"/>
                </a:rPr>
                <a:t>,</a:t>
              </a:r>
              <a:r>
                <a:rPr lang="en-US" altLang="zh-CN">
                  <a:solidFill>
                    <a:schemeClr val="tx1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zh-CN" b="1">
                  <a:sym typeface="Symbol" panose="05050102010706020507" pitchFamily="18" charset="2"/>
                </a:rPr>
                <a:t>2k </a:t>
              </a:r>
              <a:r>
                <a:rPr lang="en-US" altLang="zh-CN" b="1">
                  <a:solidFill>
                    <a:schemeClr val="tx1"/>
                  </a:solidFill>
                  <a:sym typeface="Symbol" panose="05050102010706020507" pitchFamily="18" charset="2"/>
                </a:rPr>
                <a:t>+ </a:t>
              </a:r>
              <a:r>
                <a:rPr lang="en-US" altLang="zh-CN" sz="2800" b="1">
                  <a:solidFill>
                    <a:schemeClr val="tx1"/>
                  </a:solidFill>
                  <a:sym typeface="Symbol" panose="05050102010706020507" pitchFamily="18" charset="2"/>
                </a:rPr>
                <a:t></a:t>
              </a:r>
              <a:r>
                <a:rPr lang="en-US" altLang="zh-CN" b="1">
                  <a:solidFill>
                    <a:schemeClr val="tx1"/>
                  </a:solidFill>
                </a:rPr>
                <a:t>],   k</a:t>
              </a:r>
              <a:r>
                <a:rPr lang="en-US" altLang="zh-CN" b="1">
                  <a:solidFill>
                    <a:schemeClr val="tx1"/>
                  </a:solidFill>
                  <a:sym typeface="Symbol" panose="05050102010706020507" pitchFamily="18" charset="2"/>
                </a:rPr>
                <a:t>Z</a:t>
              </a:r>
              <a:endParaRPr lang="en-US" altLang="zh-CN" b="1">
                <a:solidFill>
                  <a:schemeClr val="tx1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5401" name="Text Box 207"/>
            <p:cNvSpPr txBox="1">
              <a:spLocks noChangeArrowheads="1"/>
            </p:cNvSpPr>
            <p:nvPr/>
          </p:nvSpPr>
          <p:spPr bwMode="auto">
            <a:xfrm>
              <a:off x="3411" y="3099"/>
              <a:ext cx="10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tx1"/>
                  </a:solidFill>
                </a:rPr>
                <a:t>单调递减</a:t>
              </a:r>
              <a:endParaRPr lang="zh-CN" alt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15569" name="Text Box 209"/>
          <p:cNvSpPr txBox="1">
            <a:spLocks noChangeArrowheads="1"/>
          </p:cNvSpPr>
          <p:nvPr/>
        </p:nvSpPr>
        <p:spPr bwMode="auto">
          <a:xfrm>
            <a:off x="2054860" y="1936750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99"/>
                </a:solidFill>
              </a:rPr>
              <a:t>函数</a:t>
            </a:r>
            <a:endParaRPr lang="zh-CN" altLang="en-US" b="1">
              <a:solidFill>
                <a:srgbClr val="000099"/>
              </a:solidFill>
            </a:endParaRPr>
          </a:p>
        </p:txBody>
      </p:sp>
      <p:grpSp>
        <p:nvGrpSpPr>
          <p:cNvPr id="15582" name="Group 222"/>
          <p:cNvGrpSpPr/>
          <p:nvPr/>
        </p:nvGrpSpPr>
        <p:grpSpPr>
          <a:xfrm>
            <a:off x="1913890" y="2971800"/>
            <a:ext cx="1600200" cy="1619250"/>
            <a:chOff x="492" y="2124"/>
            <a:chExt cx="1008" cy="1020"/>
          </a:xfrm>
        </p:grpSpPr>
        <p:sp>
          <p:nvSpPr>
            <p:cNvPr id="15398" name="Text Box 126"/>
            <p:cNvSpPr txBox="1">
              <a:spLocks noChangeArrowheads="1"/>
            </p:cNvSpPr>
            <p:nvPr/>
          </p:nvSpPr>
          <p:spPr bwMode="auto">
            <a:xfrm>
              <a:off x="492" y="2856"/>
              <a:ext cx="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/>
                <a:t>余弦函数</a:t>
              </a:r>
              <a:endParaRPr lang="zh-CN" altLang="en-US" b="1"/>
            </a:p>
          </p:txBody>
        </p:sp>
        <p:sp>
          <p:nvSpPr>
            <p:cNvPr id="15399" name="Text Box 210"/>
            <p:cNvSpPr txBox="1">
              <a:spLocks noChangeArrowheads="1"/>
            </p:cNvSpPr>
            <p:nvPr/>
          </p:nvSpPr>
          <p:spPr bwMode="auto">
            <a:xfrm>
              <a:off x="504" y="2124"/>
              <a:ext cx="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rgbClr val="66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/>
                <a:t>正弦函数</a:t>
              </a:r>
              <a:endParaRPr lang="zh-CN" altLang="en-US" b="1"/>
            </a:p>
          </p:txBody>
        </p:sp>
      </p:grpSp>
      <p:sp>
        <p:nvSpPr>
          <p:cNvPr id="15656" name="Text Box 296"/>
          <p:cNvSpPr txBox="1">
            <a:spLocks noChangeArrowheads="1"/>
          </p:cNvSpPr>
          <p:nvPr/>
        </p:nvSpPr>
        <p:spPr bwMode="auto">
          <a:xfrm>
            <a:off x="1932940" y="5181600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2"/>
                </a:solidFill>
              </a:rPr>
              <a:t>求函数的单调区间：</a:t>
            </a:r>
            <a:endParaRPr lang="zh-CN" altLang="en-US" b="1">
              <a:solidFill>
                <a:schemeClr val="accent2"/>
              </a:solidFill>
            </a:endParaRPr>
          </a:p>
        </p:txBody>
      </p:sp>
      <p:sp>
        <p:nvSpPr>
          <p:cNvPr id="15658" name="Text Box 298"/>
          <p:cNvSpPr txBox="1">
            <a:spLocks noChangeArrowheads="1"/>
          </p:cNvSpPr>
          <p:nvPr/>
        </p:nvSpPr>
        <p:spPr bwMode="auto">
          <a:xfrm>
            <a:off x="4923790" y="5105400"/>
            <a:ext cx="302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990099"/>
                </a:solidFill>
              </a:rPr>
              <a:t>1. </a:t>
            </a:r>
            <a:r>
              <a:rPr lang="zh-CN" altLang="en-US" b="1">
                <a:solidFill>
                  <a:srgbClr val="990099"/>
                </a:solidFill>
              </a:rPr>
              <a:t>直接利用相关性质</a:t>
            </a:r>
            <a:endParaRPr lang="zh-CN" altLang="en-US" b="1">
              <a:solidFill>
                <a:srgbClr val="990099"/>
              </a:solidFill>
            </a:endParaRPr>
          </a:p>
        </p:txBody>
      </p:sp>
      <p:sp>
        <p:nvSpPr>
          <p:cNvPr id="15659" name="Text Box 299"/>
          <p:cNvSpPr txBox="1">
            <a:spLocks noChangeArrowheads="1"/>
          </p:cNvSpPr>
          <p:nvPr/>
        </p:nvSpPr>
        <p:spPr bwMode="auto">
          <a:xfrm>
            <a:off x="4923790" y="5562600"/>
            <a:ext cx="302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990099"/>
                </a:solidFill>
              </a:rPr>
              <a:t>2. </a:t>
            </a:r>
            <a:r>
              <a:rPr lang="zh-CN" altLang="en-US" b="1">
                <a:solidFill>
                  <a:srgbClr val="990099"/>
                </a:solidFill>
              </a:rPr>
              <a:t>复合函数的单调性</a:t>
            </a:r>
            <a:endParaRPr lang="zh-CN" altLang="en-US" b="1">
              <a:solidFill>
                <a:srgbClr val="990099"/>
              </a:solidFill>
            </a:endParaRPr>
          </a:p>
        </p:txBody>
      </p:sp>
      <p:sp>
        <p:nvSpPr>
          <p:cNvPr id="15660" name="Text Box 300"/>
          <p:cNvSpPr txBox="1">
            <a:spLocks noChangeArrowheads="1"/>
          </p:cNvSpPr>
          <p:nvPr/>
        </p:nvSpPr>
        <p:spPr bwMode="auto">
          <a:xfrm>
            <a:off x="4923790" y="6019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990099"/>
                </a:solidFill>
              </a:rPr>
              <a:t>3. </a:t>
            </a:r>
            <a:r>
              <a:rPr lang="zh-CN" altLang="en-US" b="1">
                <a:solidFill>
                  <a:srgbClr val="990099"/>
                </a:solidFill>
              </a:rPr>
              <a:t>利用图象寻找单调区间</a:t>
            </a:r>
            <a:endParaRPr lang="zh-CN" altLang="en-US" b="1">
              <a:solidFill>
                <a:srgbClr val="990099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课堂小结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15375" y="2512695"/>
          <a:ext cx="3042920" cy="57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1" imgW="2070100" imgH="393700" progId="Equation.KSEE3">
                  <p:embed/>
                </p:oleObj>
              </mc:Choice>
              <mc:Fallback>
                <p:oleObj name="" r:id="rId11" imgW="20701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15375" y="2512695"/>
                        <a:ext cx="3042920" cy="57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609330" y="4504690"/>
          <a:ext cx="3285490" cy="33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3" imgW="2234565" imgH="228600" progId="Equation.KSEE3">
                  <p:embed/>
                </p:oleObj>
              </mc:Choice>
              <mc:Fallback>
                <p:oleObj name="" r:id="rId13" imgW="2234565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09330" y="4504690"/>
                        <a:ext cx="3285490" cy="335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89036" y="3931285"/>
          <a:ext cx="2670810" cy="33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5" imgW="1816100" imgH="228600" progId="Equation.KSEE3">
                  <p:embed/>
                </p:oleObj>
              </mc:Choice>
              <mc:Fallback>
                <p:oleObj name="" r:id="rId15" imgW="18161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789036" y="3931285"/>
                        <a:ext cx="2670810" cy="335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692833" y="3228340"/>
          <a:ext cx="3342005" cy="57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7" imgW="2273300" imgH="393700" progId="Equation.KSEE3">
                  <p:embed/>
                </p:oleObj>
              </mc:Choice>
              <mc:Fallback>
                <p:oleObj name="" r:id="rId17" imgW="22733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692833" y="3228340"/>
                        <a:ext cx="3342005" cy="57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1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82" grpId="0" bldLvl="0" animBg="1"/>
      <p:bldP spid="15483" grpId="0" bldLvl="0" animBg="1"/>
      <p:bldP spid="15552" grpId="0" bldLvl="0" animBg="1"/>
      <p:bldP spid="15557" grpId="0" bldLvl="0" animBg="1"/>
      <p:bldP spid="15569" grpId="0" bldLvl="0" animBg="1"/>
      <p:bldP spid="15656" grpId="0" bldLvl="0" animBg="1"/>
      <p:bldP spid="15658" grpId="0" bldLvl="0" animBg="1"/>
      <p:bldP spid="15659" grpId="0" bldLvl="0" animBg="1"/>
      <p:bldP spid="1566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06752" y="108400"/>
            <a:ext cx="2179209" cy="666115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3735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73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New picture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58533" y="16789400"/>
            <a:ext cx="474133" cy="355600"/>
          </a:xfrm>
          <a:prstGeom prst="cube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78765" y="1442085"/>
            <a:ext cx="8869680" cy="42614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P213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书本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P209--212</a:t>
            </a:r>
            <a:endParaRPr lang="en-US" altLang="zh-CN" sz="4515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/>
            <a:endParaRPr lang="zh-CN" altLang="en-US" sz="451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练习册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:P100--102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086465"/>
          <p:cNvGraphicFramePr/>
          <p:nvPr/>
        </p:nvGraphicFramePr>
        <p:xfrm>
          <a:off x="1039232" y="4207501"/>
          <a:ext cx="11152505" cy="185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1" imgW="10525125" imgH="1743075" progId="Word.Document.8">
                  <p:embed/>
                </p:oleObj>
              </mc:Choice>
              <mc:Fallback>
                <p:oleObj name="Document" r:id="rId1" imgW="10525125" imgH="1743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39232" y="4207501"/>
                        <a:ext cx="11152505" cy="1852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169108" y="776487"/>
            <a:ext cx="75126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、学了那些求正（余）弦函数的周期性方法？</a:t>
            </a:r>
            <a:endParaRPr lang="zh-CN" altLang="en-US" sz="2800" b="1">
              <a:solidFill>
                <a:schemeClr val="tx2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7410" name="对象 1070081"/>
          <p:cNvGraphicFramePr/>
          <p:nvPr/>
        </p:nvGraphicFramePr>
        <p:xfrm>
          <a:off x="941705" y="1412875"/>
          <a:ext cx="12515850" cy="206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10525125" imgH="1943100" progId="Word.Document.8">
                  <p:embed/>
                </p:oleObj>
              </mc:Choice>
              <mc:Fallback>
                <p:oleObj name="Document" r:id="rId3" imgW="10525125" imgH="19431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705" y="1412875"/>
                        <a:ext cx="12515850" cy="2068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08353" y="102752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回忆巩固：上一节课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6578" y="3583187"/>
            <a:ext cx="7155180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、如何判断正（余）弦函数的奇偶性步骤？</a:t>
            </a:r>
            <a:endParaRPr lang="zh-CN" altLang="en-US" sz="2800" b="1">
              <a:solidFill>
                <a:schemeClr val="tx2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1"/>
              <p:cNvSpPr/>
              <p:nvPr/>
            </p:nvSpPr>
            <p:spPr>
              <a:xfrm>
                <a:off x="387177" y="500097"/>
                <a:ext cx="10989277" cy="1983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mtClean="0"/>
                  <a:t>                                                                        </a:t>
                </a:r>
                <a:r>
                  <a:rPr lang="en-US" altLang="zh-CN" sz="2400" smtClean="0"/>
                  <a:t>3.</a:t>
                </a:r>
                <a:r>
                  <a:rPr lang="zh-CN" altLang="en-US" sz="2400" smtClean="0"/>
                  <a:t> </a:t>
                </a:r>
                <a:r>
                  <a:rPr lang="zh-CN" altLang="en-US" sz="2400" b="1" smtClean="0"/>
                  <a:t>单调性</a:t>
                </a:r>
                <a:endParaRPr lang="zh-CN" altLang="en-US" sz="2400" b="1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       由于</a:t>
                </a:r>
                <a:r>
                  <a:rPr lang="zh-CN" altLang="en-US" sz="2400"/>
                  <a:t>正弦函数是周期函数 ， 我们可以先在它的一个</a:t>
                </a:r>
                <a:r>
                  <a:rPr lang="zh-CN" altLang="en-US" sz="2400" smtClean="0"/>
                  <a:t>周期的</a:t>
                </a:r>
                <a:r>
                  <a:rPr lang="zh-CN" altLang="en-US" sz="2400"/>
                  <a:t>区间 （ </a:t>
                </a:r>
                <a:r>
                  <a:rPr lang="zh-CN" altLang="en-US" sz="2400" smtClean="0"/>
                  <a:t>如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2400"/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zh-CN" altLang="en-US" sz="2400"/>
                        <m:t> </m:t>
                      </m:r>
                      <m:r>
                        <m:rPr>
                          <m:sty m:val="p"/>
                        </m:rPr>
                        <a:rPr lang="en-US" altLang="zh-CN" sz="2400"/>
                        <m:t>, 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r>
                  <a:rPr lang="zh-CN" altLang="en-US" sz="2400" smtClean="0"/>
                  <a:t>） </a:t>
                </a:r>
                <a:r>
                  <a:rPr lang="zh-CN" altLang="en-US" sz="2400"/>
                  <a:t>上讨论它的单调性 ， 再利用它的</a:t>
                </a:r>
                <a:r>
                  <a:rPr lang="zh-CN" altLang="en-US" sz="2400" smtClean="0"/>
                  <a:t>周期性 </a:t>
                </a:r>
                <a:r>
                  <a:rPr lang="zh-CN" altLang="en-US" sz="2400"/>
                  <a:t>， 将单调性扩展到整个定义域 ．</a:t>
                </a: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7" y="500097"/>
                <a:ext cx="10989277" cy="1983813"/>
              </a:xfrm>
              <a:prstGeom prst="rect">
                <a:avLst/>
              </a:prstGeom>
              <a:blipFill rotWithShape="0">
                <a:blip r:embed="rId1"/>
                <a:stretch>
                  <a:fillRect l="-888" r="-3663" b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2"/>
              <p:cNvSpPr/>
              <p:nvPr/>
            </p:nvSpPr>
            <p:spPr>
              <a:xfrm>
                <a:off x="642551" y="3012716"/>
                <a:ext cx="5568780" cy="3272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观察图 </a:t>
                </a:r>
                <a:r>
                  <a:rPr lang="en-US" altLang="zh-CN" sz="2400" smtClean="0"/>
                  <a:t>5.4-8</a:t>
                </a:r>
                <a:r>
                  <a:rPr lang="zh-CN" altLang="en-US" sz="2400" smtClean="0"/>
                  <a:t>， </a:t>
                </a:r>
                <a:r>
                  <a:rPr lang="zh-CN" altLang="en-US" sz="2400"/>
                  <a:t>可以看到 </a:t>
                </a:r>
                <a:r>
                  <a:rPr lang="zh-CN" altLang="en-US" sz="2400" smtClean="0"/>
                  <a:t>：</a:t>
                </a:r>
                <a:endParaRPr lang="en-US" altLang="zh-CN" sz="24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当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 smtClean="0"/>
                  <a:t> </a:t>
                </a:r>
                <a:r>
                  <a:rPr lang="zh-CN" altLang="en-US" sz="2400"/>
                  <a:t>由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/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zh-CN" altLang="en-US" sz="2400"/>
                  <a:t> </a:t>
                </a:r>
                <a:r>
                  <a:rPr lang="zh-CN" altLang="en-US" sz="2400" smtClean="0"/>
                  <a:t>增大</a:t>
                </a:r>
                <a:r>
                  <a:rPr lang="zh-CN" altLang="en-US" sz="2400"/>
                  <a:t>到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zh-CN" altLang="en-US" sz="2400" smtClean="0"/>
                  <a:t>时 </a:t>
                </a:r>
                <a:r>
                  <a:rPr lang="zh-CN" altLang="en-US" sz="2400"/>
                  <a:t>， 曲线逐渐上升 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r>
                  <a:rPr lang="zh-CN" altLang="en-US" sz="2400" smtClean="0"/>
                  <a:t>的</a:t>
                </a:r>
                <a:r>
                  <a:rPr lang="zh-CN" altLang="en-US" sz="2400"/>
                  <a:t>值</a:t>
                </a:r>
                <a:r>
                  <a:rPr lang="zh-CN" altLang="en-US" sz="2400" smtClean="0"/>
                  <a:t>由</a:t>
                </a:r>
                <a:r>
                  <a:rPr lang="en-US" altLang="zh-CN" sz="2400" smtClean="0"/>
                  <a:t>-1</a:t>
                </a:r>
                <a:r>
                  <a:rPr lang="zh-CN" altLang="en-US" sz="2400" smtClean="0"/>
                  <a:t>增大</a:t>
                </a:r>
                <a:r>
                  <a:rPr lang="zh-CN" altLang="en-US" sz="2400"/>
                  <a:t>到 </a:t>
                </a:r>
                <a:r>
                  <a:rPr lang="en-US" altLang="zh-CN" sz="2400" smtClean="0"/>
                  <a:t>1</a:t>
                </a:r>
                <a:r>
                  <a:rPr lang="zh-CN" altLang="en-US" sz="2400" smtClean="0"/>
                  <a:t>； </a:t>
                </a:r>
                <a:endParaRPr lang="en-US" altLang="zh-CN" sz="24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当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/>
                  <a:t> </a:t>
                </a:r>
                <a:r>
                  <a:rPr lang="zh-CN" altLang="en-US" sz="2400" smtClean="0"/>
                  <a:t>由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zh-CN" altLang="en-US" sz="2400" smtClean="0"/>
                  <a:t>增大</a:t>
                </a:r>
                <a:r>
                  <a:rPr lang="zh-CN" altLang="en-US" sz="2400"/>
                  <a:t>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zh-CN" altLang="en-US" sz="2400" smtClean="0"/>
                  <a:t>时 </a:t>
                </a:r>
                <a:r>
                  <a:rPr lang="zh-CN" altLang="en-US" sz="2400"/>
                  <a:t>， 曲线逐渐下降 </a:t>
                </a:r>
                <a:r>
                  <a:rPr lang="zh-CN" altLang="en-US" sz="2400" smtClean="0"/>
                  <a:t>，</a:t>
                </a:r>
                <a:r>
                  <a:rPr lang="en-US" altLang="zh-CN" sz="2400"/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r>
                  <a:rPr lang="zh-CN" altLang="en-US" sz="2400"/>
                  <a:t>的值由 </a:t>
                </a:r>
                <a:r>
                  <a:rPr lang="en-US" altLang="zh-CN" sz="2400" smtClean="0"/>
                  <a:t>1</a:t>
                </a:r>
                <a:r>
                  <a:rPr lang="zh-CN" altLang="en-US" sz="2400" smtClean="0"/>
                  <a:t>减小</a:t>
                </a:r>
                <a:r>
                  <a:rPr lang="zh-CN" altLang="en-US" sz="2400"/>
                  <a:t>到 </a:t>
                </a:r>
                <a:r>
                  <a:rPr lang="en-US" altLang="zh-CN" sz="2400" smtClean="0"/>
                  <a:t>-1</a:t>
                </a:r>
                <a:r>
                  <a:rPr lang="zh-CN" altLang="en-US" sz="2400" smtClean="0"/>
                  <a:t>．</a:t>
                </a:r>
                <a:endParaRPr lang="zh-CN" altLang="en-US" sz="240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51" y="3012716"/>
                <a:ext cx="5568780" cy="3272755"/>
              </a:xfrm>
              <a:prstGeom prst="rect">
                <a:avLst/>
              </a:prstGeom>
              <a:blipFill rotWithShape="0">
                <a:blip r:embed="rId2"/>
                <a:stretch>
                  <a:fillRect l="-1641" r="-7112" b="-1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964" y="3122141"/>
            <a:ext cx="4183283" cy="3163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238" y="1066479"/>
            <a:ext cx="8135692" cy="15569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3"/>
              <p:cNvSpPr/>
              <p:nvPr/>
            </p:nvSpPr>
            <p:spPr>
              <a:xfrm>
                <a:off x="2716301" y="604814"/>
                <a:ext cx="52947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r>
                  <a:rPr lang="zh-CN" altLang="en-US" sz="2400"/>
                  <a:t> 的值的变化情况如表 </a:t>
                </a:r>
                <a:r>
                  <a:rPr lang="en-US" altLang="zh-CN" sz="2400"/>
                  <a:t>5.4.2</a:t>
                </a:r>
                <a:r>
                  <a:rPr lang="zh-CN" altLang="en-US" sz="2400"/>
                  <a:t>所示 ：</a:t>
                </a: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301" y="604814"/>
                <a:ext cx="5294719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46" t="-15789" r="-806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4"/>
              <p:cNvSpPr/>
              <p:nvPr/>
            </p:nvSpPr>
            <p:spPr>
              <a:xfrm>
                <a:off x="930874" y="2696508"/>
                <a:ext cx="10678424" cy="1429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latin typeface="Cambria Math" panose="02040503050406030204" pitchFamily="18" charset="0"/>
                  </a:rPr>
                  <a:t>        就是说，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正弦函数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CN" altLang="en-US" sz="2400" smtClean="0"/>
                  <a:t>在区间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2400"/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zh-CN" altLang="en-US" sz="2400"/>
                        <m:t> </m:t>
                      </m:r>
                      <m:r>
                        <m:rPr>
                          <m:sty m:val="p"/>
                        </m:rPr>
                        <a:rPr lang="en-US" altLang="zh-CN" sz="2400"/>
                        <m:t>, 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r>
                  <a:rPr lang="zh-CN" altLang="en-US" sz="2400" smtClean="0"/>
                  <a:t>上单调递增，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在</m:t>
                      </m:r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区间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zh-CN" altLang="en-US" sz="2400"/>
                        <m:t> </m:t>
                      </m:r>
                      <m:r>
                        <m:rPr>
                          <m:sty m:val="p"/>
                        </m:rPr>
                        <a:rPr lang="en-US" altLang="zh-CN" sz="2400"/>
                        <m:t>, 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r>
                  <a:rPr lang="zh-CN" altLang="en-US" sz="2400"/>
                  <a:t> </a:t>
                </a:r>
                <a:r>
                  <a:rPr lang="zh-CN" altLang="en-US" sz="2400" smtClean="0"/>
                  <a:t>上单调递减，有正弦函数的周期性可得；</a:t>
                </a:r>
                <a:endParaRPr lang="zh-CN" altLang="en-US" sz="240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74" y="2696508"/>
                <a:ext cx="10678424" cy="1429815"/>
              </a:xfrm>
              <a:prstGeom prst="rect">
                <a:avLst/>
              </a:prstGeom>
              <a:blipFill rotWithShape="0">
                <a:blip r:embed="rId3"/>
                <a:stretch>
                  <a:fillRect l="-914" r="-228" b="-2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5"/>
              <p:cNvSpPr/>
              <p:nvPr/>
            </p:nvSpPr>
            <p:spPr>
              <a:xfrm>
                <a:off x="771329" y="4289961"/>
                <a:ext cx="10997514" cy="2101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       正弦函数在每一个闭区间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2400"/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zh-CN" altLang="en-US" sz="2400"/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/>
                        <m:t>+2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sty m:val="p"/>
                        </m:rPr>
                        <a:rPr lang="en-US" altLang="zh-CN" sz="2400"/>
                        <m:t>, 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400"/>
                        <m:t>+2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r>
                  <a:rPr lang="zh-CN" altLang="en-US" sz="2400"/>
                  <a:t> </a:t>
                </a:r>
                <a:r>
                  <a:rPr lang="zh-CN" altLang="en-US" sz="2400" smtClean="0"/>
                  <a:t>（  </a:t>
                </a:r>
                <a:r>
                  <a:rPr lang="en-US" altLang="zh-CN" sz="2400" smtClean="0"/>
                  <a:t>k</a:t>
                </a:r>
                <a:r>
                  <a:rPr lang="zh-CN" altLang="en-US" sz="2400" smtClean="0"/>
                  <a:t>∈</a:t>
                </a:r>
                <a:r>
                  <a:rPr lang="en-US" altLang="zh-CN" sz="2400" smtClean="0"/>
                  <a:t>Z</a:t>
                </a:r>
                <a:r>
                  <a:rPr lang="zh-CN" altLang="en-US" sz="2400" smtClean="0"/>
                  <a:t> </a:t>
                </a:r>
                <a:r>
                  <a:rPr lang="zh-CN" altLang="en-US" sz="2400"/>
                  <a:t>） 上都单调递增 </a:t>
                </a:r>
                <a:r>
                  <a:rPr lang="en-US" altLang="zh-CN" sz="2400" smtClean="0"/>
                  <a:t>,</a:t>
                </a:r>
                <a:r>
                  <a:rPr lang="zh-CN" altLang="en-US" sz="2400" smtClean="0"/>
                  <a:t>其</a:t>
                </a:r>
                <a:r>
                  <a:rPr lang="zh-CN" altLang="en-US" sz="2400"/>
                  <a:t>值</a:t>
                </a:r>
                <a:r>
                  <a:rPr lang="zh-CN" altLang="en-US" sz="2400" smtClean="0"/>
                  <a:t>从</a:t>
                </a:r>
                <a:r>
                  <a:rPr lang="en-US" altLang="zh-CN" sz="2400" smtClean="0"/>
                  <a:t>-1</a:t>
                </a:r>
                <a:r>
                  <a:rPr lang="zh-CN" altLang="en-US" sz="2400" smtClean="0"/>
                  <a:t> 增大到</a:t>
                </a:r>
                <a:r>
                  <a:rPr lang="en-US" altLang="zh-CN" sz="2400" smtClean="0"/>
                  <a:t>1</a:t>
                </a:r>
                <a:r>
                  <a:rPr lang="zh-CN" altLang="en-US" sz="2400" smtClean="0"/>
                  <a:t> </a:t>
                </a:r>
                <a:r>
                  <a:rPr lang="en-US" altLang="zh-CN" sz="2400" smtClean="0"/>
                  <a:t>;</a:t>
                </a:r>
                <a:r>
                  <a:rPr lang="zh-CN" altLang="en-US" sz="2400" smtClean="0"/>
                  <a:t>在</a:t>
                </a:r>
                <a:r>
                  <a:rPr lang="zh-CN" altLang="en-US" sz="2400"/>
                  <a:t>每一个</a:t>
                </a:r>
                <a:r>
                  <a:rPr lang="zh-CN" altLang="en-US" sz="2400" smtClean="0"/>
                  <a:t>闭区间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zh-CN" altLang="en-US" sz="2400"/>
                        <m:t> </m:t>
                      </m:r>
                      <m:r>
                        <m:rPr>
                          <m:sty m:val="p"/>
                        </m:rPr>
                        <a:rPr lang="en-US" altLang="zh-CN" sz="2400"/>
                        <m:t>+2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sty m:val="p"/>
                        </m:rPr>
                        <a:rPr lang="en-US" altLang="zh-CN" sz="2400"/>
                        <m:t>, 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400"/>
                        <m:t>+2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r>
                  <a:rPr lang="zh-CN" altLang="en-US" sz="2400"/>
                  <a:t> （  </a:t>
                </a:r>
                <a:r>
                  <a:rPr lang="en-US" altLang="zh-CN" sz="2400"/>
                  <a:t>k</a:t>
                </a:r>
                <a:r>
                  <a:rPr lang="zh-CN" altLang="en-US" sz="2400"/>
                  <a:t>∈</a:t>
                </a:r>
                <a:r>
                  <a:rPr lang="en-US" altLang="zh-CN" sz="2400"/>
                  <a:t>Z</a:t>
                </a:r>
                <a:r>
                  <a:rPr lang="zh-CN" altLang="en-US" sz="2400"/>
                  <a:t> ）</a:t>
                </a:r>
                <a:r>
                  <a:rPr lang="zh-CN" altLang="en-US" sz="2400" smtClean="0"/>
                  <a:t> 上</a:t>
                </a:r>
                <a:r>
                  <a:rPr lang="zh-CN" altLang="en-US" sz="2400"/>
                  <a:t>都单调递减 </a:t>
                </a:r>
                <a:r>
                  <a:rPr lang="en-US" altLang="zh-CN" sz="2400" smtClean="0"/>
                  <a:t>,</a:t>
                </a:r>
                <a:r>
                  <a:rPr lang="zh-CN" altLang="en-US" sz="2400" smtClean="0"/>
                  <a:t>其</a:t>
                </a:r>
                <a:r>
                  <a:rPr lang="zh-CN" altLang="en-US" sz="2400"/>
                  <a:t>值从 </a:t>
                </a:r>
                <a:r>
                  <a:rPr lang="en-US" altLang="zh-CN" sz="2400" smtClean="0"/>
                  <a:t>1</a:t>
                </a:r>
                <a:r>
                  <a:rPr lang="zh-CN" altLang="en-US" sz="2400" smtClean="0"/>
                  <a:t>减小到</a:t>
                </a:r>
                <a:r>
                  <a:rPr lang="en-US" altLang="zh-CN" sz="2400" smtClean="0"/>
                  <a:t>-1</a:t>
                </a:r>
                <a:r>
                  <a:rPr lang="zh-CN" altLang="en-US" sz="2400" smtClean="0"/>
                  <a:t>．</a:t>
                </a:r>
                <a:endParaRPr lang="zh-CN" altLang="en-US" sz="240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29" y="4289961"/>
                <a:ext cx="10997514" cy="2101537"/>
              </a:xfrm>
              <a:prstGeom prst="rect">
                <a:avLst/>
              </a:prstGeom>
              <a:blipFill rotWithShape="0">
                <a:blip r:embed="rId4"/>
                <a:stretch>
                  <a:fillRect l="-887" r="-222" b="-6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"/>
              <p:cNvSpPr/>
              <p:nvPr/>
            </p:nvSpPr>
            <p:spPr>
              <a:xfrm>
                <a:off x="181233" y="431245"/>
                <a:ext cx="1131878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     类似</a:t>
                </a:r>
                <a:r>
                  <a:rPr lang="zh-CN" altLang="en-US" sz="2400"/>
                  <a:t>地 ， 观察余弦函数在一个周期区间 （ 如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2400"/>
                        <m:t>−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sty m:val="p"/>
                        </m:rPr>
                        <a:rPr lang="zh-CN" altLang="en-US" sz="2400"/>
                        <m:t> </m:t>
                      </m:r>
                      <m:r>
                        <m:rPr>
                          <m:sty m:val="p"/>
                        </m:rPr>
                        <a:rPr lang="en-US" altLang="zh-CN" sz="2400"/>
                        <m:t>,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r>
                  <a:rPr lang="zh-CN" altLang="en-US" sz="2400" smtClean="0"/>
                  <a:t>） </a:t>
                </a:r>
                <a:r>
                  <a:rPr lang="zh-CN" altLang="en-US" sz="2400"/>
                  <a:t>上函数值的变化规律 ， 将</a:t>
                </a:r>
                <a:r>
                  <a:rPr lang="zh-CN" altLang="en-US" sz="2400" smtClean="0"/>
                  <a:t>看到</a:t>
                </a:r>
                <a:r>
                  <a:rPr lang="zh-CN" altLang="en-US" sz="2400"/>
                  <a:t>的函数值的变化情况填入</a:t>
                </a:r>
                <a:r>
                  <a:rPr lang="zh-CN" altLang="en-US" sz="2400" smtClean="0"/>
                  <a:t>表</a:t>
                </a:r>
                <a:r>
                  <a:rPr lang="en-US" altLang="zh-CN" sz="2400" smtClean="0"/>
                  <a:t>5.4.3</a:t>
                </a:r>
                <a:endParaRPr lang="zh-CN" altLang="en-US" sz="240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33" y="431245"/>
                <a:ext cx="11318788" cy="1200329"/>
              </a:xfrm>
              <a:prstGeom prst="rect">
                <a:avLst/>
              </a:prstGeom>
              <a:blipFill rotWithShape="0">
                <a:blip r:embed="rId1"/>
                <a:stretch>
                  <a:fillRect l="-862" b="-6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14" y="1539549"/>
            <a:ext cx="8453432" cy="14812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3"/>
              <p:cNvSpPr/>
              <p:nvPr/>
            </p:nvSpPr>
            <p:spPr>
              <a:xfrm>
                <a:off x="494269" y="3176621"/>
                <a:ext cx="1112108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latin typeface="Cambria Math" panose="02040503050406030204" pitchFamily="18" charset="0"/>
                  </a:rPr>
                  <a:t>  由此可得，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400"/>
                        <m:t>余弦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函数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sty m:val="p"/>
                        </m:rPr>
                        <a:rPr lang="zh-CN" altLang="en-US" sz="2400"/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r>
                  <a:rPr lang="en-US" altLang="zh-CN" sz="2400" smtClean="0"/>
                  <a:t>,</a:t>
                </a:r>
                <a:r>
                  <a:rPr lang="zh-CN" altLang="en-US" sz="2400"/>
                  <a:t>在</a:t>
                </a:r>
                <a:r>
                  <a:rPr lang="zh-CN" altLang="en-US" sz="2400" smtClean="0"/>
                  <a:t>区间</a:t>
                </a:r>
                <a:r>
                  <a:rPr lang="zh-CN" altLang="en-US" sz="2400" u="sng" smtClean="0"/>
                  <a:t>                       </a:t>
                </a:r>
                <a:r>
                  <a:rPr lang="zh-CN" altLang="en-US" sz="2400" smtClean="0"/>
                  <a:t> 上</a:t>
                </a:r>
                <a:r>
                  <a:rPr lang="zh-CN" altLang="en-US" sz="2400"/>
                  <a:t>单调递增 ， </a:t>
                </a:r>
                <a:endParaRPr lang="en-US" altLang="zh-CN" sz="24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其</a:t>
                </a:r>
                <a:r>
                  <a:rPr lang="zh-CN" altLang="en-US" sz="2400"/>
                  <a:t>值</a:t>
                </a:r>
                <a:r>
                  <a:rPr lang="zh-CN" altLang="en-US" sz="2400" smtClean="0"/>
                  <a:t>从</a:t>
                </a:r>
                <a:r>
                  <a:rPr lang="en-US" altLang="zh-CN" sz="2400" smtClean="0"/>
                  <a:t>-1</a:t>
                </a:r>
                <a:r>
                  <a:rPr lang="zh-CN" altLang="en-US" sz="2400" smtClean="0"/>
                  <a:t> 增大到</a:t>
                </a:r>
                <a:r>
                  <a:rPr lang="en-US" altLang="zh-CN" sz="2400" smtClean="0"/>
                  <a:t>1</a:t>
                </a:r>
                <a:r>
                  <a:rPr lang="zh-CN" altLang="en-US" sz="2400" smtClean="0"/>
                  <a:t> ；上</a:t>
                </a:r>
                <a:r>
                  <a:rPr lang="zh-CN" altLang="en-US" sz="2400"/>
                  <a:t>单调递增，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在区间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r>
                  <a:rPr lang="zh-CN" altLang="en-US" sz="2400" u="sng" smtClean="0"/>
                  <a:t>          </a:t>
                </a:r>
                <a:r>
                  <a:rPr lang="zh-CN" altLang="en-US" sz="2400" b="1" u="sng" smtClean="0"/>
                  <a:t>     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400"/>
                        <m:t>上单调递减 ， 其值从 </m:t>
                      </m:r>
                      <m:r>
                        <m:rPr>
                          <m:sty m:val="p"/>
                        </m:rPr>
                        <a:rPr lang="en-US" altLang="zh-CN" sz="2400" b="0" i="0" smtClean="0"/>
                        <m:t>1</m:t>
                      </m:r>
                      <m:r>
                        <m:rPr>
                          <m:sty m:val="p"/>
                        </m:rPr>
                        <a:rPr lang="zh-CN" altLang="en-US" sz="2400"/>
                        <m:t>减小到 </m:t>
                      </m:r>
                      <m:r>
                        <m:rPr>
                          <m:sty m:val="p"/>
                        </m:rPr>
                        <a:rPr lang="en-US" altLang="zh-CN" sz="2400" b="0" i="0" smtClean="0"/>
                        <m:t>−1</m:t>
                      </m:r>
                      <m:r>
                        <m:rPr>
                          <m:sty m:val="p"/>
                        </m:rPr>
                        <a:rPr lang="zh-CN" altLang="en-US" sz="2400"/>
                        <m:t>．由余弦函数的周期性可得 ，</m:t>
                      </m:r>
                    </m:oMath>
                  </m:oMathPara>
                </a14:m>
                <a:endParaRPr lang="zh-CN" altLang="en-US" sz="2400"/>
              </a:p>
              <a:p>
                <a:pPr>
                  <a:lnSpc>
                    <a:spcPct val="150000"/>
                  </a:lnSpc>
                </a:pPr>
                <a:endParaRPr lang="en-US" altLang="zh-CN" sz="2400" smtClean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69" y="3176621"/>
                <a:ext cx="11121081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8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996779" y="42277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/>
              <a:t>　　　　　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4439" y="5005601"/>
            <a:ext cx="4234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/>
              <a:t>余弦函数在每一个</a:t>
            </a:r>
            <a:r>
              <a:rPr lang="zh-CN" altLang="en-US" sz="2400" smtClean="0"/>
              <a:t>闭区间</a:t>
            </a:r>
            <a:r>
              <a:rPr lang="zh-CN" altLang="en-US" sz="2400" u="sng" smtClean="0"/>
              <a:t>                        </a:t>
            </a:r>
            <a:r>
              <a:rPr lang="zh-CN" altLang="en-US" sz="2400" smtClean="0"/>
              <a:t> </a:t>
            </a:r>
            <a:r>
              <a:rPr lang="zh-CN" altLang="en-US" sz="2400" u="sng" smtClean="0"/>
              <a:t>  </a:t>
            </a:r>
            <a:endParaRPr lang="en-US" altLang="zh-CN" sz="2400" u="sng"/>
          </a:p>
        </p:txBody>
      </p:sp>
      <p:sp>
        <p:nvSpPr>
          <p:cNvPr id="10" name="矩形 9"/>
          <p:cNvSpPr/>
          <p:nvPr/>
        </p:nvSpPr>
        <p:spPr>
          <a:xfrm>
            <a:off x="3361038" y="4862861"/>
            <a:ext cx="2199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/>
              <a:t> </a:t>
            </a:r>
            <a:r>
              <a:rPr lang="zh-CN" altLang="en-US" smtClean="0"/>
              <a:t>                </a:t>
            </a:r>
            <a:r>
              <a:rPr lang="zh-CN" altLang="en-US" u="sng" smtClean="0"/>
              <a:t>             </a:t>
            </a: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044779" y="5332578"/>
            <a:ext cx="1596514" cy="9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982842" y="6021859"/>
            <a:ext cx="1816069" cy="3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791201" y="466983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/>
              <a:t>　</a:t>
            </a:r>
            <a:r>
              <a:rPr lang="zh-CN" altLang="en-US" u="sng"/>
              <a:t> </a:t>
            </a:r>
            <a:r>
              <a:rPr lang="zh-CN" altLang="en-US"/>
              <a:t>　　　　　　　 </a:t>
            </a:r>
            <a:endParaRPr lang="en-US" altLang="zh-CN"/>
          </a:p>
          <a:p>
            <a:r>
              <a:rPr lang="en-US" altLang="zh-CN" sz="2400" smtClean="0"/>
              <a:t>,</a:t>
            </a:r>
            <a:r>
              <a:rPr lang="zh-CN" altLang="en-US" sz="2400" smtClean="0"/>
              <a:t>上</a:t>
            </a:r>
            <a:r>
              <a:rPr lang="zh-CN" altLang="en-US" sz="2400"/>
              <a:t>都单调递增 ， 其值</a:t>
            </a:r>
            <a:r>
              <a:rPr lang="zh-CN" altLang="en-US" sz="2400" smtClean="0"/>
              <a:t>从</a:t>
            </a:r>
            <a:r>
              <a:rPr lang="en-US" altLang="zh-CN" sz="2400" smtClean="0"/>
              <a:t>-1</a:t>
            </a:r>
            <a:r>
              <a:rPr lang="zh-CN" altLang="en-US" sz="2400" smtClean="0"/>
              <a:t> 增大</a:t>
            </a:r>
            <a:r>
              <a:rPr lang="zh-CN" altLang="en-US" sz="2400"/>
              <a:t>到 </a:t>
            </a:r>
            <a:r>
              <a:rPr lang="en-US" altLang="zh-CN" sz="2400" smtClean="0"/>
              <a:t>1</a:t>
            </a:r>
            <a:r>
              <a:rPr lang="zh-CN" altLang="en-US" sz="2400" smtClean="0"/>
              <a:t>；</a:t>
            </a:r>
            <a:endParaRPr lang="en-US" altLang="zh-CN" sz="2400" smtClean="0"/>
          </a:p>
          <a:p>
            <a:r>
              <a:rPr lang="zh-CN" altLang="en-US" smtClean="0"/>
              <a:t> 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44439" y="5701646"/>
            <a:ext cx="11013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/>
              <a:t>在每一个闭区间 　</a:t>
            </a:r>
            <a:r>
              <a:rPr lang="zh-CN" altLang="en-US" sz="2400" smtClean="0"/>
              <a:t>                         </a:t>
            </a:r>
            <a:r>
              <a:rPr lang="en-US" altLang="zh-CN" sz="2400" smtClean="0"/>
              <a:t>,</a:t>
            </a:r>
            <a:r>
              <a:rPr lang="zh-CN" altLang="en-US" sz="2400" smtClean="0"/>
              <a:t> 上</a:t>
            </a:r>
            <a:r>
              <a:rPr lang="zh-CN" altLang="en-US" sz="2400"/>
              <a:t>都单调递减 ， 其值从 </a:t>
            </a:r>
            <a:r>
              <a:rPr lang="en-US" altLang="zh-CN" sz="2400" smtClean="0"/>
              <a:t>1</a:t>
            </a:r>
            <a:r>
              <a:rPr lang="zh-CN" altLang="en-US" sz="2400" smtClean="0"/>
              <a:t>减小</a:t>
            </a:r>
            <a:r>
              <a:rPr lang="zh-CN" altLang="en-US" sz="2400"/>
              <a:t>到 </a:t>
            </a:r>
            <a:r>
              <a:rPr lang="en-US" altLang="zh-CN" sz="2400" smtClean="0"/>
              <a:t>-1</a:t>
            </a:r>
            <a:r>
              <a:rPr lang="zh-CN" altLang="en-US" sz="2400" smtClean="0"/>
              <a:t>．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6" name="Group 38"/>
          <p:cNvGraphicFramePr>
            <a:graphicFrameLocks noGrp="1"/>
          </p:cNvGraphicFramePr>
          <p:nvPr/>
        </p:nvGraphicFramePr>
        <p:xfrm>
          <a:off x="1635897" y="1497227"/>
          <a:ext cx="8280400" cy="3352800"/>
        </p:xfrm>
        <a:graphic>
          <a:graphicData uri="http://schemas.openxmlformats.org/drawingml/2006/table">
            <a:tbl>
              <a:tblPr/>
              <a:tblGrid>
                <a:gridCol w="1866900"/>
                <a:gridCol w="3086100"/>
                <a:gridCol w="3327400"/>
              </a:tblGrid>
              <a:tr h="68580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函 数 名 </a:t>
                      </a: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递增区间</a:t>
                      </a: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递减区间</a:t>
                      </a: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y=sinx</a:t>
                      </a:r>
                      <a:endParaRPr kumimoji="1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endParaRPr kumimoji="1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y=cosx</a:t>
                      </a:r>
                      <a:endParaRPr kumimoji="1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3" name="Object 24"/>
          <p:cNvGraphicFramePr>
            <a:graphicFrameLocks noChangeAspect="1"/>
          </p:cNvGraphicFramePr>
          <p:nvPr/>
        </p:nvGraphicFramePr>
        <p:xfrm>
          <a:off x="3635247" y="2314832"/>
          <a:ext cx="27352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1" imgW="1752600" imgH="508000" progId="Equation.DSMT4">
                  <p:embed/>
                </p:oleObj>
              </mc:Choice>
              <mc:Fallback>
                <p:oleObj name="Equation" r:id="rId1" imgW="1752600" imgH="508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35247" y="2314832"/>
                        <a:ext cx="273526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5"/>
          <p:cNvGraphicFramePr>
            <a:graphicFrameLocks noChangeAspect="1"/>
          </p:cNvGraphicFramePr>
          <p:nvPr/>
        </p:nvGraphicFramePr>
        <p:xfrm>
          <a:off x="6724971" y="2303677"/>
          <a:ext cx="28368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1701800" imgH="508000" progId="Equation.DSMT4">
                  <p:embed/>
                </p:oleObj>
              </mc:Choice>
              <mc:Fallback>
                <p:oleObj name="Equation" r:id="rId3" imgW="1701800" imgH="508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24971" y="2303677"/>
                        <a:ext cx="283686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5" name="Object 26"/>
          <p:cNvGraphicFramePr>
            <a:graphicFrameLocks noChangeAspect="1"/>
          </p:cNvGraphicFramePr>
          <p:nvPr/>
        </p:nvGraphicFramePr>
        <p:xfrm>
          <a:off x="3622955" y="3805259"/>
          <a:ext cx="26924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5" imgW="1308100" imgH="254000" progId="Equation.DSMT4">
                  <p:embed/>
                </p:oleObj>
              </mc:Choice>
              <mc:Fallback>
                <p:oleObj name="Equation" r:id="rId5" imgW="1308100" imgH="254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22955" y="3805259"/>
                        <a:ext cx="26924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6" name="Object 27"/>
          <p:cNvGraphicFramePr>
            <a:graphicFrameLocks noChangeAspect="1"/>
          </p:cNvGraphicFramePr>
          <p:nvPr/>
        </p:nvGraphicFramePr>
        <p:xfrm>
          <a:off x="6670677" y="3873522"/>
          <a:ext cx="33543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7" imgW="1866900" imgH="254000" progId="Equation.DSMT4">
                  <p:embed/>
                </p:oleObj>
              </mc:Choice>
              <mc:Fallback>
                <p:oleObj name="Equation" r:id="rId7" imgW="1866900" imgH="254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70677" y="3873522"/>
                        <a:ext cx="335438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7" name="Text Box 37"/>
          <p:cNvSpPr txBox="1">
            <a:spLocks noChangeArrowheads="1"/>
          </p:cNvSpPr>
          <p:nvPr/>
        </p:nvSpPr>
        <p:spPr bwMode="auto">
          <a:xfrm>
            <a:off x="2345339" y="547247"/>
            <a:ext cx="6627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3200" b="1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三、 正弦、余弦函数的单调性</a:t>
            </a:r>
            <a:r>
              <a:rPr lang="zh-CN" altLang="en-US" sz="320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en-US" sz="3200">
              <a:solidFill>
                <a:srgbClr val="CC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文本框 2"/>
          <p:cNvSpPr/>
          <p:nvPr>
            <p:custDataLst>
              <p:tags r:id="rId9"/>
            </p:custDataLst>
          </p:nvPr>
        </p:nvSpPr>
        <p:spPr>
          <a:xfrm>
            <a:off x="6370320" y="542925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P207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1"/>
              <p:cNvSpPr/>
              <p:nvPr/>
            </p:nvSpPr>
            <p:spPr>
              <a:xfrm>
                <a:off x="1202722" y="717887"/>
                <a:ext cx="10264348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mtClean="0"/>
                  <a:t>                                                          </a:t>
                </a:r>
                <a:r>
                  <a:rPr lang="zh-CN" altLang="en-US" sz="2400" smtClean="0"/>
                  <a:t>４</a:t>
                </a:r>
                <a:r>
                  <a:rPr lang="en-US" altLang="zh-CN" sz="2400" smtClean="0"/>
                  <a:t>.</a:t>
                </a:r>
                <a:r>
                  <a:rPr lang="zh-CN" altLang="en-US" sz="2400" smtClean="0"/>
                  <a:t>最大</a:t>
                </a:r>
                <a:r>
                  <a:rPr lang="zh-CN" altLang="en-US" sz="2400"/>
                  <a:t>值与最小值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           从</a:t>
                </a:r>
                <a:r>
                  <a:rPr lang="zh-CN" altLang="en-US" sz="2400"/>
                  <a:t>上述对正弦函数 、 余弦函数的单调性的讨论中容易得到 ，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/>
                  <a:t>正弦函数当且仅当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 smtClean="0"/>
                  <a:t> </a:t>
                </a:r>
                <a:r>
                  <a:rPr lang="zh-CN" altLang="en-US" sz="2400"/>
                  <a:t>＝　　　　　　 </a:t>
                </a:r>
                <a:r>
                  <a:rPr lang="zh-CN" altLang="en-US" sz="2400" smtClean="0"/>
                  <a:t>时</a:t>
                </a:r>
                <a:r>
                  <a:rPr lang="en-US" altLang="zh-CN" sz="2400" smtClean="0"/>
                  <a:t>,</a:t>
                </a:r>
                <a:r>
                  <a:rPr lang="zh-CN" altLang="en-US" sz="2400" smtClean="0"/>
                  <a:t>取得</a:t>
                </a:r>
                <a:r>
                  <a:rPr lang="zh-CN" altLang="en-US" sz="2400"/>
                  <a:t>最大值 １ </a:t>
                </a:r>
                <a:r>
                  <a:rPr lang="zh-CN" altLang="en-US" sz="2400" smtClean="0"/>
                  <a:t>，</a:t>
                </a:r>
                <a:endParaRPr lang="en-US" altLang="zh-CN" sz="24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 </a:t>
                </a:r>
                <a:r>
                  <a:rPr lang="zh-CN" altLang="en-US" sz="2400"/>
                  <a:t>当且仅当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 smtClean="0"/>
                  <a:t>＝</a:t>
                </a:r>
                <a:r>
                  <a:rPr lang="zh-CN" altLang="en-US" sz="2400"/>
                  <a:t>　　</a:t>
                </a:r>
                <a:r>
                  <a:rPr lang="zh-CN" altLang="en-US" sz="2400" smtClean="0"/>
                  <a:t>               时</a:t>
                </a:r>
                <a:r>
                  <a:rPr lang="en-US" altLang="zh-CN" sz="2400" smtClean="0"/>
                  <a:t>,</a:t>
                </a:r>
                <a:r>
                  <a:rPr lang="zh-CN" altLang="en-US" sz="2400" smtClean="0"/>
                  <a:t>取得</a:t>
                </a:r>
                <a:r>
                  <a:rPr lang="zh-CN" altLang="en-US" sz="2400"/>
                  <a:t>最小值 －１ ；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/>
                  <a:t>余弦函数当且仅当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 smtClean="0"/>
                  <a:t>＝</a:t>
                </a:r>
                <a:r>
                  <a:rPr lang="zh-CN" altLang="en-US" sz="2400"/>
                  <a:t>　　　　　　 </a:t>
                </a:r>
                <a:r>
                  <a:rPr lang="zh-CN" altLang="en-US" sz="2400" smtClean="0"/>
                  <a:t>时</a:t>
                </a:r>
                <a:r>
                  <a:rPr lang="en-US" altLang="zh-CN" sz="2400" smtClean="0"/>
                  <a:t>,</a:t>
                </a:r>
                <a:r>
                  <a:rPr lang="zh-CN" altLang="en-US" sz="2400" smtClean="0"/>
                  <a:t>取得</a:t>
                </a:r>
                <a:r>
                  <a:rPr lang="zh-CN" altLang="en-US" sz="2400"/>
                  <a:t>最大值 １ </a:t>
                </a:r>
                <a:r>
                  <a:rPr lang="zh-CN" altLang="en-US" sz="2400" smtClean="0"/>
                  <a:t>，</a:t>
                </a:r>
                <a:endParaRPr lang="en-US" altLang="zh-CN" sz="24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 </a:t>
                </a:r>
                <a:r>
                  <a:rPr lang="zh-CN" altLang="en-US" sz="2400"/>
                  <a:t>当且仅当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 smtClean="0"/>
                  <a:t>＝</a:t>
                </a:r>
                <a:r>
                  <a:rPr lang="zh-CN" altLang="en-US" sz="2400"/>
                  <a:t>　　　　　　 </a:t>
                </a:r>
                <a:r>
                  <a:rPr lang="zh-CN" altLang="en-US" sz="2400" smtClean="0"/>
                  <a:t>时</a:t>
                </a:r>
                <a:r>
                  <a:rPr lang="en-US" altLang="zh-CN" sz="2400" smtClean="0"/>
                  <a:t>,</a:t>
                </a:r>
                <a:r>
                  <a:rPr lang="zh-CN" altLang="en-US" sz="2400" smtClean="0"/>
                  <a:t>取得</a:t>
                </a:r>
                <a:r>
                  <a:rPr lang="zh-CN" altLang="en-US" sz="2400"/>
                  <a:t>最小值 －１．</a:t>
                </a: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128270"/>
                <a:ext cx="10264140" cy="4820285"/>
              </a:xfrm>
              <a:prstGeom prst="rect">
                <a:avLst/>
              </a:prstGeom>
              <a:blipFill rotWithShape="0">
                <a:blip r:embed="rId1"/>
                <a:stretch>
                  <a:fillRect l="-891" b="-1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cxnSp>
        <p:nvCxnSpPr>
          <p:cNvPr id="3" name="直接连接符 2"/>
          <p:cNvCxnSpPr/>
          <p:nvPr/>
        </p:nvCxnSpPr>
        <p:spPr>
          <a:xfrm flipV="1">
            <a:off x="4456671" y="2364638"/>
            <a:ext cx="1596514" cy="9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4515726" y="3717028"/>
            <a:ext cx="1596514" cy="9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156380" y="3090208"/>
            <a:ext cx="1596514" cy="9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273632" y="4623991"/>
            <a:ext cx="1596514" cy="9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34230" y="1796415"/>
          <a:ext cx="1418590" cy="57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965200" imgH="393700" progId="Equation.KSEE3">
                  <p:embed/>
                </p:oleObj>
              </mc:Choice>
              <mc:Fallback>
                <p:oleObj name="" r:id="rId2" imgW="9652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34230" y="1796415"/>
                        <a:ext cx="1418590" cy="57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50248" y="2521585"/>
          <a:ext cx="1586865" cy="57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4" imgW="1079500" imgH="393700" progId="Equation.KSEE3">
                  <p:embed/>
                </p:oleObj>
              </mc:Choice>
              <mc:Fallback>
                <p:oleObj name="" r:id="rId4" imgW="10795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50248" y="2521585"/>
                        <a:ext cx="1586865" cy="57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15485" y="3428365"/>
          <a:ext cx="1193800" cy="34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6" imgW="711200" imgH="203200" progId="Equation.KSEE3">
                  <p:embed/>
                </p:oleObj>
              </mc:Choice>
              <mc:Fallback>
                <p:oleObj name="" r:id="rId6" imgW="7112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5485" y="3428365"/>
                        <a:ext cx="1193800" cy="341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96920" y="4324985"/>
          <a:ext cx="1572895" cy="303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8" imgW="1054100" imgH="203200" progId="Equation.KSEE3">
                  <p:embed/>
                </p:oleObj>
              </mc:Choice>
              <mc:Fallback>
                <p:oleObj name="" r:id="rId8" imgW="10541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96920" y="4324985"/>
                        <a:ext cx="1572895" cy="303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1"/>
              <p:cNvSpPr/>
              <p:nvPr/>
            </p:nvSpPr>
            <p:spPr>
              <a:xfrm>
                <a:off x="617837" y="894487"/>
                <a:ext cx="1014901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例</a:t>
                </a:r>
                <a:r>
                  <a:rPr lang="en-US" altLang="zh-CN" sz="2400" smtClean="0"/>
                  <a:t>3.</a:t>
                </a:r>
                <a:r>
                  <a:rPr lang="zh-CN" altLang="en-US" sz="2400" smtClean="0"/>
                  <a:t> 下列</a:t>
                </a:r>
                <a:r>
                  <a:rPr lang="zh-CN" altLang="en-US" sz="2400"/>
                  <a:t>函数有最大值 、 最小值吗？ 如果有 ， 请写出取最大值 、 最小值时</a:t>
                </a:r>
                <a:r>
                  <a:rPr lang="zh-CN" altLang="en-US" sz="2400" smtClean="0"/>
                  <a:t>自变量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/>
                  <a:t>的集合 ， 并求出最大值 、 最小值 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/>
                  <a:t>（ １ ）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r>
                  <a:rPr lang="zh-CN" altLang="en-US" sz="2400"/>
                  <a:t>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/>
                  <a:t> </a:t>
                </a:r>
                <a:r>
                  <a:rPr lang="zh-CN" altLang="en-US" sz="2400" smtClean="0"/>
                  <a:t>∈</a:t>
                </a:r>
                <a:r>
                  <a:rPr lang="en-US" altLang="zh-CN" sz="2400" smtClean="0"/>
                  <a:t>R</a:t>
                </a:r>
                <a:r>
                  <a:rPr lang="zh-CN" altLang="en-US" sz="2400" smtClean="0"/>
                  <a:t> </a:t>
                </a:r>
                <a:r>
                  <a:rPr lang="zh-CN" altLang="en-US" sz="2400"/>
                  <a:t>；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/>
                  <a:t>（ ２ ）</a:t>
                </a:r>
                <a:r>
                  <a:rPr lang="en-US" altLang="zh-CN" sz="2400"/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/>
                  <a:t> </a:t>
                </a:r>
                <a:r>
                  <a:rPr lang="zh-CN" altLang="en-US" sz="2400" smtClean="0"/>
                  <a:t>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 smtClean="0"/>
                  <a:t> ∈</a:t>
                </a:r>
                <a:r>
                  <a:rPr lang="en-US" altLang="zh-CN" sz="2400" smtClean="0"/>
                  <a:t>R</a:t>
                </a:r>
                <a:r>
                  <a:rPr lang="zh-CN" altLang="en-US" sz="2400" smtClean="0"/>
                  <a:t>．</a:t>
                </a:r>
                <a:endParaRPr lang="zh-CN" altLang="en-US" sz="240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37" y="894487"/>
                <a:ext cx="10149017" cy="2308324"/>
              </a:xfrm>
              <a:prstGeom prst="rect">
                <a:avLst/>
              </a:prstGeom>
              <a:blipFill rotWithShape="0">
                <a:blip r:embed="rId1"/>
                <a:stretch>
                  <a:fillRect l="-901" r="-480" b="-2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9" name="文本框 2"/>
          <p:cNvSpPr/>
          <p:nvPr>
            <p:custDataLst>
              <p:tags r:id="rId2"/>
            </p:custDataLst>
          </p:nvPr>
        </p:nvSpPr>
        <p:spPr>
          <a:xfrm>
            <a:off x="6370320" y="542925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P207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1"/>
              <p:cNvSpPr/>
              <p:nvPr/>
            </p:nvSpPr>
            <p:spPr>
              <a:xfrm>
                <a:off x="321275" y="780184"/>
                <a:ext cx="11228173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解 ： 容易知道 ， 这两个函数都有最大值 、 最小值 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（ １ ） 使函数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 ∈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R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取得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最大值的 狓 的集合 ， </a:t>
                </a:r>
                <a:endParaRPr lang="en-US" altLang="zh-TW" sz="240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就是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使函数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 ∈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R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</a:t>
                </a:r>
                <a:endParaRPr lang="en-US" altLang="zh-TW" sz="2400" smtClean="0">
                  <a:solidFill>
                    <a:srgbClr val="FF0000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取得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最大值的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的集合｛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｜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＝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2kπ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 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k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∈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Z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｝；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使函数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 ∈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R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 取得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最小值的 狓 的集合 ， </a:t>
                </a:r>
                <a:endParaRPr lang="en-US" altLang="zh-TW" sz="2400" smtClean="0">
                  <a:solidFill>
                    <a:srgbClr val="FF0000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就是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使函数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 ∈</a:t>
                </a:r>
                <a:r>
                  <a:rPr lang="en-US" altLang="zh-CN" sz="2400" smtClean="0">
                    <a:solidFill>
                      <a:srgbClr val="FF0000"/>
                    </a:solidFill>
                  </a:rPr>
                  <a:t>R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取得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最小值的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的集合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｛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｜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＝ （ 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2k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en-US" altLang="zh-TW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+1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） 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π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k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∈</a:t>
                </a:r>
                <a:r>
                  <a:rPr lang="en-US" altLang="zh-TW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Z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｝ 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函数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 ∈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R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的</a:t>
                </a:r>
                <a:r>
                  <a:rPr lang="zh-TW" altLang="en-US" sz="240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最大值是 １＋１＝２ ； 最小值是 －１＋１＝０．</a:t>
                </a:r>
                <a:endParaRPr lang="zh-CN" altLang="en-US" sz="240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75" y="780184"/>
                <a:ext cx="11228173" cy="4524315"/>
              </a:xfrm>
              <a:prstGeom prst="rect">
                <a:avLst/>
              </a:prstGeom>
              <a:blipFill rotWithShape="0">
                <a:blip r:embed="rId1"/>
                <a:stretch>
                  <a:fillRect l="-869" b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tags/tag1.xml><?xml version="1.0" encoding="utf-8"?>
<p:tagLst xmlns:p="http://schemas.openxmlformats.org/presentationml/2006/main">
  <p:tag name="AS_UNIQUEID" val="58"/>
</p:tagLst>
</file>

<file path=ppt/tags/tag2.xml><?xml version="1.0" encoding="utf-8"?>
<p:tagLst xmlns:p="http://schemas.openxmlformats.org/presentationml/2006/main">
  <p:tag name="AS_UNIQUEID" val="58"/>
</p:tagLst>
</file>

<file path=ppt/tags/tag3.xml><?xml version="1.0" encoding="utf-8"?>
<p:tagLst xmlns:p="http://schemas.openxmlformats.org/presentationml/2006/main">
  <p:tag name="AS_UNIQUEID" val="58"/>
</p:tagLst>
</file>

<file path=ppt/tags/tag4.xml><?xml version="1.0" encoding="utf-8"?>
<p:tagLst xmlns:p="http://schemas.openxmlformats.org/presentationml/2006/main">
  <p:tag name="AS_UNIQUEID" val="58"/>
</p:tagLst>
</file>

<file path=ppt/tags/tag5.xml><?xml version="1.0" encoding="utf-8"?>
<p:tagLst xmlns:p="http://schemas.openxmlformats.org/presentationml/2006/main">
  <p:tag name="AS_UNIQUEID" val="21"/>
</p:tagLst>
</file>

<file path=ppt/tags/tag6.xml><?xml version="1.0" encoding="utf-8"?>
<p:tagLst xmlns:p="http://schemas.openxmlformats.org/presentationml/2006/main">
  <p:tag name="AS_UNIQUEID" val="335"/>
</p:tagLst>
</file>

<file path=ppt/tags/tag7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WPS 演示</Application>
  <PresentationFormat>宽屏</PresentationFormat>
  <Paragraphs>127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24</vt:i4>
      </vt:variant>
      <vt:variant>
        <vt:lpstr>幻灯片标题</vt:lpstr>
      </vt:variant>
      <vt:variant>
        <vt:i4>19</vt:i4>
      </vt:variant>
    </vt:vector>
  </HeadingPairs>
  <TitlesOfParts>
    <vt:vector size="56" baseType="lpstr">
      <vt:lpstr>Arial</vt:lpstr>
      <vt:lpstr>宋体</vt:lpstr>
      <vt:lpstr>Wingdings</vt:lpstr>
      <vt:lpstr>Times New Roman</vt:lpstr>
      <vt:lpstr>字魂27号-布丁体</vt:lpstr>
      <vt:lpstr>楷体</vt:lpstr>
      <vt:lpstr>华文新魏</vt:lpstr>
      <vt:lpstr>Symbol</vt:lpstr>
      <vt:lpstr>黑体</vt:lpstr>
      <vt:lpstr>Calibri</vt:lpstr>
      <vt:lpstr>微软雅黑</vt:lpstr>
      <vt:lpstr>Arial Unicode MS</vt:lpstr>
      <vt:lpstr>1_Office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Equation.DSMT4</vt:lpstr>
      <vt:lpstr>Equation.3</vt:lpstr>
      <vt:lpstr>Equation.3</vt:lpstr>
      <vt:lpstr>Equation.3</vt:lpstr>
      <vt:lpstr>Equation.3</vt:lpstr>
      <vt:lpstr>Equation.KSEE3</vt:lpstr>
      <vt:lpstr>Equation.KSEE3</vt:lpstr>
      <vt:lpstr>Equation.KSEE3</vt:lpstr>
      <vt:lpstr>Equation.KSEE3</vt:lpstr>
      <vt:lpstr>Equation.DSMT4</vt:lpstr>
      <vt:lpstr>Equation.DSMT4</vt:lpstr>
      <vt:lpstr>Equation.DSMT4</vt:lpstr>
      <vt:lpstr>Equation.KSEE3</vt:lpstr>
      <vt:lpstr>Equation.KSEE3</vt:lpstr>
      <vt:lpstr>Equation.KSEE3</vt:lpstr>
      <vt:lpstr>Equation.KSEE3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东哥</cp:lastModifiedBy>
  <cp:revision>374</cp:revision>
  <dcterms:created xsi:type="dcterms:W3CDTF">2019-01-12T04:39:00Z</dcterms:created>
  <dcterms:modified xsi:type="dcterms:W3CDTF">2020-12-11T07:28:03Z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