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13"/>
  </p:notesMasterIdLst>
  <p:sldIdLst>
    <p:sldId id="308" r:id="rId3"/>
    <p:sldId id="279" r:id="rId4"/>
    <p:sldId id="262" r:id="rId5"/>
    <p:sldId id="309" r:id="rId6"/>
    <p:sldId id="310" r:id="rId7"/>
    <p:sldId id="311" r:id="rId8"/>
    <p:sldId id="312" r:id="rId9"/>
    <p:sldId id="313" r:id="rId10"/>
    <p:sldId id="314" r:id="rId11"/>
    <p:sldId id="277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ng yuan" initials="dy" lastIdx="1" clrIdx="0"/>
  <p:cmAuthor id="2" name="Windows User" initials="WU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3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50FBE-D17B-41F8-96FE-39F990CE0EE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C44FD-AE81-4A3A-908A-F3BFA8A1920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看"/>
          <p:cNvPicPr>
            <a:picLocks noChangeAspect="1"/>
          </p:cNvPicPr>
          <p:nvPr userDrawn="1"/>
        </p:nvPicPr>
        <p:blipFill>
          <a:blip r:embed="rId2" cstate="print"/>
          <a:srcRect l="31" t="4451"/>
          <a:stretch>
            <a:fillRect/>
          </a:stretch>
        </p:blipFill>
        <p:spPr>
          <a:xfrm>
            <a:off x="635" y="-635"/>
            <a:ext cx="12191365" cy="6858635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pic>
        <p:nvPicPr>
          <p:cNvPr id="9" name="图片 8" descr="就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70250" y="1854835"/>
            <a:ext cx="5651500" cy="2894330"/>
          </a:xfrm>
          <a:prstGeom prst="rect">
            <a:avLst/>
          </a:prstGeom>
        </p:spPr>
      </p:pic>
    </p:spTree>
  </p:cSld>
  <p:clrMapOvr>
    <a:masterClrMapping/>
  </p:clrMapOvr>
  <p:transition spd="slow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022600" y="932815"/>
            <a:ext cx="8331200" cy="1325880"/>
          </a:xfrm>
        </p:spPr>
        <p:txBody>
          <a:bodyPr/>
          <a:lstStyle>
            <a:lvl1pPr>
              <a:defRPr sz="36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三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667000"/>
            <a:ext cx="12192000" cy="1524000"/>
          </a:xfrm>
          <a:prstGeom prst="rect">
            <a:avLst/>
          </a:prstGeom>
        </p:spPr>
      </p:pic>
      <p:pic>
        <p:nvPicPr>
          <p:cNvPr id="11" name="图片 10" descr="图片3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2667000"/>
            <a:ext cx="3391535" cy="1524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581400" y="2985135"/>
            <a:ext cx="7018020" cy="88709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1523365"/>
            <a:ext cx="10304145" cy="381190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 descr="图片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475615"/>
          </a:xfrm>
          <a:prstGeom prst="rect">
            <a:avLst/>
          </a:prstGeom>
        </p:spPr>
      </p:pic>
      <p:pic>
        <p:nvPicPr>
          <p:cNvPr id="9" name="图片 8" descr="4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6501765"/>
            <a:ext cx="12191365" cy="356235"/>
          </a:xfrm>
          <a:prstGeom prst="rect">
            <a:avLst/>
          </a:prstGeom>
        </p:spPr>
      </p:pic>
    </p:spTree>
  </p:cSld>
  <p:clrMapOvr>
    <a:masterClrMapping/>
  </p:clrMapOvr>
  <p:transition spd="slow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slow">
    <p:pull dir="d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99382" y="1568008"/>
            <a:ext cx="8271287" cy="2822507"/>
          </a:xfrm>
        </p:spPr>
        <p:txBody>
          <a:bodyPr>
            <a:normAutofit/>
          </a:bodyPr>
          <a:lstStyle/>
          <a:p>
            <a:pPr marL="0" marR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sym typeface="+mn-ea"/>
              </a:rPr>
              <a:t>Unit 3 Fascinating Parks </a:t>
            </a:r>
            <a:br>
              <a:rPr lang="en-US" altLang="zh-CN" sz="4400" dirty="0">
                <a:sym typeface="+mn-ea"/>
              </a:rPr>
            </a:br>
            <a:r>
              <a:rPr lang="en-US" altLang="zh-CN" sz="44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Reading and Thinking</a:t>
            </a:r>
            <a:endParaRPr lang="zh-CN" alt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371" y="126780"/>
            <a:ext cx="9003753" cy="6731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2771775" y="2256405"/>
            <a:ext cx="6648450" cy="1915160"/>
          </a:xfrm>
          <a:prstGeom prst="rect">
            <a:avLst/>
          </a:prstGeom>
          <a:solidFill>
            <a:srgbClr val="FFFFFF">
              <a:lumMod val="20000"/>
              <a:lumOff val="80000"/>
            </a:srgbClr>
          </a:solidFill>
          <a:ln w="38100" cap="flat" cmpd="sng" algn="ctr">
            <a:solidFill>
              <a:srgbClr val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68580" tIns="34290" rIns="68580" bIns="34290">
            <a:sp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6000" b="1" i="0" u="none" strike="noStrike" kern="1200" cap="none" spc="0" normalizeH="0" baseline="0" noProof="0" dirty="0">
                <a:ln w="31550" cmpd="sng">
                  <a:gradFill>
                    <a:gsLst>
                      <a:gs pos="70000">
                        <a:srgbClr val="AE4845">
                          <a:shade val="50000"/>
                          <a:satMod val="190000"/>
                        </a:srgbClr>
                      </a:gs>
                      <a:gs pos="0">
                        <a:srgbClr val="AE4845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GungsuhChe" panose="02030609000101010101" pitchFamily="49" charset="-127"/>
                <a:cs typeface="+mn-cs"/>
              </a:rPr>
              <a:t>Thank you ! </a:t>
            </a:r>
            <a:endParaRPr kumimoji="0" lang="en-US" altLang="zh-CN" sz="6000" b="1" i="0" u="none" strike="noStrike" kern="1200" cap="none" spc="0" normalizeH="0" baseline="0" noProof="0" dirty="0">
              <a:ln w="31550" cmpd="sng">
                <a:gradFill>
                  <a:gsLst>
                    <a:gs pos="70000">
                      <a:srgbClr val="AE4845">
                        <a:shade val="50000"/>
                        <a:satMod val="190000"/>
                      </a:srgbClr>
                    </a:gs>
                    <a:gs pos="0">
                      <a:srgbClr val="AE4845">
                        <a:tint val="77000"/>
                        <a:satMod val="180000"/>
                      </a:srgb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GungsuhChe" panose="02030609000101010101" pitchFamily="49" charset="-127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6000" b="1" i="0" u="none" strike="noStrike" kern="1200" cap="none" spc="0" normalizeH="0" baseline="0" noProof="0" dirty="0">
                <a:ln w="31550" cmpd="sng">
                  <a:gradFill>
                    <a:gsLst>
                      <a:gs pos="70000">
                        <a:srgbClr val="AE4845">
                          <a:shade val="50000"/>
                          <a:satMod val="190000"/>
                        </a:srgbClr>
                      </a:gs>
                      <a:gs pos="0">
                        <a:srgbClr val="AE4845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GungsuhChe" panose="02030609000101010101" pitchFamily="49" charset="-127"/>
                <a:cs typeface="+mn-cs"/>
              </a:rPr>
              <a:t>Have a nice day!</a:t>
            </a:r>
            <a:endParaRPr kumimoji="0" lang="zh-CN" altLang="en-US" sz="6000" b="1" i="0" u="none" strike="noStrike" kern="1200" cap="none" spc="0" normalizeH="0" baseline="0" noProof="0" dirty="0">
              <a:ln w="31550" cmpd="sng">
                <a:gradFill>
                  <a:gsLst>
                    <a:gs pos="70000">
                      <a:srgbClr val="AE4845">
                        <a:shade val="50000"/>
                        <a:satMod val="190000"/>
                      </a:srgbClr>
                    </a:gs>
                    <a:gs pos="0">
                      <a:srgbClr val="AE4845">
                        <a:tint val="77000"/>
                        <a:satMod val="180000"/>
                      </a:srgb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GungsuhChe" panose="02030609000101010101" pitchFamily="49" charset="-127"/>
              <a:cs typeface="+mn-cs"/>
            </a:endParaRPr>
          </a:p>
        </p:txBody>
      </p:sp>
    </p:spTree>
  </p:cSld>
  <p:clrMapOvr>
    <a:masterClrMapping/>
  </p:clrMapOvr>
  <p:transition spd="slow"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09406" y="523514"/>
            <a:ext cx="10323646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Teaching objectives:</a:t>
            </a:r>
            <a:endParaRPr lang="en-US" altLang="zh-CN" sz="4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72227" y="2102618"/>
            <a:ext cx="113776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Read the passage as a whole and summarize the main idea.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Experience a national park and use your senses to describe its beauty.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Enhance the sense of patriotism and community with a shared future for mankind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76782" y="600294"/>
            <a:ext cx="4222991" cy="645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Warming up</a:t>
            </a:r>
            <a:endParaRPr lang="zh-CN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944563" y="1439863"/>
            <a:ext cx="11095037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noProof="1">
                <a:solidFill>
                  <a:srgbClr val="000000"/>
                </a:solidFill>
                <a:latin typeface="Times New Roman" panose="02020603050405020304" pitchFamily="18" charset="0"/>
              </a:rPr>
              <a:t>When you think of national parks, what comes to mind first?</a:t>
            </a:r>
            <a:endParaRPr lang="en-US" altLang="zh-CN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noProof="1">
                <a:solidFill>
                  <a:srgbClr val="FF0000"/>
                </a:solidFill>
                <a:latin typeface="Times New Roman" panose="02020603050405020304" pitchFamily="18" charset="0"/>
              </a:rPr>
              <a:t>Beautiful scenery, wild plants, animals and so on.</a:t>
            </a:r>
            <a:endParaRPr lang="en-US" altLang="zh-CN" noProof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7" name="图片 6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938" y="2976563"/>
            <a:ext cx="3810000" cy="253365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图片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2971800"/>
            <a:ext cx="3587750" cy="2538413"/>
          </a:xfrm>
          <a:prstGeom prst="rect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19"/>
          <a:stretch>
            <a:fillRect/>
          </a:stretch>
        </p:blipFill>
        <p:spPr bwMode="auto">
          <a:xfrm>
            <a:off x="7899400" y="2971800"/>
            <a:ext cx="4073525" cy="2516188"/>
          </a:xfrm>
          <a:prstGeom prst="rect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219075" y="5510213"/>
            <a:ext cx="372903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>
                <a:solidFill>
                  <a:srgbClr val="000000"/>
                </a:solidFill>
                <a:latin typeface="Times New Roman" panose="02020603050405020304" pitchFamily="18" charset="0"/>
              </a:rPr>
              <a:t>The Northeast Tiger and Leopard National Park</a:t>
            </a:r>
            <a:endParaRPr lang="zh-CN" altLang="en-US"/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3911600" y="5510213"/>
            <a:ext cx="37941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>
                <a:solidFill>
                  <a:srgbClr val="000000"/>
                </a:solidFill>
                <a:latin typeface="Times New Roman" panose="02020603050405020304" pitchFamily="18" charset="0"/>
              </a:rPr>
              <a:t>Three River Source National Park</a:t>
            </a:r>
            <a:endParaRPr lang="zh-CN" altLang="en-US"/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7899400" y="5510213"/>
            <a:ext cx="40735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>
                <a:solidFill>
                  <a:srgbClr val="000000"/>
                </a:solidFill>
                <a:latin typeface="Times New Roman" panose="02020603050405020304" pitchFamily="18" charset="0"/>
              </a:rPr>
              <a:t>Xixi National Wetland Park</a:t>
            </a:r>
            <a:endParaRPr lang="zh-CN" altLang="en-US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682078" y="1069181"/>
            <a:ext cx="10791825" cy="416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</a:rPr>
              <a:t>1. Skim the text. Match the subheadings with the paragraphs. 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dirty="0">
                <a:latin typeface="Times New Roman" panose="02020603050405020304" pitchFamily="18" charset="0"/>
              </a:rPr>
              <a:t>Paragraph 1            	A Land of Mountains and Ice</a:t>
            </a:r>
            <a:endParaRPr lang="zh-CN" altLang="zh-CN" dirty="0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dirty="0">
                <a:latin typeface="Times New Roman" panose="02020603050405020304" pitchFamily="18" charset="0"/>
              </a:rPr>
              <a:t>Paragraph 2            	Man at Peace with Nature</a:t>
            </a:r>
            <a:endParaRPr lang="zh-CN" altLang="zh-CN" dirty="0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dirty="0">
                <a:latin typeface="Times New Roman" panose="02020603050405020304" pitchFamily="18" charset="0"/>
              </a:rPr>
              <a:t>Paragraph 3           		A Land of Adventure</a:t>
            </a:r>
            <a:endParaRPr lang="zh-CN" altLang="zh-CN" dirty="0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dirty="0">
                <a:latin typeface="Times New Roman" panose="02020603050405020304" pitchFamily="18" charset="0"/>
              </a:rPr>
              <a:t>Paragraph 4            	A Summer Where the Sun Never Sleeps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dirty="0">
                <a:latin typeface="Times New Roman" panose="02020603050405020304" pitchFamily="18" charset="0"/>
              </a:rPr>
              <a:t>2. Summarize the main idea of the whole passage.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dirty="0">
                <a:latin typeface="Times New Roman" panose="02020603050405020304" pitchFamily="18" charset="0"/>
              </a:rPr>
              <a:t>   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</a:rPr>
              <a:t>The travel journal mainly tells us the beauty of </a:t>
            </a:r>
            <a:r>
              <a:rPr lang="en-US" altLang="zh-CN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Sarek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</a:rPr>
              <a:t> National Park    through the author’s amazing experiences in the park.</a:t>
            </a:r>
            <a:endParaRPr lang="zh-CN" altLang="zh-CN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sz="1800" dirty="0"/>
          </a:p>
        </p:txBody>
      </p:sp>
      <p:cxnSp>
        <p:nvCxnSpPr>
          <p:cNvPr id="4" name="直接连接符 3"/>
          <p:cNvCxnSpPr/>
          <p:nvPr/>
        </p:nvCxnSpPr>
        <p:spPr bwMode="auto">
          <a:xfrm>
            <a:off x="2641600" y="1736725"/>
            <a:ext cx="1889125" cy="135255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 bwMode="auto">
          <a:xfrm flipV="1">
            <a:off x="2717800" y="2651125"/>
            <a:ext cx="1812925" cy="498475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 bwMode="auto">
          <a:xfrm flipV="1">
            <a:off x="2717800" y="2193925"/>
            <a:ext cx="1812925" cy="46196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 bwMode="auto">
          <a:xfrm flipV="1">
            <a:off x="2717800" y="1717675"/>
            <a:ext cx="1812925" cy="466725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117446" y="516128"/>
            <a:ext cx="4865166" cy="53403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US" altLang="zh-CN" sz="32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Reading for main ideas</a:t>
            </a:r>
            <a:endParaRPr lang="zh-CN" altLang="en-US" sz="3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55600" y="1323975"/>
            <a:ext cx="11836400" cy="5260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/>
              </a:rPr>
              <a:t>1. How many hours a day does the sun shine in summer in </a:t>
            </a:r>
            <a:r>
              <a:rPr lang="en-US" altLang="zh-CN" sz="2800" dirty="0" err="1">
                <a:solidFill>
                  <a:srgbClr val="000000"/>
                </a:solidFill>
                <a:latin typeface="Arial" panose="020B0604020202020204"/>
              </a:rPr>
              <a:t>Sarek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/>
              </a:rPr>
              <a:t>?</a:t>
            </a:r>
            <a:endParaRPr lang="zh-CN" altLang="zh-CN" sz="2800" dirty="0">
              <a:solidFill>
                <a:srgbClr val="000000"/>
              </a:solidFill>
              <a:latin typeface="Arial" panose="020B0604020202020204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/>
              </a:rPr>
              <a:t>24 hours a day</a:t>
            </a:r>
            <a:endParaRPr lang="en-US" altLang="zh-CN" sz="2800" dirty="0">
              <a:solidFill>
                <a:srgbClr val="FF0000"/>
              </a:solidFill>
              <a:latin typeface="Arial" panose="020B0604020202020204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/>
              </a:rPr>
              <a:t>2. What steps has the Swedish government take to keep </a:t>
            </a:r>
            <a:r>
              <a:rPr lang="en-US" altLang="zh-CN" sz="2800" dirty="0" err="1">
                <a:solidFill>
                  <a:srgbClr val="000000"/>
                </a:solidFill>
                <a:latin typeface="Arial" panose="020B0604020202020204"/>
              </a:rPr>
              <a:t>Sarek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/>
              </a:rPr>
              <a:t> in its natural state?</a:t>
            </a:r>
            <a:endParaRPr lang="zh-CN" altLang="zh-CN" sz="2800" dirty="0">
              <a:solidFill>
                <a:srgbClr val="000000"/>
              </a:solidFill>
              <a:latin typeface="Arial" panose="020B0604020202020204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/>
              </a:rPr>
              <a:t>It was made a national park. No one besides the Sami can live there, and new development is banned within park boundaries. </a:t>
            </a:r>
            <a:endParaRPr lang="en-US" altLang="zh-CN" sz="2800" dirty="0">
              <a:solidFill>
                <a:srgbClr val="FF0000"/>
              </a:solidFill>
              <a:latin typeface="Arial" panose="020B0604020202020204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/>
              </a:rPr>
              <a:t>3. How has life changed for the Sami? Why might so few Sami want to live in </a:t>
            </a:r>
            <a:r>
              <a:rPr lang="en-US" altLang="zh-CN" sz="2800" dirty="0" err="1">
                <a:solidFill>
                  <a:srgbClr val="000000"/>
                </a:solidFill>
                <a:latin typeface="Arial" panose="020B0604020202020204"/>
              </a:rPr>
              <a:t>Sarek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/>
              </a:rPr>
              <a:t>?</a:t>
            </a:r>
            <a:endParaRPr lang="en-US" altLang="zh-CN" sz="2800" dirty="0">
              <a:solidFill>
                <a:srgbClr val="000000"/>
              </a:solidFill>
              <a:latin typeface="Arial" panose="020B0604020202020204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/>
              </a:rPr>
              <a:t>They no longer herd reindeers---- they live modern lives in cities. They might not want to live in </a:t>
            </a:r>
            <a:r>
              <a:rPr lang="en-US" altLang="zh-CN" sz="2800" dirty="0" err="1">
                <a:solidFill>
                  <a:srgbClr val="FF0000"/>
                </a:solidFill>
                <a:latin typeface="Arial" panose="020B0604020202020204"/>
              </a:rPr>
              <a:t>Sarek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/>
              </a:rPr>
              <a:t> because life conditions there are quite tough and inconvenient.</a:t>
            </a:r>
            <a:endParaRPr lang="en-US" altLang="zh-CN" sz="2800" dirty="0">
              <a:solidFill>
                <a:srgbClr val="FF0000"/>
              </a:solidFill>
              <a:latin typeface="Arial" panose="020B06040202020202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0686" y="638975"/>
            <a:ext cx="5895222" cy="58356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Reading for details —— Facts</a:t>
            </a:r>
            <a:endParaRPr lang="zh-CN" altLang="en-US" sz="3200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3" name="内容占位符 3"/>
          <p:cNvGraphicFramePr/>
          <p:nvPr>
            <p:custDataLst>
              <p:tags r:id="rId1"/>
            </p:custDataLst>
          </p:nvPr>
        </p:nvGraphicFramePr>
        <p:xfrm>
          <a:off x="3175" y="1247775"/>
          <a:ext cx="12188825" cy="5445126"/>
        </p:xfrm>
        <a:graphic>
          <a:graphicData uri="http://schemas.openxmlformats.org/drawingml/2006/table">
            <a:tbl>
              <a:tblPr firstRow="1" bandRow="1"/>
              <a:tblGrid>
                <a:gridCol w="1520822"/>
                <a:gridCol w="8393624"/>
                <a:gridCol w="2274379"/>
              </a:tblGrid>
              <a:tr h="78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indent="0" algn="ctr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3200" b="1" u="none" kern="1200" baseline="0" dirty="0">
                          <a:effectLst/>
                        </a:rPr>
                        <a:t>senses</a:t>
                      </a:r>
                      <a:endParaRPr lang="zh-CN" altLang="en-US" sz="3200" b="1" i="0" u="none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 sz="3200" b="1" dirty="0"/>
                        <a:t>The sentences in the text</a:t>
                      </a:r>
                      <a:endParaRPr lang="en-US" altLang="zh-CN" sz="3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 sz="3200" b="1" dirty="0"/>
                        <a:t>Feelings</a:t>
                      </a:r>
                      <a:endParaRPr lang="en-US" altLang="zh-CN" sz="3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</a:tr>
              <a:tr h="9930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indent="0" algn="ctr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3200" b="1" u="none" kern="1200" baseline="0" dirty="0">
                          <a:effectLst/>
                        </a:rPr>
                        <a:t>sight</a:t>
                      </a:r>
                      <a:endParaRPr lang="zh-CN" altLang="en-US" sz="3200" b="1" i="0" u="none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ctr">
                        <a:buNone/>
                      </a:pPr>
                      <a:endParaRPr lang="en-US" altLang="zh-CN" sz="32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tint val="40000"/>
                      </a:srgbClr>
                    </a:solidFill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ctr">
                        <a:buNone/>
                      </a:pPr>
                      <a:endParaRPr lang="en-US" altLang="zh-CN" sz="32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tint val="40000"/>
                      </a:srgbClr>
                    </a:solidFill>
                  </a:tcPr>
                </a:tc>
              </a:tr>
              <a:tr h="10532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indent="0" algn="ctr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3200" b="1" u="none" kern="1200" baseline="0" dirty="0">
                          <a:effectLst/>
                        </a:rPr>
                        <a:t>touch</a:t>
                      </a:r>
                      <a:endParaRPr lang="zh-CN" altLang="en-US" sz="3200" b="1" i="0" u="none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ctr">
                        <a:buNone/>
                      </a:pPr>
                      <a:endParaRPr lang="en-US" altLang="zh-CN" sz="32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tint val="20000"/>
                      </a:srgbClr>
                    </a:solidFill>
                  </a:tcPr>
                </a:tc>
                <a:tc vMerge="1"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DEF1"/>
                    </a:solidFill>
                  </a:tcPr>
                </a:tc>
              </a:tr>
              <a:tr h="7555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indent="0" algn="ctr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3200" b="1" u="none" kern="1200" baseline="0" dirty="0">
                          <a:effectLst/>
                        </a:rPr>
                        <a:t>smell</a:t>
                      </a:r>
                      <a:endParaRPr lang="zh-CN" altLang="en-US" sz="3200" b="1" i="0" u="none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ctr">
                        <a:buNone/>
                      </a:pPr>
                      <a:endParaRPr lang="en-US" altLang="zh-CN" sz="32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tint val="40000"/>
                      </a:srgbClr>
                    </a:solidFill>
                  </a:tcPr>
                </a:tc>
                <a:tc vMerge="1"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568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indent="0" algn="ctr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3200" b="1" u="none" kern="1200" baseline="0" dirty="0">
                          <a:effectLst/>
                        </a:rPr>
                        <a:t>taste</a:t>
                      </a:r>
                      <a:endParaRPr lang="zh-CN" altLang="en-US" sz="3200" b="1" i="0" u="none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ctr">
                        <a:buNone/>
                      </a:pPr>
                      <a:endParaRPr lang="en-US" altLang="zh-CN" sz="32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tint val="20000"/>
                      </a:srgbClr>
                    </a:solidFill>
                  </a:tcPr>
                </a:tc>
                <a:tc vMerge="1"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DEF1"/>
                    </a:solidFill>
                  </a:tcPr>
                </a:tc>
              </a:tr>
              <a:tr h="7996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indent="0" algn="ctr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3200" b="1" u="none" kern="1200" baseline="0" dirty="0">
                          <a:effectLst/>
                        </a:rPr>
                        <a:t>sound</a:t>
                      </a:r>
                      <a:endParaRPr lang="zh-CN" altLang="en-US" sz="3200" b="1" i="0" u="none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ctr">
                        <a:buNone/>
                      </a:pPr>
                      <a:endParaRPr lang="en-US" altLang="zh-CN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tint val="40000"/>
                      </a:srgbClr>
                    </a:solidFill>
                  </a:tcPr>
                </a:tc>
                <a:tc vMerge="1"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1522413" y="1919288"/>
            <a:ext cx="107124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rPr>
              <a:t>Spreading out before me, branches of the Rapa River flow through the valley below.</a:t>
            </a:r>
            <a:endParaRPr kumimoji="0" lang="en-US" altLang="zh-CN" sz="2400" b="0" i="0" u="none" strike="noStrike" kern="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rPr>
              <a:t>At the far side of the valley, an ancient Sami cottage is visible. </a:t>
            </a:r>
            <a:endParaRPr kumimoji="0" lang="en-US" altLang="zh-CN" sz="2400" b="0" i="0" u="none" strike="noStrike" kern="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rPr>
              <a:t>Close by, there are a few reindeer feeding on grass.</a:t>
            </a:r>
            <a:endParaRPr kumimoji="0" lang="en-US" altLang="zh-CN" sz="2400" b="0" i="0" u="none" strike="noStrike" kern="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1522413" y="4786313"/>
            <a:ext cx="83232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rPr>
              <a:t>For example, this morning my breakfast is flat bread warmed over a fire, dried reindeer meat, and some sweet and sour berries that I found growing near my tent.</a:t>
            </a:r>
            <a:endParaRPr kumimoji="0" lang="en-US" altLang="zh-CN" sz="2400" b="0" i="0" u="none" strike="noStrike" kern="0" cap="none" spc="0" normalizeH="0" baseline="0" noProof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522413" y="4054475"/>
            <a:ext cx="84296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rPr>
              <a:t>Here I am, alone under this broad sky, breathing the fresh air, and enjoying this great adventure.</a:t>
            </a:r>
            <a:endParaRPr kumimoji="0" lang="en-US" altLang="zh-CN" sz="2400" b="0" i="0" u="none" strike="noStrike" kern="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1522413" y="6061075"/>
            <a:ext cx="84280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rPr>
              <a:t>I wake up to the sound of the wind buffeting the cloth of my tent.</a:t>
            </a:r>
            <a:endParaRPr kumimoji="0" lang="en-US" altLang="zh-CN" sz="2400" b="0" i="0" u="none" strike="noStrike" kern="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1522413" y="3070225"/>
            <a:ext cx="9017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rPr>
              <a:t>After breakfast, I pack my bag and set out again. Since I must carry all of my food and supplies with me, my bag weighs about 30 kilograms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rPr>
              <a:t>.</a:t>
            </a:r>
            <a:endParaRPr kumimoji="0" lang="en-US" altLang="zh-CN" sz="24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10258425" y="3070225"/>
            <a:ext cx="1933575" cy="34147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rPr>
              <a:t>Surprised, Amazed, 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rPr>
              <a:t>Fascinated,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rPr>
              <a:t>Tired, 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rPr>
              <a:t>Comfortable, 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rPr>
              <a:t>Enjoyable,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rPr>
              <a:t>Relaxed,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rPr>
              <a:t>Satisfied,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rPr>
              <a:t>Grateful 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56946" y="554673"/>
            <a:ext cx="6499230" cy="58356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Reading for details —— Feelings</a:t>
            </a:r>
            <a:endParaRPr lang="zh-CN" altLang="en-US" sz="3200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CN" dirty="0"/>
              <a:t>1. How do you understand the subheading? </a:t>
            </a:r>
            <a:endParaRPr lang="en-US" altLang="zh-CN" dirty="0"/>
          </a:p>
          <a:p>
            <a:r>
              <a:rPr lang="en-US" altLang="zh-CN" dirty="0"/>
              <a:t>2.Would you like to visit </a:t>
            </a:r>
            <a:r>
              <a:rPr lang="en-US" altLang="zh-CN" dirty="0" err="1"/>
              <a:t>Sarek</a:t>
            </a:r>
            <a:r>
              <a:rPr lang="en-US" altLang="zh-CN" dirty="0"/>
              <a:t>? Why or why not? </a:t>
            </a:r>
            <a:endParaRPr lang="en-US" altLang="zh-CN" dirty="0"/>
          </a:p>
          <a:p>
            <a:r>
              <a:rPr lang="en-US" altLang="zh-CN" dirty="0"/>
              <a:t>3.Is it worth making a place like </a:t>
            </a:r>
            <a:r>
              <a:rPr lang="en-US" altLang="zh-CN" dirty="0" err="1"/>
              <a:t>Sarek</a:t>
            </a:r>
            <a:r>
              <a:rPr lang="en-US" altLang="zh-CN" dirty="0"/>
              <a:t> a national park? Give your reasons.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70686" y="638975"/>
            <a:ext cx="2186764" cy="58356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Thinking </a:t>
            </a:r>
            <a:endParaRPr lang="zh-CN" altLang="en-US" sz="3200" dirty="0"/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1195388" y="3343275"/>
            <a:ext cx="4776787" cy="923925"/>
          </a:xfrm>
          <a:prstGeom prst="rect">
            <a:avLst/>
          </a:prstGeom>
          <a:solidFill>
            <a:srgbClr val="E2F4FD"/>
          </a:solidFill>
          <a:ln w="9525">
            <a:solidFill>
              <a:srgbClr val="0000FF"/>
            </a:solidFill>
            <a:miter lim="800000"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latin typeface="宋体" panose="02010600030101010101" pitchFamily="2" charset="-122"/>
              </a:rPr>
              <a:t>1.①</a:t>
            </a:r>
            <a:r>
              <a:rPr lang="en-US" altLang="zh-CN" sz="1800" dirty="0"/>
              <a:t>remote places inaccessible to human beings</a:t>
            </a:r>
            <a:endParaRPr lang="en-US" altLang="zh-CN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latin typeface="宋体" panose="02010600030101010101" pitchFamily="2" charset="-122"/>
              </a:rPr>
              <a:t>  ②</a:t>
            </a:r>
            <a:r>
              <a:rPr lang="en-US" altLang="zh-CN" sz="1800" dirty="0">
                <a:solidFill>
                  <a:srgbClr val="000000"/>
                </a:solidFill>
              </a:rPr>
              <a:t>original &amp; </a:t>
            </a:r>
            <a:r>
              <a:rPr lang="en-US" altLang="zh-CN" sz="1800" dirty="0"/>
              <a:t>well- preserved </a:t>
            </a:r>
            <a:endParaRPr lang="en-US" altLang="zh-CN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latin typeface="宋体" panose="02010600030101010101" pitchFamily="2" charset="-122"/>
              </a:rPr>
              <a:t>  ③</a:t>
            </a:r>
            <a:r>
              <a:rPr lang="en-US" altLang="zh-CN" sz="1800" dirty="0"/>
              <a:t>a bless, a gift of nature</a:t>
            </a:r>
            <a:endParaRPr lang="en-US" altLang="zh-CN" sz="1800" dirty="0"/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1195387" y="4587075"/>
            <a:ext cx="4776787" cy="646331"/>
          </a:xfrm>
          <a:prstGeom prst="rect">
            <a:avLst/>
          </a:prstGeom>
          <a:solidFill>
            <a:srgbClr val="E2F4FD"/>
          </a:solidFill>
          <a:ln w="9525">
            <a:solidFill>
              <a:srgbClr val="0000FF"/>
            </a:solidFill>
            <a:miter lim="800000"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latin typeface="+mn-lt"/>
              </a:rPr>
              <a:t>2. I would love to visit there, because it looks wild and wonderful.</a:t>
            </a:r>
            <a:endParaRPr lang="en-US" altLang="zh-CN" sz="1800" dirty="0">
              <a:latin typeface="+mn-lt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1026" name="Picture 2" descr="2848503effcbe0a06317d4f5a859e09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23" y="1146175"/>
            <a:ext cx="11304468" cy="46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 txBox="1">
            <a:spLocks noChangeArrowheads="1"/>
          </p:cNvSpPr>
          <p:nvPr/>
        </p:nvSpPr>
        <p:spPr>
          <a:xfrm>
            <a:off x="106274" y="604071"/>
            <a:ext cx="6801453" cy="5938620"/>
          </a:xfrm>
          <a:prstGeom prst="rect">
            <a:avLst/>
          </a:prstGeom>
          <a:solidFill>
            <a:srgbClr val="E2F4FD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zh-CN" sz="2000" dirty="0"/>
              <a:t>1. wake up      2. buffet the cloth      3. the mountain edge</a:t>
            </a:r>
            <a:endParaRPr lang="en-US" altLang="zh-CN" sz="2000" dirty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zh-CN" sz="2000" dirty="0"/>
              <a:t>4. flow through the valley below</a:t>
            </a:r>
            <a:endParaRPr lang="en-US" altLang="zh-CN" sz="2000" dirty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zh-CN" sz="2000" dirty="0"/>
              <a:t>5. in the remote far north </a:t>
            </a:r>
            <a:endParaRPr lang="en-US" altLang="zh-CN" sz="2000" dirty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zh-CN" sz="2000" dirty="0"/>
              <a:t>6. be covered by vast sheets of ice</a:t>
            </a:r>
            <a:endParaRPr lang="en-US" altLang="zh-CN" sz="2000" dirty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zh-CN" sz="2000" dirty="0"/>
              <a:t>7. leave behind</a:t>
            </a:r>
            <a:endParaRPr lang="en-US" altLang="zh-CN" sz="2000" dirty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zh-CN" sz="2000" dirty="0"/>
              <a:t>8. make this territory their home</a:t>
            </a:r>
            <a:endParaRPr lang="en-US" altLang="zh-CN" sz="2000" dirty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zh-CN" sz="2000" dirty="0"/>
              <a:t>9. apart from</a:t>
            </a:r>
            <a:endParaRPr lang="en-US" altLang="zh-CN" sz="2000" dirty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zh-CN" sz="2000" dirty="0"/>
              <a:t>10. keep the land in its natural state</a:t>
            </a:r>
            <a:endParaRPr lang="en-US" altLang="zh-CN" sz="2000" dirty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zh-CN" sz="2000" dirty="0"/>
              <a:t>11. new development is banned within park boundaries</a:t>
            </a:r>
            <a:endParaRPr lang="en-US" altLang="zh-CN" sz="2000" dirty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zh-CN" sz="2000" dirty="0"/>
              <a:t>12. an ancient cottage      </a:t>
            </a:r>
            <a:endParaRPr lang="en-US" altLang="zh-CN" sz="2000" dirty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zh-CN" sz="2000" dirty="0"/>
              <a:t>13. close by</a:t>
            </a:r>
            <a:endParaRPr lang="en-US" altLang="zh-CN" sz="2000" dirty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zh-CN" sz="2000" dirty="0"/>
              <a:t>14. there are reindeer feeding on grass </a:t>
            </a:r>
            <a:endParaRPr lang="en-US" altLang="zh-CN" sz="2000" dirty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zh-CN" sz="2000" dirty="0"/>
              <a:t>15. pick up tents and accompany them</a:t>
            </a:r>
            <a:endParaRPr lang="en-US" altLang="zh-CN" sz="2000" dirty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zh-CN" sz="2000" dirty="0"/>
              <a:t>16. adopt their habits		17. warm bread over a fire</a:t>
            </a:r>
            <a:endParaRPr lang="en-US" altLang="zh-CN" sz="2000" dirty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zh-CN" sz="2000" dirty="0"/>
              <a:t>18. set out   			19. be full of sweat  </a:t>
            </a:r>
            <a:endParaRPr lang="en-US" altLang="zh-CN" sz="2000" dirty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zh-CN" sz="2000" dirty="0"/>
              <a:t>20. feel blessed to be alive   	21. breath the fresh air</a:t>
            </a:r>
            <a:endParaRPr lang="en-US" altLang="zh-CN" sz="2000" dirty="0"/>
          </a:p>
        </p:txBody>
      </p:sp>
      <p:sp>
        <p:nvSpPr>
          <p:cNvPr id="5" name="内容占位符 2"/>
          <p:cNvSpPr>
            <a:spLocks noGrp="1" noChangeArrowheads="1"/>
          </p:cNvSpPr>
          <p:nvPr/>
        </p:nvSpPr>
        <p:spPr bwMode="auto">
          <a:xfrm>
            <a:off x="6998861" y="609050"/>
            <a:ext cx="4997450" cy="6078538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zh-CN" sz="2000" dirty="0">
                <a:solidFill>
                  <a:srgbClr val="000000"/>
                </a:solidFill>
              </a:rPr>
              <a:t>1.</a:t>
            </a:r>
            <a:r>
              <a:rPr lang="zh-CN" altLang="en-US" sz="2000" dirty="0">
                <a:solidFill>
                  <a:srgbClr val="000000"/>
                </a:solidFill>
              </a:rPr>
              <a:t>睡醒      </a:t>
            </a:r>
            <a:r>
              <a:rPr lang="en-US" altLang="zh-CN" sz="2000" dirty="0">
                <a:solidFill>
                  <a:srgbClr val="000000"/>
                </a:solidFill>
              </a:rPr>
              <a:t>2.</a:t>
            </a:r>
            <a:r>
              <a:rPr lang="zh-CN" altLang="en-US" sz="2000" dirty="0">
                <a:solidFill>
                  <a:srgbClr val="000000"/>
                </a:solidFill>
              </a:rPr>
              <a:t>敲打篷布      </a:t>
            </a:r>
            <a:r>
              <a:rPr lang="en-US" altLang="zh-CN" sz="2000" dirty="0">
                <a:solidFill>
                  <a:srgbClr val="000000"/>
                </a:solidFill>
              </a:rPr>
              <a:t>3.</a:t>
            </a:r>
            <a:r>
              <a:rPr lang="zh-CN" altLang="en-US" sz="2000" dirty="0">
                <a:solidFill>
                  <a:srgbClr val="000000"/>
                </a:solidFill>
              </a:rPr>
              <a:t>山的边缘</a:t>
            </a:r>
            <a:endParaRPr lang="en-US" altLang="zh-CN" sz="20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zh-CN" sz="2000" dirty="0">
                <a:solidFill>
                  <a:srgbClr val="000000"/>
                </a:solidFill>
              </a:rPr>
              <a:t>4.</a:t>
            </a:r>
            <a:r>
              <a:rPr lang="zh-CN" altLang="en-US" sz="2000" dirty="0">
                <a:solidFill>
                  <a:srgbClr val="000000"/>
                </a:solidFill>
              </a:rPr>
              <a:t>从谷底流过</a:t>
            </a:r>
            <a:endParaRPr lang="zh-CN" altLang="en-US" sz="20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zh-CN" sz="2000" dirty="0">
                <a:solidFill>
                  <a:srgbClr val="000000"/>
                </a:solidFill>
              </a:rPr>
              <a:t>5.</a:t>
            </a:r>
            <a:r>
              <a:rPr lang="zh-CN" altLang="en-US" sz="2000" dirty="0">
                <a:solidFill>
                  <a:srgbClr val="000000"/>
                </a:solidFill>
              </a:rPr>
              <a:t>在遥远的北方</a:t>
            </a:r>
            <a:endParaRPr lang="zh-CN" altLang="en-US" sz="20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zh-CN" sz="2000" dirty="0">
                <a:solidFill>
                  <a:srgbClr val="000000"/>
                </a:solidFill>
              </a:rPr>
              <a:t>6.</a:t>
            </a:r>
            <a:r>
              <a:rPr lang="zh-CN" altLang="en-US" sz="2000" dirty="0">
                <a:solidFill>
                  <a:srgbClr val="000000"/>
                </a:solidFill>
              </a:rPr>
              <a:t>被大片冰层覆盖</a:t>
            </a:r>
            <a:endParaRPr lang="en-US" altLang="zh-CN" sz="20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zh-CN" sz="2000" dirty="0">
                <a:solidFill>
                  <a:srgbClr val="000000"/>
                </a:solidFill>
              </a:rPr>
              <a:t>7.</a:t>
            </a:r>
            <a:r>
              <a:rPr lang="zh-CN" altLang="en-US" sz="2000" dirty="0">
                <a:solidFill>
                  <a:srgbClr val="000000"/>
                </a:solidFill>
              </a:rPr>
              <a:t>留下</a:t>
            </a:r>
            <a:endParaRPr lang="en-US" altLang="zh-CN" sz="20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zh-CN" sz="2000" dirty="0">
                <a:solidFill>
                  <a:srgbClr val="000000"/>
                </a:solidFill>
              </a:rPr>
              <a:t>8.</a:t>
            </a:r>
            <a:r>
              <a:rPr lang="zh-CN" altLang="en-US" sz="2000" dirty="0">
                <a:solidFill>
                  <a:srgbClr val="000000"/>
                </a:solidFill>
              </a:rPr>
              <a:t>在这片领域安家</a:t>
            </a:r>
            <a:endParaRPr lang="zh-CN" altLang="en-US" sz="20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zh-CN" sz="2000" dirty="0">
                <a:solidFill>
                  <a:srgbClr val="000000"/>
                </a:solidFill>
              </a:rPr>
              <a:t>9.</a:t>
            </a:r>
            <a:r>
              <a:rPr lang="zh-CN" altLang="en-US" sz="2000" dirty="0">
                <a:solidFill>
                  <a:srgbClr val="000000"/>
                </a:solidFill>
              </a:rPr>
              <a:t>除了</a:t>
            </a:r>
            <a:endParaRPr lang="en-US" altLang="zh-CN" sz="20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zh-CN" sz="2000" dirty="0">
                <a:solidFill>
                  <a:srgbClr val="000000"/>
                </a:solidFill>
              </a:rPr>
              <a:t>10.</a:t>
            </a:r>
            <a:r>
              <a:rPr lang="zh-CN" altLang="en-US" sz="2000" dirty="0">
                <a:solidFill>
                  <a:srgbClr val="000000"/>
                </a:solidFill>
              </a:rPr>
              <a:t>让这片土地保持自然状态</a:t>
            </a:r>
            <a:endParaRPr lang="en-US" altLang="zh-CN" sz="20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zh-CN" sz="2000" dirty="0">
                <a:solidFill>
                  <a:srgbClr val="000000"/>
                </a:solidFill>
              </a:rPr>
              <a:t>11.</a:t>
            </a:r>
            <a:r>
              <a:rPr lang="zh-CN" altLang="en-US" sz="2000" dirty="0">
                <a:solidFill>
                  <a:srgbClr val="000000"/>
                </a:solidFill>
              </a:rPr>
              <a:t>新的开发项目禁止在公园范围内进行</a:t>
            </a:r>
            <a:endParaRPr lang="en-US" altLang="zh-CN" sz="20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zh-CN" sz="2000" dirty="0">
                <a:solidFill>
                  <a:srgbClr val="000000"/>
                </a:solidFill>
              </a:rPr>
              <a:t>12.</a:t>
            </a:r>
            <a:r>
              <a:rPr lang="zh-CN" altLang="en-US" sz="2000" dirty="0">
                <a:solidFill>
                  <a:srgbClr val="000000"/>
                </a:solidFill>
              </a:rPr>
              <a:t>一个传统的小木屋      </a:t>
            </a:r>
            <a:endParaRPr lang="en-US" altLang="zh-CN" sz="20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zh-CN" sz="2000" dirty="0">
                <a:solidFill>
                  <a:srgbClr val="000000"/>
                </a:solidFill>
              </a:rPr>
              <a:t>13.</a:t>
            </a:r>
            <a:r>
              <a:rPr lang="zh-CN" altLang="en-US" sz="2000" dirty="0">
                <a:solidFill>
                  <a:srgbClr val="000000"/>
                </a:solidFill>
              </a:rPr>
              <a:t>附近</a:t>
            </a:r>
            <a:endParaRPr lang="en-US" altLang="zh-CN" sz="20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zh-CN" sz="2000" dirty="0">
                <a:solidFill>
                  <a:srgbClr val="000000"/>
                </a:solidFill>
              </a:rPr>
              <a:t>14.</a:t>
            </a:r>
            <a:r>
              <a:rPr lang="zh-CN" altLang="en-US" sz="2000" dirty="0">
                <a:solidFill>
                  <a:srgbClr val="000000"/>
                </a:solidFill>
              </a:rPr>
              <a:t>有驯鹿在吃草</a:t>
            </a:r>
            <a:endParaRPr lang="zh-CN" altLang="en-US" sz="20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zh-CN" sz="2000" dirty="0">
                <a:solidFill>
                  <a:srgbClr val="000000"/>
                </a:solidFill>
              </a:rPr>
              <a:t>15.</a:t>
            </a:r>
            <a:r>
              <a:rPr lang="zh-CN" altLang="en-US" sz="2000" dirty="0">
                <a:solidFill>
                  <a:srgbClr val="000000"/>
                </a:solidFill>
              </a:rPr>
              <a:t>收起帐篷，跟随驯鹿</a:t>
            </a:r>
            <a:endParaRPr lang="en-US" altLang="zh-CN" sz="20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zh-CN" sz="2000" dirty="0">
                <a:solidFill>
                  <a:srgbClr val="000000"/>
                </a:solidFill>
              </a:rPr>
              <a:t>16.</a:t>
            </a:r>
            <a:r>
              <a:rPr lang="zh-CN" altLang="en-US" sz="2000" dirty="0">
                <a:solidFill>
                  <a:srgbClr val="000000"/>
                </a:solidFill>
              </a:rPr>
              <a:t>采用他们的习惯</a:t>
            </a:r>
            <a:r>
              <a:rPr lang="en-US" altLang="zh-CN" sz="2000" dirty="0">
                <a:solidFill>
                  <a:srgbClr val="000000"/>
                </a:solidFill>
              </a:rPr>
              <a:t>	17.</a:t>
            </a:r>
            <a:r>
              <a:rPr lang="zh-CN" altLang="en-US" sz="2000" dirty="0">
                <a:solidFill>
                  <a:srgbClr val="000000"/>
                </a:solidFill>
              </a:rPr>
              <a:t>在火上烤面包 </a:t>
            </a:r>
            <a:endParaRPr lang="en-US" altLang="zh-CN" sz="20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zh-CN" sz="2000" dirty="0">
                <a:solidFill>
                  <a:srgbClr val="000000"/>
                </a:solidFill>
              </a:rPr>
              <a:t>18.</a:t>
            </a:r>
            <a:r>
              <a:rPr lang="zh-CN" altLang="en-US" sz="2000" dirty="0">
                <a:solidFill>
                  <a:srgbClr val="000000"/>
                </a:solidFill>
              </a:rPr>
              <a:t>出发  </a:t>
            </a:r>
            <a:r>
              <a:rPr lang="en-US" altLang="zh-CN" sz="2000" dirty="0">
                <a:solidFill>
                  <a:srgbClr val="000000"/>
                </a:solidFill>
              </a:rPr>
              <a:t>		19.</a:t>
            </a:r>
            <a:r>
              <a:rPr lang="zh-CN" altLang="en-US" sz="2000" dirty="0">
                <a:solidFill>
                  <a:srgbClr val="000000"/>
                </a:solidFill>
              </a:rPr>
              <a:t>满身汗</a:t>
            </a:r>
            <a:endParaRPr lang="en-US" altLang="zh-CN" sz="20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zh-CN" sz="2000" dirty="0">
                <a:solidFill>
                  <a:srgbClr val="000000"/>
                </a:solidFill>
              </a:rPr>
              <a:t>20.</a:t>
            </a:r>
            <a:r>
              <a:rPr lang="zh-CN" altLang="en-US" sz="2000" dirty="0">
                <a:solidFill>
                  <a:srgbClr val="000000"/>
                </a:solidFill>
              </a:rPr>
              <a:t>感觉活着很美好</a:t>
            </a:r>
            <a:r>
              <a:rPr lang="en-US" altLang="zh-CN" sz="2000" dirty="0">
                <a:solidFill>
                  <a:srgbClr val="000000"/>
                </a:solidFill>
              </a:rPr>
              <a:t>	21.</a:t>
            </a:r>
            <a:r>
              <a:rPr lang="zh-CN" altLang="en-US" sz="2000" dirty="0">
                <a:solidFill>
                  <a:srgbClr val="000000"/>
                </a:solidFill>
              </a:rPr>
              <a:t>呼吸新鲜空气</a:t>
            </a:r>
            <a:endParaRPr lang="zh-CN" altLang="en-US" sz="2000" dirty="0">
              <a:solidFill>
                <a:srgbClr val="000000"/>
              </a:solidFill>
            </a:endParaRPr>
          </a:p>
        </p:txBody>
      </p:sp>
      <p:sp>
        <p:nvSpPr>
          <p:cNvPr id="7" name="标题 1"/>
          <p:cNvSpPr txBox="1">
            <a:spLocks noChangeArrowheads="1"/>
          </p:cNvSpPr>
          <p:nvPr/>
        </p:nvSpPr>
        <p:spPr bwMode="auto">
          <a:xfrm>
            <a:off x="503872" y="0"/>
            <a:ext cx="109728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j-cs"/>
              </a:rPr>
              <a:t>Focus on the Language Points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j-cs"/>
            </a:endParaRPr>
          </a:p>
        </p:txBody>
      </p:sp>
    </p:spTree>
  </p:cSld>
  <p:clrMapOvr>
    <a:masterClrMapping/>
  </p:clrMapOvr>
  <p:transition spd="slow">
    <p:pull dir="d"/>
  </p:transition>
</p:sld>
</file>

<file path=ppt/tags/tag1.xml><?xml version="1.0" encoding="utf-8"?>
<p:tagLst xmlns:p="http://schemas.openxmlformats.org/presentationml/2006/main">
  <p:tag name="KSO_WM_UNIT_TABLE_BEAUTIFY" val="{1b81541d-7f5e-4190-a235-f4079a16bff5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3535</Words>
  <Application>WPS 演示</Application>
  <PresentationFormat>宽屏</PresentationFormat>
  <Paragraphs>130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Times New Roman</vt:lpstr>
      <vt:lpstr>Calibri</vt:lpstr>
      <vt:lpstr>Arial</vt:lpstr>
      <vt:lpstr>Calibri</vt:lpstr>
      <vt:lpstr>GungsuhChe</vt:lpstr>
      <vt:lpstr>Arial Unicode MS</vt:lpstr>
      <vt:lpstr>等线</vt:lpstr>
      <vt:lpstr>Office 主题</vt:lpstr>
      <vt:lpstr>Unit 3 Fascinating Parks  Reading and Thinking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Hannah</cp:lastModifiedBy>
  <cp:revision>161</cp:revision>
  <dcterms:created xsi:type="dcterms:W3CDTF">2020-01-14T10:19:00Z</dcterms:created>
  <dcterms:modified xsi:type="dcterms:W3CDTF">2021-08-15T09:18:20Z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ICV">
    <vt:lpwstr>7DBA87225A044203862157AB98BE3912</vt:lpwstr>
  </property>
</Properties>
</file>