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329" r:id="rId3"/>
    <p:sldId id="650" r:id="rId4"/>
    <p:sldId id="617" r:id="rId5"/>
    <p:sldId id="619" r:id="rId7"/>
    <p:sldId id="620" r:id="rId8"/>
    <p:sldId id="621" r:id="rId9"/>
    <p:sldId id="622" r:id="rId10"/>
    <p:sldId id="623" r:id="rId11"/>
    <p:sldId id="624" r:id="rId12"/>
    <p:sldId id="625" r:id="rId13"/>
    <p:sldId id="645" r:id="rId14"/>
    <p:sldId id="628" r:id="rId15"/>
    <p:sldId id="642" r:id="rId16"/>
    <p:sldId id="643" r:id="rId17"/>
    <p:sldId id="630" r:id="rId18"/>
    <p:sldId id="626" r:id="rId19"/>
    <p:sldId id="627" r:id="rId20"/>
    <p:sldId id="644" r:id="rId21"/>
    <p:sldId id="633" r:id="rId22"/>
    <p:sldId id="634" r:id="rId23"/>
    <p:sldId id="635" r:id="rId24"/>
    <p:sldId id="636" r:id="rId25"/>
    <p:sldId id="637" r:id="rId26"/>
    <p:sldId id="638" r:id="rId27"/>
    <p:sldId id="639" r:id="rId28"/>
    <p:sldId id="647" r:id="rId29"/>
    <p:sldId id="648" r:id="rId30"/>
    <p:sldId id="640" r:id="rId31"/>
    <p:sldId id="646" r:id="rId32"/>
  </p:sldIdLst>
  <p:sldSz cx="12192000" cy="6858000"/>
  <p:notesSz cx="7103745" cy="10234295"/>
  <p:custDataLst>
    <p:tags r:id="rId3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微软中国" initials="微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7" Type="http://schemas.openxmlformats.org/officeDocument/2006/relationships/tags" Target="tags/tag13.xml"/><Relationship Id="rId36" Type="http://schemas.openxmlformats.org/officeDocument/2006/relationships/commentAuthors" Target="commentAuthors.xml"/><Relationship Id="rId35" Type="http://schemas.openxmlformats.org/officeDocument/2006/relationships/tableStyles" Target="tableStyles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emf"/><Relationship Id="rId1" Type="http://schemas.openxmlformats.org/officeDocument/2006/relationships/image" Target="../media/image68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1.emf"/><Relationship Id="rId1" Type="http://schemas.openxmlformats.org/officeDocument/2006/relationships/image" Target="../media/image70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3.emf"/><Relationship Id="rId1" Type="http://schemas.openxmlformats.org/officeDocument/2006/relationships/image" Target="../media/image72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emf"/><Relationship Id="rId2" Type="http://schemas.openxmlformats.org/officeDocument/2006/relationships/image" Target="../media/image75.emf"/><Relationship Id="rId1" Type="http://schemas.openxmlformats.org/officeDocument/2006/relationships/image" Target="../media/image74.e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8.emf"/><Relationship Id="rId1" Type="http://schemas.openxmlformats.org/officeDocument/2006/relationships/image" Target="../media/image7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4" Type="http://schemas.openxmlformats.org/officeDocument/2006/relationships/image" Target="../media/image15.wmf"/><Relationship Id="rId3" Type="http://schemas.openxmlformats.org/officeDocument/2006/relationships/image" Target="../media/image14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4" Type="http://schemas.openxmlformats.org/officeDocument/2006/relationships/image" Target="../media/image26.wmf"/><Relationship Id="rId3" Type="http://schemas.openxmlformats.org/officeDocument/2006/relationships/image" Target="../media/image25.wmf"/><Relationship Id="rId2" Type="http://schemas.openxmlformats.org/officeDocument/2006/relationships/image" Target="../media/image24.e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9" Type="http://schemas.openxmlformats.org/officeDocument/2006/relationships/image" Target="../media/image44.wmf"/><Relationship Id="rId8" Type="http://schemas.openxmlformats.org/officeDocument/2006/relationships/image" Target="../media/image43.wmf"/><Relationship Id="rId7" Type="http://schemas.openxmlformats.org/officeDocument/2006/relationships/image" Target="../media/image42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Relationship Id="rId3" Type="http://schemas.openxmlformats.org/officeDocument/2006/relationships/image" Target="../media/image38.wmf"/><Relationship Id="rId22" Type="http://schemas.openxmlformats.org/officeDocument/2006/relationships/image" Target="../media/image57.wmf"/><Relationship Id="rId21" Type="http://schemas.openxmlformats.org/officeDocument/2006/relationships/image" Target="../media/image56.wmf"/><Relationship Id="rId20" Type="http://schemas.openxmlformats.org/officeDocument/2006/relationships/image" Target="../media/image55.wmf"/><Relationship Id="rId2" Type="http://schemas.openxmlformats.org/officeDocument/2006/relationships/image" Target="../media/image37.wmf"/><Relationship Id="rId19" Type="http://schemas.openxmlformats.org/officeDocument/2006/relationships/image" Target="../media/image54.wmf"/><Relationship Id="rId18" Type="http://schemas.openxmlformats.org/officeDocument/2006/relationships/image" Target="../media/image53.wmf"/><Relationship Id="rId17" Type="http://schemas.openxmlformats.org/officeDocument/2006/relationships/image" Target="../media/image52.wmf"/><Relationship Id="rId16" Type="http://schemas.openxmlformats.org/officeDocument/2006/relationships/image" Target="../media/image51.wmf"/><Relationship Id="rId15" Type="http://schemas.openxmlformats.org/officeDocument/2006/relationships/image" Target="../media/image50.wmf"/><Relationship Id="rId14" Type="http://schemas.openxmlformats.org/officeDocument/2006/relationships/image" Target="../media/image49.wmf"/><Relationship Id="rId13" Type="http://schemas.openxmlformats.org/officeDocument/2006/relationships/image" Target="../media/image48.wmf"/><Relationship Id="rId12" Type="http://schemas.openxmlformats.org/officeDocument/2006/relationships/image" Target="../media/image47.wmf"/><Relationship Id="rId11" Type="http://schemas.openxmlformats.org/officeDocument/2006/relationships/image" Target="../media/image46.wmf"/><Relationship Id="rId10" Type="http://schemas.openxmlformats.org/officeDocument/2006/relationships/image" Target="../media/image45.wmf"/><Relationship Id="rId1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image" Target="../media/image6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 txBox="1">
            <a:spLocks noGrp="1"/>
          </p:cNvSpPr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eaLnBrk="1" hangingPunct="1"/>
            <a:r>
              <a:rPr lang="en-US" altLang="zh-CN" sz="1200"/>
              <a:t>弧度制</a:t>
            </a:r>
            <a:endParaRPr lang="en-US" altLang="zh-CN" sz="1200"/>
          </a:p>
        </p:txBody>
      </p:sp>
      <p:sp>
        <p:nvSpPr>
          <p:cNvPr id="7171" name="Rectangle 3"/>
          <p:cNvSpPr txBox="1">
            <a:spLocks noGrp="1"/>
          </p:cNvSpPr>
          <p:nvPr/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r" eaLnBrk="1" hangingPunct="1"/>
            <a:fld id="{BB962C8B-B14F-4D97-AF65-F5344CB8AC3E}" type="datetime1">
              <a:rPr lang="zh-CN" altLang="en-US" sz="1200"/>
            </a:fld>
            <a:endParaRPr lang="zh-CN" altLang="en-US" sz="1200"/>
          </a:p>
        </p:txBody>
      </p:sp>
      <p:sp>
        <p:nvSpPr>
          <p:cNvPr id="7172" name="Rectangle 7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zh-CN" sz="1200"/>
            </a:fld>
            <a:endParaRPr lang="en-US" altLang="zh-CN" sz="1200"/>
          </a:p>
        </p:txBody>
      </p:sp>
      <p:sp>
        <p:nvSpPr>
          <p:cNvPr id="7173" name="Rectangle 2"/>
          <p:cNvSpPr>
            <a:spLocks noRo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7174" name="Rectangle 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pPr lvl="0" defTabSz="914400"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02167" y="609600"/>
            <a:ext cx="11387667" cy="5489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 showMasterSp="0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38200" y="1825625"/>
            <a:ext cx="5156200" cy="20986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1825625"/>
            <a:ext cx="5156200" cy="20986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838200" y="4076700"/>
            <a:ext cx="5156200" cy="21002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4076700"/>
            <a:ext cx="5156200" cy="21002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1.png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7" Type="http://schemas.openxmlformats.org/officeDocument/2006/relationships/vmlDrawing" Target="../drawings/vmlDrawing4.v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9.bin"/><Relationship Id="rId3" Type="http://schemas.openxmlformats.org/officeDocument/2006/relationships/image" Target="../media/image16.wmf"/><Relationship Id="rId2" Type="http://schemas.openxmlformats.org/officeDocument/2006/relationships/oleObject" Target="../embeddings/oleObject8.bin"/><Relationship Id="rId1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1.xml"/><Relationship Id="rId8" Type="http://schemas.openxmlformats.org/officeDocument/2006/relationships/image" Target="../media/image26.wmf"/><Relationship Id="rId7" Type="http://schemas.openxmlformats.org/officeDocument/2006/relationships/oleObject" Target="../embeddings/oleObject13.bin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4.emf"/><Relationship Id="rId3" Type="http://schemas.openxmlformats.org/officeDocument/2006/relationships/oleObject" Target="../embeddings/oleObject11.bin"/><Relationship Id="rId2" Type="http://schemas.openxmlformats.org/officeDocument/2006/relationships/image" Target="../media/image23.wmf"/><Relationship Id="rId13" Type="http://schemas.openxmlformats.org/officeDocument/2006/relationships/notesSlide" Target="../notesSlides/notesSlide4.xml"/><Relationship Id="rId12" Type="http://schemas.openxmlformats.org/officeDocument/2006/relationships/vmlDrawing" Target="../drawings/vmlDrawing5.vml"/><Relationship Id="rId11" Type="http://schemas.openxmlformats.org/officeDocument/2006/relationships/slideLayout" Target="../slideLayouts/slideLayout7.xml"/><Relationship Id="rId10" Type="http://schemas.openxmlformats.org/officeDocument/2006/relationships/tags" Target="../tags/tag2.xml"/><Relationship Id="rId1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0.png"/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6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5.wmf"/><Relationship Id="rId1" Type="http://schemas.openxmlformats.org/officeDocument/2006/relationships/oleObject" Target="../embeddings/oleObject14.bin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9.bin"/><Relationship Id="rId8" Type="http://schemas.openxmlformats.org/officeDocument/2006/relationships/image" Target="../media/image39.wmf"/><Relationship Id="rId7" Type="http://schemas.openxmlformats.org/officeDocument/2006/relationships/oleObject" Target="../embeddings/oleObject18.bin"/><Relationship Id="rId6" Type="http://schemas.openxmlformats.org/officeDocument/2006/relationships/image" Target="../media/image38.wmf"/><Relationship Id="rId5" Type="http://schemas.openxmlformats.org/officeDocument/2006/relationships/oleObject" Target="../embeddings/oleObject17.bin"/><Relationship Id="rId47" Type="http://schemas.openxmlformats.org/officeDocument/2006/relationships/notesSlide" Target="../notesSlides/notesSlide5.xml"/><Relationship Id="rId46" Type="http://schemas.openxmlformats.org/officeDocument/2006/relationships/vmlDrawing" Target="../drawings/vmlDrawing7.vml"/><Relationship Id="rId45" Type="http://schemas.openxmlformats.org/officeDocument/2006/relationships/slideLayout" Target="../slideLayouts/slideLayout7.xml"/><Relationship Id="rId44" Type="http://schemas.openxmlformats.org/officeDocument/2006/relationships/image" Target="../media/image57.wmf"/><Relationship Id="rId43" Type="http://schemas.openxmlformats.org/officeDocument/2006/relationships/oleObject" Target="../embeddings/oleObject36.bin"/><Relationship Id="rId42" Type="http://schemas.openxmlformats.org/officeDocument/2006/relationships/image" Target="../media/image56.wmf"/><Relationship Id="rId41" Type="http://schemas.openxmlformats.org/officeDocument/2006/relationships/oleObject" Target="../embeddings/oleObject35.bin"/><Relationship Id="rId40" Type="http://schemas.openxmlformats.org/officeDocument/2006/relationships/image" Target="../media/image55.wmf"/><Relationship Id="rId4" Type="http://schemas.openxmlformats.org/officeDocument/2006/relationships/image" Target="../media/image37.wmf"/><Relationship Id="rId39" Type="http://schemas.openxmlformats.org/officeDocument/2006/relationships/oleObject" Target="../embeddings/oleObject34.bin"/><Relationship Id="rId38" Type="http://schemas.openxmlformats.org/officeDocument/2006/relationships/image" Target="../media/image54.wmf"/><Relationship Id="rId37" Type="http://schemas.openxmlformats.org/officeDocument/2006/relationships/oleObject" Target="../embeddings/oleObject33.bin"/><Relationship Id="rId36" Type="http://schemas.openxmlformats.org/officeDocument/2006/relationships/image" Target="../media/image53.wmf"/><Relationship Id="rId35" Type="http://schemas.openxmlformats.org/officeDocument/2006/relationships/oleObject" Target="../embeddings/oleObject32.bin"/><Relationship Id="rId34" Type="http://schemas.openxmlformats.org/officeDocument/2006/relationships/image" Target="../media/image52.wmf"/><Relationship Id="rId33" Type="http://schemas.openxmlformats.org/officeDocument/2006/relationships/oleObject" Target="../embeddings/oleObject31.bin"/><Relationship Id="rId32" Type="http://schemas.openxmlformats.org/officeDocument/2006/relationships/image" Target="../media/image51.wmf"/><Relationship Id="rId31" Type="http://schemas.openxmlformats.org/officeDocument/2006/relationships/oleObject" Target="../embeddings/oleObject30.bin"/><Relationship Id="rId30" Type="http://schemas.openxmlformats.org/officeDocument/2006/relationships/image" Target="../media/image50.wmf"/><Relationship Id="rId3" Type="http://schemas.openxmlformats.org/officeDocument/2006/relationships/oleObject" Target="../embeddings/oleObject16.bin"/><Relationship Id="rId29" Type="http://schemas.openxmlformats.org/officeDocument/2006/relationships/oleObject" Target="../embeddings/oleObject29.bin"/><Relationship Id="rId28" Type="http://schemas.openxmlformats.org/officeDocument/2006/relationships/image" Target="../media/image49.wmf"/><Relationship Id="rId27" Type="http://schemas.openxmlformats.org/officeDocument/2006/relationships/oleObject" Target="../embeddings/oleObject28.bin"/><Relationship Id="rId26" Type="http://schemas.openxmlformats.org/officeDocument/2006/relationships/image" Target="../media/image48.wmf"/><Relationship Id="rId25" Type="http://schemas.openxmlformats.org/officeDocument/2006/relationships/oleObject" Target="../embeddings/oleObject27.bin"/><Relationship Id="rId24" Type="http://schemas.openxmlformats.org/officeDocument/2006/relationships/image" Target="../media/image47.wmf"/><Relationship Id="rId23" Type="http://schemas.openxmlformats.org/officeDocument/2006/relationships/oleObject" Target="../embeddings/oleObject26.bin"/><Relationship Id="rId22" Type="http://schemas.openxmlformats.org/officeDocument/2006/relationships/image" Target="../media/image46.wmf"/><Relationship Id="rId21" Type="http://schemas.openxmlformats.org/officeDocument/2006/relationships/oleObject" Target="../embeddings/oleObject25.bin"/><Relationship Id="rId20" Type="http://schemas.openxmlformats.org/officeDocument/2006/relationships/image" Target="../media/image45.wmf"/><Relationship Id="rId2" Type="http://schemas.openxmlformats.org/officeDocument/2006/relationships/image" Target="../media/image36.wmf"/><Relationship Id="rId19" Type="http://schemas.openxmlformats.org/officeDocument/2006/relationships/oleObject" Target="../embeddings/oleObject24.bin"/><Relationship Id="rId18" Type="http://schemas.openxmlformats.org/officeDocument/2006/relationships/image" Target="../media/image44.wmf"/><Relationship Id="rId17" Type="http://schemas.openxmlformats.org/officeDocument/2006/relationships/oleObject" Target="../embeddings/oleObject23.bin"/><Relationship Id="rId16" Type="http://schemas.openxmlformats.org/officeDocument/2006/relationships/image" Target="../media/image43.wmf"/><Relationship Id="rId15" Type="http://schemas.openxmlformats.org/officeDocument/2006/relationships/oleObject" Target="../embeddings/oleObject22.bin"/><Relationship Id="rId14" Type="http://schemas.openxmlformats.org/officeDocument/2006/relationships/image" Target="../media/image42.wmf"/><Relationship Id="rId13" Type="http://schemas.openxmlformats.org/officeDocument/2006/relationships/oleObject" Target="../embeddings/oleObject21.bin"/><Relationship Id="rId12" Type="http://schemas.openxmlformats.org/officeDocument/2006/relationships/image" Target="../media/image41.wmf"/><Relationship Id="rId11" Type="http://schemas.openxmlformats.org/officeDocument/2006/relationships/oleObject" Target="../embeddings/oleObject20.bin"/><Relationship Id="rId10" Type="http://schemas.openxmlformats.org/officeDocument/2006/relationships/image" Target="../media/image40.wmf"/><Relationship Id="rId1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61.png"/><Relationship Id="rId4" Type="http://schemas.openxmlformats.org/officeDocument/2006/relationships/image" Target="../media/image60.png"/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8.v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64.wmf"/><Relationship Id="rId4" Type="http://schemas.openxmlformats.org/officeDocument/2006/relationships/oleObject" Target="../embeddings/oleObject38.bin"/><Relationship Id="rId3" Type="http://schemas.openxmlformats.org/officeDocument/2006/relationships/image" Target="../media/image63.emf"/><Relationship Id="rId2" Type="http://schemas.openxmlformats.org/officeDocument/2006/relationships/image" Target="../media/image62.wmf"/><Relationship Id="rId1" Type="http://schemas.openxmlformats.org/officeDocument/2006/relationships/oleObject" Target="../embeddings/oleObject3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3.xml"/><Relationship Id="rId7" Type="http://schemas.openxmlformats.org/officeDocument/2006/relationships/image" Target="../media/image67.wmf"/><Relationship Id="rId6" Type="http://schemas.openxmlformats.org/officeDocument/2006/relationships/oleObject" Target="../embeddings/oleObject41.bin"/><Relationship Id="rId5" Type="http://schemas.openxmlformats.org/officeDocument/2006/relationships/image" Target="../media/image66.wmf"/><Relationship Id="rId4" Type="http://schemas.openxmlformats.org/officeDocument/2006/relationships/oleObject" Target="../embeddings/oleObject40.bin"/><Relationship Id="rId3" Type="http://schemas.openxmlformats.org/officeDocument/2006/relationships/image" Target="../media/image63.emf"/><Relationship Id="rId2" Type="http://schemas.openxmlformats.org/officeDocument/2006/relationships/image" Target="../media/image65.wmf"/><Relationship Id="rId10" Type="http://schemas.openxmlformats.org/officeDocument/2006/relationships/vmlDrawing" Target="../drawings/vmlDrawing9.vml"/><Relationship Id="rId1" Type="http://schemas.openxmlformats.org/officeDocument/2006/relationships/oleObject" Target="../embeddings/oleObject39.bin"/></Relationships>
</file>

<file path=ppt/slides/_rels/slide21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0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69.emf"/><Relationship Id="rId3" Type="http://schemas.openxmlformats.org/officeDocument/2006/relationships/oleObject" Target="../embeddings/oleObject43.bin"/><Relationship Id="rId2" Type="http://schemas.openxmlformats.org/officeDocument/2006/relationships/image" Target="../media/image68.emf"/><Relationship Id="rId1" Type="http://schemas.openxmlformats.org/officeDocument/2006/relationships/oleObject" Target="../embeddings/oleObject42.bin"/></Relationships>
</file>

<file path=ppt/slides/_rels/slide2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1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1.emf"/><Relationship Id="rId3" Type="http://schemas.openxmlformats.org/officeDocument/2006/relationships/oleObject" Target="../embeddings/oleObject45.bin"/><Relationship Id="rId2" Type="http://schemas.openxmlformats.org/officeDocument/2006/relationships/image" Target="../media/image70.emf"/><Relationship Id="rId1" Type="http://schemas.openxmlformats.org/officeDocument/2006/relationships/oleObject" Target="../embeddings/oleObject44.bin"/></Relationships>
</file>

<file path=ppt/slides/_rels/slide2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2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3.emf"/><Relationship Id="rId3" Type="http://schemas.openxmlformats.org/officeDocument/2006/relationships/oleObject" Target="../embeddings/oleObject47.bin"/><Relationship Id="rId2" Type="http://schemas.openxmlformats.org/officeDocument/2006/relationships/image" Target="../media/image72.emf"/><Relationship Id="rId1" Type="http://schemas.openxmlformats.org/officeDocument/2006/relationships/oleObject" Target="../embeddings/oleObject46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3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76.e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75.emf"/><Relationship Id="rId3" Type="http://schemas.openxmlformats.org/officeDocument/2006/relationships/oleObject" Target="../embeddings/oleObject49.bin"/><Relationship Id="rId2" Type="http://schemas.openxmlformats.org/officeDocument/2006/relationships/image" Target="../media/image74.emf"/><Relationship Id="rId1" Type="http://schemas.openxmlformats.org/officeDocument/2006/relationships/oleObject" Target="../embeddings/oleObject48.bin"/></Relationships>
</file>

<file path=ppt/slides/_rels/slide2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4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8.emf"/><Relationship Id="rId3" Type="http://schemas.openxmlformats.org/officeDocument/2006/relationships/oleObject" Target="../embeddings/oleObject52.bin"/><Relationship Id="rId2" Type="http://schemas.openxmlformats.org/officeDocument/2006/relationships/image" Target="../media/image77.emf"/><Relationship Id="rId1" Type="http://schemas.openxmlformats.org/officeDocument/2006/relationships/oleObject" Target="../embeddings/oleObject51.bin"/></Relationships>
</file>

<file path=ppt/slides/_rels/slide2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81.png"/><Relationship Id="rId5" Type="http://schemas.openxmlformats.org/officeDocument/2006/relationships/tags" Target="../tags/tag6.xml"/><Relationship Id="rId4" Type="http://schemas.openxmlformats.org/officeDocument/2006/relationships/image" Target="../media/image80.png"/><Relationship Id="rId3" Type="http://schemas.openxmlformats.org/officeDocument/2006/relationships/tags" Target="../tags/tag5.xml"/><Relationship Id="rId2" Type="http://schemas.openxmlformats.org/officeDocument/2006/relationships/image" Target="../media/image79.png"/><Relationship Id="rId1" Type="http://schemas.openxmlformats.org/officeDocument/2006/relationships/tags" Target="../tags/tag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84.png"/><Relationship Id="rId6" Type="http://schemas.openxmlformats.org/officeDocument/2006/relationships/tags" Target="../tags/tag10.xml"/><Relationship Id="rId5" Type="http://schemas.openxmlformats.org/officeDocument/2006/relationships/image" Target="../media/image83.png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image" Target="../media/image82.png"/><Relationship Id="rId1" Type="http://schemas.openxmlformats.org/officeDocument/2006/relationships/tags" Target="../tags/tag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85.png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10.emf"/><Relationship Id="rId1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image" Target="../media/image15.wmf"/><Relationship Id="rId8" Type="http://schemas.openxmlformats.org/officeDocument/2006/relationships/oleObject" Target="../embeddings/oleObject7.bin"/><Relationship Id="rId7" Type="http://schemas.openxmlformats.org/officeDocument/2006/relationships/image" Target="../media/image14.wmf"/><Relationship Id="rId6" Type="http://schemas.openxmlformats.org/officeDocument/2006/relationships/oleObject" Target="../embeddings/oleObject6.bin"/><Relationship Id="rId5" Type="http://schemas.openxmlformats.org/officeDocument/2006/relationships/image" Target="../media/image13.jpeg"/><Relationship Id="rId4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11.wmf"/><Relationship Id="rId12" Type="http://schemas.openxmlformats.org/officeDocument/2006/relationships/notesSlide" Target="../notesSlides/notesSlide2.xml"/><Relationship Id="rId11" Type="http://schemas.openxmlformats.org/officeDocument/2006/relationships/vmlDrawing" Target="../drawings/vmlDrawing3.vml"/><Relationship Id="rId10" Type="http://schemas.openxmlformats.org/officeDocument/2006/relationships/slideLayout" Target="../slideLayouts/slideLayout7.xml"/><Relationship Id="rId1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663709" y="193251"/>
            <a:ext cx="3114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人教</a:t>
            </a:r>
            <a:r>
              <a:rPr lang="en-US" altLang="zh-CN" b="1">
                <a:solidFill>
                  <a:schemeClr val="accent1"/>
                </a:solidFill>
              </a:rPr>
              <a:t>2019A</a:t>
            </a:r>
            <a:r>
              <a:rPr lang="zh-CN" altLang="en-US" b="1">
                <a:solidFill>
                  <a:schemeClr val="accent1"/>
                </a:solidFill>
              </a:rPr>
              <a:t>版必修 第一册</a:t>
            </a:r>
            <a:endParaRPr lang="zh-CN" altLang="en-US" b="1">
              <a:solidFill>
                <a:schemeClr val="accent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84655" y="3469640"/>
            <a:ext cx="953389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en-US" sz="5400" b="1">
                <a:solidFill>
                  <a:srgbClr val="FF0000"/>
                </a:solidFill>
                <a:sym typeface="+mn-ea"/>
              </a:rPr>
              <a:t>            5</a:t>
            </a:r>
            <a:r>
              <a:rPr sz="5400" b="1">
                <a:solidFill>
                  <a:srgbClr val="FF0000"/>
                </a:solidFill>
                <a:sym typeface="+mn-ea"/>
              </a:rPr>
              <a:t>.</a:t>
            </a:r>
            <a:r>
              <a:rPr lang="en-US" sz="5400" b="1">
                <a:solidFill>
                  <a:srgbClr val="FF0000"/>
                </a:solidFill>
                <a:sym typeface="+mn-ea"/>
              </a:rPr>
              <a:t>1</a:t>
            </a:r>
            <a:r>
              <a:rPr sz="5400" b="1">
                <a:solidFill>
                  <a:srgbClr val="FF0000"/>
                </a:solidFill>
                <a:sym typeface="+mn-ea"/>
              </a:rPr>
              <a:t>.</a:t>
            </a:r>
            <a:r>
              <a:rPr lang="en-US" sz="5400" b="1">
                <a:solidFill>
                  <a:srgbClr val="FF0000"/>
                </a:solidFill>
                <a:sym typeface="+mn-ea"/>
              </a:rPr>
              <a:t>2</a:t>
            </a:r>
            <a:r>
              <a:rPr sz="5400" b="1">
                <a:solidFill>
                  <a:srgbClr val="FF0000"/>
                </a:solidFill>
                <a:sym typeface="+mn-ea"/>
              </a:rPr>
              <a:t>     </a:t>
            </a:r>
            <a:r>
              <a:rPr lang="zh-CN" sz="5400" b="1">
                <a:solidFill>
                  <a:srgbClr val="FF0000"/>
                </a:solidFill>
                <a:sym typeface="+mn-ea"/>
              </a:rPr>
              <a:t>弧度制</a:t>
            </a:r>
            <a:endParaRPr lang="zh-CN" sz="54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687129" y="1529765"/>
            <a:ext cx="6469380" cy="17532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zh-CN" sz="5400" b="1">
                <a:solidFill>
                  <a:srgbClr val="FF0000"/>
                </a:solidFill>
              </a:rPr>
              <a:t>第五章     　三角函数</a:t>
            </a:r>
            <a:endParaRPr lang="zh-CN" altLang="zh-CN" sz="5400" b="1">
              <a:solidFill>
                <a:srgbClr val="FF0000"/>
              </a:solidFill>
            </a:endParaRPr>
          </a:p>
          <a:p>
            <a:pPr algn="l"/>
            <a:endParaRPr lang="zh-CN" altLang="zh-CN" sz="5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/>
          <p:nvPr/>
        </p:nvSpPr>
        <p:spPr>
          <a:xfrm>
            <a:off x="1915160" y="680720"/>
            <a:ext cx="9548495" cy="1764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</a:pPr>
            <a:r>
              <a:rPr lang="zh-CN" altLang="en-US" sz="3200" b="1">
                <a:solidFill>
                  <a:srgbClr val="CC00FF"/>
                </a:solidFill>
                <a:latin typeface="宋体" panose="02010600030101010101" pitchFamily="2" charset="-122"/>
              </a:rPr>
              <a:t>思考</a:t>
            </a:r>
            <a:r>
              <a:rPr lang="en-US" altLang="zh-CN" sz="3200" b="1">
                <a:solidFill>
                  <a:srgbClr val="CC00FF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3200" b="1">
                <a:solidFill>
                  <a:srgbClr val="CC00FF"/>
                </a:solidFill>
                <a:latin typeface="宋体" panose="02010600030101010101" pitchFamily="2" charset="-122"/>
              </a:rPr>
              <a:t>：</a:t>
            </a: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根据上述关系，</a:t>
            </a:r>
            <a:r>
              <a:rPr lang="en-US" altLang="zh-CN" sz="3200" b="1">
                <a:solidFill>
                  <a:srgbClr val="0000FF"/>
                </a:solidFill>
                <a:latin typeface="宋体" panose="02010600030101010101" pitchFamily="2" charset="-122"/>
              </a:rPr>
              <a:t>1°</a:t>
            </a: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等于多少弧度？</a:t>
            </a:r>
            <a:endParaRPr lang="zh-CN" altLang="en-US" sz="3200" b="1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lnSpc>
                <a:spcPct val="170000"/>
              </a:lnSpc>
            </a:pPr>
            <a:r>
              <a:rPr lang="en-US" altLang="zh-CN" sz="3200" b="1">
                <a:solidFill>
                  <a:srgbClr val="0000FF"/>
                </a:solidFill>
                <a:latin typeface="宋体" panose="02010600030101010101" pitchFamily="2" charset="-122"/>
              </a:rPr>
              <a:t>        1 rad</a:t>
            </a: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等于多少度？ </a:t>
            </a:r>
            <a:endParaRPr lang="zh-CN" altLang="en-US" sz="32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pic>
        <p:nvPicPr>
          <p:cNvPr id="10245" name="Picture 77" descr="u=1769637838,3343432434&amp;fm=3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473" y="888683"/>
            <a:ext cx="1182687" cy="1182687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3653473" y="2979103"/>
          <a:ext cx="5316220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" r:id="rId2" imgW="3914775" imgH="873125" progId="Equation.DSMT4">
                  <p:embed/>
                </p:oleObj>
              </mc:Choice>
              <mc:Fallback>
                <p:oleObj name="" r:id="rId2" imgW="3914775" imgH="87312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653473" y="2979103"/>
                        <a:ext cx="5316220" cy="1250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4637723" y="4402455"/>
          <a:ext cx="3370580" cy="1125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" r:id="rId4" imgW="2400300" imgH="609600" progId="Equation.DSMT4">
                  <p:embed/>
                </p:oleObj>
              </mc:Choice>
              <mc:Fallback>
                <p:oleObj name="" r:id="rId4" imgW="2400300" imgH="609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37723" y="4402455"/>
                        <a:ext cx="3370580" cy="1125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卷形: 水平 58"/>
          <p:cNvSpPr/>
          <p:nvPr/>
        </p:nvSpPr>
        <p:spPr>
          <a:xfrm>
            <a:off x="6328576" y="5220558"/>
            <a:ext cx="5531871" cy="894718"/>
          </a:xfrm>
          <a:prstGeom prst="horizontalScroll">
            <a:avLst/>
          </a:prstGeom>
          <a:solidFill>
            <a:srgbClr val="FFFF00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3" name="卷形: 水平 52"/>
          <p:cNvSpPr/>
          <p:nvPr/>
        </p:nvSpPr>
        <p:spPr>
          <a:xfrm>
            <a:off x="341943" y="5261947"/>
            <a:ext cx="5531871" cy="894718"/>
          </a:xfrm>
          <a:prstGeom prst="horizontalScroll">
            <a:avLst/>
          </a:prstGeom>
          <a:solidFill>
            <a:srgbClr val="FFFF00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1" name="矩形: 圆角 40"/>
          <p:cNvSpPr/>
          <p:nvPr/>
        </p:nvSpPr>
        <p:spPr>
          <a:xfrm>
            <a:off x="5357431" y="2885170"/>
            <a:ext cx="6408684" cy="773510"/>
          </a:xfrm>
          <a:prstGeom prst="roundRect">
            <a:avLst/>
          </a:prstGeom>
          <a:solidFill>
            <a:srgbClr val="CCFFCC"/>
          </a:solidFill>
          <a:ln w="12700" cap="flat">
            <a:solidFill>
              <a:srgbClr val="C00000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zh-CN" altLang="en-US" sz="2400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0" name="矩形: 圆角 39"/>
          <p:cNvSpPr/>
          <p:nvPr/>
        </p:nvSpPr>
        <p:spPr>
          <a:xfrm>
            <a:off x="5407092" y="1474222"/>
            <a:ext cx="5039615" cy="773510"/>
          </a:xfrm>
          <a:prstGeom prst="roundRect">
            <a:avLst/>
          </a:prstGeom>
          <a:solidFill>
            <a:srgbClr val="FFFFCC"/>
          </a:solidFill>
          <a:ln w="12700" cap="flat">
            <a:solidFill>
              <a:srgbClr val="FF00FF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zh-CN" altLang="en-US" sz="2400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7" name="矩形: 圆角 36"/>
          <p:cNvSpPr/>
          <p:nvPr/>
        </p:nvSpPr>
        <p:spPr>
          <a:xfrm>
            <a:off x="926927" y="2239651"/>
            <a:ext cx="3225679" cy="750559"/>
          </a:xfrm>
          <a:prstGeom prst="roundRect">
            <a:avLst/>
          </a:prstGeom>
          <a:solidFill>
            <a:schemeClr val="accent5"/>
          </a:solidFill>
          <a:ln w="12700" cap="flat">
            <a:solidFill>
              <a:srgbClr val="0000FF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zh-CN" altLang="en-US" sz="2400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625719" y="767144"/>
            <a:ext cx="2559050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一般地，只需根据</a:t>
            </a:r>
            <a:endParaRPr lang="en-US" altLang="zh-CN" sz="2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15000" y="2368709"/>
            <a:ext cx="2649529" cy="492443"/>
          </a:xfrm>
          <a:prstGeom prst="rect">
            <a:avLst/>
          </a:prstGeom>
          <a:blipFill>
            <a:blip r:embed="rId1"/>
            <a:stretch>
              <a:fillRect l="-2761" r="-3067" b="-11475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2" name="文本框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695168" y="1548967"/>
            <a:ext cx="4578433" cy="70617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3" name="文本框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407092" y="2928732"/>
            <a:ext cx="6109621" cy="736953"/>
          </a:xfrm>
          <a:prstGeom prst="rect">
            <a:avLst/>
          </a:prstGeom>
          <a:blipFill>
            <a:blip r:embed="rId3"/>
            <a:stretch>
              <a:fillRect r="-3191" b="-16484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3809695" y="4244321"/>
            <a:ext cx="2430040" cy="0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" name="直接连接符 47"/>
          <p:cNvCxnSpPr/>
          <p:nvPr/>
        </p:nvCxnSpPr>
        <p:spPr>
          <a:xfrm>
            <a:off x="3785681" y="972085"/>
            <a:ext cx="2430040" cy="0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" name="直接连接符 49"/>
          <p:cNvCxnSpPr/>
          <p:nvPr/>
        </p:nvCxnSpPr>
        <p:spPr>
          <a:xfrm flipH="1">
            <a:off x="3809695" y="972085"/>
            <a:ext cx="0" cy="1252656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" name="直接连接符 50"/>
          <p:cNvCxnSpPr/>
          <p:nvPr/>
        </p:nvCxnSpPr>
        <p:spPr>
          <a:xfrm flipH="1">
            <a:off x="3810471" y="3005120"/>
            <a:ext cx="0" cy="1252656"/>
          </a:xfrm>
          <a:prstGeom prst="line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" name="直接箭头连接符 17"/>
          <p:cNvCxnSpPr/>
          <p:nvPr/>
        </p:nvCxnSpPr>
        <p:spPr>
          <a:xfrm flipH="1">
            <a:off x="6215721" y="945092"/>
            <a:ext cx="0" cy="436796"/>
          </a:xfrm>
          <a:prstGeom prst="straightConnector1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tailEnd type="triangle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" name="直接箭头连接符 51"/>
          <p:cNvCxnSpPr/>
          <p:nvPr/>
        </p:nvCxnSpPr>
        <p:spPr>
          <a:xfrm flipH="1" flipV="1">
            <a:off x="6239735" y="3779657"/>
            <a:ext cx="0" cy="478119"/>
          </a:xfrm>
          <a:prstGeom prst="straightConnector1">
            <a:avLst/>
          </a:prstGeom>
          <a:noFill/>
          <a:ln w="28575" cap="flat">
            <a:solidFill>
              <a:schemeClr val="tx1"/>
            </a:solidFill>
            <a:prstDash val="solid"/>
            <a:miter lim="800000"/>
            <a:tailEnd type="triangle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4" name="文本框 53"/>
          <p:cNvSpPr txBox="1"/>
          <p:nvPr/>
        </p:nvSpPr>
        <p:spPr>
          <a:xfrm>
            <a:off x="3947852" y="810616"/>
            <a:ext cx="2208530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两边同除以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180</a:t>
            </a:r>
            <a:endParaRPr lang="en-US" altLang="zh-CN" sz="2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3944393" y="3625284"/>
            <a:ext cx="1870075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两边同除以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π</a:t>
            </a:r>
            <a:endParaRPr lang="en-US" altLang="zh-CN" sz="2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723516" y="4345863"/>
            <a:ext cx="4461510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就可以进行角度和弧度的换算了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.</a:t>
            </a:r>
            <a:endParaRPr lang="en-US" altLang="zh-CN" sz="2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796705" y="5244212"/>
            <a:ext cx="3177540" cy="85915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弧度数</a:t>
            </a: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=</a:t>
            </a:r>
            <a:r>
              <a:rPr lang="zh-CN" alt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角度数</a:t>
            </a: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×</a:t>
            </a:r>
            <a:endParaRPr lang="en-US" altLang="zh-CN" sz="32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6857191" y="5263773"/>
            <a:ext cx="3177540" cy="85915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200" b="1">
                <a:solidFill>
                  <a:srgbClr val="FF00FF"/>
                </a:solidFill>
                <a:latin typeface="微软雅黑" panose="020B0503020204020204" charset="-122"/>
                <a:ea typeface="微软雅黑" panose="020B0503020204020204" charset="-122"/>
              </a:rPr>
              <a:t>角度数</a:t>
            </a:r>
            <a:r>
              <a:rPr lang="en-US" altLang="zh-CN" sz="3200" b="1">
                <a:solidFill>
                  <a:srgbClr val="FF00FF"/>
                </a:solidFill>
                <a:latin typeface="微软雅黑" panose="020B0503020204020204" charset="-122"/>
                <a:ea typeface="微软雅黑" panose="020B0503020204020204" charset="-122"/>
              </a:rPr>
              <a:t>=</a:t>
            </a:r>
            <a:r>
              <a:rPr lang="zh-CN" altLang="en-US" sz="3200" b="1">
                <a:solidFill>
                  <a:srgbClr val="FF00FF"/>
                </a:solidFill>
                <a:latin typeface="微软雅黑" panose="020B0503020204020204" charset="-122"/>
                <a:ea typeface="微软雅黑" panose="020B0503020204020204" charset="-122"/>
              </a:rPr>
              <a:t>弧度数</a:t>
            </a:r>
            <a:r>
              <a:rPr lang="en-US" altLang="zh-CN" sz="3200" b="1">
                <a:solidFill>
                  <a:srgbClr val="FF00FF"/>
                </a:solidFill>
                <a:latin typeface="微软雅黑" panose="020B0503020204020204" charset="-122"/>
                <a:ea typeface="微软雅黑" panose="020B0503020204020204" charset="-122"/>
              </a:rPr>
              <a:t>×</a:t>
            </a:r>
            <a:endParaRPr lang="en-US" altLang="zh-CN" sz="3200" b="1">
              <a:solidFill>
                <a:srgbClr val="FF00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文本框 2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39076" y="5244212"/>
            <a:ext cx="850660" cy="84741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34" name="文本框 3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066613" y="5232053"/>
            <a:ext cx="850660" cy="925211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0242" name="Text Box 4"/>
          <p:cNvSpPr txBox="1"/>
          <p:nvPr/>
        </p:nvSpPr>
        <p:spPr>
          <a:xfrm>
            <a:off x="278130" y="-88900"/>
            <a:ext cx="12019915" cy="9277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70000"/>
              </a:lnSpc>
            </a:pPr>
            <a:r>
              <a:rPr lang="zh-CN" altLang="en-US" sz="3200" b="1">
                <a:solidFill>
                  <a:srgbClr val="CC00FF"/>
                </a:solidFill>
                <a:latin typeface="宋体" panose="02010600030101010101" pitchFamily="2" charset="-122"/>
              </a:rPr>
              <a:t>思考</a:t>
            </a:r>
            <a:r>
              <a:rPr lang="en-US" altLang="zh-CN" sz="3200" b="1">
                <a:solidFill>
                  <a:srgbClr val="CC00FF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3200" b="1">
                <a:solidFill>
                  <a:srgbClr val="CC00FF"/>
                </a:solidFill>
                <a:latin typeface="宋体" panose="02010600030101010101" pitchFamily="2" charset="-122"/>
              </a:rPr>
              <a:t>：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</a:rPr>
              <a:t>根据上述关系，</a:t>
            </a:r>
            <a:r>
              <a:rPr lang="en-US" altLang="zh-CN" sz="3200" b="1">
                <a:solidFill>
                  <a:srgbClr val="FF0000"/>
                </a:solidFill>
                <a:latin typeface="宋体" panose="02010600030101010101" pitchFamily="2" charset="-122"/>
              </a:rPr>
              <a:t>1°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</a:rPr>
              <a:t>等于多少弧度？</a:t>
            </a:r>
            <a:r>
              <a:rPr lang="en-US" altLang="zh-CN" sz="3200" b="1">
                <a:solidFill>
                  <a:srgbClr val="FF0000"/>
                </a:solidFill>
                <a:latin typeface="宋体" panose="02010600030101010101" pitchFamily="2" charset="-122"/>
              </a:rPr>
              <a:t>1 rad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</a:rPr>
              <a:t>等于多少度？</a:t>
            </a: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 </a:t>
            </a:r>
            <a:endParaRPr lang="zh-CN" altLang="en-US" sz="32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" presetClass="entr" presetSubtype="4" fill="hold" grpId="1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9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500"/>
                            </p:stCondLst>
                            <p:childTnLst>
                              <p:par>
                                <p:cTn id="42" presetID="22" presetClass="entr" presetSubtype="4" fill="hold" grpId="3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500"/>
                            </p:stCondLst>
                            <p:childTnLst>
                              <p:par>
                                <p:cTn id="46" presetID="2" presetClass="entr" presetSubtype="4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4000"/>
                            </p:stCondLst>
                            <p:childTnLst>
                              <p:par>
                                <p:cTn id="51" presetID="2" presetClass="entr" presetSubtype="4" fill="hold" grpId="1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8000"/>
                            </p:stCondLst>
                            <p:childTnLst>
                              <p:par>
                                <p:cTn id="56" presetID="2" presetClass="entr" presetSubtype="4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2500"/>
                            </p:stCondLst>
                            <p:childTnLst>
                              <p:par>
                                <p:cTn id="61" presetID="2" presetClass="entr" presetSubtype="4" fill="hold" nodeType="after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7500"/>
                            </p:stCondLst>
                            <p:childTnLst>
                              <p:par>
                                <p:cTn id="66" presetID="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3000"/>
                            </p:stCondLst>
                            <p:childTnLst>
                              <p:par>
                                <p:cTn id="71" presetID="2" presetClass="entr" presetSubtype="4" fill="hold" grpId="12" nodeType="after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1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16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bldLvl="0" animBg="1"/>
      <p:bldP spid="53" grpId="1" bldLvl="0" animBg="1"/>
      <p:bldP spid="41" grpId="2" bldLvl="0" animBg="1"/>
      <p:bldP spid="40" grpId="3" bldLvl="0" animBg="1"/>
      <p:bldP spid="37" grpId="4" bldLvl="0" animBg="1"/>
      <p:bldP spid="32" grpId="7" bldLvl="0" animBg="1"/>
      <p:bldP spid="11" grpId="8" bldLvl="0" animBg="1"/>
      <p:bldP spid="12" grpId="9" bldLvl="0" animBg="1"/>
      <p:bldP spid="13" grpId="10" bldLvl="0" animBg="1"/>
      <p:bldP spid="54" grpId="11" bldLvl="0" animBg="1"/>
      <p:bldP spid="55" grpId="12" bldLvl="0" animBg="1"/>
      <p:bldP spid="56" grpId="13" bldLvl="0" animBg="1"/>
      <p:bldP spid="57" grpId="14" bldLvl="0" animBg="1"/>
      <p:bldP spid="58" grpId="15" bldLvl="0" animBg="1"/>
      <p:bldP spid="28" grpId="16" bldLvl="0" animBg="1"/>
      <p:bldP spid="34" grpId="17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/>
          <p:nvPr/>
        </p:nvSpPr>
        <p:spPr>
          <a:xfrm>
            <a:off x="1099820" y="190500"/>
            <a:ext cx="6384290" cy="7804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 例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1.</a:t>
            </a:r>
            <a:r>
              <a:rPr lang="zh-CN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把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 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67°30′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化成弧度：</a:t>
            </a:r>
            <a:endParaRPr lang="en-US" altLang="zh-CN" sz="280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graphicFrame>
        <p:nvGraphicFramePr>
          <p:cNvPr id="15363" name="Object 4"/>
          <p:cNvGraphicFramePr>
            <a:graphicFrameLocks noChangeAspect="1"/>
          </p:cNvGraphicFramePr>
          <p:nvPr/>
        </p:nvGraphicFramePr>
        <p:xfrm>
          <a:off x="2286000" y="970280"/>
          <a:ext cx="5299075" cy="1593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" r:id="rId1" imgW="2197100" imgH="787400" progId="Equation.DSMT4">
                  <p:embed/>
                </p:oleObj>
              </mc:Choice>
              <mc:Fallback>
                <p:oleObj name="" r:id="rId1" imgW="2197100" imgH="787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2286000" y="970280"/>
                        <a:ext cx="5299075" cy="159321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2"/>
          <p:cNvGraphicFramePr>
            <a:graphicFrameLocks noChangeAspect="1"/>
          </p:cNvGraphicFramePr>
          <p:nvPr/>
        </p:nvGraphicFramePr>
        <p:xfrm>
          <a:off x="988060" y="2563495"/>
          <a:ext cx="7421880" cy="1480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" r:id="rId3" imgW="2626995" imgH="742950" progId="Word.Document.8">
                  <p:embed/>
                </p:oleObj>
              </mc:Choice>
              <mc:Fallback>
                <p:oleObj name="" r:id="rId3" imgW="2626995" imgH="7429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8060" y="2563495"/>
                        <a:ext cx="7421880" cy="14801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2" name="Rectangle 8"/>
          <p:cNvSpPr/>
          <p:nvPr/>
        </p:nvSpPr>
        <p:spPr>
          <a:xfrm>
            <a:off x="1290320" y="5777865"/>
            <a:ext cx="98717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sym typeface="Verdana" panose="020B0604030504040204" charset="0"/>
              </a:rPr>
              <a:t>注：角度制与弧度制互化时要抓住 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sym typeface="Verdana" panose="020B0604030504040204" charset="0"/>
              </a:rPr>
              <a:t>180°= 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 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sym typeface="Verdana" panose="020B0604030504040204" charset="0"/>
              </a:rPr>
              <a:t>rad 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sym typeface="Verdana" panose="020B0604030504040204" charset="0"/>
              </a:rPr>
              <a:t>这个关键。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sym typeface="Verdana" panose="020B0604030504040204"/>
            </a:endParaRPr>
          </a:p>
        </p:txBody>
      </p:sp>
      <p:sp>
        <p:nvSpPr>
          <p:cNvPr id="52229" name="Rectangle 5"/>
          <p:cNvSpPr/>
          <p:nvPr/>
        </p:nvSpPr>
        <p:spPr>
          <a:xfrm>
            <a:off x="2286000" y="4191000"/>
            <a:ext cx="152209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Verdana" panose="020B0604030504040204" charset="0"/>
              </a:rPr>
              <a:t>解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sym typeface="Verdana" panose="020B0604030504040204" charset="0"/>
              </a:rPr>
              <a:t> （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sym typeface="Verdana" panose="020B0604030504040204" charset="0"/>
              </a:rPr>
              <a:t>1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sym typeface="Verdana" panose="020B0604030504040204" charset="0"/>
              </a:rPr>
              <a:t>）</a:t>
            </a:r>
            <a:endParaRPr lang="zh-CN" altLang="en-US" sz="2800" b="1">
              <a:solidFill>
                <a:srgbClr val="0000FF"/>
              </a:solidFill>
              <a:latin typeface="Verdana" panose="020B0604030504040204"/>
              <a:sym typeface="Verdana" panose="020B0604030504040204"/>
            </a:endParaRPr>
          </a:p>
        </p:txBody>
      </p:sp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3830320" y="4019550"/>
          <a:ext cx="3347720" cy="729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" r:id="rId5" imgW="1181100" imgH="368300" progId="Equation.DSMT4">
                  <p:embed/>
                </p:oleObj>
              </mc:Choice>
              <mc:Fallback>
                <p:oleObj name="" r:id="rId5" imgW="1181100" imgH="368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30320" y="4019550"/>
                        <a:ext cx="3347720" cy="72961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0" name="Rectangle 6"/>
          <p:cNvSpPr/>
          <p:nvPr/>
        </p:nvSpPr>
        <p:spPr>
          <a:xfrm>
            <a:off x="2468563" y="4928235"/>
            <a:ext cx="127571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pPr indent="200025" eaLnBrk="1" hangingPunct="1"/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sym typeface="Verdana" panose="020B0604030504040204" charset="0"/>
              </a:rPr>
              <a:t>（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sym typeface="Verdana" panose="020B0604030504040204" charset="0"/>
              </a:rPr>
              <a:t>2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sym typeface="Verdana" panose="020B0604030504040204" charset="0"/>
              </a:rPr>
              <a:t>）</a:t>
            </a:r>
            <a:endParaRPr lang="zh-CN" altLang="en-US" sz="2800" b="1">
              <a:solidFill>
                <a:srgbClr val="0000FF"/>
              </a:solidFill>
              <a:latin typeface="Verdana" panose="020B0604030504040204" charset="0"/>
              <a:sym typeface="Verdana" panose="020B0604030504040204" charset="0"/>
            </a:endParaRPr>
          </a:p>
        </p:txBody>
      </p:sp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3902710" y="4834890"/>
          <a:ext cx="3203575" cy="776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" r:id="rId7" imgW="1054100" imgH="368300" progId="Equation.DSMT4">
                  <p:embed/>
                </p:oleObj>
              </mc:Choice>
              <mc:Fallback>
                <p:oleObj name="" r:id="rId7" imgW="1054100" imgH="368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02710" y="4834890"/>
                        <a:ext cx="3203575" cy="77660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本框 2"/>
          <p:cNvSpPr/>
          <p:nvPr>
            <p:custDataLst>
              <p:tags r:id="rId9"/>
            </p:custDataLst>
          </p:nvPr>
        </p:nvSpPr>
        <p:spPr>
          <a:xfrm>
            <a:off x="7284085" y="235267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P175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2"/>
          <p:cNvSpPr/>
          <p:nvPr>
            <p:custDataLst>
              <p:tags r:id="rId10"/>
            </p:custDataLst>
          </p:nvPr>
        </p:nvSpPr>
        <p:spPr>
          <a:xfrm>
            <a:off x="6997700" y="619950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P175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/>
      <p:bldP spid="52229" grpId="0"/>
      <p:bldP spid="52230" grpId="0"/>
      <p:bldP spid="9" grpId="0"/>
      <p:bldP spid="9" grpId="1"/>
      <p:bldP spid="2" grpId="0"/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7733" y="341683"/>
            <a:ext cx="3239127" cy="45258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文本框 5"/>
          <p:cNvSpPr txBox="1"/>
          <p:nvPr/>
        </p:nvSpPr>
        <p:spPr>
          <a:xfrm>
            <a:off x="614288" y="1013825"/>
            <a:ext cx="3735070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【1】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把下列角度化成弧度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.</a:t>
            </a:r>
            <a:endParaRPr lang="en-US" altLang="zh-CN" sz="2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50772" y="2798921"/>
            <a:ext cx="2965450" cy="48958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【</a:t>
            </a:r>
            <a:r>
              <a:rPr lang="zh-CN" altLang="en-US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解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】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22°30′=</a:t>
            </a:r>
            <a:endParaRPr lang="en-US" altLang="zh-CN" sz="24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891159" y="1690931"/>
            <a:ext cx="6744335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22°30′         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-210°          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1200°</a:t>
            </a:r>
            <a:endParaRPr lang="en-US" altLang="zh-CN" sz="2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38997" y="2656347"/>
            <a:ext cx="1964213" cy="70138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466016" y="4054379"/>
            <a:ext cx="1926590" cy="48958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en-US" altLang="zh-CN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r>
              <a:rPr lang="en-US" altLang="zh-CN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-210°=</a:t>
            </a:r>
            <a:endParaRPr lang="en-US" altLang="zh-CN" sz="2400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405861" y="3911804"/>
            <a:ext cx="3208571" cy="69147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466016" y="5292799"/>
            <a:ext cx="1972945" cy="48958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>
                <a:solidFill>
                  <a:srgbClr val="FF00FF"/>
                </a:solidFill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en-US" altLang="zh-CN" sz="2400">
                <a:solidFill>
                  <a:srgbClr val="FF00FF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2400">
                <a:solidFill>
                  <a:srgbClr val="FF00FF"/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r>
              <a:rPr lang="en-US" altLang="zh-CN" sz="2400">
                <a:solidFill>
                  <a:srgbClr val="FF00FF"/>
                </a:solidFill>
                <a:latin typeface="微软雅黑" panose="020B0503020204020204" charset="-122"/>
                <a:ea typeface="微软雅黑" panose="020B0503020204020204" charset="-122"/>
              </a:rPr>
              <a:t>1200°=</a:t>
            </a:r>
            <a:endParaRPr lang="en-US" altLang="zh-CN" sz="2400">
              <a:solidFill>
                <a:srgbClr val="FF00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文本框 1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405861" y="5150224"/>
            <a:ext cx="2710144" cy="693951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8" grpId="1" bldLvl="0" animBg="1"/>
      <p:bldP spid="14" grpId="2" bldLvl="0" animBg="1"/>
      <p:bldP spid="9" grpId="3" bldLvl="0" animBg="1"/>
      <p:bldP spid="16" grpId="4" bldLvl="0" animBg="1"/>
      <p:bldP spid="18" grpId="5" bldLvl="0" animBg="1"/>
      <p:bldP spid="19" grpId="6" bldLvl="0" animBg="1"/>
      <p:bldP spid="20" grpId="7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7733" y="341683"/>
            <a:ext cx="3239127" cy="45258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文本框 5"/>
          <p:cNvSpPr txBox="1"/>
          <p:nvPr/>
        </p:nvSpPr>
        <p:spPr>
          <a:xfrm>
            <a:off x="614288" y="1013825"/>
            <a:ext cx="3735070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【2】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把下列弧度化成角度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.</a:t>
            </a:r>
            <a:endParaRPr lang="en-US" altLang="zh-CN" sz="2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50772" y="2936560"/>
            <a:ext cx="1035050" cy="48958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【</a:t>
            </a:r>
            <a:r>
              <a:rPr lang="zh-CN" altLang="en-US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解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】</a:t>
            </a:r>
            <a:endParaRPr lang="en-US" altLang="zh-CN" sz="24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369512" y="1770460"/>
            <a:ext cx="4639219" cy="69386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4" name="文本框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456781" y="2792284"/>
            <a:ext cx="3987673" cy="8298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5" name="文本框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456781" y="3881461"/>
            <a:ext cx="5094813" cy="8298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7" name="文本框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456781" y="5014375"/>
            <a:ext cx="4081716" cy="82980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8" grpId="1" bldLvl="0" animBg="1"/>
      <p:bldP spid="2" grpId="2" bldLvl="0" animBg="1"/>
      <p:bldP spid="4" grpId="3" bldLvl="0" animBg="1"/>
      <p:bldP spid="5" grpId="4" bldLvl="0" animBg="1"/>
      <p:bldP spid="7" grpId="5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矩形 38913"/>
          <p:cNvSpPr/>
          <p:nvPr/>
        </p:nvSpPr>
        <p:spPr>
          <a:xfrm>
            <a:off x="1992313" y="680403"/>
            <a:ext cx="3201987" cy="52197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r>
              <a:rPr lang="zh-CN" altLang="en-US" sz="2800">
                <a:solidFill>
                  <a:srgbClr val="FF0066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注</a:t>
            </a:r>
            <a:r>
              <a:rPr lang="en-US" altLang="zh-CN" sz="2800">
                <a:solidFill>
                  <a:srgbClr val="FF0066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:  </a:t>
            </a:r>
            <a:r>
              <a:rPr lang="zh-CN" altLang="en-US" sz="2800">
                <a:latin typeface="Times New Roman" panose="02020603050405020304" pitchFamily="18" charset="0"/>
                <a:ea typeface="华文中宋" panose="02010600040101010101" pitchFamily="2" charset="-122"/>
              </a:rPr>
              <a:t>常规写法</a:t>
            </a:r>
            <a:r>
              <a:rPr lang="zh-CN" altLang="en-US" sz="2800">
                <a:solidFill>
                  <a:srgbClr val="FFFF00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 </a:t>
            </a:r>
            <a:endParaRPr lang="zh-CN" altLang="en-US" sz="2800">
              <a:solidFill>
                <a:srgbClr val="FFFF00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sp>
        <p:nvSpPr>
          <p:cNvPr id="38915" name="矩形 38914"/>
          <p:cNvSpPr/>
          <p:nvPr/>
        </p:nvSpPr>
        <p:spPr>
          <a:xfrm>
            <a:off x="1992313" y="1567815"/>
            <a:ext cx="7951787" cy="121094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①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用弧度数表示角时，常常把</a:t>
            </a:r>
            <a:r>
              <a:rPr lang="zh-CN" altLang="en-US" sz="280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弧度数</a:t>
            </a:r>
            <a:endParaRPr lang="zh-CN" altLang="en-US" sz="280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     写成多少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2" charset="-122"/>
                <a:sym typeface="Symbol" panose="05050102010706020507" pitchFamily="18" charset="2"/>
              </a:rPr>
              <a:t>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的形式，不必写成小数．</a:t>
            </a:r>
            <a:r>
              <a:rPr lang="zh-CN" altLang="en-US" sz="2800">
                <a:solidFill>
                  <a:srgbClr val="FFFF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endParaRPr lang="zh-CN" altLang="en-US" sz="280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8916" name="矩形 38915"/>
          <p:cNvSpPr/>
          <p:nvPr/>
        </p:nvSpPr>
        <p:spPr>
          <a:xfrm>
            <a:off x="2135188" y="4868863"/>
            <a:ext cx="7705725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 sz="2800">
                <a:latin typeface="Arial" panose="020B0604020202020204" pitchFamily="34" charset="0"/>
              </a:rPr>
              <a:t>③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弧度与角度</a:t>
            </a:r>
            <a:r>
              <a:rPr lang="zh-CN" altLang="en-US" sz="280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不能混用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2" charset="-122"/>
              </a:rPr>
              <a:t>．即不能出现这样的形式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2" charset="-122"/>
              </a:rPr>
              <a:t>:</a:t>
            </a:r>
            <a:endParaRPr lang="en-US" altLang="zh-CN" sz="280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38917" name="矩形 38916"/>
          <p:cNvSpPr/>
          <p:nvPr/>
        </p:nvSpPr>
        <p:spPr>
          <a:xfrm>
            <a:off x="2063750" y="3068638"/>
            <a:ext cx="7632700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 sz="2800">
                <a:latin typeface="Arial" panose="020B0604020202020204" pitchFamily="34" charset="0"/>
              </a:rPr>
              <a:t>②</a:t>
            </a:r>
            <a:r>
              <a:rPr lang="zh-CN" altLang="en-US" sz="2800">
                <a:latin typeface="黑体" panose="02010609060101010101" pitchFamily="2" charset="-122"/>
                <a:ea typeface="黑体" panose="02010609060101010101" pitchFamily="2" charset="-122"/>
              </a:rPr>
              <a:t>用弧度制表示角时</a:t>
            </a:r>
            <a:r>
              <a:rPr lang="en-US" altLang="zh-CN" sz="2800">
                <a:latin typeface="黑体" panose="02010609060101010101" pitchFamily="2" charset="-122"/>
                <a:ea typeface="黑体" panose="02010609060101010101" pitchFamily="2" charset="-122"/>
              </a:rPr>
              <a:t>,”</a:t>
            </a:r>
            <a:r>
              <a:rPr lang="zh-CN" altLang="en-US" sz="280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弧度</a:t>
            </a:r>
            <a:r>
              <a:rPr lang="zh-CN" altLang="en-US" sz="2800">
                <a:latin typeface="黑体" panose="02010609060101010101" pitchFamily="2" charset="-122"/>
                <a:ea typeface="黑体" panose="02010609060101010101" pitchFamily="2" charset="-122"/>
              </a:rPr>
              <a:t>”二字或   ”</a:t>
            </a:r>
            <a:r>
              <a:rPr lang="en-US" altLang="zh-CN" sz="2800" err="1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rad</a:t>
            </a:r>
            <a:r>
              <a:rPr lang="en-US" altLang="zh-CN" sz="2800">
                <a:latin typeface="黑体" panose="02010609060101010101" pitchFamily="2" charset="-122"/>
                <a:ea typeface="黑体" panose="02010609060101010101" pitchFamily="2" charset="-122"/>
              </a:rPr>
              <a:t>”</a:t>
            </a:r>
            <a:r>
              <a:rPr lang="zh-CN" altLang="en-US" sz="2800">
                <a:latin typeface="黑体" panose="02010609060101010101" pitchFamily="2" charset="-122"/>
                <a:ea typeface="黑体" panose="02010609060101010101" pitchFamily="2" charset="-122"/>
              </a:rPr>
              <a:t>通常</a:t>
            </a:r>
            <a:r>
              <a:rPr lang="zh-CN" altLang="en-US" sz="280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略去</a:t>
            </a:r>
            <a:r>
              <a:rPr lang="zh-CN" altLang="en-US" sz="2800">
                <a:latin typeface="黑体" panose="02010609060101010101" pitchFamily="2" charset="-122"/>
                <a:ea typeface="黑体" panose="02010609060101010101" pitchFamily="2" charset="-122"/>
              </a:rPr>
              <a:t>不写</a:t>
            </a:r>
            <a:r>
              <a:rPr lang="en-US" altLang="zh-CN" sz="2800">
                <a:latin typeface="黑体" panose="02010609060101010101" pitchFamily="2" charset="-122"/>
                <a:ea typeface="黑体" panose="02010609060101010101" pitchFamily="2" charset="-122"/>
              </a:rPr>
              <a:t>,</a:t>
            </a:r>
            <a:r>
              <a:rPr lang="zh-CN" altLang="en-US" sz="2800">
                <a:latin typeface="黑体" panose="02010609060101010101" pitchFamily="2" charset="-122"/>
                <a:ea typeface="黑体" panose="02010609060101010101" pitchFamily="2" charset="-122"/>
              </a:rPr>
              <a:t>面只写该角所对应的弧度数</a:t>
            </a:r>
            <a:r>
              <a:rPr lang="en-US" altLang="zh-CN" sz="2800">
                <a:latin typeface="黑体" panose="02010609060101010101" pitchFamily="2" charset="-122"/>
                <a:ea typeface="黑体" panose="02010609060101010101" pitchFamily="2" charset="-122"/>
              </a:rPr>
              <a:t>.</a:t>
            </a:r>
            <a:endParaRPr lang="en-US" altLang="zh-CN" sz="28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aphicFrame>
        <p:nvGraphicFramePr>
          <p:cNvPr id="38919" name="对象 38918"/>
          <p:cNvGraphicFramePr>
            <a:graphicFrameLocks noChangeAspect="1"/>
          </p:cNvGraphicFramePr>
          <p:nvPr/>
        </p:nvGraphicFramePr>
        <p:xfrm>
          <a:off x="4727575" y="5373688"/>
          <a:ext cx="2160588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" r:id="rId1" imgW="875665" imgH="393700" progId="Equation.DSMT4">
                  <p:embed/>
                </p:oleObj>
              </mc:Choice>
              <mc:Fallback>
                <p:oleObj name="" r:id="rId1" imgW="875665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clrChange>
                          <a:clrFrom>
                            <a:srgbClr val="000000"/>
                          </a:clrFrom>
                          <a:clrTo>
                            <a:srgbClr val="99CCFF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4727575" y="5373688"/>
                        <a:ext cx="2160588" cy="971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/>
          <p:nvPr/>
        </p:nvSpPr>
        <p:spPr>
          <a:xfrm>
            <a:off x="764540" y="675005"/>
            <a:ext cx="11270615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CC00FF"/>
                </a:solidFill>
                <a:latin typeface="宋体" panose="02010600030101010101" pitchFamily="2" charset="-122"/>
              </a:rPr>
              <a:t>总结：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根据度与弧度的换算关系，填写下表中特殊角的度数或弧度数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.</a:t>
            </a:r>
            <a:r>
              <a:rPr lang="en-US" altLang="zh-CN" sz="2800">
                <a:solidFill>
                  <a:srgbClr val="0000FF"/>
                </a:solidFill>
                <a:latin typeface="宋体" panose="02010600030101010101" pitchFamily="2" charset="-122"/>
              </a:rPr>
              <a:t> </a:t>
            </a:r>
            <a:endParaRPr lang="en-US" altLang="zh-CN" sz="280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graphicFrame>
        <p:nvGraphicFramePr>
          <p:cNvPr id="11408" name="对象 11407"/>
          <p:cNvGraphicFramePr>
            <a:graphicFrameLocks noChangeAspect="1"/>
          </p:cNvGraphicFramePr>
          <p:nvPr/>
        </p:nvGraphicFramePr>
        <p:xfrm>
          <a:off x="7459663" y="2974975"/>
          <a:ext cx="56038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" r:id="rId1" imgW="228600" imgH="393700" progId="Equation.DSMT4">
                  <p:embed/>
                </p:oleObj>
              </mc:Choice>
              <mc:Fallback>
                <p:oleObj name="" r:id="rId1" imgW="2286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459663" y="2974975"/>
                        <a:ext cx="560387" cy="990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423" name="组合 11422"/>
          <p:cNvGrpSpPr/>
          <p:nvPr/>
        </p:nvGrpSpPr>
        <p:grpSpPr>
          <a:xfrm>
            <a:off x="2032000" y="1911350"/>
            <a:ext cx="8077200" cy="2133600"/>
            <a:chOff x="320" y="1204"/>
            <a:chExt cx="5088" cy="1344"/>
          </a:xfrm>
        </p:grpSpPr>
        <p:grpSp>
          <p:nvGrpSpPr>
            <p:cNvPr id="11328" name="组合 11327"/>
            <p:cNvGrpSpPr/>
            <p:nvPr/>
          </p:nvGrpSpPr>
          <p:grpSpPr>
            <a:xfrm>
              <a:off x="324" y="1208"/>
              <a:ext cx="416" cy="668"/>
              <a:chOff x="0" y="384"/>
              <a:chExt cx="343" cy="480"/>
            </a:xfrm>
          </p:grpSpPr>
          <p:sp>
            <p:nvSpPr>
              <p:cNvPr id="11329" name="矩形 11328"/>
              <p:cNvSpPr/>
              <p:nvPr/>
            </p:nvSpPr>
            <p:spPr>
              <a:xfrm>
                <a:off x="43" y="384"/>
                <a:ext cx="257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/>
              <a:lstStyle/>
              <a:p>
                <a:pPr algn="ctr" fontAlgn="ctr"/>
                <a:endParaRPr lang="zh-CN" altLang="en-US" sz="2800" b="1">
                  <a:solidFill>
                    <a:srgbClr val="CC00FF"/>
                  </a:solidFill>
                  <a:latin typeface="宋体" panose="02010600030101010101" pitchFamily="2" charset="-122"/>
                </a:endParaRPr>
              </a:p>
              <a:p>
                <a:pPr algn="ctr" fontAlgn="ctr"/>
                <a:r>
                  <a:rPr lang="zh-CN" altLang="en-US" sz="2800" b="1">
                    <a:solidFill>
                      <a:srgbClr val="CC00FF"/>
                    </a:solidFill>
                    <a:latin typeface="宋体" panose="02010600030101010101" pitchFamily="2" charset="-122"/>
                  </a:rPr>
                  <a:t>角度</a:t>
                </a:r>
                <a:endParaRPr lang="zh-CN" altLang="en-US" sz="2800" b="1">
                  <a:solidFill>
                    <a:srgbClr val="CC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zh-CN" altLang="en-US" sz="2800" b="1">
                  <a:solidFill>
                    <a:srgbClr val="CC00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330" name="矩形 11329"/>
              <p:cNvSpPr/>
              <p:nvPr/>
            </p:nvSpPr>
            <p:spPr>
              <a:xfrm>
                <a:off x="0" y="384"/>
                <a:ext cx="343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31" name="组合 11330"/>
            <p:cNvGrpSpPr/>
            <p:nvPr/>
          </p:nvGrpSpPr>
          <p:grpSpPr>
            <a:xfrm>
              <a:off x="740" y="1208"/>
              <a:ext cx="416" cy="668"/>
              <a:chOff x="343" y="384"/>
              <a:chExt cx="343" cy="480"/>
            </a:xfrm>
          </p:grpSpPr>
          <p:sp>
            <p:nvSpPr>
              <p:cNvPr id="11332" name="矩形 11331"/>
              <p:cNvSpPr/>
              <p:nvPr/>
            </p:nvSpPr>
            <p:spPr>
              <a:xfrm>
                <a:off x="386" y="384"/>
                <a:ext cx="257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  <p:sp>
            <p:nvSpPr>
              <p:cNvPr id="11333" name="矩形 11332"/>
              <p:cNvSpPr/>
              <p:nvPr/>
            </p:nvSpPr>
            <p:spPr>
              <a:xfrm>
                <a:off x="343" y="384"/>
                <a:ext cx="343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34" name="组合 11333"/>
            <p:cNvGrpSpPr/>
            <p:nvPr/>
          </p:nvGrpSpPr>
          <p:grpSpPr>
            <a:xfrm>
              <a:off x="1156" y="1208"/>
              <a:ext cx="416" cy="668"/>
              <a:chOff x="686" y="384"/>
              <a:chExt cx="343" cy="480"/>
            </a:xfrm>
          </p:grpSpPr>
          <p:sp>
            <p:nvSpPr>
              <p:cNvPr id="11335" name="矩形 11334"/>
              <p:cNvSpPr/>
              <p:nvPr/>
            </p:nvSpPr>
            <p:spPr>
              <a:xfrm>
                <a:off x="729" y="384"/>
                <a:ext cx="257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  <p:sp>
            <p:nvSpPr>
              <p:cNvPr id="11336" name="矩形 11335"/>
              <p:cNvSpPr/>
              <p:nvPr/>
            </p:nvSpPr>
            <p:spPr>
              <a:xfrm>
                <a:off x="686" y="384"/>
                <a:ext cx="343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37" name="组合 11336"/>
            <p:cNvGrpSpPr/>
            <p:nvPr/>
          </p:nvGrpSpPr>
          <p:grpSpPr>
            <a:xfrm>
              <a:off x="1572" y="1208"/>
              <a:ext cx="416" cy="668"/>
              <a:chOff x="1029" y="384"/>
              <a:chExt cx="343" cy="480"/>
            </a:xfrm>
          </p:grpSpPr>
          <p:sp>
            <p:nvSpPr>
              <p:cNvPr id="11338" name="矩形 11337"/>
              <p:cNvSpPr/>
              <p:nvPr/>
            </p:nvSpPr>
            <p:spPr>
              <a:xfrm>
                <a:off x="1072" y="384"/>
                <a:ext cx="257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/>
              <a:lstStyle/>
              <a:p>
                <a:pPr algn="ctr"/>
                <a:r>
                  <a:rPr lang="zh-CN" alt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zh-CN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zh-CN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339" name="矩形 11338"/>
              <p:cNvSpPr/>
              <p:nvPr/>
            </p:nvSpPr>
            <p:spPr>
              <a:xfrm>
                <a:off x="1029" y="384"/>
                <a:ext cx="343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40" name="组合 11339"/>
            <p:cNvGrpSpPr/>
            <p:nvPr/>
          </p:nvGrpSpPr>
          <p:grpSpPr>
            <a:xfrm>
              <a:off x="1988" y="1208"/>
              <a:ext cx="416" cy="668"/>
              <a:chOff x="1372" y="384"/>
              <a:chExt cx="343" cy="480"/>
            </a:xfrm>
          </p:grpSpPr>
          <p:sp>
            <p:nvSpPr>
              <p:cNvPr id="11341" name="矩形 11340"/>
              <p:cNvSpPr/>
              <p:nvPr/>
            </p:nvSpPr>
            <p:spPr>
              <a:xfrm>
                <a:off x="1415" y="384"/>
                <a:ext cx="257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  <p:sp>
            <p:nvSpPr>
              <p:cNvPr id="11342" name="矩形 11341"/>
              <p:cNvSpPr/>
              <p:nvPr/>
            </p:nvSpPr>
            <p:spPr>
              <a:xfrm>
                <a:off x="1372" y="384"/>
                <a:ext cx="343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43" name="组合 11342"/>
            <p:cNvGrpSpPr/>
            <p:nvPr/>
          </p:nvGrpSpPr>
          <p:grpSpPr>
            <a:xfrm>
              <a:off x="2404" y="1208"/>
              <a:ext cx="416" cy="668"/>
              <a:chOff x="1715" y="384"/>
              <a:chExt cx="343" cy="480"/>
            </a:xfrm>
          </p:grpSpPr>
          <p:sp>
            <p:nvSpPr>
              <p:cNvPr id="11344" name="矩形 11343"/>
              <p:cNvSpPr/>
              <p:nvPr/>
            </p:nvSpPr>
            <p:spPr>
              <a:xfrm>
                <a:off x="1758" y="384"/>
                <a:ext cx="257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/>
              <a:lstStyle/>
              <a:p>
                <a:pPr algn="ctr"/>
                <a:r>
                  <a:rPr lang="zh-CN" alt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zh-CN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zh-CN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345" name="矩形 11344"/>
              <p:cNvSpPr/>
              <p:nvPr/>
            </p:nvSpPr>
            <p:spPr>
              <a:xfrm>
                <a:off x="1715" y="384"/>
                <a:ext cx="343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46" name="组合 11345"/>
            <p:cNvGrpSpPr/>
            <p:nvPr/>
          </p:nvGrpSpPr>
          <p:grpSpPr>
            <a:xfrm>
              <a:off x="2820" y="1208"/>
              <a:ext cx="442" cy="668"/>
              <a:chOff x="2058" y="384"/>
              <a:chExt cx="364" cy="480"/>
            </a:xfrm>
          </p:grpSpPr>
          <p:sp>
            <p:nvSpPr>
              <p:cNvPr id="11347" name="矩形 11346"/>
              <p:cNvSpPr/>
              <p:nvPr/>
            </p:nvSpPr>
            <p:spPr>
              <a:xfrm>
                <a:off x="2101" y="384"/>
                <a:ext cx="278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  <p:sp>
            <p:nvSpPr>
              <p:cNvPr id="11348" name="矩形 11347"/>
              <p:cNvSpPr/>
              <p:nvPr/>
            </p:nvSpPr>
            <p:spPr>
              <a:xfrm>
                <a:off x="2058" y="384"/>
                <a:ext cx="364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49" name="组合 11348"/>
            <p:cNvGrpSpPr/>
            <p:nvPr/>
          </p:nvGrpSpPr>
          <p:grpSpPr>
            <a:xfrm>
              <a:off x="3262" y="1208"/>
              <a:ext cx="441" cy="668"/>
              <a:chOff x="2422" y="384"/>
              <a:chExt cx="364" cy="480"/>
            </a:xfrm>
          </p:grpSpPr>
          <p:sp>
            <p:nvSpPr>
              <p:cNvPr id="11350" name="矩形 11349"/>
              <p:cNvSpPr/>
              <p:nvPr/>
            </p:nvSpPr>
            <p:spPr>
              <a:xfrm>
                <a:off x="2465" y="384"/>
                <a:ext cx="278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  <p:sp>
            <p:nvSpPr>
              <p:cNvPr id="11351" name="矩形 11350"/>
              <p:cNvSpPr/>
              <p:nvPr/>
            </p:nvSpPr>
            <p:spPr>
              <a:xfrm>
                <a:off x="2422" y="384"/>
                <a:ext cx="364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52" name="组合 11351"/>
            <p:cNvGrpSpPr/>
            <p:nvPr/>
          </p:nvGrpSpPr>
          <p:grpSpPr>
            <a:xfrm>
              <a:off x="3703" y="1208"/>
              <a:ext cx="416" cy="668"/>
              <a:chOff x="2786" y="384"/>
              <a:chExt cx="343" cy="480"/>
            </a:xfrm>
          </p:grpSpPr>
          <p:sp>
            <p:nvSpPr>
              <p:cNvPr id="11353" name="矩形 11352"/>
              <p:cNvSpPr/>
              <p:nvPr/>
            </p:nvSpPr>
            <p:spPr>
              <a:xfrm>
                <a:off x="2829" y="384"/>
                <a:ext cx="257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/>
              <a:lstStyle/>
              <a:p>
                <a:pPr algn="ctr"/>
                <a:r>
                  <a:rPr lang="zh-CN" alt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zh-CN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zh-CN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354" name="矩形 11353"/>
              <p:cNvSpPr/>
              <p:nvPr/>
            </p:nvSpPr>
            <p:spPr>
              <a:xfrm>
                <a:off x="2786" y="384"/>
                <a:ext cx="343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55" name="组合 11354"/>
            <p:cNvGrpSpPr/>
            <p:nvPr/>
          </p:nvGrpSpPr>
          <p:grpSpPr>
            <a:xfrm>
              <a:off x="4119" y="1208"/>
              <a:ext cx="416" cy="668"/>
              <a:chOff x="3129" y="384"/>
              <a:chExt cx="343" cy="480"/>
            </a:xfrm>
          </p:grpSpPr>
          <p:sp>
            <p:nvSpPr>
              <p:cNvPr id="11356" name="矩形 11355"/>
              <p:cNvSpPr/>
              <p:nvPr/>
            </p:nvSpPr>
            <p:spPr>
              <a:xfrm>
                <a:off x="3172" y="384"/>
                <a:ext cx="257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/>
              <a:lstStyle/>
              <a:p>
                <a:pPr algn="ctr"/>
                <a:r>
                  <a:rPr lang="zh-CN" alt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zh-CN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zh-CN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357" name="矩形 11356"/>
              <p:cNvSpPr/>
              <p:nvPr/>
            </p:nvSpPr>
            <p:spPr>
              <a:xfrm>
                <a:off x="3129" y="384"/>
                <a:ext cx="343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58" name="组合 11357"/>
            <p:cNvGrpSpPr/>
            <p:nvPr/>
          </p:nvGrpSpPr>
          <p:grpSpPr>
            <a:xfrm>
              <a:off x="4535" y="1208"/>
              <a:ext cx="452" cy="668"/>
              <a:chOff x="3472" y="384"/>
              <a:chExt cx="372" cy="480"/>
            </a:xfrm>
          </p:grpSpPr>
          <p:sp>
            <p:nvSpPr>
              <p:cNvPr id="11359" name="矩形 11358"/>
              <p:cNvSpPr/>
              <p:nvPr/>
            </p:nvSpPr>
            <p:spPr>
              <a:xfrm>
                <a:off x="3515" y="384"/>
                <a:ext cx="286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  <p:sp>
            <p:nvSpPr>
              <p:cNvPr id="11360" name="矩形 11359"/>
              <p:cNvSpPr/>
              <p:nvPr/>
            </p:nvSpPr>
            <p:spPr>
              <a:xfrm>
                <a:off x="3472" y="384"/>
                <a:ext cx="372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61" name="组合 11360"/>
            <p:cNvGrpSpPr/>
            <p:nvPr/>
          </p:nvGrpSpPr>
          <p:grpSpPr>
            <a:xfrm>
              <a:off x="4987" y="1208"/>
              <a:ext cx="417" cy="668"/>
              <a:chOff x="3844" y="384"/>
              <a:chExt cx="344" cy="480"/>
            </a:xfrm>
          </p:grpSpPr>
          <p:sp>
            <p:nvSpPr>
              <p:cNvPr id="11362" name="矩形 11361"/>
              <p:cNvSpPr/>
              <p:nvPr/>
            </p:nvSpPr>
            <p:spPr>
              <a:xfrm>
                <a:off x="3887" y="384"/>
                <a:ext cx="258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/>
              <a:lstStyle/>
              <a:p>
                <a:pPr algn="ctr"/>
                <a:r>
                  <a:rPr lang="zh-CN" alt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zh-CN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zh-CN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363" name="矩形 11362"/>
              <p:cNvSpPr/>
              <p:nvPr/>
            </p:nvSpPr>
            <p:spPr>
              <a:xfrm>
                <a:off x="3844" y="384"/>
                <a:ext cx="344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64" name="组合 11363"/>
            <p:cNvGrpSpPr/>
            <p:nvPr/>
          </p:nvGrpSpPr>
          <p:grpSpPr>
            <a:xfrm>
              <a:off x="324" y="1876"/>
              <a:ext cx="416" cy="668"/>
              <a:chOff x="0" y="864"/>
              <a:chExt cx="343" cy="480"/>
            </a:xfrm>
          </p:grpSpPr>
          <p:sp>
            <p:nvSpPr>
              <p:cNvPr id="11365" name="矩形 11364"/>
              <p:cNvSpPr/>
              <p:nvPr/>
            </p:nvSpPr>
            <p:spPr>
              <a:xfrm>
                <a:off x="43" y="864"/>
                <a:ext cx="257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/>
              <a:lstStyle/>
              <a:p>
                <a:pPr algn="ctr"/>
                <a:endParaRPr lang="zh-CN" altLang="en-US" sz="2800" b="1">
                  <a:solidFill>
                    <a:srgbClr val="CC00FF"/>
                  </a:solidFill>
                  <a:latin typeface="宋体" panose="02010600030101010101" pitchFamily="2" charset="-122"/>
                </a:endParaRPr>
              </a:p>
              <a:p>
                <a:pPr algn="ctr"/>
                <a:r>
                  <a:rPr lang="zh-CN" altLang="en-US" sz="2800" b="1">
                    <a:solidFill>
                      <a:srgbClr val="CC00FF"/>
                    </a:solidFill>
                    <a:latin typeface="宋体" panose="02010600030101010101" pitchFamily="2" charset="-122"/>
                  </a:rPr>
                  <a:t>弧度</a:t>
                </a:r>
                <a:endParaRPr lang="zh-CN" altLang="en-US" sz="2800" b="1">
                  <a:solidFill>
                    <a:srgbClr val="CC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zh-CN" altLang="en-US" sz="2800" b="1">
                  <a:solidFill>
                    <a:srgbClr val="CC00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366" name="矩形 11365"/>
              <p:cNvSpPr/>
              <p:nvPr/>
            </p:nvSpPr>
            <p:spPr>
              <a:xfrm>
                <a:off x="0" y="864"/>
                <a:ext cx="343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67" name="组合 11366"/>
            <p:cNvGrpSpPr/>
            <p:nvPr/>
          </p:nvGrpSpPr>
          <p:grpSpPr>
            <a:xfrm>
              <a:off x="740" y="1876"/>
              <a:ext cx="416" cy="668"/>
              <a:chOff x="343" y="864"/>
              <a:chExt cx="343" cy="480"/>
            </a:xfrm>
          </p:grpSpPr>
          <p:sp>
            <p:nvSpPr>
              <p:cNvPr id="11368" name="矩形 11367"/>
              <p:cNvSpPr/>
              <p:nvPr/>
            </p:nvSpPr>
            <p:spPr>
              <a:xfrm>
                <a:off x="386" y="864"/>
                <a:ext cx="257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/>
              <a:lstStyle/>
              <a:p>
                <a:pPr algn="ctr"/>
                <a:r>
                  <a:rPr lang="zh-CN" alt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zh-CN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zh-CN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369" name="矩形 11368"/>
              <p:cNvSpPr/>
              <p:nvPr/>
            </p:nvSpPr>
            <p:spPr>
              <a:xfrm>
                <a:off x="343" y="864"/>
                <a:ext cx="343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70" name="组合 11369"/>
            <p:cNvGrpSpPr/>
            <p:nvPr/>
          </p:nvGrpSpPr>
          <p:grpSpPr>
            <a:xfrm>
              <a:off x="1156" y="1876"/>
              <a:ext cx="416" cy="668"/>
              <a:chOff x="686" y="864"/>
              <a:chExt cx="343" cy="480"/>
            </a:xfrm>
          </p:grpSpPr>
          <p:sp>
            <p:nvSpPr>
              <p:cNvPr id="11371" name="矩形 11370"/>
              <p:cNvSpPr/>
              <p:nvPr/>
            </p:nvSpPr>
            <p:spPr>
              <a:xfrm>
                <a:off x="729" y="864"/>
                <a:ext cx="257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/>
              <a:lstStyle/>
              <a:p>
                <a:pPr algn="ctr"/>
                <a:r>
                  <a:rPr lang="zh-CN" alt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zh-CN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zh-CN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372" name="矩形 11371"/>
              <p:cNvSpPr/>
              <p:nvPr/>
            </p:nvSpPr>
            <p:spPr>
              <a:xfrm>
                <a:off x="686" y="864"/>
                <a:ext cx="343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73" name="组合 11372"/>
            <p:cNvGrpSpPr/>
            <p:nvPr/>
          </p:nvGrpSpPr>
          <p:grpSpPr>
            <a:xfrm>
              <a:off x="1572" y="1876"/>
              <a:ext cx="416" cy="668"/>
              <a:chOff x="1029" y="864"/>
              <a:chExt cx="343" cy="480"/>
            </a:xfrm>
          </p:grpSpPr>
          <p:sp>
            <p:nvSpPr>
              <p:cNvPr id="11374" name="矩形 11373"/>
              <p:cNvSpPr/>
              <p:nvPr/>
            </p:nvSpPr>
            <p:spPr>
              <a:xfrm>
                <a:off x="1072" y="864"/>
                <a:ext cx="257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  <p:sp>
            <p:nvSpPr>
              <p:cNvPr id="11375" name="矩形 11374"/>
              <p:cNvSpPr/>
              <p:nvPr/>
            </p:nvSpPr>
            <p:spPr>
              <a:xfrm>
                <a:off x="1029" y="864"/>
                <a:ext cx="343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76" name="组合 11375"/>
            <p:cNvGrpSpPr/>
            <p:nvPr/>
          </p:nvGrpSpPr>
          <p:grpSpPr>
            <a:xfrm>
              <a:off x="1988" y="1876"/>
              <a:ext cx="416" cy="668"/>
              <a:chOff x="1372" y="864"/>
              <a:chExt cx="343" cy="480"/>
            </a:xfrm>
          </p:grpSpPr>
          <p:sp>
            <p:nvSpPr>
              <p:cNvPr id="11377" name="矩形 11376"/>
              <p:cNvSpPr/>
              <p:nvPr/>
            </p:nvSpPr>
            <p:spPr>
              <a:xfrm>
                <a:off x="1415" y="864"/>
                <a:ext cx="257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/>
              <a:lstStyle/>
              <a:p>
                <a:pPr algn="ctr"/>
                <a:r>
                  <a:rPr lang="zh-CN" alt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zh-CN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zh-CN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378" name="矩形 11377"/>
              <p:cNvSpPr/>
              <p:nvPr/>
            </p:nvSpPr>
            <p:spPr>
              <a:xfrm>
                <a:off x="1372" y="864"/>
                <a:ext cx="343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79" name="组合 11378"/>
            <p:cNvGrpSpPr/>
            <p:nvPr/>
          </p:nvGrpSpPr>
          <p:grpSpPr>
            <a:xfrm>
              <a:off x="2404" y="1876"/>
              <a:ext cx="416" cy="668"/>
              <a:chOff x="1715" y="864"/>
              <a:chExt cx="343" cy="480"/>
            </a:xfrm>
          </p:grpSpPr>
          <p:sp>
            <p:nvSpPr>
              <p:cNvPr id="11380" name="矩形 11379"/>
              <p:cNvSpPr/>
              <p:nvPr/>
            </p:nvSpPr>
            <p:spPr>
              <a:xfrm>
                <a:off x="1758" y="864"/>
                <a:ext cx="257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  <p:sp>
            <p:nvSpPr>
              <p:cNvPr id="11381" name="矩形 11380"/>
              <p:cNvSpPr/>
              <p:nvPr/>
            </p:nvSpPr>
            <p:spPr>
              <a:xfrm>
                <a:off x="1715" y="864"/>
                <a:ext cx="343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82" name="组合 11381"/>
            <p:cNvGrpSpPr/>
            <p:nvPr/>
          </p:nvGrpSpPr>
          <p:grpSpPr>
            <a:xfrm>
              <a:off x="2820" y="1876"/>
              <a:ext cx="442" cy="668"/>
              <a:chOff x="2058" y="864"/>
              <a:chExt cx="364" cy="480"/>
            </a:xfrm>
          </p:grpSpPr>
          <p:sp>
            <p:nvSpPr>
              <p:cNvPr id="11383" name="矩形 11382"/>
              <p:cNvSpPr/>
              <p:nvPr/>
            </p:nvSpPr>
            <p:spPr>
              <a:xfrm>
                <a:off x="2101" y="864"/>
                <a:ext cx="278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/>
              <a:lstStyle/>
              <a:p>
                <a:pPr algn="ctr"/>
                <a:r>
                  <a:rPr lang="zh-CN" alt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zh-CN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zh-CN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384" name="矩形 11383"/>
              <p:cNvSpPr/>
              <p:nvPr/>
            </p:nvSpPr>
            <p:spPr>
              <a:xfrm>
                <a:off x="2058" y="864"/>
                <a:ext cx="364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85" name="组合 11384"/>
            <p:cNvGrpSpPr/>
            <p:nvPr/>
          </p:nvGrpSpPr>
          <p:grpSpPr>
            <a:xfrm>
              <a:off x="3262" y="1876"/>
              <a:ext cx="441" cy="668"/>
              <a:chOff x="2422" y="864"/>
              <a:chExt cx="364" cy="480"/>
            </a:xfrm>
          </p:grpSpPr>
          <p:sp>
            <p:nvSpPr>
              <p:cNvPr id="11386" name="矩形 11385"/>
              <p:cNvSpPr/>
              <p:nvPr/>
            </p:nvSpPr>
            <p:spPr>
              <a:xfrm>
                <a:off x="2465" y="864"/>
                <a:ext cx="278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/>
              <a:lstStyle/>
              <a:p>
                <a:pPr algn="ctr"/>
                <a:r>
                  <a:rPr lang="zh-CN" alt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zh-CN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zh-CN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387" name="矩形 11386"/>
              <p:cNvSpPr/>
              <p:nvPr/>
            </p:nvSpPr>
            <p:spPr>
              <a:xfrm>
                <a:off x="2422" y="864"/>
                <a:ext cx="364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88" name="组合 11387"/>
            <p:cNvGrpSpPr/>
            <p:nvPr/>
          </p:nvGrpSpPr>
          <p:grpSpPr>
            <a:xfrm>
              <a:off x="3703" y="1876"/>
              <a:ext cx="416" cy="668"/>
              <a:chOff x="2786" y="864"/>
              <a:chExt cx="343" cy="480"/>
            </a:xfrm>
          </p:grpSpPr>
          <p:sp>
            <p:nvSpPr>
              <p:cNvPr id="11389" name="矩形 11388"/>
              <p:cNvSpPr/>
              <p:nvPr/>
            </p:nvSpPr>
            <p:spPr>
              <a:xfrm>
                <a:off x="2829" y="864"/>
                <a:ext cx="257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  <p:sp>
            <p:nvSpPr>
              <p:cNvPr id="11390" name="矩形 11389"/>
              <p:cNvSpPr/>
              <p:nvPr/>
            </p:nvSpPr>
            <p:spPr>
              <a:xfrm>
                <a:off x="2786" y="864"/>
                <a:ext cx="343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91" name="组合 11390"/>
            <p:cNvGrpSpPr/>
            <p:nvPr/>
          </p:nvGrpSpPr>
          <p:grpSpPr>
            <a:xfrm>
              <a:off x="4119" y="1876"/>
              <a:ext cx="416" cy="668"/>
              <a:chOff x="3129" y="864"/>
              <a:chExt cx="343" cy="480"/>
            </a:xfrm>
          </p:grpSpPr>
          <p:sp>
            <p:nvSpPr>
              <p:cNvPr id="11392" name="矩形 11391"/>
              <p:cNvSpPr/>
              <p:nvPr/>
            </p:nvSpPr>
            <p:spPr>
              <a:xfrm>
                <a:off x="3172" y="864"/>
                <a:ext cx="257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  <p:sp>
            <p:nvSpPr>
              <p:cNvPr id="11393" name="矩形 11392"/>
              <p:cNvSpPr/>
              <p:nvPr/>
            </p:nvSpPr>
            <p:spPr>
              <a:xfrm>
                <a:off x="3129" y="864"/>
                <a:ext cx="343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94" name="组合 11393"/>
            <p:cNvGrpSpPr/>
            <p:nvPr/>
          </p:nvGrpSpPr>
          <p:grpSpPr>
            <a:xfrm>
              <a:off x="4535" y="1876"/>
              <a:ext cx="452" cy="668"/>
              <a:chOff x="3472" y="864"/>
              <a:chExt cx="372" cy="480"/>
            </a:xfrm>
          </p:grpSpPr>
          <p:sp>
            <p:nvSpPr>
              <p:cNvPr id="11395" name="矩形 11394"/>
              <p:cNvSpPr/>
              <p:nvPr/>
            </p:nvSpPr>
            <p:spPr>
              <a:xfrm>
                <a:off x="3515" y="864"/>
                <a:ext cx="286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/>
              <a:lstStyle/>
              <a:p>
                <a:pPr algn="ctr"/>
                <a:r>
                  <a:rPr lang="zh-CN" alt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zh-CN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0" hangingPunct="0"/>
                <a:endParaRPr lang="zh-CN" altLang="en-US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396" name="矩形 11395"/>
              <p:cNvSpPr/>
              <p:nvPr/>
            </p:nvSpPr>
            <p:spPr>
              <a:xfrm>
                <a:off x="3472" y="864"/>
                <a:ext cx="372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grpSp>
          <p:nvGrpSpPr>
            <p:cNvPr id="11397" name="组合 11396"/>
            <p:cNvGrpSpPr/>
            <p:nvPr/>
          </p:nvGrpSpPr>
          <p:grpSpPr>
            <a:xfrm>
              <a:off x="4987" y="1876"/>
              <a:ext cx="417" cy="668"/>
              <a:chOff x="3844" y="864"/>
              <a:chExt cx="344" cy="480"/>
            </a:xfrm>
          </p:grpSpPr>
          <p:sp>
            <p:nvSpPr>
              <p:cNvPr id="11398" name="矩形 11397"/>
              <p:cNvSpPr/>
              <p:nvPr/>
            </p:nvSpPr>
            <p:spPr>
              <a:xfrm>
                <a:off x="3887" y="864"/>
                <a:ext cx="258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  <p:sp>
            <p:nvSpPr>
              <p:cNvPr id="11399" name="矩形 11398"/>
              <p:cNvSpPr/>
              <p:nvPr/>
            </p:nvSpPr>
            <p:spPr>
              <a:xfrm>
                <a:off x="3844" y="864"/>
                <a:ext cx="344" cy="480"/>
              </a:xfrm>
              <a:prstGeom prst="rect">
                <a:avLst/>
              </a:prstGeom>
              <a:noFill/>
              <a:ln w="7" cap="flat" cmpd="sng">
                <a:solidFill>
                  <a:srgbClr val="A0A0A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sp>
          <p:nvSpPr>
            <p:cNvPr id="11400" name="矩形 11399"/>
            <p:cNvSpPr/>
            <p:nvPr/>
          </p:nvSpPr>
          <p:spPr>
            <a:xfrm>
              <a:off x="320" y="1204"/>
              <a:ext cx="5088" cy="1344"/>
            </a:xfrm>
            <a:prstGeom prst="rect">
              <a:avLst/>
            </a:prstGeom>
            <a:noFill/>
            <a:ln w="11112" cap="flat" cmpd="sng">
              <a:solidFill>
                <a:srgbClr val="A0A0A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sz="2800"/>
            </a:p>
          </p:txBody>
        </p:sp>
        <p:graphicFrame>
          <p:nvGraphicFramePr>
            <p:cNvPr id="11401" name="对象 11400"/>
            <p:cNvGraphicFramePr>
              <a:graphicFrameLocks noChangeAspect="1"/>
            </p:cNvGraphicFramePr>
            <p:nvPr/>
          </p:nvGraphicFramePr>
          <p:xfrm>
            <a:off x="856" y="1410"/>
            <a:ext cx="226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3" name="" r:id="rId3" imgW="228600" imgH="292100" progId="Equation.DSMT4">
                    <p:embed/>
                  </p:oleObj>
                </mc:Choice>
                <mc:Fallback>
                  <p:oleObj name="" r:id="rId3" imgW="228600" imgH="2921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856" y="1410"/>
                          <a:ext cx="226" cy="29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402" name="对象 11401"/>
            <p:cNvGraphicFramePr>
              <a:graphicFrameLocks noChangeAspect="1"/>
            </p:cNvGraphicFramePr>
            <p:nvPr/>
          </p:nvGraphicFramePr>
          <p:xfrm>
            <a:off x="2039" y="1422"/>
            <a:ext cx="321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4" name="" r:id="rId5" imgW="355600" imgH="292100" progId="Equation.DSMT4">
                    <p:embed/>
                  </p:oleObj>
                </mc:Choice>
                <mc:Fallback>
                  <p:oleObj name="" r:id="rId5" imgW="355600" imgH="2921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039" y="1422"/>
                          <a:ext cx="321" cy="26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403" name="对象 11402"/>
            <p:cNvGraphicFramePr>
              <a:graphicFrameLocks noChangeAspect="1"/>
            </p:cNvGraphicFramePr>
            <p:nvPr/>
          </p:nvGraphicFramePr>
          <p:xfrm>
            <a:off x="2816" y="1393"/>
            <a:ext cx="464" cy="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" name="" r:id="rId7" imgW="457200" imgH="292100" progId="Equation.DSMT4">
                    <p:embed/>
                  </p:oleObj>
                </mc:Choice>
                <mc:Fallback>
                  <p:oleObj name="" r:id="rId7" imgW="457200" imgH="2921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816" y="1393"/>
                          <a:ext cx="464" cy="29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404" name="对象 11403"/>
            <p:cNvGraphicFramePr>
              <a:graphicFrameLocks noChangeAspect="1"/>
            </p:cNvGraphicFramePr>
            <p:nvPr/>
          </p:nvGraphicFramePr>
          <p:xfrm>
            <a:off x="3256" y="1393"/>
            <a:ext cx="464" cy="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6" name="" r:id="rId9" imgW="457200" imgH="292100" progId="Equation.DSMT4">
                    <p:embed/>
                  </p:oleObj>
                </mc:Choice>
                <mc:Fallback>
                  <p:oleObj name="" r:id="rId9" imgW="457200" imgH="2921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256" y="1393"/>
                          <a:ext cx="464" cy="29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405" name="对象 11404"/>
            <p:cNvGraphicFramePr>
              <a:graphicFrameLocks noChangeAspect="1"/>
            </p:cNvGraphicFramePr>
            <p:nvPr/>
          </p:nvGraphicFramePr>
          <p:xfrm>
            <a:off x="4551" y="1408"/>
            <a:ext cx="445" cy="2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7" name="" r:id="rId11" imgW="482600" imgH="292100" progId="Equation.DSMT4">
                    <p:embed/>
                  </p:oleObj>
                </mc:Choice>
                <mc:Fallback>
                  <p:oleObj name="" r:id="rId11" imgW="482600" imgH="2921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551" y="1408"/>
                          <a:ext cx="445" cy="27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406" name="对象 11405"/>
            <p:cNvGraphicFramePr>
              <a:graphicFrameLocks noChangeAspect="1"/>
            </p:cNvGraphicFramePr>
            <p:nvPr/>
          </p:nvGraphicFramePr>
          <p:xfrm>
            <a:off x="1630" y="1874"/>
            <a:ext cx="298" cy="6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8" name="" r:id="rId13" imgW="215900" imgH="608965" progId="Equation.DSMT4">
                    <p:embed/>
                  </p:oleObj>
                </mc:Choice>
                <mc:Fallback>
                  <p:oleObj name="" r:id="rId13" imgW="215900" imgH="60896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1630" y="1874"/>
                          <a:ext cx="298" cy="62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407" name="对象 11406"/>
            <p:cNvGraphicFramePr>
              <a:graphicFrameLocks noChangeAspect="1"/>
            </p:cNvGraphicFramePr>
            <p:nvPr/>
          </p:nvGraphicFramePr>
          <p:xfrm>
            <a:off x="2485" y="1875"/>
            <a:ext cx="219" cy="6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9" name="" r:id="rId15" imgW="215900" imgH="608965" progId="Equation.DSMT4">
                    <p:embed/>
                  </p:oleObj>
                </mc:Choice>
                <mc:Fallback>
                  <p:oleObj name="" r:id="rId15" imgW="215900" imgH="60896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2485" y="1875"/>
                          <a:ext cx="219" cy="62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409" name="对象 11408"/>
            <p:cNvGraphicFramePr>
              <a:graphicFrameLocks noChangeAspect="1"/>
            </p:cNvGraphicFramePr>
            <p:nvPr/>
          </p:nvGraphicFramePr>
          <p:xfrm>
            <a:off x="4203" y="2093"/>
            <a:ext cx="236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0" name="" r:id="rId17" imgW="177800" imgH="189865" progId="Equation.DSMT4">
                    <p:embed/>
                  </p:oleObj>
                </mc:Choice>
                <mc:Fallback>
                  <p:oleObj name="" r:id="rId17" imgW="177800" imgH="18986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4203" y="2093"/>
                          <a:ext cx="236" cy="2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410" name="对象 11409"/>
            <p:cNvGraphicFramePr>
              <a:graphicFrameLocks noChangeAspect="1"/>
            </p:cNvGraphicFramePr>
            <p:nvPr/>
          </p:nvGraphicFramePr>
          <p:xfrm>
            <a:off x="5025" y="2080"/>
            <a:ext cx="345" cy="2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1" name="" r:id="rId19" imgW="317500" imgH="241300" progId="Equation.DSMT4">
                    <p:embed/>
                  </p:oleObj>
                </mc:Choice>
                <mc:Fallback>
                  <p:oleObj name="" r:id="rId19" imgW="317500" imgH="2413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5025" y="2080"/>
                          <a:ext cx="345" cy="26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411" name="对象 11410"/>
            <p:cNvGraphicFramePr>
              <a:graphicFrameLocks noChangeAspect="1"/>
            </p:cNvGraphicFramePr>
            <p:nvPr/>
          </p:nvGraphicFramePr>
          <p:xfrm>
            <a:off x="1208" y="1407"/>
            <a:ext cx="341" cy="2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2" name="" r:id="rId21" imgW="355600" imgH="292100" progId="Equation.DSMT4">
                    <p:embed/>
                  </p:oleObj>
                </mc:Choice>
                <mc:Fallback>
                  <p:oleObj name="" r:id="rId21" imgW="355600" imgH="2921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1208" y="1407"/>
                          <a:ext cx="341" cy="27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412" name="对象 11411"/>
          <p:cNvGraphicFramePr>
            <a:graphicFrameLocks noChangeAspect="1"/>
          </p:cNvGraphicFramePr>
          <p:nvPr/>
        </p:nvGraphicFramePr>
        <p:xfrm>
          <a:off x="3465513" y="2974975"/>
          <a:ext cx="3810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" r:id="rId23" imgW="152400" imgH="393065" progId="Equation.DSMT4">
                  <p:embed/>
                </p:oleObj>
              </mc:Choice>
              <mc:Fallback>
                <p:oleObj name="" r:id="rId23" imgW="152400" imgH="3930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4">
                        <a:clrChange>
                          <a:clrFrom>
                            <a:srgbClr val="000000"/>
                          </a:clrFrom>
                          <a:clrTo>
                            <a:srgbClr val="009999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3465513" y="2974975"/>
                        <a:ext cx="381000" cy="990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13" name="对象 11412"/>
          <p:cNvGraphicFramePr>
            <a:graphicFrameLocks noChangeAspect="1"/>
          </p:cNvGraphicFramePr>
          <p:nvPr/>
        </p:nvGraphicFramePr>
        <p:xfrm>
          <a:off x="4113213" y="2228850"/>
          <a:ext cx="5334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" r:id="rId25" imgW="241300" imgH="203200" progId="Equation.DSMT4">
                  <p:embed/>
                </p:oleObj>
              </mc:Choice>
              <mc:Fallback>
                <p:oleObj name="" r:id="rId25" imgW="241300" imgH="20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6">
                        <a:clrChange>
                          <a:clrFrom>
                            <a:srgbClr val="000000"/>
                          </a:clrFrom>
                          <a:clrTo>
                            <a:srgbClr val="009999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4113213" y="2228850"/>
                        <a:ext cx="533400" cy="447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14" name="对象 11413"/>
          <p:cNvGraphicFramePr>
            <a:graphicFrameLocks noChangeAspect="1"/>
          </p:cNvGraphicFramePr>
          <p:nvPr/>
        </p:nvGraphicFramePr>
        <p:xfrm>
          <a:off x="4837113" y="2898775"/>
          <a:ext cx="40957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" r:id="rId27" imgW="152400" imgH="393065" progId="Equation.DSMT4">
                  <p:embed/>
                </p:oleObj>
              </mc:Choice>
              <mc:Fallback>
                <p:oleObj name="" r:id="rId27" imgW="152400" imgH="3930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8">
                        <a:clrChange>
                          <a:clrFrom>
                            <a:srgbClr val="000000"/>
                          </a:clrFrom>
                          <a:clrTo>
                            <a:srgbClr val="009999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4837113" y="2898775"/>
                        <a:ext cx="409575" cy="1066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15" name="对象 11414"/>
          <p:cNvGraphicFramePr>
            <a:graphicFrameLocks noChangeAspect="1"/>
          </p:cNvGraphicFramePr>
          <p:nvPr/>
        </p:nvGraphicFramePr>
        <p:xfrm>
          <a:off x="5410200" y="2206625"/>
          <a:ext cx="5270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" r:id="rId29" imgW="228600" imgH="203200" progId="Equation.DSMT4">
                  <p:embed/>
                </p:oleObj>
              </mc:Choice>
              <mc:Fallback>
                <p:oleObj name="" r:id="rId29" imgW="228600" imgH="20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0">
                        <a:clrChange>
                          <a:clrFrom>
                            <a:srgbClr val="000000"/>
                          </a:clrFrom>
                          <a:clrTo>
                            <a:srgbClr val="009999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5410200" y="2206625"/>
                        <a:ext cx="527050" cy="469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16" name="对象 11415"/>
          <p:cNvGraphicFramePr>
            <a:graphicFrameLocks noChangeAspect="1"/>
          </p:cNvGraphicFramePr>
          <p:nvPr/>
        </p:nvGraphicFramePr>
        <p:xfrm>
          <a:off x="6056313" y="3028950"/>
          <a:ext cx="5556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" r:id="rId31" imgW="228600" imgH="393700" progId="Equation.DSMT4">
                  <p:embed/>
                </p:oleObj>
              </mc:Choice>
              <mc:Fallback>
                <p:oleObj name="" r:id="rId31" imgW="2286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2">
                        <a:clrChange>
                          <a:clrFrom>
                            <a:srgbClr val="000000"/>
                          </a:clrFrom>
                          <a:clrTo>
                            <a:srgbClr val="009999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056313" y="3028950"/>
                        <a:ext cx="555625" cy="936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17" name="对象 11416"/>
          <p:cNvGraphicFramePr>
            <a:graphicFrameLocks noChangeAspect="1"/>
          </p:cNvGraphicFramePr>
          <p:nvPr/>
        </p:nvGraphicFramePr>
        <p:xfrm>
          <a:off x="6764338" y="2997200"/>
          <a:ext cx="5588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" r:id="rId33" imgW="228600" imgH="393700" progId="Equation.DSMT4">
                  <p:embed/>
                </p:oleObj>
              </mc:Choice>
              <mc:Fallback>
                <p:oleObj name="" r:id="rId33" imgW="2286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4">
                        <a:clrChange>
                          <a:clrFrom>
                            <a:srgbClr val="000000"/>
                          </a:clrFrom>
                          <a:clrTo>
                            <a:srgbClr val="009999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764338" y="2997200"/>
                        <a:ext cx="558800" cy="9683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18" name="对象 11417"/>
          <p:cNvGraphicFramePr>
            <a:graphicFrameLocks noChangeAspect="1"/>
          </p:cNvGraphicFramePr>
          <p:nvPr/>
        </p:nvGraphicFramePr>
        <p:xfrm>
          <a:off x="7367588" y="2176463"/>
          <a:ext cx="73025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" r:id="rId35" imgW="292100" imgH="203200" progId="Equation.DSMT4">
                  <p:embed/>
                </p:oleObj>
              </mc:Choice>
              <mc:Fallback>
                <p:oleObj name="" r:id="rId35" imgW="292100" imgH="20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6">
                        <a:clrChange>
                          <a:clrFrom>
                            <a:srgbClr val="000000"/>
                          </a:clrFrom>
                          <a:clrTo>
                            <a:srgbClr val="009999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7367588" y="2176463"/>
                        <a:ext cx="730250" cy="5000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19" name="对象 11418"/>
          <p:cNvGraphicFramePr>
            <a:graphicFrameLocks noChangeAspect="1"/>
          </p:cNvGraphicFramePr>
          <p:nvPr/>
        </p:nvGraphicFramePr>
        <p:xfrm>
          <a:off x="8040688" y="2174875"/>
          <a:ext cx="7302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" r:id="rId37" imgW="292100" imgH="203200" progId="Equation.DSMT4">
                  <p:embed/>
                </p:oleObj>
              </mc:Choice>
              <mc:Fallback>
                <p:oleObj name="" r:id="rId37" imgW="292100" imgH="20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8">
                        <a:clrChange>
                          <a:clrFrom>
                            <a:srgbClr val="000000"/>
                          </a:clrFrom>
                          <a:clrTo>
                            <a:srgbClr val="009999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8040688" y="2174875"/>
                        <a:ext cx="730250" cy="5016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20" name="对象 11419"/>
          <p:cNvGraphicFramePr>
            <a:graphicFrameLocks noChangeAspect="1"/>
          </p:cNvGraphicFramePr>
          <p:nvPr/>
        </p:nvGraphicFramePr>
        <p:xfrm>
          <a:off x="8799513" y="2974975"/>
          <a:ext cx="5715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" r:id="rId39" imgW="228600" imgH="393700" progId="Equation.DSMT4">
                  <p:embed/>
                </p:oleObj>
              </mc:Choice>
              <mc:Fallback>
                <p:oleObj name="" r:id="rId39" imgW="2286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0">
                        <a:clrChange>
                          <a:clrFrom>
                            <a:srgbClr val="000000"/>
                          </a:clrFrom>
                          <a:clrTo>
                            <a:srgbClr val="009999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8799513" y="2974975"/>
                        <a:ext cx="571500" cy="990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21" name="对象 11420"/>
          <p:cNvGraphicFramePr>
            <a:graphicFrameLocks noChangeAspect="1"/>
          </p:cNvGraphicFramePr>
          <p:nvPr/>
        </p:nvGraphicFramePr>
        <p:xfrm>
          <a:off x="9448800" y="2192338"/>
          <a:ext cx="679450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" r:id="rId41" imgW="304800" imgH="203200" progId="Equation.DSMT4">
                  <p:embed/>
                </p:oleObj>
              </mc:Choice>
              <mc:Fallback>
                <p:oleObj name="" r:id="rId41" imgW="304800" imgH="20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2">
                        <a:clrChange>
                          <a:clrFrom>
                            <a:srgbClr val="000000"/>
                          </a:clrFrom>
                          <a:clrTo>
                            <a:srgbClr val="009999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9448800" y="2192338"/>
                        <a:ext cx="679450" cy="4841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22" name="对象 11421"/>
          <p:cNvGraphicFramePr>
            <a:graphicFrameLocks noChangeAspect="1"/>
          </p:cNvGraphicFramePr>
          <p:nvPr/>
        </p:nvGraphicFramePr>
        <p:xfrm>
          <a:off x="2855913" y="3292475"/>
          <a:ext cx="3651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" r:id="rId43" imgW="127000" imgH="177165" progId="Equation.DSMT4">
                  <p:embed/>
                </p:oleObj>
              </mc:Choice>
              <mc:Fallback>
                <p:oleObj name="" r:id="rId43" imgW="127000" imgH="1771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4">
                        <a:clrChange>
                          <a:clrFrom>
                            <a:srgbClr val="000000"/>
                          </a:clrFrom>
                          <a:clrTo>
                            <a:srgbClr val="009999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2855913" y="3292475"/>
                        <a:ext cx="365125" cy="533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/>
          <p:nvPr/>
        </p:nvSpPr>
        <p:spPr>
          <a:xfrm>
            <a:off x="2647950" y="1981200"/>
            <a:ext cx="661511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弧度制下角的集合与实数集的一一对应：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12291" name="Oval 4"/>
          <p:cNvSpPr/>
          <p:nvPr/>
        </p:nvSpPr>
        <p:spPr>
          <a:xfrm>
            <a:off x="2843213" y="2741613"/>
            <a:ext cx="1974850" cy="2362200"/>
          </a:xfrm>
          <a:prstGeom prst="ellipse">
            <a:avLst/>
          </a:prstGeom>
          <a:solidFill>
            <a:srgbClr val="FFCC00"/>
          </a:solidFill>
          <a:ln w="9525">
            <a:noFill/>
          </a:ln>
        </p:spPr>
        <p:txBody>
          <a:bodyPr wrap="none" anchor="ctr"/>
          <a:lstStyle/>
          <a:p>
            <a:pPr algn="ctr"/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正角</a:t>
            </a:r>
            <a:endParaRPr lang="zh-CN" alt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/>
            <a:endParaRPr lang="zh-CN" alt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零角</a:t>
            </a:r>
            <a:endParaRPr lang="zh-CN" alt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/>
            <a:endParaRPr lang="zh-CN" alt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负角</a:t>
            </a:r>
            <a:endParaRPr lang="zh-CN" alt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92165" name="Group 5"/>
          <p:cNvGrpSpPr/>
          <p:nvPr/>
        </p:nvGrpSpPr>
        <p:grpSpPr>
          <a:xfrm>
            <a:off x="4979988" y="3198813"/>
            <a:ext cx="1295400" cy="1447800"/>
            <a:chOff x="3948" y="864"/>
            <a:chExt cx="816" cy="912"/>
          </a:xfrm>
        </p:grpSpPr>
        <p:sp>
          <p:nvSpPr>
            <p:cNvPr id="12295" name="Line 6"/>
            <p:cNvSpPr/>
            <p:nvPr/>
          </p:nvSpPr>
          <p:spPr>
            <a:xfrm>
              <a:off x="3948" y="864"/>
              <a:ext cx="816" cy="0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headEnd type="triangl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12296" name="Line 7"/>
            <p:cNvSpPr/>
            <p:nvPr/>
          </p:nvSpPr>
          <p:spPr>
            <a:xfrm>
              <a:off x="3948" y="1344"/>
              <a:ext cx="816" cy="0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headEnd type="triangl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12297" name="Line 8"/>
            <p:cNvSpPr/>
            <p:nvPr/>
          </p:nvSpPr>
          <p:spPr>
            <a:xfrm>
              <a:off x="3948" y="1776"/>
              <a:ext cx="816" cy="0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headEnd type="triangle" w="med" len="med"/>
              <a:tailEnd type="triangle" w="med" len="med"/>
            </a:ln>
          </p:spPr>
          <p:txBody>
            <a:bodyPr/>
            <a:lstStyle/>
            <a:p/>
          </p:txBody>
        </p:sp>
      </p:grpSp>
      <p:sp>
        <p:nvSpPr>
          <p:cNvPr id="12293" name="Oval 9"/>
          <p:cNvSpPr/>
          <p:nvPr/>
        </p:nvSpPr>
        <p:spPr>
          <a:xfrm>
            <a:off x="6415088" y="2741613"/>
            <a:ext cx="1919287" cy="2362200"/>
          </a:xfrm>
          <a:prstGeom prst="ellipse">
            <a:avLst/>
          </a:prstGeom>
          <a:solidFill>
            <a:srgbClr val="FFCC00"/>
          </a:solidFill>
          <a:ln w="9525">
            <a:noFill/>
          </a:ln>
        </p:spPr>
        <p:txBody>
          <a:bodyPr wrap="none" anchor="ctr"/>
          <a:lstStyle/>
          <a:p>
            <a:pPr algn="ctr"/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正实数</a:t>
            </a:r>
            <a:endParaRPr lang="zh-CN" alt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/>
            <a:endParaRPr lang="zh-CN" alt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零</a:t>
            </a:r>
            <a:endParaRPr lang="zh-CN" alt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/>
            <a:endParaRPr lang="zh-CN" alt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负实数</a:t>
            </a:r>
            <a:endParaRPr lang="zh-CN" alt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9" name="Rectangle 3"/>
          <p:cNvSpPr/>
          <p:nvPr/>
        </p:nvSpPr>
        <p:spPr>
          <a:xfrm>
            <a:off x="2981325" y="5218113"/>
            <a:ext cx="2921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任意角的集合</a:t>
            </a:r>
            <a:endParaRPr lang="zh-CN" altLang="en-US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2300" name="Rectangle 3"/>
          <p:cNvSpPr/>
          <p:nvPr/>
        </p:nvSpPr>
        <p:spPr>
          <a:xfrm>
            <a:off x="6824663" y="5218113"/>
            <a:ext cx="2921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实数集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R</a:t>
            </a:r>
            <a:endParaRPr lang="en-US" altLang="zh-CN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3" grpId="0"/>
      <p:bldP spid="12299" grpId="0"/>
      <p:bldP spid="1230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7733" y="341683"/>
            <a:ext cx="3239127" cy="45258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文本框 5"/>
          <p:cNvSpPr txBox="1"/>
          <p:nvPr/>
        </p:nvSpPr>
        <p:spPr>
          <a:xfrm>
            <a:off x="614288" y="1013825"/>
            <a:ext cx="5219065" cy="178244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【3】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用弧度表示：</a:t>
            </a:r>
            <a:endParaRPr lang="en-US" altLang="zh-CN" sz="2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       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）终边在     轴上的角的集合</a:t>
            </a:r>
            <a:endParaRPr lang="en-US" altLang="zh-CN" sz="2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       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）终边在     轴上的角的集合</a:t>
            </a:r>
            <a:endParaRPr lang="en-US" altLang="zh-CN" sz="2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50772" y="2998540"/>
            <a:ext cx="1035050" cy="48958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【</a:t>
            </a:r>
            <a:r>
              <a:rPr lang="zh-CN" altLang="en-US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解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】</a:t>
            </a:r>
            <a:endParaRPr lang="en-US" altLang="zh-CN" sz="24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55608" y="1701191"/>
            <a:ext cx="290677" cy="410369"/>
          </a:xfrm>
          <a:prstGeom prst="rect">
            <a:avLst/>
          </a:prstGeom>
          <a:blipFill>
            <a:blip r:embed="rId2"/>
            <a:stretch>
              <a:fillRect l="-14286" r="-17143" b="-1961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1" name="文本框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55608" y="2252189"/>
            <a:ext cx="299227" cy="410369"/>
          </a:xfrm>
          <a:prstGeom prst="rect">
            <a:avLst/>
          </a:prstGeom>
          <a:blipFill>
            <a:blip r:embed="rId3"/>
            <a:stretch>
              <a:fillRect l="-27778" r="-27778" b="-29412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2" name="文本框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97209" y="3018489"/>
            <a:ext cx="6793912" cy="1107996"/>
          </a:xfrm>
          <a:prstGeom prst="rect">
            <a:avLst/>
          </a:prstGeom>
          <a:blipFill>
            <a:blip r:embed="rId4"/>
            <a:stretch>
              <a:fillRect t="-46715" b="-81752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4" name="文本框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86301" y="4420471"/>
            <a:ext cx="7403309" cy="1648144"/>
          </a:xfrm>
          <a:prstGeom prst="rect">
            <a:avLst/>
          </a:prstGeom>
          <a:blipFill>
            <a:blip r:embed="rId5"/>
            <a:stretch>
              <a:fillRect t="-21675" b="-48768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8" grpId="1" bldLvl="0" animBg="1"/>
      <p:bldP spid="9" grpId="2" bldLvl="0" animBg="1"/>
      <p:bldP spid="11" grpId="3" bldLvl="0" animBg="1"/>
      <p:bldP spid="12" grpId="4" bldLvl="0" animBg="1"/>
      <p:bldP spid="14" grpId="5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矩形 43009"/>
          <p:cNvSpPr/>
          <p:nvPr/>
        </p:nvSpPr>
        <p:spPr>
          <a:xfrm>
            <a:off x="1524000" y="32337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 sz="2800"/>
          </a:p>
        </p:txBody>
      </p:sp>
      <p:graphicFrame>
        <p:nvGraphicFramePr>
          <p:cNvPr id="43011" name="对象 43010"/>
          <p:cNvGraphicFramePr>
            <a:graphicFrameLocks noChangeAspect="1"/>
          </p:cNvGraphicFramePr>
          <p:nvPr/>
        </p:nvGraphicFramePr>
        <p:xfrm>
          <a:off x="1887220" y="441801"/>
          <a:ext cx="8474710" cy="2924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" r:id="rId1" imgW="3340100" imgH="1117600" progId="Equation.DSMT4">
                  <p:embed/>
                </p:oleObj>
              </mc:Choice>
              <mc:Fallback>
                <p:oleObj name="" r:id="rId1" imgW="3340100" imgH="1117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887220" y="441801"/>
                        <a:ext cx="8474710" cy="292481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3012" name="图片 43011" descr="未命名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6225" y="2997200"/>
            <a:ext cx="2462213" cy="2484438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43013" name="对象 43012"/>
          <p:cNvGraphicFramePr>
            <a:graphicFrameLocks noChangeAspect="1"/>
          </p:cNvGraphicFramePr>
          <p:nvPr/>
        </p:nvGraphicFramePr>
        <p:xfrm>
          <a:off x="1751807" y="3500121"/>
          <a:ext cx="6692265" cy="988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" r:id="rId4" imgW="2641600" imgH="393700" progId="Equation.DSMT4">
                  <p:embed/>
                </p:oleObj>
              </mc:Choice>
              <mc:Fallback>
                <p:oleObj name="" r:id="rId4" imgW="26416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51807" y="3500121"/>
                        <a:ext cx="6692265" cy="9880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4" name="文本框 43013"/>
          <p:cNvSpPr txBox="1"/>
          <p:nvPr/>
        </p:nvSpPr>
        <p:spPr>
          <a:xfrm>
            <a:off x="1631950" y="5589588"/>
            <a:ext cx="784860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2800">
                <a:solidFill>
                  <a:srgbClr val="FF0066"/>
                </a:solidFill>
                <a:latin typeface="Arial" panose="020B0604020202020204" pitchFamily="34" charset="0"/>
              </a:rPr>
              <a:t>注</a:t>
            </a:r>
            <a:r>
              <a:rPr lang="en-US" altLang="zh-CN" sz="2800">
                <a:latin typeface="Arial" panose="020B0604020202020204" pitchFamily="34" charset="0"/>
              </a:rPr>
              <a:t>:</a:t>
            </a:r>
            <a:r>
              <a:rPr lang="zh-CN" altLang="en-US" sz="2800">
                <a:latin typeface="Arial" panose="020B0604020202020204" pitchFamily="34" charset="0"/>
              </a:rPr>
              <a:t>扇形的面积公式中的角都用</a:t>
            </a:r>
            <a:r>
              <a:rPr lang="zh-CN" altLang="en-US" sz="2800">
                <a:solidFill>
                  <a:srgbClr val="FF0066"/>
                </a:solidFill>
                <a:latin typeface="Arial" panose="020B0604020202020204" pitchFamily="34" charset="0"/>
              </a:rPr>
              <a:t>弧度数</a:t>
            </a:r>
            <a:r>
              <a:rPr lang="en-US" altLang="zh-CN" sz="2800">
                <a:latin typeface="Arial" panose="020B0604020202020204" pitchFamily="34" charset="0"/>
              </a:rPr>
              <a:t>,</a:t>
            </a:r>
            <a:r>
              <a:rPr lang="zh-CN" altLang="en-US" sz="2800">
                <a:latin typeface="Arial" panose="020B0604020202020204" pitchFamily="34" charset="0"/>
              </a:rPr>
              <a:t>不能用</a:t>
            </a:r>
            <a:r>
              <a:rPr lang="zh-CN" altLang="en-US" sz="2800">
                <a:solidFill>
                  <a:srgbClr val="FF0066"/>
                </a:solidFill>
                <a:latin typeface="Arial" panose="020B0604020202020204" pitchFamily="34" charset="0"/>
              </a:rPr>
              <a:t>度</a:t>
            </a:r>
            <a:r>
              <a:rPr lang="zh-CN" altLang="en-US" sz="2800">
                <a:latin typeface="Arial" panose="020B0604020202020204" pitchFamily="34" charset="0"/>
              </a:rPr>
              <a:t>数</a:t>
            </a:r>
            <a:endParaRPr lang="zh-CN" altLang="en-US" sz="280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5" name="Picture 2" descr="6_1105584051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1413" r="-3323" b="49669"/>
          <a:stretch>
            <a:fillRect/>
          </a:stretch>
        </p:blipFill>
        <p:spPr>
          <a:xfrm>
            <a:off x="8691563" y="3340100"/>
            <a:ext cx="1944687" cy="25368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676" name="Rectangle 7"/>
          <p:cNvSpPr/>
          <p:nvPr/>
        </p:nvSpPr>
        <p:spPr>
          <a:xfrm>
            <a:off x="1260793" y="2948940"/>
            <a:ext cx="6750050" cy="52197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2. 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角的分类：正角、零角、负角；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260793" y="2205038"/>
            <a:ext cx="360362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1. 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角的定义；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287463" y="3655378"/>
            <a:ext cx="635000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3. </a:t>
            </a:r>
            <a:r>
              <a:rPr kumimoji="0" lang="zh-CN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象限角；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308418" y="4503103"/>
            <a:ext cx="635000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4. </a:t>
            </a:r>
            <a:r>
              <a:rPr kumimoji="0" lang="zh-CN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终边相同的角的表示法．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AutoShape 8" descr="c2229a438cd541cd9c3eda3528e5b29d# #圆角矩形 2334"/>
          <p:cNvSpPr/>
          <p:nvPr/>
        </p:nvSpPr>
        <p:spPr>
          <a:xfrm>
            <a:off x="779780" y="397510"/>
            <a:ext cx="4464050" cy="573088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楷体" panose="02010609060101010101" pitchFamily="49" charset="-122"/>
                <a:sym typeface="Arial" panose="020B0604020202020204" pitchFamily="34" charset="0"/>
              </a:rPr>
              <a:t>复习一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楷体" panose="02010609060101010101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矩形 51201"/>
          <p:cNvSpPr/>
          <p:nvPr/>
        </p:nvSpPr>
        <p:spPr>
          <a:xfrm>
            <a:off x="1524000" y="32337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 sz="2800"/>
          </a:p>
        </p:txBody>
      </p:sp>
      <p:graphicFrame>
        <p:nvGraphicFramePr>
          <p:cNvPr id="51203" name="对象 51202"/>
          <p:cNvGraphicFramePr>
            <a:graphicFrameLocks noChangeAspect="1"/>
          </p:cNvGraphicFramePr>
          <p:nvPr/>
        </p:nvGraphicFramePr>
        <p:xfrm>
          <a:off x="2280285" y="476091"/>
          <a:ext cx="6815455" cy="2230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" r:id="rId1" imgW="2691765" imgH="889000" progId="Equation.DSMT4">
                  <p:embed/>
                </p:oleObj>
              </mc:Choice>
              <mc:Fallback>
                <p:oleObj name="" r:id="rId1" imgW="2691765" imgH="889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280285" y="476091"/>
                        <a:ext cx="6815455" cy="223075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04" name="图片 51203" descr="未命名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788" y="1412875"/>
            <a:ext cx="2462212" cy="2484438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1206" name="对象 51205"/>
          <p:cNvGraphicFramePr>
            <a:graphicFrameLocks noChangeAspect="1"/>
          </p:cNvGraphicFramePr>
          <p:nvPr/>
        </p:nvGraphicFramePr>
        <p:xfrm>
          <a:off x="2582228" y="2924652"/>
          <a:ext cx="3474720" cy="1591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" r:id="rId4" imgW="1371600" imgH="634365" progId="Equation.DSMT4">
                  <p:embed/>
                </p:oleObj>
              </mc:Choice>
              <mc:Fallback>
                <p:oleObj name="" r:id="rId4" imgW="1371600" imgH="6343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82228" y="2924652"/>
                        <a:ext cx="3474720" cy="159131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7" name="对象 51206"/>
          <p:cNvGraphicFramePr>
            <a:graphicFrameLocks noChangeAspect="1"/>
          </p:cNvGraphicFramePr>
          <p:nvPr/>
        </p:nvGraphicFramePr>
        <p:xfrm>
          <a:off x="2133283" y="4581208"/>
          <a:ext cx="6499860" cy="988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" r:id="rId6" imgW="2565400" imgH="393700" progId="Equation.DSMT4">
                  <p:embed/>
                </p:oleObj>
              </mc:Choice>
              <mc:Fallback>
                <p:oleObj name="" r:id="rId6" imgW="25654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33283" y="4581208"/>
                        <a:ext cx="6499860" cy="9880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本框 2"/>
          <p:cNvSpPr/>
          <p:nvPr>
            <p:custDataLst>
              <p:tags r:id="rId8"/>
            </p:custDataLst>
          </p:nvPr>
        </p:nvSpPr>
        <p:spPr>
          <a:xfrm>
            <a:off x="6997700" y="619950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P175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6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0240" name="对象 820239"/>
          <p:cNvGraphicFramePr>
            <a:graphicFrameLocks noChangeAspect="1"/>
          </p:cNvGraphicFramePr>
          <p:nvPr/>
        </p:nvGraphicFramePr>
        <p:xfrm>
          <a:off x="286385" y="947420"/>
          <a:ext cx="11319510" cy="290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" r:id="rId1" imgW="10417810" imgH="2331720" progId="Word.Document.8">
                  <p:embed/>
                </p:oleObj>
              </mc:Choice>
              <mc:Fallback>
                <p:oleObj name="" r:id="rId1" imgW="10417810" imgH="233172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86385" y="947420"/>
                        <a:ext cx="11319510" cy="2905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241" name="对象 820240"/>
          <p:cNvGraphicFramePr>
            <a:graphicFrameLocks noChangeAspect="1"/>
          </p:cNvGraphicFramePr>
          <p:nvPr/>
        </p:nvGraphicFramePr>
        <p:xfrm>
          <a:off x="584201" y="3852244"/>
          <a:ext cx="11023600" cy="1708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" r:id="rId3" imgW="10420985" imgH="1618615" progId="Word.Document.8">
                  <p:embed/>
                </p:oleObj>
              </mc:Choice>
              <mc:Fallback>
                <p:oleObj name="" r:id="rId3" imgW="10420985" imgH="161861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201" y="3852244"/>
                        <a:ext cx="11023600" cy="17087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286385" y="245745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</a:rPr>
              <a:t>达标检测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5530" name="对象 875529"/>
          <p:cNvGraphicFramePr>
            <a:graphicFrameLocks noChangeAspect="1"/>
          </p:cNvGraphicFramePr>
          <p:nvPr/>
        </p:nvGraphicFramePr>
        <p:xfrm>
          <a:off x="586105" y="199390"/>
          <a:ext cx="11256645" cy="3750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" r:id="rId1" imgW="10417810" imgH="3398520" progId="Word.Document.8">
                  <p:embed/>
                </p:oleObj>
              </mc:Choice>
              <mc:Fallback>
                <p:oleObj name="" r:id="rId1" imgW="10417810" imgH="339852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86105" y="199390"/>
                        <a:ext cx="11256645" cy="375031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5531" name="对象 875530"/>
          <p:cNvGraphicFramePr>
            <a:graphicFrameLocks noChangeAspect="1"/>
          </p:cNvGraphicFramePr>
          <p:nvPr/>
        </p:nvGraphicFramePr>
        <p:xfrm>
          <a:off x="584201" y="3827555"/>
          <a:ext cx="11023600" cy="2865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" r:id="rId3" imgW="10420985" imgH="2712720" progId="Word.Document.8">
                  <p:embed/>
                </p:oleObj>
              </mc:Choice>
              <mc:Fallback>
                <p:oleObj name="" r:id="rId3" imgW="10420985" imgH="271272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201" y="3827555"/>
                        <a:ext cx="11023600" cy="286512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5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204" name="对象 819203"/>
          <p:cNvGraphicFramePr>
            <a:graphicFrameLocks noChangeAspect="1"/>
          </p:cNvGraphicFramePr>
          <p:nvPr/>
        </p:nvGraphicFramePr>
        <p:xfrm>
          <a:off x="362585" y="553720"/>
          <a:ext cx="11245215" cy="2653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" r:id="rId1" imgW="10420985" imgH="2240280" progId="Word.Document.8">
                  <p:embed/>
                </p:oleObj>
              </mc:Choice>
              <mc:Fallback>
                <p:oleObj name="" r:id="rId1" imgW="10420985" imgH="22402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62585" y="553720"/>
                        <a:ext cx="11245215" cy="26536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05" name="对象 819204"/>
          <p:cNvGraphicFramePr>
            <a:graphicFrameLocks noChangeAspect="1"/>
          </p:cNvGraphicFramePr>
          <p:nvPr/>
        </p:nvGraphicFramePr>
        <p:xfrm>
          <a:off x="584201" y="3160025"/>
          <a:ext cx="11023600" cy="2153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" r:id="rId3" imgW="10420985" imgH="2038985" progId="Word.Document.8">
                  <p:embed/>
                </p:oleObj>
              </mc:Choice>
              <mc:Fallback>
                <p:oleObj name="" r:id="rId3" imgW="10420985" imgH="203898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201" y="3160025"/>
                        <a:ext cx="11023600" cy="215392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8180" name="对象 818179"/>
          <p:cNvGraphicFramePr>
            <a:graphicFrameLocks noChangeAspect="1"/>
          </p:cNvGraphicFramePr>
          <p:nvPr/>
        </p:nvGraphicFramePr>
        <p:xfrm>
          <a:off x="349250" y="1122680"/>
          <a:ext cx="1125664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" r:id="rId1" imgW="10417810" imgH="536575" progId="Word.Document.8">
                  <p:embed/>
                </p:oleObj>
              </mc:Choice>
              <mc:Fallback>
                <p:oleObj name="" r:id="rId1" imgW="10417810" imgH="5365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49250" y="1122680"/>
                        <a:ext cx="11256645" cy="6921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8181" name="对象 818180"/>
          <p:cNvGraphicFramePr>
            <a:graphicFrameLocks noChangeAspect="1"/>
          </p:cNvGraphicFramePr>
          <p:nvPr/>
        </p:nvGraphicFramePr>
        <p:xfrm>
          <a:off x="584201" y="1921278"/>
          <a:ext cx="11023600" cy="1706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" r:id="rId3" imgW="10420985" imgH="1616710" progId="Word.Document.8">
                  <p:embed/>
                </p:oleObj>
              </mc:Choice>
              <mc:Fallback>
                <p:oleObj name="" r:id="rId3" imgW="10420985" imgH="161671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201" y="1921278"/>
                        <a:ext cx="11023600" cy="170688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8182" name="对象 818181"/>
          <p:cNvGraphicFramePr>
            <a:graphicFrameLocks noChangeAspect="1"/>
          </p:cNvGraphicFramePr>
          <p:nvPr/>
        </p:nvGraphicFramePr>
        <p:xfrm>
          <a:off x="584201" y="3195301"/>
          <a:ext cx="11023600" cy="1050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" r:id="rId5" imgW="10420985" imgH="993775" progId="Word.Document.8">
                  <p:embed/>
                </p:oleObj>
              </mc:Choice>
              <mc:Fallback>
                <p:oleObj name="" r:id="rId5" imgW="10420985" imgH="9937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4201" y="3195301"/>
                        <a:ext cx="11023600" cy="105029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8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7155" name="对象 817154"/>
          <p:cNvGraphicFramePr>
            <a:graphicFrameLocks noChangeAspect="1"/>
          </p:cNvGraphicFramePr>
          <p:nvPr/>
        </p:nvGraphicFramePr>
        <p:xfrm>
          <a:off x="365125" y="1207135"/>
          <a:ext cx="11240770" cy="706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" r:id="rId1" imgW="10417810" imgH="536575" progId="Word.Document.8">
                  <p:embed/>
                </p:oleObj>
              </mc:Choice>
              <mc:Fallback>
                <p:oleObj name="" r:id="rId1" imgW="10417810" imgH="5365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65125" y="1207135"/>
                        <a:ext cx="11240770" cy="70675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7156" name="对象 817155"/>
          <p:cNvGraphicFramePr>
            <a:graphicFrameLocks noChangeAspect="1"/>
          </p:cNvGraphicFramePr>
          <p:nvPr/>
        </p:nvGraphicFramePr>
        <p:xfrm>
          <a:off x="584201" y="1863626"/>
          <a:ext cx="11023600" cy="3496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" r:id="rId3" imgW="10420985" imgH="3307080" progId="Word.Document.8">
                  <p:embed/>
                </p:oleObj>
              </mc:Choice>
              <mc:Fallback>
                <p:oleObj name="" r:id="rId3" imgW="10420985" imgH="33070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201" y="1863626"/>
                        <a:ext cx="11023600" cy="349694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62" name="图片 115916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19100" y="143510"/>
            <a:ext cx="11513185" cy="337375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3010" name="图片 115712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707708" y="3687763"/>
            <a:ext cx="6164262" cy="2809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3011" name="图片 115712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7086600" y="3688080"/>
            <a:ext cx="4380865" cy="18637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4994" name="图片 118169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52083" y="426720"/>
            <a:ext cx="6392862" cy="25812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4995" name="矩形 1181698"/>
          <p:cNvSpPr/>
          <p:nvPr>
            <p:custDataLst>
              <p:tags r:id="rId3"/>
            </p:custDataLst>
          </p:nvPr>
        </p:nvSpPr>
        <p:spPr>
          <a:xfrm>
            <a:off x="290195" y="1712595"/>
            <a:ext cx="5659755" cy="149352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t"/>
          <a:p>
            <a:endParaRPr lang="zh-CN" altLang="en-US"/>
          </a:p>
        </p:txBody>
      </p:sp>
      <p:pic>
        <p:nvPicPr>
          <p:cNvPr id="86018" name="图片 118272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864225" y="1422400"/>
            <a:ext cx="4943475" cy="590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6019" name="图片 118272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5863908" y="2012315"/>
            <a:ext cx="6238875" cy="36861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9"/>
          <p:cNvSpPr/>
          <p:nvPr/>
        </p:nvSpPr>
        <p:spPr>
          <a:xfrm>
            <a:off x="2579688" y="2190591"/>
            <a:ext cx="7050087" cy="2287905"/>
          </a:xfrm>
          <a:prstGeom prst="rect">
            <a:avLst/>
          </a:prstGeom>
          <a:noFill/>
          <a:ln w="9525">
            <a:noFill/>
          </a:ln>
          <a:effectLst>
            <a:outerShdw sy="50000" kx="-2453608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lstStyle/>
          <a:p>
            <a:pPr eaLnBrk="0" hangingPunct="0">
              <a:lnSpc>
                <a:spcPct val="170000"/>
              </a:lnSpc>
            </a:pP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．什么叫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弧度角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? </a:t>
            </a:r>
            <a:endParaRPr lang="en-US" altLang="zh-CN" sz="2800" b="1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 eaLnBrk="0" hangingPunct="0">
              <a:lnSpc>
                <a:spcPct val="170000"/>
              </a:lnSpc>
            </a:pP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2.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“角度制”与“弧度制”的联系与区别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. </a:t>
            </a:r>
            <a:endParaRPr lang="en-US" altLang="zh-CN" sz="2800" b="1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 eaLnBrk="0" hangingPunct="0">
              <a:lnSpc>
                <a:spcPct val="170000"/>
              </a:lnSpc>
            </a:pP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．弧长公式与扇形面积公式．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2" name="AutoShape 8" descr="c2229a438cd541cd9c3eda3528e5b29d# #圆角矩形 2334"/>
          <p:cNvSpPr/>
          <p:nvPr/>
        </p:nvSpPr>
        <p:spPr>
          <a:xfrm>
            <a:off x="2018665" y="600710"/>
            <a:ext cx="4464050" cy="573088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楷体" panose="02010609060101010101" pitchFamily="49" charset="-122"/>
                <a:sym typeface="Arial" panose="020B0604020202020204" pitchFamily="34" charset="0"/>
              </a:rPr>
              <a:t>课堂小结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楷体" panose="02010609060101010101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206752" y="108400"/>
            <a:ext cx="2179209" cy="666115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zh-CN" altLang="en-US" sz="3735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课后作业</a:t>
            </a:r>
            <a:endParaRPr lang="zh-CN" altLang="en-US" sz="3735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6" name="New picture"/>
          <p:cNvPicPr/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5358533" y="16789400"/>
            <a:ext cx="474133" cy="355600"/>
          </a:xfrm>
          <a:prstGeom prst="cube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278765" y="1442085"/>
            <a:ext cx="8869680" cy="42614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课本：</a:t>
            </a:r>
            <a:r>
              <a:rPr lang="en-US" altLang="zh-CN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P176</a:t>
            </a:r>
            <a:r>
              <a:rPr lang="zh-CN" alt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第</a:t>
            </a:r>
            <a:r>
              <a:rPr 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4</a:t>
            </a:r>
            <a:r>
              <a:rPr lang="zh-CN" alt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、</a:t>
            </a:r>
            <a:r>
              <a:rPr lang="en-US" altLang="zh-CN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5</a:t>
            </a:r>
            <a:r>
              <a:rPr lang="zh-CN" alt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、</a:t>
            </a:r>
            <a:r>
              <a:rPr lang="en-US" altLang="zh-CN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6</a:t>
            </a:r>
            <a:r>
              <a:rPr lang="zh-CN" alt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、</a:t>
            </a:r>
            <a:r>
              <a:rPr lang="en-US" altLang="zh-CN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8</a:t>
            </a:r>
            <a:r>
              <a:rPr lang="zh-CN" alt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、</a:t>
            </a:r>
            <a:r>
              <a:rPr lang="en-US" altLang="zh-CN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9</a:t>
            </a:r>
            <a:r>
              <a:rPr lang="zh-CN" alt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题</a:t>
            </a:r>
            <a:endParaRPr lang="zh-CN" altLang="en-US" sz="4515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0" hangingPunct="0"/>
            <a:endParaRPr lang="zh-CN" altLang="en-US" sz="4515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0" hangingPunct="0"/>
            <a:r>
              <a:rPr lang="zh-CN" alt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预习</a:t>
            </a:r>
            <a:r>
              <a:rPr lang="en-US" altLang="zh-CN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:</a:t>
            </a:r>
            <a:r>
              <a:rPr lang="zh-CN" alt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书本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P177--179</a:t>
            </a:r>
            <a:endParaRPr lang="en-US" altLang="zh-CN" sz="4515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eaLnBrk="0" hangingPunct="0"/>
            <a:endParaRPr lang="zh-CN" altLang="en-US" sz="4515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0" hangingPunct="0"/>
            <a:r>
              <a:rPr lang="zh-CN" altLang="en-US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练习册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:P84--86</a:t>
            </a:r>
            <a:endParaRPr lang="zh-CN" altLang="en-US" sz="4515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0" hangingPunct="0"/>
            <a:endParaRPr lang="zh-CN" altLang="en-US" sz="4515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/>
          <p:nvPr/>
        </p:nvSpPr>
        <p:spPr>
          <a:xfrm>
            <a:off x="946468" y="1445895"/>
            <a:ext cx="86042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US" altLang="zh-CN" sz="2800" b="1">
                <a:latin typeface="Times New Roman" panose="02020603050405020304" pitchFamily="18" charset="0"/>
              </a:rPr>
              <a:t>1. </a:t>
            </a:r>
            <a:r>
              <a:rPr lang="zh-CN" altLang="en-US" sz="2800" b="1">
                <a:latin typeface="Times New Roman" panose="02020603050405020304" pitchFamily="18" charset="0"/>
              </a:rPr>
              <a:t>在平面几何里，度量角的大小用什么单位？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37892" name="矩形 37891"/>
          <p:cNvSpPr/>
          <p:nvPr/>
        </p:nvSpPr>
        <p:spPr>
          <a:xfrm>
            <a:off x="1200785" y="3600450"/>
            <a:ext cx="8096250" cy="96901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buNone/>
            </a:pPr>
            <a:r>
              <a:rPr lang="zh-CN" altLang="en-US" sz="2800" b="1">
                <a:solidFill>
                  <a:srgbClr val="000066"/>
                </a:solidFill>
                <a:latin typeface="+mn-ea"/>
                <a:ea typeface="+mn-ea"/>
                <a:cs typeface="+mn-ea"/>
              </a:rPr>
              <a:t>规定：圆周</a:t>
            </a:r>
            <a:r>
              <a:rPr lang="en-US" altLang="zh-CN" sz="2800" b="1">
                <a:solidFill>
                  <a:srgbClr val="FF0000"/>
                </a:solidFill>
                <a:latin typeface="+mn-ea"/>
                <a:ea typeface="+mn-ea"/>
                <a:cs typeface="+mn-ea"/>
              </a:rPr>
              <a:t>1/360</a:t>
            </a:r>
            <a:r>
              <a:rPr lang="zh-CN" altLang="en-US" sz="2800" b="1">
                <a:solidFill>
                  <a:srgbClr val="000066"/>
                </a:solidFill>
                <a:latin typeface="+mn-ea"/>
                <a:ea typeface="+mn-ea"/>
                <a:cs typeface="+mn-ea"/>
              </a:rPr>
              <a:t>的圆心角称作</a:t>
            </a:r>
            <a:r>
              <a:rPr lang="en-US" altLang="zh-CN" sz="2800" b="1">
                <a:solidFill>
                  <a:srgbClr val="FF0000"/>
                </a:solidFill>
                <a:latin typeface="+mn-ea"/>
                <a:ea typeface="+mn-ea"/>
                <a:cs typeface="+mn-ea"/>
              </a:rPr>
              <a:t>1°</a:t>
            </a:r>
            <a:r>
              <a:rPr lang="zh-CN" altLang="en-US" sz="2800" b="1">
                <a:solidFill>
                  <a:srgbClr val="000066"/>
                </a:solidFill>
                <a:latin typeface="+mn-ea"/>
                <a:ea typeface="+mn-ea"/>
                <a:cs typeface="+mn-ea"/>
              </a:rPr>
              <a:t>角。</a:t>
            </a:r>
            <a:endParaRPr lang="zh-CN" altLang="en-US" sz="2800" b="1">
              <a:solidFill>
                <a:srgbClr val="000066"/>
              </a:solidFill>
              <a:latin typeface="+mn-ea"/>
              <a:ea typeface="+mn-ea"/>
              <a:cs typeface="+mn-ea"/>
            </a:endParaRPr>
          </a:p>
        </p:txBody>
      </p:sp>
      <p:sp>
        <p:nvSpPr>
          <p:cNvPr id="37893" name="矩形 37892"/>
          <p:cNvSpPr/>
          <p:nvPr/>
        </p:nvSpPr>
        <p:spPr>
          <a:xfrm>
            <a:off x="1485900" y="2154555"/>
            <a:ext cx="5994400" cy="6477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角度制的单位有：度、分、秒。</a:t>
            </a:r>
            <a:endParaRPr lang="zh-CN" altLang="en-US" sz="2800" b="1">
              <a:solidFill>
                <a:srgbClr val="006600"/>
              </a:solidFill>
              <a:latin typeface="Times New Roman" panose="02020603050405020304" pitchFamily="18" charset="0"/>
              <a:ea typeface="华文新魏" pitchFamily="2" charset="-122"/>
            </a:endParaRPr>
          </a:p>
        </p:txBody>
      </p:sp>
      <p:sp>
        <p:nvSpPr>
          <p:cNvPr id="4" name="AutoShape 8" descr="c2229a438cd541cd9c3eda3528e5b29d# #圆角矩形 2334"/>
          <p:cNvSpPr/>
          <p:nvPr/>
        </p:nvSpPr>
        <p:spPr>
          <a:xfrm>
            <a:off x="779780" y="397510"/>
            <a:ext cx="4464050" cy="573088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楷体" panose="02010609060101010101" pitchFamily="49" charset="-122"/>
                <a:sym typeface="Arial" panose="020B0604020202020204" pitchFamily="34" charset="0"/>
              </a:rPr>
              <a:t>复习二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楷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9220" name="Text Box 4"/>
          <p:cNvSpPr txBox="1"/>
          <p:nvPr/>
        </p:nvSpPr>
        <p:spPr>
          <a:xfrm>
            <a:off x="976313" y="2740660"/>
            <a:ext cx="4349115" cy="60769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>
                <a:latin typeface="Tahoma" panose="020B0604030504040204" pitchFamily="34" charset="0"/>
              </a:rPr>
              <a:t> </a:t>
            </a:r>
            <a:r>
              <a:rPr lang="en-US" sz="2800">
                <a:latin typeface="Tahoma" panose="020B0604030504040204" pitchFamily="34" charset="0"/>
              </a:rPr>
              <a:t>2.</a:t>
            </a:r>
            <a:r>
              <a:rPr lang="en-US" altLang="zh-CN" sz="2800" b="1">
                <a:latin typeface="Times New Roman" panose="02020603050405020304" pitchFamily="18" charset="0"/>
              </a:rPr>
              <a:t>1°</a:t>
            </a:r>
            <a:r>
              <a:rPr lang="zh-CN" altLang="en-US" sz="2800" b="1">
                <a:latin typeface="Times New Roman" panose="02020603050405020304" pitchFamily="18" charset="0"/>
              </a:rPr>
              <a:t>的角是如何定义的？ 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9224" name="Text Box 8"/>
          <p:cNvSpPr txBox="1"/>
          <p:nvPr/>
        </p:nvSpPr>
        <p:spPr>
          <a:xfrm>
            <a:off x="976313" y="4235768"/>
            <a:ext cx="715327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latin typeface="Times New Roman" panose="02020603050405020304" pitchFamily="18" charset="0"/>
              </a:rPr>
              <a:t>这种用度做单位来度量角的制度叫做</a:t>
            </a: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  <a:t>角度制 </a:t>
            </a:r>
            <a:r>
              <a:rPr lang="en-US" altLang="zh-CN" sz="2800" b="1">
                <a:latin typeface="Times New Roman" panose="02020603050405020304" pitchFamily="18" charset="0"/>
              </a:rPr>
              <a:t>.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9225" name="Text Box 9"/>
          <p:cNvSpPr txBox="1"/>
          <p:nvPr/>
        </p:nvSpPr>
        <p:spPr>
          <a:xfrm>
            <a:off x="776605" y="4916805"/>
            <a:ext cx="10545445" cy="11245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>
                <a:latin typeface="Tahoma" panose="020B0604030504040204" pitchFamily="34" charset="0"/>
              </a:rPr>
              <a:t>在数学和其他科学研究中还经常用到另一种度量角的制度 </a:t>
            </a:r>
            <a:r>
              <a:rPr lang="en-US" altLang="zh-CN" sz="2800" b="1">
                <a:latin typeface="Arial" panose="020B0604020202020204" pitchFamily="34" charset="0"/>
              </a:rPr>
              <a:t>—</a:t>
            </a:r>
            <a:r>
              <a:rPr lang="en-US" altLang="zh-CN" sz="2800" b="1">
                <a:latin typeface="Tahoma" panose="020B0604030504040204" pitchFamily="34" charset="0"/>
              </a:rPr>
              <a:t> </a:t>
            </a:r>
            <a:r>
              <a:rPr lang="zh-CN" altLang="en-US" sz="2800" b="1">
                <a:solidFill>
                  <a:schemeClr val="tx2"/>
                </a:solidFill>
                <a:latin typeface="Tahoma" panose="020B0604030504040204" pitchFamily="34" charset="0"/>
              </a:rPr>
              <a:t>弧度制</a:t>
            </a:r>
            <a:r>
              <a:rPr lang="zh-CN" altLang="en-US" sz="2800" b="1">
                <a:latin typeface="Tahoma" panose="020B0604030504040204" pitchFamily="34" charset="0"/>
              </a:rPr>
              <a:t>，它是如何定义呢？ </a:t>
            </a:r>
            <a:endParaRPr lang="zh-CN" altLang="en-US" sz="2800" b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3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build="p"/>
      <p:bldP spid="9220" grpId="0"/>
      <p:bldP spid="9224" grpId="0"/>
      <p:bldP spid="37892" grpId="0"/>
      <p:bldP spid="92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861060" y="2866390"/>
            <a:ext cx="59594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/>
              <a:t>（</a:t>
            </a:r>
            <a:r>
              <a:rPr lang="en-US" altLang="zh-CN" sz="2800"/>
              <a:t>2</a:t>
            </a:r>
            <a:r>
              <a:rPr lang="zh-CN" altLang="en-US" sz="2800"/>
              <a:t>）分别计算对应弧长与半径之比</a:t>
            </a:r>
            <a:endParaRPr lang="zh-CN" altLang="en-US" sz="2800"/>
          </a:p>
        </p:txBody>
      </p:sp>
      <p:grpSp>
        <p:nvGrpSpPr>
          <p:cNvPr id="9" name="组合 8"/>
          <p:cNvGrpSpPr/>
          <p:nvPr/>
        </p:nvGrpSpPr>
        <p:grpSpPr>
          <a:xfrm>
            <a:off x="861060" y="803910"/>
            <a:ext cx="9293225" cy="2903220"/>
            <a:chOff x="-278" y="1545"/>
            <a:chExt cx="14635" cy="4572"/>
          </a:xfrm>
        </p:grpSpPr>
        <p:sp>
          <p:nvSpPr>
            <p:cNvPr id="5124" name="Text Box 10"/>
            <p:cNvSpPr txBox="1"/>
            <p:nvPr/>
          </p:nvSpPr>
          <p:spPr>
            <a:xfrm>
              <a:off x="-278" y="1545"/>
              <a:ext cx="12845" cy="822"/>
            </a:xfrm>
            <a:prstGeom prst="rect">
              <a:avLst/>
            </a:prstGeom>
            <a:noFill/>
            <a:ln w="9525">
              <a:noFill/>
            </a:ln>
            <a:effectLst>
              <a:outerShdw sy="50000" kx="-2453608" rotWithShape="0">
                <a:schemeClr val="bg2">
                  <a:alpha val="50000"/>
                </a:schemeClr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zh-CN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探究：</a:t>
              </a:r>
              <a:r>
                <a:rPr lang="zh-CN" altLang="en-US" sz="2800" b="1">
                  <a:latin typeface="Times New Roman" panose="02020603050405020304" pitchFamily="18" charset="0"/>
                  <a:sym typeface="+mn-ea"/>
                </a:rPr>
                <a:t>在圆内，圆心角的大小和半径大小有关系吗？</a:t>
              </a:r>
              <a:endParaRPr lang="zh-CN" altLang="en-US" b="1" baseline="30000">
                <a:solidFill>
                  <a:srgbClr val="FF0000"/>
                </a:solidFill>
                <a:latin typeface="Comic Sans MS" panose="030F0702030302020204"/>
                <a:cs typeface="Comic Sans MS" panose="030F0702030302020204"/>
              </a:endParaRPr>
            </a:p>
          </p:txBody>
        </p:sp>
        <p:pic>
          <p:nvPicPr>
            <p:cNvPr id="6160" name="Picture 16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 rot="-5400000">
              <a:off x="10472" y="2232"/>
              <a:ext cx="3912" cy="3858"/>
            </a:xfrm>
            <a:prstGeom prst="rect">
              <a:avLst/>
            </a:prstGeom>
            <a:noFill/>
            <a:ln w="9525">
              <a:noFill/>
            </a:ln>
          </p:spPr>
        </p:pic>
        <p:graphicFrame>
          <p:nvGraphicFramePr>
            <p:cNvPr id="6162" name="Object 18"/>
            <p:cNvGraphicFramePr>
              <a:graphicFrameLocks noChangeAspect="1"/>
            </p:cNvGraphicFramePr>
            <p:nvPr/>
          </p:nvGraphicFramePr>
          <p:xfrm>
            <a:off x="12332" y="3645"/>
            <a:ext cx="460" cy="4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" r:id="rId2" imgW="152400" imgH="139700" progId="Equation.3">
                    <p:embed/>
                  </p:oleObj>
                </mc:Choice>
                <mc:Fallback>
                  <p:oleObj name="" r:id="rId2" imgW="152400" imgH="139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2332" y="3645"/>
                          <a:ext cx="460" cy="42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" name="文本框 5"/>
          <p:cNvSpPr txBox="1"/>
          <p:nvPr/>
        </p:nvSpPr>
        <p:spPr>
          <a:xfrm>
            <a:off x="678180" y="3565525"/>
            <a:ext cx="80657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思考：通过上面的计算，你发现了什么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sym typeface="+mn-ea"/>
              </a:rPr>
              <a:t>规律</a:t>
            </a:r>
            <a:r>
              <a:rPr lang="zh-CN" altLang="en-US" sz="2800">
                <a:solidFill>
                  <a:srgbClr val="FF0000"/>
                </a:solidFill>
              </a:rPr>
              <a:t>？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15645" y="4206240"/>
            <a:ext cx="802830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chemeClr val="tx1"/>
                </a:solidFill>
                <a:latin typeface="Calibri" panose="020F0502020204030204"/>
              </a:rPr>
              <a:t>①</a:t>
            </a:r>
            <a:r>
              <a:rPr lang="en-US" altLang="zh-CN" sz="2800">
                <a:solidFill>
                  <a:schemeClr val="tx1"/>
                </a:solidFill>
              </a:rPr>
              <a:t>.</a:t>
            </a:r>
            <a:r>
              <a:rPr lang="zh-CN" altLang="en-US" sz="2800">
                <a:solidFill>
                  <a:schemeClr val="tx1"/>
                </a:solidFill>
              </a:rPr>
              <a:t>圆心角不变，比值不变；比值的大小与所取的圆的半径大小无关；</a:t>
            </a: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5335" y="5452110"/>
            <a:ext cx="787209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chemeClr val="tx1"/>
                </a:solidFill>
                <a:latin typeface="Calibri" panose="020F0502020204030204"/>
                <a:sym typeface="+mn-ea"/>
              </a:rPr>
              <a:t>②</a:t>
            </a:r>
            <a:r>
              <a:rPr lang="zh-CN" altLang="en-US" sz="2800">
                <a:solidFill>
                  <a:schemeClr val="tx1"/>
                </a:solidFill>
                <a:sym typeface="+mn-ea"/>
              </a:rPr>
              <a:t>圆心角改变，比值改变；比值的大小只与圆心角的大小有关；</a:t>
            </a:r>
            <a:endParaRPr lang="zh-CN" altLang="en-US" sz="280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480417" y="1423670"/>
            <a:ext cx="7877175" cy="1108710"/>
            <a:chOff x="181" y="3830"/>
            <a:chExt cx="10660" cy="1746"/>
          </a:xfrm>
        </p:grpSpPr>
        <p:grpSp>
          <p:nvGrpSpPr>
            <p:cNvPr id="4" name="组合 3"/>
            <p:cNvGrpSpPr/>
            <p:nvPr/>
          </p:nvGrpSpPr>
          <p:grpSpPr>
            <a:xfrm>
              <a:off x="181" y="4444"/>
              <a:ext cx="10660" cy="1132"/>
              <a:chOff x="899" y="3466"/>
              <a:chExt cx="10660" cy="1132"/>
            </a:xfrm>
          </p:grpSpPr>
          <p:graphicFrame>
            <p:nvGraphicFramePr>
              <p:cNvPr id="2" name="对象 1">
                <a:hlinkClick r:id="" action="ppaction://ole?verb="/>
              </p:cNvPr>
              <p:cNvGraphicFramePr>
                <a:graphicFrameLocks noChangeAspect="1"/>
              </p:cNvGraphicFramePr>
              <p:nvPr/>
            </p:nvGraphicFramePr>
            <p:xfrm>
              <a:off x="7881" y="3466"/>
              <a:ext cx="1689" cy="8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9" name="" r:id="rId4" imgW="495300" imgH="393700" progId="Equation.KSEE3">
                      <p:embed/>
                    </p:oleObj>
                  </mc:Choice>
                  <mc:Fallback>
                    <p:oleObj name="" r:id="rId4" imgW="495300" imgH="393700" progId="Equation.KSEE3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7881" y="3466"/>
                            <a:ext cx="1689" cy="83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" name="文本框 2"/>
              <p:cNvSpPr txBox="1"/>
              <p:nvPr/>
            </p:nvSpPr>
            <p:spPr>
              <a:xfrm>
                <a:off x="899" y="3776"/>
                <a:ext cx="10660" cy="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/>
                  <a:t>（</a:t>
                </a:r>
                <a:r>
                  <a:rPr lang="en-US" altLang="zh-CN" sz="2800"/>
                  <a:t>1</a:t>
                </a:r>
                <a:r>
                  <a:rPr lang="zh-CN" altLang="en-US" sz="2800"/>
                  <a:t>）分别计算相对应的弧长</a:t>
                </a:r>
                <a:r>
                  <a:rPr lang="en-US" altLang="zh-CN" sz="2800">
                    <a:latin typeface="Segoe Script" panose="020B0504020000000003" charset="0"/>
                    <a:cs typeface="Segoe Script" panose="020B0504020000000003" charset="0"/>
                    <a:sym typeface="+mn-ea"/>
                  </a:rPr>
                  <a:t>l</a:t>
                </a:r>
                <a:r>
                  <a:rPr lang="zh-CN" altLang="en-US" sz="2800">
                    <a:latin typeface="Segoe Script" panose="020B0504020000000003" charset="0"/>
                    <a:cs typeface="Segoe Script" panose="020B0504020000000003" charset="0"/>
                    <a:sym typeface="+mn-ea"/>
                  </a:rPr>
                  <a:t>（          ）</a:t>
                </a:r>
                <a:endParaRPr lang="zh-CN" altLang="en-US" sz="2800">
                  <a:latin typeface="Segoe Script" panose="020B0504020000000003" charset="0"/>
                  <a:cs typeface="Segoe Script" panose="020B0504020000000003" charset="0"/>
                  <a:sym typeface="+mn-ea"/>
                </a:endParaRPr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696" y="3830"/>
              <a:ext cx="9037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800" b="1">
                  <a:solidFill>
                    <a:srgbClr val="FF0000"/>
                  </a:solidFill>
                  <a:sym typeface="+mn-ea"/>
                </a:rPr>
                <a:t>角度为</a:t>
              </a:r>
              <a:r>
                <a:rPr lang="en-US" altLang="zh-CN" sz="2800" b="1">
                  <a:solidFill>
                    <a:srgbClr val="FF0000"/>
                  </a:solidFill>
                  <a:sym typeface="+mn-ea"/>
                </a:rPr>
                <a:t>30</a:t>
              </a:r>
              <a:r>
                <a:rPr lang="en-US" altLang="zh-CN" sz="2800" b="1" baseline="30000">
                  <a:solidFill>
                    <a:srgbClr val="FF0000"/>
                  </a:solidFill>
                  <a:sym typeface="+mn-ea"/>
                </a:rPr>
                <a:t>0</a:t>
              </a:r>
              <a:r>
                <a:rPr lang="zh-CN" altLang="en-US" sz="2800" b="1">
                  <a:solidFill>
                    <a:srgbClr val="FF0000"/>
                  </a:solidFill>
                  <a:sym typeface="+mn-ea"/>
                </a:rPr>
                <a:t>、</a:t>
              </a:r>
              <a:r>
                <a:rPr lang="en-US" altLang="zh-CN" sz="2800" b="1">
                  <a:solidFill>
                    <a:srgbClr val="FF0000"/>
                  </a:solidFill>
                  <a:sym typeface="+mn-ea"/>
                </a:rPr>
                <a:t>60</a:t>
              </a:r>
              <a:r>
                <a:rPr lang="en-US" altLang="zh-CN" sz="2800" b="1" baseline="30000">
                  <a:solidFill>
                    <a:srgbClr val="FF0000"/>
                  </a:solidFill>
                  <a:sym typeface="+mn-ea"/>
                </a:rPr>
                <a:t>0</a:t>
              </a:r>
              <a:r>
                <a:rPr lang="zh-CN" altLang="en-US" sz="2800">
                  <a:sym typeface="+mn-ea"/>
                </a:rPr>
                <a:t>的圆心角，半径</a:t>
              </a:r>
              <a:r>
                <a:rPr lang="en-US" altLang="zh-CN" sz="2800">
                  <a:sym typeface="+mn-ea"/>
                </a:rPr>
                <a:t>r=1,2,3</a:t>
              </a:r>
              <a:r>
                <a:rPr lang="zh-CN" altLang="zh-CN" sz="2800">
                  <a:sym typeface="+mn-ea"/>
                </a:rPr>
                <a:t>时，</a:t>
              </a:r>
              <a:endParaRPr lang="zh-CN" altLang="en-US" sz="2800"/>
            </a:p>
          </p:txBody>
        </p:sp>
      </p:grpSp>
      <p:sp>
        <p:nvSpPr>
          <p:cNvPr id="12" name="AutoShape 8" descr="c2229a438cd541cd9c3eda3528e5b29d# #圆角矩形 2334"/>
          <p:cNvSpPr/>
          <p:nvPr/>
        </p:nvSpPr>
        <p:spPr>
          <a:xfrm>
            <a:off x="480695" y="96520"/>
            <a:ext cx="4464050" cy="573088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楷体" panose="02010609060101010101" pitchFamily="49" charset="-122"/>
                <a:sym typeface="Arial" panose="020B0604020202020204" pitchFamily="34" charset="0"/>
              </a:rPr>
              <a:t>新授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楷体" panose="02010609060101010101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3"/>
          <p:cNvSpPr txBox="1"/>
          <p:nvPr/>
        </p:nvSpPr>
        <p:spPr>
          <a:xfrm>
            <a:off x="1149985" y="1099820"/>
            <a:ext cx="8472488" cy="1555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70000"/>
              </a:lnSpc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    把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长度等于半径长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的弧所对的圆心角叫做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弧度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(radian)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的角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. 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6147" name="Text Box 14"/>
          <p:cNvSpPr txBox="1"/>
          <p:nvPr/>
        </p:nvSpPr>
        <p:spPr>
          <a:xfrm>
            <a:off x="827405" y="577850"/>
            <a:ext cx="305593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1.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弧度的概念</a:t>
            </a:r>
            <a:endParaRPr lang="zh-CN" altLang="en-US" sz="280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9231" name="Text Box 15"/>
          <p:cNvSpPr txBox="1"/>
          <p:nvPr/>
        </p:nvSpPr>
        <p:spPr>
          <a:xfrm>
            <a:off x="1829435" y="3998595"/>
            <a:ext cx="6303963" cy="22879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70000"/>
              </a:lnSpc>
            </a:pPr>
            <a:r>
              <a:rPr lang="zh-CN" altLang="en-US" sz="2800" b="1">
                <a:solidFill>
                  <a:srgbClr val="CC00FF"/>
                </a:solidFill>
                <a:latin typeface="宋体" panose="02010600030101010101" pitchFamily="2" charset="-122"/>
              </a:rPr>
              <a:t>约定：</a:t>
            </a:r>
            <a:r>
              <a:rPr lang="zh-CN" altLang="en-US" sz="2800" b="1">
                <a:solidFill>
                  <a:srgbClr val="9900FF"/>
                </a:solidFill>
                <a:latin typeface="宋体" panose="02010600030101010101" pitchFamily="2" charset="-122"/>
              </a:rPr>
              <a:t> 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正角的弧度数为正数，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lnSpc>
                <a:spcPct val="170000"/>
              </a:lnSpc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       负角的弧度数为负数，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lnSpc>
                <a:spcPct val="170000"/>
              </a:lnSpc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       零角的弧度数为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0.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grpSp>
        <p:nvGrpSpPr>
          <p:cNvPr id="6151" name="组合 6150"/>
          <p:cNvGrpSpPr/>
          <p:nvPr/>
        </p:nvGrpSpPr>
        <p:grpSpPr>
          <a:xfrm>
            <a:off x="7062788" y="3462020"/>
            <a:ext cx="2886075" cy="2743200"/>
            <a:chOff x="3681" y="1632"/>
            <a:chExt cx="1818" cy="1728"/>
          </a:xfrm>
        </p:grpSpPr>
        <p:grpSp>
          <p:nvGrpSpPr>
            <p:cNvPr id="6152" name="组合 6151"/>
            <p:cNvGrpSpPr/>
            <p:nvPr/>
          </p:nvGrpSpPr>
          <p:grpSpPr>
            <a:xfrm>
              <a:off x="3681" y="1824"/>
              <a:ext cx="1536" cy="1536"/>
              <a:chOff x="1392" y="2448"/>
              <a:chExt cx="1536" cy="1536"/>
            </a:xfrm>
          </p:grpSpPr>
          <p:grpSp>
            <p:nvGrpSpPr>
              <p:cNvPr id="6153" name="组合 6152"/>
              <p:cNvGrpSpPr/>
              <p:nvPr/>
            </p:nvGrpSpPr>
            <p:grpSpPr>
              <a:xfrm>
                <a:off x="1392" y="2448"/>
                <a:ext cx="1536" cy="1536"/>
                <a:chOff x="1392" y="2448"/>
                <a:chExt cx="1536" cy="1536"/>
              </a:xfrm>
            </p:grpSpPr>
            <p:sp>
              <p:nvSpPr>
                <p:cNvPr id="6154" name="椭圆 6153"/>
                <p:cNvSpPr/>
                <p:nvPr/>
              </p:nvSpPr>
              <p:spPr>
                <a:xfrm>
                  <a:off x="1392" y="2448"/>
                  <a:ext cx="1536" cy="1536"/>
                </a:xfrm>
                <a:prstGeom prst="ellipse">
                  <a:avLst/>
                </a:prstGeom>
                <a:noFill/>
                <a:ln w="50800" cap="flat" cmpd="sng">
                  <a:solidFill>
                    <a:srgbClr val="80008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 sz="2800"/>
                </a:p>
              </p:txBody>
            </p:sp>
            <p:sp>
              <p:nvSpPr>
                <p:cNvPr id="6155" name="直接连接符 6154"/>
                <p:cNvSpPr/>
                <p:nvPr/>
              </p:nvSpPr>
              <p:spPr>
                <a:xfrm>
                  <a:off x="2160" y="3216"/>
                  <a:ext cx="768" cy="0"/>
                </a:xfrm>
                <a:prstGeom prst="line">
                  <a:avLst/>
                </a:prstGeom>
                <a:ln w="50800" cap="flat" cmpd="sng">
                  <a:solidFill>
                    <a:srgbClr val="80008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/>
              </p:txBody>
            </p:sp>
            <p:sp>
              <p:nvSpPr>
                <p:cNvPr id="6156" name="直接连接符 6155"/>
                <p:cNvSpPr/>
                <p:nvPr/>
              </p:nvSpPr>
              <p:spPr>
                <a:xfrm flipV="1">
                  <a:off x="2160" y="2544"/>
                  <a:ext cx="388" cy="672"/>
                </a:xfrm>
                <a:prstGeom prst="line">
                  <a:avLst/>
                </a:prstGeom>
                <a:ln w="50800" cap="flat" cmpd="sng">
                  <a:solidFill>
                    <a:srgbClr val="80008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/>
              </p:txBody>
            </p:sp>
          </p:grpSp>
          <p:sp>
            <p:nvSpPr>
              <p:cNvPr id="6157" name="任意多边形 6156"/>
              <p:cNvSpPr/>
              <p:nvPr/>
            </p:nvSpPr>
            <p:spPr>
              <a:xfrm>
                <a:off x="2352" y="2928"/>
                <a:ext cx="192" cy="288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21600 h 21600"/>
                </a:gdLst>
                <a:ahLst/>
                <a:cxnLst>
                  <a:cxn ang="270">
                    <a:pos x="0" y="0"/>
                  </a:cxn>
                  <a:cxn ang="90">
                    <a:pos x="21600" y="21600"/>
                  </a:cxn>
                  <a:cxn ang="90">
                    <a:pos x="0" y="21600"/>
                  </a:cxn>
                </a:cxnLst>
                <a:rect l="txL" t="txT" r="txR" b="txB"/>
                <a:pathLst>
                  <a:path w="21600" h="21600" fill="none">
                    <a:moveTo>
                      <a:pt x="0" y="0"/>
                    </a:moveTo>
                    <a:arcTo wR="21600" hR="21600" stAng="-5400000" swAng="5400000"/>
                  </a:path>
                  <a:path w="21600" h="21600" stroke="0">
                    <a:moveTo>
                      <a:pt x="0" y="0"/>
                    </a:moveTo>
                    <a:arcTo wR="21600" hR="21600" stAng="-5400000" swAng="5400000"/>
                    <a:lnTo>
                      <a:pt x="0" y="21600"/>
                    </a:lnTo>
                    <a:close/>
                  </a:path>
                </a:pathLst>
              </a:custGeom>
              <a:noFill/>
              <a:ln w="44450" cap="flat" cmpd="sng">
                <a:solidFill>
                  <a:schemeClr val="accent2"/>
                </a:solidFill>
                <a:prstDash val="solid"/>
                <a:headEnd type="arrow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  <p:sp>
          <p:nvSpPr>
            <p:cNvPr id="6158" name="文本框 6157"/>
            <p:cNvSpPr txBox="1"/>
            <p:nvPr/>
          </p:nvSpPr>
          <p:spPr>
            <a:xfrm>
              <a:off x="4679" y="2515"/>
              <a:ext cx="190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>
                  <a:solidFill>
                    <a:srgbClr val="0000FF"/>
                  </a:solidFill>
                  <a:latin typeface="Times New Roman" panose="02020603050405020304" pitchFamily="18" charset="0"/>
                </a:rPr>
                <a:t>r</a:t>
              </a:r>
              <a:endParaRPr lang="en-US" altLang="zh-CN" sz="280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9" name="文本框 6158"/>
            <p:cNvSpPr txBox="1"/>
            <p:nvPr/>
          </p:nvSpPr>
          <p:spPr>
            <a:xfrm>
              <a:off x="5121" y="1987"/>
              <a:ext cx="378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l</a:t>
              </a:r>
              <a:r>
                <a:rPr lang="en-US" altLang="zh-CN" sz="2800">
                  <a:solidFill>
                    <a:srgbClr val="0000FF"/>
                  </a:solidFill>
                  <a:latin typeface="Times New Roman" panose="02020603050405020304" pitchFamily="18" charset="0"/>
                </a:rPr>
                <a:t>=r</a:t>
              </a:r>
              <a:endParaRPr lang="en-US" altLang="zh-CN" sz="280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60" name="文本框 6159"/>
            <p:cNvSpPr txBox="1"/>
            <p:nvPr/>
          </p:nvSpPr>
          <p:spPr>
            <a:xfrm>
              <a:off x="4209" y="2467"/>
              <a:ext cx="277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>
                  <a:solidFill>
                    <a:srgbClr val="0000FF"/>
                  </a:solidFill>
                  <a:latin typeface="Times New Roman" panose="02020603050405020304" pitchFamily="18" charset="0"/>
                </a:rPr>
                <a:t>O</a:t>
              </a:r>
              <a:endParaRPr lang="en-US" altLang="zh-CN" sz="280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61" name="文本框 6160"/>
            <p:cNvSpPr txBox="1"/>
            <p:nvPr/>
          </p:nvSpPr>
          <p:spPr>
            <a:xfrm>
              <a:off x="5204" y="2371"/>
              <a:ext cx="277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>
                  <a:solidFill>
                    <a:srgbClr val="0000FF"/>
                  </a:solidFill>
                  <a:latin typeface="Times New Roman" panose="02020603050405020304" pitchFamily="18" charset="0"/>
                </a:rPr>
                <a:t>A</a:t>
              </a:r>
              <a:endParaRPr lang="en-US" altLang="zh-CN" sz="280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62" name="文本框 6161"/>
            <p:cNvSpPr txBox="1"/>
            <p:nvPr/>
          </p:nvSpPr>
          <p:spPr>
            <a:xfrm>
              <a:off x="4785" y="1632"/>
              <a:ext cx="265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>
                  <a:solidFill>
                    <a:srgbClr val="0000FF"/>
                  </a:solidFill>
                  <a:latin typeface="Times New Roman" panose="02020603050405020304" pitchFamily="18" charset="0"/>
                </a:rPr>
                <a:t>B</a:t>
              </a:r>
              <a:endParaRPr lang="en-US" altLang="zh-CN" sz="280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146" name="Text Box 26"/>
          <p:cNvSpPr txBox="1"/>
          <p:nvPr/>
        </p:nvSpPr>
        <p:spPr>
          <a:xfrm>
            <a:off x="1082993" y="2736533"/>
            <a:ext cx="8605837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b="1">
                <a:latin typeface="Times New Roman" panose="02020603050405020304" pitchFamily="18" charset="0"/>
              </a:rPr>
              <a:t>   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弧度制：这种以弧度作为单位来度量角的单位制叫做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弧度制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，它的单位是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弧度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，单位符号是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rad.</a:t>
            </a:r>
            <a:endParaRPr lang="zh-CN" altLang="en-US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1" grpId="0"/>
      <p:bldP spid="5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30" name="图片 5222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74825" y="2070100"/>
            <a:ext cx="3471863" cy="291623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</p:pic>
      <p:pic>
        <p:nvPicPr>
          <p:cNvPr id="52231" name="图片 522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5263" y="2395538"/>
            <a:ext cx="2705100" cy="2155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2232" name="图片 522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9463" y="2400300"/>
            <a:ext cx="2705100" cy="2155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2233" name="图片 522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3213" y="2395538"/>
            <a:ext cx="2705100" cy="2155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2234" name="图片 522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7425" y="2462213"/>
            <a:ext cx="2705100" cy="21558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2235" name="文本框 52234"/>
          <p:cNvSpPr txBox="1"/>
          <p:nvPr/>
        </p:nvSpPr>
        <p:spPr>
          <a:xfrm>
            <a:off x="3370263" y="3114675"/>
            <a:ext cx="1143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1rad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2236" name="图片 522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0250" y="2019300"/>
            <a:ext cx="3267075" cy="28908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2237" name="文本框 52236"/>
          <p:cNvSpPr txBox="1"/>
          <p:nvPr/>
        </p:nvSpPr>
        <p:spPr>
          <a:xfrm>
            <a:off x="8566150" y="3067050"/>
            <a:ext cx="1143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2rad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2238" name="图片 522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9725" y="2452688"/>
            <a:ext cx="2705100" cy="2155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2239" name="图片 522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0588" y="2457450"/>
            <a:ext cx="2705100" cy="2155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2240" name="图片 522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675" y="2409825"/>
            <a:ext cx="2443163" cy="2162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2241" name="图片 522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6638" y="2381250"/>
            <a:ext cx="2443162" cy="2162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2244" name="图片 522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8663" y="2405063"/>
            <a:ext cx="2443162" cy="2162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2245" name="图片 522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9700" y="2409825"/>
            <a:ext cx="2443163" cy="2162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2246" name="图片 522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9300" y="2405063"/>
            <a:ext cx="2443163" cy="2162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2248" name="矩形 52247"/>
          <p:cNvSpPr/>
          <p:nvPr/>
        </p:nvSpPr>
        <p:spPr>
          <a:xfrm>
            <a:off x="537210" y="549275"/>
            <a:ext cx="1098423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>
                <a:solidFill>
                  <a:srgbClr val="FF0066"/>
                </a:solidFill>
                <a:latin typeface="Arial" panose="020B0604020202020204" pitchFamily="34" charset="0"/>
              </a:rPr>
              <a:t>思考</a:t>
            </a:r>
            <a:r>
              <a:rPr lang="en-US" altLang="zh-CN" sz="2800">
                <a:solidFill>
                  <a:srgbClr val="FF0066"/>
                </a:solidFill>
                <a:latin typeface="Arial" panose="020B0604020202020204" pitchFamily="34" charset="0"/>
              </a:rPr>
              <a:t>1</a:t>
            </a:r>
            <a:r>
              <a:rPr lang="en-US" altLang="zh-CN" sz="2800">
                <a:latin typeface="Arial" panose="020B0604020202020204" pitchFamily="34" charset="0"/>
              </a:rPr>
              <a:t>:</a:t>
            </a:r>
            <a:r>
              <a:rPr lang="zh-CN" altLang="en-US" sz="2800">
                <a:latin typeface="Arial" panose="020B0604020202020204" pitchFamily="34" charset="0"/>
              </a:rPr>
              <a:t>圆的半径为</a:t>
            </a:r>
            <a:r>
              <a:rPr lang="en-US" altLang="zh-CN" sz="2800">
                <a:latin typeface="Arial" panose="020B0604020202020204" pitchFamily="34" charset="0"/>
              </a:rPr>
              <a:t>r,</a:t>
            </a:r>
            <a:r>
              <a:rPr lang="zh-CN" altLang="en-US" sz="2800">
                <a:latin typeface="Arial" panose="020B0604020202020204" pitchFamily="34" charset="0"/>
              </a:rPr>
              <a:t>弧长分别为</a:t>
            </a:r>
            <a:r>
              <a:rPr lang="en-US" altLang="zh-CN" sz="2800">
                <a:latin typeface="Arial" panose="020B0604020202020204" pitchFamily="34" charset="0"/>
              </a:rPr>
              <a:t>r,2r,</a:t>
            </a:r>
            <a:r>
              <a:rPr lang="zh-CN" altLang="en-US" sz="2800">
                <a:latin typeface="Arial" panose="020B0604020202020204" pitchFamily="34" charset="0"/>
              </a:rPr>
              <a:t>则它们所对圆心角的弧度数是多少</a:t>
            </a:r>
            <a:r>
              <a:rPr lang="en-US" altLang="zh-CN" sz="2800">
                <a:latin typeface="Arial" panose="020B0604020202020204" pitchFamily="34" charset="0"/>
              </a:rPr>
              <a:t>?</a:t>
            </a:r>
            <a:endParaRPr lang="en-US" altLang="zh-CN" sz="280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2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22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22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2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5" grpId="0" build="p"/>
      <p:bldP spid="5223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Text Box 3"/>
          <p:cNvSpPr txBox="1"/>
          <p:nvPr/>
        </p:nvSpPr>
        <p:spPr>
          <a:xfrm>
            <a:off x="3531870" y="3314065"/>
            <a:ext cx="110617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-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3rad</a:t>
            </a:r>
            <a:r>
              <a:rPr lang="en-US" altLang="zh-CN" b="1">
                <a:solidFill>
                  <a:srgbClr val="FF0000"/>
                </a:solidFill>
                <a:latin typeface="宋体" panose="02010600030101010101" pitchFamily="2" charset="-122"/>
              </a:rPr>
              <a:t>.</a:t>
            </a:r>
            <a:endParaRPr lang="en-US" altLang="zh-CN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8194" name="Text Box 5"/>
          <p:cNvSpPr txBox="1"/>
          <p:nvPr/>
        </p:nvSpPr>
        <p:spPr>
          <a:xfrm>
            <a:off x="657860" y="3945890"/>
            <a:ext cx="6423025" cy="24168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80000"/>
              </a:lnSpc>
            </a:pP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sym typeface="+mn-ea"/>
              </a:rPr>
              <a:t>思考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  <a:sym typeface="+mn-ea"/>
              </a:rPr>
              <a:t>3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sym typeface="+mn-ea"/>
              </a:rPr>
              <a:t>：</a:t>
            </a:r>
            <a:r>
              <a:rPr lang="zh-CN" altLang="en-US" sz="2800" b="1">
                <a:solidFill>
                  <a:schemeClr val="tx1"/>
                </a:solidFill>
                <a:latin typeface="宋体" panose="02010600030101010101" pitchFamily="2" charset="-122"/>
              </a:rPr>
              <a:t>如果半径为</a:t>
            </a:r>
            <a:r>
              <a:rPr lang="en-US" altLang="zh-CN" sz="2800" b="1">
                <a:solidFill>
                  <a:schemeClr val="tx1"/>
                </a:solidFill>
                <a:latin typeface="宋体" panose="02010600030101010101" pitchFamily="2" charset="-122"/>
              </a:rPr>
              <a:t>r</a:t>
            </a:r>
            <a:r>
              <a:rPr lang="zh-CN" altLang="en-US" sz="2800" b="1">
                <a:solidFill>
                  <a:schemeClr val="tx1"/>
                </a:solidFill>
                <a:latin typeface="宋体" panose="02010600030101010101" pitchFamily="2" charset="-122"/>
              </a:rPr>
              <a:t>的圆的圆心角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rPr>
              <a:t>α</a:t>
            </a:r>
            <a:r>
              <a:rPr lang="zh-CN" altLang="en-US" sz="2800" b="1">
                <a:solidFill>
                  <a:schemeClr val="tx1"/>
                </a:solidFill>
                <a:latin typeface="宋体" panose="02010600030101010101" pitchFamily="2" charset="-122"/>
              </a:rPr>
              <a:t>所对的弧长为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rPr>
              <a:t>l</a:t>
            </a:r>
            <a:r>
              <a:rPr lang="zh-CN" altLang="en-US" sz="2800" b="1">
                <a:solidFill>
                  <a:schemeClr val="tx1"/>
                </a:solidFill>
                <a:latin typeface="宋体" panose="02010600030101010101" pitchFamily="2" charset="-122"/>
              </a:rPr>
              <a:t>，那么，角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rPr>
              <a:t>α</a:t>
            </a:r>
            <a:r>
              <a:rPr lang="zh-CN" altLang="en-US" sz="2800" b="1">
                <a:solidFill>
                  <a:schemeClr val="tx1"/>
                </a:solidFill>
                <a:latin typeface="宋体" panose="02010600030101010101" pitchFamily="2" charset="-122"/>
              </a:rPr>
              <a:t>的弧度数的绝对值如何计算？</a:t>
            </a:r>
            <a:r>
              <a:rPr lang="zh-CN" altLang="en-US" sz="2800">
                <a:solidFill>
                  <a:srgbClr val="0000FF"/>
                </a:solidFill>
                <a:latin typeface="宋体" panose="02010600030101010101" pitchFamily="2" charset="-122"/>
              </a:rPr>
              <a:t> </a:t>
            </a:r>
            <a:endParaRPr lang="zh-CN" altLang="en-US" sz="280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graphicFrame>
        <p:nvGraphicFramePr>
          <p:cNvPr id="75782" name="Object 6"/>
          <p:cNvGraphicFramePr>
            <a:graphicFrameLocks noChangeAspect="1"/>
          </p:cNvGraphicFramePr>
          <p:nvPr/>
        </p:nvGraphicFramePr>
        <p:xfrm>
          <a:off x="7750493" y="4456113"/>
          <a:ext cx="1230312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" r:id="rId1" imgW="360680" imgH="313055" progId="Equation.3">
                  <p:embed/>
                </p:oleObj>
              </mc:Choice>
              <mc:Fallback>
                <p:oleObj name="" r:id="rId1" imgW="360680" imgH="31305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7750493" y="4456113"/>
                        <a:ext cx="1230312" cy="10890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组合 16"/>
          <p:cNvGrpSpPr/>
          <p:nvPr/>
        </p:nvGrpSpPr>
        <p:grpSpPr>
          <a:xfrm>
            <a:off x="683260" y="1096645"/>
            <a:ext cx="8549640" cy="2849245"/>
            <a:chOff x="351" y="3971"/>
            <a:chExt cx="13464" cy="4487"/>
          </a:xfrm>
        </p:grpSpPr>
        <p:grpSp>
          <p:nvGrpSpPr>
            <p:cNvPr id="2" name="组合 1"/>
            <p:cNvGrpSpPr/>
            <p:nvPr/>
          </p:nvGrpSpPr>
          <p:grpSpPr>
            <a:xfrm>
              <a:off x="8777" y="3971"/>
              <a:ext cx="5038" cy="3641"/>
              <a:chOff x="1920" y="2251"/>
              <a:chExt cx="2350" cy="1637"/>
            </a:xfrm>
          </p:grpSpPr>
          <p:sp>
            <p:nvSpPr>
              <p:cNvPr id="3" name="文本框 2"/>
              <p:cNvSpPr txBox="1"/>
              <p:nvPr/>
            </p:nvSpPr>
            <p:spPr>
              <a:xfrm>
                <a:off x="3472" y="2251"/>
                <a:ext cx="798" cy="37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lstStyle/>
              <a:p>
                <a:r>
                  <a:rPr lang="en-US" altLang="zh-CN" sz="2800" i="1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l</a:t>
                </a:r>
                <a:r>
                  <a:rPr lang="en-US" altLang="zh-CN" sz="280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=3r</a:t>
                </a:r>
                <a:endParaRPr lang="en-US" altLang="zh-CN" sz="2800">
                  <a:solidFill>
                    <a:srgbClr val="0000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" name="文本框 3"/>
              <p:cNvSpPr txBox="1"/>
              <p:nvPr/>
            </p:nvSpPr>
            <p:spPr>
              <a:xfrm>
                <a:off x="2689" y="2832"/>
                <a:ext cx="341" cy="37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lstStyle/>
              <a:p>
                <a:r>
                  <a:rPr lang="en-US" altLang="zh-CN" sz="280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O</a:t>
                </a:r>
                <a:endParaRPr lang="en-US" altLang="zh-CN" sz="2800">
                  <a:solidFill>
                    <a:srgbClr val="0000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" name="文本框 4"/>
              <p:cNvSpPr txBox="1"/>
              <p:nvPr/>
            </p:nvSpPr>
            <p:spPr>
              <a:xfrm>
                <a:off x="3744" y="2899"/>
                <a:ext cx="341" cy="37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lstStyle/>
              <a:p>
                <a:r>
                  <a:rPr lang="en-US" altLang="zh-CN" sz="280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A</a:t>
                </a:r>
                <a:endParaRPr lang="en-US" altLang="zh-CN" sz="2800">
                  <a:solidFill>
                    <a:srgbClr val="0000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1920" y="3264"/>
                <a:ext cx="384" cy="37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80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B</a:t>
                </a:r>
                <a:endParaRPr lang="en-US" altLang="zh-CN" sz="2800">
                  <a:solidFill>
                    <a:srgbClr val="0000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" name="文本框 6"/>
              <p:cNvSpPr txBox="1"/>
              <p:nvPr/>
            </p:nvSpPr>
            <p:spPr>
              <a:xfrm>
                <a:off x="3274" y="2755"/>
                <a:ext cx="228" cy="37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lstStyle/>
              <a:p>
                <a:r>
                  <a:rPr lang="en-US" altLang="zh-CN" sz="280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r</a:t>
                </a:r>
                <a:endParaRPr lang="en-US" altLang="zh-CN" sz="2800">
                  <a:solidFill>
                    <a:srgbClr val="0000FF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8" name="组合 7"/>
              <p:cNvGrpSpPr/>
              <p:nvPr/>
            </p:nvGrpSpPr>
            <p:grpSpPr>
              <a:xfrm>
                <a:off x="2208" y="2352"/>
                <a:ext cx="1536" cy="1536"/>
                <a:chOff x="2208" y="2400"/>
                <a:chExt cx="1536" cy="1536"/>
              </a:xfrm>
            </p:grpSpPr>
            <p:sp>
              <p:nvSpPr>
                <p:cNvPr id="9" name="椭圆 8"/>
                <p:cNvSpPr/>
                <p:nvPr/>
              </p:nvSpPr>
              <p:spPr>
                <a:xfrm>
                  <a:off x="2208" y="2400"/>
                  <a:ext cx="1536" cy="1536"/>
                </a:xfrm>
                <a:prstGeom prst="ellipse">
                  <a:avLst/>
                </a:prstGeom>
                <a:noFill/>
                <a:ln w="50800" cap="flat" cmpd="sng">
                  <a:solidFill>
                    <a:srgbClr val="80008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 sz="2800"/>
                </a:p>
              </p:txBody>
            </p:sp>
            <p:sp>
              <p:nvSpPr>
                <p:cNvPr id="10" name="直接连接符 9"/>
                <p:cNvSpPr/>
                <p:nvPr/>
              </p:nvSpPr>
              <p:spPr>
                <a:xfrm>
                  <a:off x="2976" y="3168"/>
                  <a:ext cx="768" cy="0"/>
                </a:xfrm>
                <a:prstGeom prst="line">
                  <a:avLst/>
                </a:prstGeom>
                <a:ln w="50800" cap="flat" cmpd="sng">
                  <a:solidFill>
                    <a:srgbClr val="80008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/>
              </p:txBody>
            </p:sp>
            <p:sp>
              <p:nvSpPr>
                <p:cNvPr id="11" name="直接连接符 10"/>
                <p:cNvSpPr/>
                <p:nvPr/>
              </p:nvSpPr>
              <p:spPr>
                <a:xfrm flipH="1">
                  <a:off x="2208" y="3168"/>
                  <a:ext cx="768" cy="240"/>
                </a:xfrm>
                <a:prstGeom prst="line">
                  <a:avLst/>
                </a:prstGeom>
                <a:ln w="57150" cap="flat" cmpd="sng">
                  <a:solidFill>
                    <a:srgbClr val="80008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/>
              </p:txBody>
            </p:sp>
            <p:sp>
              <p:nvSpPr>
                <p:cNvPr id="12" name="任意多边形 11"/>
                <p:cNvSpPr/>
                <p:nvPr/>
              </p:nvSpPr>
              <p:spPr>
                <a:xfrm flipV="1">
                  <a:off x="2592" y="3168"/>
                  <a:ext cx="655" cy="384"/>
                </a:xfrm>
                <a:custGeom>
                  <a:avLst/>
                  <a:gdLst>
                    <a:gd name="txL" fmla="*/ 0 w 41288"/>
                    <a:gd name="txT" fmla="*/ 0 h 21600"/>
                    <a:gd name="txR" fmla="*/ 41288 w 41288"/>
                    <a:gd name="txB" fmla="*/ 21600 h 21600"/>
                  </a:gdLst>
                  <a:ahLst/>
                  <a:cxnLst>
                    <a:cxn ang="180">
                      <a:pos x="0" y="12714"/>
                    </a:cxn>
                    <a:cxn ang="0">
                      <a:pos x="41288" y="21600"/>
                    </a:cxn>
                    <a:cxn ang="90">
                      <a:pos x="19688" y="21600"/>
                    </a:cxn>
                  </a:cxnLst>
                  <a:rect l="txL" t="txT" r="txR" b="txB"/>
                  <a:pathLst>
                    <a:path w="41288" h="21600" fill="none">
                      <a:moveTo>
                        <a:pt x="0" y="12714"/>
                      </a:moveTo>
                      <a:arcTo wR="21600" hR="21600" stAng="-9342504" swAng="9342504"/>
                    </a:path>
                    <a:path w="41288" h="21600" stroke="0">
                      <a:moveTo>
                        <a:pt x="0" y="12714"/>
                      </a:moveTo>
                      <a:arcTo wR="21600" hR="21600" stAng="-9342504" swAng="9342504"/>
                      <a:lnTo>
                        <a:pt x="19688" y="21600"/>
                      </a:lnTo>
                      <a:close/>
                    </a:path>
                  </a:pathLst>
                </a:custGeom>
                <a:noFill/>
                <a:ln w="57150" cap="flat" cmpd="sng">
                  <a:solidFill>
                    <a:srgbClr val="0000FF"/>
                  </a:solidFill>
                  <a:prstDash val="solid"/>
                  <a:headEnd type="arrow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 sz="2800"/>
                </a:p>
              </p:txBody>
            </p:sp>
          </p:grpSp>
        </p:grpSp>
        <p:sp>
          <p:nvSpPr>
            <p:cNvPr id="16" name="Rectangle 16"/>
            <p:cNvSpPr/>
            <p:nvPr/>
          </p:nvSpPr>
          <p:spPr>
            <a:xfrm>
              <a:off x="351" y="3972"/>
              <a:ext cx="8678" cy="4486"/>
            </a:xfrm>
            <a:prstGeom prst="rect">
              <a:avLst/>
            </a:prstGeom>
            <a:noFill/>
            <a:ln w="9525">
              <a:noFill/>
            </a:ln>
            <a:effectLst>
              <a:outerShdw sy="50000" kx="-2453608" rotWithShape="0">
                <a:schemeClr val="bg2">
                  <a:alpha val="50000"/>
                </a:schemeClr>
              </a:outerShdw>
            </a:effectLst>
          </p:spPr>
          <p:txBody>
            <a:bodyPr wrap="square">
              <a:spAutoFit/>
            </a:bodyPr>
            <a:lstStyle/>
            <a:p>
              <a:pPr>
                <a:lnSpc>
                  <a:spcPct val="160000"/>
                </a:lnSpc>
              </a:pPr>
              <a:r>
                <a:rPr lang="zh-CN" altLang="en-US" sz="2800" b="1">
                  <a:solidFill>
                    <a:srgbClr val="FF0000"/>
                  </a:solidFill>
                  <a:latin typeface="宋体" panose="02010600030101010101" pitchFamily="2" charset="-122"/>
                  <a:sym typeface="+mn-ea"/>
                </a:rPr>
                <a:t>思考</a:t>
              </a:r>
              <a:r>
                <a:rPr lang="en-US" altLang="zh-CN" sz="2800" b="1">
                  <a:solidFill>
                    <a:srgbClr val="FF0000"/>
                  </a:solidFill>
                  <a:latin typeface="宋体" panose="02010600030101010101" pitchFamily="2" charset="-122"/>
                  <a:sym typeface="+mn-ea"/>
                </a:rPr>
                <a:t>2:</a:t>
              </a:r>
              <a:r>
                <a:rPr lang="zh-CN" altLang="en-US" sz="2800" b="1">
                  <a:latin typeface="宋体" panose="02010600030101010101" pitchFamily="2" charset="-122"/>
                </a:rPr>
                <a:t>如果将半径为r的圆的一条</a:t>
              </a:r>
              <a:endParaRPr lang="zh-CN" altLang="en-US" sz="2800" b="1">
                <a:latin typeface="宋体" panose="02010600030101010101" pitchFamily="2" charset="-122"/>
              </a:endParaRPr>
            </a:p>
            <a:p>
              <a:pPr>
                <a:lnSpc>
                  <a:spcPct val="160000"/>
                </a:lnSpc>
              </a:pPr>
              <a:r>
                <a:rPr lang="zh-CN" altLang="en-US" sz="2800" b="1">
                  <a:latin typeface="宋体" panose="02010600030101010101" pitchFamily="2" charset="-122"/>
                </a:rPr>
                <a:t>半径OA，绕圆心</a:t>
              </a:r>
              <a:r>
                <a:rPr lang="zh-CN" altLang="en-US" sz="2800" b="1">
                  <a:solidFill>
                    <a:srgbClr val="FF0000"/>
                  </a:solidFill>
                  <a:latin typeface="宋体" panose="02010600030101010101" pitchFamily="2" charset="-122"/>
                </a:rPr>
                <a:t>顺时针旋转</a:t>
              </a:r>
              <a:r>
                <a:rPr lang="zh-CN" altLang="en-US" sz="2800" b="1">
                  <a:latin typeface="宋体" panose="02010600030101010101" pitchFamily="2" charset="-122"/>
                </a:rPr>
                <a:t>到OB，</a:t>
              </a:r>
              <a:endParaRPr lang="zh-CN" altLang="en-US" sz="2800" b="1">
                <a:latin typeface="宋体" panose="02010600030101010101" pitchFamily="2" charset="-122"/>
              </a:endParaRPr>
            </a:p>
            <a:p>
              <a:pPr>
                <a:lnSpc>
                  <a:spcPct val="160000"/>
                </a:lnSpc>
              </a:pPr>
              <a:r>
                <a:rPr lang="zh-CN" altLang="en-US" sz="2800" b="1">
                  <a:latin typeface="宋体" panose="02010600030101010101" pitchFamily="2" charset="-122"/>
                </a:rPr>
                <a:t>若弧AB长为3r，那么∠AOB的大</a:t>
              </a:r>
              <a:endParaRPr lang="zh-CN" altLang="en-US" sz="2800" b="1">
                <a:latin typeface="宋体" panose="02010600030101010101" pitchFamily="2" charset="-122"/>
              </a:endParaRPr>
            </a:p>
            <a:p>
              <a:pPr>
                <a:lnSpc>
                  <a:spcPct val="160000"/>
                </a:lnSpc>
              </a:pPr>
              <a:r>
                <a:rPr lang="zh-CN" altLang="en-US" sz="2800" b="1">
                  <a:latin typeface="宋体" panose="02010600030101010101" pitchFamily="2" charset="-122"/>
                </a:rPr>
                <a:t>小为多少弧度？</a:t>
              </a:r>
              <a:endParaRPr lang="zh-CN" altLang="en-US" sz="2800" b="1">
                <a:solidFill>
                  <a:srgbClr val="0000FF"/>
                </a:solidFill>
                <a:latin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7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/>
      <p:bldP spid="81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文本框 49154"/>
          <p:cNvSpPr txBox="1"/>
          <p:nvPr/>
        </p:nvSpPr>
        <p:spPr>
          <a:xfrm>
            <a:off x="2216150" y="549275"/>
            <a:ext cx="7689850" cy="95313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</a:rPr>
              <a:t>圆心角</a:t>
            </a:r>
            <a:r>
              <a:rPr lang="en-US" altLang="zh-CN" sz="2800">
                <a:latin typeface="Times New Roman" panose="02020603050405020304" pitchFamily="18" charset="0"/>
              </a:rPr>
              <a:t>AOB</a:t>
            </a:r>
            <a:r>
              <a:rPr lang="zh-CN" altLang="en-US" sz="2800">
                <a:latin typeface="Times New Roman" panose="02020603050405020304" pitchFamily="18" charset="0"/>
              </a:rPr>
              <a:t>的弧度数等于</a:t>
            </a:r>
            <a:r>
              <a:rPr lang="zh-CN" altLang="en-US" sz="2800">
                <a:solidFill>
                  <a:srgbClr val="0000CC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它所对的弧的长与半径</a:t>
            </a:r>
            <a:endParaRPr lang="zh-CN" altLang="en-US" sz="2800">
              <a:solidFill>
                <a:srgbClr val="0000CC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  <a:p>
            <a:r>
              <a:rPr lang="zh-CN" altLang="en-US" sz="2800">
                <a:solidFill>
                  <a:srgbClr val="0000CC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长的</a:t>
            </a:r>
            <a:r>
              <a:rPr lang="zh-CN" altLang="en-US" sz="2800">
                <a:solidFill>
                  <a:srgbClr val="FF0066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比</a:t>
            </a:r>
            <a:r>
              <a:rPr lang="zh-CN" altLang="en-US" sz="2800">
                <a:solidFill>
                  <a:srgbClr val="0000CC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的绝对值。</a:t>
            </a:r>
            <a:endParaRPr lang="zh-CN" altLang="en-US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grpSp>
        <p:nvGrpSpPr>
          <p:cNvPr id="49157" name="组合 49156"/>
          <p:cNvGrpSpPr/>
          <p:nvPr/>
        </p:nvGrpSpPr>
        <p:grpSpPr>
          <a:xfrm>
            <a:off x="3276600" y="1541463"/>
            <a:ext cx="4991100" cy="4695825"/>
            <a:chOff x="1152" y="162"/>
            <a:chExt cx="3144" cy="2958"/>
          </a:xfrm>
        </p:grpSpPr>
        <p:grpSp>
          <p:nvGrpSpPr>
            <p:cNvPr id="49158" name="组合 49157"/>
            <p:cNvGrpSpPr/>
            <p:nvPr/>
          </p:nvGrpSpPr>
          <p:grpSpPr>
            <a:xfrm>
              <a:off x="1152" y="268"/>
              <a:ext cx="2853" cy="2852"/>
              <a:chOff x="1056" y="2448"/>
              <a:chExt cx="1536" cy="1536"/>
            </a:xfrm>
          </p:grpSpPr>
          <p:grpSp>
            <p:nvGrpSpPr>
              <p:cNvPr id="49159" name="组合 49158"/>
              <p:cNvGrpSpPr/>
              <p:nvPr/>
            </p:nvGrpSpPr>
            <p:grpSpPr>
              <a:xfrm>
                <a:off x="1056" y="2448"/>
                <a:ext cx="1536" cy="1536"/>
                <a:chOff x="1392" y="2448"/>
                <a:chExt cx="1536" cy="1536"/>
              </a:xfrm>
            </p:grpSpPr>
            <p:grpSp>
              <p:nvGrpSpPr>
                <p:cNvPr id="49160" name="组合 49159"/>
                <p:cNvGrpSpPr/>
                <p:nvPr/>
              </p:nvGrpSpPr>
              <p:grpSpPr>
                <a:xfrm>
                  <a:off x="1392" y="2448"/>
                  <a:ext cx="1536" cy="1536"/>
                  <a:chOff x="1392" y="2448"/>
                  <a:chExt cx="1536" cy="1536"/>
                </a:xfrm>
              </p:grpSpPr>
              <p:sp>
                <p:nvSpPr>
                  <p:cNvPr id="49161" name="椭圆 49160"/>
                  <p:cNvSpPr/>
                  <p:nvPr/>
                </p:nvSpPr>
                <p:spPr>
                  <a:xfrm>
                    <a:off x="1392" y="2448"/>
                    <a:ext cx="1536" cy="1536"/>
                  </a:xfrm>
                  <a:prstGeom prst="ellipse">
                    <a:avLst/>
                  </a:prstGeom>
                  <a:noFill/>
                  <a:ln w="5080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 sz="2800"/>
                  </a:p>
                </p:txBody>
              </p:sp>
              <p:sp>
                <p:nvSpPr>
                  <p:cNvPr id="49162" name="直接连接符 49161"/>
                  <p:cNvSpPr/>
                  <p:nvPr/>
                </p:nvSpPr>
                <p:spPr>
                  <a:xfrm>
                    <a:off x="2160" y="3216"/>
                    <a:ext cx="768" cy="0"/>
                  </a:xfrm>
                  <a:prstGeom prst="line">
                    <a:avLst/>
                  </a:prstGeom>
                  <a:ln w="5080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/>
                </p:txBody>
              </p:sp>
              <p:sp>
                <p:nvSpPr>
                  <p:cNvPr id="49163" name="直接连接符 49162"/>
                  <p:cNvSpPr/>
                  <p:nvPr/>
                </p:nvSpPr>
                <p:spPr>
                  <a:xfrm flipV="1">
                    <a:off x="2160" y="2544"/>
                    <a:ext cx="388" cy="672"/>
                  </a:xfrm>
                  <a:prstGeom prst="line">
                    <a:avLst/>
                  </a:prstGeom>
                  <a:ln w="5080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/>
                </p:txBody>
              </p:sp>
            </p:grpSp>
            <p:sp>
              <p:nvSpPr>
                <p:cNvPr id="49164" name="任意多边形 49163"/>
                <p:cNvSpPr/>
                <p:nvPr/>
              </p:nvSpPr>
              <p:spPr>
                <a:xfrm>
                  <a:off x="2352" y="2928"/>
                  <a:ext cx="192" cy="288"/>
                </a:xfrm>
                <a:custGeom>
                  <a:avLst/>
                  <a:gdLst>
                    <a:gd name="txL" fmla="*/ 0 w 21600"/>
                    <a:gd name="txT" fmla="*/ 0 h 21600"/>
                    <a:gd name="txR" fmla="*/ 21600 w 21600"/>
                    <a:gd name="txB" fmla="*/ 21600 h 21600"/>
                  </a:gdLst>
                  <a:ahLst/>
                  <a:cxnLst>
                    <a:cxn ang="270">
                      <a:pos x="0" y="0"/>
                    </a:cxn>
                    <a:cxn ang="90">
                      <a:pos x="21600" y="21600"/>
                    </a:cxn>
                    <a:cxn ang="90">
                      <a:pos x="0" y="21600"/>
                    </a:cxn>
                  </a:cxnLst>
                  <a:rect l="txL" t="txT" r="txR" b="txB"/>
                  <a:pathLst>
                    <a:path w="21600" h="21600" fill="none">
                      <a:moveTo>
                        <a:pt x="0" y="0"/>
                      </a:moveTo>
                      <a:arcTo wR="21600" hR="21600" stAng="-5400000" swAng="5400000"/>
                    </a:path>
                    <a:path w="21600" h="21600" stroke="0">
                      <a:moveTo>
                        <a:pt x="0" y="0"/>
                      </a:moveTo>
                      <a:arcTo wR="21600" hR="21600" stAng="-5400000" swAng="5400000"/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44450" cap="flat" cmpd="sng">
                  <a:solidFill>
                    <a:schemeClr val="accent2"/>
                  </a:solidFill>
                  <a:prstDash val="solid"/>
                  <a:headEnd type="arrow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 sz="2800"/>
                </a:p>
              </p:txBody>
            </p:sp>
          </p:grpSp>
          <p:sp>
            <p:nvSpPr>
              <p:cNvPr id="49165" name="文本框 49164"/>
              <p:cNvSpPr txBox="1"/>
              <p:nvPr/>
            </p:nvSpPr>
            <p:spPr>
              <a:xfrm>
                <a:off x="2112" y="2841"/>
                <a:ext cx="364" cy="17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eaLnBrk="0" hangingPunct="0"/>
                <a:r>
                  <a:rPr lang="en-US" altLang="zh-CN" sz="2800">
                    <a:latin typeface="Times New Roman" panose="02020603050405020304" pitchFamily="18" charset="0"/>
                  </a:rPr>
                  <a:t>1</a:t>
                </a:r>
                <a:r>
                  <a:rPr lang="zh-CN" altLang="en-US" sz="2800">
                    <a:latin typeface="Times New Roman" panose="02020603050405020304" pitchFamily="18" charset="0"/>
                  </a:rPr>
                  <a:t>弧度</a:t>
                </a:r>
                <a:endParaRPr lang="zh-CN" altLang="en-US" sz="28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49166" name="文本框 49165"/>
            <p:cNvSpPr txBox="1"/>
            <p:nvPr/>
          </p:nvSpPr>
          <p:spPr>
            <a:xfrm>
              <a:off x="3072" y="1632"/>
              <a:ext cx="190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eaLnBrk="0" hangingPunct="0"/>
              <a:r>
                <a:rPr lang="en-US" altLang="zh-CN" sz="2800">
                  <a:latin typeface="Times New Roman" panose="02020603050405020304" pitchFamily="18" charset="0"/>
                </a:rPr>
                <a:t>r</a:t>
              </a:r>
              <a:endParaRPr lang="en-US" altLang="zh-CN" sz="2800">
                <a:latin typeface="Times New Roman" panose="02020603050405020304" pitchFamily="18" charset="0"/>
              </a:endParaRPr>
            </a:p>
          </p:txBody>
        </p:sp>
        <p:sp>
          <p:nvSpPr>
            <p:cNvPr id="49167" name="文本框 49166"/>
            <p:cNvSpPr txBox="1"/>
            <p:nvPr/>
          </p:nvSpPr>
          <p:spPr>
            <a:xfrm>
              <a:off x="3826" y="691"/>
              <a:ext cx="378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eaLnBrk="0" hangingPunct="0"/>
              <a:r>
                <a:rPr lang="en-US" altLang="zh-CN" sz="2800">
                  <a:latin typeface="Times New Roman" panose="02020603050405020304" pitchFamily="18" charset="0"/>
                </a:rPr>
                <a:t>l=r</a:t>
              </a:r>
              <a:endParaRPr lang="en-US" altLang="zh-CN" sz="2800">
                <a:latin typeface="Times New Roman" panose="02020603050405020304" pitchFamily="18" charset="0"/>
              </a:endParaRPr>
            </a:p>
          </p:txBody>
        </p:sp>
        <p:sp>
          <p:nvSpPr>
            <p:cNvPr id="49168" name="文本框 49167"/>
            <p:cNvSpPr txBox="1"/>
            <p:nvPr/>
          </p:nvSpPr>
          <p:spPr>
            <a:xfrm>
              <a:off x="2374" y="1584"/>
              <a:ext cx="277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eaLnBrk="0" hangingPunct="0"/>
              <a:r>
                <a:rPr lang="en-US" altLang="zh-CN" sz="2800">
                  <a:latin typeface="Times New Roman" panose="02020603050405020304" pitchFamily="18" charset="0"/>
                </a:rPr>
                <a:t>O</a:t>
              </a:r>
              <a:endParaRPr lang="en-US" altLang="zh-CN" sz="2800">
                <a:latin typeface="Times New Roman" panose="02020603050405020304" pitchFamily="18" charset="0"/>
              </a:endParaRPr>
            </a:p>
          </p:txBody>
        </p:sp>
        <p:sp>
          <p:nvSpPr>
            <p:cNvPr id="49169" name="文本框 49168"/>
            <p:cNvSpPr txBox="1"/>
            <p:nvPr/>
          </p:nvSpPr>
          <p:spPr>
            <a:xfrm>
              <a:off x="4019" y="1440"/>
              <a:ext cx="277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eaLnBrk="0" hangingPunct="0"/>
              <a:r>
                <a:rPr lang="en-US" altLang="zh-CN" sz="2800">
                  <a:latin typeface="Times New Roman" panose="02020603050405020304" pitchFamily="18" charset="0"/>
                </a:rPr>
                <a:t>A</a:t>
              </a:r>
              <a:endParaRPr lang="en-US" altLang="zh-CN" sz="2800">
                <a:latin typeface="Times New Roman" panose="02020603050405020304" pitchFamily="18" charset="0"/>
              </a:endParaRPr>
            </a:p>
          </p:txBody>
        </p:sp>
        <p:sp>
          <p:nvSpPr>
            <p:cNvPr id="49170" name="文本框 49169"/>
            <p:cNvSpPr txBox="1"/>
            <p:nvPr/>
          </p:nvSpPr>
          <p:spPr>
            <a:xfrm>
              <a:off x="3216" y="162"/>
              <a:ext cx="265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eaLnBrk="0" hangingPunct="0"/>
              <a:r>
                <a:rPr lang="en-US" altLang="zh-CN" sz="2800">
                  <a:latin typeface="Times New Roman" panose="02020603050405020304" pitchFamily="18" charset="0"/>
                </a:rPr>
                <a:t>B</a:t>
              </a:r>
              <a:endParaRPr lang="en-US" altLang="zh-CN" sz="28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9171" name="组合 49170"/>
          <p:cNvGrpSpPr/>
          <p:nvPr/>
        </p:nvGrpSpPr>
        <p:grpSpPr>
          <a:xfrm>
            <a:off x="4319588" y="2455863"/>
            <a:ext cx="2886075" cy="2743200"/>
            <a:chOff x="3456" y="1968"/>
            <a:chExt cx="1818" cy="1728"/>
          </a:xfrm>
        </p:grpSpPr>
        <p:grpSp>
          <p:nvGrpSpPr>
            <p:cNvPr id="49172" name="组合 49171"/>
            <p:cNvGrpSpPr/>
            <p:nvPr/>
          </p:nvGrpSpPr>
          <p:grpSpPr>
            <a:xfrm>
              <a:off x="3456" y="2160"/>
              <a:ext cx="1818" cy="1536"/>
              <a:chOff x="3312" y="1920"/>
              <a:chExt cx="1818" cy="1536"/>
            </a:xfrm>
          </p:grpSpPr>
          <p:grpSp>
            <p:nvGrpSpPr>
              <p:cNvPr id="49173" name="组合 49172"/>
              <p:cNvGrpSpPr/>
              <p:nvPr/>
            </p:nvGrpSpPr>
            <p:grpSpPr>
              <a:xfrm>
                <a:off x="3312" y="1920"/>
                <a:ext cx="1800" cy="1536"/>
                <a:chOff x="1056" y="2448"/>
                <a:chExt cx="1800" cy="1536"/>
              </a:xfrm>
            </p:grpSpPr>
            <p:grpSp>
              <p:nvGrpSpPr>
                <p:cNvPr id="49174" name="组合 49173"/>
                <p:cNvGrpSpPr/>
                <p:nvPr/>
              </p:nvGrpSpPr>
              <p:grpSpPr>
                <a:xfrm>
                  <a:off x="1056" y="2448"/>
                  <a:ext cx="1536" cy="1536"/>
                  <a:chOff x="1392" y="2448"/>
                  <a:chExt cx="1536" cy="1536"/>
                </a:xfrm>
              </p:grpSpPr>
              <p:grpSp>
                <p:nvGrpSpPr>
                  <p:cNvPr id="49175" name="组合 49174"/>
                  <p:cNvGrpSpPr/>
                  <p:nvPr/>
                </p:nvGrpSpPr>
                <p:grpSpPr>
                  <a:xfrm>
                    <a:off x="1392" y="2448"/>
                    <a:ext cx="1536" cy="1536"/>
                    <a:chOff x="1392" y="2448"/>
                    <a:chExt cx="1536" cy="1536"/>
                  </a:xfrm>
                </p:grpSpPr>
                <p:sp>
                  <p:nvSpPr>
                    <p:cNvPr id="49176" name="椭圆 49175"/>
                    <p:cNvSpPr/>
                    <p:nvPr/>
                  </p:nvSpPr>
                  <p:spPr>
                    <a:xfrm>
                      <a:off x="1392" y="2448"/>
                      <a:ext cx="1536" cy="1536"/>
                    </a:xfrm>
                    <a:prstGeom prst="ellipse">
                      <a:avLst/>
                    </a:prstGeom>
                    <a:noFill/>
                    <a:ln w="508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 sz="2800"/>
                    </a:p>
                  </p:txBody>
                </p:sp>
                <p:sp>
                  <p:nvSpPr>
                    <p:cNvPr id="49177" name="直接连接符 49176"/>
                    <p:cNvSpPr/>
                    <p:nvPr/>
                  </p:nvSpPr>
                  <p:spPr>
                    <a:xfrm>
                      <a:off x="2160" y="3216"/>
                      <a:ext cx="768" cy="0"/>
                    </a:xfrm>
                    <a:prstGeom prst="line">
                      <a:avLst/>
                    </a:prstGeom>
                    <a:ln w="508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/>
                  </p:txBody>
                </p:sp>
                <p:sp>
                  <p:nvSpPr>
                    <p:cNvPr id="49178" name="直接连接符 49177"/>
                    <p:cNvSpPr/>
                    <p:nvPr/>
                  </p:nvSpPr>
                  <p:spPr>
                    <a:xfrm flipV="1">
                      <a:off x="2160" y="2544"/>
                      <a:ext cx="388" cy="672"/>
                    </a:xfrm>
                    <a:prstGeom prst="line">
                      <a:avLst/>
                    </a:prstGeom>
                    <a:ln w="508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/>
                  </p:txBody>
                </p:sp>
              </p:grpSp>
              <p:sp>
                <p:nvSpPr>
                  <p:cNvPr id="49179" name="任意多边形 49178"/>
                  <p:cNvSpPr/>
                  <p:nvPr/>
                </p:nvSpPr>
                <p:spPr>
                  <a:xfrm>
                    <a:off x="2352" y="2928"/>
                    <a:ext cx="192" cy="288"/>
                  </a:xfrm>
                  <a:custGeom>
                    <a:avLst/>
                    <a:gdLst>
                      <a:gd name="txL" fmla="*/ 0 w 21600"/>
                      <a:gd name="txT" fmla="*/ 0 h 21600"/>
                      <a:gd name="txR" fmla="*/ 21600 w 21600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90">
                        <a:pos x="21600" y="21600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21600" h="21600" fill="none">
                        <a:moveTo>
                          <a:pt x="0" y="0"/>
                        </a:moveTo>
                        <a:arcTo wR="21600" hR="21600" stAng="-5400000" swAng="5400000"/>
                      </a:path>
                      <a:path w="21600" h="21600" stroke="0">
                        <a:moveTo>
                          <a:pt x="0" y="0"/>
                        </a:moveTo>
                        <a:arcTo wR="21600" hR="21600" stAng="-5400000" swAng="5400000"/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44450" cap="flat" cmpd="sng">
                    <a:solidFill>
                      <a:schemeClr val="accent2"/>
                    </a:solidFill>
                    <a:prstDash val="solid"/>
                    <a:headEnd type="arrow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 sz="2800"/>
                  </a:p>
                </p:txBody>
              </p:sp>
            </p:grpSp>
            <p:sp>
              <p:nvSpPr>
                <p:cNvPr id="49180" name="文本框 49179"/>
                <p:cNvSpPr txBox="1"/>
                <p:nvPr/>
              </p:nvSpPr>
              <p:spPr>
                <a:xfrm>
                  <a:off x="2112" y="2841"/>
                  <a:ext cx="744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>
                  <a:spAutoFit/>
                </a:bodyPr>
                <a:lstStyle/>
                <a:p>
                  <a:r>
                    <a:rPr lang="en-US" altLang="zh-CN" sz="2800">
                      <a:latin typeface="Times New Roman" panose="02020603050405020304" pitchFamily="18" charset="0"/>
                    </a:rPr>
                    <a:t>1</a:t>
                  </a:r>
                  <a:r>
                    <a:rPr lang="zh-CN" altLang="en-US" sz="2800">
                      <a:latin typeface="Times New Roman" panose="02020603050405020304" pitchFamily="18" charset="0"/>
                    </a:rPr>
                    <a:t>弧度</a:t>
                  </a:r>
                  <a:endParaRPr lang="zh-CN" altLang="en-US" sz="28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9181" name="文本框 49180"/>
              <p:cNvSpPr txBox="1"/>
              <p:nvPr/>
            </p:nvSpPr>
            <p:spPr>
              <a:xfrm>
                <a:off x="4310" y="2611"/>
                <a:ext cx="190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pitchFamily="18" charset="0"/>
                  </a:rPr>
                  <a:t>r</a:t>
                </a:r>
                <a:endParaRPr lang="en-US" altLang="zh-CN" sz="2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9182" name="文本框 49181"/>
              <p:cNvSpPr txBox="1"/>
              <p:nvPr/>
            </p:nvSpPr>
            <p:spPr>
              <a:xfrm>
                <a:off x="4752" y="2083"/>
                <a:ext cx="378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pitchFamily="18" charset="0"/>
                  </a:rPr>
                  <a:t>l=r</a:t>
                </a:r>
                <a:endParaRPr lang="en-US" altLang="zh-CN" sz="28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49183" name="文本框 49182"/>
            <p:cNvSpPr txBox="1"/>
            <p:nvPr/>
          </p:nvSpPr>
          <p:spPr>
            <a:xfrm>
              <a:off x="3984" y="2803"/>
              <a:ext cx="277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>
                  <a:latin typeface="Times New Roman" panose="02020603050405020304" pitchFamily="18" charset="0"/>
                </a:rPr>
                <a:t>O</a:t>
              </a:r>
              <a:endParaRPr lang="en-US" altLang="zh-CN" sz="2800">
                <a:latin typeface="Times New Roman" panose="02020603050405020304" pitchFamily="18" charset="0"/>
              </a:endParaRPr>
            </a:p>
          </p:txBody>
        </p:sp>
        <p:sp>
          <p:nvSpPr>
            <p:cNvPr id="49184" name="文本框 49183"/>
            <p:cNvSpPr txBox="1"/>
            <p:nvPr/>
          </p:nvSpPr>
          <p:spPr>
            <a:xfrm>
              <a:off x="4979" y="2707"/>
              <a:ext cx="277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>
                  <a:latin typeface="Times New Roman" panose="02020603050405020304" pitchFamily="18" charset="0"/>
                </a:rPr>
                <a:t>A</a:t>
              </a:r>
              <a:endParaRPr lang="en-US" altLang="zh-CN" sz="2800">
                <a:latin typeface="Times New Roman" panose="02020603050405020304" pitchFamily="18" charset="0"/>
              </a:endParaRPr>
            </a:p>
          </p:txBody>
        </p:sp>
        <p:sp>
          <p:nvSpPr>
            <p:cNvPr id="49185" name="文本框 49184"/>
            <p:cNvSpPr txBox="1"/>
            <p:nvPr/>
          </p:nvSpPr>
          <p:spPr>
            <a:xfrm>
              <a:off x="4560" y="1968"/>
              <a:ext cx="265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>
                  <a:latin typeface="Times New Roman" panose="02020603050405020304" pitchFamily="18" charset="0"/>
                </a:rPr>
                <a:t>B</a:t>
              </a:r>
              <a:endParaRPr lang="en-US" altLang="zh-CN" sz="28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9186" name="组合 49185"/>
          <p:cNvGrpSpPr/>
          <p:nvPr/>
        </p:nvGrpSpPr>
        <p:grpSpPr>
          <a:xfrm>
            <a:off x="8328025" y="2981325"/>
            <a:ext cx="1524000" cy="2895600"/>
            <a:chOff x="4608" y="1776"/>
            <a:chExt cx="960" cy="1824"/>
          </a:xfrm>
        </p:grpSpPr>
        <p:sp>
          <p:nvSpPr>
            <p:cNvPr id="49187" name="圆角矩形标注 49186"/>
            <p:cNvSpPr/>
            <p:nvPr/>
          </p:nvSpPr>
          <p:spPr>
            <a:xfrm flipV="1">
              <a:off x="4608" y="1776"/>
              <a:ext cx="960" cy="1728"/>
            </a:xfrm>
            <a:prstGeom prst="wedgeRoundRectCallout">
              <a:avLst>
                <a:gd name="adj1" fmla="val -46356"/>
                <a:gd name="adj2" fmla="val 93519"/>
                <a:gd name="adj3" fmla="val 16667"/>
              </a:avLst>
            </a:prstGeom>
            <a:solidFill>
              <a:srgbClr val="FFFF99"/>
            </a:solidFill>
            <a:ln w="76200" cap="flat" cmpd="sng">
              <a:solidFill>
                <a:srgbClr val="FF66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10800000"/>
            <a:lstStyle/>
            <a:p>
              <a:pPr algn="ctr"/>
              <a:endParaRPr sz="2800" b="0">
                <a:latin typeface="Times New Roman" panose="02020603050405020304" pitchFamily="18" charset="0"/>
              </a:endParaRPr>
            </a:p>
          </p:txBody>
        </p:sp>
        <p:sp>
          <p:nvSpPr>
            <p:cNvPr id="49188" name="文本框 49187"/>
            <p:cNvSpPr txBox="1"/>
            <p:nvPr/>
          </p:nvSpPr>
          <p:spPr>
            <a:xfrm>
              <a:off x="4814" y="1891"/>
              <a:ext cx="658" cy="1709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>
              <a:spAutoFit/>
            </a:bodyPr>
            <a:lstStyle/>
            <a:p>
              <a:r>
                <a:rPr lang="zh-CN" altLang="en-US" sz="2800">
                  <a:latin typeface="Times New Roman" panose="02020603050405020304" pitchFamily="18" charset="0"/>
                </a:rPr>
                <a:t>与半径长无关</a:t>
              </a:r>
              <a:endParaRPr lang="zh-CN" altLang="en-US" sz="2800">
                <a:latin typeface="Times New Roman" panose="02020603050405020304" pitchFamily="18" charset="0"/>
              </a:endParaRPr>
            </a:p>
            <a:p>
              <a:r>
                <a:rPr lang="zh-CN" altLang="en-US" sz="2800">
                  <a:latin typeface="Times New Roman" panose="02020603050405020304" pitchFamily="18" charset="0"/>
                </a:rPr>
                <a:t>的一个</a:t>
              </a:r>
              <a:r>
                <a:rPr lang="zh-CN" altLang="en-US" sz="2800">
                  <a:solidFill>
                    <a:srgbClr val="FF0066"/>
                  </a:solidFill>
                  <a:latin typeface="Times New Roman" panose="02020603050405020304" pitchFamily="18" charset="0"/>
                </a:rPr>
                <a:t>比值</a:t>
              </a:r>
              <a:endParaRPr lang="zh-CN" altLang="en-US" sz="2800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49190" name="矩形 49189"/>
          <p:cNvSpPr/>
          <p:nvPr/>
        </p:nvSpPr>
        <p:spPr>
          <a:xfrm>
            <a:off x="6959600" y="981075"/>
            <a:ext cx="16052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2800">
                <a:solidFill>
                  <a:srgbClr val="FF0066"/>
                </a:solidFill>
                <a:latin typeface="Arial" panose="020B0604020202020204" pitchFamily="34" charset="0"/>
              </a:rPr>
              <a:t>注：比值</a:t>
            </a:r>
            <a:endParaRPr lang="zh-CN" altLang="en-US" sz="280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9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9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/>
          <p:nvPr/>
        </p:nvSpPr>
        <p:spPr>
          <a:xfrm>
            <a:off x="915670" y="527050"/>
            <a:ext cx="49577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2.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角度与弧度的换算</a:t>
            </a:r>
            <a:r>
              <a:rPr lang="zh-CN" altLang="en-US" sz="2800">
                <a:solidFill>
                  <a:srgbClr val="FF0000"/>
                </a:solidFill>
                <a:latin typeface="宋体" panose="02010600030101010101" pitchFamily="2" charset="-122"/>
              </a:rPr>
              <a:t> </a:t>
            </a:r>
            <a:endParaRPr lang="zh-CN" altLang="en-US" sz="280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9219" name="Text Box 3"/>
          <p:cNvSpPr txBox="1"/>
          <p:nvPr/>
        </p:nvSpPr>
        <p:spPr>
          <a:xfrm>
            <a:off x="1503045" y="1184275"/>
            <a:ext cx="8722995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CC00FF"/>
                </a:solidFill>
                <a:latin typeface="宋体" panose="02010600030101010101" pitchFamily="2" charset="-122"/>
              </a:rPr>
              <a:t>思考</a:t>
            </a:r>
            <a:r>
              <a:rPr lang="en-US" altLang="zh-CN" sz="2800" b="1">
                <a:solidFill>
                  <a:srgbClr val="CC00FF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CC00FF"/>
                </a:solidFill>
                <a:latin typeface="宋体" panose="02010600030101010101" pitchFamily="2" charset="-122"/>
              </a:rPr>
              <a:t>：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一个圆周角以度为单位度量是多少度，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       以弧度为单位度量是多少弧度？由此可得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       角度与弧度有怎样的换算关系？ 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graphicFrame>
        <p:nvGraphicFramePr>
          <p:cNvPr id="9220" name="Object 6"/>
          <p:cNvGraphicFramePr>
            <a:graphicFrameLocks noChangeAspect="1"/>
          </p:cNvGraphicFramePr>
          <p:nvPr/>
        </p:nvGraphicFramePr>
        <p:xfrm>
          <a:off x="5873750" y="29273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" r:id="rId1" imgW="114300" imgH="215900" progId="Equation.3">
                  <p:embed/>
                </p:oleObj>
              </mc:Choice>
              <mc:Fallback>
                <p:oleObj name="" r:id="rId1" imgW="114300" imgH="2159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873750" y="2927350"/>
                        <a:ext cx="114300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10"/>
          <p:cNvGraphicFramePr>
            <a:graphicFrameLocks noChangeAspect="1"/>
          </p:cNvGraphicFramePr>
          <p:nvPr/>
        </p:nvGraphicFramePr>
        <p:xfrm>
          <a:off x="3817938" y="4430713"/>
          <a:ext cx="2343150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" r:id="rId3" imgW="812165" imgH="203200" progId="Equation.DSMT4">
                  <p:embed/>
                </p:oleObj>
              </mc:Choice>
              <mc:Fallback>
                <p:oleObj name="" r:id="rId3" imgW="812165" imgH="20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3817938" y="4430713"/>
                        <a:ext cx="2343150" cy="6619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2" name="Picture 77" descr="u=1769637838,3343432434&amp;fm=3&amp;gp=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720" y="1184275"/>
            <a:ext cx="1182688" cy="1182688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9224" name="Object 10"/>
          <p:cNvGraphicFramePr>
            <a:graphicFrameLocks noChangeAspect="1"/>
          </p:cNvGraphicFramePr>
          <p:nvPr/>
        </p:nvGraphicFramePr>
        <p:xfrm>
          <a:off x="3746500" y="5197475"/>
          <a:ext cx="2435225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" r:id="rId6" imgW="723265" imgH="203200" progId="Equation.DSMT4">
                  <p:embed/>
                </p:oleObj>
              </mc:Choice>
              <mc:Fallback>
                <p:oleObj name="" r:id="rId6" imgW="723265" imgH="20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3746500" y="5197475"/>
                        <a:ext cx="2435225" cy="7731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25" name="组合 9224"/>
          <p:cNvGrpSpPr/>
          <p:nvPr/>
        </p:nvGrpSpPr>
        <p:grpSpPr>
          <a:xfrm>
            <a:off x="6865938" y="3644900"/>
            <a:ext cx="3484562" cy="2438400"/>
            <a:chOff x="3469" y="1872"/>
            <a:chExt cx="2195" cy="1536"/>
          </a:xfrm>
        </p:grpSpPr>
        <p:sp>
          <p:nvSpPr>
            <p:cNvPr id="9226" name="文本框 9225"/>
            <p:cNvSpPr txBox="1"/>
            <p:nvPr/>
          </p:nvSpPr>
          <p:spPr>
            <a:xfrm>
              <a:off x="4765" y="1886"/>
              <a:ext cx="640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>l</a:t>
              </a:r>
              <a:r>
                <a:rPr lang="en-US" altLang="zh-CN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=2</a:t>
              </a:r>
              <a:r>
                <a:rPr lang="en-US" altLang="zh-CN" sz="28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</a:t>
              </a:r>
              <a:r>
                <a:rPr lang="en-US" altLang="zh-CN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r</a:t>
              </a:r>
              <a:endPara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227" name="文本框 9226"/>
            <p:cNvSpPr txBox="1"/>
            <p:nvPr/>
          </p:nvSpPr>
          <p:spPr>
            <a:xfrm>
              <a:off x="4018" y="2496"/>
              <a:ext cx="290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O</a:t>
              </a:r>
              <a:endPara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228" name="文本框 9227"/>
            <p:cNvSpPr txBox="1"/>
            <p:nvPr/>
          </p:nvSpPr>
          <p:spPr>
            <a:xfrm>
              <a:off x="5053" y="2400"/>
              <a:ext cx="611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endParaRPr lang="zh-CN" altLang="en-US" sz="2800" b="1">
                <a:solidFill>
                  <a:srgbClr val="00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229" name="文本框 9228"/>
            <p:cNvSpPr txBox="1"/>
            <p:nvPr/>
          </p:nvSpPr>
          <p:spPr>
            <a:xfrm>
              <a:off x="4583" y="2544"/>
              <a:ext cx="215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r</a:t>
              </a:r>
              <a:endPara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9230" name="组合 9229"/>
            <p:cNvGrpSpPr/>
            <p:nvPr/>
          </p:nvGrpSpPr>
          <p:grpSpPr>
            <a:xfrm>
              <a:off x="3469" y="1872"/>
              <a:ext cx="1536" cy="1536"/>
              <a:chOff x="1920" y="2160"/>
              <a:chExt cx="1536" cy="1536"/>
            </a:xfrm>
          </p:grpSpPr>
          <p:sp>
            <p:nvSpPr>
              <p:cNvPr id="9231" name="椭圆 9230"/>
              <p:cNvSpPr/>
              <p:nvPr/>
            </p:nvSpPr>
            <p:spPr>
              <a:xfrm>
                <a:off x="1920" y="2160"/>
                <a:ext cx="1536" cy="1536"/>
              </a:xfrm>
              <a:prstGeom prst="ellipse">
                <a:avLst/>
              </a:prstGeom>
              <a:noFill/>
              <a:ln w="50800" cap="flat" cmpd="sng">
                <a:solidFill>
                  <a:srgbClr val="80008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  <p:sp>
            <p:nvSpPr>
              <p:cNvPr id="9232" name="直接连接符 9231"/>
              <p:cNvSpPr/>
              <p:nvPr/>
            </p:nvSpPr>
            <p:spPr>
              <a:xfrm>
                <a:off x="2688" y="2928"/>
                <a:ext cx="768" cy="0"/>
              </a:xfrm>
              <a:prstGeom prst="line">
                <a:avLst/>
              </a:prstGeom>
              <a:ln w="508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9233" name="任意多边形 9232"/>
              <p:cNvSpPr/>
              <p:nvPr/>
            </p:nvSpPr>
            <p:spPr>
              <a:xfrm>
                <a:off x="2480" y="2768"/>
                <a:ext cx="400" cy="352"/>
              </a:xfrm>
              <a:custGeom>
                <a:avLst/>
                <a:gdLst/>
                <a:ahLst/>
                <a:cxnLst/>
                <a:pathLst>
                  <a:path w="400" h="352">
                    <a:moveTo>
                      <a:pt x="304" y="160"/>
                    </a:moveTo>
                    <a:cubicBezTo>
                      <a:pt x="312" y="124"/>
                      <a:pt x="320" y="88"/>
                      <a:pt x="304" y="64"/>
                    </a:cubicBezTo>
                    <a:cubicBezTo>
                      <a:pt x="288" y="40"/>
                      <a:pt x="240" y="24"/>
                      <a:pt x="208" y="16"/>
                    </a:cubicBezTo>
                    <a:cubicBezTo>
                      <a:pt x="176" y="8"/>
                      <a:pt x="144" y="0"/>
                      <a:pt x="112" y="16"/>
                    </a:cubicBezTo>
                    <a:cubicBezTo>
                      <a:pt x="80" y="32"/>
                      <a:pt x="32" y="80"/>
                      <a:pt x="16" y="112"/>
                    </a:cubicBezTo>
                    <a:cubicBezTo>
                      <a:pt x="0" y="144"/>
                      <a:pt x="8" y="176"/>
                      <a:pt x="16" y="208"/>
                    </a:cubicBezTo>
                    <a:cubicBezTo>
                      <a:pt x="24" y="240"/>
                      <a:pt x="24" y="280"/>
                      <a:pt x="64" y="304"/>
                    </a:cubicBezTo>
                    <a:cubicBezTo>
                      <a:pt x="104" y="328"/>
                      <a:pt x="208" y="352"/>
                      <a:pt x="256" y="352"/>
                    </a:cubicBezTo>
                    <a:cubicBezTo>
                      <a:pt x="304" y="352"/>
                      <a:pt x="328" y="336"/>
                      <a:pt x="352" y="304"/>
                    </a:cubicBezTo>
                    <a:cubicBezTo>
                      <a:pt x="376" y="272"/>
                      <a:pt x="392" y="184"/>
                      <a:pt x="400" y="160"/>
                    </a:cubicBezTo>
                  </a:path>
                </a:pathLst>
              </a:custGeom>
              <a:noFill/>
              <a:ln w="63500" cap="flat" cmpd="sng">
                <a:solidFill>
                  <a:schemeClr val="accent2"/>
                </a:solidFill>
                <a:prstDash val="solid"/>
                <a:headEnd type="none" w="med" len="med"/>
                <a:tailEnd type="arrow" w="med" len="med"/>
              </a:ln>
            </p:spPr>
            <p:txBody>
              <a:bodyPr/>
              <a:lstStyle/>
              <a:p>
                <a:endParaRPr lang="zh-CN" altLang="en-US" sz="2800"/>
              </a:p>
            </p:txBody>
          </p:sp>
        </p:grpSp>
      </p:grpSp>
      <p:sp>
        <p:nvSpPr>
          <p:cNvPr id="9234" name="文本框 9233"/>
          <p:cNvSpPr txBox="1"/>
          <p:nvPr/>
        </p:nvSpPr>
        <p:spPr>
          <a:xfrm>
            <a:off x="3713163" y="3624263"/>
            <a:ext cx="1022350" cy="521970"/>
          </a:xfrm>
          <a:prstGeom prst="rect">
            <a:avLst/>
          </a:prstGeom>
          <a:noFill/>
          <a:ln w="9525">
            <a:noFill/>
          </a:ln>
          <a:effectLst>
            <a:outerShdw sy="50000" kx="-2453608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宋体" panose="02010600030101010101" pitchFamily="2" charset="-122"/>
              </a:rPr>
              <a:t>360º</a:t>
            </a:r>
            <a:endParaRPr lang="en-US" altLang="zh-CN" sz="2800" b="1">
              <a:solidFill>
                <a:srgbClr val="FF3300"/>
              </a:solidFill>
              <a:latin typeface="宋体" panose="02010600030101010101" pitchFamily="2" charset="-122"/>
            </a:endParaRPr>
          </a:p>
        </p:txBody>
      </p:sp>
      <p:graphicFrame>
        <p:nvGraphicFramePr>
          <p:cNvPr id="9236" name="对象 9235"/>
          <p:cNvGraphicFramePr>
            <a:graphicFrameLocks noChangeAspect="1"/>
          </p:cNvGraphicFramePr>
          <p:nvPr/>
        </p:nvGraphicFramePr>
        <p:xfrm>
          <a:off x="5435600" y="3636963"/>
          <a:ext cx="5461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" r:id="rId8" imgW="227965" imgH="177800" progId="Equation.DSMT4">
                  <p:embed/>
                </p:oleObj>
              </mc:Choice>
              <mc:Fallback>
                <p:oleObj name="" r:id="rId8" imgW="227965" imgH="177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435600" y="3636963"/>
                        <a:ext cx="546100" cy="4254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4" grpId="0"/>
    </p:bldLst>
  </p:timing>
</p:sld>
</file>

<file path=ppt/tags/tag1.xml><?xml version="1.0" encoding="utf-8"?>
<p:tagLst xmlns:p="http://schemas.openxmlformats.org/presentationml/2006/main">
  <p:tag name="AS_UNIQUEID" val="58"/>
</p:tagLst>
</file>

<file path=ppt/tags/tag10.xml><?xml version="1.0" encoding="utf-8"?>
<p:tagLst xmlns:p="http://schemas.openxmlformats.org/presentationml/2006/main">
  <p:tag name="AS_UNIQUEID" val="90"/>
</p:tagLst>
</file>

<file path=ppt/tags/tag11.xml><?xml version="1.0" encoding="utf-8"?>
<p:tagLst xmlns:p="http://schemas.openxmlformats.org/presentationml/2006/main">
  <p:tag name="AS_UNIQUEID" val="21"/>
</p:tagLst>
</file>

<file path=ppt/tags/tag12.xml><?xml version="1.0" encoding="utf-8"?>
<p:tagLst xmlns:p="http://schemas.openxmlformats.org/presentationml/2006/main">
  <p:tag name="AS_UNIQUEID" val="335"/>
</p:tagLst>
</file>

<file path=ppt/tags/tag13.xml><?xml version="1.0" encoding="utf-8"?>
<p:tagLst xmlns:p="http://schemas.openxmlformats.org/presentationml/2006/main">
  <p:tag name="AS_NET" val="4.0.30319.42000"/>
  <p:tag name="AS_OS" val="Microsoft Windows NT 6.2.9200.0"/>
  <p:tag name="AS_RELEASE_DATE" val="2020.05.14"/>
  <p:tag name="AS_TITLE" val="Aspose.Slides for .NET 4.0 Client Profile"/>
  <p:tag name="AS_VERSION" val="20.5"/>
  <p:tag name="ISPRING_PRESENTATION_TITLE" val="毕业活动策划"/>
  <p:tag name="KSO_WM_DOC_GUID" val="{42bd8650-b790-4050-be52-eb8cba04ccd4}"/>
</p:tagLst>
</file>

<file path=ppt/tags/tag2.xml><?xml version="1.0" encoding="utf-8"?>
<p:tagLst xmlns:p="http://schemas.openxmlformats.org/presentationml/2006/main">
  <p:tag name="AS_UNIQUEID" val="58"/>
</p:tagLst>
</file>

<file path=ppt/tags/tag3.xml><?xml version="1.0" encoding="utf-8"?>
<p:tagLst xmlns:p="http://schemas.openxmlformats.org/presentationml/2006/main">
  <p:tag name="AS_UNIQUEID" val="58"/>
</p:tagLst>
</file>

<file path=ppt/tags/tag4.xml><?xml version="1.0" encoding="utf-8"?>
<p:tagLst xmlns:p="http://schemas.openxmlformats.org/presentationml/2006/main">
  <p:tag name="AS_UNIQUEID" val="21"/>
</p:tagLst>
</file>

<file path=ppt/tags/tag5.xml><?xml version="1.0" encoding="utf-8"?>
<p:tagLst xmlns:p="http://schemas.openxmlformats.org/presentationml/2006/main">
  <p:tag name="AS_UNIQUEID" val="23"/>
</p:tagLst>
</file>

<file path=ppt/tags/tag6.xml><?xml version="1.0" encoding="utf-8"?>
<p:tagLst xmlns:p="http://schemas.openxmlformats.org/presentationml/2006/main">
  <p:tag name="AS_UNIQUEID" val="24"/>
</p:tagLst>
</file>

<file path=ppt/tags/tag7.xml><?xml version="1.0" encoding="utf-8"?>
<p:tagLst xmlns:p="http://schemas.openxmlformats.org/presentationml/2006/main">
  <p:tag name="AS_UNIQUEID" val="87"/>
</p:tagLst>
</file>

<file path=ppt/tags/tag8.xml><?xml version="1.0" encoding="utf-8"?>
<p:tagLst xmlns:p="http://schemas.openxmlformats.org/presentationml/2006/main">
  <p:tag name="AS_UNIQUEID" val="88"/>
</p:tagLst>
</file>

<file path=ppt/tags/tag9.xml><?xml version="1.0" encoding="utf-8"?>
<p:tagLst xmlns:p="http://schemas.openxmlformats.org/presentationml/2006/main">
  <p:tag name="AS_UNIQUEID" val="89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1605</Words>
  <Application>WPS 演示</Application>
  <PresentationFormat>宽屏</PresentationFormat>
  <Paragraphs>308</Paragraphs>
  <Slides>29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52</vt:i4>
      </vt:variant>
      <vt:variant>
        <vt:lpstr>幻灯片标题</vt:lpstr>
      </vt:variant>
      <vt:variant>
        <vt:i4>29</vt:i4>
      </vt:variant>
    </vt:vector>
  </HeadingPairs>
  <TitlesOfParts>
    <vt:vector size="102" baseType="lpstr">
      <vt:lpstr>Arial</vt:lpstr>
      <vt:lpstr>宋体</vt:lpstr>
      <vt:lpstr>Wingdings</vt:lpstr>
      <vt:lpstr>Times New Roman</vt:lpstr>
      <vt:lpstr>楷体</vt:lpstr>
      <vt:lpstr>华文新魏</vt:lpstr>
      <vt:lpstr>Tahoma</vt:lpstr>
      <vt:lpstr>Comic Sans MS</vt:lpstr>
      <vt:lpstr>Calibri</vt:lpstr>
      <vt:lpstr>Segoe Script</vt:lpstr>
      <vt:lpstr>楷体_GB2312</vt:lpstr>
      <vt:lpstr>新宋体</vt:lpstr>
      <vt:lpstr>幼圆</vt:lpstr>
      <vt:lpstr>微软雅黑</vt:lpstr>
      <vt:lpstr>Arial Unicode MS</vt:lpstr>
      <vt:lpstr>Verdana</vt:lpstr>
      <vt:lpstr>Symbol</vt:lpstr>
      <vt:lpstr>Verdana</vt:lpstr>
      <vt:lpstr>黑体</vt:lpstr>
      <vt:lpstr>华文中宋</vt:lpstr>
      <vt:lpstr>1_Office 主题</vt:lpstr>
      <vt:lpstr>Equation.3</vt:lpstr>
      <vt:lpstr>Equation.DSMT4</vt:lpstr>
      <vt:lpstr>Word.Document.8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Equation.KSEE3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Equation.DSMT4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Equation.DSMT4</vt:lpstr>
      <vt:lpstr>Word.Document.8</vt:lpstr>
      <vt:lpstr>Word.Document.8</vt:lpstr>
      <vt:lpstr>Word.Document.8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东哥</cp:lastModifiedBy>
  <cp:revision>213</cp:revision>
  <dcterms:created xsi:type="dcterms:W3CDTF">2019-01-12T04:39:00Z</dcterms:created>
  <dcterms:modified xsi:type="dcterms:W3CDTF">2020-11-16T03:40:10Z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