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29" r:id="rId3"/>
    <p:sldId id="1075" r:id="rId4"/>
    <p:sldId id="1135" r:id="rId5"/>
    <p:sldId id="1136" r:id="rId6"/>
    <p:sldId id="1111" r:id="rId7"/>
    <p:sldId id="1032" r:id="rId8"/>
    <p:sldId id="1096" r:id="rId9"/>
    <p:sldId id="1097" r:id="rId10"/>
    <p:sldId id="1098" r:id="rId11"/>
    <p:sldId id="1099" r:id="rId12"/>
    <p:sldId id="1100" r:id="rId13"/>
    <p:sldId id="1101" r:id="rId14"/>
    <p:sldId id="1115" r:id="rId15"/>
    <p:sldId id="1116" r:id="rId16"/>
    <p:sldId id="1103" r:id="rId17"/>
    <p:sldId id="1104" r:id="rId18"/>
    <p:sldId id="1105" r:id="rId19"/>
    <p:sldId id="1106" r:id="rId20"/>
    <p:sldId id="1107" r:id="rId21"/>
    <p:sldId id="1117" r:id="rId22"/>
    <p:sldId id="1112" r:id="rId23"/>
    <p:sldId id="1120" r:id="rId24"/>
    <p:sldId id="1113" r:id="rId25"/>
    <p:sldId id="1119" r:id="rId26"/>
    <p:sldId id="1109" r:id="rId27"/>
    <p:sldId id="1134" r:id="rId29"/>
    <p:sldId id="1137" r:id="rId30"/>
    <p:sldId id="1138" r:id="rId31"/>
    <p:sldId id="1139" r:id="rId32"/>
    <p:sldId id="1140" r:id="rId33"/>
    <p:sldId id="1141" r:id="rId34"/>
  </p:sldIdLst>
  <p:sldSz cx="12192000" cy="6858000"/>
  <p:notesSz cx="7103745" cy="10234295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4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7" Type="http://schemas.openxmlformats.org/officeDocument/2006/relationships/image" Target="../media/image10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42772F-1F8D-453D-83C4-CFF3DCC28B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88" y="247650"/>
            <a:ext cx="1981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1" Type="http://schemas.openxmlformats.org/officeDocument/2006/relationships/oleObject" Target="../embeddings/Document10.doc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1" Type="http://schemas.openxmlformats.org/officeDocument/2006/relationships/oleObject" Target="../embeddings/Document11.doc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emf"/><Relationship Id="rId4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4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Relationship Id="rId3" Type="http://schemas.openxmlformats.org/officeDocument/2006/relationships/oleObject" Target="../embeddings/oleObject6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emf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oleObject" Target="../embeddings/oleObject17.bin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6.wmf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4.xml"/><Relationship Id="rId1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emf"/><Relationship Id="rId3" Type="http://schemas.openxmlformats.org/officeDocument/2006/relationships/oleObject" Target="../embeddings/Document13.doc"/><Relationship Id="rId2" Type="http://schemas.openxmlformats.org/officeDocument/2006/relationships/image" Target="../media/image30.emf"/><Relationship Id="rId1" Type="http://schemas.openxmlformats.org/officeDocument/2006/relationships/oleObject" Target="../embeddings/Document12.doc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emf"/><Relationship Id="rId3" Type="http://schemas.openxmlformats.org/officeDocument/2006/relationships/oleObject" Target="../embeddings/Document15.doc"/><Relationship Id="rId2" Type="http://schemas.openxmlformats.org/officeDocument/2006/relationships/image" Target="../media/image32.emf"/><Relationship Id="rId1" Type="http://schemas.openxmlformats.org/officeDocument/2006/relationships/oleObject" Target="../embeddings/Document14.doc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emf"/><Relationship Id="rId3" Type="http://schemas.openxmlformats.org/officeDocument/2006/relationships/oleObject" Target="../embeddings/Document17.doc"/><Relationship Id="rId2" Type="http://schemas.openxmlformats.org/officeDocument/2006/relationships/image" Target="../media/image34.emf"/><Relationship Id="rId1" Type="http://schemas.openxmlformats.org/officeDocument/2006/relationships/oleObject" Target="../embeddings/Document16.doc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oleObject" Target="../embeddings/Document20.doc"/><Relationship Id="rId4" Type="http://schemas.openxmlformats.org/officeDocument/2006/relationships/image" Target="../media/image37.emf"/><Relationship Id="rId3" Type="http://schemas.openxmlformats.org/officeDocument/2006/relationships/oleObject" Target="../embeddings/Document19.doc"/><Relationship Id="rId2" Type="http://schemas.openxmlformats.org/officeDocument/2006/relationships/image" Target="../media/image36.emf"/><Relationship Id="rId1" Type="http://schemas.openxmlformats.org/officeDocument/2006/relationships/oleObject" Target="../embeddings/Document18.doc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4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.xml"/><Relationship Id="rId4" Type="http://schemas.openxmlformats.org/officeDocument/2006/relationships/image" Target="../media/image40.emf"/><Relationship Id="rId3" Type="http://schemas.openxmlformats.org/officeDocument/2006/relationships/oleObject" Target="../embeddings/Document22.doc"/><Relationship Id="rId2" Type="http://schemas.openxmlformats.org/officeDocument/2006/relationships/image" Target="../media/image39.emf"/><Relationship Id="rId1" Type="http://schemas.openxmlformats.org/officeDocument/2006/relationships/oleObject" Target="../embeddings/Document21.doc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emf"/><Relationship Id="rId1" Type="http://schemas.openxmlformats.org/officeDocument/2006/relationships/package" Target="../embeddings/Document23.docx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1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emf"/><Relationship Id="rId3" Type="http://schemas.openxmlformats.org/officeDocument/2006/relationships/package" Target="../embeddings/Document24.docx"/><Relationship Id="rId2" Type="http://schemas.openxmlformats.org/officeDocument/2006/relationships/image" Target="../media/image44.emf"/><Relationship Id="rId1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emf"/><Relationship Id="rId1" Type="http://schemas.openxmlformats.org/officeDocument/2006/relationships/package" Target="../embeddings/Document25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8" Type="http://schemas.openxmlformats.org/officeDocument/2006/relationships/oleObject" Target="../embeddings/Document5.doc"/><Relationship Id="rId7" Type="http://schemas.openxmlformats.org/officeDocument/2006/relationships/oleObject" Target="../embeddings/Document4.doc"/><Relationship Id="rId6" Type="http://schemas.openxmlformats.org/officeDocument/2006/relationships/image" Target="../media/image6.emf"/><Relationship Id="rId5" Type="http://schemas.openxmlformats.org/officeDocument/2006/relationships/oleObject" Target="../embeddings/Document3.doc"/><Relationship Id="rId4" Type="http://schemas.openxmlformats.org/officeDocument/2006/relationships/image" Target="../media/image5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4.emf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1.emf"/><Relationship Id="rId16" Type="http://schemas.openxmlformats.org/officeDocument/2006/relationships/oleObject" Target="../embeddings/Document9.doc"/><Relationship Id="rId15" Type="http://schemas.openxmlformats.org/officeDocument/2006/relationships/image" Target="../media/image10.emf"/><Relationship Id="rId14" Type="http://schemas.openxmlformats.org/officeDocument/2006/relationships/oleObject" Target="../embeddings/Document8.doc"/><Relationship Id="rId13" Type="http://schemas.openxmlformats.org/officeDocument/2006/relationships/image" Target="../media/image9.emf"/><Relationship Id="rId12" Type="http://schemas.openxmlformats.org/officeDocument/2006/relationships/oleObject" Target="../embeddings/Document7.doc"/><Relationship Id="rId11" Type="http://schemas.openxmlformats.org/officeDocument/2006/relationships/image" Target="../media/image8.emf"/><Relationship Id="rId10" Type="http://schemas.openxmlformats.org/officeDocument/2006/relationships/oleObject" Target="../embeddings/Document6.doc"/><Relationship Id="rId1" Type="http://schemas.openxmlformats.org/officeDocument/2006/relationships/oleObject" Target="../embeddings/Document1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064" y="6378786"/>
            <a:ext cx="311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2019A</a:t>
            </a:r>
            <a:r>
              <a:rPr lang="zh-CN" altLang="en-US" b="1">
                <a:solidFill>
                  <a:schemeClr val="accent1"/>
                </a:solidFill>
              </a:rPr>
              <a:t>版必修 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54067" y="935751"/>
            <a:ext cx="8362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smtClean="0">
                <a:solidFill>
                  <a:srgbClr val="FF0000"/>
                </a:solidFill>
              </a:rPr>
              <a:t>第</a:t>
            </a:r>
            <a:r>
              <a:rPr lang="zh-CN" altLang="en-US" sz="4000" b="1">
                <a:solidFill>
                  <a:srgbClr val="FF0000"/>
                </a:solidFill>
              </a:rPr>
              <a:t>四</a:t>
            </a:r>
            <a:r>
              <a:rPr lang="zh-CN" altLang="zh-CN" sz="4000" b="1" smtClean="0">
                <a:solidFill>
                  <a:srgbClr val="FF0000"/>
                </a:solidFill>
              </a:rPr>
              <a:t>章</a:t>
            </a:r>
            <a:r>
              <a:rPr lang="en-US" altLang="zh-CN" sz="4000" b="1" smtClean="0">
                <a:solidFill>
                  <a:srgbClr val="FF0000"/>
                </a:solidFill>
              </a:rPr>
              <a:t>  </a:t>
            </a:r>
            <a:r>
              <a:rPr lang="zh-CN" altLang="en-US" sz="4000" b="1" smtClean="0">
                <a:solidFill>
                  <a:srgbClr val="FF0000"/>
                </a:solidFill>
              </a:rPr>
              <a:t>指数函数与对数函数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351530" y="3265805"/>
            <a:ext cx="5977255" cy="645160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noFill/>
          </a:ln>
          <a:effectLst>
            <a:glow rad="228600">
              <a:srgbClr val="FFFF00">
                <a:alpha val="40000"/>
              </a:srgbClr>
            </a:glow>
            <a:reflection blurRad="38100" stA="90000" endA="300" endPos="55500" dist="3556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sz="36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  <a:sym typeface="+mn-ea"/>
              </a:rPr>
              <a:t>4.4.3 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  <a:sym typeface="+mn-ea"/>
              </a:rPr>
              <a:t>不同增长函数的差异</a:t>
            </a:r>
            <a:endParaRPr lang="zh-CN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8269" y="703060"/>
            <a:ext cx="10404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4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请大家想象一下，取更大的</a:t>
            </a:r>
            <a:r>
              <a:rPr lang="en-US" altLang="zh-CN" sz="2400" b="1" i="1" kern="1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zh-CN" altLang="en-US" sz="24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值，在更大的范围内两个函数图象的关系？</a:t>
            </a:r>
            <a:endParaRPr lang="zh-CN" altLang="zh-CN" sz="24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8269" y="1543673"/>
            <a:ext cx="10827431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4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思考</a:t>
            </a:r>
            <a:r>
              <a:rPr lang="zh-CN" altLang="en-US" sz="2400" kern="1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随着自变量取值越来越大，函数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的图象几乎与</a:t>
            </a:r>
            <a:r>
              <a:rPr lang="en-US" altLang="zh-CN" sz="2400" b="1" i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轴垂直，函数值快速增长，函数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的增长速度保持不变，和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的增长相比几乎微不足道</a:t>
            </a:r>
            <a:r>
              <a:rPr lang="en-US" altLang="zh-CN" sz="24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2400" kern="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318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312" y="2938284"/>
            <a:ext cx="3400588" cy="35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6596" y="3420033"/>
            <a:ext cx="3656796" cy="297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7"/>
          <p:cNvSpPr>
            <a:spLocks noChangeArrowheads="1"/>
          </p:cNvSpPr>
          <p:nvPr/>
        </p:nvSpPr>
        <p:spPr bwMode="auto">
          <a:xfrm>
            <a:off x="220548" y="690321"/>
            <a:ext cx="8898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总结一：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[0,+∞)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上增长快慢的不同如下：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1" name="矩形 17"/>
          <p:cNvSpPr>
            <a:spLocks noChangeArrowheads="1"/>
          </p:cNvSpPr>
          <p:nvPr/>
        </p:nvSpPr>
        <p:spPr bwMode="auto">
          <a:xfrm>
            <a:off x="220548" y="1866839"/>
            <a:ext cx="10503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虽然函数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[0,+∞)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上都是单调递增，但它们的增长速度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不同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2" name="矩形 17"/>
          <p:cNvSpPr>
            <a:spLocks noChangeArrowheads="1"/>
          </p:cNvSpPr>
          <p:nvPr/>
        </p:nvSpPr>
        <p:spPr bwMode="auto">
          <a:xfrm>
            <a:off x="220548" y="2966130"/>
            <a:ext cx="111205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随着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的增大，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的增长速度越来越快，会超过并远远大于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的增长速度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3" name="矩形 17"/>
          <p:cNvSpPr>
            <a:spLocks noChangeArrowheads="1"/>
          </p:cNvSpPr>
          <p:nvPr/>
        </p:nvSpPr>
        <p:spPr bwMode="auto">
          <a:xfrm>
            <a:off x="220548" y="4213575"/>
            <a:ext cx="11452932" cy="12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尽管在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的一定范围内，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&lt;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，但由于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的增长最终会快于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的增长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因此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，总会存在一个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，当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&gt;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时，恒有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&gt;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17"/>
          <p:cNvSpPr>
            <a:spLocks noChangeArrowheads="1"/>
          </p:cNvSpPr>
          <p:nvPr/>
        </p:nvSpPr>
        <p:spPr bwMode="auto">
          <a:xfrm>
            <a:off x="722366" y="1024494"/>
            <a:ext cx="10669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总结二：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一般地指数函数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&gt;1)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与一次函数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 err="1">
                <a:latin typeface="Times New Roman" panose="02020603050405020304" pitchFamily="18" charset="0"/>
                <a:ea typeface="黑体" panose="02010609060101010101" pitchFamily="49" charset="-122"/>
              </a:rPr>
              <a:t>kx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&gt;0)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的增长都与上述类似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5" name="矩形 17"/>
          <p:cNvSpPr>
            <a:spLocks noChangeArrowheads="1"/>
          </p:cNvSpPr>
          <p:nvPr/>
        </p:nvSpPr>
        <p:spPr bwMode="auto">
          <a:xfrm>
            <a:off x="1478353" y="2134792"/>
            <a:ext cx="102056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即使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值远远大于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值，指数函数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&gt;1)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虽然有一段区间会小于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 err="1">
                <a:latin typeface="Times New Roman" panose="02020603050405020304" pitchFamily="18" charset="0"/>
                <a:ea typeface="黑体" panose="02010609060101010101" pitchFamily="49" charset="-122"/>
              </a:rPr>
              <a:t>kx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&gt;0)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，但总会存在一个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，当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&gt;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时，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 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&gt;1)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的增长速度会大大超过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 err="1">
                <a:latin typeface="Times New Roman" panose="02020603050405020304" pitchFamily="18" charset="0"/>
                <a:ea typeface="黑体" panose="02010609060101010101" pitchFamily="49" charset="-122"/>
              </a:rPr>
              <a:t>kx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&gt;0)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的增长速度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424961"/>
          <p:cNvGraphicFramePr/>
          <p:nvPr/>
        </p:nvGraphicFramePr>
        <p:xfrm>
          <a:off x="531813" y="996950"/>
          <a:ext cx="10987087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1" imgW="10516870" imgH="4598035" progId="Word.Document.8">
                  <p:embed/>
                </p:oleObj>
              </mc:Choice>
              <mc:Fallback>
                <p:oleObj name="Document" r:id="rId1" imgW="10516870" imgH="459803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813" y="996950"/>
                        <a:ext cx="10987087" cy="48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跟踪训练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423937"/>
          <p:cNvGraphicFramePr/>
          <p:nvPr/>
        </p:nvGraphicFramePr>
        <p:xfrm>
          <a:off x="690563" y="1709738"/>
          <a:ext cx="10836275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1" imgW="10372090" imgH="2665730" progId="Word.Document.8">
                  <p:embed/>
                </p:oleObj>
              </mc:Choice>
              <mc:Fallback>
                <p:oleObj name="Document" r:id="rId1" imgW="10372090" imgH="26657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0563" y="1709738"/>
                        <a:ext cx="10836275" cy="278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746688" y="1248755"/>
            <a:ext cx="11191312" cy="11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在区间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∞,0)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上，对数函数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400" b="1" i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没意义，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一次函数值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恒小于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40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研究在区间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(0,+∞)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上它们的增长差异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46688" y="2415834"/>
            <a:ext cx="9329992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借助信息技术，在同一直角坐标系内列表、描点作图如下：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2245865" y="3103138"/>
          <a:ext cx="2131281" cy="3432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427"/>
                <a:gridCol w="710427"/>
                <a:gridCol w="710427"/>
              </a:tblGrid>
              <a:tr h="688051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i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1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i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1400" b="1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</a:t>
                      </a:r>
                      <a:r>
                        <a:rPr lang="en-US" altLang="zh-CN" sz="1400" b="1" i="1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62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不存在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62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62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1.301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62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1.477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62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1.602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62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1.699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62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1.778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62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···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···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···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22858" marB="22858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7456" name="组合 3"/>
          <p:cNvGrpSpPr/>
          <p:nvPr/>
        </p:nvGrpSpPr>
        <p:grpSpPr>
          <a:xfrm>
            <a:off x="746688" y="599240"/>
            <a:ext cx="10342730" cy="1113766"/>
            <a:chOff x="3064960" y="3526908"/>
            <a:chExt cx="13207025" cy="2227788"/>
          </a:xfrm>
        </p:grpSpPr>
        <p:sp>
          <p:nvSpPr>
            <p:cNvPr id="17462" name="TextBox 5"/>
            <p:cNvSpPr txBox="1">
              <a:spLocks noChangeArrowheads="1"/>
            </p:cNvSpPr>
            <p:nvPr/>
          </p:nvSpPr>
          <p:spPr bwMode="auto">
            <a:xfrm>
              <a:off x="3064960" y="3526908"/>
              <a:ext cx="13207025" cy="222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以函数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4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lg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  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为例研究对数函数、一次函数增长方式的差异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r>
                <a:rPr lang="en-US" altLang="zh-CN" sz="2400" b="1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17463" name="对象 3"/>
            <p:cNvGraphicFramePr>
              <a:graphicFrameLocks noChangeAspect="1"/>
            </p:cNvGraphicFramePr>
            <p:nvPr/>
          </p:nvGraphicFramePr>
          <p:xfrm>
            <a:off x="5736908" y="3629032"/>
            <a:ext cx="1206331" cy="1094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1" imgW="901065" imgH="609600" progId="Equation.DSMT4">
                    <p:embed/>
                  </p:oleObj>
                </mc:Choice>
                <mc:Fallback>
                  <p:oleObj name="Equation" r:id="rId1" imgW="901065" imgH="609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736908" y="3629032"/>
                          <a:ext cx="1206331" cy="10949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对象 3"/>
          <p:cNvGraphicFramePr>
            <a:graphicFrameLocks noChangeAspect="1"/>
          </p:cNvGraphicFramePr>
          <p:nvPr/>
        </p:nvGraphicFramePr>
        <p:xfrm>
          <a:off x="3754918" y="3199760"/>
          <a:ext cx="622228" cy="47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901065" imgH="609600" progId="Equation.DSMT4">
                  <p:embed/>
                </p:oleObj>
              </mc:Choice>
              <mc:Fallback>
                <p:oleObj name="Equation" r:id="rId3" imgW="901065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54918" y="3199760"/>
                        <a:ext cx="622228" cy="470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118126" y="3028516"/>
            <a:ext cx="3848074" cy="3507169"/>
            <a:chOff x="9555312" y="6525265"/>
            <a:chExt cx="4896544" cy="4904041"/>
          </a:xfrm>
        </p:grpSpPr>
        <p:pic>
          <p:nvPicPr>
            <p:cNvPr id="17459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55312" y="6525265"/>
              <a:ext cx="4896544" cy="490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460" name="对象 3"/>
            <p:cNvGraphicFramePr>
              <a:graphicFrameLocks noChangeAspect="1"/>
            </p:cNvGraphicFramePr>
            <p:nvPr/>
          </p:nvGraphicFramePr>
          <p:xfrm>
            <a:off x="11711422" y="7445524"/>
            <a:ext cx="1034751" cy="783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6" imgW="901065" imgH="609600" progId="Equation.DSMT4">
                    <p:embed/>
                  </p:oleObj>
                </mc:Choice>
                <mc:Fallback>
                  <p:oleObj name="Equation" r:id="rId6" imgW="901065" imgH="609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711422" y="7445524"/>
                          <a:ext cx="1034751" cy="783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61" name="矩形 6"/>
            <p:cNvSpPr>
              <a:spLocks noChangeArrowheads="1"/>
            </p:cNvSpPr>
            <p:nvPr/>
          </p:nvSpPr>
          <p:spPr bwMode="auto">
            <a:xfrm>
              <a:off x="12697403" y="9128277"/>
              <a:ext cx="1193197" cy="61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=lg</a:t>
              </a:r>
              <a:r>
                <a:rPr lang="en-US" altLang="zh-CN" sz="1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1400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28030" y="685696"/>
            <a:ext cx="6263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观察两个函数图象及其增长方式：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437" name="组合 4"/>
          <p:cNvGrpSpPr/>
          <p:nvPr/>
        </p:nvGrpSpPr>
        <p:grpSpPr>
          <a:xfrm>
            <a:off x="228030" y="1644105"/>
            <a:ext cx="9039982" cy="1130246"/>
            <a:chOff x="3247560" y="4222288"/>
            <a:chExt cx="10153128" cy="2259903"/>
          </a:xfrm>
        </p:grpSpPr>
        <p:sp>
          <p:nvSpPr>
            <p:cNvPr id="18448" name="TextBox 5"/>
            <p:cNvSpPr txBox="1">
              <a:spLocks noChangeArrowheads="1"/>
            </p:cNvSpPr>
            <p:nvPr/>
          </p:nvSpPr>
          <p:spPr bwMode="auto">
            <a:xfrm>
              <a:off x="3247560" y="4222288"/>
              <a:ext cx="10153128" cy="225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总结一：虽然函数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400" b="1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lg</a:t>
              </a:r>
              <a:r>
                <a:rPr lang="en-US" altLang="zh-CN" sz="2400" b="1" i="1" err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      在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(0,+∞)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上都是单调递增</a:t>
              </a:r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endParaRPr lang="en-US" altLang="zh-CN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但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它们的增长速度存在明显差异</a:t>
              </a:r>
              <a:r>
                <a:rPr lang="en-US" altLang="zh-CN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8449" name="对象 3"/>
            <p:cNvGraphicFramePr>
              <a:graphicFrameLocks noChangeAspect="1"/>
            </p:cNvGraphicFramePr>
            <p:nvPr/>
          </p:nvGraphicFramePr>
          <p:xfrm>
            <a:off x="7743512" y="4404503"/>
            <a:ext cx="986598" cy="947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1" imgW="901065" imgH="609600" progId="Equation.DSMT4">
                    <p:embed/>
                  </p:oleObj>
                </mc:Choice>
                <mc:Fallback>
                  <p:oleObj name="Equation" r:id="rId1" imgW="901065" imgH="609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743512" y="4404503"/>
                          <a:ext cx="986598" cy="947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38" name="组合 3"/>
          <p:cNvGrpSpPr/>
          <p:nvPr/>
        </p:nvGrpSpPr>
        <p:grpSpPr>
          <a:xfrm>
            <a:off x="300530" y="3056008"/>
            <a:ext cx="8158381" cy="1160668"/>
            <a:chOff x="-1285000" y="5953229"/>
            <a:chExt cx="16317813" cy="2321048"/>
          </a:xfrm>
        </p:grpSpPr>
        <p:sp>
          <p:nvSpPr>
            <p:cNvPr id="18446" name="TextBox 5"/>
            <p:cNvSpPr txBox="1">
              <a:spLocks noChangeArrowheads="1"/>
            </p:cNvSpPr>
            <p:nvPr/>
          </p:nvSpPr>
          <p:spPr bwMode="auto">
            <a:xfrm>
              <a:off x="-1285000" y="6014065"/>
              <a:ext cx="16317813" cy="226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在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(0,+∞)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上增长速度不变</a:t>
              </a:r>
              <a:r>
                <a:rPr lang="zh-CN" alt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i="1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=lg</a:t>
              </a:r>
              <a:r>
                <a:rPr lang="en-US" altLang="zh-CN" sz="2400" b="1" i="1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在</a:t>
              </a:r>
              <a:endPara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0,+∞)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上的增长速度在变化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.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447" name="对象 3"/>
            <p:cNvGraphicFramePr>
              <a:graphicFrameLocks noChangeAspect="1"/>
            </p:cNvGraphicFramePr>
            <p:nvPr/>
          </p:nvGraphicFramePr>
          <p:xfrm>
            <a:off x="-187947" y="5953229"/>
            <a:ext cx="1698079" cy="1286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3" imgW="901065" imgH="609600" progId="Equation.DSMT4">
                    <p:embed/>
                  </p:oleObj>
                </mc:Choice>
                <mc:Fallback>
                  <p:oleObj name="Equation" r:id="rId3" imgW="901065" imgH="609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187947" y="5953229"/>
                          <a:ext cx="1698079" cy="1286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39" name="组合 2"/>
          <p:cNvGrpSpPr/>
          <p:nvPr/>
        </p:nvGrpSpPr>
        <p:grpSpPr>
          <a:xfrm>
            <a:off x="228030" y="4689241"/>
            <a:ext cx="8303382" cy="1187334"/>
            <a:chOff x="-840108" y="9774589"/>
            <a:chExt cx="16607352" cy="2373801"/>
          </a:xfrm>
        </p:grpSpPr>
        <p:sp>
          <p:nvSpPr>
            <p:cNvPr id="18444" name="TextBox 5"/>
            <p:cNvSpPr txBox="1">
              <a:spLocks noChangeArrowheads="1"/>
            </p:cNvSpPr>
            <p:nvPr/>
          </p:nvSpPr>
          <p:spPr bwMode="auto">
            <a:xfrm>
              <a:off x="-840108" y="9888723"/>
              <a:ext cx="16607352" cy="225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随着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的增大，      的图象离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轴越来越远</a:t>
              </a:r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endParaRPr lang="en-US" altLang="zh-CN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而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函数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400" b="1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lg</a:t>
              </a:r>
              <a:r>
                <a:rPr lang="en-US" altLang="zh-CN" sz="2400" b="1" i="1" err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的图象越来越平缓，就像与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轴平行一样</a:t>
              </a:r>
              <a:r>
                <a:rPr lang="en-US" altLang="zh-CN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18445" name="对象 3"/>
            <p:cNvGraphicFramePr>
              <a:graphicFrameLocks noChangeAspect="1"/>
            </p:cNvGraphicFramePr>
            <p:nvPr/>
          </p:nvGraphicFramePr>
          <p:xfrm>
            <a:off x="4493697" y="9774589"/>
            <a:ext cx="1665311" cy="1261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4" imgW="901065" imgH="609600" progId="Equation.DSMT4">
                    <p:embed/>
                  </p:oleObj>
                </mc:Choice>
                <mc:Fallback>
                  <p:oleObj name="Equation" r:id="rId4" imgW="901065" imgH="609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493697" y="9774589"/>
                          <a:ext cx="1665311" cy="12616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0" name="组合 27"/>
          <p:cNvGrpSpPr/>
          <p:nvPr/>
        </p:nvGrpSpPr>
        <p:grpSpPr>
          <a:xfrm>
            <a:off x="8332808" y="2372040"/>
            <a:ext cx="3021267" cy="3243297"/>
            <a:chOff x="9555312" y="6525265"/>
            <a:chExt cx="4896544" cy="4904041"/>
          </a:xfrm>
        </p:grpSpPr>
        <p:pic>
          <p:nvPicPr>
            <p:cNvPr id="18441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55312" y="6525265"/>
              <a:ext cx="4896544" cy="490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442" name="对象 3"/>
            <p:cNvGraphicFramePr>
              <a:graphicFrameLocks noChangeAspect="1"/>
            </p:cNvGraphicFramePr>
            <p:nvPr/>
          </p:nvGraphicFramePr>
          <p:xfrm>
            <a:off x="11711422" y="7445524"/>
            <a:ext cx="1034751" cy="783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6" imgW="901065" imgH="609600" progId="Equation.DSMT4">
                    <p:embed/>
                  </p:oleObj>
                </mc:Choice>
                <mc:Fallback>
                  <p:oleObj name="Equation" r:id="rId6" imgW="901065" imgH="609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711422" y="7445524"/>
                          <a:ext cx="1034751" cy="783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3" name="矩形 30"/>
            <p:cNvSpPr>
              <a:spLocks noChangeArrowheads="1"/>
            </p:cNvSpPr>
            <p:nvPr/>
          </p:nvSpPr>
          <p:spPr bwMode="auto">
            <a:xfrm>
              <a:off x="12697403" y="9128277"/>
              <a:ext cx="1596275" cy="82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=lg</a:t>
              </a:r>
              <a:r>
                <a:rPr lang="en-US" altLang="zh-CN" sz="1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1400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454914" y="686692"/>
            <a:ext cx="7765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例如：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lg10=1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lg100=2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lg1000=3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lg10000=4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461" name="对象 3"/>
          <p:cNvGraphicFramePr>
            <a:graphicFrameLocks noChangeAspect="1"/>
          </p:cNvGraphicFramePr>
          <p:nvPr/>
        </p:nvGraphicFramePr>
        <p:xfrm>
          <a:off x="1641519" y="1473132"/>
          <a:ext cx="7784659" cy="78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" imgW="6210300" imgH="609600" progId="Equation.DSMT4">
                  <p:embed/>
                </p:oleObj>
              </mc:Choice>
              <mc:Fallback>
                <p:oleObj name="Equation" r:id="rId1" imgW="62103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41519" y="1473132"/>
                        <a:ext cx="7784659" cy="78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2" name="组合 5"/>
          <p:cNvGrpSpPr/>
          <p:nvPr/>
        </p:nvGrpSpPr>
        <p:grpSpPr>
          <a:xfrm>
            <a:off x="1315214" y="2437988"/>
            <a:ext cx="8603486" cy="646331"/>
            <a:chOff x="181364" y="5165963"/>
            <a:chExt cx="17210463" cy="1292812"/>
          </a:xfrm>
        </p:grpSpPr>
        <p:sp>
          <p:nvSpPr>
            <p:cNvPr id="19467" name="TextBox 5"/>
            <p:cNvSpPr txBox="1">
              <a:spLocks noChangeArrowheads="1"/>
            </p:cNvSpPr>
            <p:nvPr/>
          </p:nvSpPr>
          <p:spPr bwMode="auto">
            <a:xfrm>
              <a:off x="181364" y="5165963"/>
              <a:ext cx="17210463" cy="129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这表明，当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&gt;10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，即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&gt;1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=lg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比       相比增长得就很慢了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19468" name="对象 3"/>
            <p:cNvGraphicFramePr>
              <a:graphicFrameLocks noChangeAspect="1"/>
            </p:cNvGraphicFramePr>
            <p:nvPr/>
          </p:nvGraphicFramePr>
          <p:xfrm>
            <a:off x="9555793" y="5189546"/>
            <a:ext cx="1662145" cy="1241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3" imgW="914400" imgH="609600" progId="Equation.DSMT4">
                    <p:embed/>
                  </p:oleObj>
                </mc:Choice>
                <mc:Fallback>
                  <p:oleObj name="Equation" r:id="rId3" imgW="914400" imgH="609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555793" y="5189546"/>
                          <a:ext cx="1662145" cy="1241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63" name="组合 27"/>
          <p:cNvGrpSpPr/>
          <p:nvPr/>
        </p:nvGrpSpPr>
        <p:grpSpPr>
          <a:xfrm>
            <a:off x="3175000" y="3209554"/>
            <a:ext cx="3820612" cy="3356346"/>
            <a:chOff x="9555312" y="6525265"/>
            <a:chExt cx="4896544" cy="4904041"/>
          </a:xfrm>
        </p:grpSpPr>
        <p:pic>
          <p:nvPicPr>
            <p:cNvPr id="19464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55312" y="6525265"/>
              <a:ext cx="4896544" cy="490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465" name="对象 3"/>
            <p:cNvGraphicFramePr>
              <a:graphicFrameLocks noChangeAspect="1"/>
            </p:cNvGraphicFramePr>
            <p:nvPr/>
          </p:nvGraphicFramePr>
          <p:xfrm>
            <a:off x="11711422" y="7445524"/>
            <a:ext cx="1034751" cy="783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6" imgW="901065" imgH="609600" progId="Equation.DSMT4">
                    <p:embed/>
                  </p:oleObj>
                </mc:Choice>
                <mc:Fallback>
                  <p:oleObj name="Equation" r:id="rId6" imgW="901065" imgH="609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711422" y="7445524"/>
                          <a:ext cx="1034751" cy="783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矩形 30"/>
            <p:cNvSpPr>
              <a:spLocks noChangeArrowheads="1"/>
            </p:cNvSpPr>
            <p:nvPr/>
          </p:nvSpPr>
          <p:spPr bwMode="auto">
            <a:xfrm>
              <a:off x="12697403" y="9128277"/>
              <a:ext cx="1193583" cy="61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=lg</a:t>
              </a:r>
              <a:r>
                <a:rPr lang="en-US" altLang="zh-CN" sz="1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1400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组合 8"/>
          <p:cNvGrpSpPr/>
          <p:nvPr/>
        </p:nvGrpSpPr>
        <p:grpSpPr>
          <a:xfrm>
            <a:off x="1006527" y="1034224"/>
            <a:ext cx="8910644" cy="1200329"/>
            <a:chOff x="400" y="6680268"/>
            <a:chExt cx="17822534" cy="2400513"/>
          </a:xfrm>
        </p:grpSpPr>
        <p:sp>
          <p:nvSpPr>
            <p:cNvPr id="20487" name="TextBox 5"/>
            <p:cNvSpPr txBox="1">
              <a:spLocks noChangeArrowheads="1"/>
            </p:cNvSpPr>
            <p:nvPr/>
          </p:nvSpPr>
          <p:spPr bwMode="auto">
            <a:xfrm>
              <a:off x="400" y="6680268"/>
              <a:ext cx="17822534" cy="240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思考：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将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=lg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放大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1000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倍，将函数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=1000lg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与      比较，仍有上面规律吗？先想象一下，仍然有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20488" name="对象 3"/>
            <p:cNvGraphicFramePr>
              <a:graphicFrameLocks noChangeAspect="1"/>
            </p:cNvGraphicFramePr>
            <p:nvPr/>
          </p:nvGraphicFramePr>
          <p:xfrm>
            <a:off x="12909639" y="6690019"/>
            <a:ext cx="1593319" cy="1190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Equation" r:id="rId1" imgW="914400" imgH="609600" progId="Equation.DSMT4">
                    <p:embed/>
                  </p:oleObj>
                </mc:Choice>
                <mc:Fallback>
                  <p:oleObj name="Equation" r:id="rId1" imgW="914400" imgH="609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909639" y="6690019"/>
                          <a:ext cx="1593319" cy="1190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27" y="2792473"/>
            <a:ext cx="8502152" cy="470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5915" y="4796870"/>
            <a:ext cx="1904780" cy="69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组合 5"/>
          <p:cNvGrpSpPr/>
          <p:nvPr/>
        </p:nvGrpSpPr>
        <p:grpSpPr>
          <a:xfrm>
            <a:off x="438212" y="743090"/>
            <a:ext cx="10852087" cy="1200329"/>
            <a:chOff x="-971726" y="942822"/>
            <a:chExt cx="21706729" cy="2400359"/>
          </a:xfrm>
        </p:grpSpPr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-971726" y="942822"/>
              <a:ext cx="21706729" cy="24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总结二：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一般地，虽然对数函数  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     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与一次函数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pitchFamily="49" charset="-122"/>
                </a:rPr>
                <a:t>kx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k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&gt;0)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在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(0,+∞)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上都是单调递增，但它们的增长速度不同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21518" name="对象 3"/>
            <p:cNvGraphicFramePr>
              <a:graphicFrameLocks noChangeAspect="1"/>
            </p:cNvGraphicFramePr>
            <p:nvPr/>
          </p:nvGraphicFramePr>
          <p:xfrm>
            <a:off x="8943710" y="1160191"/>
            <a:ext cx="3600508" cy="912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1" imgW="1790700" imgH="381000" progId="Equation.DSMT4">
                    <p:embed/>
                  </p:oleObj>
                </mc:Choice>
                <mc:Fallback>
                  <p:oleObj name="Equation" r:id="rId1" imgW="1790700" imgH="381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943710" y="1160191"/>
                          <a:ext cx="3600508" cy="912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09" name="组合 6"/>
          <p:cNvGrpSpPr/>
          <p:nvPr/>
        </p:nvGrpSpPr>
        <p:grpSpPr>
          <a:xfrm>
            <a:off x="81353" y="2078174"/>
            <a:ext cx="11691547" cy="1200328"/>
            <a:chOff x="-2428737" y="3179189"/>
            <a:chExt cx="19847844" cy="2400359"/>
          </a:xfrm>
        </p:grpSpPr>
        <p:sp>
          <p:nvSpPr>
            <p:cNvPr id="21515" name="TextBox 5"/>
            <p:cNvSpPr txBox="1">
              <a:spLocks noChangeArrowheads="1"/>
            </p:cNvSpPr>
            <p:nvPr/>
          </p:nvSpPr>
          <p:spPr bwMode="auto">
            <a:xfrm>
              <a:off x="-2428737" y="3179189"/>
              <a:ext cx="19847844" cy="24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随着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的增大，一次函数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pitchFamily="49" charset="-122"/>
                </a:rPr>
                <a:t>kx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k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&gt;0)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保持固定的增长速度，而对数函数               的增长速度越来越慢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21516" name="对象 3"/>
            <p:cNvGraphicFramePr>
              <a:graphicFrameLocks noChangeAspect="1"/>
            </p:cNvGraphicFramePr>
            <p:nvPr/>
          </p:nvGraphicFramePr>
          <p:xfrm>
            <a:off x="13844473" y="3300088"/>
            <a:ext cx="3285002" cy="863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3" imgW="1790700" imgH="381000" progId="Equation.DSMT4">
                    <p:embed/>
                  </p:oleObj>
                </mc:Choice>
                <mc:Fallback>
                  <p:oleObj name="Equation" r:id="rId3" imgW="1790700" imgH="381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844473" y="3300088"/>
                          <a:ext cx="3285002" cy="863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0" name="组合 7"/>
          <p:cNvGrpSpPr/>
          <p:nvPr/>
        </p:nvGrpSpPr>
        <p:grpSpPr>
          <a:xfrm>
            <a:off x="309596" y="3658550"/>
            <a:ext cx="10714004" cy="1754326"/>
            <a:chOff x="-1971846" y="6340656"/>
            <a:chExt cx="19447159" cy="3508226"/>
          </a:xfrm>
        </p:grpSpPr>
        <p:sp>
          <p:nvSpPr>
            <p:cNvPr id="21511" name="TextBox 5"/>
            <p:cNvSpPr txBox="1">
              <a:spLocks noChangeArrowheads="1"/>
            </p:cNvSpPr>
            <p:nvPr/>
          </p:nvSpPr>
          <p:spPr bwMode="auto">
            <a:xfrm>
              <a:off x="-1971846" y="6340656"/>
              <a:ext cx="19447159" cy="350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不论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值比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k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值大多少，在一定范围内，     可能会大于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pitchFamily="49" charset="-122"/>
                </a:rPr>
                <a:t>kx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，但由于      的增长会慢于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pitchFamily="49" charset="-122"/>
                </a:rPr>
                <a:t>kx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的增长，因此总存在一个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，当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&gt;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时，恒有          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21512" name="对象 3"/>
            <p:cNvGraphicFramePr>
              <a:graphicFrameLocks noChangeAspect="1"/>
            </p:cNvGraphicFramePr>
            <p:nvPr/>
          </p:nvGraphicFramePr>
          <p:xfrm>
            <a:off x="8089133" y="6579031"/>
            <a:ext cx="1607777" cy="901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5" imgW="673100" imgH="330200" progId="Equation.DSMT4">
                    <p:embed/>
                  </p:oleObj>
                </mc:Choice>
                <mc:Fallback>
                  <p:oleObj name="Equation" r:id="rId5" imgW="673100" imgH="330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089133" y="6579031"/>
                          <a:ext cx="1607777" cy="901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3" name="对象 3"/>
            <p:cNvGraphicFramePr>
              <a:graphicFrameLocks noChangeAspect="1"/>
            </p:cNvGraphicFramePr>
            <p:nvPr/>
          </p:nvGraphicFramePr>
          <p:xfrm>
            <a:off x="15220583" y="6603382"/>
            <a:ext cx="1973743" cy="890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Equation" r:id="rId7" imgW="673100" imgH="330200" progId="Equation.DSMT4">
                    <p:embed/>
                  </p:oleObj>
                </mc:Choice>
                <mc:Fallback>
                  <p:oleObj name="Equation" r:id="rId7" imgW="673100" imgH="330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5220583" y="6603382"/>
                          <a:ext cx="1973743" cy="8906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4" name="对象 3"/>
            <p:cNvGraphicFramePr>
              <a:graphicFrameLocks noChangeAspect="1"/>
            </p:cNvGraphicFramePr>
            <p:nvPr/>
          </p:nvGraphicFramePr>
          <p:xfrm>
            <a:off x="13081595" y="7756764"/>
            <a:ext cx="3125858" cy="893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Equation" r:id="rId8" imgW="1180465" imgH="330200" progId="Equation.DSMT4">
                    <p:embed/>
                  </p:oleObj>
                </mc:Choice>
                <mc:Fallback>
                  <p:oleObj name="Equation" r:id="rId8" imgW="1180465" imgH="330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081595" y="7756764"/>
                          <a:ext cx="3125858" cy="893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矩形 14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1353" y="1506538"/>
            <a:ext cx="114268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</a:rPr>
              <a:t>1.</a:t>
            </a:r>
            <a:r>
              <a:rPr lang="zh-CN" altLang="en-US" b="1">
                <a:solidFill>
                  <a:srgbClr val="0000FF"/>
                </a:solidFill>
              </a:rPr>
              <a:t>了解指数函数、对数函数、线性函数 </a:t>
            </a:r>
            <a:r>
              <a:rPr lang="en-US" altLang="zh-CN" b="1">
                <a:solidFill>
                  <a:srgbClr val="0000FF"/>
                </a:solidFill>
              </a:rPr>
              <a:t>(</a:t>
            </a:r>
            <a:r>
              <a:rPr lang="zh-CN" altLang="en-US" b="1">
                <a:solidFill>
                  <a:srgbClr val="0000FF"/>
                </a:solidFill>
              </a:rPr>
              <a:t>一次函数</a:t>
            </a:r>
            <a:r>
              <a:rPr lang="en-US" altLang="zh-CN" b="1">
                <a:solidFill>
                  <a:srgbClr val="0000FF"/>
                </a:solidFill>
              </a:rPr>
              <a:t>) </a:t>
            </a:r>
            <a:r>
              <a:rPr lang="zh-CN" altLang="en-US" b="1">
                <a:solidFill>
                  <a:srgbClr val="0000FF"/>
                </a:solidFill>
              </a:rPr>
              <a:t>的增长差异</a:t>
            </a:r>
            <a:r>
              <a:rPr lang="en-US" altLang="zh-CN" b="1">
                <a:solidFill>
                  <a:srgbClr val="0000FF"/>
                </a:solidFill>
              </a:rPr>
              <a:t>.</a:t>
            </a:r>
            <a:endParaRPr lang="en-US" altLang="zh-CN" b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b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</a:rPr>
              <a:t>2.</a:t>
            </a:r>
            <a:r>
              <a:rPr lang="zh-CN" altLang="en-US" b="1">
                <a:solidFill>
                  <a:srgbClr val="0000FF"/>
                </a:solidFill>
              </a:rPr>
              <a:t>理解对数增长、直线上升、指数爆炸。</a:t>
            </a:r>
            <a:endParaRPr lang="zh-CN" altLang="en-US" b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</a:rPr>
              <a:t>3.</a:t>
            </a:r>
            <a:r>
              <a:rPr lang="zh-CN" altLang="en-US" b="1">
                <a:solidFill>
                  <a:srgbClr val="0000FF"/>
                </a:solidFill>
              </a:rPr>
              <a:t>了解函数的建模过程。</a:t>
            </a:r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学习目标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633857"/>
          <p:cNvGraphicFramePr/>
          <p:nvPr/>
        </p:nvGraphicFramePr>
        <p:xfrm>
          <a:off x="561975" y="762000"/>
          <a:ext cx="10850563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1" imgW="10382885" imgH="5085715" progId="Word.Document.8">
                  <p:embed/>
                </p:oleObj>
              </mc:Choice>
              <mc:Fallback>
                <p:oleObj name="Document" r:id="rId1" imgW="10382885" imgH="50857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1975" y="762000"/>
                        <a:ext cx="10850563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跟踪训练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对象 632833"/>
          <p:cNvGraphicFramePr/>
          <p:nvPr/>
        </p:nvGraphicFramePr>
        <p:xfrm>
          <a:off x="842963" y="5068888"/>
          <a:ext cx="10848975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3" imgW="10382885" imgH="1600200" progId="Word.Document.8">
                  <p:embed/>
                </p:oleObj>
              </mc:Choice>
              <mc:Fallback>
                <p:oleObj name="Document" r:id="rId3" imgW="10382885" imgH="1600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5068888"/>
                        <a:ext cx="10848975" cy="166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436225"/>
          <p:cNvGraphicFramePr/>
          <p:nvPr/>
        </p:nvGraphicFramePr>
        <p:xfrm>
          <a:off x="609770" y="995363"/>
          <a:ext cx="10848975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1" imgW="10382885" imgH="1600200" progId="Word.Document.8">
                  <p:embed/>
                </p:oleObj>
              </mc:Choice>
              <mc:Fallback>
                <p:oleObj name="Document" r:id="rId1" imgW="10382885" imgH="1600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770" y="995363"/>
                        <a:ext cx="10848975" cy="166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7" name="对象 436226"/>
          <p:cNvGraphicFramePr/>
          <p:nvPr/>
        </p:nvGraphicFramePr>
        <p:xfrm>
          <a:off x="614363" y="3711575"/>
          <a:ext cx="108489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3" imgW="10382885" imgH="534670" progId="Word.Document.8">
                  <p:embed/>
                </p:oleObj>
              </mc:Choice>
              <mc:Fallback>
                <p:oleObj name="Document" r:id="rId3" imgW="10382885" imgH="5346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363" y="3711575"/>
                        <a:ext cx="108489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418817"/>
          <p:cNvGraphicFramePr/>
          <p:nvPr/>
        </p:nvGraphicFramePr>
        <p:xfrm>
          <a:off x="596331" y="1227094"/>
          <a:ext cx="11002700" cy="220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1" imgW="10382885" imgH="2073910" progId="Word.Document.8">
                  <p:embed/>
                </p:oleObj>
              </mc:Choice>
              <mc:Fallback>
                <p:oleObj name="Document" r:id="rId1" imgW="10382885" imgH="20739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331" y="1227094"/>
                        <a:ext cx="11002700" cy="2200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19" name="对象 418818"/>
          <p:cNvGraphicFramePr/>
          <p:nvPr/>
        </p:nvGraphicFramePr>
        <p:xfrm>
          <a:off x="786831" y="4310102"/>
          <a:ext cx="11002700" cy="57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3" imgW="10382885" imgH="544195" progId="Word.Document.8">
                  <p:embed/>
                </p:oleObj>
              </mc:Choice>
              <mc:Fallback>
                <p:oleObj name="Document" r:id="rId3" imgW="10382885" imgH="5441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831" y="4310102"/>
                        <a:ext cx="11002700" cy="577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435202"/>
          <p:cNvGraphicFramePr/>
          <p:nvPr/>
        </p:nvGraphicFramePr>
        <p:xfrm>
          <a:off x="398463" y="682625"/>
          <a:ext cx="10848975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1" imgW="10382885" imgH="3555365" progId="Word.Document.8">
                  <p:embed/>
                </p:oleObj>
              </mc:Choice>
              <mc:Fallback>
                <p:oleObj name="Document" r:id="rId1" imgW="10382885" imgH="35553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8463" y="682625"/>
                        <a:ext cx="10848975" cy="34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434177"/>
          <p:cNvGraphicFramePr/>
          <p:nvPr/>
        </p:nvGraphicFramePr>
        <p:xfrm>
          <a:off x="508170" y="3356006"/>
          <a:ext cx="10974143" cy="282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3" imgW="10382250" imgH="2665730" progId="Word.Document.8">
                  <p:embed/>
                </p:oleObj>
              </mc:Choice>
              <mc:Fallback>
                <p:oleObj name="Document" r:id="rId3" imgW="10382250" imgH="26657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8170" y="3356006"/>
                        <a:ext cx="10974143" cy="2827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641350" y="6032500"/>
          <a:ext cx="108505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5" imgW="10382885" imgH="534670" progId="Word.Document.8">
                  <p:embed/>
                </p:oleObj>
              </mc:Choice>
              <mc:Fallback>
                <p:oleObj name="Document" r:id="rId5" imgW="10382885" imgH="5346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350" y="6032500"/>
                        <a:ext cx="108505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417793"/>
          <p:cNvGraphicFramePr/>
          <p:nvPr/>
        </p:nvGraphicFramePr>
        <p:xfrm>
          <a:off x="336550" y="1235075"/>
          <a:ext cx="1099978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1" imgW="10382885" imgH="2073910" progId="Word.Document.8">
                  <p:embed/>
                </p:oleObj>
              </mc:Choice>
              <mc:Fallback>
                <p:oleObj name="Document" r:id="rId1" imgW="10382885" imgH="20739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6550" y="1235075"/>
                        <a:ext cx="10999788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对象 417794"/>
          <p:cNvGraphicFramePr/>
          <p:nvPr/>
        </p:nvGraphicFramePr>
        <p:xfrm>
          <a:off x="620051" y="3834904"/>
          <a:ext cx="11002700" cy="114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3" imgW="10382250" imgH="1075690" progId="Word.Document.8">
                  <p:embed/>
                </p:oleObj>
              </mc:Choice>
              <mc:Fallback>
                <p:oleObj name="Document" r:id="rId3" imgW="10382250" imgH="10756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0051" y="3834904"/>
                        <a:ext cx="11002700" cy="1142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2"/>
          <p:cNvSpPr/>
          <p:nvPr>
            <p:custDataLst>
              <p:tags r:id="rId5"/>
            </p:custDataLst>
          </p:nvPr>
        </p:nvSpPr>
        <p:spPr>
          <a:xfrm>
            <a:off x="6595745" y="595312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P139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组合 3"/>
          <p:cNvGrpSpPr/>
          <p:nvPr/>
        </p:nvGrpSpPr>
        <p:grpSpPr>
          <a:xfrm>
            <a:off x="255674" y="943170"/>
            <a:ext cx="11936326" cy="1930337"/>
            <a:chOff x="1107390" y="1380441"/>
            <a:chExt cx="18057468" cy="3864263"/>
          </a:xfrm>
        </p:grpSpPr>
        <p:sp>
          <p:nvSpPr>
            <p:cNvPr id="23558" name="矩形 1"/>
            <p:cNvSpPr>
              <a:spLocks noChangeArrowheads="1"/>
            </p:cNvSpPr>
            <p:nvPr/>
          </p:nvSpPr>
          <p:spPr bwMode="auto">
            <a:xfrm>
              <a:off x="1107390" y="1380441"/>
              <a:ext cx="18057468" cy="386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smtClean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1.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由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特殊到一般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，由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具体到抽象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研究了一次函数</a:t>
              </a:r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)=</a:t>
              </a:r>
              <a:r>
                <a:rPr lang="en-US" altLang="zh-CN" sz="2800" b="1" i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kx</a:t>
              </a:r>
              <a:r>
                <a:rPr lang="en-US" altLang="zh-CN" sz="2800" b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，</a:t>
              </a:r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&gt;0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，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指数</a:t>
              </a:r>
              <a:endParaRPr lang="en-US" altLang="zh-CN" sz="280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   函数</a:t>
              </a:r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)=</a:t>
              </a:r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800" b="1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&gt;1) 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，对数函数                  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在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定义域上</a:t>
              </a: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的</a:t>
              </a:r>
              <a:endParaRPr lang="en-US" altLang="zh-CN" sz="280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不同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增长方式</a:t>
              </a:r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23559" name="对象 3"/>
            <p:cNvGraphicFramePr>
              <a:graphicFrameLocks noChangeAspect="1"/>
            </p:cNvGraphicFramePr>
            <p:nvPr/>
          </p:nvGraphicFramePr>
          <p:xfrm>
            <a:off x="9043850" y="3085004"/>
            <a:ext cx="4281425" cy="881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Equation" r:id="rId1" imgW="2159000" imgH="381000" progId="Equation.DSMT4">
                    <p:embed/>
                  </p:oleObj>
                </mc:Choice>
                <mc:Fallback>
                  <p:oleObj name="Equation" r:id="rId1" imgW="2159000" imgH="381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043850" y="3085004"/>
                          <a:ext cx="4281425" cy="881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9900" y="3383908"/>
            <a:ext cx="1094740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ct val="0"/>
              </a:spcAft>
              <a:tabLst>
                <a:tab pos="4229100" algn=""/>
              </a:tabLst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根据图象判断增长型的指数函数、对数函数和幂函数时，通常是观察函数图象上升得快慢，即随着自变量的增大，图象最“陡”的函数是指数函数；图象趋于平缓的函数是对数函数</a:t>
            </a:r>
            <a:r>
              <a:rPr lang="zh-CN" altLang="zh-CN" kern="100">
                <a:latin typeface="宋体" panose="02010600030101010101" pitchFamily="2" charset="-122"/>
                <a:ea typeface="楷体_GB2312"/>
                <a:cs typeface="Times New Roman" panose="02020603050405020304" pitchFamily="18" charset="0"/>
              </a:rPr>
              <a:t>．</a:t>
            </a:r>
            <a:endParaRPr lang="zh-CN" altLang="zh-CN" sz="90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 txBox="1"/>
          <p:nvPr/>
        </p:nvSpPr>
        <p:spPr>
          <a:xfrm>
            <a:off x="234315" y="217487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知识清单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795122"/>
            <a:ext cx="3175000" cy="497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三种函数模型的性质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62050" y="1360175"/>
          <a:ext cx="8128000" cy="246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" imgW="3896995" imgH="1181100" progId="Word.Document.12">
                  <p:embed/>
                </p:oleObj>
              </mc:Choice>
              <mc:Fallback>
                <p:oleObj name="文档" r:id="rId1" imgW="3896995" imgH="11811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62050" y="1360175"/>
                        <a:ext cx="8128000" cy="24609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spect="1"/>
          </p:cNvSpPr>
          <p:nvPr/>
        </p:nvSpPr>
        <p:spPr>
          <a:xfrm>
            <a:off x="508000" y="3653155"/>
            <a:ext cx="11195685" cy="274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三种函数的增长速度比较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+∞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y=a</a:t>
            </a:r>
            <a:r>
              <a:rPr lang="en-US" altLang="zh-CN" sz="24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1),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400" i="1" baseline="-250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y=x</a:t>
            </a:r>
            <a:r>
              <a:rPr lang="en-US" altLang="zh-CN" sz="2400" i="1" baseline="300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n&gt;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都是</a:t>
            </a:r>
            <a:r>
              <a:rPr lang="zh-CN" altLang="zh-CN" sz="24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增函数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</a:t>
            </a:r>
            <a:r>
              <a:rPr lang="zh-CN" altLang="zh-CN" sz="24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增长速度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+∞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上随着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的增大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y=a</a:t>
            </a:r>
            <a:r>
              <a:rPr lang="en-US" altLang="zh-CN" sz="24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的增长速度越来越快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会超过并远远大于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y=x</a:t>
            </a:r>
            <a:r>
              <a:rPr lang="en-US" altLang="zh-CN" sz="2400" i="1" baseline="300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n&gt;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的增长速度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而函数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400" i="1" baseline="-250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的增长速度则会</a:t>
            </a:r>
            <a:r>
              <a:rPr lang="zh-CN" altLang="zh-CN" sz="24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越来越慢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存在一个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使得当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x&gt;x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400" u="sng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400" i="1" u="sng" baseline="-2500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u="sng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x&lt;x</a:t>
            </a:r>
            <a:r>
              <a:rPr lang="en-US" altLang="zh-CN" sz="2400" i="1" u="sng" baseline="3000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i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&lt;a</a:t>
            </a:r>
            <a:r>
              <a:rPr lang="en-US" altLang="zh-CN" sz="2400" i="1" u="sng" baseline="300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i="1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06752" y="108400"/>
            <a:ext cx="2179209" cy="666115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735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58533" y="16789400"/>
            <a:ext cx="474133" cy="355600"/>
          </a:xfrm>
          <a:prstGeom prst="cub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9085" y="1462405"/>
            <a:ext cx="8869680" cy="4956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P140 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P142--144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eaLnBrk="0" hangingPunct="0"/>
            <a:endParaRPr lang="zh-CN" altLang="en-US" sz="451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P72--73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438" y="1527088"/>
            <a:ext cx="10972800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 </a:t>
            </a:r>
            <a:endParaRPr lang="en-US" altLang="zh-CN" sz="3600" b="1">
              <a:solidFill>
                <a:srgbClr val="002060"/>
              </a:solidFill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36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>
                <a:latin typeface="+mn-ea"/>
              </a:rPr>
              <a:t>   </a:t>
            </a:r>
            <a:endParaRPr lang="en-US" altLang="zh-CN" sz="3200">
              <a:latin typeface="+mn-ea"/>
            </a:endParaRPr>
          </a:p>
          <a:p>
            <a:pPr indent="0">
              <a:lnSpc>
                <a:spcPct val="120000"/>
              </a:lnSpc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en-US" sz="3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3420" y="2116455"/>
            <a:ext cx="4495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en-US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25597" y="452120"/>
          <a:ext cx="10590530" cy="125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1" imgW="9391650" imgH="1133475" progId="Word.Document.8">
                  <p:embed/>
                </p:oleObj>
              </mc:Choice>
              <mc:Fallback>
                <p:oleObj name="Document" r:id="rId1" imgW="9391650" imgH="1133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5597" y="452120"/>
                        <a:ext cx="10590530" cy="1259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508000" y="1316191"/>
            <a:ext cx="8128000" cy="422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有下列结论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指数函数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y=a</a:t>
            </a:r>
            <a:r>
              <a:rPr lang="en-US" altLang="zh-CN" sz="28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越大时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其函数值的增长越快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指数函数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y=a</a:t>
            </a:r>
            <a:r>
              <a:rPr lang="en-US" altLang="zh-CN" sz="28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越小时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其函数值的增长越快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对数函数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i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越大时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其函数值的增长越快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对数函数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i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越小时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其函数值的增长越快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其中正确的结论是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①③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①④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②③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②④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591820" y="1084580"/>
            <a:ext cx="9066530" cy="370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已知函数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&lt;x&lt;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zh-CN" sz="280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在同一平面直角坐标系中画出这三个函数的图象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在区间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(2,4)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内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从上到下图象依次对应的函数为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&gt;y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zh-CN" b="1">
                <a:solidFill>
                  <a:srgbClr val="FF0000"/>
                </a:solidFill>
              </a:rPr>
              <a:t>数学学科素养</a:t>
            </a: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3720" y="1298277"/>
            <a:ext cx="10972800" cy="48437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3600"/>
              <a:t>1.数学抽象：</a:t>
            </a:r>
            <a:r>
              <a:rPr sz="3600">
                <a:sym typeface="+mn-ea"/>
              </a:rPr>
              <a:t>常见增长函数的定义、图象、性质</a:t>
            </a:r>
            <a:r>
              <a:rPr sz="3600"/>
              <a:t>；</a:t>
            </a:r>
            <a:endParaRPr sz="3600"/>
          </a:p>
          <a:p>
            <a:pPr>
              <a:buNone/>
            </a:pPr>
            <a:r>
              <a:rPr sz="3600"/>
              <a:t>2.逻辑推理：</a:t>
            </a:r>
            <a:r>
              <a:rPr lang="zh-CN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三种函数的增长速度比较</a:t>
            </a:r>
            <a:r>
              <a:rPr sz="3600"/>
              <a:t>；</a:t>
            </a:r>
            <a:endParaRPr sz="3600"/>
          </a:p>
          <a:p>
            <a:pPr>
              <a:buNone/>
            </a:pPr>
            <a:r>
              <a:rPr sz="3600"/>
              <a:t>3.数学运算：</a:t>
            </a:r>
            <a:r>
              <a:rPr lang="zh-CN" sz="3600"/>
              <a:t>由函数图像求函数解析式</a:t>
            </a:r>
            <a:r>
              <a:rPr sz="3600"/>
              <a:t>；</a:t>
            </a:r>
            <a:endParaRPr sz="3600"/>
          </a:p>
          <a:p>
            <a:pPr>
              <a:buNone/>
            </a:pPr>
            <a:r>
              <a:rPr lang="en-US" sz="3600"/>
              <a:t>4.</a:t>
            </a:r>
            <a:r>
              <a:rPr lang="zh-CN" altLang="en-US" sz="3600"/>
              <a:t>数据分析：</a:t>
            </a:r>
            <a:r>
              <a:rPr lang="zh-CN" altLang="en-US" sz="3600">
                <a:sym typeface="+mn-ea"/>
              </a:rPr>
              <a:t>由图象判断指数函数、对数函数和幂函数</a:t>
            </a:r>
            <a:r>
              <a:rPr lang="zh-CN" altLang="en-US" sz="3600"/>
              <a:t>；</a:t>
            </a:r>
            <a:endParaRPr lang="zh-CN" altLang="en-US" sz="3600"/>
          </a:p>
          <a:p>
            <a:pPr>
              <a:buNone/>
            </a:pPr>
            <a:r>
              <a:rPr lang="en-US" sz="3600"/>
              <a:t>5</a:t>
            </a:r>
            <a:r>
              <a:rPr sz="3600"/>
              <a:t>.数学建模：通过由抽象到具体，由具体到一般的</a:t>
            </a:r>
            <a:r>
              <a:rPr lang="zh-CN" sz="3600"/>
              <a:t>数形结合</a:t>
            </a:r>
            <a:r>
              <a:rPr sz="3600"/>
              <a:t>思想总结函数</a:t>
            </a:r>
            <a:r>
              <a:rPr lang="zh-CN" sz="3600"/>
              <a:t>性质</a:t>
            </a:r>
            <a:r>
              <a:rPr sz="3600"/>
              <a:t>.</a:t>
            </a:r>
            <a:endParaRPr sz="36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6903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62915" y="438150"/>
          <a:ext cx="10590213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1" imgW="9505950" imgH="1133475" progId="Word.Document.8">
                  <p:embed/>
                </p:oleObj>
              </mc:Choice>
              <mc:Fallback>
                <p:oleObj name="Document" r:id="rId1" imgW="9505950" imgH="1133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2915" y="438150"/>
                        <a:ext cx="10590213" cy="1258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1236018"/>
            <a:ext cx="126188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462915" y="1022350"/>
            <a:ext cx="10895330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某民营企业生产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两种产品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根据市场调查和预测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产品的利润与投资的函数模型为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y=k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产品的利润与投资的函数模型为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y=k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 baseline="30000">
                <a:solidFill>
                  <a:srgbClr val="00000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α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利润和投资的单位为百万元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其关系分别如图</a:t>
            </a: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zh-CN" altLang="zh-CN" sz="28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i="1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84860" y="2511550"/>
          <a:ext cx="8144510" cy="209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档" r:id="rId3" imgW="3848100" imgH="990600" progId="Word.Document.12">
                  <p:embed/>
                </p:oleObj>
              </mc:Choice>
              <mc:Fallback>
                <p:oleObj name="文档" r:id="rId3" imgW="3848100" imgH="9906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84860" y="2511550"/>
                        <a:ext cx="8144510" cy="2096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spect="1"/>
          </p:cNvSpPr>
          <p:nvPr/>
        </p:nvSpPr>
        <p:spPr>
          <a:xfrm>
            <a:off x="507365" y="4595495"/>
            <a:ext cx="10850880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分别求出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两种产品的利润与投资的函数关系式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该企业已筹集到资金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千万元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并准备全部投入到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两种产品的生产中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问怎样分配这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千万元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才能使企业获得最大利润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其最大利润为多少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精确到万元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50996" y="938054"/>
          <a:ext cx="8117205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档" r:id="rId1" imgW="3848100" imgH="1971675" progId="Word.Document.12">
                  <p:embed/>
                </p:oleObj>
              </mc:Choice>
              <mc:Fallback>
                <p:oleObj name="文档" r:id="rId1" imgW="3848100" imgH="19716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0996" y="938054"/>
                        <a:ext cx="8117205" cy="416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541655" y="5037301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故投资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产品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万元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投资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产品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万元时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总利润最大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最大值约为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万元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自主预习，回答问题</a:t>
            </a: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852" y="1306903"/>
            <a:ext cx="10972800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阅读课本</a:t>
            </a:r>
            <a:r>
              <a:rPr lang="en-US" altLang="zh-CN" sz="3600" b="1">
                <a:solidFill>
                  <a:srgbClr val="002060"/>
                </a:solidFill>
              </a:rPr>
              <a:t>136-138</a:t>
            </a:r>
            <a:r>
              <a:rPr lang="zh-CN" altLang="en-US" sz="3600" b="1">
                <a:solidFill>
                  <a:srgbClr val="002060"/>
                </a:solidFill>
              </a:rPr>
              <a:t>页，思考并完成以下问题</a:t>
            </a:r>
            <a:endParaRPr lang="zh-CN" altLang="en-US" sz="3600" b="1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CN" sz="3200" b="1"/>
          </a:p>
          <a:p>
            <a:pPr>
              <a:buNone/>
            </a:pPr>
            <a:r>
              <a:rPr lang="en-US" altLang="zh-CN" sz="3200" b="1"/>
              <a:t>1.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三种函数模型的性质</a:t>
            </a:r>
            <a:r>
              <a:rPr lang="zh-CN" altLang="zh-CN" sz="3200" b="1"/>
              <a:t>？</a:t>
            </a:r>
            <a:endParaRPr lang="zh-CN" altLang="zh-CN" sz="3200" b="1"/>
          </a:p>
          <a:p>
            <a:pPr>
              <a:buNone/>
            </a:pPr>
            <a:endParaRPr lang="zh-CN" altLang="zh-CN" sz="3200"/>
          </a:p>
          <a:p>
            <a:pPr>
              <a:buNone/>
            </a:pPr>
            <a:r>
              <a:rPr lang="en-US" altLang="zh-CN" sz="3200" b="1"/>
              <a:t>2.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三种函数的增长速度比较</a:t>
            </a:r>
            <a:r>
              <a:rPr lang="zh-CN" altLang="zh-CN" sz="3200" b="1">
                <a:sym typeface="+mn-ea"/>
              </a:rPr>
              <a:t>？</a:t>
            </a:r>
            <a:endParaRPr lang="zh-CN" altLang="zh-CN" sz="3200" b="1">
              <a:sym typeface="+mn-ea"/>
            </a:endParaRPr>
          </a:p>
          <a:p>
            <a:pPr>
              <a:buNone/>
            </a:pPr>
            <a:endParaRPr lang="zh-CN" altLang="zh-CN" sz="3200"/>
          </a:p>
          <a:p>
            <a:pPr marL="0" indent="0">
              <a:buNone/>
            </a:pPr>
            <a:endParaRPr lang="en-US" altLang="zh-CN" sz="3100" b="1"/>
          </a:p>
          <a:p>
            <a:pPr marL="0" indent="0">
              <a:buNone/>
            </a:pPr>
            <a:r>
              <a:rPr lang="en-US" altLang="zh-CN" sz="3100" b="1"/>
              <a:t> </a:t>
            </a:r>
            <a:endParaRPr lang="zh-CN" altLang="zh-CN" sz="3100"/>
          </a:p>
          <a:p>
            <a:pPr>
              <a:buNone/>
            </a:pPr>
            <a:r>
              <a:rPr lang="zh-CN" altLang="en-US" sz="2400">
                <a:solidFill>
                  <a:srgbClr val="FF0000"/>
                </a:solidFill>
              </a:rPr>
              <a:t>要求：学生独立完成，以小组为单位，组内可商量，最终选出代表回答问题。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对象 49187"/>
          <p:cNvGraphicFramePr/>
          <p:nvPr/>
        </p:nvGraphicFramePr>
        <p:xfrm>
          <a:off x="491038" y="1121010"/>
          <a:ext cx="11031257" cy="530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10538460" imgH="5134610" progId="Word.Document.8">
                  <p:embed/>
                </p:oleObj>
              </mc:Choice>
              <mc:Fallback>
                <p:oleObj name="" r:id="rId1" imgW="10538460" imgH="51346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38" y="1121010"/>
                        <a:ext cx="11031257" cy="530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9" name="对象 49188"/>
          <p:cNvGraphicFramePr/>
          <p:nvPr/>
        </p:nvGraphicFramePr>
        <p:xfrm>
          <a:off x="3633411" y="2466844"/>
          <a:ext cx="5642454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5335270" imgH="402590" progId="Word.Document.8">
                  <p:embed/>
                </p:oleObj>
              </mc:Choice>
              <mc:Fallback>
                <p:oleObj name="" r:id="rId3" imgW="533527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33411" y="2466844"/>
                        <a:ext cx="5642454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0" name="对象 49189"/>
          <p:cNvGraphicFramePr/>
          <p:nvPr/>
        </p:nvGraphicFramePr>
        <p:xfrm>
          <a:off x="6631857" y="2471884"/>
          <a:ext cx="1888097" cy="41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5" imgW="1828800" imgH="402590" progId="Word.Document.8">
                  <p:embed/>
                </p:oleObj>
              </mc:Choice>
              <mc:Fallback>
                <p:oleObj name="" r:id="rId5" imgW="182880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31857" y="2471884"/>
                        <a:ext cx="1888097" cy="414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1" name="对象 49190"/>
          <p:cNvGraphicFramePr/>
          <p:nvPr/>
        </p:nvGraphicFramePr>
        <p:xfrm>
          <a:off x="9455031" y="2402671"/>
          <a:ext cx="1888097" cy="41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7" imgW="1828800" imgH="402590" progId="Word.Document.8">
                  <p:embed/>
                </p:oleObj>
              </mc:Choice>
              <mc:Fallback>
                <p:oleObj name="" r:id="rId7" imgW="182880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455031" y="2402671"/>
                        <a:ext cx="1888097" cy="414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2" name="对象 49191"/>
          <p:cNvGraphicFramePr/>
          <p:nvPr/>
        </p:nvGraphicFramePr>
        <p:xfrm>
          <a:off x="2877501" y="3805733"/>
          <a:ext cx="5642453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8" imgW="5326380" imgH="402590" progId="Word.Document.8">
                  <p:embed/>
                </p:oleObj>
              </mc:Choice>
              <mc:Fallback>
                <p:oleObj name="" r:id="rId8" imgW="532638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7501" y="3805733"/>
                        <a:ext cx="5642453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3" name="对象 49192"/>
          <p:cNvGraphicFramePr/>
          <p:nvPr/>
        </p:nvGraphicFramePr>
        <p:xfrm>
          <a:off x="6270700" y="3805733"/>
          <a:ext cx="5642454" cy="4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10" imgW="5335270" imgH="402590" progId="Word.Document.8">
                  <p:embed/>
                </p:oleObj>
              </mc:Choice>
              <mc:Fallback>
                <p:oleObj name="" r:id="rId10" imgW="533527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70700" y="3805733"/>
                        <a:ext cx="5642454" cy="41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对象 49194"/>
          <p:cNvGraphicFramePr/>
          <p:nvPr/>
        </p:nvGraphicFramePr>
        <p:xfrm>
          <a:off x="8278063" y="4426555"/>
          <a:ext cx="1627728" cy="41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12" imgW="1568450" imgH="402590" progId="Word.Document.8">
                  <p:embed/>
                </p:oleObj>
              </mc:Choice>
              <mc:Fallback>
                <p:oleObj name="" r:id="rId12" imgW="156845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78063" y="4426555"/>
                        <a:ext cx="1627728" cy="414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6" name="对象 49195"/>
          <p:cNvGraphicFramePr/>
          <p:nvPr/>
        </p:nvGraphicFramePr>
        <p:xfrm>
          <a:off x="9905791" y="5102083"/>
          <a:ext cx="1505102" cy="43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14" imgW="1458595" imgH="411480" progId="Word.Document.8">
                  <p:embed/>
                </p:oleObj>
              </mc:Choice>
              <mc:Fallback>
                <p:oleObj name="" r:id="rId14" imgW="1458595" imgH="4114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905791" y="5102083"/>
                        <a:ext cx="1505102" cy="430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7" name="对象 49196"/>
          <p:cNvGraphicFramePr/>
          <p:nvPr/>
        </p:nvGraphicFramePr>
        <p:xfrm>
          <a:off x="6835114" y="5571517"/>
          <a:ext cx="2440751" cy="43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16" imgW="2350135" imgH="411480" progId="Word.Document.8">
                  <p:embed/>
                </p:oleObj>
              </mc:Choice>
              <mc:Fallback>
                <p:oleObj name="" r:id="rId16" imgW="2350135" imgH="4114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35114" y="5571517"/>
                        <a:ext cx="2440751" cy="430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温故知新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8300" y="1277035"/>
            <a:ext cx="10325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mtClean="0"/>
              <a:t>        我们</a:t>
            </a:r>
            <a:r>
              <a:rPr lang="zh-CN" altLang="en-US" sz="3600"/>
              <a:t>看到，一次函数与指数函数的增长方式存在很大差异．事实上</a:t>
            </a:r>
            <a:r>
              <a:rPr lang="zh-CN" altLang="en-US" sz="3600" smtClean="0"/>
              <a:t>，这种</a:t>
            </a:r>
            <a:r>
              <a:rPr lang="zh-CN" altLang="en-US" sz="3600"/>
              <a:t>差异正是不同类型现实问题具有不同增长规律的反映．因此，如果把握了不同函数</a:t>
            </a:r>
            <a:r>
              <a:rPr lang="zh-CN" altLang="en-US" sz="3600" smtClean="0"/>
              <a:t>增长</a:t>
            </a:r>
            <a:r>
              <a:rPr lang="zh-CN" altLang="en-US" sz="3600"/>
              <a:t>方式的差异，那么就可以根据现实问题的增长情况，选择合适的函数模型刻画其变化</a:t>
            </a:r>
            <a:r>
              <a:rPr lang="zh-CN" altLang="en-US" sz="3600" smtClean="0"/>
              <a:t>规律</a:t>
            </a:r>
            <a:r>
              <a:rPr lang="zh-CN" altLang="en-US" sz="3600"/>
              <a:t>．下面就来研究一次函数、指数函数和对数函数增长方式的差异．</a:t>
            </a:r>
            <a:endParaRPr lang="en-US" altLang="zh-CN" sz="3600" smtClean="0">
              <a:latin typeface="SSJ-PK7482000052a-Identity-H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01112" y="1101147"/>
            <a:ext cx="10212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虽然它们都是增函数，但增长方式存在很大差异，这种差异正是不同类型现实问题具有不同增长规律的反映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zh-CN" sz="24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8244" y="4777132"/>
            <a:ext cx="9438288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我们仍然采用由特殊到一般，由具体到抽象的研究方法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zh-CN" sz="2400" kern="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246" name="组合 3"/>
          <p:cNvGrpSpPr/>
          <p:nvPr/>
        </p:nvGrpSpPr>
        <p:grpSpPr>
          <a:xfrm>
            <a:off x="1001112" y="2729117"/>
            <a:ext cx="10592552" cy="1200329"/>
            <a:chOff x="2237475" y="8434229"/>
            <a:chExt cx="12684151" cy="2400361"/>
          </a:xfrm>
        </p:grpSpPr>
        <p:sp>
          <p:nvSpPr>
            <p:cNvPr id="13" name="矩形 12"/>
            <p:cNvSpPr/>
            <p:nvPr/>
          </p:nvSpPr>
          <p:spPr>
            <a:xfrm>
              <a:off x="2237475" y="8434229"/>
              <a:ext cx="12684151" cy="24003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下面就来研究一次函数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)=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kx</a:t>
              </a:r>
              <a:r>
                <a:rPr lang="en-US" altLang="zh-CN" sz="2400" b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400" b="1" i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，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&gt;0 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，指数函数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)=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400" b="1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&gt;1) </a:t>
              </a:r>
              <a:r>
                <a:rPr lang="zh-CN" altLang="en-US" sz="2400" smtClean="0"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endPara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400" smtClean="0">
                  <a:latin typeface="黑体" panose="02010609060101010101" pitchFamily="49" charset="-122"/>
                  <a:ea typeface="黑体" panose="02010609060101010101" pitchFamily="49" charset="-122"/>
                </a:rPr>
                <a:t>对数函数                         在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定义域内增长方式的差异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zh-CN" sz="24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248" name="对象 3"/>
            <p:cNvGraphicFramePr>
              <a:graphicFrameLocks noChangeAspect="1"/>
            </p:cNvGraphicFramePr>
            <p:nvPr/>
          </p:nvGraphicFramePr>
          <p:xfrm>
            <a:off x="4020387" y="9877592"/>
            <a:ext cx="4074679" cy="783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1" imgW="2159000" imgH="381000" progId="Equation.DSMT4">
                    <p:embed/>
                  </p:oleObj>
                </mc:Choice>
                <mc:Fallback>
                  <p:oleObj name="Equation" r:id="rId1" imgW="2159000" imgH="381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020387" y="9877592"/>
                          <a:ext cx="4074679" cy="7838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矩形 8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204228" y="617077"/>
            <a:ext cx="10517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以函数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为例研究指数函数、一次函数增长方式的差异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103420" y="1263408"/>
            <a:ext cx="10047180" cy="11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1)</a:t>
            </a:r>
            <a:r>
              <a:rPr lang="en-US" altLang="zh-CN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在区间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∞,0)</a:t>
            </a:r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上，指数函数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值恒大于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，一次函数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值恒小于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，所以我们重点研究在区间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(0,+∞)</a:t>
            </a:r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上它们的增长差异</a:t>
            </a:r>
            <a:r>
              <a:rPr lang="en-US" altLang="zh-CN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255820" y="2362305"/>
            <a:ext cx="974238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en-US" altLang="zh-CN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借助信息技术，在同一直角坐标系内列表、描点作图如下：</a:t>
            </a:r>
            <a:endParaRPr lang="zh-CN" altLang="en-US" sz="24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90612" y="3073540"/>
          <a:ext cx="2603589" cy="3145950"/>
        </p:xfrm>
        <a:graphic>
          <a:graphicData uri="http://schemas.openxmlformats.org/drawingml/2006/table">
            <a:tbl>
              <a:tblPr/>
              <a:tblGrid>
                <a:gridCol w="867863"/>
                <a:gridCol w="867863"/>
                <a:gridCol w="867863"/>
              </a:tblGrid>
              <a:tr h="349550"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kumimoji="0" lang="zh-CN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=2</a:t>
                      </a:r>
                      <a:r>
                        <a:rPr kumimoji="0" lang="en-US" altLang="zh-CN" sz="1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=2</a:t>
                      </a: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50"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50"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1.414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50"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50"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2.828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50"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50"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5.657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50"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50"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···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···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2438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···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15" marR="45715" marT="22860" marB="2286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964" y="3229446"/>
            <a:ext cx="2915799" cy="28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318540" y="3546741"/>
            <a:ext cx="593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1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=2</a:t>
            </a:r>
            <a:r>
              <a:rPr lang="en-US" altLang="zh-CN" sz="1400" b="1" i="1" baseline="30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14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341847" y="4494647"/>
            <a:ext cx="5469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1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=2</a:t>
            </a:r>
            <a:r>
              <a:rPr lang="en-US" altLang="zh-CN" sz="1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14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81892" y="655818"/>
            <a:ext cx="5356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观察两个函数图象及其增长方式：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81892" y="1418947"/>
            <a:ext cx="70947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有两个交点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(1,2)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(2,4)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35580" y="2182076"/>
            <a:ext cx="7550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在区间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(0,1)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上，函数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的图象位于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之上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300571" y="3026972"/>
            <a:ext cx="7550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在区间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(1,2)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上，函数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的图象位于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之下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6" name="TextBox 5"/>
          <p:cNvSpPr txBox="1">
            <a:spLocks noChangeArrowheads="1"/>
          </p:cNvSpPr>
          <p:nvPr/>
        </p:nvSpPr>
        <p:spPr bwMode="auto">
          <a:xfrm>
            <a:off x="300571" y="3936209"/>
            <a:ext cx="8020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在区间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(2,3)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上，函数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的图象位于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之上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228165" y="5000997"/>
            <a:ext cx="111943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综上：虽然函数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都是增函数，但是它们的增长速度不同，函数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的增长速度不变，但是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的增长速度改变，先慢后快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8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263" y="1742112"/>
            <a:ext cx="3101773" cy="301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3693" y="1446045"/>
            <a:ext cx="1904780" cy="69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</p:bldLst>
  </p:timing>
</p:sld>
</file>

<file path=ppt/tags/tag1.xml><?xml version="1.0" encoding="utf-8"?>
<p:tagLst xmlns:p="http://schemas.openxmlformats.org/presentationml/2006/main">
  <p:tag name="AS_UNIQUEID" val="58"/>
</p:tagLst>
</file>

<file path=ppt/tags/tag2.xml><?xml version="1.0" encoding="utf-8"?>
<p:tagLst xmlns:p="http://schemas.openxmlformats.org/presentationml/2006/main">
  <p:tag name="AS_UNIQUEID" val="21"/>
</p:tagLst>
</file>

<file path=ppt/tags/tag3.xml><?xml version="1.0" encoding="utf-8"?>
<p:tagLst xmlns:p="http://schemas.openxmlformats.org/presentationml/2006/main">
  <p:tag name="AS_UNIQUEID" val="335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3410</Words>
  <Application>WPS 演示</Application>
  <PresentationFormat>宽屏</PresentationFormat>
  <Paragraphs>320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45</vt:i4>
      </vt:variant>
      <vt:variant>
        <vt:lpstr>幻灯片标题</vt:lpstr>
      </vt:variant>
      <vt:variant>
        <vt:i4>31</vt:i4>
      </vt:variant>
    </vt:vector>
  </HeadingPairs>
  <TitlesOfParts>
    <vt:vector size="96" baseType="lpstr">
      <vt:lpstr>Arial</vt:lpstr>
      <vt:lpstr>宋体</vt:lpstr>
      <vt:lpstr>Wingdings</vt:lpstr>
      <vt:lpstr>Times New Roman</vt:lpstr>
      <vt:lpstr>字魂27号-布丁体</vt:lpstr>
      <vt:lpstr>楷体</vt:lpstr>
      <vt:lpstr>SSJ-PK7482000052a-Identity-H</vt:lpstr>
      <vt:lpstr>Segoe Print</vt:lpstr>
      <vt:lpstr>黑体</vt:lpstr>
      <vt:lpstr>Verdana</vt:lpstr>
      <vt:lpstr>Calibri</vt:lpstr>
      <vt:lpstr>微软雅黑</vt:lpstr>
      <vt:lpstr>Arial Unicode MS</vt:lpstr>
      <vt:lpstr>楷体_GB2312</vt:lpstr>
      <vt:lpstr>新宋体</vt:lpstr>
      <vt:lpstr>Courier New</vt:lpstr>
      <vt:lpstr>NEU-BZ-S92</vt:lpstr>
      <vt:lpstr>方正书宋_GBK</vt:lpstr>
      <vt:lpstr>Microsoft Yi Baiti</vt:lpstr>
      <vt:lpstr>1_Office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Word.Document.12</vt:lpstr>
      <vt:lpstr>Word.Document.12</vt:lpstr>
      <vt:lpstr>Word.Document.12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Word.Document.8</vt:lpstr>
      <vt:lpstr>Equation.DSMT4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数学学科素养</vt:lpstr>
      <vt:lpstr>自主预习，回答问题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266</cp:revision>
  <dcterms:created xsi:type="dcterms:W3CDTF">2019-01-12T04:39:00Z</dcterms:created>
  <dcterms:modified xsi:type="dcterms:W3CDTF">2020-10-30T07:59:21Z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