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1403" r:id="rId4"/>
    <p:sldId id="1363" r:id="rId6"/>
    <p:sldId id="1364" r:id="rId7"/>
    <p:sldId id="1365" r:id="rId8"/>
    <p:sldId id="1366" r:id="rId9"/>
    <p:sldId id="1367" r:id="rId10"/>
    <p:sldId id="1368" r:id="rId11"/>
    <p:sldId id="1369" r:id="rId12"/>
    <p:sldId id="1371" r:id="rId13"/>
    <p:sldId id="1380" r:id="rId14"/>
    <p:sldId id="1381" r:id="rId15"/>
    <p:sldId id="1372" r:id="rId16"/>
    <p:sldId id="1404" r:id="rId17"/>
    <p:sldId id="1407" r:id="rId18"/>
    <p:sldId id="1406" r:id="rId19"/>
    <p:sldId id="1348" r:id="rId20"/>
    <p:sldId id="1349" r:id="rId21"/>
    <p:sldId id="1350" r:id="rId22"/>
    <p:sldId id="1405" r:id="rId23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16.emf"/><Relationship Id="rId1" Type="http://schemas.openxmlformats.org/officeDocument/2006/relationships/oleObject" Target="../embeddings/Document4.doc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emf"/><Relationship Id="rId3" Type="http://schemas.openxmlformats.org/officeDocument/2006/relationships/oleObject" Target="../embeddings/Document6.doc"/><Relationship Id="rId2" Type="http://schemas.openxmlformats.org/officeDocument/2006/relationships/image" Target="../media/image17.emf"/><Relationship Id="rId1" Type="http://schemas.openxmlformats.org/officeDocument/2006/relationships/oleObject" Target="../embeddings/Document5.doc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oleObject" Target="../embeddings/Document7.doc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20.emf"/><Relationship Id="rId1" Type="http://schemas.openxmlformats.org/officeDocument/2006/relationships/oleObject" Target="../embeddings/Document8.doc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emf"/><Relationship Id="rId3" Type="http://schemas.openxmlformats.org/officeDocument/2006/relationships/oleObject" Target="../embeddings/Document10.doc"/><Relationship Id="rId2" Type="http://schemas.openxmlformats.org/officeDocument/2006/relationships/image" Target="../media/image21.emf"/><Relationship Id="rId1" Type="http://schemas.openxmlformats.org/officeDocument/2006/relationships/oleObject" Target="../embeddings/Document9.doc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1" Type="http://schemas.openxmlformats.org/officeDocument/2006/relationships/oleObject" Target="../embeddings/Document11.doc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emf"/><Relationship Id="rId3" Type="http://schemas.openxmlformats.org/officeDocument/2006/relationships/oleObject" Target="../embeddings/Document13.doc"/><Relationship Id="rId2" Type="http://schemas.openxmlformats.org/officeDocument/2006/relationships/image" Target="../media/image25.emf"/><Relationship Id="rId1" Type="http://schemas.openxmlformats.org/officeDocument/2006/relationships/oleObject" Target="../embeddings/Document12.doc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oleObject" Target="../embeddings/Document16.doc"/><Relationship Id="rId4" Type="http://schemas.openxmlformats.org/officeDocument/2006/relationships/image" Target="../media/image28.emf"/><Relationship Id="rId3" Type="http://schemas.openxmlformats.org/officeDocument/2006/relationships/oleObject" Target="../embeddings/Document15.doc"/><Relationship Id="rId2" Type="http://schemas.openxmlformats.org/officeDocument/2006/relationships/image" Target="../media/image27.emf"/><Relationship Id="rId1" Type="http://schemas.openxmlformats.org/officeDocument/2006/relationships/oleObject" Target="../embeddings/Document14.doc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emf"/><Relationship Id="rId1" Type="http://schemas.openxmlformats.org/officeDocument/2006/relationships/oleObject" Target="../embeddings/Document1.doc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oleObject" Target="../embeddings/Document2.doc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oleObject" Target="../embeddings/Document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0734" y="3043083"/>
            <a:ext cx="10471431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5.4.2 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正弦函数、余弦函数的性质（第一课时）</a:t>
            </a:r>
            <a:endParaRPr lang="zh-CN" altLang="en-US" sz="36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15536" y="1123839"/>
            <a:ext cx="8362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smtClean="0">
                <a:solidFill>
                  <a:srgbClr val="FF0000"/>
                </a:solidFill>
              </a:rPr>
              <a:t>第</a:t>
            </a:r>
            <a:r>
              <a:rPr lang="zh-CN" altLang="en-US" sz="4000" b="1">
                <a:solidFill>
                  <a:srgbClr val="FF0000"/>
                </a:solidFill>
              </a:rPr>
              <a:t>五</a:t>
            </a:r>
            <a:r>
              <a:rPr lang="zh-CN" altLang="zh-CN" sz="4000" b="1" smtClean="0">
                <a:solidFill>
                  <a:srgbClr val="FF0000"/>
                </a:solidFill>
              </a:rPr>
              <a:t>章</a:t>
            </a:r>
            <a:r>
              <a:rPr lang="en-US" altLang="zh-CN" sz="4000" b="1" smtClean="0">
                <a:solidFill>
                  <a:srgbClr val="FF0000"/>
                </a:solidFill>
              </a:rPr>
              <a:t>       </a:t>
            </a:r>
            <a:r>
              <a:rPr lang="zh-CN" altLang="en-US" sz="4000" b="1" smtClean="0">
                <a:solidFill>
                  <a:srgbClr val="FF0000"/>
                </a:solidFill>
              </a:rPr>
              <a:t>三 角 函 数</a:t>
            </a:r>
            <a:r>
              <a:rPr lang="en-US" altLang="zh-CN" sz="4000" b="1" smtClean="0">
                <a:solidFill>
                  <a:srgbClr val="FF0000"/>
                </a:solidFill>
              </a:rPr>
              <a:t>       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"/>
              <p:cNvSpPr/>
              <p:nvPr/>
            </p:nvSpPr>
            <p:spPr>
              <a:xfrm>
                <a:off x="280085" y="759075"/>
                <a:ext cx="11368218" cy="2060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/>
                  <a:t>                                                              </a:t>
                </a:r>
                <a:r>
                  <a:rPr lang="en-US" altLang="zh-CN" sz="2400"/>
                  <a:t>2.</a:t>
                </a:r>
                <a:r>
                  <a:rPr lang="zh-CN" altLang="en-US" sz="2400"/>
                  <a:t>奇偶性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       观察</a:t>
                </a:r>
                <a:r>
                  <a:rPr lang="zh-CN" altLang="en-US" sz="2400"/>
                  <a:t>正弦曲线和余弦曲线 ， 可以看到正弦曲线关于原点 犗 对称 ， 余弦曲线关于 </a:t>
                </a:r>
                <a:r>
                  <a:rPr lang="en-US" altLang="zh-CN" sz="2400" smtClean="0"/>
                  <a:t>x</a:t>
                </a:r>
                <a:r>
                  <a:rPr lang="zh-CN" altLang="en-US" sz="2400" smtClean="0"/>
                  <a:t> 轴对称 </a:t>
                </a:r>
                <a:r>
                  <a:rPr lang="zh-CN" altLang="en-US" sz="2400"/>
                  <a:t>． 这个事实 ， 也可由诱导</a:t>
                </a:r>
                <a:r>
                  <a:rPr lang="zh-CN" altLang="en-US" sz="2400" smtClean="0"/>
                  <a:t>公式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altLang="zh-CN" sz="2400" smtClean="0"/>
                  <a:t>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r>
                  <a:rPr lang="zh-CN" altLang="zh-CN" sz="2400" smtClean="0"/>
                  <a:t>；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altLang="zh-CN" sz="2400" smtClean="0"/>
                  <a:t>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r>
                  <a:rPr lang="zh-CN" altLang="en-US" sz="2400" smtClean="0"/>
                  <a:t>得到 </a:t>
                </a:r>
                <a:r>
                  <a:rPr lang="zh-CN" altLang="en-US" sz="2400"/>
                  <a:t>． </a:t>
                </a:r>
                <a:r>
                  <a:rPr lang="zh-CN" altLang="en-US" sz="2400" smtClean="0"/>
                  <a:t>所以正弦</a:t>
                </a:r>
                <a:r>
                  <a:rPr lang="zh-CN" altLang="en-US" sz="2400"/>
                  <a:t>函数是奇函数 ， 余弦函数是偶函数 ．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" y="758825"/>
                <a:ext cx="11368405" cy="2722880"/>
              </a:xfrm>
              <a:prstGeom prst="rect">
                <a:avLst/>
              </a:prstGeom>
              <a:blipFill rotWithShape="0">
                <a:blip r:embed="rId1"/>
                <a:stretch>
                  <a:fillRect l="-858" t="-3550" b="-4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16691" y="4489791"/>
            <a:ext cx="10379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知道一个函数具有周期性和奇偶性 ， 对研究它的图象与性质有什么帮助 </a:t>
            </a:r>
            <a:r>
              <a:rPr lang="en-US" altLang="zh-CN" sz="2400" smtClean="0">
                <a:solidFill>
                  <a:srgbClr val="FF0000"/>
                </a:solidFill>
              </a:rPr>
              <a:t>?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087489"/>
          <p:cNvGraphicFramePr/>
          <p:nvPr/>
        </p:nvGraphicFramePr>
        <p:xfrm>
          <a:off x="-159" y="1992069"/>
          <a:ext cx="11057255" cy="287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1" imgW="10525125" imgH="2733675" progId="Word.Document.8">
                  <p:embed/>
                </p:oleObj>
              </mc:Choice>
              <mc:Fallback>
                <p:oleObj name="Document" r:id="rId1" imgW="10525125" imgH="27336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59" y="1992069"/>
                        <a:ext cx="11057255" cy="287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"/>
          <p:cNvSpPr/>
          <p:nvPr>
            <p:custDataLst>
              <p:tags r:id="rId3"/>
            </p:custDataLst>
          </p:nvPr>
        </p:nvSpPr>
        <p:spPr>
          <a:xfrm>
            <a:off x="6387465" y="543941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068033"/>
          <p:cNvGraphicFramePr/>
          <p:nvPr/>
        </p:nvGraphicFramePr>
        <p:xfrm>
          <a:off x="200025" y="1054100"/>
          <a:ext cx="110521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1" imgW="10518775" imgH="1778635" progId="Word.Document.8">
                  <p:embed/>
                </p:oleObj>
              </mc:Choice>
              <mc:Fallback>
                <p:oleObj name="Document" r:id="rId1" imgW="10518775" imgH="17786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025" y="1054100"/>
                        <a:ext cx="1105217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067009"/>
          <p:cNvGraphicFramePr/>
          <p:nvPr/>
        </p:nvGraphicFramePr>
        <p:xfrm>
          <a:off x="200025" y="3073400"/>
          <a:ext cx="11052175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10518775" imgH="3336290" progId="Word.Document.8">
                  <p:embed/>
                </p:oleObj>
              </mc:Choice>
              <mc:Fallback>
                <p:oleObj name="Document" r:id="rId3" imgW="10518775" imgH="33362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025" y="3073400"/>
                        <a:ext cx="11052175" cy="350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086465"/>
          <p:cNvGraphicFramePr/>
          <p:nvPr/>
        </p:nvGraphicFramePr>
        <p:xfrm>
          <a:off x="81353" y="1287211"/>
          <a:ext cx="11145484" cy="377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1" imgW="10518775" imgH="3558540" progId="Word.Document.8">
                  <p:embed/>
                </p:oleObj>
              </mc:Choice>
              <mc:Fallback>
                <p:oleObj name="Document" r:id="rId1" imgW="10518775" imgH="35585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353" y="1287211"/>
                        <a:ext cx="11145484" cy="3776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086465"/>
          <p:cNvGraphicFramePr/>
          <p:nvPr/>
        </p:nvGraphicFramePr>
        <p:xfrm>
          <a:off x="414392" y="1374130"/>
          <a:ext cx="11152505" cy="144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1" imgW="10525125" imgH="1362075" progId="Word.Document.8">
                  <p:embed/>
                </p:oleObj>
              </mc:Choice>
              <mc:Fallback>
                <p:oleObj name="Document" r:id="rId1" imgW="10525125" imgH="1362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392" y="1374130"/>
                        <a:ext cx="11152505" cy="1445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"/>
          <p:cNvSpPr/>
          <p:nvPr>
            <p:custDataLst>
              <p:tags r:id="rId3"/>
            </p:custDataLst>
          </p:nvPr>
        </p:nvSpPr>
        <p:spPr>
          <a:xfrm>
            <a:off x="5893435" y="445008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086465"/>
          <p:cNvGraphicFramePr/>
          <p:nvPr/>
        </p:nvGraphicFramePr>
        <p:xfrm>
          <a:off x="1039232" y="4207501"/>
          <a:ext cx="11152505" cy="185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1" imgW="10525125" imgH="1743075" progId="Word.Document.8">
                  <p:embed/>
                </p:oleObj>
              </mc:Choice>
              <mc:Fallback>
                <p:oleObj name="Document" r:id="rId1" imgW="10525125" imgH="1743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39232" y="4207501"/>
                        <a:ext cx="11152505" cy="1852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169108" y="776487"/>
            <a:ext cx="75126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、学了那些求正（余）弦函数的周期性方法？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410" name="对象 1070081"/>
          <p:cNvGraphicFramePr/>
          <p:nvPr/>
        </p:nvGraphicFramePr>
        <p:xfrm>
          <a:off x="941705" y="1412875"/>
          <a:ext cx="12515850" cy="206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10525125" imgH="1943100" progId="Word.Document.8">
                  <p:embed/>
                </p:oleObj>
              </mc:Choice>
              <mc:Fallback>
                <p:oleObj name="Document" r:id="rId3" imgW="10525125" imgH="1943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705" y="1412875"/>
                        <a:ext cx="12515850" cy="206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8353" y="102752"/>
            <a:ext cx="1816100" cy="5835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6578" y="3583187"/>
            <a:ext cx="715518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、如何判断正（余）弦函数的奇偶性步骤？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765" y="1442085"/>
            <a:ext cx="8869680" cy="4261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P213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P201--203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:P96--97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059843"/>
          <p:cNvGraphicFramePr/>
          <p:nvPr/>
        </p:nvGraphicFramePr>
        <p:xfrm>
          <a:off x="219424" y="1134469"/>
          <a:ext cx="11125327" cy="250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1" imgW="10515600" imgH="2374265" progId="Word.Document.8">
                  <p:embed/>
                </p:oleObj>
              </mc:Choice>
              <mc:Fallback>
                <p:oleObj name="" r:id="rId1" imgW="10515600" imgH="2374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9424" y="1134469"/>
                        <a:ext cx="11125327" cy="2509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061889"/>
          <p:cNvGraphicFramePr/>
          <p:nvPr/>
        </p:nvGraphicFramePr>
        <p:xfrm>
          <a:off x="423863" y="1419225"/>
          <a:ext cx="1098550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1" imgW="10518775" imgH="2369820" progId="Word.Document.8">
                  <p:embed/>
                </p:oleObj>
              </mc:Choice>
              <mc:Fallback>
                <p:oleObj name="Document" r:id="rId1" imgW="10518775" imgH="23698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3863" y="1419225"/>
                        <a:ext cx="1098550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1" name="对象 1061890"/>
          <p:cNvGraphicFramePr/>
          <p:nvPr/>
        </p:nvGraphicFramePr>
        <p:xfrm>
          <a:off x="534178" y="4514154"/>
          <a:ext cx="11125327" cy="62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10518775" imgH="593090" progId="Word.Document.8">
                  <p:embed/>
                </p:oleObj>
              </mc:Choice>
              <mc:Fallback>
                <p:oleObj name="Document" r:id="rId3" imgW="10518775" imgH="5930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178" y="4514154"/>
                        <a:ext cx="11125327" cy="626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095681"/>
          <p:cNvGraphicFramePr/>
          <p:nvPr/>
        </p:nvGraphicFramePr>
        <p:xfrm>
          <a:off x="387021" y="611836"/>
          <a:ext cx="11145484" cy="260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1" imgW="10518775" imgH="2454910" progId="Word.Document.8">
                  <p:embed/>
                </p:oleObj>
              </mc:Choice>
              <mc:Fallback>
                <p:oleObj name="Document" r:id="rId1" imgW="10518775" imgH="24549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021" y="611836"/>
                        <a:ext cx="11145484" cy="2608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683" name="对象 1095682"/>
          <p:cNvGraphicFramePr/>
          <p:nvPr/>
        </p:nvGraphicFramePr>
        <p:xfrm>
          <a:off x="280178" y="3589671"/>
          <a:ext cx="11125327" cy="192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10518775" imgH="1821180" progId="Word.Document.8">
                  <p:embed/>
                </p:oleObj>
              </mc:Choice>
              <mc:Fallback>
                <p:oleObj name="Document" r:id="rId3" imgW="10518775" imgH="18211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78" y="3589671"/>
                        <a:ext cx="11125327" cy="192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684" name="对象 1095683"/>
          <p:cNvGraphicFramePr/>
          <p:nvPr/>
        </p:nvGraphicFramePr>
        <p:xfrm>
          <a:off x="534178" y="5887186"/>
          <a:ext cx="11125327" cy="62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5" imgW="10518775" imgH="593090" progId="Word.Document.8">
                  <p:embed/>
                </p:oleObj>
              </mc:Choice>
              <mc:Fallback>
                <p:oleObj name="Document" r:id="rId5" imgW="10518775" imgH="5930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178" y="5887186"/>
                        <a:ext cx="11125327" cy="626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71" name="矩形 38970"/>
          <p:cNvSpPr/>
          <p:nvPr/>
        </p:nvSpPr>
        <p:spPr>
          <a:xfrm rot="-149297">
            <a:off x="1752600" y="304800"/>
            <a:ext cx="2209800" cy="1447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回忆巩固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50626" name="对象 1050625"/>
          <p:cNvGraphicFramePr/>
          <p:nvPr/>
        </p:nvGraphicFramePr>
        <p:xfrm>
          <a:off x="1562735" y="1560195"/>
          <a:ext cx="9067165" cy="397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11287125" imgH="4162425" progId="Word.Document.8">
                  <p:embed/>
                </p:oleObj>
              </mc:Choice>
              <mc:Fallback>
                <p:oleObj name="" r:id="rId1" imgW="11287125" imgH="416242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2735" y="1560195"/>
                        <a:ext cx="9067165" cy="39738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765" y="1442085"/>
            <a:ext cx="8869680" cy="4261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P213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P204--207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:P98--99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560685"/>
            <a:ext cx="108712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latin typeface="FSJ-PK748200014ea-Identity-H"/>
              </a:rPr>
              <a:t>1</a:t>
            </a:r>
            <a:r>
              <a:rPr lang="zh-CN" altLang="en-US" sz="2800" smtClean="0">
                <a:latin typeface="FSJ-PK748200014ea-Identity-H"/>
              </a:rPr>
              <a:t>、前面学习过那些基本初等函数？</a:t>
            </a:r>
            <a:endParaRPr lang="zh-CN" altLang="en-US" sz="2800" smtClean="0">
              <a:latin typeface="FSJ-PK748200014ea-Identity-H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FSJ-PK748200014ea-Identity-H"/>
              </a:rPr>
              <a:t>2</a:t>
            </a:r>
            <a:r>
              <a:rPr lang="zh-CN" altLang="en-US" sz="2800" smtClean="0">
                <a:latin typeface="FSJ-PK748200014ea-Identity-H"/>
              </a:rPr>
              <a:t>、研究函数，我们主要研究它们那些性质？   </a:t>
            </a:r>
            <a:endParaRPr lang="zh-CN" altLang="en-US" sz="2800" smtClean="0">
              <a:latin typeface="FSJ-PK748200014ea-Identity-H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FSJ-PK748200014ea-Identity-H"/>
              </a:rPr>
              <a:t>3</a:t>
            </a:r>
            <a:r>
              <a:rPr lang="zh-CN" altLang="en-US" sz="2800" smtClean="0">
                <a:latin typeface="FSJ-PK748200014ea-Identity-H"/>
              </a:rPr>
              <a:t>、</a:t>
            </a:r>
            <a:r>
              <a:rPr lang="zh-CN" altLang="en-US" sz="2800" smtClean="0">
                <a:latin typeface="FSJ-PK748200014ea-Identity-H"/>
              </a:rPr>
              <a:t>类比</a:t>
            </a:r>
            <a:r>
              <a:rPr lang="zh-CN" altLang="en-US" sz="2800">
                <a:latin typeface="FSJ-PK748200014ea-Identity-H"/>
              </a:rPr>
              <a:t>以往对函数性质的研究</a:t>
            </a:r>
            <a:r>
              <a:rPr lang="zh-CN" altLang="en-US" sz="2800">
                <a:latin typeface="H-SS9-PK748200014de-Identity-H"/>
              </a:rPr>
              <a:t>，</a:t>
            </a:r>
            <a:r>
              <a:rPr lang="zh-CN" altLang="en-US" sz="2800">
                <a:latin typeface="FSJ-PK748200014ea-Identity-H"/>
              </a:rPr>
              <a:t>你认为应研究正弦函数</a:t>
            </a:r>
            <a:r>
              <a:rPr lang="zh-CN" altLang="en-US" sz="2800">
                <a:latin typeface="H-SS9-PK748200014de-Identity-H"/>
              </a:rPr>
              <a:t>、</a:t>
            </a:r>
            <a:r>
              <a:rPr lang="zh-CN" altLang="en-US" sz="2800">
                <a:latin typeface="FSJ-PK748200014ea-Identity-H"/>
              </a:rPr>
              <a:t>余弦函数的哪些性质</a:t>
            </a:r>
            <a:r>
              <a:rPr lang="zh-CN" altLang="en-US" sz="2800">
                <a:latin typeface="SSJ-PK748200014d8-Identity-H"/>
              </a:rPr>
              <a:t>？</a:t>
            </a:r>
            <a:r>
              <a:rPr lang="zh-CN" altLang="en-US" sz="2800" smtClean="0">
                <a:latin typeface="FSJ-PK748200014ea-Identity-H"/>
              </a:rPr>
              <a:t>观察</a:t>
            </a:r>
            <a:r>
              <a:rPr lang="zh-CN" altLang="en-US" sz="2800">
                <a:latin typeface="FSJ-PK748200014ea-Identity-H"/>
              </a:rPr>
              <a:t>它们的图象</a:t>
            </a:r>
            <a:r>
              <a:rPr lang="zh-CN" altLang="en-US" sz="2800">
                <a:latin typeface="H-SS9-PK748200014de-Identity-H"/>
              </a:rPr>
              <a:t>，</a:t>
            </a:r>
            <a:r>
              <a:rPr lang="zh-CN" altLang="en-US" sz="2800">
                <a:latin typeface="FSJ-PK748200014ea-Identity-H"/>
              </a:rPr>
              <a:t>你能发现它们具有哪些性质</a:t>
            </a:r>
            <a:r>
              <a:rPr lang="zh-CN" altLang="en-US" sz="2800">
                <a:latin typeface="SSJ-PK748200014d8-Identity-H"/>
              </a:rPr>
              <a:t>？</a:t>
            </a:r>
            <a:endParaRPr lang="zh-CN" altLang="en-US" sz="2800"/>
          </a:p>
        </p:txBody>
      </p:sp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提出问题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3609" y="3585266"/>
            <a:ext cx="9105900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latin typeface="FSJ-PK748200014ea-Identity-H"/>
              </a:rPr>
              <a:t>   根据</a:t>
            </a:r>
            <a:r>
              <a:rPr lang="zh-CN" altLang="en-US" sz="2800">
                <a:latin typeface="FSJ-PK748200014ea-Identity-H"/>
              </a:rPr>
              <a:t>研究函数的经验，我们要研究正弦函数、余弦函数的单调性、奇偶性、</a:t>
            </a:r>
            <a:r>
              <a:rPr lang="zh-CN" altLang="en-US" sz="2800" smtClean="0">
                <a:latin typeface="FSJ-PK748200014ea-Identity-H"/>
              </a:rPr>
              <a:t>最大（</a:t>
            </a:r>
            <a:r>
              <a:rPr lang="zh-CN" altLang="en-US" sz="2800">
                <a:latin typeface="FSJ-PK748200014ea-Identity-H"/>
              </a:rPr>
              <a:t>小）值等．另外，三角函数是刻画“周而复始”现象的数学模型，与此对应的性质是</a:t>
            </a:r>
            <a:r>
              <a:rPr lang="zh-CN" altLang="en-US" sz="2800" smtClean="0">
                <a:latin typeface="FSJ-PK748200014ea-Identity-H"/>
              </a:rPr>
              <a:t>特别</a:t>
            </a:r>
            <a:r>
              <a:rPr lang="zh-CN" altLang="en-US" sz="2800">
                <a:latin typeface="FSJ-PK748200014ea-Identity-H"/>
              </a:rPr>
              <a:t>而重要的．</a:t>
            </a:r>
            <a:endParaRPr lang="zh-CN" altLang="en-US" sz="2800">
              <a:latin typeface="FSJ-PK748200014ea-Identity-H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"/>
              <p:cNvSpPr/>
              <p:nvPr/>
            </p:nvSpPr>
            <p:spPr>
              <a:xfrm>
                <a:off x="248325" y="1195239"/>
                <a:ext cx="1035050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    观察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正弦函数的图象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可以发现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在图象上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横坐标每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隔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SSJ-PK748200014d8-Identity-H"/>
                  </a:rPr>
                  <a:t>2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个单位长度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就会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出现纵坐标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相同的点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这就是正弦函数值具有的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“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周而复始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”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的变化规律</a:t>
                </a:r>
                <a:r>
                  <a:rPr lang="zh-CN" altLang="en-US" sz="240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实际上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这一点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既可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从定义中看出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也能从诱导公式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rgbClr val="000000"/>
                                  </a:solidFill>
                                  <a:latin typeface="F-BZ9-PK7481cf-Identity-H"/>
                                </a:rPr>
                                <m:t>π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（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BX9-PK7481a2-Identity-H"/>
                  </a:rPr>
                  <a:t>k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O9-PK7481dd-Identity-H"/>
                  </a:rPr>
                  <a:t>∈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HZ9-PK7481c3-Identity-H"/>
                  </a:rPr>
                  <a:t>Z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）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中得到反映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即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自变量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的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值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增加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BZ9-PK7481a4-Identity-H"/>
                  </a:rPr>
                  <a:t>2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整数倍时所对应的函数值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与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所对应的函数值相等</a:t>
                </a:r>
                <a:r>
                  <a:rPr lang="zh-CN" altLang="en-US" sz="240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数学上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用周期性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这个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概念来定量地刻画这种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“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周而复始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”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的变化规律</a:t>
                </a:r>
                <a:r>
                  <a:rPr lang="zh-CN" altLang="en-US" sz="240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      一般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地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对于函数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E-BX9-PK7481a2-Identity-H"/>
                  </a:rPr>
                  <a:t> 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BX9-PK7481a2-Identity-H"/>
                  </a:rPr>
                  <a:t>,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如果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存在一个非零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常数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BX9-PK7481a2-Identity-H"/>
                  </a:rPr>
                  <a:t>T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使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得当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取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定义域内的每一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个值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时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都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有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那么函数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就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叫做</a:t>
                </a:r>
                <a:r>
                  <a:rPr lang="zh-CN" altLang="en-US" sz="2400">
                    <a:solidFill>
                      <a:srgbClr val="FF0000"/>
                    </a:solidFill>
                    <a:latin typeface="HTJ-PK748200014e3-Identity-H"/>
                  </a:rPr>
                  <a:t>周期函数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（</a:t>
                </a:r>
                <a:r>
                  <a:rPr lang="en-US" altLang="zh-CN" sz="2400" err="1" smtClean="0">
                    <a:solidFill>
                      <a:srgbClr val="000000"/>
                    </a:solidFill>
                    <a:latin typeface="H-SS9-PK748200014de-Identity-H"/>
                  </a:rPr>
                  <a:t>periodicfunction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）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非零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常数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BX9-PK7481a2-Identity-H"/>
                  </a:rPr>
                  <a:t>T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叫做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这个函数的</a:t>
                </a:r>
                <a:r>
                  <a:rPr lang="zh-CN" altLang="en-US" sz="2400">
                    <a:solidFill>
                      <a:srgbClr val="FF0000"/>
                    </a:solidFill>
                    <a:latin typeface="HTJ-PK748200014e3-Identity-H"/>
                  </a:rPr>
                  <a:t>周期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（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H-SS9-PK748200014de-Identity-H"/>
                  </a:rPr>
                  <a:t>period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）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  <a:endParaRPr lang="zh-CN" altLang="en-US" sz="240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5" y="1195239"/>
                <a:ext cx="10350500" cy="5078313"/>
              </a:xfrm>
              <a:prstGeom prst="rect">
                <a:avLst/>
              </a:prstGeom>
              <a:blipFill rotWithShape="0">
                <a:blip r:embed="rId1"/>
                <a:stretch>
                  <a:fillRect l="-942" b="-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080801" y="585595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latin typeface="HTJ-PK748200014e3-Identity-H"/>
              </a:rPr>
              <a:t>1.</a:t>
            </a:r>
            <a:r>
              <a:rPr lang="zh-CN" altLang="en-US" sz="2400" b="1" smtClean="0">
                <a:solidFill>
                  <a:srgbClr val="000000"/>
                </a:solidFill>
                <a:latin typeface="HTJ-PK748200014e3-Identity-H"/>
              </a:rPr>
              <a:t>周期性</a:t>
            </a:r>
            <a:endParaRPr lang="zh-CN" altLang="en-US" sz="2400" b="1">
              <a:solidFill>
                <a:srgbClr val="000000"/>
              </a:solidFill>
              <a:latin typeface="HTJ-PK748200014e3-Identity-H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性质探究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"/>
              <p:cNvSpPr/>
              <p:nvPr/>
            </p:nvSpPr>
            <p:spPr>
              <a:xfrm>
                <a:off x="596900" y="857072"/>
                <a:ext cx="1013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    周期函数的周期不止一个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．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例如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２</a:t>
                </a:r>
                <a:r>
                  <a:rPr lang="en-US" altLang="zh-CN" sz="240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４</a:t>
                </a:r>
                <a:r>
                  <a:rPr lang="en-US" altLang="zh-CN" sz="240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６</a:t>
                </a:r>
                <a:r>
                  <a:rPr lang="en-US" altLang="zh-CN" sz="240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en-US" altLang="zh-CN" sz="2400">
                    <a:solidFill>
                      <a:srgbClr val="000000"/>
                    </a:solidFill>
                    <a:latin typeface="H-SS9-PK748200014de-Identity-H"/>
                  </a:rPr>
                  <a:t>…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以及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－２</a:t>
                </a:r>
                <a:r>
                  <a:rPr lang="en-US" altLang="zh-CN" sz="240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－４</a:t>
                </a:r>
                <a:r>
                  <a:rPr lang="en-US" altLang="zh-CN" sz="240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－６</a:t>
                </a:r>
                <a:r>
                  <a:rPr lang="en-US" altLang="zh-CN" sz="2400">
                    <a:solidFill>
                      <a:srgbClr val="000000"/>
                    </a:solidFill>
                    <a:latin typeface="F-BZ9-PK7481cf-Identity-H"/>
                  </a:rPr>
                  <a:t>π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en-US" altLang="zh-CN" sz="2400">
                    <a:solidFill>
                      <a:srgbClr val="000000"/>
                    </a:solidFill>
                    <a:latin typeface="H-SS9-PK748200014de-Identity-H"/>
                  </a:rPr>
                  <a:t>…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都是</a:t>
                </a:r>
                <a:r>
                  <a:rPr lang="zh-TW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正弦</a:t>
                </a:r>
                <a:r>
                  <a:rPr lang="zh-TW" altLang="en-US" sz="2400">
                    <a:solidFill>
                      <a:srgbClr val="000000"/>
                    </a:solidFill>
                    <a:latin typeface="SSJ-PK748200014d8-Identity-H"/>
                  </a:rPr>
                  <a:t>函数的周期</a:t>
                </a:r>
                <a:r>
                  <a:rPr lang="zh-TW" altLang="en-US" sz="2400">
                    <a:solidFill>
                      <a:srgbClr val="000000"/>
                    </a:solidFill>
                    <a:latin typeface="E-BZ9-PK7481a4-Identity-H"/>
                  </a:rPr>
                  <a:t>．</a:t>
                </a:r>
                <a:r>
                  <a:rPr lang="zh-TW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事实上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TW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且</a:t>
                </a:r>
                <a:r>
                  <a:rPr lang="en-US" altLang="zh-TW" sz="2400" smtClean="0">
                    <a:solidFill>
                      <a:srgbClr val="000000"/>
                    </a:solidFill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zh-TW" altLang="en-US" sz="2400" smtClean="0">
                    <a:solidFill>
                      <a:srgbClr val="000000"/>
                    </a:solidFill>
                    <a:latin typeface="O9-PK7481dd-Identity-H"/>
                  </a:rPr>
                  <a:t>≠</a:t>
                </a:r>
                <a:r>
                  <a:rPr lang="zh-TW" altLang="en-US" sz="2400">
                    <a:solidFill>
                      <a:srgbClr val="000000"/>
                    </a:solidFill>
                    <a:latin typeface="E-BZ9-PK7481a4-Identity-H"/>
                  </a:rPr>
                  <a:t>０</a:t>
                </a:r>
                <a:r>
                  <a:rPr lang="zh-TW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TW" altLang="en-US" sz="2400">
                    <a:solidFill>
                      <a:srgbClr val="000000"/>
                    </a:solidFill>
                    <a:latin typeface="SSJ-PK748200014d8-Identity-H"/>
                  </a:rPr>
                  <a:t>常数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000000"/>
                    </a:solidFill>
                    <a:latin typeface="SSJ-PK748200014d8-Identity-H"/>
                  </a:rPr>
                  <a:t>都是它的周期</a:t>
                </a:r>
                <a:r>
                  <a:rPr lang="zh-TW" altLang="en-US" sz="240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    如果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在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周期函数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SSJ-PK748200014d8-Identity-H"/>
                  </a:rPr>
                  <a:t>的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所有周期中存在一个最小的正数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14de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那么这个最小正数就叫做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zh-CN" altLang="en-US" sz="2400">
                    <a:solidFill>
                      <a:srgbClr val="000000"/>
                    </a:solidFill>
                    <a:latin typeface="SSJ-PK748200014d8-Identity-H"/>
                  </a:rPr>
                  <a:t>的</a:t>
                </a:r>
                <a:r>
                  <a:rPr lang="zh-CN" altLang="en-US" sz="2400">
                    <a:solidFill>
                      <a:srgbClr val="FF0000"/>
                    </a:solidFill>
                    <a:latin typeface="HTJ-PK748200014e3-Identity-H"/>
                  </a:rPr>
                  <a:t>最小正</a:t>
                </a:r>
                <a:r>
                  <a:rPr lang="zh-CN" altLang="en-US" sz="2400" smtClean="0">
                    <a:solidFill>
                      <a:srgbClr val="FF0000"/>
                    </a:solidFill>
                    <a:latin typeface="HTJ-PK748200014e3-Identity-H"/>
                  </a:rPr>
                  <a:t>周期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（</a:t>
                </a:r>
                <a:r>
                  <a:rPr lang="en-US" altLang="zh-CN" sz="2400" err="1" smtClean="0">
                    <a:solidFill>
                      <a:srgbClr val="000000"/>
                    </a:solidFill>
                    <a:latin typeface="H-SS9-PK748200014de-Identity-H"/>
                  </a:rPr>
                  <a:t>minimalpositiveperiod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14de-Identity-H"/>
                  </a:rPr>
                  <a:t>）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  <a:endParaRPr lang="zh-CN" altLang="en-US" sz="240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857072"/>
                <a:ext cx="10134600" cy="2862322"/>
              </a:xfrm>
              <a:prstGeom prst="rect">
                <a:avLst/>
              </a:prstGeom>
              <a:blipFill rotWithShape="0">
                <a:blip r:embed="rId1"/>
                <a:stretch>
                  <a:fillRect l="-963" r="-1986" b="-1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2"/>
              <p:cNvSpPr/>
              <p:nvPr/>
            </p:nvSpPr>
            <p:spPr>
              <a:xfrm>
                <a:off x="723900" y="4071660"/>
                <a:ext cx="10744200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根据</a:t>
                </a:r>
                <a:r>
                  <a:rPr lang="zh-CN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上述定义，我们有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：</a:t>
                </a:r>
                <a:r>
                  <a:rPr lang="zh-TW" altLang="en-US" sz="240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正弦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函数是周期函数，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TW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altLang="zh-TW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（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∈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且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≠０）都是它的</a:t>
                </a:r>
                <a:r>
                  <a:rPr lang="zh-TW" altLang="en-US" sz="240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周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期</a:t>
                </a:r>
                <a:r>
                  <a:rPr lang="zh-CN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，最小正周期是２</a:t>
                </a:r>
                <a:r>
                  <a:rPr lang="el-GR" altLang="zh-CN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π</a:t>
                </a:r>
                <a:r>
                  <a:rPr lang="zh-CN" altLang="el-GR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．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类似地，余弦函数也是周期函数，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TW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altLang="zh-TW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（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∈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且</a:t>
                </a:r>
                <a:r>
                  <a:rPr lang="en-US" altLang="zh-TW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k</a:t>
                </a:r>
                <a:r>
                  <a:rPr lang="zh-TW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≠０）都是</a:t>
                </a:r>
                <a:r>
                  <a:rPr lang="zh-CN" altLang="en-US" sz="240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它的周期，</a:t>
                </a:r>
                <a:r>
                  <a:rPr lang="zh-CN" altLang="en-US" sz="240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最小正周期是２</a:t>
                </a:r>
                <a:r>
                  <a:rPr lang="el-GR" altLang="zh-CN" sz="240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π</a:t>
                </a:r>
                <a:r>
                  <a:rPr lang="zh-CN" altLang="el-GR" sz="240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．</a:t>
                </a:r>
                <a:endParaRPr lang="zh-CN" altLang="en-US" sz="240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071660"/>
                <a:ext cx="10744200" cy="1685333"/>
              </a:xfrm>
              <a:prstGeom prst="rect">
                <a:avLst/>
              </a:prstGeom>
              <a:blipFill rotWithShape="0">
                <a:blip r:embed="rId2"/>
                <a:stretch>
                  <a:fillRect l="-908" b="-7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083393"/>
          <p:cNvGraphicFramePr/>
          <p:nvPr/>
        </p:nvGraphicFramePr>
        <p:xfrm>
          <a:off x="-223447" y="658590"/>
          <a:ext cx="13703300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1" imgW="10518775" imgH="2744470" progId="Word.Document.8">
                  <p:embed/>
                </p:oleObj>
              </mc:Choice>
              <mc:Fallback>
                <p:oleObj name="Document" r:id="rId1" imgW="10518775" imgH="27444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223447" y="658590"/>
                        <a:ext cx="13703300" cy="357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例解析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95288" y="4812437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14300" imgH="177800" progId="Equation.DSMT4">
                  <p:embed/>
                </p:oleObj>
              </mc:Choice>
              <mc:Fallback>
                <p:oleObj name="Equation" r:id="rId3" imgW="114300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5288" y="4812437"/>
                        <a:ext cx="114300" cy="18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矩形 5"/>
              <p:cNvSpPr/>
              <p:nvPr/>
            </p:nvSpPr>
            <p:spPr>
              <a:xfrm>
                <a:off x="287338" y="2904275"/>
                <a:ext cx="4036746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smtClean="0"/>
                  <a:t>（</a:t>
                </a:r>
                <a:r>
                  <a:rPr lang="en-US" altLang="zh-CN" sz="2800" smtClean="0"/>
                  <a:t>3</a:t>
                </a:r>
                <a:r>
                  <a:rPr lang="zh-CN" altLang="en-US" sz="2800" smtClean="0"/>
                  <a:t>）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bar"/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8" y="2904275"/>
                <a:ext cx="4036746" cy="737189"/>
              </a:xfrm>
              <a:prstGeom prst="rect">
                <a:avLst/>
              </a:prstGeom>
              <a:blipFill rotWithShape="0">
                <a:blip r:embed="rId5"/>
                <a:stretch>
                  <a:fillRect l="-3021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644369" y="301126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latin typeface="Times New Roman" panose="02020603050405020304" pitchFamily="18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cs typeface="宋体" panose="02010600030101010101" pitchFamily="2" charset="-122"/>
              </a:rPr>
              <a:t>∈</a:t>
            </a:r>
            <a:r>
              <a:rPr lang="en-US" altLang="zh-CN" sz="2800" b="1" kern="100" smtClean="0">
                <a:latin typeface="Times New Roman" panose="02020603050405020304" pitchFamily="18" charset="0"/>
              </a:rPr>
              <a:t>R;</a:t>
            </a:r>
            <a:endParaRPr lang="zh-CN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6" name="矩形 7"/>
              <p:cNvSpPr/>
              <p:nvPr/>
            </p:nvSpPr>
            <p:spPr>
              <a:xfrm>
                <a:off x="287338" y="3979536"/>
                <a:ext cx="11736263" cy="2514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FF0000"/>
                    </a:solidFill>
                    <a:latin typeface="HTJ-PK74820000917-Identity-H"/>
                  </a:rPr>
                  <a:t>分析</a:t>
                </a:r>
                <a:r>
                  <a:rPr lang="zh-CN" altLang="en-US" sz="2400">
                    <a:solidFill>
                      <a:srgbClr val="FF0000"/>
                    </a:solidFill>
                    <a:latin typeface="H-SS9-PK74820000907-Identity-H"/>
                  </a:rPr>
                  <a:t>：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通常可以利用三角函数的周期性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通过代数变形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得出等式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FSJ-PK74820000939-Identity-H"/>
                  </a:rPr>
                  <a:t>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求出相应的周期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E-BX9-PK7481a2-Identity-H"/>
                  </a:rPr>
                  <a:t>．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FSJ-PK74820000939-Identity-H"/>
                  </a:rPr>
                  <a:t>对于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（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２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），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应从余弦函数的周期性出发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通过代数变形得出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r>
                  <a:rPr lang="zh-CN" altLang="en-US" sz="2400" smtClean="0">
                    <a:solidFill>
                      <a:srgbClr val="000000"/>
                    </a:solidFill>
                    <a:latin typeface="H-SS9-PK74820000907-Identity-H"/>
                  </a:rPr>
                  <a:t>，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BX9-PK7481a2-Identity-H"/>
                  </a:rPr>
                  <a:t>x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O9-PK7481dd-Identity-H"/>
                  </a:rPr>
                  <a:t>∈</a:t>
                </a:r>
                <a:r>
                  <a:rPr lang="en-US" altLang="zh-CN" sz="2400" smtClean="0">
                    <a:solidFill>
                      <a:srgbClr val="000000"/>
                    </a:solidFill>
                    <a:latin typeface="E-HZ9-PK7481c3-Identity-H"/>
                  </a:rPr>
                  <a:t>R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0907-Identity-H"/>
                  </a:rPr>
                  <a:t>；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FSJ-PK74820000939-Identity-H"/>
                  </a:rPr>
                  <a:t>对于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（</a:t>
                </a:r>
                <a:r>
                  <a:rPr lang="zh-CN" altLang="en-US" sz="2400">
                    <a:solidFill>
                      <a:srgbClr val="000000"/>
                    </a:solidFill>
                    <a:latin typeface="E-BZ9-PK7481a4-Identity-H"/>
                  </a:rPr>
                  <a:t>３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），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应从正弦函数的周期性出发</a:t>
                </a:r>
                <a:r>
                  <a:rPr lang="zh-CN" altLang="en-US" sz="2400">
                    <a:solidFill>
                      <a:srgbClr val="000000"/>
                    </a:solidFill>
                    <a:latin typeface="H-SS9-PK74820000907-Identity-H"/>
                  </a:rPr>
                  <a:t>，</a:t>
                </a:r>
                <a:r>
                  <a:rPr lang="zh-CN" altLang="en-US" sz="2400">
                    <a:solidFill>
                      <a:srgbClr val="000000"/>
                    </a:solidFill>
                    <a:latin typeface="FSJ-PK74820000939-Identity-H"/>
                  </a:rPr>
                  <a:t>通过代数变形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FSJ-PK74820000939-Identity-H"/>
                  </a:rPr>
                  <a:t>得出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altLang="zh-CN" sz="2400" smtClean="0">
                    <a:solidFill>
                      <a:srgbClr val="000000"/>
                    </a:solidFill>
                    <a:latin typeface="FSJ-PK74820000939-Identity-H"/>
                  </a:rPr>
                  <a:t>=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altLang="zh-CN" sz="2400" smtClean="0">
                    <a:solidFill>
                      <a:srgbClr val="000000"/>
                    </a:solidFill>
                    <a:latin typeface="FSJ-PK74820000939-Identity-H"/>
                  </a:rPr>
                  <a:t>,</a:t>
                </a:r>
                <a:r>
                  <a:rPr lang="en-US" altLang="zh-CN" sz="2400">
                    <a:solidFill>
                      <a:srgbClr val="000000"/>
                    </a:solidFill>
                    <a:latin typeface="E-BX9-PK7481a2-Identity-H"/>
                  </a:rPr>
                  <a:t> x</a:t>
                </a:r>
                <a:r>
                  <a:rPr lang="zh-CN" altLang="en-US" sz="2400">
                    <a:solidFill>
                      <a:srgbClr val="000000"/>
                    </a:solidFill>
                    <a:latin typeface="O9-PK7481dd-Identity-H"/>
                  </a:rPr>
                  <a:t>∈</a:t>
                </a:r>
                <a:r>
                  <a:rPr lang="en-US" altLang="zh-CN" sz="2400">
                    <a:solidFill>
                      <a:srgbClr val="000000"/>
                    </a:solidFill>
                    <a:latin typeface="E-HZ9-PK7481c3-Identity-H"/>
                  </a:rPr>
                  <a:t>R</a:t>
                </a:r>
                <a:r>
                  <a:rPr lang="zh-CN" altLang="en-US" sz="2400" smtClean="0">
                    <a:solidFill>
                      <a:srgbClr val="000000"/>
                    </a:solidFill>
                    <a:latin typeface="H-SS9-PK74820000907-Identity-H"/>
                  </a:rPr>
                  <a:t>；</a:t>
                </a:r>
                <a:endParaRPr lang="en-US" altLang="zh-CN" sz="2400" smtClean="0">
                  <a:solidFill>
                    <a:srgbClr val="000000"/>
                  </a:solidFill>
                  <a:latin typeface="FSJ-PK74820000939-Identity-H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8" y="3979536"/>
                <a:ext cx="11736263" cy="2514343"/>
              </a:xfrm>
              <a:prstGeom prst="rect">
                <a:avLst/>
              </a:prstGeom>
              <a:blipFill rotWithShape="0">
                <a:blip r:embed="rId6"/>
                <a:stretch>
                  <a:fillRect l="-779" r="-571" b="-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084417"/>
          <p:cNvGraphicFramePr/>
          <p:nvPr/>
        </p:nvGraphicFramePr>
        <p:xfrm>
          <a:off x="350679" y="929481"/>
          <a:ext cx="1069213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1" imgW="10525125" imgH="4752975" progId="Word.Document.8">
                  <p:embed/>
                </p:oleObj>
              </mc:Choice>
              <mc:Fallback>
                <p:oleObj name="Document" r:id="rId1" imgW="10525125" imgH="47529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0679" y="929481"/>
                        <a:ext cx="1069213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13"/>
              <p:cNvSpPr txBox="1"/>
              <p:nvPr/>
            </p:nvSpPr>
            <p:spPr>
              <a:xfrm>
                <a:off x="577418" y="940902"/>
                <a:ext cx="11233582" cy="429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mtClean="0">
                    <a:solidFill>
                      <a:srgbClr val="000000"/>
                    </a:solidFill>
                  </a:rPr>
                  <a:t>令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r>
                  <a:rPr lang="en-US" altLang="zh-CN" sz="2400" smtClean="0"/>
                  <a:t>,</a:t>
                </a:r>
                <a:r>
                  <a:rPr lang="zh-CN" altLang="en-US" sz="2400" smtClean="0"/>
                  <a:t>由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r>
                  <a:rPr lang="zh-CN" altLang="en-US" sz="2400" smtClean="0"/>
                  <a:t>得</a:t>
                </a:r>
                <a:r>
                  <a:rPr lang="en-US" altLang="zh-CN" sz="2400" smtClean="0"/>
                  <a:t>Z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r>
                  <a:rPr lang="zh-CN" altLang="en-US" sz="2400" smtClean="0"/>
                  <a:t>且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𝑠𝑖𝑛𝑧</m:t>
                      </m:r>
                    </m:oMath>
                  </m:oMathPara>
                </a14:m>
                <a:r>
                  <a:rPr lang="zh-CN" altLang="en-US" sz="2400" smtClean="0"/>
                  <a:t>的周期为即</a:t>
                </a:r>
                <a:r>
                  <a:rPr lang="zh-CN" altLang="en-US" sz="240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周期为</a:t>
                </a:r>
                <a:r>
                  <a:rPr lang="en-US" altLang="zh-CN" sz="240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2π.</a:t>
                </a:r>
                <a:r>
                  <a:rPr lang="en-US" altLang="zh-CN" sz="2400"/>
                  <a:t> </a:t>
                </a:r>
                <a:endParaRPr lang="en-US" altLang="zh-CN" sz="2400">
                  <a:latin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mtClean="0"/>
                  <a:t>即，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（"/>
                          <m:sepChr m:val="|"/>
                          <m:endChr m:val="）"/>
                          <m:grow m:val="on"/>
                          <m:shp m:val="centered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Times New Roman" pitchFamily="18" charset="0"/>
                              <a:ea typeface="楷体_GB2312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𝑠𝑖𝑛𝑧</m:t>
                      </m:r>
                    </m:oMath>
                  </m:oMathPara>
                </a14:m>
                <a:r>
                  <a:rPr lang="en-US" altLang="zh-CN" sz="2400" smtClean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于是</a:t>
                </a:r>
                <a:r>
                  <a:rPr lang="zh-CN" altLang="en-US" sz="2400" smtClean="0"/>
                  <a:t>，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（"/>
                          <m:sepChr m:val="|"/>
                          <m:endChr m:val="）"/>
                          <m:grow m:val="on"/>
                          <m:shp m:val="centered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bar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Times New Roman" pitchFamily="18" charset="0"/>
                              <a:ea typeface="楷体_GB2312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（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lang="en-US" altLang="zh-CN" sz="24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/>
                  <a:t>所以</a:t>
                </a:r>
                <a14:m>
                  <m:oMathPara xmlns:m="http://schemas.openxmlformats.org/officeDocument/2006/math">
                    <m:oMathParaPr>
                      <m:jc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begChr m:val="（"/>
                          <m:sepChr m:val="|"/>
                          <m:endChr m:val="）"/>
                          <m:grow m:val="on"/>
                          <m:shp m:val="centered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bar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Times New Roman" pitchFamily="18" charset="0"/>
                              <a:ea typeface="楷体_GB2312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（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lang="en-US" altLang="zh-CN" sz="2400" smtClean="0"/>
              </a:p>
              <a:p>
                <a:r>
                  <a:rPr lang="zh-CN" altLang="zh-CN" sz="2400" kern="100" smtClean="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由</a:t>
                </a:r>
                <a:r>
                  <a:rPr lang="zh-CN" altLang="zh-CN" sz="2400" kern="10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周期函数的定义知，</a:t>
                </a:r>
                <a:r>
                  <a:rPr lang="zh-CN" altLang="en-US" sz="2400" kern="10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原函数</a:t>
                </a:r>
                <a:r>
                  <a:rPr lang="zh-CN" altLang="zh-CN" sz="2400" kern="10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的周期为</a:t>
                </a:r>
                <a:r>
                  <a:rPr lang="en-US" altLang="zh-CN" sz="2400" kern="100">
                    <a:latin typeface="Times New Roman" pitchFamily="18" charset="0"/>
                    <a:ea typeface="楷体_GB2312" charset="-122"/>
                    <a:cs typeface="Times New Roman" pitchFamily="18" charset="0"/>
                  </a:rPr>
                  <a:t>4</a:t>
                </a:r>
                <a:r>
                  <a:rPr lang="en-US" altLang="zh-CN" sz="2400" kern="100">
                    <a:latin typeface="Times New Roman" pitchFamily="18" charset="0"/>
                    <a:ea typeface="楷体_GB2312" charset="-122"/>
                    <a:cs typeface="Courier New" panose="02070309020205020404" pitchFamily="49" charset="0"/>
                  </a:rPr>
                  <a:t>π.</a:t>
                </a:r>
                <a:endParaRPr lang="zh-CN" altLang="zh-CN" sz="2400" kern="100">
                  <a:latin typeface="宋体" pitchFamily="2" charset="-122"/>
                  <a:cs typeface="Courier New" panose="02070309020205020404" pitchFamily="49" charset="0"/>
                </a:endParaRPr>
              </a:p>
              <a:p>
                <a:endParaRPr lang="en-US" altLang="zh-CN"/>
              </a:p>
              <a:p>
                <a:endParaRPr lang="en-US" altLang="zh-CN" smtClean="0"/>
              </a:p>
              <a:p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33" y="257642"/>
                <a:ext cx="11233582" cy="4290598"/>
              </a:xfrm>
              <a:prstGeom prst="rect">
                <a:avLst/>
              </a:prstGeom>
              <a:blipFill rotWithShape="0">
                <a:blip r:embed="rId1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539318" y="3865930"/>
            <a:ext cx="1294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FSJ-PK74820000939-Identity-H"/>
              </a:rPr>
              <a:t>回顾例</a:t>
            </a:r>
            <a:r>
              <a:rPr lang="zh-CN" altLang="en-US" sz="2400">
                <a:solidFill>
                  <a:srgbClr val="FF0000"/>
                </a:solidFill>
                <a:latin typeface="E-BZ9-PK7481a4-Identity-H"/>
              </a:rPr>
              <a:t>２</a:t>
            </a:r>
            <a:r>
              <a:rPr lang="zh-CN" altLang="en-US" sz="2400">
                <a:solidFill>
                  <a:srgbClr val="FF0000"/>
                </a:solidFill>
                <a:latin typeface="FSJ-PK74820000939-Identity-H"/>
              </a:rPr>
              <a:t>的解答过程</a:t>
            </a:r>
            <a:r>
              <a:rPr lang="zh-CN" altLang="en-US" sz="2400">
                <a:solidFill>
                  <a:srgbClr val="FF0000"/>
                </a:solidFill>
                <a:latin typeface="H-SS9-PK74820000907-Identity-H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FSJ-PK74820000939-Identity-H"/>
              </a:rPr>
              <a:t>你能发现这些函数的周期与解析式中哪些量有关吗</a:t>
            </a:r>
            <a:r>
              <a:rPr lang="zh-CN" altLang="en-US" sz="2400">
                <a:solidFill>
                  <a:srgbClr val="FF0000"/>
                </a:solidFill>
                <a:latin typeface="SSJ-PK74820000900-Identity-H"/>
              </a:rPr>
              <a:t>？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755" y="403225"/>
            <a:ext cx="2739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9" name="文本框 2"/>
          <p:cNvSpPr/>
          <p:nvPr>
            <p:custDataLst>
              <p:tags r:id="rId2"/>
            </p:custDataLst>
          </p:nvPr>
        </p:nvSpPr>
        <p:spPr>
          <a:xfrm>
            <a:off x="681990" y="4608830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/>
          <p:nvPr>
            <p:custDataLst>
              <p:tags r:id="rId3"/>
            </p:custDataLst>
          </p:nvPr>
        </p:nvSpPr>
        <p:spPr>
          <a:xfrm>
            <a:off x="539115" y="5370195"/>
            <a:ext cx="7891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小组合作探究与交流：书本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P203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204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9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070081"/>
          <p:cNvGraphicFramePr/>
          <p:nvPr/>
        </p:nvGraphicFramePr>
        <p:xfrm>
          <a:off x="523365" y="1252489"/>
          <a:ext cx="11145484" cy="349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1" imgW="10518775" imgH="3291840" progId="Word.Document.8">
                  <p:embed/>
                </p:oleObj>
              </mc:Choice>
              <mc:Fallback>
                <p:oleObj name="Document" r:id="rId1" imgW="10518775" imgH="3291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365" y="1252489"/>
                        <a:ext cx="11145484" cy="3497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1353" y="-2424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UNIQUEID" val="58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58"/>
</p:tagLst>
</file>

<file path=ppt/tags/tag5.xml><?xml version="1.0" encoding="utf-8"?>
<p:tagLst xmlns:p="http://schemas.openxmlformats.org/presentationml/2006/main">
  <p:tag name="AS_UNIQUEID" val="21"/>
</p:tagLst>
</file>

<file path=ppt/tags/tag6.xml><?xml version="1.0" encoding="utf-8"?>
<p:tagLst xmlns:p="http://schemas.openxmlformats.org/presentationml/2006/main">
  <p:tag name="AS_UNIQUEID" val="335"/>
</p:tagLst>
</file>

<file path=ppt/tags/tag7.xml><?xml version="1.0" encoding="utf-8"?>
<p:tagLst xmlns:p="http://schemas.openxmlformats.org/presentationml/2006/main">
  <p:tag name="AS_UNIQUEID" val="21"/>
</p:tagLst>
</file>

<file path=ppt/tags/tag8.xml><?xml version="1.0" encoding="utf-8"?>
<p:tagLst xmlns:p="http://schemas.openxmlformats.org/presentationml/2006/main">
  <p:tag name="AS_UNIQUEID" val="335"/>
</p:tagLst>
</file>

<file path=ppt/tags/tag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86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20</vt:i4>
      </vt:variant>
    </vt:vector>
  </HeadingPairs>
  <TitlesOfParts>
    <vt:vector size="60" baseType="lpstr">
      <vt:lpstr>Arial</vt:lpstr>
      <vt:lpstr>宋体</vt:lpstr>
      <vt:lpstr>Wingdings</vt:lpstr>
      <vt:lpstr>Times New Roman</vt:lpstr>
      <vt:lpstr>字魂27号-布丁体</vt:lpstr>
      <vt:lpstr>FSJ-PK748200014ea-Identity-H</vt:lpstr>
      <vt:lpstr>Segoe Print</vt:lpstr>
      <vt:lpstr>H-SS9-PK748200014de-Identity-H</vt:lpstr>
      <vt:lpstr>SSJ-PK748200014d8-Identity-H</vt:lpstr>
      <vt:lpstr>楷体</vt:lpstr>
      <vt:lpstr>HTJ-PK748200014e3-Identity-H</vt:lpstr>
      <vt:lpstr>FSJ-PK74820000939-Identity-H</vt:lpstr>
      <vt:lpstr>E-BZ9-PK7481a4-Identity-H</vt:lpstr>
      <vt:lpstr>H-SS9-PK74820000907-Identity-H</vt:lpstr>
      <vt:lpstr>SSJ-PK74820000900-Identity-H</vt:lpstr>
      <vt:lpstr>Calibri</vt:lpstr>
      <vt:lpstr>微软雅黑</vt:lpstr>
      <vt:lpstr>Arial Unicode MS</vt:lpstr>
      <vt:lpstr>黑体</vt:lpstr>
      <vt:lpstr>华文新魏</vt:lpstr>
      <vt:lpstr>Symbol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东哥</cp:lastModifiedBy>
  <cp:revision>373</cp:revision>
  <dcterms:created xsi:type="dcterms:W3CDTF">2019-01-12T04:39:00Z</dcterms:created>
  <dcterms:modified xsi:type="dcterms:W3CDTF">2020-12-01T06:52:00Z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