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notesMasterIdLst>
    <p:notesMasterId r:id="rId82"/>
  </p:notesMasterIdLst>
  <p:sldIdLst>
    <p:sldId id="440" r:id="rId4"/>
    <p:sldId id="325" r:id="rId5"/>
    <p:sldId id="323" r:id="rId6"/>
    <p:sldId id="441" r:id="rId7"/>
    <p:sldId id="431" r:id="rId8"/>
    <p:sldId id="748" r:id="rId9"/>
    <p:sldId id="778" r:id="rId10"/>
    <p:sldId id="779" r:id="rId11"/>
    <p:sldId id="451" r:id="rId12"/>
    <p:sldId id="611" r:id="rId13"/>
    <p:sldId id="457" r:id="rId14"/>
    <p:sldId id="616" r:id="rId15"/>
    <p:sldId id="756" r:id="rId16"/>
    <p:sldId id="780" r:id="rId17"/>
    <p:sldId id="620" r:id="rId18"/>
    <p:sldId id="618" r:id="rId19"/>
    <p:sldId id="621" r:id="rId20"/>
    <p:sldId id="706" r:id="rId21"/>
    <p:sldId id="622" r:id="rId22"/>
    <p:sldId id="623" r:id="rId23"/>
    <p:sldId id="625" r:id="rId24"/>
    <p:sldId id="626" r:id="rId25"/>
    <p:sldId id="628" r:id="rId26"/>
    <p:sldId id="629" r:id="rId27"/>
    <p:sldId id="784" r:id="rId28"/>
    <p:sldId id="630" r:id="rId29"/>
    <p:sldId id="631" r:id="rId30"/>
    <p:sldId id="785" r:id="rId31"/>
    <p:sldId id="632" r:id="rId32"/>
    <p:sldId id="633" r:id="rId33"/>
    <p:sldId id="634" r:id="rId34"/>
    <p:sldId id="635" r:id="rId35"/>
    <p:sldId id="636" r:id="rId36"/>
    <p:sldId id="637" r:id="rId37"/>
    <p:sldId id="445" r:id="rId38"/>
    <p:sldId id="651" r:id="rId39"/>
    <p:sldId id="652" r:id="rId40"/>
    <p:sldId id="336" r:id="rId41"/>
    <p:sldId id="433" r:id="rId42"/>
    <p:sldId id="470" r:id="rId43"/>
    <p:sldId id="729" r:id="rId44"/>
    <p:sldId id="654" r:id="rId45"/>
    <p:sldId id="759" r:id="rId46"/>
    <p:sldId id="709" r:id="rId47"/>
    <p:sldId id="782" r:id="rId48"/>
    <p:sldId id="656" r:id="rId49"/>
    <p:sldId id="657" r:id="rId50"/>
    <p:sldId id="711" r:id="rId51"/>
    <p:sldId id="658" r:id="rId52"/>
    <p:sldId id="659" r:id="rId53"/>
    <p:sldId id="731" r:id="rId54"/>
    <p:sldId id="660" r:id="rId55"/>
    <p:sldId id="661" r:id="rId56"/>
    <p:sldId id="732" r:id="rId57"/>
    <p:sldId id="768" r:id="rId58"/>
    <p:sldId id="662" r:id="rId59"/>
    <p:sldId id="717" r:id="rId60"/>
    <p:sldId id="783" r:id="rId61"/>
    <p:sldId id="664" r:id="rId62"/>
    <p:sldId id="720" r:id="rId63"/>
    <p:sldId id="734" r:id="rId64"/>
    <p:sldId id="666" r:id="rId65"/>
    <p:sldId id="721" r:id="rId66"/>
    <p:sldId id="735" r:id="rId67"/>
    <p:sldId id="760" r:id="rId68"/>
    <p:sldId id="435" r:id="rId69"/>
    <p:sldId id="696" r:id="rId70"/>
    <p:sldId id="697" r:id="rId71"/>
    <p:sldId id="700" r:id="rId72"/>
    <p:sldId id="736" r:id="rId73"/>
    <p:sldId id="446" r:id="rId74"/>
    <p:sldId id="447" r:id="rId75"/>
    <p:sldId id="702" r:id="rId76"/>
    <p:sldId id="786" r:id="rId77"/>
    <p:sldId id="787" r:id="rId78"/>
    <p:sldId id="704" r:id="rId79"/>
    <p:sldId id="526" r:id="rId80"/>
    <p:sldId id="705" r:id="rId81"/>
  </p:sldIdLst>
  <p:sldSz cx="12188825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70C0"/>
    <a:srgbClr val="FAFAF5"/>
    <a:srgbClr val="F5C131"/>
    <a:srgbClr val="ECEEF0"/>
    <a:srgbClr val="D3E8D7"/>
    <a:srgbClr val="A9D18E"/>
    <a:srgbClr val="FFB850"/>
    <a:srgbClr val="1783B0"/>
    <a:srgbClr val="EA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6318" autoAdjust="0"/>
  </p:normalViewPr>
  <p:slideViewPr>
    <p:cSldViewPr>
      <p:cViewPr>
        <p:scale>
          <a:sx n="100" d="100"/>
          <a:sy n="100" d="100"/>
        </p:scale>
        <p:origin x="558" y="36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5" Type="http://schemas.openxmlformats.org/officeDocument/2006/relationships/tableStyles" Target="tableStyles.xml"/><Relationship Id="rId84" Type="http://schemas.openxmlformats.org/officeDocument/2006/relationships/viewProps" Target="viewProps.xml"/><Relationship Id="rId83" Type="http://schemas.openxmlformats.org/officeDocument/2006/relationships/presProps" Target="presProps.xml"/><Relationship Id="rId82" Type="http://schemas.openxmlformats.org/officeDocument/2006/relationships/notesMaster" Target="notesMasters/notesMaster1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D7A72-1FD7-428B-B027-7B8D914F056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E0C4A-4684-4D33-8107-6FA733C6EC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9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2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2709089"/>
            <a:ext cx="12192000" cy="4148913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-3175" y="3068962"/>
            <a:ext cx="12192000" cy="378904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rgbClr val="B5DDE9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B5DDE9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88824" cy="6856214"/>
          </a:xfrm>
          <a:prstGeom prst="rect">
            <a:avLst/>
          </a:prstGeom>
          <a:solidFill>
            <a:srgbClr val="F4F0ED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</p:sldLayoutIdLst>
  <p:timing>
    <p:tnLst>
      <p:par>
        <p:cTn id="1" dur="indefinite" restart="never" nodeType="tmRoot"/>
      </p:par>
    </p:tnLst>
  </p:timing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5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slide" Target="slide71.xml"/><Relationship Id="rId2" Type="http://schemas.openxmlformats.org/officeDocument/2006/relationships/slide" Target="slide38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4"/>
          <a:stretch>
            <a:fillRect/>
          </a:stretch>
        </p:blipFill>
        <p:spPr>
          <a:xfrm flipH="1">
            <a:off x="0" y="0"/>
            <a:ext cx="121896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-1" y="0"/>
            <a:ext cx="12188826" cy="68580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9" name="任意多边形 28"/>
          <p:cNvSpPr/>
          <p:nvPr/>
        </p:nvSpPr>
        <p:spPr>
          <a:xfrm flipV="1">
            <a:off x="0" y="1196752"/>
            <a:ext cx="2241410" cy="2987502"/>
          </a:xfrm>
          <a:custGeom>
            <a:avLst/>
            <a:gdLst>
              <a:gd name="connsiteX0" fmla="*/ 0 w 2241410"/>
              <a:gd name="connsiteY0" fmla="*/ 2987502 h 2987502"/>
              <a:gd name="connsiteX1" fmla="*/ 2241410 w 2241410"/>
              <a:gd name="connsiteY1" fmla="*/ 2987502 h 2987502"/>
              <a:gd name="connsiteX2" fmla="*/ 645606 w 2241410"/>
              <a:gd name="connsiteY2" fmla="*/ 0 h 2987502"/>
              <a:gd name="connsiteX3" fmla="*/ 0 w 2241410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1410" h="2987502">
                <a:moveTo>
                  <a:pt x="0" y="2987502"/>
                </a:moveTo>
                <a:lnTo>
                  <a:pt x="2241410" y="2987502"/>
                </a:lnTo>
                <a:lnTo>
                  <a:pt x="64560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V="1">
            <a:off x="0" y="1167041"/>
            <a:ext cx="2270878" cy="1332703"/>
          </a:xfrm>
          <a:custGeom>
            <a:avLst/>
            <a:gdLst>
              <a:gd name="connsiteX0" fmla="*/ 0 w 1851059"/>
              <a:gd name="connsiteY0" fmla="*/ 1269990 h 1269990"/>
              <a:gd name="connsiteX1" fmla="*/ 1851059 w 1851059"/>
              <a:gd name="connsiteY1" fmla="*/ 1269990 h 1269990"/>
              <a:gd name="connsiteX2" fmla="*/ 1195922 w 1851059"/>
              <a:gd name="connsiteY2" fmla="*/ 0 h 1269990"/>
              <a:gd name="connsiteX3" fmla="*/ 0 w 1851059"/>
              <a:gd name="connsiteY3" fmla="*/ 0 h 126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059" h="1269990">
                <a:moveTo>
                  <a:pt x="0" y="1269990"/>
                </a:moveTo>
                <a:lnTo>
                  <a:pt x="1851059" y="1269990"/>
                </a:lnTo>
                <a:lnTo>
                  <a:pt x="1195922" y="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65426" y="2286664"/>
            <a:ext cx="43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Unit </a:t>
            </a:r>
            <a:r>
              <a:rPr lang="en-US" altLang="zh-CN" sz="3200" dirty="0" smtClean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5</a:t>
            </a:r>
            <a:r>
              <a:rPr lang="zh-CN" altLang="en-US" sz="3200" dirty="0"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Calibri" panose="020F0502020204030204" pitchFamily="34" charset="0"/>
              </a:rPr>
              <a:t>　</a:t>
            </a:r>
            <a:endParaRPr lang="en-US" altLang="zh-CN" sz="3200" dirty="0" smtClean="0"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Calibri" panose="020F0502020204030204" pitchFamily="34" charset="0"/>
            </a:endParaRPr>
          </a:p>
        </p:txBody>
      </p:sp>
      <p:sp>
        <p:nvSpPr>
          <p:cNvPr id="30" name="任意多边形 29"/>
          <p:cNvSpPr/>
          <p:nvPr/>
        </p:nvSpPr>
        <p:spPr>
          <a:xfrm flipV="1">
            <a:off x="0" y="1881658"/>
            <a:ext cx="3376189" cy="2555454"/>
          </a:xfrm>
          <a:custGeom>
            <a:avLst/>
            <a:gdLst>
              <a:gd name="connsiteX0" fmla="*/ 0 w 3376189"/>
              <a:gd name="connsiteY0" fmla="*/ 2987502 h 2987502"/>
              <a:gd name="connsiteX1" fmla="*/ 3376189 w 3376189"/>
              <a:gd name="connsiteY1" fmla="*/ 2987502 h 2987502"/>
              <a:gd name="connsiteX2" fmla="*/ 1780385 w 3376189"/>
              <a:gd name="connsiteY2" fmla="*/ 0 h 2987502"/>
              <a:gd name="connsiteX3" fmla="*/ 0 w 3376189"/>
              <a:gd name="connsiteY3" fmla="*/ 0 h 29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6189" h="2987502">
                <a:moveTo>
                  <a:pt x="0" y="2987502"/>
                </a:moveTo>
                <a:lnTo>
                  <a:pt x="3376189" y="2987502"/>
                </a:lnTo>
                <a:lnTo>
                  <a:pt x="178038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1963168" y="0"/>
            <a:ext cx="1091030" cy="188165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77788" y="1881658"/>
            <a:ext cx="3024572" cy="497634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999028" y="3140968"/>
            <a:ext cx="900004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First aid</a:t>
            </a:r>
            <a:endParaRPr lang="en-US" altLang="zh-CN" sz="5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234456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9.vital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至关重要的；生死攸关的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10.pour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倒；灌；注；涌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11.throat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咽喉；喉咙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12.ceremony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典礼；仪式；礼节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601354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我会变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130187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1.injury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损伤；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伤害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injure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伤害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2.bleed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流血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bleeding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流血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blood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3.poison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毒药；毒害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毒害；使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中毒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poisonous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有毒的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369257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4.variety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变化；多样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化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；多变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various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各种各样的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vary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变化</a:t>
            </a:r>
            <a:endParaRPr lang="en-US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5.mild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轻微的；温和的；温柔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mildly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轻微地；温和地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6.swell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(swelled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swollen)(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膨胀；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隆起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swollen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肿胀的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7.tight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牢的；紧的；紧密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tightly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紧地；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牢牢地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797822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8.firm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稳定有力的；坚定的</a:t>
            </a:r>
            <a:endParaRPr lang="en-US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firmly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坚固地；稳定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地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9.bravery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勇气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brave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bravely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10.treat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治疗；对待；款待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款待；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招待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治疗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05273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11.apply 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涂；敷；搽；应用；运用</a:t>
            </a:r>
            <a:r>
              <a:rPr lang="zh-CN" altLang="zh-CN" sz="2800" b="1" kern="100" dirty="0">
                <a:solidFill>
                  <a:prstClr val="black"/>
                </a:solidFill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申请；请求；使用；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有效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applied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实用的，应用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application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applicant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申请人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12.pressure 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压力；挤压；压迫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press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压；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按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46516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1157862"/>
            <a:ext cx="11412000" cy="45655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1.fall ill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2.prevent...from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阻止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3.electric shock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触电；电休克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4.squeeze out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榨出；挤出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5.over and over again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反复；多次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6.in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在适当的位置；适当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7.a number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若干；许多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1052736"/>
            <a:ext cx="11412000" cy="19802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8.put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hands 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找到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9.apply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应用于；适用于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10.make a difference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作用；有影响；区别对待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578863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增加词汇来助力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</a:t>
            </a:r>
            <a:r>
              <a:rPr lang="zh-CN" altLang="en-US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未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学词汇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1229870"/>
            <a:ext cx="11412000" cy="45714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1.swear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sweə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宣誓；发誓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2.advocate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 smtClean="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′</a:t>
            </a:r>
            <a:r>
              <a:rPr lang="en-US" altLang="zh-CN" sz="2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ædvəke</a:t>
            </a:r>
            <a:r>
              <a:rPr lang="en-US" altLang="zh-CN" sz="1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 smtClean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</a:t>
            </a:r>
            <a:r>
              <a:rPr lang="en-US" altLang="zh-CN" sz="2800" b="1" kern="100" dirty="0" smtClean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 err="1" smtClean="0">
                <a:solidFill>
                  <a:srgbClr val="0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支持；提倡；拥护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3.freezing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′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friːz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ŋ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冰冻的；严寒的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4.gratitude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ɡræt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tjuːd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感激；感恩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5.punishment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solidFill>
                  <a:srgbClr val="0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宋体" panose="02010600030101010101" pitchFamily="2" charset="-122"/>
              </a:rPr>
              <a:t>′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pʌn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ʃmənt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惩罚；惩处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6.loyal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lɔɪəl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忠诚的；忠实的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7.tactful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tæktfl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机智的；圆滑的；言行得体的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1370831"/>
            <a:ext cx="11412000" cy="198616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8.odd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ɒd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古怪的；奇数的；单数的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9.stout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staʊt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结实的；顽强的；矮胖的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10.optimism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/'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ɒpt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altLang="zh-CN" sz="1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zm</a:t>
            </a:r>
            <a:r>
              <a:rPr lang="en-US" altLang="zh-CN" sz="2800" b="1" kern="100" dirty="0">
                <a:solidFill>
                  <a:srgbClr val="000000"/>
                </a:solidFill>
                <a:latin typeface="IPAPANNEW" panose="02000500070000020004" pitchFamily="2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乐观；乐观主义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88412" y="36513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经典句式需悟通</a:t>
            </a:r>
            <a:r>
              <a:rPr lang="en-US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endParaRPr lang="zh-CN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8412" y="1096433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functions of your skin are also very complex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keeps you warm or cool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prevents your body from losing too much water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 you feel cold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heat or pain and it gives you your sense of touch.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皮肤的功能十分复杂：皮肤能保暖或散热，保持体内水分不过多流失。正是皮肤让你感到冷热和疼痛，它还使你有触觉。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2.Remove clothing using scissors if necessary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 it is stuck to the burn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除非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衣服粘贴在烧伤面上，否则都要把衣服脱掉。如果需要的话，可以使用剪刀。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文本框 59">
            <a:hlinkClick r:id="rId1" action="ppaction://hlinksldjump"/>
          </p:cNvPr>
          <p:cNvSpPr txBox="1"/>
          <p:nvPr/>
        </p:nvSpPr>
        <p:spPr>
          <a:xfrm>
            <a:off x="3798434" y="2276872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1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62" name="副标题 3">
            <a:hlinkClick r:id="rId1" action="ppaction://hlinksldjump"/>
          </p:cNvPr>
          <p:cNvSpPr txBox="1"/>
          <p:nvPr/>
        </p:nvSpPr>
        <p:spPr>
          <a:xfrm>
            <a:off x="5662364" y="2280975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课前自主预习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hlinkClick r:id="rId2" action="ppaction://hlinksldjump"/>
          </p:cNvPr>
          <p:cNvSpPr txBox="1"/>
          <p:nvPr/>
        </p:nvSpPr>
        <p:spPr>
          <a:xfrm>
            <a:off x="3798434" y="3287064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2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7" name="副标题 3">
            <a:hlinkClick r:id="rId2" action="ppaction://hlinksldjump"/>
          </p:cNvPr>
          <p:cNvSpPr txBox="1"/>
          <p:nvPr/>
        </p:nvSpPr>
        <p:spPr>
          <a:xfrm>
            <a:off x="5662364" y="3289087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hlinkClick r:id="rId3" action="ppaction://hlinksldjump"/>
          </p:cNvPr>
          <p:cNvSpPr txBox="1"/>
          <p:nvPr/>
        </p:nvSpPr>
        <p:spPr>
          <a:xfrm>
            <a:off x="3798434" y="4297255"/>
            <a:ext cx="2052000" cy="504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400"/>
            <a:r>
              <a:rPr lang="en-US" altLang="zh-CN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STEP 3</a:t>
            </a:r>
            <a:endParaRPr lang="en-US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0" name="副标题 3">
            <a:hlinkClick r:id="rId3" action="ppaction://hlinksldjump"/>
          </p:cNvPr>
          <p:cNvSpPr txBox="1"/>
          <p:nvPr/>
        </p:nvSpPr>
        <p:spPr>
          <a:xfrm>
            <a:off x="5662364" y="4297199"/>
            <a:ext cx="2754565" cy="504056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28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 rot="16200000">
            <a:off x="-1654274" y="3429000"/>
            <a:ext cx="6858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927392" y="1422639"/>
            <a:ext cx="753736" cy="3526968"/>
          </a:xfrm>
          <a:prstGeom prst="rect">
            <a:avLst/>
          </a:prstGeom>
        </p:spPr>
        <p:txBody>
          <a:bodyPr vert="eaVert" wrap="square" lIns="117191" tIns="58595" rIns="117191" bIns="58595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kern="300" dirty="0" smtClean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明兰_UI_TC" pitchFamily="2" charset="-122"/>
              </a:rPr>
              <a:t>内容索引 </a:t>
            </a:r>
            <a:r>
              <a:rPr lang="en-US" altLang="zh-CN" sz="1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/NEI RONG SUO YIN</a:t>
            </a:r>
            <a:endParaRPr lang="en-GB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4"/>
          <a:srcRect r="79097"/>
          <a:stretch>
            <a:fillRect/>
          </a:stretch>
        </p:blipFill>
        <p:spPr>
          <a:xfrm>
            <a:off x="0" y="1407664"/>
            <a:ext cx="1008112" cy="4432176"/>
          </a:xfrm>
          <a:prstGeom prst="rect">
            <a:avLst/>
          </a:prstGeom>
          <a:ln w="3175">
            <a:solidFill>
              <a:schemeClr val="accent1">
                <a:shade val="50000"/>
                <a:alpha val="96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8412" y="379835"/>
            <a:ext cx="11412000" cy="585747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3.John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studying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his room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 heard screaming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约翰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正在房间里学习，突然听到尖叫声。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was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John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quick action and knowledge of first aid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saved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Slade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life.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是约翰敏捷的行动和急救知识挽救了斯莱德女士的生命。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 is no doubt that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John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quick thinking and the first aid skills he learned at school saved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Slade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life.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毫无疑问，是约翰敏捷的思维和在学校所学的急救技能使得斯莱德女士得救了。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597387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1.temporary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2.sprained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3.essential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4.symptom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5.label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基础知识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夯实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默写巩固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896328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1259235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词汇默写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4677494" y="2717036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暂时的；临时的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7494" y="3356992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扭伤的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7494" y="3996948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最重要的；不可缺少的；本质的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50344" y="463869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症状；征兆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82244" y="5270931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加标签或标记；分类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590674" y="5902022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标签；标记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301878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帮助；援助；资助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噎住；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窒息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屏障；障碍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复杂的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榨；挤；压榨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至关重要的；生死攸关的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倒；灌；注；涌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604753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6928" y="1465734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aid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76928" y="2114710"/>
            <a:ext cx="1082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choke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8" y="2744636"/>
            <a:ext cx="1298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barrier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6928" y="3307887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complex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62794" y="3956863"/>
            <a:ext cx="13596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squeeze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2794" y="4628583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vital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2794" y="5236853"/>
            <a:ext cx="923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pour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322891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拓展单词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01558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损伤；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伤害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伤害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毒药；毒害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毒害；使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中毒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有毒的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变化；多样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化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；多变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性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各种各样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变化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6406" y="1105580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injury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6406" y="1753766"/>
            <a:ext cx="1115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injure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6406" y="2392427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poison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406" y="3672876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poisonous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6406" y="4319152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variety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6406" y="5016873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various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36406" y="5638406"/>
            <a:ext cx="881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vary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08086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(swelled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swollen)(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膨胀；隆起</a:t>
            </a:r>
            <a:endParaRPr lang="en-US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肿胀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动作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稳定有力的；坚定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坚固地；稳定地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勇气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勇敢地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治疗；对待；款待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款待；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招待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治疗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26393" y="279698"/>
            <a:ext cx="94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swell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6393" y="926905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swollen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6393" y="1564587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firm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26393" y="2133684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firmly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26393" y="2760093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bravery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6393" y="3473975"/>
            <a:ext cx="10615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brave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26393" y="4048199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bravely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26393" y="4751275"/>
            <a:ext cx="915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treat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26393" y="6038319"/>
            <a:ext cx="169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treatment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362742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压力；挤压；压迫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压；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按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4219" y="1446684"/>
            <a:ext cx="1486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pressure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34219" y="2089423"/>
            <a:ext cx="9748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press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980728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Ⅳ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增加词汇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677486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宣誓；发誓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22.advocate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23.gratitude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忠诚的，忠实的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25.tactful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38411" y="1844824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swear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29286" y="243574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支持；拥护；提倡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423" y="3078485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感激；感恩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8411" y="3716918"/>
            <a:ext cx="922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loyal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82827" y="435044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机智的；圆滑的；言行得体的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69269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核心短语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391479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阻止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触电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；电休克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出；挤出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反复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；多次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适当的位置；适当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若干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；许多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8253" y="1566317"/>
            <a:ext cx="1071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fall ill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8253" y="2119770"/>
            <a:ext cx="237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prevent...from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8253" y="2835681"/>
            <a:ext cx="22653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electric shock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8253" y="3415470"/>
            <a:ext cx="194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squeeze 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58253" y="4040084"/>
            <a:ext cx="3212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over and over again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58253" y="4674223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 place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58253" y="5394652"/>
            <a:ext cx="2055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 number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88412" y="1391479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找到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于；适用于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		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作用；有影响；区别对待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63860" y="1484784"/>
            <a:ext cx="3313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one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hands 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3860" y="2121836"/>
            <a:ext cx="1433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apply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3860" y="2835322"/>
            <a:ext cx="2909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make a difference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586002"/>
            <a:ext cx="11538648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1.The rain came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down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therefore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football match had to be put off.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2.All of these have enriched my knowledge and enlarged my horizons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is of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importance to improve my English.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3.They have earned lots of money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I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believe that the business is a success.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4.As everybody knows</a:t>
            </a:r>
            <a:r>
              <a:rPr lang="zh-CN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cancer doesn</a:t>
            </a:r>
            <a:r>
              <a:rPr lang="en-US" altLang="zh-CN" sz="2800" b="1" kern="100" spc="-8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show any </a:t>
            </a:r>
            <a:r>
              <a:rPr lang="en-US" altLang="zh-CN" sz="2800" b="1" u="sng" kern="100" spc="-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                </a:t>
            </a:r>
            <a:r>
              <a:rPr lang="en-US" altLang="zh-CN" sz="2800" b="1" kern="100" spc="-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spc="-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its early stages.</a:t>
            </a:r>
            <a:endParaRPr lang="zh-CN" altLang="zh-CN" sz="2800" kern="100" spc="-8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889670"/>
            <a:ext cx="11538648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单词拼写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根据汉语提示或首字母提示写单词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4806" y="252577"/>
            <a:ext cx="2195924" cy="546035"/>
            <a:chOff x="5232856" y="1907031"/>
            <a:chExt cx="2195924" cy="546035"/>
          </a:xfrm>
        </p:grpSpPr>
        <p:sp>
          <p:nvSpPr>
            <p:cNvPr id="19" name="任意多边形 18"/>
            <p:cNvSpPr/>
            <p:nvPr/>
          </p:nvSpPr>
          <p:spPr>
            <a:xfrm>
              <a:off x="5232856" y="1930157"/>
              <a:ext cx="240440" cy="469424"/>
            </a:xfrm>
            <a:custGeom>
              <a:avLst/>
              <a:gdLst>
                <a:gd name="connsiteX0" fmla="*/ 0 w 240440"/>
                <a:gd name="connsiteY0" fmla="*/ 0 h 469424"/>
                <a:gd name="connsiteX1" fmla="*/ 240440 w 240440"/>
                <a:gd name="connsiteY1" fmla="*/ 0 h 469424"/>
                <a:gd name="connsiteX2" fmla="*/ 240440 w 240440"/>
                <a:gd name="connsiteY2" fmla="*/ 469424 h 469424"/>
                <a:gd name="connsiteX3" fmla="*/ 157350 w 240440"/>
                <a:gd name="connsiteY3" fmla="*/ 469424 h 469424"/>
                <a:gd name="connsiteX4" fmla="*/ 157350 w 240440"/>
                <a:gd name="connsiteY4" fmla="*/ 77847 h 469424"/>
                <a:gd name="connsiteX5" fmla="*/ 141202 w 240440"/>
                <a:gd name="connsiteY5" fmla="*/ 77847 h 469424"/>
                <a:gd name="connsiteX6" fmla="*/ 141202 w 240440"/>
                <a:gd name="connsiteY6" fmla="*/ 77493 h 469424"/>
                <a:gd name="connsiteX7" fmla="*/ 103977 w 240440"/>
                <a:gd name="connsiteY7" fmla="*/ 77493 h 469424"/>
                <a:gd name="connsiteX8" fmla="*/ 103977 w 240440"/>
                <a:gd name="connsiteY8" fmla="*/ 77847 h 469424"/>
                <a:gd name="connsiteX9" fmla="*/ 85342 w 240440"/>
                <a:gd name="connsiteY9" fmla="*/ 77847 h 469424"/>
                <a:gd name="connsiteX10" fmla="*/ 85342 w 240440"/>
                <a:gd name="connsiteY10" fmla="*/ 469424 h 469424"/>
                <a:gd name="connsiteX11" fmla="*/ 0 w 240440"/>
                <a:gd name="connsiteY11" fmla="*/ 469424 h 4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0440" h="469424">
                  <a:moveTo>
                    <a:pt x="0" y="0"/>
                  </a:moveTo>
                  <a:lnTo>
                    <a:pt x="240440" y="0"/>
                  </a:lnTo>
                  <a:lnTo>
                    <a:pt x="240440" y="469424"/>
                  </a:lnTo>
                  <a:lnTo>
                    <a:pt x="157350" y="469424"/>
                  </a:lnTo>
                  <a:lnTo>
                    <a:pt x="157350" y="77847"/>
                  </a:lnTo>
                  <a:lnTo>
                    <a:pt x="141202" y="77847"/>
                  </a:lnTo>
                  <a:lnTo>
                    <a:pt x="141202" y="77493"/>
                  </a:lnTo>
                  <a:lnTo>
                    <a:pt x="103977" y="77493"/>
                  </a:lnTo>
                  <a:lnTo>
                    <a:pt x="103977" y="77847"/>
                  </a:lnTo>
                  <a:lnTo>
                    <a:pt x="85342" y="77847"/>
                  </a:lnTo>
                  <a:lnTo>
                    <a:pt x="85342" y="469424"/>
                  </a:lnTo>
                  <a:lnTo>
                    <a:pt x="0" y="46942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5508407" y="1927648"/>
              <a:ext cx="1902636" cy="4688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肘形连接符 20"/>
            <p:cNvCxnSpPr/>
            <p:nvPr/>
          </p:nvCxnSpPr>
          <p:spPr>
            <a:xfrm>
              <a:off x="5350695" y="2030492"/>
              <a:ext cx="2078085" cy="422574"/>
            </a:xfrm>
            <a:prstGeom prst="bentConnector3">
              <a:avLst>
                <a:gd name="adj1" fmla="val 139"/>
              </a:avLst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5650872" y="1907031"/>
              <a:ext cx="16209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8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语境运用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195042" y="1664663"/>
            <a:ext cx="1202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ouring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0471" y="366396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ital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71059" y="4232868"/>
            <a:ext cx="10214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irmly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875562" y="5526757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ymptoms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直接连接符 14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圆角矩形 1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008041" y="2654594"/>
            <a:ext cx="19911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ONE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57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</a:t>
            </a:r>
            <a:r>
              <a:rPr lang="zh-CN" altLang="en-US" sz="5000" b="1" dirty="0" smtClean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655547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5.The firefighter almost got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窒息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because of the heavy smoke in the house.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6.The difficulty is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暂时的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).Once it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overcome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project will go smoothly.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7.The skin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whose functions are very complex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is our body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largest organ which acts as a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 disease and the sun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harmful rays.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8.Building up a dream team is more 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复杂的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than simply hiring the best talent.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92639" y="818613"/>
            <a:ext cx="1282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choked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86100" y="2029032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temporary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62747" y="4008206"/>
            <a:ext cx="1098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arrier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37262" y="4588576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complex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953389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9.Make sure that as you go through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interviews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are getting a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answers.(vary)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10.They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patient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well.In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other words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patient was under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good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11.The toy is made of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materials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can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environment.(poison) 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button and then told his assistant that he was under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great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press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8412" y="260693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词形变化填空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用括号内所给词的适当形式填空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814492" y="1124744"/>
            <a:ext cx="1321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various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8423" y="1719858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variety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08423" y="2403653"/>
            <a:ext cx="127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treated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12962" y="3038122"/>
            <a:ext cx="169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treatment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12679" y="360978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poisonous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85287" y="3609780"/>
            <a:ext cx="118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poison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1970" y="4874493"/>
            <a:ext cx="1423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pressed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52931" y="5532232"/>
            <a:ext cx="1486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pressure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13.The boy was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match and a doctor rushed to deal with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his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injure)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14.She had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for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job in this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company.Unfortunately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her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rejected.(apply)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15.The people in the flooded area fought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against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natural </a:t>
            </a:r>
            <a:r>
              <a:rPr lang="en-US" altLang="zh-CN" sz="28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disaster.Their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deserved 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be praised.(brave)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79601" y="1067594"/>
            <a:ext cx="1316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injured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6335" y="1719858"/>
            <a:ext cx="1143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injury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27920" y="2365844"/>
            <a:ext cx="1322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applied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5012" y="2993839"/>
            <a:ext cx="1901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application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65007" y="3631307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bravely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96902" y="4283705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bravery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332416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经典句型仿写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每小题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分，共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412" y="102511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他想去巴黎，但我更喜欢去伦敦，那就是我们的分歧所在。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(where)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wants to go to Paris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I prefer to go to London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除非突然生病，否则他一直在公司拼命工作。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(unless)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3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has been working very hard in the </a:t>
            </a:r>
            <a:r>
              <a:rPr lang="en-US" altLang="zh-CN" sz="2800" b="1" kern="100" spc="-3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company</a:t>
            </a:r>
            <a:r>
              <a:rPr lang="en-US" altLang="zh-CN" sz="2800" kern="100" spc="-3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</a:t>
            </a:r>
            <a:r>
              <a:rPr lang="en-US" altLang="zh-CN" sz="2800" b="1" kern="100" spc="-3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spc="-3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她正把一些脏水倒进河里，这时她听到有人叫她。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(be doing...when)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heard someone calling her.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70401" y="1836250"/>
            <a:ext cx="2324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where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9796" y="2474683"/>
            <a:ext cx="1550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differ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77422" y="3708344"/>
            <a:ext cx="4155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unless he suddenly falls ill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8235" y="4973783"/>
            <a:ext cx="7752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was pouring some dirty water into the river when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980728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如果我们能做到如上所述，毫无疑问，我们就能掌握英语。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(there is no doubt that)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we can do as mentioned above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昨天我在火车站遇到的是李明。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强调句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met at the railway station yesterday.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68863" y="2425080"/>
            <a:ext cx="5756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there is no doubt that we can master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796" y="3000313"/>
            <a:ext cx="1342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English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1696" y="4259188"/>
            <a:ext cx="3248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It was Li Ming that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88412" y="1505262"/>
            <a:ext cx="1141200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 aid is a kind of help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give) to someone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suddenly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falls ill or gets injured before a doctor can be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found.Often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illness or injury is not serious.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Now let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talk about first aid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burns.You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have three layers of skin that protect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you) against disease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poisons and the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harm) rays from the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sun.Your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skin also gives you your sense of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touch.First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aid is a very important first step in the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treat) </a:t>
            </a:r>
            <a:r>
              <a:rPr lang="en-US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</a:t>
            </a:r>
            <a:r>
              <a:rPr lang="en-US" altLang="zh-CN" sz="2800" b="1" kern="100" spc="8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burns.People</a:t>
            </a:r>
            <a:r>
              <a:rPr lang="en-US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can get burned by many things</a:t>
            </a:r>
            <a:r>
              <a:rPr lang="zh-CN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8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such as hot liquids</a:t>
            </a:r>
            <a:r>
              <a:rPr lang="zh-CN" altLang="zh-CN" sz="2800" b="1" kern="100" spc="8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spc="8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4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课文经典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背熟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教材回扣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88412" y="878433"/>
            <a:ext cx="11412000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课文语法填空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en-US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Reading</a:t>
            </a:r>
            <a:r>
              <a:rPr lang="zh-CN" altLang="en-US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45688" y="159814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given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550796" y="1676258"/>
            <a:ext cx="824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5351" y="4173349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yourself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9728" y="4869160"/>
            <a:ext cx="14430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harmful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3782" y="5512834"/>
            <a:ext cx="169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31352" y="1196752"/>
            <a:ext cx="1152612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steam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radiation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sun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electricity or chemicals.6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three types of burns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7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call) first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second or third degree burns,8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depend) on which layers of the skin are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burned.Different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types of 9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burn) should be treated in different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ways.Let</a:t>
            </a:r>
            <a:r>
              <a:rPr lang="en-US" altLang="zh-CN" sz="2800" b="1" kern="100" dirty="0" err="1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keep these things 10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mind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59420" y="135632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56448" y="2021289"/>
            <a:ext cx="1660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are called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6833" y="2559367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depending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0276" y="3286390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burns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27873" y="3927405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56864" y="1498998"/>
            <a:ext cx="11299010" cy="529373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John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Janson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seventeen-year-old teenager,1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 the Lifesaver Awards last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night.He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presented with his award at a ceremony which recognized the 2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ten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people.All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them had saved the life of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another.John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studying in his room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heard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screaming.He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discovered that Anne Slade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mother of three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been 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stabbed 4</a:t>
            </a:r>
            <a:r>
              <a:rPr lang="en-US" altLang="zh-CN" sz="2800" b="1" kern="100" spc="-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spc="-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</a:t>
            </a:r>
            <a:r>
              <a:rPr lang="en-US" altLang="zh-CN" sz="2800" b="1" kern="100" spc="-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a </a:t>
            </a:r>
            <a:r>
              <a:rPr lang="en-US" altLang="zh-CN" sz="2800" b="1" kern="100" spc="-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knife.It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was John</a:t>
            </a:r>
            <a:r>
              <a:rPr lang="en-US" altLang="zh-CN" sz="2800" b="1" kern="100" spc="-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spc="-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quick action and knowledge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first aid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saved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Slade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life.He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proud of what he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did.It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shows that a knowledge of first aid can really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3492" y="-36909"/>
            <a:ext cx="11302382" cy="769417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课文选词填空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复习本单元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Using Language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部分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05892" y="827187"/>
            <a:ext cx="9809000" cy="7694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repeated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make a difference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bravery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when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honour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44009" y="1644229"/>
            <a:ext cx="2324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honoured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671889" y="2835484"/>
            <a:ext cx="1399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bravery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234189" y="3565203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65573" y="4774481"/>
            <a:ext cx="1792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repeatedly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75545" y="5493421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55117" y="6132994"/>
            <a:ext cx="2909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difference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kumimoji="0" lang="zh-CN" altLang="en-US" sz="2000" b="0" i="0" u="none" strike="noStrike" kern="10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3020588" y="2609107"/>
            <a:ext cx="6147649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06848" y="2654594"/>
            <a:ext cx="2050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TWO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790482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课堂考点突破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385978" y="3506764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提示：题干中加底纹词汇为本单元词汇</a:t>
            </a:r>
            <a:endParaRPr lang="zh-CN" altLang="en-US" sz="24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011342" y="3976489"/>
            <a:ext cx="969361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890473" y="2726496"/>
            <a:ext cx="284950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821198" y="2499151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aid of our English teacher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have put our hands on some secrets to English.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(2)After his mother fell ill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often aided his mother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clean) the table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even the furniture.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moment he saw the poor little boy on TV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he determined to aid him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continuing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his study.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1199" y="495867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517115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517115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404664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aid 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.[U]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援助；救护；帮助；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[C]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辅助设备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</a:t>
            </a:r>
            <a:r>
              <a:rPr lang="en-US" altLang="zh-CN" sz="2800" b="1" i="1" kern="1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帮助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559652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1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827049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2477" y="2664135"/>
            <a:ext cx="9572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375313" y="3927162"/>
            <a:ext cx="1370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clean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04138" y="5858222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8412" y="941200"/>
            <a:ext cx="11412000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[</a:t>
            </a:r>
            <a:r>
              <a:rPr lang="zh-CN" altLang="zh-CN" sz="2800" b="1" kern="1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教材词汇要记牢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  <a:cs typeface="Courier New" panose="02070309020205020404" pitchFamily="49" charset="0"/>
              </a:rPr>
              <a:t>]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zh-CN" sz="28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册已学词汇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kern="1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8412" y="2329830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1.temporary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暂时的；临时的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2.nosebleed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鼻出血；流鼻血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3.sprain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扭伤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4.sprained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扭伤的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5.ankle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踝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关节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6.cupboard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橱柜；衣柜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词汇句型</a:t>
            </a:r>
            <a:r>
              <a:rPr lang="en-US" altLang="zh-CN" sz="2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记牢</a:t>
            </a:r>
            <a:endParaRPr lang="zh-CN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>
              <a:spcAft>
                <a:spcPts val="0"/>
              </a:spcAft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知识速记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88412" y="1638325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defTabSz="914400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阅读单词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认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24744"/>
            <a:ext cx="11412000" cy="4534831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come to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aid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来帮助某人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give sb. first aid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对某人进行急救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the aid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的帮助下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aid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为了援助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aid sb. in (doing)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某事上帮助某人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aid sb. with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以某事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物帮助某人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aid sb. to do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帮助某人做某事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965474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666504"/>
            <a:ext cx="11412000" cy="262659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)She believes the story might have had a different ending if those good people had not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helped her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)She believes the story might have had a different ending if those good people had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not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18074" y="3760351"/>
            <a:ext cx="2541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come to her aid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3834750" y="4827111"/>
            <a:ext cx="1977063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21199" y="558277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579525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579525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476672"/>
            <a:ext cx="10908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vital 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adj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生死攸关的；生气勃勃的；必不可少的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22062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2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564551"/>
            <a:ext cx="10980000" cy="637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8024" y="1355869"/>
            <a:ext cx="10871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19565" y="2516175"/>
            <a:ext cx="11179503" cy="464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818024" y="2056485"/>
            <a:ext cx="108712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(1)Understanding history is vital to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understand) ourselves as a people and as a nation.(2019·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天津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(2)As we all know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water is vital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keeping every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living thing alive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without which the world would be a dead place.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(3)What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 more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 number of drivers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cyclists and pedestrians do not think it vital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obey) traffic rules.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958508" y="2142381"/>
            <a:ext cx="242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understanding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22163" y="3515261"/>
            <a:ext cx="10422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to/for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56983" y="5359833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 obey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265209"/>
            <a:ext cx="1141200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of vital importance/significance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至关重要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vital to/for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极重要的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vital to do...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是重要的。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It is vital that...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should</a:t>
            </a:r>
            <a:r>
              <a:rPr lang="en-US" altLang="zh-CN" sz="2800" b="1" kern="100" dirty="0">
                <a:latin typeface="Symbol" panose="05050102010706020507" pitchFamily="18" charset="2"/>
                <a:ea typeface="华文细黑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do...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重要的是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0967882" y="3673693"/>
            <a:ext cx="72829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06363" y="4331759"/>
            <a:ext cx="228570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5063" y="3051966"/>
            <a:ext cx="304227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21169" y="909205"/>
            <a:ext cx="11346487" cy="55397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1169" y="1516161"/>
            <a:ext cx="11346487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重要的是我们应从失败中吸取教训并反复尝试。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we should learn something from failure and try over and over again.(what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主语从句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something from failure and try over and over again.(it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7828" y="2132856"/>
            <a:ext cx="3413654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What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vital is that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68982" y="3548624"/>
            <a:ext cx="5166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vital that we (should) learn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906" y="1701159"/>
            <a:ext cx="10799014" cy="27358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880" y="1411109"/>
            <a:ext cx="2087810" cy="529489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2208" y="2151906"/>
            <a:ext cx="10264410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we are to make a difference in life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</a:t>
            </a:r>
            <a:r>
              <a:rPr lang="en-US" altLang="zh-CN" sz="2800" b="1" kern="100" dirty="0">
                <a:solidFill>
                  <a:srgbClr val="0000FF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vital that we should begin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with small things.(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应用文之结尾句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如果我们要想在生活中发挥作用，重要的是我们应该从小事开始。</a:t>
            </a:r>
            <a:endParaRPr lang="zh-CN" altLang="zh-CN" sz="280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522162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543410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543410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404664"/>
            <a:ext cx="1090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 </a:t>
            </a:r>
            <a:r>
              <a:rPr lang="en-US" altLang="zh-CN" sz="2800" b="1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招待；款待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v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对待；治疗；款待；请客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585947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3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7260" y="2578658"/>
            <a:ext cx="11089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was summer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my dad wanted to treat me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vacation like never before.(2018·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浙江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(2)Drunk driving should be treated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crime regardless of whether the driver causes a crash.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(3)Men and women must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treat) equally in education and employment.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7260" y="1916832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71641" y="2733367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69429" y="4020888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7330" y="5294457"/>
            <a:ext cx="17234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be treated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44907" y="1124744"/>
            <a:ext cx="1129901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treat...as...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看作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；把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视为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 sb. to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用某物招待某人，以某物款待某人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 sb. with...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方式对待某人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My treat.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我请客。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treatment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治疗；处理；待遇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under treatment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在治疗中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4137" y="2386335"/>
            <a:ext cx="935452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0535796" y="1753766"/>
            <a:ext cx="118465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824940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525970"/>
            <a:ext cx="11412000" cy="391925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)If the man was treated in a proper way after the electric shock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was likely to be saved.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 proper way after the electric shock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man was likely to be saved.(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用省略句改写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a proper way after the electric shock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man was likely to be saved.(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用分词作状语改写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66596" y="2841983"/>
            <a:ext cx="1755608" cy="6876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treated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66149" y="4121751"/>
            <a:ext cx="136659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218565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586469"/>
            <a:ext cx="11369213" cy="126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07717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07717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02584"/>
            <a:ext cx="10908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</a:t>
            </a:r>
            <a:r>
              <a:rPr lang="en-US" altLang="zh-CN" sz="2800" b="1" i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vt</a:t>
            </a:r>
            <a:r>
              <a:rPr lang="en-US" altLang="zh-CN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涂；敷；搽；应用；运用；手压，脚踩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刹车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vi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申请；请求；使用；有效；专心致志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50254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4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660942"/>
            <a:ext cx="1098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写出下列句子中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的汉语意思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(1)You may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in person or by letter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either will be OK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(2)At last 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little wax polish(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蜡油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 on the leg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(3)The dog lying on the road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his brake quickly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(4)The new discovery may be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applied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 to medicine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__________</a:t>
            </a:r>
            <a:endParaRPr lang="zh-CN" altLang="zh-CN" sz="2800" kern="100" spc="5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988840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一词多义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45742" y="3400425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申请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86669" y="4042275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涂；敷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917284" y="4674600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脚踩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刹车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03015" y="532978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应用；运用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97249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7.essential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最重要的；不可缺少的；本质的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8.organ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器官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9.layer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层；层次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10.ray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光线；射线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11.radiation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辐射；射线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12.pan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平底锅；盘子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13.stove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炉子；火炉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14.heal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康复；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化解</a:t>
            </a:r>
            <a:endParaRPr lang="en-US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15.tissue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生物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组织；薄的织物；手巾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纸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340768"/>
            <a:ext cx="11412000" cy="389266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(to sb. ) for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向某人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申请某物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适用于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to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sth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把某物应用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涂抹于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oneself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致力于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集中精力于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为介词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application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书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；应用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applicant 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申请人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67462" y="2239415"/>
            <a:ext cx="1179700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00940" y="672856"/>
            <a:ext cx="1152612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00940" y="1373886"/>
            <a:ext cx="1152612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(5)(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)If you apply yourself to the job in hand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soon break through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barrier 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through the barrier.(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用现在分词短语作状语改写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break through the barrier.(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祈使句＋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＋陈述句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42826" y="2741756"/>
            <a:ext cx="800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Applying yourself to the job in hand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soon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66020" y="4033639"/>
            <a:ext cx="8194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yourself to the job in hand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you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ll soon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99562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720810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720810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627482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place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在适当的位置；适当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763347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5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2191504"/>
            <a:ext cx="1110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 felt completely out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place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among all those smart rich people.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(2)The woman likes being tidy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 she begins to put everything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place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529678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91186" y="2353645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546938" y="2996421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88412" y="1196752"/>
            <a:ext cx="11412000" cy="388850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out of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不适当，不得体；不在恰当的位置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place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the first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首先；第一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发生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 one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就座；就职；代替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take the place of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代替；取代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98072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689409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a good command of English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quite qualified for the job.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with a good command of English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quite qualified for the job.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5980" y="3074293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the first place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94906" y="1701159"/>
            <a:ext cx="10799014" cy="273585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82880" y="1411109"/>
            <a:ext cx="2087810" cy="529489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962208" y="2185814"/>
            <a:ext cx="10264410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Robots will not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take the place of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teachers in the classrooms in the future.(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写作之正反辩论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将来机器人不会取代教室里的老师。</a:t>
            </a:r>
            <a:endParaRPr lang="zh-CN" altLang="zh-CN" sz="280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25227"/>
            <a:ext cx="11369213" cy="64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46475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46475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48680"/>
            <a:ext cx="1090800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difference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区别对待；有影响；起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重要</a:t>
            </a:r>
            <a:r>
              <a:rPr lang="en-US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89012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6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2112981"/>
            <a:ext cx="111058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(1)It makes no difference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whether he comes here or not.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(2)Can you tell the difference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two words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zh-CN" sz="2800" kern="100" spc="-11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1446610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17318" y="2282258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27290" y="2927131"/>
            <a:ext cx="1441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between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21198" y="3701931"/>
            <a:ext cx="10976543" cy="2031325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difference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有作用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有影响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no/little/much difference to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对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没有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几乎没有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有很大影响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tell the difference between...and...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说出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的不同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8412" y="692696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词汇升级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完成句子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55907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 will help clean up the roadside litter whenever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possible.I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hope my behaviors will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work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 will help clean up the roadside litter whenever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possible.I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hope my behaviors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will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只有言行一致我们才能在生活中产生影响。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Only when our words are consistent with our actions can we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our life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39859" y="3462794"/>
            <a:ext cx="2909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 difference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982844" y="4581128"/>
            <a:ext cx="129234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796" y="5373216"/>
            <a:ext cx="1712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88412" y="1532935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5)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即使是一件小事情，也可以使环境大大改观。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spc="5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Even if it is a small thing</a:t>
            </a:r>
            <a:r>
              <a:rPr lang="zh-CN" altLang="zh-CN" sz="2800" b="1" kern="100" spc="5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spc="5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can still </a:t>
            </a:r>
            <a:r>
              <a:rPr lang="en-US" altLang="zh-CN" sz="2800" kern="1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 </a:t>
            </a:r>
            <a:r>
              <a:rPr lang="en-US" altLang="zh-CN" sz="2800" b="1" kern="100" spc="5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spc="5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environment.</a:t>
            </a:r>
            <a:endParaRPr lang="zh-CN" altLang="zh-CN" sz="2800" kern="100" spc="5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33986" y="2331867"/>
            <a:ext cx="3978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make much difference 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630050"/>
            <a:ext cx="11369213" cy="2520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651298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651298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538847"/>
            <a:ext cx="10908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引导条件状语从句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Remove clothing using scissors if necessary </a:t>
            </a:r>
            <a:r>
              <a:rPr lang="en-US" altLang="zh-CN" sz="2800" b="1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unless it is stuck to the burn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除非衣服粘贴在烧伤面上，否则都要把衣服脱掉。如果需要的话，可以使用剪刀。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693835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7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8" y="3904481"/>
            <a:ext cx="10980000" cy="818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(1)I want you to keep working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tell you to stop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3391226"/>
            <a:ext cx="109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28456" y="4233764"/>
            <a:ext cx="1122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0767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16.blister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水泡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</a:t>
            </a:r>
            <a:r>
              <a:rPr lang="en-US" altLang="zh-CN" sz="2800" b="1" i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起泡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17.watery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似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水的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18.char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烧焦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19.nerve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神经；胆量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20.scissors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剪刀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21.basin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盆；盆地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22.bandage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绷带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23.ointment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药膏；油膏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24.infection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传染；传染病；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感染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1409225"/>
            <a:ext cx="11412000" cy="3242170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除非，如果不，引导一个肯定的条件状语从句，从句有时可与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if...not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引导的否定状语从句互换。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引导的条件状语从句常用一般现在时表示将来意义，主句多用一般将来时。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•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unless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引导的条件状语从句中，主语和部分谓语有时可以省略。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5596816" y="1576936"/>
            <a:ext cx="1552206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388412" y="62068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句式升级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一句多译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8412" y="1315744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普通表达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 won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attend the ceremony unless 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invited.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高级表达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)I won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attend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ceremony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用省略句改写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除非你关心那些处于巨大压力下的人，否则你不会和他们成为朋友。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won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make friends with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won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make friends with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them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</a:t>
            </a:r>
            <a:endParaRPr lang="en-US" altLang="zh-CN" sz="2800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if...not...)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41901" y="2132742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 invited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526460" y="3333871"/>
            <a:ext cx="4685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unless you care for the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7624" y="3985900"/>
            <a:ext cx="3367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 great pressure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82444" y="4609703"/>
            <a:ext cx="5115111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you don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care for the 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people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12279" y="5267300"/>
            <a:ext cx="3367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under great pressure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/>
      <p:bldP spid="8" grpId="0"/>
      <p:bldP spid="1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821199" y="243764"/>
            <a:ext cx="11369213" cy="1908000"/>
          </a:xfrm>
          <a:prstGeom prst="rect">
            <a:avLst/>
          </a:prstGeom>
          <a:solidFill>
            <a:schemeClr val="bg1">
              <a:lumMod val="8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/>
          </a:p>
        </p:txBody>
      </p:sp>
      <p:sp>
        <p:nvSpPr>
          <p:cNvPr id="20" name="矩形 19"/>
          <p:cNvSpPr/>
          <p:nvPr/>
        </p:nvSpPr>
        <p:spPr>
          <a:xfrm>
            <a:off x="1" y="265012"/>
            <a:ext cx="541796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8360" y="265012"/>
            <a:ext cx="158024" cy="5763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889741" y="180151"/>
            <a:ext cx="10908000" cy="194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doing...when...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John </a:t>
            </a:r>
            <a:r>
              <a:rPr lang="en-US" altLang="zh-CN" sz="2800" b="1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was studying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his room </a:t>
            </a:r>
            <a:r>
              <a:rPr lang="en-US" altLang="zh-CN" sz="2800" b="1" u="wavy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when</a:t>
            </a:r>
            <a:r>
              <a:rPr lang="en-US" altLang="zh-CN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he heard screaming.</a:t>
            </a:r>
            <a:r>
              <a:rPr lang="zh-CN" altLang="zh-CN" sz="26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约翰正在房间里学习，突然听到尖叫声。</a:t>
            </a:r>
            <a:endParaRPr lang="zh-CN" altLang="zh-CN" sz="2600" b="1" kern="1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47113" y="307549"/>
            <a:ext cx="42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chemeClr val="bg1"/>
                </a:solidFill>
              </a:rPr>
              <a:t>8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1199" y="2949259"/>
            <a:ext cx="1098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(1)Just last year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conduct) a workshop when someone knocked at the classroom door.(2017·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全国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(2)I was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point of giving up when my best friend encouraged me to go 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(3)The professor had just finished his speech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________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students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rushed out of the classroom.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1198" y="2287433"/>
            <a:ext cx="10980000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先练基础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单句语法填空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9818" y="2886844"/>
            <a:ext cx="255069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was conducting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69046" y="4254161"/>
            <a:ext cx="56457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951881" y="5522565"/>
            <a:ext cx="100380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when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21622" y="1553241"/>
            <a:ext cx="11345580" cy="2595839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wrap="square" lIns="180000" rIns="18000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doing...when...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正在做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这时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about to do...when...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正要做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这时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had just done...when...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刚做了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这时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be on the point of doing...when...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正要做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这时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3944" y="1570546"/>
            <a:ext cx="114590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我去书店的路上，正在一个十字路口等绿灯，这时一个大约十岁的女孩被一辆驶过的汽车撞倒了。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写作之记叙文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用法点拨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为并列连词，表示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这时；突然</a:t>
            </a:r>
            <a:r>
              <a:rPr lang="en-US" altLang="zh-CN" sz="2800" b="1" kern="100" spc="-5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，相当于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</a:t>
            </a:r>
            <a:r>
              <a:rPr lang="en-US" altLang="zh-CN" sz="2800" b="1" kern="100" spc="-5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then/and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at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that time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3944" y="908720"/>
            <a:ext cx="11459036" cy="661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再提能力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完美写作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单句写作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·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背诵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3944" y="2798278"/>
            <a:ext cx="114590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was on my way to the bookstore and was waiting for the green light at a crossing when a girl of about ten was knocked down by a passing car.</a:t>
            </a:r>
            <a:endParaRPr lang="zh-CN" altLang="zh-CN" sz="280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21804" y="1701159"/>
            <a:ext cx="11016130" cy="2087881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3765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09778" y="1411109"/>
            <a:ext cx="2087810" cy="529489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765"/>
              <a:r>
                <a:rPr lang="zh-CN" altLang="en-US" sz="2800" b="1" kern="100" dirty="0">
                  <a:solidFill>
                    <a:prstClr val="white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佳句背诵</a:t>
              </a:r>
              <a:endParaRPr lang="zh-CN" altLang="en-US" sz="2800" b="1" kern="100" dirty="0">
                <a:solidFill>
                  <a:prstClr val="white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889106" y="2151906"/>
            <a:ext cx="104607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</a:t>
            </a:r>
            <a:r>
              <a:rPr lang="en-US" altLang="zh-CN" sz="2800" b="1" kern="100" spc="-5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was about to give up when</a:t>
            </a:r>
            <a:r>
              <a:rPr lang="en-US" altLang="zh-CN" sz="2800" b="1" kern="100" spc="-5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my teacher gave me much encouragement.</a:t>
            </a:r>
            <a:endParaRPr lang="zh-CN" altLang="zh-CN" sz="2800" kern="100" spc="-5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我正要放弃，这时老师给了我很多鼓励。</a:t>
            </a:r>
            <a:endParaRPr lang="zh-CN" altLang="zh-CN" sz="2800" kern="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599521"/>
            <a:ext cx="2350384" cy="184347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5"/>
          <p:cNvSpPr/>
          <p:nvPr/>
        </p:nvSpPr>
        <p:spPr>
          <a:xfrm>
            <a:off x="297335" y="260648"/>
            <a:ext cx="175571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defTabSz="914400">
              <a:lnSpc>
                <a:spcPct val="100000"/>
              </a:lnSpc>
              <a:buNone/>
            </a:pPr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达标</a:t>
            </a:r>
            <a:r>
              <a:rPr lang="zh-CN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883223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Ⅰ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熟词生义练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清除阅读障碍</a:t>
            </a:r>
            <a:endParaRPr lang="zh-CN" altLang="zh-CN" sz="2800" b="1" kern="100" dirty="0">
              <a:solidFill>
                <a:srgbClr val="0070C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1518644"/>
            <a:ext cx="11412000" cy="270841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1.Please clean the wound with a clean cloth and then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medicine to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it.                                                                        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2.Money was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tight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but we had a roof over our heads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food on the table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clothes on our backs and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if not a lot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always enough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       </a:t>
            </a:r>
            <a:r>
              <a:rPr lang="en-US" altLang="zh-CN" sz="2800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___________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269787" y="371165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zh-CN" sz="2000" b="1" kern="1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提示：题干中加底纹词汇为上单元词汇</a:t>
            </a:r>
            <a:endParaRPr lang="zh-CN" altLang="en-US" sz="2000" b="1" kern="1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81814" y="2295808"/>
            <a:ext cx="23695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涂；敷；抹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560321" y="3555792"/>
            <a:ext cx="21691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不宽裕的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127113" y="974383"/>
            <a:ext cx="632708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47953" y="4219629"/>
            <a:ext cx="1450315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70510" y="2930033"/>
            <a:ext cx="1595347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914737" y="1651833"/>
            <a:ext cx="1554934" cy="417548"/>
          </a:xfrm>
          <a:prstGeom prst="rect">
            <a:avLst/>
          </a:prstGeom>
          <a:solidFill>
            <a:srgbClr val="D3D3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388412" y="754488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1.You must be aware that this rule cannot be applied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every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case.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2.Tom took off his wet clothes and depended on his sister to squeeze the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water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3.I was about to give the injured journalist first aid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doctor arrived that day.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approves of our proposal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 will be forced to leave the company.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5.With everything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place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kitchen becomes an enjoyable place to work in.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88412" y="97582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 smtClean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核心知识强化练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巩固语言知识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68219" y="2205090"/>
            <a:ext cx="684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out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05167" y="928643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to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144438" y="2852936"/>
            <a:ext cx="1003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when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5860" y="4109643"/>
            <a:ext cx="1181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Unless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39641" y="5418541"/>
            <a:ext cx="484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in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3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8412" y="116632"/>
            <a:ext cx="11412000" cy="6586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6.I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firm)  believe that I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 suitable for the voluntary work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because I have a good command of English.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7.Don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 worry about where you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 going to live next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year.Home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heart is.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8.The player is under good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treat) and we think that he will recover from his injury soon for the next game.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9.Whether he can get the support from his parents or not makes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difference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his plan.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10.There is a wide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various) of books for us to choose from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like history books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science books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literary books and so on.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97868" y="188640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firmly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08376" y="2845700"/>
            <a:ext cx="1694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treatment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6363" y="2212191"/>
            <a:ext cx="111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where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206980" y="414908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01541" y="5344641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variety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88412" y="764704"/>
            <a:ext cx="11412000" cy="76941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0070C0"/>
                </a:solidFill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Ⅲ</a:t>
            </a:r>
            <a:r>
              <a:rPr lang="en-US" altLang="zh-CN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写作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增分练</a:t>
            </a:r>
            <a:r>
              <a:rPr lang="en-US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提升语用能力</a:t>
            </a:r>
            <a:endParaRPr lang="zh-CN" altLang="zh-CN" sz="2800" kern="100" dirty="0">
              <a:solidFill>
                <a:srgbClr val="0070C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88412" y="1516161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如果治疗及时，一些疾病一点也不危险。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过去分词作状语；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除非你全身心投入工作，否则你不会获得成功的。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省略；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重要的是我们应与我们周围的人好好相处。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(it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作形式主语；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vital)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_____________________________________________________________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endParaRPr lang="en-US" altLang="zh-CN" sz="2800" kern="100" dirty="0" smtClean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7788" y="2116911"/>
            <a:ext cx="11089232" cy="66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Treated in time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some diseases are not dangerous at all.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7788" y="3398197"/>
            <a:ext cx="11089232" cy="66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will never gain success unless applying yourself to your work.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788" y="4691236"/>
            <a:ext cx="11089232" cy="669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 is vital that we (should) get on/along well with people around us.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369257"/>
            <a:ext cx="11412000" cy="59400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25.symptom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症状；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征兆</a:t>
            </a:r>
            <a:endParaRPr lang="en-US" altLang="zh-CN" sz="2800" b="1" kern="100" dirty="0" smtClean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26.label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加标签或标记；分类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en-US" altLang="zh-CN" sz="2800" b="1" kern="100" dirty="0" smtClean="0">
              <a:latin typeface="宋体" panose="02010600030101010101" pitchFamily="2" charset="-122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n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标签；标记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27.kettle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水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壶；罐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28.wrist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手腕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29.damp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潮湿的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30.sleeve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袖子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31.blouse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女衬衫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32.stab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刺；戳；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刺伤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88412" y="1164189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我正在街上散步，突然看到一位老人从自行车上摔了下来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be doing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...</a:t>
            </a:r>
            <a:endParaRPr lang="en-US" altLang="zh-CN" sz="2800" b="1" kern="100" dirty="0" smtClean="0">
              <a:latin typeface="Times New Roman" panose="02020603050405020304" pitchFamily="18" charset="0"/>
              <a:ea typeface="华文细黑" panose="0201060004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...)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明天早点起床，如果不早起的话，你就赶不上第一班公交车。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省略句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8412" y="2392313"/>
            <a:ext cx="11250616" cy="6919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was walking in the street when I saw an old man fall off his bicycle.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3664074"/>
            <a:ext cx="11250616" cy="69196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Get up early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tomorrow.If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not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you will not catch the first bus.</a:t>
            </a:r>
            <a:endParaRPr lang="zh-CN" altLang="zh-CN" sz="2800" kern="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-388" y="3356992"/>
            <a:ext cx="1218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2863792" y="2609107"/>
            <a:ext cx="6461240" cy="603869"/>
          </a:xfrm>
          <a:prstGeom prst="roundRect">
            <a:avLst>
              <a:gd name="adj" fmla="val 5250"/>
            </a:avLst>
          </a:prstGeom>
          <a:gradFill flip="none" rotWithShape="1">
            <a:gsLst>
              <a:gs pos="0">
                <a:srgbClr val="00B050">
                  <a:alpha val="20000"/>
                </a:srgbClr>
              </a:gs>
              <a:gs pos="100000">
                <a:srgbClr val="00B05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886565" y="2654594"/>
            <a:ext cx="24304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altLang="zh-CN" sz="2800" b="1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STEP 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</a:rPr>
              <a:t>THREE</a:t>
            </a:r>
            <a:endParaRPr lang="en-US" altLang="zh-CN" sz="2800" b="1" dirty="0">
              <a:solidFill>
                <a:schemeClr val="bg1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4" name="副标题 3"/>
          <p:cNvSpPr txBox="1"/>
          <p:nvPr/>
        </p:nvSpPr>
        <p:spPr>
          <a:xfrm>
            <a:off x="4942284" y="2348880"/>
            <a:ext cx="4633716" cy="7639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457200" indent="-4572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85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5000" b="1" dirty="0">
                <a:ln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课后综合运用</a:t>
            </a:r>
            <a:endParaRPr lang="en-US" altLang="zh-CN" sz="5000" b="1" dirty="0">
              <a:ln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单元词汇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串记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语境填词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31352" y="942941"/>
            <a:ext cx="1152612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请先从表格中选用本单元所学词汇完成下列短文，然后核对答案并背诵该短文。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文中加波浪线的句子为本单元的语法项目：省略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5411" y="2519049"/>
            <a:ext cx="11257633" cy="13031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bandage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infection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variety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over and over again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make a vital difference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symptom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1352" y="3887201"/>
            <a:ext cx="1152612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 Aid for Burns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indent="713105"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As we all know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 skin is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essential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part of our body and its largest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organ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whose three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layers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act as 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barrier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against diseases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1812261"/>
            <a:ext cx="11412000" cy="335474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poisons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harmful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rays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.There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are also a 1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things which get people burnt: hot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liquids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radiation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electric shock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so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on.The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of burns are also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different.Some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are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mildly swollen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while others may be serious: the skin is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watery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blistered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or the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tissues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nerves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under the skin are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damaged.Then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what can we do with the burns?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5482" y="2018458"/>
            <a:ext cx="1260281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variety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5243" y="3304170"/>
            <a:ext cx="1742785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symptoms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411" y="381546"/>
            <a:ext cx="11257633" cy="13031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bandage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infection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variety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over and over again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make a vital difference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symptom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1812261"/>
            <a:ext cx="11412000" cy="464740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Firstly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remove clothing using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scissors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if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necessary.Then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cool the burns at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once.Put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cloths in 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basin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of cold water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squeeze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water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out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and place them on the burns 3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prevent the pain becoming </a:t>
            </a:r>
            <a:r>
              <a:rPr lang="en-US" altLang="zh-CN" sz="2800" b="1" kern="100" dirty="0" err="1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unbearable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.Last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dry the burns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gently.Then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put your hands on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 dry clean 4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and cover the burns with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it.Hold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the bandage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in place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with a 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tape.Never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apply ointment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to burns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which may cause 5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29088" y="3276358"/>
            <a:ext cx="3302379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over and over again 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411" y="381546"/>
            <a:ext cx="11257633" cy="13031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bandage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infection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variety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over and over again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make a vital difference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symptom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2" r="91878" b="-9283"/>
          <a:stretch>
            <a:fillRect/>
          </a:stretch>
        </p:blipFill>
        <p:spPr>
          <a:xfrm>
            <a:off x="7517638" y="2395487"/>
            <a:ext cx="1872208" cy="18744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99146" y="4563876"/>
            <a:ext cx="1483098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bandage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2584" y="5923402"/>
            <a:ext cx="1521571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infection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88412" y="1812261"/>
            <a:ext cx="11412000" cy="133393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105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 believe a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temporary first aid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can 6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u="sng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                                     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to saving people</a:t>
            </a: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’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 life before an </a:t>
            </a:r>
            <a:r>
              <a:rPr lang="en-US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ambulance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arrives.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27345" y="2076552"/>
            <a:ext cx="3677545" cy="4026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make a vital difference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华文细黑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5411" y="381546"/>
            <a:ext cx="11257633" cy="13031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bandage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infection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variety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over and over again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make a vital difference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</a:rPr>
              <a:t>symptom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528828" y="0"/>
            <a:ext cx="1539156" cy="752385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4946" y="0"/>
            <a:ext cx="9812468" cy="7523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0" name="TextBox 51"/>
          <p:cNvSpPr txBox="1"/>
          <p:nvPr/>
        </p:nvSpPr>
        <p:spPr>
          <a:xfrm>
            <a:off x="2086447" y="210502"/>
            <a:ext cx="335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微型写作</a:t>
            </a:r>
            <a:r>
              <a:rPr lang="en-US" altLang="zh-CN" sz="2800" dirty="0">
                <a:solidFill>
                  <a:prstClr val="black">
                    <a:lumMod val="50000"/>
                    <a:lumOff val="50000"/>
                  </a:prst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链接</a:t>
            </a:r>
            <a:endParaRPr lang="en-US" altLang="zh-CN" sz="28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32"/>
          <p:cNvSpPr txBox="1"/>
          <p:nvPr/>
        </p:nvSpPr>
        <p:spPr>
          <a:xfrm>
            <a:off x="319508" y="241280"/>
            <a:ext cx="1587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单元语法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531274" y="792334"/>
            <a:ext cx="11162828" cy="0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422034" y="0"/>
            <a:ext cx="0" cy="8153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88412" y="980728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练基础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根据句意用省略结构改写句子</a:t>
            </a:r>
            <a:endParaRPr lang="zh-CN" altLang="zh-CN" sz="2800" b="1" kern="1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412" y="1600488"/>
            <a:ext cx="11412000" cy="141574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Tie a bandage firmly over the burnt area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when a bandage is necessary.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kern="100" dirty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→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</a:rPr>
              <a:t>Tie a bandage firmly over the burnt area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______________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387541" y="2348880"/>
            <a:ext cx="2566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when necessary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64412" y="1916832"/>
            <a:ext cx="10260000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两个句子的主语相同并且谓语动词为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be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动词时，可以把主语和</a:t>
            </a:r>
            <a:r>
              <a:rPr lang="en-US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</a:rPr>
              <a:t>be</a:t>
            </a:r>
            <a:r>
              <a:rPr lang="zh-CN" altLang="zh-CN" sz="2800" b="1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去掉，构成省略。</a:t>
            </a:r>
            <a:endParaRPr lang="zh-CN" altLang="zh-CN" sz="2800" kern="100" spc="-100" dirty="0">
              <a:latin typeface="宋体" panose="02010600030101010101" pitchFamily="2" charset="-122"/>
              <a:ea typeface="楷体" panose="02010609060101010101" pitchFamily="49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3812" y="1531710"/>
            <a:ext cx="10801200" cy="1969298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63738" y="1268760"/>
            <a:ext cx="2088232" cy="529597"/>
            <a:chOff x="1413892" y="1196752"/>
            <a:chExt cx="1778864" cy="529597"/>
          </a:xfrm>
        </p:grpSpPr>
        <p:sp>
          <p:nvSpPr>
            <p:cNvPr id="11" name="直角三角形 10"/>
            <p:cNvSpPr/>
            <p:nvPr/>
          </p:nvSpPr>
          <p:spPr>
            <a:xfrm rot="18873927">
              <a:off x="2113762" y="1466287"/>
              <a:ext cx="190945" cy="329179"/>
            </a:xfrm>
            <a:prstGeom prst="rt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13892" y="1196752"/>
              <a:ext cx="1778864" cy="5186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 kern="1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技巧一点通</a:t>
              </a:r>
              <a:endParaRPr lang="zh-CN" altLang="en-US" sz="2800" b="1" kern="100" dirty="0">
                <a:solidFill>
                  <a:schemeClr val="bg1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88412" y="144415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根据汉语提示并运用以上语法用英语写一段话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这些烫伤并不严重，一两天内就会感觉好多了。他们会影响皮肤的第一层和第二层。如果必要的话，你可以去看医生。</a:t>
            </a:r>
            <a:r>
              <a:rPr lang="zh-CN" altLang="zh-CN" sz="2800" b="1" kern="100" dirty="0">
                <a:latin typeface="宋体" panose="02010600030101010101" pitchFamily="2" charset="-122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</a:t>
            </a:r>
            <a:endParaRPr lang="zh-CN" altLang="zh-CN" sz="28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7788" y="3323100"/>
            <a:ext cx="11052000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70735" algn="l"/>
              </a:tabLst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These burns are not serious and should feel better within a day or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two.They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can affect the top and the second layer of the </a:t>
            </a:r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skin.You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 can see a doctor if necessary.</a:t>
            </a:r>
            <a:endParaRPr lang="zh-CN" altLang="zh-CN" sz="1050" kern="100" dirty="0">
              <a:solidFill>
                <a:srgbClr val="C00000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8412" y="738033"/>
            <a:ext cx="11412000" cy="69176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2800" b="1" kern="100" dirty="0" smtClean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28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能力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微写作</a:t>
            </a:r>
            <a:endParaRPr lang="zh-CN" altLang="zh-CN" sz="2800" b="1" kern="100" dirty="0">
              <a:solidFill>
                <a:prstClr val="black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返回">
            <a:hlinkClick r:id="rId1" action="ppaction://hlinksldjump"/>
          </p:cNvPr>
          <p:cNvSpPr/>
          <p:nvPr/>
        </p:nvSpPr>
        <p:spPr bwMode="auto">
          <a:xfrm>
            <a:off x="11211213" y="6398788"/>
            <a:ext cx="979200" cy="460800"/>
          </a:xfrm>
          <a:prstGeom prst="rect">
            <a:avLst/>
          </a:prstGeom>
          <a:solidFill>
            <a:schemeClr val="accent3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>
              <a:spcBef>
                <a:spcPct val="50000"/>
              </a:spcBef>
            </a:pPr>
            <a:r>
              <a:rPr lang="zh-CN" altLang="en-US" sz="2000" kern="1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返 回</a:t>
            </a:r>
            <a:endParaRPr lang="zh-CN" altLang="en-US" sz="2000" kern="10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1294913"/>
            <a:ext cx="11412000" cy="206207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33.ambulance 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救护车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34.scheme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方案；计划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35.bruise </a:t>
            </a:r>
            <a:r>
              <a:rPr lang="en-US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>
                <a:solidFill>
                  <a:prstClr val="black"/>
                </a:solidFill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瘀伤；</a:t>
            </a:r>
            <a:r>
              <a:rPr lang="zh-CN" altLang="zh-CN" sz="28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擦伤</a:t>
            </a:r>
            <a:endParaRPr lang="zh-CN" altLang="zh-CN" sz="280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388412" y="260693"/>
            <a:ext cx="11412000" cy="687600"/>
          </a:xfrm>
          <a:prstGeom prst="rect">
            <a:avLst/>
          </a:prstGeom>
        </p:spPr>
        <p:txBody>
          <a:bodyPr wrap="square" lIns="54000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宋体" panose="0201060003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Ⅱ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重点单词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——</a:t>
            </a:r>
            <a:r>
              <a:rPr lang="zh-CN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我会写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8412" y="953389"/>
            <a:ext cx="11412000" cy="522416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1.aid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帮助；援助；资助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2.choke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.&amp; </a:t>
            </a:r>
            <a:r>
              <a:rPr lang="en-US" altLang="zh-CN" sz="2800" b="1" i="1" kern="100" dirty="0" err="1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噎住；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使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窒息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3.skin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皮；皮肤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4.barrier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屏障；障碍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5.complex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复杂的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6.liquid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液体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7.unbearable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adj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难以忍受的；不能容忍的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8.squeeze </a:t>
            </a:r>
            <a:r>
              <a:rPr lang="en-US" altLang="zh-CN" sz="2800" b="1" kern="1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		</a:t>
            </a:r>
            <a:r>
              <a:rPr lang="en-US" altLang="zh-CN" sz="2800" b="1" i="1" kern="100" dirty="0" err="1" smtClean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t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&amp; </a:t>
            </a:r>
            <a:r>
              <a:rPr lang="en-US" altLang="zh-CN" sz="2800" b="1" i="1" kern="100" dirty="0">
                <a:latin typeface="Book Antiqua" panose="0204060205030503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i</a:t>
            </a:r>
            <a:r>
              <a:rPr lang="en-US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Courier New" panose="02070309020205020404" pitchFamily="49" charset="0"/>
              </a:rPr>
              <a:t>.</a:t>
            </a:r>
            <a:r>
              <a:rPr lang="zh-CN" altLang="zh-CN" sz="2800" b="1" kern="1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榨；挤；压榨</a:t>
            </a:r>
            <a:endParaRPr lang="zh-CN" altLang="zh-CN" sz="2800" kern="1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第一PPT，www.1ppt.c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19808</Words>
  <Application>WPS 演示</Application>
  <PresentationFormat>自定义</PresentationFormat>
  <Paragraphs>901</Paragraphs>
  <Slides>78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78</vt:i4>
      </vt:variant>
    </vt:vector>
  </HeadingPairs>
  <TitlesOfParts>
    <vt:vector size="100" baseType="lpstr">
      <vt:lpstr>Arial</vt:lpstr>
      <vt:lpstr>宋体</vt:lpstr>
      <vt:lpstr>Wingdings</vt:lpstr>
      <vt:lpstr>微软雅黑</vt:lpstr>
      <vt:lpstr>Times New Roman</vt:lpstr>
      <vt:lpstr>Calibri</vt:lpstr>
      <vt:lpstr>Arial</vt:lpstr>
      <vt:lpstr>明兰_UI_TC</vt:lpstr>
      <vt:lpstr>黑体</vt:lpstr>
      <vt:lpstr>Courier New</vt:lpstr>
      <vt:lpstr>华文细黑</vt:lpstr>
      <vt:lpstr>Book Antiqua</vt:lpstr>
      <vt:lpstr>Calibri</vt:lpstr>
      <vt:lpstr>时尚中黑简体</vt:lpstr>
      <vt:lpstr>Arial Unicode MS</vt:lpstr>
      <vt:lpstr>IPAPANNEW</vt:lpstr>
      <vt:lpstr>Times New Roman</vt:lpstr>
      <vt:lpstr>Symbol</vt:lpstr>
      <vt:lpstr>楷体</vt:lpstr>
      <vt:lpstr>NumberOnly</vt:lpstr>
      <vt:lpstr>5_第一PPT，www.1ppt.com</vt:lpstr>
      <vt:lpstr>6_第一PPT，www.1ppt.com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</dc:title>
  <dc:creator>第一PPT</dc:creator>
  <cp:keywords>www.1ppt.com</cp:keywords>
  <cp:lastModifiedBy>Hannah</cp:lastModifiedBy>
  <cp:revision>2245</cp:revision>
  <dcterms:created xsi:type="dcterms:W3CDTF">2016-12-28T11:43:00Z</dcterms:created>
  <dcterms:modified xsi:type="dcterms:W3CDTF">2021-08-15T10:28:04Z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3D68C05117D447DF9231A8A601FE6145</vt:lpwstr>
  </property>
  <property fmtid="{D5CDD505-2E9C-101B-9397-08002B2CF9AE}" pid="3" name="KSOProductBuildVer">
    <vt:lpwstr>2052-11.1.0.10700</vt:lpwstr>
  </property>
</Properties>
</file>