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docx" ContentType="application/vnd.openxmlformats-officedocument.wordprocessingml.document"/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329" r:id="rId3"/>
    <p:sldId id="565" r:id="rId4"/>
    <p:sldId id="582" r:id="rId5"/>
    <p:sldId id="566" r:id="rId7"/>
    <p:sldId id="567" r:id="rId8"/>
    <p:sldId id="568" r:id="rId9"/>
    <p:sldId id="569" r:id="rId10"/>
    <p:sldId id="573" r:id="rId11"/>
    <p:sldId id="574" r:id="rId12"/>
    <p:sldId id="575" r:id="rId13"/>
    <p:sldId id="576" r:id="rId14"/>
    <p:sldId id="583" r:id="rId15"/>
    <p:sldId id="584" r:id="rId16"/>
    <p:sldId id="585" r:id="rId17"/>
    <p:sldId id="577" r:id="rId18"/>
    <p:sldId id="586" r:id="rId19"/>
    <p:sldId id="579" r:id="rId20"/>
    <p:sldId id="587" r:id="rId21"/>
    <p:sldId id="581" r:id="rId22"/>
    <p:sldId id="330" r:id="rId23"/>
  </p:sldIdLst>
  <p:sldSz cx="12192000" cy="6858000"/>
  <p:notesSz cx="7103745" cy="10234295"/>
  <p:custDataLst>
    <p:tags r:id="rId2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" y="3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4.emf"/></Relationships>
</file>

<file path=ppt/drawings/_rels/vmlDrawing11.vml.rels><?xml version="1.0" encoding="UTF-8" standalone="yes"?>
<Relationships xmlns="http://schemas.openxmlformats.org/package/2006/relationships"><Relationship Id="rId4" Type="http://schemas.openxmlformats.org/officeDocument/2006/relationships/image" Target="../media/image58.emf"/><Relationship Id="rId3" Type="http://schemas.openxmlformats.org/officeDocument/2006/relationships/image" Target="../media/image57.emf"/><Relationship Id="rId2" Type="http://schemas.openxmlformats.org/officeDocument/2006/relationships/image" Target="../media/image56.emf"/><Relationship Id="rId1" Type="http://schemas.openxmlformats.org/officeDocument/2006/relationships/image" Target="../media/image55.emf"/></Relationships>
</file>

<file path=ppt/drawings/_rels/vmlDrawing2.vml.rels><?xml version="1.0" encoding="UTF-8" standalone="yes"?>
<Relationships xmlns="http://schemas.openxmlformats.org/package/2006/relationships"><Relationship Id="rId4" Type="http://schemas.openxmlformats.org/officeDocument/2006/relationships/image" Target="../media/image8.emf"/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4" Type="http://schemas.openxmlformats.org/officeDocument/2006/relationships/image" Target="../media/image15.wmf"/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9" Type="http://schemas.openxmlformats.org/officeDocument/2006/relationships/image" Target="../media/image24.wmf"/><Relationship Id="rId8" Type="http://schemas.openxmlformats.org/officeDocument/2006/relationships/image" Target="../media/image23.wmf"/><Relationship Id="rId7" Type="http://schemas.openxmlformats.org/officeDocument/2006/relationships/image" Target="../media/image22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9" Type="http://schemas.openxmlformats.org/officeDocument/2006/relationships/image" Target="../media/image36.wmf"/><Relationship Id="rId8" Type="http://schemas.openxmlformats.org/officeDocument/2006/relationships/image" Target="../media/image35.wmf"/><Relationship Id="rId7" Type="http://schemas.openxmlformats.org/officeDocument/2006/relationships/image" Target="../media/image34.wmf"/><Relationship Id="rId6" Type="http://schemas.openxmlformats.org/officeDocument/2006/relationships/image" Target="../media/image33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5" Type="http://schemas.openxmlformats.org/officeDocument/2006/relationships/image" Target="../media/image42.wmf"/><Relationship Id="rId14" Type="http://schemas.openxmlformats.org/officeDocument/2006/relationships/image" Target="../media/image41.wmf"/><Relationship Id="rId13" Type="http://schemas.openxmlformats.org/officeDocument/2006/relationships/image" Target="../media/image40.wmf"/><Relationship Id="rId12" Type="http://schemas.openxmlformats.org/officeDocument/2006/relationships/image" Target="../media/image39.wmf"/><Relationship Id="rId11" Type="http://schemas.openxmlformats.org/officeDocument/2006/relationships/image" Target="../media/image38.wmf"/><Relationship Id="rId10" Type="http://schemas.openxmlformats.org/officeDocument/2006/relationships/image" Target="../media/image37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zh-CN" sz="1200"/>
            </a:fld>
            <a:endParaRPr lang="en-US" altLang="zh-CN" sz="1200"/>
          </a:p>
        </p:txBody>
      </p:sp>
      <p:sp>
        <p:nvSpPr>
          <p:cNvPr id="33795" name="Rectangle 2"/>
          <p:cNvSpPr>
            <a:spLocks noGrp="1" noRot="1" noChangeAspect="1" noTextEdit="1"/>
          </p:cNvSpPr>
          <p:nvPr>
            <p:ph type="sldImg" idx="2"/>
          </p:nvPr>
        </p:nvSpPr>
        <p:spPr/>
      </p:sp>
      <p:sp>
        <p:nvSpPr>
          <p:cNvPr id="3379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r>
              <a:rPr lang="zh-CN" altLang="en-US" sz="2800" b="1">
                <a:ea typeface="华文行楷" panose="02010800040101010101" pitchFamily="2" charset="-122"/>
              </a:rPr>
              <a:t>知识要点</a:t>
            </a:r>
            <a:r>
              <a:rPr lang="en-US" altLang="zh-CN" sz="2800" b="1">
                <a:ea typeface="华文行楷" panose="02010800040101010101" pitchFamily="2" charset="-122"/>
              </a:rPr>
              <a:t>1</a:t>
            </a:r>
            <a:endParaRPr lang="en-US" altLang="zh-CN" sz="2800" b="1">
              <a:ea typeface="华文行楷" panose="0201080004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708025" y="1143000"/>
            <a:ext cx="544195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1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【</a:t>
            </a:r>
            <a:r>
              <a:rPr lang="zh-CN" altLang="en-US" sz="1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思路分析</a:t>
            </a:r>
            <a:r>
              <a:rPr lang="zh-CN" altLang="en-US" sz="1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】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此题已知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，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b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及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的余弦关系，求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A</a:t>
            </a:r>
            <a:r>
              <a:rPr lang="zh-CN" altLang="en-US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，只需先化简，再利用公式求解</a:t>
            </a:r>
            <a:r>
              <a:rPr lang="en-US" altLang="zh-CN" sz="12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.</a:t>
            </a:r>
            <a:endParaRPr lang="en-US" altLang="zh-CN" sz="12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708025" y="1143000"/>
            <a:ext cx="544195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en-US" altLang="zh-CN" sz="1200"/>
            </a:fld>
            <a:endParaRPr lang="en-US" altLang="zh-CN" sz="1200"/>
          </a:p>
        </p:txBody>
      </p:sp>
      <p:sp>
        <p:nvSpPr>
          <p:cNvPr id="39939" name="Rectangle 2"/>
          <p:cNvSpPr>
            <a:spLocks noGrp="1" noRot="1" noChangeAspect="1" noTextEdit="1"/>
          </p:cNvSpPr>
          <p:nvPr>
            <p:ph type="sldImg" idx="2"/>
          </p:nvPr>
        </p:nvSpPr>
        <p:spPr/>
      </p:sp>
      <p:sp>
        <p:nvSpPr>
          <p:cNvPr id="3994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/>
          <a:lstStyle/>
          <a:p>
            <a:pPr lvl="0" eaLnBrk="1" hangingPunct="1"/>
            <a:r>
              <a:rPr lang="zh-CN" altLang="en-US"/>
              <a:t>例</a:t>
            </a:r>
            <a:r>
              <a:rPr lang="en-US" altLang="zh-CN"/>
              <a:t>2</a:t>
            </a:r>
            <a:endParaRPr lang="en-US" alt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8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609600" y="274638"/>
            <a:ext cx="10972800" cy="585152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zh-CN" altLang="en-US">
                <a:latin typeface="Arial" panose="020B0604020202020204" pitchFamily="34" charset="0"/>
              </a:rPr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标题和四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sz="quarter"/>
          </p:nvPr>
        </p:nvSpPr>
        <p:spPr>
          <a:xfrm>
            <a:off x="402167" y="228600"/>
            <a:ext cx="11387667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quarter" idx="1"/>
          </p:nvPr>
        </p:nvSpPr>
        <p:spPr>
          <a:xfrm>
            <a:off x="402167" y="1600200"/>
            <a:ext cx="5592233" cy="21732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592233" cy="217328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402167" y="3925888"/>
            <a:ext cx="5592233" cy="21732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7600" y="3925888"/>
            <a:ext cx="5592233" cy="2173287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>
          <a:xfrm>
            <a:off x="402167" y="6245225"/>
            <a:ext cx="3052233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>
          <a:xfrm>
            <a:off x="8737600" y="6245225"/>
            <a:ext cx="3052233" cy="476250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 fontAlgn="base">
              <a:buNone/>
            </a:pPr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/>
          </a:p>
        </p:txBody>
      </p:sp>
    </p:spTree>
  </p:cSld>
  <p:clrMapOvr>
    <a:masterClrMapping/>
  </p:clrMapOvr>
  <p:transition>
    <p:blinds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6172200" y="1825625"/>
            <a:ext cx="5181600" cy="209867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内容占位符 4"/>
          <p:cNvSpPr>
            <a:spLocks noGrp="1"/>
          </p:cNvSpPr>
          <p:nvPr>
            <p:ph sz="quarter" idx="3"/>
          </p:nvPr>
        </p:nvSpPr>
        <p:spPr>
          <a:xfrm>
            <a:off x="6172200" y="4076700"/>
            <a:ext cx="5181600" cy="21002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strike="noStrike" noProof="1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en-US" altLang="zh-CN" strike="noStrike" noProof="1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</a:fld>
            <a:endParaRPr lang="zh-CN" strike="noStrike" noProof="1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标题和图示或组织结构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SmartArt 占位符 2"/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5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5">
                <a:solidFill>
                  <a:schemeClr val="tx1">
                    <a:tint val="75000"/>
                  </a:schemeClr>
                </a:solidFill>
              </a:defRPr>
            </a:lvl1pPr>
            <a:lvl2pPr marL="609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200" indent="0">
              <a:buNone/>
              <a:defRPr sz="2135">
                <a:solidFill>
                  <a:schemeClr val="tx1">
                    <a:tint val="75000"/>
                  </a:schemeClr>
                </a:solidFill>
              </a:defRPr>
            </a:lvl3pPr>
            <a:lvl4pPr marL="1828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84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80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76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72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6800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5"/>
            </a:lvl1pPr>
            <a:lvl2pPr>
              <a:defRPr sz="3200"/>
            </a:lvl2pPr>
            <a:lvl3pPr>
              <a:defRPr sz="2665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71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600" indent="0">
              <a:buNone/>
              <a:defRPr sz="2665" b="1"/>
            </a:lvl2pPr>
            <a:lvl3pPr marL="1219200" indent="0">
              <a:buNone/>
              <a:defRPr sz="2400" b="1"/>
            </a:lvl3pPr>
            <a:lvl4pPr marL="1828800" indent="0">
              <a:buNone/>
              <a:defRPr sz="2135" b="1"/>
            </a:lvl4pPr>
            <a:lvl5pPr marL="2438400" indent="0">
              <a:buNone/>
              <a:defRPr sz="2135" b="1"/>
            </a:lvl5pPr>
            <a:lvl6pPr marL="3048000" indent="0">
              <a:buNone/>
              <a:defRPr sz="2135" b="1"/>
            </a:lvl6pPr>
            <a:lvl7pPr marL="3657600" indent="0">
              <a:buNone/>
              <a:defRPr sz="2135" b="1"/>
            </a:lvl7pPr>
            <a:lvl8pPr marL="4267200" indent="0">
              <a:buNone/>
              <a:defRPr sz="2135" b="1"/>
            </a:lvl8pPr>
            <a:lvl9pPr marL="4876800" indent="0">
              <a:buNone/>
              <a:defRPr sz="213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71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5"/>
            </a:lvl2pPr>
            <a:lvl3pPr>
              <a:defRPr sz="2400"/>
            </a:lvl3pPr>
            <a:lvl4pPr>
              <a:defRPr sz="2135"/>
            </a:lvl4pPr>
            <a:lvl5pPr>
              <a:defRPr sz="2135"/>
            </a:lvl5pPr>
            <a:lvl6pPr>
              <a:defRPr sz="2135"/>
            </a:lvl6pPr>
            <a:lvl7pPr>
              <a:defRPr sz="2135"/>
            </a:lvl7pPr>
            <a:lvl8pPr>
              <a:defRPr sz="2135"/>
            </a:lvl8pPr>
            <a:lvl9pPr>
              <a:defRPr sz="213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5"/>
            </a:lvl1pPr>
            <a:lvl2pPr>
              <a:defRPr sz="3735"/>
            </a:lvl2pPr>
            <a:lvl3pPr>
              <a:defRPr sz="3200"/>
            </a:lvl3pPr>
            <a:lvl4pPr>
              <a:defRPr sz="2665"/>
            </a:lvl4pPr>
            <a:lvl5pPr>
              <a:defRPr sz="2665"/>
            </a:lvl5pPr>
            <a:lvl6pPr>
              <a:defRPr sz="2665"/>
            </a:lvl6pPr>
            <a:lvl7pPr>
              <a:defRPr sz="2665"/>
            </a:lvl7pPr>
            <a:lvl8pPr>
              <a:defRPr sz="2665"/>
            </a:lvl8pPr>
            <a:lvl9pPr>
              <a:defRPr sz="266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5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5"/>
            </a:lvl1pPr>
            <a:lvl2pPr marL="609600" indent="0">
              <a:buNone/>
              <a:defRPr sz="3735"/>
            </a:lvl2pPr>
            <a:lvl3pPr marL="1219200" indent="0">
              <a:buNone/>
              <a:defRPr sz="3200"/>
            </a:lvl3pPr>
            <a:lvl4pPr marL="1828800" indent="0">
              <a:buNone/>
              <a:defRPr sz="2665"/>
            </a:lvl4pPr>
            <a:lvl5pPr marL="2438400" indent="0">
              <a:buNone/>
              <a:defRPr sz="2665"/>
            </a:lvl5pPr>
            <a:lvl6pPr marL="3048000" indent="0">
              <a:buNone/>
              <a:defRPr sz="2665"/>
            </a:lvl6pPr>
            <a:lvl7pPr marL="3657600" indent="0">
              <a:buNone/>
              <a:defRPr sz="2665"/>
            </a:lvl7pPr>
            <a:lvl8pPr marL="4267200" indent="0">
              <a:buNone/>
              <a:defRPr sz="2665"/>
            </a:lvl8pPr>
            <a:lvl9pPr marL="4876800" indent="0">
              <a:buNone/>
              <a:defRPr sz="2665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865"/>
            </a:lvl1pPr>
            <a:lvl2pPr marL="609600" indent="0">
              <a:buNone/>
              <a:defRPr sz="1600"/>
            </a:lvl2pPr>
            <a:lvl3pPr marL="1219200" indent="0">
              <a:buNone/>
              <a:defRPr sz="1335"/>
            </a:lvl3pPr>
            <a:lvl4pPr marL="1828800" indent="0">
              <a:buNone/>
              <a:defRPr sz="1200"/>
            </a:lvl4pPr>
            <a:lvl5pPr marL="2438400" indent="0">
              <a:buNone/>
              <a:defRPr sz="1200"/>
            </a:lvl5pPr>
            <a:lvl6pPr marL="3048000" indent="0">
              <a:buNone/>
              <a:defRPr sz="1200"/>
            </a:lvl6pPr>
            <a:lvl7pPr marL="3657600" indent="0">
              <a:buNone/>
              <a:defRPr sz="1200"/>
            </a:lvl7pPr>
            <a:lvl8pPr marL="4267200" indent="0">
              <a:buNone/>
              <a:defRPr sz="1200"/>
            </a:lvl8pPr>
            <a:lvl9pPr marL="4876800" indent="0">
              <a:buNone/>
              <a:defRPr sz="12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8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7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xStyles>
    <p:titleStyle>
      <a:lvl1pPr algn="ctr" defTabSz="1219200" rtl="0" eaLnBrk="1" latinLnBrk="0" hangingPunct="1">
        <a:spcBef>
          <a:spcPct val="0"/>
        </a:spcBef>
        <a:buNone/>
        <a:defRPr sz="586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4265" kern="1200">
          <a:solidFill>
            <a:schemeClr val="tx1"/>
          </a:solidFill>
          <a:latin typeface="+mn-lt"/>
          <a:ea typeface="+mn-ea"/>
          <a:cs typeface="+mn-cs"/>
        </a:defRPr>
      </a:lvl1pPr>
      <a:lvl2pPr marL="990600" indent="-3810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3735" kern="1200">
          <a:solidFill>
            <a:schemeClr val="tx1"/>
          </a:solidFill>
          <a:latin typeface="+mn-lt"/>
          <a:ea typeface="+mn-ea"/>
          <a:cs typeface="+mn-cs"/>
        </a:defRPr>
      </a:lvl2pPr>
      <a:lvl3pPr marL="1524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–"/>
        <a:defRPr sz="2665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»"/>
        <a:defRPr sz="2665" kern="1200">
          <a:solidFill>
            <a:schemeClr val="tx1"/>
          </a:solidFill>
          <a:latin typeface="+mn-lt"/>
          <a:ea typeface="+mn-ea"/>
          <a:cs typeface="+mn-cs"/>
        </a:defRPr>
      </a:lvl5pPr>
      <a:lvl6pPr marL="33528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6pPr>
      <a:lvl7pPr marL="39624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7pPr>
      <a:lvl8pPr marL="45720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8pPr>
      <a:lvl9pPr marL="5181600" indent="-304800" algn="l" defTabSz="1219200" rtl="0" eaLnBrk="1" latinLnBrk="0" hangingPunct="1">
        <a:spcBef>
          <a:spcPts val="130"/>
        </a:spcBef>
        <a:buFont typeface="Arial" panose="020B0604020202020204" pitchFamily="34" charset="0"/>
        <a:buChar char="•"/>
        <a:defRPr sz="266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4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80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6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2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800" algn="l" defTabSz="121920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image" Target="../media/image52.png"/><Relationship Id="rId8" Type="http://schemas.openxmlformats.org/officeDocument/2006/relationships/image" Target="../media/image51.png"/><Relationship Id="rId7" Type="http://schemas.openxmlformats.org/officeDocument/2006/relationships/image" Target="../media/image50.png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3" Type="http://schemas.openxmlformats.org/officeDocument/2006/relationships/vmlDrawing" Target="../drawings/vmlDrawing9.vml"/><Relationship Id="rId12" Type="http://schemas.openxmlformats.org/officeDocument/2006/relationships/slideLayout" Target="../slideLayouts/slideLayout7.xml"/><Relationship Id="rId11" Type="http://schemas.openxmlformats.org/officeDocument/2006/relationships/image" Target="../media/image53.wmf"/><Relationship Id="rId10" Type="http://schemas.openxmlformats.org/officeDocument/2006/relationships/oleObject" Target="../embeddings/oleObject52.bin"/><Relationship Id="rId1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52.png"/><Relationship Id="rId8" Type="http://schemas.openxmlformats.org/officeDocument/2006/relationships/image" Target="../media/image51.png"/><Relationship Id="rId7" Type="http://schemas.openxmlformats.org/officeDocument/2006/relationships/image" Target="../media/image50.png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4" Type="http://schemas.openxmlformats.org/officeDocument/2006/relationships/image" Target="../media/image47.png"/><Relationship Id="rId3" Type="http://schemas.openxmlformats.org/officeDocument/2006/relationships/image" Target="../media/image46.png"/><Relationship Id="rId2" Type="http://schemas.openxmlformats.org/officeDocument/2006/relationships/image" Target="../media/image45.png"/><Relationship Id="rId10" Type="http://schemas.openxmlformats.org/officeDocument/2006/relationships/slideLayout" Target="../slideLayouts/slideLayout7.xml"/><Relationship Id="rId1" Type="http://schemas.openxmlformats.org/officeDocument/2006/relationships/image" Target="../media/image4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vmlDrawing" Target="../drawings/vmlDrawing10.v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54.emf"/><Relationship Id="rId1" Type="http://schemas.openxmlformats.org/officeDocument/2006/relationships/package" Target="../embeddings/Document1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58.emf"/><Relationship Id="rId8" Type="http://schemas.openxmlformats.org/officeDocument/2006/relationships/oleObject" Target="../embeddings/oleObject56.bin"/><Relationship Id="rId7" Type="http://schemas.openxmlformats.org/officeDocument/2006/relationships/slide" Target="slide1.xml"/><Relationship Id="rId6" Type="http://schemas.openxmlformats.org/officeDocument/2006/relationships/image" Target="../media/image57.e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56.emf"/><Relationship Id="rId3" Type="http://schemas.openxmlformats.org/officeDocument/2006/relationships/oleObject" Target="../embeddings/oleObject54.bin"/><Relationship Id="rId2" Type="http://schemas.openxmlformats.org/officeDocument/2006/relationships/image" Target="../media/image55.emf"/><Relationship Id="rId12" Type="http://schemas.openxmlformats.org/officeDocument/2006/relationships/notesSlide" Target="../notesSlides/notesSlide4.xml"/><Relationship Id="rId11" Type="http://schemas.openxmlformats.org/officeDocument/2006/relationships/vmlDrawing" Target="../drawings/vmlDrawing11.vml"/><Relationship Id="rId10" Type="http://schemas.openxmlformats.org/officeDocument/2006/relationships/slideLayout" Target="../slideLayouts/slideLayout7.xml"/><Relationship Id="rId1" Type="http://schemas.openxmlformats.org/officeDocument/2006/relationships/oleObject" Target="../embeddings/oleObject53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1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Relationship Id="rId3" Type="http://schemas.openxmlformats.org/officeDocument/2006/relationships/oleObject" Target="../embeddings/oleObject2.bin"/><Relationship Id="rId2" Type="http://schemas.openxmlformats.org/officeDocument/2006/relationships/image" Target="../media/image2.wmf"/><Relationship Id="rId1" Type="http://schemas.openxmlformats.org/officeDocument/2006/relationships/oleObject" Target="../embeddings/oleObject1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0.png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7.bin"/><Relationship Id="rId8" Type="http://schemas.openxmlformats.org/officeDocument/2006/relationships/image" Target="../media/image7.emf"/><Relationship Id="rId7" Type="http://schemas.openxmlformats.org/officeDocument/2006/relationships/oleObject" Target="../embeddings/oleObject6.bin"/><Relationship Id="rId6" Type="http://schemas.openxmlformats.org/officeDocument/2006/relationships/slide" Target="slide17.x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Relationship Id="rId3" Type="http://schemas.openxmlformats.org/officeDocument/2006/relationships/image" Target="../media/image5.emf"/><Relationship Id="rId2" Type="http://schemas.openxmlformats.org/officeDocument/2006/relationships/oleObject" Target="../embeddings/oleObject4.bin"/><Relationship Id="rId13" Type="http://schemas.openxmlformats.org/officeDocument/2006/relationships/notesSlide" Target="../notesSlides/notesSlide1.xml"/><Relationship Id="rId12" Type="http://schemas.openxmlformats.org/officeDocument/2006/relationships/vmlDrawing" Target="../drawings/vmlDrawing2.vml"/><Relationship Id="rId11" Type="http://schemas.openxmlformats.org/officeDocument/2006/relationships/slideLayout" Target="../slideLayouts/slideLayout7.xml"/><Relationship Id="rId10" Type="http://schemas.openxmlformats.org/officeDocument/2006/relationships/image" Target="../media/image8.emf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7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Relationship Id="rId3" Type="http://schemas.openxmlformats.org/officeDocument/2006/relationships/oleObject" Target="../embeddings/oleObject9.bin"/><Relationship Id="rId2" Type="http://schemas.openxmlformats.org/officeDocument/2006/relationships/image" Target="../media/image9.wmf"/><Relationship Id="rId1" Type="http://schemas.openxmlformats.org/officeDocument/2006/relationships/oleObject" Target="../embeddings/oleObject8.bin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7.xml"/><Relationship Id="rId8" Type="http://schemas.openxmlformats.org/officeDocument/2006/relationships/image" Target="../media/image15.wmf"/><Relationship Id="rId7" Type="http://schemas.openxmlformats.org/officeDocument/2006/relationships/oleObject" Target="../embeddings/oleObject14.bin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3.wmf"/><Relationship Id="rId3" Type="http://schemas.openxmlformats.org/officeDocument/2006/relationships/oleObject" Target="../embeddings/oleObject12.bin"/><Relationship Id="rId2" Type="http://schemas.openxmlformats.org/officeDocument/2006/relationships/image" Target="../media/image12.wmf"/><Relationship Id="rId10" Type="http://schemas.openxmlformats.org/officeDocument/2006/relationships/vmlDrawing" Target="../drawings/vmlDrawing4.vml"/><Relationship Id="rId1" Type="http://schemas.openxmlformats.org/officeDocument/2006/relationships/oleObject" Target="../embeddings/oleObject11.bin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19.bin"/><Relationship Id="rId8" Type="http://schemas.openxmlformats.org/officeDocument/2006/relationships/image" Target="../media/image19.wmf"/><Relationship Id="rId7" Type="http://schemas.openxmlformats.org/officeDocument/2006/relationships/oleObject" Target="../embeddings/oleObject18.bin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Relationship Id="rId3" Type="http://schemas.openxmlformats.org/officeDocument/2006/relationships/oleObject" Target="../embeddings/oleObject16.bin"/><Relationship Id="rId20" Type="http://schemas.openxmlformats.org/officeDocument/2006/relationships/vmlDrawing" Target="../drawings/vmlDrawing5.vml"/><Relationship Id="rId2" Type="http://schemas.openxmlformats.org/officeDocument/2006/relationships/image" Target="../media/image16.wmf"/><Relationship Id="rId19" Type="http://schemas.openxmlformats.org/officeDocument/2006/relationships/slideLayout" Target="../slideLayouts/slideLayout7.xml"/><Relationship Id="rId18" Type="http://schemas.openxmlformats.org/officeDocument/2006/relationships/image" Target="../media/image24.wmf"/><Relationship Id="rId17" Type="http://schemas.openxmlformats.org/officeDocument/2006/relationships/oleObject" Target="../embeddings/oleObject23.bin"/><Relationship Id="rId16" Type="http://schemas.openxmlformats.org/officeDocument/2006/relationships/image" Target="../media/image23.wmf"/><Relationship Id="rId15" Type="http://schemas.openxmlformats.org/officeDocument/2006/relationships/oleObject" Target="../embeddings/oleObject22.bin"/><Relationship Id="rId14" Type="http://schemas.openxmlformats.org/officeDocument/2006/relationships/image" Target="../media/image22.wmf"/><Relationship Id="rId13" Type="http://schemas.openxmlformats.org/officeDocument/2006/relationships/oleObject" Target="../embeddings/oleObject21.bin"/><Relationship Id="rId12" Type="http://schemas.openxmlformats.org/officeDocument/2006/relationships/image" Target="../media/image21.wmf"/><Relationship Id="rId11" Type="http://schemas.openxmlformats.org/officeDocument/2006/relationships/oleObject" Target="../embeddings/oleObject20.bin"/><Relationship Id="rId10" Type="http://schemas.openxmlformats.org/officeDocument/2006/relationships/image" Target="../media/image20.wmf"/><Relationship Id="rId1" Type="http://schemas.openxmlformats.org/officeDocument/2006/relationships/oleObject" Target="../embeddings/oleObject1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6.vml"/><Relationship Id="rId7" Type="http://schemas.openxmlformats.org/officeDocument/2006/relationships/slideLayout" Target="../slideLayouts/slideLayout15.x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26.wmf"/><Relationship Id="rId3" Type="http://schemas.openxmlformats.org/officeDocument/2006/relationships/oleObject" Target="../embeddings/oleObject25.bin"/><Relationship Id="rId2" Type="http://schemas.openxmlformats.org/officeDocument/2006/relationships/image" Target="../media/image25.wmf"/><Relationship Id="rId1" Type="http://schemas.openxmlformats.org/officeDocument/2006/relationships/oleObject" Target="../embeddings/oleObject24.bin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31.bin"/><Relationship Id="rId8" Type="http://schemas.openxmlformats.org/officeDocument/2006/relationships/image" Target="../media/image31.wmf"/><Relationship Id="rId7" Type="http://schemas.openxmlformats.org/officeDocument/2006/relationships/oleObject" Target="../embeddings/oleObject30.bin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9.bin"/><Relationship Id="rId41" Type="http://schemas.openxmlformats.org/officeDocument/2006/relationships/vmlDrawing" Target="../drawings/vmlDrawing7.vml"/><Relationship Id="rId40" Type="http://schemas.openxmlformats.org/officeDocument/2006/relationships/slideLayout" Target="../slideLayouts/slideLayout7.xml"/><Relationship Id="rId4" Type="http://schemas.openxmlformats.org/officeDocument/2006/relationships/image" Target="../media/image29.wmf"/><Relationship Id="rId39" Type="http://schemas.openxmlformats.org/officeDocument/2006/relationships/image" Target="../media/image42.wmf"/><Relationship Id="rId38" Type="http://schemas.openxmlformats.org/officeDocument/2006/relationships/oleObject" Target="../embeddings/oleObject50.bin"/><Relationship Id="rId37" Type="http://schemas.openxmlformats.org/officeDocument/2006/relationships/image" Target="../media/image41.wmf"/><Relationship Id="rId36" Type="http://schemas.openxmlformats.org/officeDocument/2006/relationships/oleObject" Target="../embeddings/oleObject49.bin"/><Relationship Id="rId35" Type="http://schemas.openxmlformats.org/officeDocument/2006/relationships/image" Target="../media/image40.wmf"/><Relationship Id="rId34" Type="http://schemas.openxmlformats.org/officeDocument/2006/relationships/oleObject" Target="../embeddings/oleObject48.bin"/><Relationship Id="rId33" Type="http://schemas.openxmlformats.org/officeDocument/2006/relationships/image" Target="../media/image39.wmf"/><Relationship Id="rId32" Type="http://schemas.openxmlformats.org/officeDocument/2006/relationships/oleObject" Target="../embeddings/oleObject47.bin"/><Relationship Id="rId31" Type="http://schemas.openxmlformats.org/officeDocument/2006/relationships/image" Target="../media/image38.wmf"/><Relationship Id="rId30" Type="http://schemas.openxmlformats.org/officeDocument/2006/relationships/oleObject" Target="../embeddings/oleObject46.bin"/><Relationship Id="rId3" Type="http://schemas.openxmlformats.org/officeDocument/2006/relationships/oleObject" Target="../embeddings/oleObject28.bin"/><Relationship Id="rId29" Type="http://schemas.openxmlformats.org/officeDocument/2006/relationships/image" Target="../media/image37.wmf"/><Relationship Id="rId28" Type="http://schemas.openxmlformats.org/officeDocument/2006/relationships/oleObject" Target="../embeddings/oleObject45.bin"/><Relationship Id="rId27" Type="http://schemas.openxmlformats.org/officeDocument/2006/relationships/oleObject" Target="../embeddings/oleObject44.bin"/><Relationship Id="rId26" Type="http://schemas.openxmlformats.org/officeDocument/2006/relationships/oleObject" Target="../embeddings/oleObject43.bin"/><Relationship Id="rId25" Type="http://schemas.openxmlformats.org/officeDocument/2006/relationships/oleObject" Target="../embeddings/oleObject42.bin"/><Relationship Id="rId24" Type="http://schemas.openxmlformats.org/officeDocument/2006/relationships/oleObject" Target="../embeddings/oleObject41.bin"/><Relationship Id="rId23" Type="http://schemas.openxmlformats.org/officeDocument/2006/relationships/oleObject" Target="../embeddings/oleObject40.bin"/><Relationship Id="rId22" Type="http://schemas.openxmlformats.org/officeDocument/2006/relationships/oleObject" Target="../embeddings/oleObject39.bin"/><Relationship Id="rId21" Type="http://schemas.openxmlformats.org/officeDocument/2006/relationships/oleObject" Target="../embeddings/oleObject38.bin"/><Relationship Id="rId20" Type="http://schemas.openxmlformats.org/officeDocument/2006/relationships/oleObject" Target="../embeddings/oleObject37.bin"/><Relationship Id="rId2" Type="http://schemas.openxmlformats.org/officeDocument/2006/relationships/image" Target="../media/image28.wmf"/><Relationship Id="rId19" Type="http://schemas.openxmlformats.org/officeDocument/2006/relationships/image" Target="../media/image36.wmf"/><Relationship Id="rId18" Type="http://schemas.openxmlformats.org/officeDocument/2006/relationships/oleObject" Target="../embeddings/oleObject36.bin"/><Relationship Id="rId17" Type="http://schemas.openxmlformats.org/officeDocument/2006/relationships/image" Target="../media/image35.wmf"/><Relationship Id="rId16" Type="http://schemas.openxmlformats.org/officeDocument/2006/relationships/oleObject" Target="../embeddings/oleObject35.bin"/><Relationship Id="rId15" Type="http://schemas.openxmlformats.org/officeDocument/2006/relationships/image" Target="../media/image34.wmf"/><Relationship Id="rId14" Type="http://schemas.openxmlformats.org/officeDocument/2006/relationships/oleObject" Target="../embeddings/oleObject34.bin"/><Relationship Id="rId13" Type="http://schemas.openxmlformats.org/officeDocument/2006/relationships/image" Target="../media/image33.wmf"/><Relationship Id="rId12" Type="http://schemas.openxmlformats.org/officeDocument/2006/relationships/oleObject" Target="../embeddings/oleObject33.bin"/><Relationship Id="rId11" Type="http://schemas.openxmlformats.org/officeDocument/2006/relationships/image" Target="../media/image32.wmf"/><Relationship Id="rId10" Type="http://schemas.openxmlformats.org/officeDocument/2006/relationships/oleObject" Target="../embeddings/oleObject32.bin"/><Relationship Id="rId1" Type="http://schemas.openxmlformats.org/officeDocument/2006/relationships/oleObject" Target="../embeddings/oleObject27.bin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8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3.wmf"/><Relationship Id="rId1" Type="http://schemas.openxmlformats.org/officeDocument/2006/relationships/oleObject" Target="../embeddings/oleObject5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414224" y="221826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 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18681" y="2921635"/>
            <a:ext cx="10844530" cy="10147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lstStyle/>
          <a:p>
            <a:r>
              <a:rPr lang="zh-CN" sz="60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字魂27号-布丁体" panose="00000500000000000000" charset="-122"/>
                <a:ea typeface="字魂27号-布丁体" panose="00000500000000000000" charset="-122"/>
                <a:cs typeface="字魂27号-布丁体" panose="00000500000000000000" charset="-122"/>
              </a:rPr>
              <a:t>第一章   集合与常用逻辑用语</a:t>
            </a:r>
            <a:endParaRPr lang="zh-CN" sz="60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字魂27号-布丁体" panose="00000500000000000000" charset="-122"/>
              <a:ea typeface="字魂27号-布丁体" panose="00000500000000000000" charset="-122"/>
              <a:cs typeface="字魂27号-布丁体" panose="00000500000000000000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矩形 22529"/>
          <p:cNvSpPr/>
          <p:nvPr/>
        </p:nvSpPr>
        <p:spPr>
          <a:xfrm>
            <a:off x="1524000" y="188913"/>
            <a:ext cx="262731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1" name="矩形 22530"/>
          <p:cNvSpPr/>
          <p:nvPr/>
        </p:nvSpPr>
        <p:spPr>
          <a:xfrm>
            <a:off x="3915410" y="188913"/>
            <a:ext cx="304101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集合的实际应用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矩形 22531"/>
          <p:cNvSpPr/>
          <p:nvPr/>
        </p:nvSpPr>
        <p:spPr>
          <a:xfrm>
            <a:off x="474345" y="772795"/>
            <a:ext cx="10920095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：向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名学生调查对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两事件的态度，有如下结果：赞成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的人数是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，其余的不赞成，赞成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的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人数是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33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，其余的不赞成；另外，对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都不赞成的学生比对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都赞成的学生数的三分之一多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人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问对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都赞成的学生和都不赞成的学生各多少人？</a:t>
            </a:r>
            <a:endParaRPr lang="zh-CN" altLang="x-none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22533" name="组合 22532"/>
          <p:cNvGrpSpPr>
            <a:grpSpLocks noChangeAspect="1"/>
          </p:cNvGrpSpPr>
          <p:nvPr/>
        </p:nvGrpSpPr>
        <p:grpSpPr>
          <a:xfrm>
            <a:off x="5735638" y="2636838"/>
            <a:ext cx="4319587" cy="2120900"/>
            <a:chOff x="0" y="0"/>
            <a:chExt cx="2721" cy="1336"/>
          </a:xfrm>
        </p:grpSpPr>
        <p:pic>
          <p:nvPicPr>
            <p:cNvPr id="22534" name="图片 2253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2721" cy="133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2535" name="图片 2253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5" y="272"/>
              <a:ext cx="1043" cy="8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2536" name="图片 2253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25" y="136"/>
              <a:ext cx="945" cy="1043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22537" name="图片 225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9600" y="3068638"/>
            <a:ext cx="4762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8" name="图片 225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6588" y="2924175"/>
            <a:ext cx="400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39" name="图片 225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1763" y="3429000"/>
            <a:ext cx="400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0" name="图片 2253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3700" y="3573463"/>
            <a:ext cx="781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1" name="图片 22540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56588" y="3500438"/>
            <a:ext cx="8572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2542" name="图片 22541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91625" y="3716338"/>
            <a:ext cx="657225" cy="781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543" name="文本框 22542"/>
          <p:cNvSpPr txBox="1"/>
          <p:nvPr/>
        </p:nvSpPr>
        <p:spPr>
          <a:xfrm>
            <a:off x="1847850" y="2708275"/>
            <a:ext cx="16557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分析：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2544" name="文本框 22543"/>
          <p:cNvSpPr txBox="1"/>
          <p:nvPr/>
        </p:nvSpPr>
        <p:spPr>
          <a:xfrm>
            <a:off x="1621155" y="3140075"/>
            <a:ext cx="382714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画出韦恩图，形象地表示出各数量关系的联系</a:t>
            </a:r>
            <a:endParaRPr lang="zh-CN" altLang="x-none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2546" name="对象 22545"/>
          <p:cNvGraphicFramePr>
            <a:graphicFrameLocks noChangeAspect="1"/>
          </p:cNvGraphicFramePr>
          <p:nvPr/>
        </p:nvGraphicFramePr>
        <p:xfrm>
          <a:off x="1774825" y="4941888"/>
          <a:ext cx="6626225" cy="170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" r:id="rId10" imgW="2564130" imgH="660400" progId="Equation.3">
                  <p:embed/>
                </p:oleObj>
              </mc:Choice>
              <mc:Fallback>
                <p:oleObj name="" r:id="rId10" imgW="2564130" imgH="6604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774825" y="4941888"/>
                        <a:ext cx="6626225" cy="17065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5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2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6" dur="2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2" grpId="0"/>
      <p:bldP spid="22543" grpId="0"/>
      <p:bldP spid="225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矩形 62465"/>
          <p:cNvSpPr/>
          <p:nvPr/>
        </p:nvSpPr>
        <p:spPr>
          <a:xfrm>
            <a:off x="1524000" y="188913"/>
            <a:ext cx="262731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4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2467" name="矩形 62466"/>
          <p:cNvSpPr/>
          <p:nvPr/>
        </p:nvSpPr>
        <p:spPr>
          <a:xfrm>
            <a:off x="3863975" y="188913"/>
            <a:ext cx="304101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集合的实际应用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2468" name="矩形 62467"/>
          <p:cNvSpPr/>
          <p:nvPr/>
        </p:nvSpPr>
        <p:spPr>
          <a:xfrm>
            <a:off x="489585" y="836930"/>
            <a:ext cx="1113536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     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例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：向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50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名学生调查对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两事件的态度，有如下结果：赞成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的人数是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30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，其余的不赞成，赞成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的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</a:rPr>
              <a:t>人数是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33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，其余的不赞成；另外，对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都不赞成的学生比对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都赞成的学生数的三分之一多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人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问对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x-none" sz="2800" b="1">
                <a:solidFill>
                  <a:srgbClr val="000000"/>
                </a:solidFill>
                <a:latin typeface="Arial" panose="020B0604020202020204" pitchFamily="34" charset="0"/>
              </a:rPr>
              <a:t>都赞成的学生和都不赞成的学生各多少人？</a:t>
            </a:r>
            <a:endParaRPr lang="zh-CN" altLang="x-none" sz="28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pSp>
        <p:nvGrpSpPr>
          <p:cNvPr id="62469" name="组合 62468"/>
          <p:cNvGrpSpPr>
            <a:grpSpLocks noChangeAspect="1"/>
          </p:cNvGrpSpPr>
          <p:nvPr/>
        </p:nvGrpSpPr>
        <p:grpSpPr>
          <a:xfrm>
            <a:off x="5735638" y="2636838"/>
            <a:ext cx="4319587" cy="2120900"/>
            <a:chOff x="0" y="0"/>
            <a:chExt cx="2721" cy="1336"/>
          </a:xfrm>
        </p:grpSpPr>
        <p:pic>
          <p:nvPicPr>
            <p:cNvPr id="62470" name="图片 62469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0" y="0"/>
              <a:ext cx="2721" cy="133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2471" name="图片 6247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5" y="272"/>
              <a:ext cx="1043" cy="84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62472" name="图片 6247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25" y="136"/>
              <a:ext cx="945" cy="1043"/>
            </a:xfrm>
            <a:prstGeom prst="rect">
              <a:avLst/>
            </a:prstGeom>
            <a:noFill/>
            <a:ln w="9525">
              <a:noFill/>
            </a:ln>
          </p:spPr>
        </p:pic>
      </p:grpSp>
      <p:pic>
        <p:nvPicPr>
          <p:cNvPr id="62473" name="图片 6247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9600" y="3068638"/>
            <a:ext cx="4762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4" name="图片 6247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256588" y="2924175"/>
            <a:ext cx="400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5" name="图片 6247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51763" y="3429000"/>
            <a:ext cx="400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6" name="图片 6247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43700" y="3573463"/>
            <a:ext cx="7810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7" name="图片 6247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56588" y="3500438"/>
            <a:ext cx="857250" cy="4762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2478" name="图片 6247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191625" y="3716338"/>
            <a:ext cx="657225" cy="7810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2479" name="文本框 62478"/>
          <p:cNvSpPr txBox="1"/>
          <p:nvPr/>
        </p:nvSpPr>
        <p:spPr>
          <a:xfrm>
            <a:off x="1847850" y="2708275"/>
            <a:ext cx="16557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分析：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2480" name="文本框 62479"/>
          <p:cNvSpPr txBox="1"/>
          <p:nvPr/>
        </p:nvSpPr>
        <p:spPr>
          <a:xfrm>
            <a:off x="2439988" y="3139440"/>
            <a:ext cx="3024187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画出韦恩图，形象地表示出各数量关系的联系</a:t>
            </a:r>
            <a:endParaRPr lang="zh-CN" altLang="x-none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62482" name="文本框 62481"/>
          <p:cNvSpPr txBox="1"/>
          <p:nvPr/>
        </p:nvSpPr>
        <p:spPr>
          <a:xfrm>
            <a:off x="1703388" y="4905375"/>
            <a:ext cx="24479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FF0000"/>
                </a:solidFill>
                <a:latin typeface="Arial" panose="020B0604020202020204" pitchFamily="34" charset="0"/>
              </a:rPr>
              <a:t>方法归纳：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62483" name="文本框 62482"/>
          <p:cNvSpPr txBox="1"/>
          <p:nvPr/>
        </p:nvSpPr>
        <p:spPr>
          <a:xfrm>
            <a:off x="3359150" y="4978400"/>
            <a:ext cx="6551613" cy="1383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解决这一类问题一般借用数形结合，借助于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Venn </a:t>
            </a: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图，把抽象的数学语言与直观的图形结合起来</a:t>
            </a:r>
            <a:endParaRPr lang="en-US" altLang="zh-CN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2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2" grpId="0"/>
      <p:bldP spid="624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文本框 91139"/>
          <p:cNvSpPr txBox="1"/>
          <p:nvPr/>
        </p:nvSpPr>
        <p:spPr>
          <a:xfrm>
            <a:off x="1524000" y="76835"/>
            <a:ext cx="674624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5</a:t>
            </a: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    充分条件、必要条件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314" name="文本框 91140"/>
          <p:cNvSpPr txBox="1"/>
          <p:nvPr/>
        </p:nvSpPr>
        <p:spPr>
          <a:xfrm>
            <a:off x="1524000" y="1403350"/>
            <a:ext cx="10363835" cy="22453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例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6.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）、设集合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M={x|x&gt;2},N={x|x&lt;3},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那么“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x∈M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或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x∈N”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是“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x∈M∩N”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的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(    )     </a:t>
            </a:r>
            <a:endParaRPr lang="en-US" altLang="zh-CN" sz="2800" b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A.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充要条件            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必要不充分条件</a:t>
            </a:r>
            <a:endParaRPr lang="zh-CN" altLang="en-US" sz="2800" b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充分不必要         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不充分不必要</a:t>
            </a:r>
            <a:endParaRPr lang="zh-CN" altLang="en-US" sz="2800" b="1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2" name="文本框 91141"/>
          <p:cNvSpPr txBox="1"/>
          <p:nvPr/>
        </p:nvSpPr>
        <p:spPr>
          <a:xfrm>
            <a:off x="3851275" y="1958975"/>
            <a:ext cx="450850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3" name="矩形 91142"/>
          <p:cNvSpPr/>
          <p:nvPr/>
        </p:nvSpPr>
        <p:spPr>
          <a:xfrm>
            <a:off x="9252109" y="2480945"/>
            <a:ext cx="1970405" cy="52197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t">
            <a:spAutoFit/>
          </a:bodyPr>
          <a:lstStyle/>
          <a:p>
            <a:pPr algn="ctr"/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注、</a:t>
            </a:r>
            <a:r>
              <a:rPr lang="zh-CN" altLang="en-US" sz="2800" b="1">
                <a:solidFill>
                  <a:srgbClr val="FFFF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集合法</a:t>
            </a:r>
            <a:endParaRPr lang="zh-CN" altLang="en-US" sz="2800" b="1">
              <a:solidFill>
                <a:srgbClr val="FFFF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4" name="文本框 91143"/>
          <p:cNvSpPr txBox="1"/>
          <p:nvPr/>
        </p:nvSpPr>
        <p:spPr>
          <a:xfrm>
            <a:off x="1261110" y="4300220"/>
            <a:ext cx="8964613" cy="1168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28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、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a∈R,|a|&lt;3</a:t>
            </a:r>
            <a:r>
              <a:rPr lang="zh-CN" altLang="en-US" sz="2800" b="1">
                <a:latin typeface="Arial" panose="020B0604020202020204" pitchFamily="34" charset="0"/>
                <a:ea typeface="宋体" panose="02010600030101010101" pitchFamily="2" charset="-122"/>
              </a:rPr>
              <a:t>成立的一个必要不充分条件是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(      )</a:t>
            </a:r>
            <a:endParaRPr lang="en-US" altLang="zh-CN" sz="2800" b="1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   A.a&lt;3    B.|a|&lt;2   C.a</a:t>
            </a:r>
            <a:r>
              <a:rPr lang="en-US" altLang="zh-CN" sz="2800" b="1" baseline="30000"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2800" b="1">
                <a:latin typeface="Arial" panose="020B0604020202020204" pitchFamily="34" charset="0"/>
                <a:ea typeface="宋体" panose="02010600030101010101" pitchFamily="2" charset="-122"/>
              </a:rPr>
              <a:t>&lt;9   D.0&lt;a&lt;2</a:t>
            </a:r>
            <a:endParaRPr lang="en-US" altLang="zh-CN" sz="2800" b="1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1145" name="文本框 91144"/>
          <p:cNvSpPr txBox="1"/>
          <p:nvPr/>
        </p:nvSpPr>
        <p:spPr>
          <a:xfrm>
            <a:off x="8499475" y="4300220"/>
            <a:ext cx="442913" cy="52197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1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1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1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1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42" grpId="0"/>
      <p:bldP spid="91143" grpId="0"/>
      <p:bldP spid="91144" grpId="0"/>
      <p:bldP spid="9114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935" y="369570"/>
            <a:ext cx="8320405" cy="1006475"/>
          </a:xfrm>
          <a:prstGeom prst="rect">
            <a:avLst/>
          </a:prstGeom>
          <a:noFill/>
        </p:spPr>
        <p:txBody>
          <a:bodyPr wrap="square" lIns="120945" tIns="60472" rIns="120945" bIns="60472" rtlCol="0">
            <a:spAutoFit/>
          </a:bodyPr>
          <a:lstStyle/>
          <a:p>
            <a:pPr lvl="0">
              <a:lnSpc>
                <a:spcPct val="180000"/>
              </a:lnSpc>
            </a:pP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命题角度</a:t>
            </a:r>
            <a:r>
              <a:rPr lang="en-US" altLang="zh-CN" sz="3200" b="1" kern="10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6</a:t>
            </a:r>
            <a:r>
              <a:rPr lang="zh-CN" altLang="en-US" sz="3200" b="1" kern="100">
                <a:solidFill>
                  <a:srgbClr val="FF0000"/>
                </a:solidFill>
                <a:latin typeface="Times New Roman" panose="02020603050405020304"/>
                <a:ea typeface="微软雅黑" panose="020B0503020204020204" charset="-122"/>
                <a:cs typeface="Times New Roman" panose="02020603050405020304"/>
              </a:rPr>
              <a:t>：</a:t>
            </a:r>
            <a:r>
              <a:rPr lang="zh-CN" altLang="en-US" sz="3200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含有一个量词的命题的否定</a:t>
            </a:r>
            <a:endParaRPr lang="zh-CN" altLang="en-US" sz="3200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sym typeface="+mn-ea"/>
            </a:endParaRPr>
          </a:p>
        </p:txBody>
      </p:sp>
      <p:sp>
        <p:nvSpPr>
          <p:cNvPr id="161794" name="文本框 161793"/>
          <p:cNvSpPr txBox="1"/>
          <p:nvPr/>
        </p:nvSpPr>
        <p:spPr>
          <a:xfrm>
            <a:off x="594360" y="1376045"/>
            <a:ext cx="11409680" cy="61042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例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7 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(1)命题“∃x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∈(0，＋∞)，x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＝x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－1”的否定是(　　)</a:t>
            </a:r>
            <a:endParaRPr sz="28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A．∀x∈(0，＋∞)， x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≠x－1</a:t>
            </a:r>
            <a:endParaRPr sz="28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B．∀x∉(0，＋∞)，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＝x－1</a:t>
            </a:r>
            <a:endParaRPr sz="28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C．∃x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∈(0，＋∞)，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≠x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－1</a:t>
            </a:r>
            <a:endParaRPr sz="28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D．∃x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∉(0，＋∞)，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＝x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－1</a:t>
            </a:r>
            <a:endParaRPr sz="28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>
              <a:lnSpc>
                <a:spcPct val="180000"/>
              </a:lnSpc>
            </a:pP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(2)若命题“∃x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∈R，使得x</a:t>
            </a:r>
            <a:r>
              <a:rPr lang="en-US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＋(a－1)x</a:t>
            </a:r>
            <a:r>
              <a:rPr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0</a:t>
            </a:r>
            <a:r>
              <a:rPr sz="28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＋1＜0”是真命题，则实数a的取值范围是________．</a:t>
            </a:r>
            <a:endParaRPr sz="28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>
              <a:lnSpc>
                <a:spcPct val="180000"/>
              </a:lnSpc>
            </a:pPr>
            <a:r>
              <a:rPr sz="2115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 </a:t>
            </a:r>
            <a:endParaRPr sz="2115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699" name="Object 3"/>
          <p:cNvGraphicFramePr>
            <a:graphicFrameLocks noChangeAspect="1"/>
          </p:cNvGraphicFramePr>
          <p:nvPr/>
        </p:nvGraphicFramePr>
        <p:xfrm>
          <a:off x="1165225" y="1160145"/>
          <a:ext cx="10514330" cy="453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" r:id="rId1" imgW="8324850" imgH="4981575" progId="Word.Document.12">
                  <p:embed/>
                </p:oleObj>
              </mc:Choice>
              <mc:Fallback>
                <p:oleObj name="" r:id="rId1" imgW="8324850" imgH="4981575" progId="Word.Document.12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165225" y="1160145"/>
                        <a:ext cx="10514330" cy="4537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1794" name="文本框 161793"/>
          <p:cNvSpPr txBox="1"/>
          <p:nvPr/>
        </p:nvSpPr>
        <p:spPr>
          <a:xfrm>
            <a:off x="395592" y="619052"/>
            <a:ext cx="9137561" cy="8661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80000"/>
              </a:lnSpc>
            </a:pPr>
            <a:r>
              <a:rPr lang="zh-CN" altLang="en-US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【解析】</a:t>
            </a:r>
            <a:r>
              <a:rPr sz="280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</a:rPr>
              <a:t>　</a:t>
            </a:r>
            <a:endParaRPr sz="280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516572" y="844608"/>
            <a:ext cx="11159173" cy="141287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1.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已知集合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M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{0,1,2,3,4}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N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{1,3,5}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P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M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N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，则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P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的子集共有</a:t>
            </a:r>
            <a:endParaRPr lang="zh-CN" altLang="zh-CN" sz="1050" kern="100">
              <a:latin typeface="宋体" panose="02010600030101010101" pitchFamily="2" charset="-122"/>
              <a:cs typeface="Courier New" panose="02070309020205020404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A.2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个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  		B.4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个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		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C.6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个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  		D.8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个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56398" y="1564554"/>
            <a:ext cx="6731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1320" y="26098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/>
              <a:t>达标检测</a:t>
            </a:r>
            <a:endParaRPr lang="zh-CN" altLang="en-US" sz="3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文本框 129025"/>
          <p:cNvSpPr txBox="1"/>
          <p:nvPr/>
        </p:nvSpPr>
        <p:spPr>
          <a:xfrm>
            <a:off x="992505" y="631190"/>
            <a:ext cx="11086465" cy="3322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2.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命题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：“对任意一个实数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，均有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≥0”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，则 命题 的否定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为</a:t>
            </a: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     )</a:t>
            </a:r>
            <a:endParaRPr lang="pt-BR" altLang="zh-CN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(A)</a:t>
            </a:r>
            <a:r>
              <a:rPr lang="zh-CN" altLang="pt-BR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存在</a:t>
            </a: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pt-BR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∈R</a:t>
            </a:r>
            <a:r>
              <a:rPr lang="zh-CN" altLang="pt-BR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，使得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pt-BR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pt-BR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≤0</a:t>
            </a:r>
            <a:endParaRPr lang="zh-CN" altLang="en-US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(B)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对任意</a:t>
            </a:r>
            <a:r>
              <a:rPr lang="en-US" altLang="zh-CN" sz="280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x∈R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，均有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≤0</a:t>
            </a:r>
            <a:endParaRPr lang="en-US" altLang="zh-CN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(C)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存在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∈R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，使得 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&lt;0</a:t>
            </a:r>
            <a:endParaRPr lang="en-US" altLang="zh-CN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fontAlgn="auto">
              <a:lnSpc>
                <a:spcPct val="150000"/>
              </a:lnSpc>
            </a:pP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(D)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对任意</a:t>
            </a:r>
            <a:r>
              <a:rPr lang="en-US" altLang="zh-CN" sz="2800" err="1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x∈R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，均有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&lt;0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899762" y="941836"/>
            <a:ext cx="36322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C</a:t>
            </a:r>
            <a:endParaRPr lang="en-US" altLang="zh-CN" sz="28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757555" y="3953995"/>
            <a:ext cx="11557000" cy="1383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pt-BR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【</a:t>
            </a:r>
            <a:r>
              <a:rPr lang="zh-CN" altLang="pt-BR" sz="28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解析</a:t>
            </a:r>
            <a:r>
              <a:rPr lang="pt-BR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】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C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．因为命题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p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：“对任意一个实数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，均有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≥0”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是全称命题，</a:t>
            </a:r>
            <a:endParaRPr lang="zh-CN" altLang="en-US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  <a:sym typeface="+mn-ea"/>
            </a:endParaRPr>
          </a:p>
          <a:p>
            <a:pPr algn="just" fontAlgn="auto">
              <a:lnSpc>
                <a:spcPct val="150000"/>
              </a:lnSpc>
            </a:pP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所以它的否定是“存在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∈R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，使得 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x</a:t>
            </a:r>
            <a:r>
              <a:rPr lang="en-US" altLang="zh-CN" sz="2800" baseline="-25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lang="en-US" altLang="zh-CN" sz="2800" baseline="300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2</a:t>
            </a:r>
            <a:r>
              <a:rPr lang="zh-CN" altLang="en-US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  </a:t>
            </a:r>
            <a:r>
              <a:rPr lang="en-US" altLang="zh-CN" sz="2800"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  <a:sym typeface="+mn-ea"/>
              </a:rPr>
              <a:t>&lt;0”.</a:t>
            </a:r>
            <a:endParaRPr lang="zh-CN" altLang="en-US" sz="2800"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430419" y="477378"/>
            <a:ext cx="11497308" cy="270573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3.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设全集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b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R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，集合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≥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&lt;5}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，则集合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(</a:t>
            </a:r>
            <a:r>
              <a:rPr lang="zh-CN" altLang="zh-CN" sz="2800" kern="100"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)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等于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A.{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|0&lt;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&lt;2}  			B.{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|0&lt;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2}</a:t>
            </a:r>
            <a:endParaRPr lang="zh-CN" altLang="zh-CN" sz="1050" kern="100">
              <a:latin typeface="宋体" panose="02010600030101010101" pitchFamily="2" charset="-122"/>
              <a:cs typeface="Courier New" panose="02070309020205020404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C.{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&lt;2}  			D.{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2}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36585" y="1731439"/>
            <a:ext cx="673150" cy="783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500" b="1">
                <a:solidFill>
                  <a:srgbClr val="C00000"/>
                </a:solidFill>
                <a:latin typeface="华文细黑" panose="02010600040101010101" charset="-122"/>
                <a:ea typeface="华文细黑" panose="02010600040101010101" charset="-122"/>
              </a:rPr>
              <a:t>√</a:t>
            </a:r>
            <a:endParaRPr lang="zh-CN" altLang="en-US" sz="4500" b="1">
              <a:solidFill>
                <a:srgbClr val="C00000"/>
              </a:solidFill>
              <a:latin typeface="华文细黑" panose="02010600040101010101" charset="-122"/>
              <a:ea typeface="华文细黑" panose="02010600040101010101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52289" y="3183398"/>
            <a:ext cx="11497308" cy="141287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解析　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先求出</a:t>
            </a:r>
            <a:r>
              <a:rPr lang="zh-CN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 err="1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 err="1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en-US" altLang="zh-CN" sz="2800" i="1" kern="100" err="1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&lt;2}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endParaRPr lang="en-US" altLang="zh-CN" sz="2800" kern="100">
              <a:solidFill>
                <a:srgbClr val="002060"/>
              </a:solidFill>
              <a:latin typeface="Times New Roman" panose="02020603050405020304" pitchFamily="18" charset="0"/>
              <a:ea typeface="华文细黑" panose="02010600040101010101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再利用交集的定义求得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(</a:t>
            </a:r>
            <a:r>
              <a:rPr lang="zh-CN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)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|0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&lt;2}.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16" grpId="0" uiExpand="1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灯片编号占位符 3"/>
          <p:cNvSpPr txBox="1">
            <a:spLocks noGrp="1"/>
          </p:cNvSpPr>
          <p:nvPr>
            <p:ph type="sldNum" sz="quarter" idx="12"/>
          </p:nvPr>
        </p:nvSpPr>
        <p:spPr>
          <a:xfrm>
            <a:off x="9698038" y="1588"/>
            <a:ext cx="762000" cy="366712"/>
          </a:xfrm>
          <a:noFill/>
          <a:ln>
            <a:noFill/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en-US" altLang="zh-CN">
                <a:solidFill>
                  <a:srgbClr val="FFFFFF"/>
                </a:solidFill>
              </a:rPr>
            </a:fld>
            <a:endParaRPr lang="en-US" altLang="zh-CN">
              <a:solidFill>
                <a:srgbClr val="FFFFFF"/>
              </a:solidFill>
            </a:endParaRPr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715328" y="595630"/>
          <a:ext cx="9727565" cy="34397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" r:id="rId1" imgW="4552950" imgH="1752600" progId="Word.Document.8">
                  <p:embed/>
                </p:oleObj>
              </mc:Choice>
              <mc:Fallback>
                <p:oleObj name="" r:id="rId1" imgW="4552950" imgH="175260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715328" y="595630"/>
                        <a:ext cx="9727565" cy="34397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9" name="Object 11"/>
          <p:cNvGraphicFramePr>
            <a:graphicFrameLocks noChangeAspect="1"/>
          </p:cNvGraphicFramePr>
          <p:nvPr/>
        </p:nvGraphicFramePr>
        <p:xfrm>
          <a:off x="9296400" y="762000"/>
          <a:ext cx="1684338" cy="65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" r:id="rId3" imgW="509270" imgH="198120" progId="Word.Document.8">
                  <p:embed/>
                </p:oleObj>
              </mc:Choice>
              <mc:Fallback>
                <p:oleObj name="" r:id="rId3" imgW="509270" imgH="19812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96400" y="762000"/>
                        <a:ext cx="1684338" cy="6540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500" name="Object 12"/>
          <p:cNvGraphicFramePr>
            <a:graphicFrameLocks noChangeAspect="1"/>
          </p:cNvGraphicFramePr>
          <p:nvPr/>
        </p:nvGraphicFramePr>
        <p:xfrm>
          <a:off x="1524000" y="2715260"/>
          <a:ext cx="1681163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" r:id="rId5" imgW="509270" imgH="201295" progId="Word.Document.8">
                  <p:embed/>
                </p:oleObj>
              </mc:Choice>
              <mc:Fallback>
                <p:oleObj name="" r:id="rId5" imgW="509270" imgH="2012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4000" y="2715260"/>
                        <a:ext cx="1681163" cy="6445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3" name="Object 18">
            <a:hlinkClick r:id="rId7" action="ppaction://hlinksldjump"/>
          </p:cNvPr>
          <p:cNvGraphicFramePr>
            <a:graphicFrameLocks noChangeAspect="1"/>
          </p:cNvGraphicFramePr>
          <p:nvPr/>
        </p:nvGraphicFramePr>
        <p:xfrm>
          <a:off x="1524000" y="6211888"/>
          <a:ext cx="5341938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" r:id="rId8" imgW="2376170" imgH="307975" progId="Word.Document.8">
                  <p:embed/>
                </p:oleObj>
              </mc:Choice>
              <mc:Fallback>
                <p:oleObj name="" r:id="rId8" imgW="2376170" imgH="30797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524000" y="6211888"/>
                        <a:ext cx="5341938" cy="682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3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34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35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516572" y="693362"/>
            <a:ext cx="11159173" cy="141287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6.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已知集合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b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R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，集合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 err="1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 err="1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en-US" altLang="zh-CN" sz="2800" i="1" kern="100" err="1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&lt;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－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或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&gt;4}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－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3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3}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，则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(</a:t>
            </a:r>
            <a:r>
              <a:rPr lang="zh-CN" altLang="zh-CN" sz="2800" kern="100"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)</a:t>
            </a:r>
            <a:r>
              <a:rPr lang="en-US" altLang="zh-CN" sz="2800" kern="100"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____________.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52028" y="1386541"/>
            <a:ext cx="2334260" cy="5219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{</a:t>
            </a:r>
            <a:r>
              <a:rPr lang="en-US" altLang="zh-CN" sz="2800" i="1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x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|</a:t>
            </a:r>
            <a:r>
              <a:rPr lang="zh-CN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－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2</a:t>
            </a:r>
            <a:r>
              <a:rPr lang="en-US" altLang="zh-CN" sz="2800" kern="100">
                <a:solidFill>
                  <a:srgbClr val="C0000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x</a:t>
            </a:r>
            <a:r>
              <a:rPr lang="en-US" altLang="zh-CN" sz="2800" kern="100">
                <a:solidFill>
                  <a:srgbClr val="C0000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solidFill>
                  <a:srgbClr val="C00000"/>
                </a:solidFill>
                <a:latin typeface="Times New Roman" panose="02020603050405020304"/>
                <a:ea typeface="华文细黑" panose="02010600040101010101" charset="-122"/>
              </a:rPr>
              <a:t>3}</a:t>
            </a:r>
            <a:endParaRPr lang="zh-CN" altLang="en-US" sz="2800">
              <a:solidFill>
                <a:srgbClr val="C00000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516572" y="2080307"/>
            <a:ext cx="11159173" cy="766445"/>
          </a:xfrm>
          <a:prstGeom prst="rect">
            <a:avLst/>
          </a:prstGeom>
        </p:spPr>
        <p:txBody>
          <a:bodyPr wrap="square" lIns="121875" tIns="60936" rIns="121875" bIns="60936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ct val="0"/>
              </a:spcAft>
            </a:pPr>
            <a:r>
              <a:rPr lang="zh-CN" altLang="zh-CN" sz="2800" b="1" kern="100">
                <a:solidFill>
                  <a:srgbClr val="0000FF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解析　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由图知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(</a:t>
            </a:r>
            <a:r>
              <a:rPr lang="zh-CN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MS Mincho" panose="02020609040205080304" charset="-128"/>
                <a:cs typeface="MS Mincho" panose="02020609040205080304" charset="-128"/>
              </a:rPr>
              <a:t>∁</a:t>
            </a:r>
            <a:r>
              <a:rPr lang="en-US" altLang="zh-CN" sz="2800" i="1" kern="100" baseline="-250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U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A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)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∩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B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＝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{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|</a:t>
            </a:r>
            <a:r>
              <a:rPr lang="zh-CN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Times New Roman" panose="02020603050405020304"/>
              </a:rPr>
              <a:t>－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2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i="1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x</a:t>
            </a:r>
            <a:r>
              <a:rPr lang="en-US" altLang="zh-CN" sz="2800" kern="100">
                <a:solidFill>
                  <a:srgbClr val="002060"/>
                </a:solidFill>
                <a:latin typeface="宋体" panose="02010600030101010101" pitchFamily="2" charset="-122"/>
                <a:ea typeface="华文细黑" panose="02010600040101010101" charset="-122"/>
                <a:cs typeface="Times New Roman" panose="02020603050405020304"/>
              </a:rPr>
              <a:t>≤</a:t>
            </a:r>
            <a:r>
              <a:rPr lang="en-US" altLang="zh-CN" sz="2800" kern="100">
                <a:solidFill>
                  <a:srgbClr val="002060"/>
                </a:solidFill>
                <a:latin typeface="Times New Roman" panose="02020603050405020304"/>
                <a:ea typeface="华文细黑" panose="02010600040101010101" charset="-122"/>
                <a:cs typeface="Courier New" panose="02070309020205020404"/>
              </a:rPr>
              <a:t>3}.</a:t>
            </a:r>
            <a:endParaRPr lang="zh-CN" altLang="zh-CN" sz="1050" kern="100">
              <a:effectLst/>
              <a:latin typeface="宋体" panose="02010600030101010101" pitchFamily="2" charset="-122"/>
              <a:cs typeface="Courier New" panose="02070309020205020404"/>
            </a:endParaRPr>
          </a:p>
        </p:txBody>
      </p:sp>
      <p:pic>
        <p:nvPicPr>
          <p:cNvPr id="342022" name="Picture 6" descr="BA3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4233" y="2921189"/>
            <a:ext cx="4083852" cy="93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420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16" grpId="0"/>
      <p:bldP spid="16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文本框 4097"/>
          <p:cNvSpPr txBox="1"/>
          <p:nvPr/>
        </p:nvSpPr>
        <p:spPr>
          <a:xfrm>
            <a:off x="334963" y="101600"/>
            <a:ext cx="259238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知识网络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文本框 4098"/>
          <p:cNvSpPr txBox="1"/>
          <p:nvPr/>
        </p:nvSpPr>
        <p:spPr>
          <a:xfrm>
            <a:off x="978853" y="2581910"/>
            <a:ext cx="26638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00" name="左大括号 4099"/>
          <p:cNvSpPr/>
          <p:nvPr/>
        </p:nvSpPr>
        <p:spPr>
          <a:xfrm>
            <a:off x="1821815" y="1330960"/>
            <a:ext cx="360363" cy="3024188"/>
          </a:xfrm>
          <a:prstGeom prst="leftBrace">
            <a:avLst>
              <a:gd name="adj1" fmla="val 69933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/>
          </a:p>
        </p:txBody>
      </p:sp>
      <p:sp>
        <p:nvSpPr>
          <p:cNvPr id="4101" name="文本框 4100"/>
          <p:cNvSpPr txBox="1"/>
          <p:nvPr/>
        </p:nvSpPr>
        <p:spPr>
          <a:xfrm>
            <a:off x="2136775" y="1106488"/>
            <a:ext cx="23764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集合的含义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02" name="左大括号 4101"/>
          <p:cNvSpPr/>
          <p:nvPr/>
        </p:nvSpPr>
        <p:spPr>
          <a:xfrm>
            <a:off x="3977640" y="981075"/>
            <a:ext cx="215900" cy="1008063"/>
          </a:xfrm>
          <a:prstGeom prst="leftBrace">
            <a:avLst>
              <a:gd name="adj1" fmla="val 38909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/>
          </a:p>
        </p:txBody>
      </p:sp>
      <p:sp>
        <p:nvSpPr>
          <p:cNvPr id="4103" name="文本框 4102"/>
          <p:cNvSpPr txBox="1"/>
          <p:nvPr/>
        </p:nvSpPr>
        <p:spPr>
          <a:xfrm>
            <a:off x="4193540" y="765175"/>
            <a:ext cx="23361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元素的特征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04" name="文本框 4103"/>
          <p:cNvSpPr txBox="1"/>
          <p:nvPr/>
        </p:nvSpPr>
        <p:spPr>
          <a:xfrm>
            <a:off x="3978275" y="1196975"/>
            <a:ext cx="21196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集合的分类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05" name="文本框 4104"/>
          <p:cNvSpPr txBox="1"/>
          <p:nvPr/>
        </p:nvSpPr>
        <p:spPr>
          <a:xfrm>
            <a:off x="4075430" y="1628775"/>
            <a:ext cx="288607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集合的表示方法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06" name="文本框 4105"/>
          <p:cNvSpPr txBox="1"/>
          <p:nvPr/>
        </p:nvSpPr>
        <p:spPr>
          <a:xfrm>
            <a:off x="2136775" y="2366645"/>
            <a:ext cx="25196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集合间的关系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07" name="左大括号 4106"/>
          <p:cNvSpPr/>
          <p:nvPr/>
        </p:nvSpPr>
        <p:spPr>
          <a:xfrm>
            <a:off x="4369118" y="2349500"/>
            <a:ext cx="144462" cy="865188"/>
          </a:xfrm>
          <a:prstGeom prst="leftBrace">
            <a:avLst>
              <a:gd name="adj1" fmla="val 49908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/>
          </a:p>
        </p:txBody>
      </p:sp>
      <p:sp>
        <p:nvSpPr>
          <p:cNvPr id="4108" name="文本框 4107"/>
          <p:cNvSpPr txBox="1"/>
          <p:nvPr/>
        </p:nvSpPr>
        <p:spPr>
          <a:xfrm>
            <a:off x="4656455" y="2276475"/>
            <a:ext cx="22320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元素与集合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09" name="文本框 4108"/>
          <p:cNvSpPr txBox="1"/>
          <p:nvPr/>
        </p:nvSpPr>
        <p:spPr>
          <a:xfrm>
            <a:off x="4408805" y="2924175"/>
            <a:ext cx="21926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集合与集合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10" name="文本框 4109"/>
          <p:cNvSpPr txBox="1"/>
          <p:nvPr/>
        </p:nvSpPr>
        <p:spPr>
          <a:xfrm>
            <a:off x="2182495" y="3889375"/>
            <a:ext cx="21869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集合的运算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11" name="左大括号 4110"/>
          <p:cNvSpPr/>
          <p:nvPr/>
        </p:nvSpPr>
        <p:spPr>
          <a:xfrm>
            <a:off x="4224655" y="3860800"/>
            <a:ext cx="215900" cy="1223963"/>
          </a:xfrm>
          <a:prstGeom prst="leftBrace">
            <a:avLst>
              <a:gd name="adj1" fmla="val 47242"/>
              <a:gd name="adj2" fmla="val 50000"/>
            </a:avLst>
          </a:prstGeom>
          <a:noFill/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/>
          </a:p>
        </p:txBody>
      </p:sp>
      <p:sp>
        <p:nvSpPr>
          <p:cNvPr id="4112" name="文本框 4111"/>
          <p:cNvSpPr txBox="1"/>
          <p:nvPr/>
        </p:nvSpPr>
        <p:spPr>
          <a:xfrm>
            <a:off x="4513580" y="3716338"/>
            <a:ext cx="16557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交集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13" name="文本框 4112"/>
          <p:cNvSpPr txBox="1"/>
          <p:nvPr/>
        </p:nvSpPr>
        <p:spPr>
          <a:xfrm>
            <a:off x="4513580" y="4221163"/>
            <a:ext cx="10080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并集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14" name="文本框 4113"/>
          <p:cNvSpPr txBox="1"/>
          <p:nvPr/>
        </p:nvSpPr>
        <p:spPr>
          <a:xfrm>
            <a:off x="4513580" y="4797425"/>
            <a:ext cx="10080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补集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15" name="文本框 4114"/>
          <p:cNvSpPr txBox="1"/>
          <p:nvPr/>
        </p:nvSpPr>
        <p:spPr>
          <a:xfrm>
            <a:off x="6529705" y="685165"/>
            <a:ext cx="416814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确定性，互异性，无序性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4118" name="对象 4117"/>
          <p:cNvGraphicFramePr>
            <a:graphicFrameLocks noChangeAspect="1"/>
          </p:cNvGraphicFramePr>
          <p:nvPr/>
        </p:nvGraphicFramePr>
        <p:xfrm>
          <a:off x="6097905" y="3716655"/>
          <a:ext cx="2514600" cy="477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" r:id="rId1" imgW="1496695" imgH="215900" progId="Equation.DSMT4">
                  <p:embed/>
                </p:oleObj>
              </mc:Choice>
              <mc:Fallback>
                <p:oleObj name="" r:id="rId1" imgW="149669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097905" y="3716655"/>
                        <a:ext cx="2514600" cy="47752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9" name="对象 4118"/>
          <p:cNvGraphicFramePr>
            <a:graphicFrameLocks noChangeAspect="1"/>
          </p:cNvGraphicFramePr>
          <p:nvPr/>
        </p:nvGraphicFramePr>
        <p:xfrm>
          <a:off x="5939155" y="4238625"/>
          <a:ext cx="2531110" cy="505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" r:id="rId3" imgW="1496695" imgH="215900" progId="Equation.DSMT4">
                  <p:embed/>
                </p:oleObj>
              </mc:Choice>
              <mc:Fallback>
                <p:oleObj name="" r:id="rId3" imgW="149669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939155" y="4238625"/>
                        <a:ext cx="2531110" cy="5054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20" name="对象 4119"/>
          <p:cNvGraphicFramePr>
            <a:graphicFrameLocks noChangeAspect="1"/>
          </p:cNvGraphicFramePr>
          <p:nvPr/>
        </p:nvGraphicFramePr>
        <p:xfrm>
          <a:off x="5939155" y="4887595"/>
          <a:ext cx="267335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" r:id="rId5" imgW="1396365" imgH="241300" progId="Equation.DSMT4">
                  <p:embed/>
                </p:oleObj>
              </mc:Choice>
              <mc:Fallback>
                <p:oleObj name="" r:id="rId5" imgW="1396365" imgH="241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939155" y="4887595"/>
                        <a:ext cx="2673350" cy="5556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21" name="文本框 4120"/>
          <p:cNvSpPr txBox="1"/>
          <p:nvPr/>
        </p:nvSpPr>
        <p:spPr>
          <a:xfrm>
            <a:off x="6601460" y="1628775"/>
            <a:ext cx="484759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列举法、描述法、图示法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24" name="文本框 4123"/>
          <p:cNvSpPr txBox="1"/>
          <p:nvPr/>
        </p:nvSpPr>
        <p:spPr>
          <a:xfrm>
            <a:off x="6601460" y="2276475"/>
            <a:ext cx="41014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“属于” 或“不属于”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25" name="文本框 4124"/>
          <p:cNvSpPr txBox="1"/>
          <p:nvPr/>
        </p:nvSpPr>
        <p:spPr>
          <a:xfrm>
            <a:off x="6509385" y="2924175"/>
            <a:ext cx="49396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子集、真子集、集合相等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4126" name="文本框 4125"/>
          <p:cNvSpPr txBox="1"/>
          <p:nvPr/>
        </p:nvSpPr>
        <p:spPr>
          <a:xfrm>
            <a:off x="6097905" y="1196975"/>
            <a:ext cx="62604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按元素个数分：有限集  无限集  空集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5" grpId="0"/>
      <p:bldP spid="4121" grpId="0"/>
      <p:bldP spid="4124" grpId="0"/>
      <p:bldP spid="41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263718" y="561870"/>
            <a:ext cx="2533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1"/>
                </a:solidFill>
              </a:rPr>
              <a:t>人教</a:t>
            </a:r>
            <a:r>
              <a:rPr lang="en-US" altLang="zh-CN" b="1">
                <a:solidFill>
                  <a:schemeClr val="accent1"/>
                </a:solidFill>
              </a:rPr>
              <a:t>A</a:t>
            </a:r>
            <a:r>
              <a:rPr lang="zh-CN" altLang="en-US" b="1">
                <a:solidFill>
                  <a:schemeClr val="accent1"/>
                </a:solidFill>
              </a:rPr>
              <a:t>版  必修第一册</a:t>
            </a:r>
            <a:endParaRPr lang="zh-CN" altLang="en-US" b="1">
              <a:solidFill>
                <a:schemeClr val="accent1"/>
              </a:solidFill>
            </a:endParaRPr>
          </a:p>
        </p:txBody>
      </p:sp>
      <p:pic>
        <p:nvPicPr>
          <p:cNvPr id="4" name="New picture" hidden="1"/>
          <p:cNvPicPr/>
          <p:nvPr/>
        </p:nvPicPr>
        <p:blipFill>
          <a:blip r:embed="rId1"/>
          <a:stretch>
            <a:fillRect/>
          </a:stretch>
        </p:blipFill>
        <p:spPr>
          <a:xfrm>
            <a:off x="12141200" y="11709400"/>
            <a:ext cx="482600" cy="3048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3" name="灯片编号占位符 3"/>
          <p:cNvSpPr txBox="1">
            <a:spLocks noGrp="1"/>
          </p:cNvSpPr>
          <p:nvPr>
            <p:ph type="sldNum" sz="quarter" idx="12"/>
          </p:nvPr>
        </p:nvSpPr>
        <p:spPr>
          <a:xfrm>
            <a:off x="9698038" y="1588"/>
            <a:ext cx="762000" cy="366712"/>
          </a:xfrm>
          <a:noFill/>
          <a:ln>
            <a:noFill/>
          </a:ln>
        </p:spPr>
        <p:txBody>
          <a:bodyPr anchor="b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r" eaLnBrk="1" hangingPunct="1">
              <a:buNone/>
            </a:pPr>
            <a:fld id="{9A0DB2DC-4C9A-4742-B13C-FB6460FD3503}" type="slidenum">
              <a:rPr lang="en-US" altLang="zh-CN">
                <a:solidFill>
                  <a:srgbClr val="FFFFFF"/>
                </a:solidFill>
              </a:rPr>
            </a:fld>
            <a:endParaRPr lang="en-US" altLang="zh-CN">
              <a:solidFill>
                <a:srgbClr val="FFFFFF"/>
              </a:solidFill>
            </a:endParaRPr>
          </a:p>
        </p:txBody>
      </p:sp>
      <p:sp>
        <p:nvSpPr>
          <p:cNvPr id="3091" name="AutoShape 45"/>
          <p:cNvSpPr/>
          <p:nvPr/>
        </p:nvSpPr>
        <p:spPr>
          <a:xfrm>
            <a:off x="1815465" y="2667000"/>
            <a:ext cx="1676400" cy="1219200"/>
          </a:xfrm>
          <a:prstGeom prst="flowChartAlternate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92" name="AutoShape 47"/>
          <p:cNvSpPr/>
          <p:nvPr/>
        </p:nvSpPr>
        <p:spPr>
          <a:xfrm>
            <a:off x="8839200" y="2590800"/>
            <a:ext cx="1676400" cy="1066800"/>
          </a:xfrm>
          <a:prstGeom prst="flowChartAlternateProcess">
            <a:avLst/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lstStyle/>
          <a:p>
            <a:endParaRPr lang="zh-CN" altLang="en-US">
              <a:latin typeface="Arial" panose="020B0604020202020204" pitchFamily="34" charset="0"/>
            </a:endParaRPr>
          </a:p>
        </p:txBody>
      </p:sp>
      <p:sp>
        <p:nvSpPr>
          <p:cNvPr id="3093" name="Text Box 48"/>
          <p:cNvSpPr txBox="1"/>
          <p:nvPr/>
        </p:nvSpPr>
        <p:spPr>
          <a:xfrm>
            <a:off x="8839200" y="2667000"/>
            <a:ext cx="1828800" cy="9531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latin typeface="Arial" panose="020B0604020202020204" pitchFamily="34" charset="0"/>
              </a:rPr>
              <a:t>全称量词存在量词</a:t>
            </a:r>
            <a:endParaRPr lang="zh-CN" altLang="en-US" sz="2800" b="1">
              <a:latin typeface="Arial" panose="020B0604020202020204" pitchFamily="34" charset="0"/>
            </a:endParaRPr>
          </a:p>
        </p:txBody>
      </p:sp>
      <p:sp>
        <p:nvSpPr>
          <p:cNvPr id="3095" name="Line 55"/>
          <p:cNvSpPr/>
          <p:nvPr/>
        </p:nvSpPr>
        <p:spPr>
          <a:xfrm flipV="1">
            <a:off x="2514600" y="2133600"/>
            <a:ext cx="7239000" cy="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3096" name="Line 56"/>
          <p:cNvSpPr/>
          <p:nvPr/>
        </p:nvSpPr>
        <p:spPr>
          <a:xfrm flipH="1">
            <a:off x="2514600" y="2133600"/>
            <a:ext cx="0" cy="5334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txBody>
          <a:bodyPr/>
          <a:lstStyle/>
          <a:p/>
        </p:txBody>
      </p:sp>
      <p:sp>
        <p:nvSpPr>
          <p:cNvPr id="3097" name="Line 57"/>
          <p:cNvSpPr/>
          <p:nvPr/>
        </p:nvSpPr>
        <p:spPr>
          <a:xfrm flipH="1">
            <a:off x="9753600" y="2133600"/>
            <a:ext cx="0" cy="457200"/>
          </a:xfrm>
          <a:prstGeom prst="line">
            <a:avLst/>
          </a:prstGeom>
          <a:ln w="28575" cap="flat" cmpd="sng">
            <a:solidFill>
              <a:schemeClr val="tx1"/>
            </a:solidFill>
            <a:prstDash val="solid"/>
            <a:headEnd type="none" w="med" len="med"/>
            <a:tailEnd type="arrow" w="med" len="med"/>
          </a:ln>
        </p:spPr>
        <p:txBody>
          <a:bodyPr/>
          <a:lstStyle/>
          <a:p/>
        </p:txBody>
      </p:sp>
      <p:sp>
        <p:nvSpPr>
          <p:cNvPr id="3099" name="Text Box 59"/>
          <p:cNvSpPr txBox="1"/>
          <p:nvPr/>
        </p:nvSpPr>
        <p:spPr>
          <a:xfrm>
            <a:off x="1891665" y="2666683"/>
            <a:ext cx="1524000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 b="1">
                <a:latin typeface="Arial" panose="020B0604020202020204" pitchFamily="34" charset="0"/>
              </a:rPr>
              <a:t>充分条件必要条件充要条件</a:t>
            </a:r>
            <a:endParaRPr lang="zh-CN" altLang="en-US" sz="2400" b="1">
              <a:latin typeface="Arial" panose="020B0604020202020204" pitchFamily="34" charset="0"/>
            </a:endParaRPr>
          </a:p>
        </p:txBody>
      </p:sp>
      <p:grpSp>
        <p:nvGrpSpPr>
          <p:cNvPr id="4" name="Group 134"/>
          <p:cNvGrpSpPr/>
          <p:nvPr/>
        </p:nvGrpSpPr>
        <p:grpSpPr>
          <a:xfrm>
            <a:off x="3911600" y="4083050"/>
            <a:ext cx="4114800" cy="2546350"/>
            <a:chOff x="3168" y="2524"/>
            <a:chExt cx="2592" cy="1604"/>
          </a:xfrm>
        </p:grpSpPr>
        <p:sp>
          <p:nvSpPr>
            <p:cNvPr id="3108" name="AutoShape 115">
              <a:hlinkClick r:id="rId1" action="ppaction://hlinksldjump"/>
            </p:cNvPr>
            <p:cNvSpPr/>
            <p:nvPr/>
          </p:nvSpPr>
          <p:spPr>
            <a:xfrm>
              <a:off x="3168" y="2592"/>
              <a:ext cx="2592" cy="1536"/>
            </a:xfrm>
            <a:prstGeom prst="wedgeRoundRectCallout">
              <a:avLst>
                <a:gd name="adj1" fmla="val -76620"/>
                <a:gd name="adj2" fmla="val -77278"/>
                <a:gd name="adj3" fmla="val 16667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pPr algn="ctr"/>
              <a:endParaRPr lang="zh-CN" altLang="zh-CN" sz="2800">
                <a:solidFill>
                  <a:schemeClr val="tx1"/>
                </a:solidFill>
                <a:uFillTx/>
                <a:latin typeface="Arial" panose="020B0604020202020204" pitchFamily="34" charset="0"/>
              </a:endParaRPr>
            </a:p>
          </p:txBody>
        </p:sp>
        <p:graphicFrame>
          <p:nvGraphicFramePr>
            <p:cNvPr id="3081" name="Object 116"/>
            <p:cNvGraphicFramePr>
              <a:graphicFrameLocks noChangeAspect="1"/>
            </p:cNvGraphicFramePr>
            <p:nvPr/>
          </p:nvGraphicFramePr>
          <p:xfrm>
            <a:off x="3168" y="2524"/>
            <a:ext cx="2592" cy="7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1" name="" r:id="rId2" imgW="1728470" imgH="435610" progId="Word.Document.8">
                    <p:embed/>
                  </p:oleObj>
                </mc:Choice>
                <mc:Fallback>
                  <p:oleObj name="" r:id="rId2" imgW="1728470" imgH="435610" progId="Word.Document.8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3"/>
                        <a:stretch>
                          <a:fillRect/>
                        </a:stretch>
                      </p:blipFill>
                      <p:spPr>
                        <a:xfrm>
                          <a:off x="3168" y="2524"/>
                          <a:ext cx="2592" cy="706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3079" name="Object 121">
            <a:hlinkClick r:id="rId1" action="ppaction://hlinksldjump"/>
          </p:cNvPr>
          <p:cNvGraphicFramePr>
            <a:graphicFrameLocks noChangeAspect="1"/>
          </p:cNvGraphicFramePr>
          <p:nvPr/>
        </p:nvGraphicFramePr>
        <p:xfrm>
          <a:off x="7851775" y="544513"/>
          <a:ext cx="2554288" cy="1398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" r:id="rId4" imgW="1130935" imgH="594360" progId="Word.Document.8">
                  <p:embed/>
                </p:oleObj>
              </mc:Choice>
              <mc:Fallback>
                <p:oleObj name="" r:id="rId4" imgW="1130935" imgH="59436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51775" y="544513"/>
                        <a:ext cx="2554288" cy="13985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465" name="AutoShape 129"/>
          <p:cNvSpPr/>
          <p:nvPr/>
        </p:nvSpPr>
        <p:spPr>
          <a:xfrm>
            <a:off x="7767638" y="314325"/>
            <a:ext cx="2895600" cy="1676400"/>
          </a:xfrm>
          <a:prstGeom prst="wedgeRoundRectCallout">
            <a:avLst>
              <a:gd name="adj1" fmla="val 18694"/>
              <a:gd name="adj2" fmla="val 91759"/>
              <a:gd name="adj3" fmla="val 16667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endParaRPr lang="zh-CN" altLang="zh-CN">
              <a:latin typeface="Arial" panose="020B0604020202020204" pitchFamily="34" charset="0"/>
            </a:endParaRPr>
          </a:p>
        </p:txBody>
      </p:sp>
      <p:sp>
        <p:nvSpPr>
          <p:cNvPr id="14468" name="AutoShape 132">
            <a:hlinkClick r:id="rId6" action="ppaction://hlinksldjump"/>
          </p:cNvPr>
          <p:cNvSpPr/>
          <p:nvPr/>
        </p:nvSpPr>
        <p:spPr>
          <a:xfrm>
            <a:off x="908685" y="1460500"/>
            <a:ext cx="1752600" cy="457200"/>
          </a:xfrm>
          <a:prstGeom prst="wedgeRoundRectCallout">
            <a:avLst>
              <a:gd name="adj1" fmla="val 58514"/>
              <a:gd name="adj2" fmla="val 242361"/>
              <a:gd name="adj3" fmla="val 16667"/>
            </a:avLst>
          </a:prstGeom>
          <a:noFill/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endParaRPr lang="zh-CN" altLang="zh-CN">
              <a:latin typeface="Arial" panose="020B0604020202020204" pitchFamily="34" charset="0"/>
            </a:endParaRPr>
          </a:p>
        </p:txBody>
      </p:sp>
      <p:graphicFrame>
        <p:nvGraphicFramePr>
          <p:cNvPr id="3080" name="Object 133"/>
          <p:cNvGraphicFramePr>
            <a:graphicFrameLocks noChangeAspect="1"/>
          </p:cNvGraphicFramePr>
          <p:nvPr/>
        </p:nvGraphicFramePr>
        <p:xfrm>
          <a:off x="862965" y="1378585"/>
          <a:ext cx="2057400" cy="57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" r:id="rId7" imgW="704215" imgH="201295" progId="Word.Document.8">
                  <p:embed/>
                </p:oleObj>
              </mc:Choice>
              <mc:Fallback>
                <p:oleObj name="" r:id="rId7" imgW="704215" imgH="20129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62965" y="1378585"/>
                        <a:ext cx="2057400" cy="5794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18">
            <a:hlinkClick r:id="rId1" action="ppaction://hlinksldjump"/>
          </p:cNvPr>
          <p:cNvGraphicFramePr>
            <a:graphicFrameLocks noChangeAspect="1"/>
          </p:cNvGraphicFramePr>
          <p:nvPr/>
        </p:nvGraphicFramePr>
        <p:xfrm>
          <a:off x="3889375" y="5202555"/>
          <a:ext cx="4137660" cy="15722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" r:id="rId9" imgW="1676400" imgH="631190" progId="Word.Document.8">
                  <p:embed/>
                </p:oleObj>
              </mc:Choice>
              <mc:Fallback>
                <p:oleObj name="" r:id="rId9" imgW="1676400" imgH="63119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889375" y="5202555"/>
                        <a:ext cx="4137660" cy="157226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14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14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65" grpId="0"/>
      <p:bldP spid="1446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4" name="文本框 8203"/>
          <p:cNvSpPr txBox="1"/>
          <p:nvPr/>
        </p:nvSpPr>
        <p:spPr>
          <a:xfrm>
            <a:off x="777816" y="4649513"/>
            <a:ext cx="10998546" cy="13849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特别提示：解答集合问题，必须准确理解集合的有关</a:t>
            </a:r>
            <a:endParaRPr lang="zh-CN" altLang="x-none" sz="28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                 概念，对于用描述法给出的集合                    ，</a:t>
            </a:r>
            <a:endParaRPr lang="zh-CN" altLang="x-none" sz="2800" b="1">
              <a:solidFill>
                <a:srgbClr val="0000FF"/>
              </a:solidFill>
              <a:latin typeface="Arial" panose="020B0604020202020204" pitchFamily="34" charset="0"/>
            </a:endParaRPr>
          </a:p>
          <a:p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                 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要紧紧抓住分隔符前面的代表元素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x</a:t>
            </a: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以及它所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满足的条件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P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。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8194" name="文本框 8193"/>
          <p:cNvSpPr txBox="1"/>
          <p:nvPr/>
        </p:nvSpPr>
        <p:spPr>
          <a:xfrm>
            <a:off x="1374659" y="308206"/>
            <a:ext cx="31178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1: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5" name="文本框 8194"/>
          <p:cNvSpPr txBox="1"/>
          <p:nvPr/>
        </p:nvSpPr>
        <p:spPr>
          <a:xfrm>
            <a:off x="3462222" y="307889"/>
            <a:ext cx="55451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>
                <a:solidFill>
                  <a:srgbClr val="FF0000"/>
                </a:solidFill>
                <a:latin typeface="Arial" panose="020B0604020202020204" pitchFamily="34" charset="0"/>
              </a:rPr>
              <a:t>集合概念的理解及元素的特性</a:t>
            </a:r>
            <a:endParaRPr lang="zh-CN" altLang="en-US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196" name="对象 8195"/>
          <p:cNvGraphicFramePr>
            <a:graphicFrameLocks noChangeAspect="1"/>
          </p:cNvGraphicFramePr>
          <p:nvPr/>
        </p:nvGraphicFramePr>
        <p:xfrm>
          <a:off x="1374659" y="952731"/>
          <a:ext cx="9263380" cy="2309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" r:id="rId1" imgW="3975100" imgH="889000" progId="Equation.DSMT4">
                  <p:embed/>
                </p:oleObj>
              </mc:Choice>
              <mc:Fallback>
                <p:oleObj name="" r:id="rId1" imgW="3975100" imgH="889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374659" y="952731"/>
                        <a:ext cx="9263380" cy="23094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7" name="对象 8196"/>
          <p:cNvGraphicFramePr>
            <a:graphicFrameLocks noChangeAspect="1"/>
          </p:cNvGraphicFramePr>
          <p:nvPr/>
        </p:nvGraphicFramePr>
        <p:xfrm>
          <a:off x="1374659" y="2975841"/>
          <a:ext cx="8767445" cy="211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" r:id="rId3" imgW="4279900" imgH="889000" progId="Equation.DSMT4">
                  <p:embed/>
                </p:oleObj>
              </mc:Choice>
              <mc:Fallback>
                <p:oleObj name="" r:id="rId3" imgW="4279900" imgH="889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74659" y="2975841"/>
                        <a:ext cx="8767445" cy="2114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8" name="文本框 8197"/>
          <p:cNvSpPr txBox="1"/>
          <p:nvPr/>
        </p:nvSpPr>
        <p:spPr>
          <a:xfrm>
            <a:off x="7918017" y="1560109"/>
            <a:ext cx="45561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199" name="文本框 8198"/>
          <p:cNvSpPr txBox="1"/>
          <p:nvPr/>
        </p:nvSpPr>
        <p:spPr>
          <a:xfrm>
            <a:off x="7099502" y="3740699"/>
            <a:ext cx="576262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8203" name="对象 8202"/>
          <p:cNvGraphicFramePr>
            <a:graphicFrameLocks noChangeAspect="1"/>
          </p:cNvGraphicFramePr>
          <p:nvPr/>
        </p:nvGraphicFramePr>
        <p:xfrm>
          <a:off x="7699720" y="5090391"/>
          <a:ext cx="136842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" r:id="rId5" imgW="15849600" imgH="6096000" progId="Equation.DSMT4">
                  <p:embed/>
                </p:oleObj>
              </mc:Choice>
              <mc:Fallback>
                <p:oleObj name="" r:id="rId5" imgW="15849600" imgH="6096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99720" y="5090391"/>
                        <a:ext cx="1368425" cy="503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4" grpId="0"/>
      <p:bldP spid="8198" grpId="0"/>
      <p:bldP spid="81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20" name="对象 9219"/>
          <p:cNvGraphicFramePr>
            <a:graphicFrameLocks noChangeAspect="1"/>
          </p:cNvGraphicFramePr>
          <p:nvPr/>
        </p:nvGraphicFramePr>
        <p:xfrm>
          <a:off x="1499870" y="1112520"/>
          <a:ext cx="10167620" cy="1774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" r:id="rId1" imgW="4519295" imgH="723900" progId="Equation.DSMT4">
                  <p:embed/>
                </p:oleObj>
              </mc:Choice>
              <mc:Fallback>
                <p:oleObj name="" r:id="rId1" imgW="4519295" imgH="723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99870" y="1112520"/>
                        <a:ext cx="10167620" cy="177419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" name="文本框 9220"/>
          <p:cNvSpPr txBox="1"/>
          <p:nvPr/>
        </p:nvSpPr>
        <p:spPr>
          <a:xfrm>
            <a:off x="9766300" y="1793558"/>
            <a:ext cx="647700" cy="768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4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zh-CN" sz="44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9227" name="组合 9226"/>
          <p:cNvGrpSpPr/>
          <p:nvPr/>
        </p:nvGrpSpPr>
        <p:grpSpPr>
          <a:xfrm>
            <a:off x="2149475" y="3231833"/>
            <a:ext cx="7616825" cy="1770062"/>
            <a:chOff x="340" y="1671"/>
            <a:chExt cx="4798" cy="1115"/>
          </a:xfrm>
        </p:grpSpPr>
        <p:graphicFrame>
          <p:nvGraphicFramePr>
            <p:cNvPr id="9222" name="对象 9221"/>
            <p:cNvGraphicFramePr>
              <a:graphicFrameLocks noChangeAspect="1"/>
            </p:cNvGraphicFramePr>
            <p:nvPr/>
          </p:nvGraphicFramePr>
          <p:xfrm>
            <a:off x="340" y="1671"/>
            <a:ext cx="4798" cy="111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49" name="" r:id="rId3" imgW="2946400" imgH="698500" progId="Equation.DSMT4">
                    <p:embed/>
                  </p:oleObj>
                </mc:Choice>
                <mc:Fallback>
                  <p:oleObj name="" r:id="rId3" imgW="2946400" imgH="698500" progId="Equation.DSMT4">
                    <p:embed/>
                    <p:pic>
                      <p:nvPicPr>
                        <p:cNvPr id="0" name="OLE substitute image"/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340" y="1671"/>
                          <a:ext cx="4798" cy="1115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3" name="直接连接符 9222"/>
            <p:cNvSpPr/>
            <p:nvPr/>
          </p:nvSpPr>
          <p:spPr>
            <a:xfrm>
              <a:off x="975" y="2387"/>
              <a:ext cx="1179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graphicFrame>
        <p:nvGraphicFramePr>
          <p:cNvPr id="9224" name="对象 9223"/>
          <p:cNvGraphicFramePr>
            <a:graphicFrameLocks noChangeAspect="1"/>
          </p:cNvGraphicFramePr>
          <p:nvPr/>
        </p:nvGraphicFramePr>
        <p:xfrm>
          <a:off x="941705" y="4937125"/>
          <a:ext cx="9227185" cy="5372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" r:id="rId5" imgW="4135120" imgH="215900" progId="Equation.DSMT4">
                  <p:embed/>
                </p:oleObj>
              </mc:Choice>
              <mc:Fallback>
                <p:oleObj name="" r:id="rId5" imgW="4135120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1705" y="4937125"/>
                        <a:ext cx="9227185" cy="53721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5" name="文本框 9224"/>
          <p:cNvSpPr txBox="1"/>
          <p:nvPr/>
        </p:nvSpPr>
        <p:spPr>
          <a:xfrm>
            <a:off x="1167765" y="5962015"/>
            <a:ext cx="90017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关键：验证求出的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a</a:t>
            </a:r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值是否满足集合中元素的“互异性”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9226" name="对象 9225"/>
          <p:cNvGraphicFramePr>
            <a:graphicFrameLocks noChangeAspect="1"/>
          </p:cNvGraphicFramePr>
          <p:nvPr/>
        </p:nvGraphicFramePr>
        <p:xfrm>
          <a:off x="3375025" y="3695065"/>
          <a:ext cx="1223963" cy="844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" r:id="rId7" imgW="241300" imgH="393700" progId="Equation.DSMT4">
                  <p:embed/>
                </p:oleObj>
              </mc:Choice>
              <mc:Fallback>
                <p:oleObj name="" r:id="rId7" imgW="241300" imgH="393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75025" y="3695065"/>
                        <a:ext cx="1223963" cy="8445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8" name="文本框 9227"/>
          <p:cNvSpPr txBox="1"/>
          <p:nvPr/>
        </p:nvSpPr>
        <p:spPr>
          <a:xfrm>
            <a:off x="1990725" y="333375"/>
            <a:ext cx="3117850" cy="6451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x-none" sz="36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1:</a:t>
            </a:r>
            <a:endParaRPr lang="zh-CN" altLang="x-none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9229" name="文本框 9228"/>
          <p:cNvSpPr txBox="1"/>
          <p:nvPr/>
        </p:nvSpPr>
        <p:spPr>
          <a:xfrm>
            <a:off x="4367213" y="404813"/>
            <a:ext cx="554513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集合概念的理解及元素的特性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文本框 12289"/>
          <p:cNvSpPr txBox="1"/>
          <p:nvPr/>
        </p:nvSpPr>
        <p:spPr>
          <a:xfrm>
            <a:off x="2063750" y="44450"/>
            <a:ext cx="431958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：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291" name="文本框 12290"/>
          <p:cNvSpPr txBox="1"/>
          <p:nvPr/>
        </p:nvSpPr>
        <p:spPr>
          <a:xfrm>
            <a:off x="4619308" y="105728"/>
            <a:ext cx="42481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子集与真子集的概念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292" name="对象 12291"/>
          <p:cNvGraphicFramePr>
            <a:graphicFrameLocks noChangeAspect="1"/>
          </p:cNvGraphicFramePr>
          <p:nvPr/>
        </p:nvGraphicFramePr>
        <p:xfrm>
          <a:off x="1491298" y="941070"/>
          <a:ext cx="8562340" cy="9512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" r:id="rId1" imgW="4063365" imgH="431800" progId="Equation.DSMT4">
                  <p:embed/>
                </p:oleObj>
              </mc:Choice>
              <mc:Fallback>
                <p:oleObj name="" r:id="rId1" imgW="4063365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491298" y="941070"/>
                        <a:ext cx="8562340" cy="95123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3" name="文本框 12292"/>
          <p:cNvSpPr txBox="1"/>
          <p:nvPr/>
        </p:nvSpPr>
        <p:spPr>
          <a:xfrm>
            <a:off x="9551988" y="1062673"/>
            <a:ext cx="431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294" name="对象 12293"/>
          <p:cNvGraphicFramePr>
            <a:graphicFrameLocks noChangeAspect="1"/>
          </p:cNvGraphicFramePr>
          <p:nvPr/>
        </p:nvGraphicFramePr>
        <p:xfrm>
          <a:off x="1770063" y="2636838"/>
          <a:ext cx="699611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" r:id="rId3" imgW="2664460" imgH="203200" progId="Equation.DSMT4">
                  <p:embed/>
                </p:oleObj>
              </mc:Choice>
              <mc:Fallback>
                <p:oleObj name="" r:id="rId3" imgW="2664460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770063" y="2636838"/>
                        <a:ext cx="6996112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5" name="文本框 12294"/>
          <p:cNvSpPr txBox="1"/>
          <p:nvPr/>
        </p:nvSpPr>
        <p:spPr>
          <a:xfrm>
            <a:off x="8112125" y="2636838"/>
            <a:ext cx="5032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296" name="对象 12295"/>
          <p:cNvGraphicFramePr>
            <a:graphicFrameLocks noChangeAspect="1"/>
          </p:cNvGraphicFramePr>
          <p:nvPr/>
        </p:nvGraphicFramePr>
        <p:xfrm>
          <a:off x="2017713" y="3213100"/>
          <a:ext cx="8191500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" r:id="rId5" imgW="3348355" imgH="215900" progId="Equation.DSMT4">
                  <p:embed/>
                </p:oleObj>
              </mc:Choice>
              <mc:Fallback>
                <p:oleObj name="" r:id="rId5" imgW="334835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17713" y="3213100"/>
                        <a:ext cx="8191500" cy="50323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7" name="对象 12296"/>
          <p:cNvGraphicFramePr>
            <a:graphicFrameLocks noChangeAspect="1"/>
          </p:cNvGraphicFramePr>
          <p:nvPr/>
        </p:nvGraphicFramePr>
        <p:xfrm>
          <a:off x="9512300" y="3141663"/>
          <a:ext cx="4714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" r:id="rId7" imgW="177800" imgH="189865" progId="Equation.DSMT4">
                  <p:embed/>
                </p:oleObj>
              </mc:Choice>
              <mc:Fallback>
                <p:oleObj name="" r:id="rId7" imgW="177800" imgH="1898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512300" y="3141663"/>
                        <a:ext cx="471488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8" name="对象 12297"/>
          <p:cNvGraphicFramePr>
            <a:graphicFrameLocks noChangeAspect="1"/>
          </p:cNvGraphicFramePr>
          <p:nvPr/>
        </p:nvGraphicFramePr>
        <p:xfrm>
          <a:off x="3143250" y="3860800"/>
          <a:ext cx="35163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6" name="" r:id="rId9" imgW="1496695" imgH="215900" progId="Equation.DSMT4">
                  <p:embed/>
                </p:oleObj>
              </mc:Choice>
              <mc:Fallback>
                <p:oleObj name="" r:id="rId9" imgW="1496695" imgH="2159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143250" y="3860800"/>
                        <a:ext cx="3516313" cy="5048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9" name="对象 12298"/>
          <p:cNvGraphicFramePr>
            <a:graphicFrameLocks noChangeAspect="1"/>
          </p:cNvGraphicFramePr>
          <p:nvPr/>
        </p:nvGraphicFramePr>
        <p:xfrm>
          <a:off x="5951538" y="3789363"/>
          <a:ext cx="8636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" r:id="rId11" imgW="368300" imgH="190500" progId="Equation.DSMT4">
                  <p:embed/>
                </p:oleObj>
              </mc:Choice>
              <mc:Fallback>
                <p:oleObj name="" r:id="rId11" imgW="368300" imgH="1905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51538" y="3789363"/>
                        <a:ext cx="863600" cy="40163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300" name="文本框 12299"/>
          <p:cNvSpPr txBox="1"/>
          <p:nvPr/>
        </p:nvSpPr>
        <p:spPr>
          <a:xfrm>
            <a:off x="1630363" y="5203825"/>
            <a:ext cx="63373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FF0000"/>
                </a:solidFill>
                <a:latin typeface="Arial" panose="020B0604020202020204" pitchFamily="34" charset="0"/>
              </a:rPr>
              <a:t>特别提示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: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2301" name="文本框 12300"/>
          <p:cNvSpPr txBox="1"/>
          <p:nvPr/>
        </p:nvSpPr>
        <p:spPr>
          <a:xfrm>
            <a:off x="1847850" y="5708650"/>
            <a:ext cx="899160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1</a:t>
            </a: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）空集是任何集合的子集；是任何非空集合的真子集</a:t>
            </a:r>
            <a:endParaRPr lang="en-US" altLang="zh-CN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2302" name="文本框 12301"/>
          <p:cNvSpPr txBox="1"/>
          <p:nvPr/>
        </p:nvSpPr>
        <p:spPr>
          <a:xfrm>
            <a:off x="1913255" y="6233160"/>
            <a:ext cx="59769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（</a:t>
            </a:r>
            <a:r>
              <a:rPr lang="en-US" altLang="zh-CN" sz="2800" b="1">
                <a:solidFill>
                  <a:srgbClr val="0000FF"/>
                </a:solidFill>
                <a:latin typeface="Arial" panose="020B0604020202020204" pitchFamily="34" charset="0"/>
              </a:rPr>
              <a:t>2</a:t>
            </a:r>
            <a:r>
              <a:rPr lang="zh-CN" altLang="x-none" sz="2800" b="1">
                <a:solidFill>
                  <a:srgbClr val="0000FF"/>
                </a:solidFill>
                <a:latin typeface="Arial" panose="020B0604020202020204" pitchFamily="34" charset="0"/>
              </a:rPr>
              <a:t>）任何集合都是它本身的子集</a:t>
            </a:r>
            <a:endParaRPr lang="en-US" altLang="zh-CN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12303" name="对象 12302"/>
          <p:cNvGraphicFramePr>
            <a:graphicFrameLocks noChangeAspect="1"/>
          </p:cNvGraphicFramePr>
          <p:nvPr/>
        </p:nvGraphicFramePr>
        <p:xfrm>
          <a:off x="4079875" y="2922588"/>
          <a:ext cx="360363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" r:id="rId13" imgW="139700" imgH="139700" progId="Equation.3">
                  <p:embed/>
                </p:oleObj>
              </mc:Choice>
              <mc:Fallback>
                <p:oleObj name="" r:id="rId13" imgW="139700" imgH="1397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079875" y="2922588"/>
                        <a:ext cx="360363" cy="3603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5" name="对象 12304"/>
          <p:cNvGraphicFramePr>
            <a:graphicFrameLocks noChangeAspect="1"/>
          </p:cNvGraphicFramePr>
          <p:nvPr/>
        </p:nvGraphicFramePr>
        <p:xfrm>
          <a:off x="3071813" y="4448175"/>
          <a:ext cx="4752975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" r:id="rId15" imgW="2080260" imgH="215900" progId="Equation.3">
                  <p:embed/>
                </p:oleObj>
              </mc:Choice>
              <mc:Fallback>
                <p:oleObj name="" r:id="rId15" imgW="2080260" imgH="2159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071813" y="4448175"/>
                        <a:ext cx="4752975" cy="4937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306" name="对象 12305"/>
          <p:cNvGraphicFramePr>
            <a:graphicFrameLocks noChangeAspect="1"/>
          </p:cNvGraphicFramePr>
          <p:nvPr/>
        </p:nvGraphicFramePr>
        <p:xfrm>
          <a:off x="6311900" y="4365625"/>
          <a:ext cx="863600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" r:id="rId17" imgW="405765" imgH="190500" progId="Equation.3">
                  <p:embed/>
                </p:oleObj>
              </mc:Choice>
              <mc:Fallback>
                <p:oleObj name="" r:id="rId17" imgW="405765" imgH="190500" progId="Equation.3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8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311900" y="4365625"/>
                        <a:ext cx="863600" cy="4048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9" dur="500"/>
                                        <p:tgtEl>
                                          <p:spTgt spid="12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5" grpId="0"/>
      <p:bldP spid="12300" grpId="0"/>
      <p:bldP spid="12301" grpId="0"/>
      <p:bldP spid="123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68" name="内容占位符 36867"/>
          <p:cNvGraphicFramePr>
            <a:graphicFrameLocks noGrp="1"/>
          </p:cNvGraphicFramePr>
          <p:nvPr>
            <p:ph sz="half" idx="1"/>
          </p:nvPr>
        </p:nvGraphicFramePr>
        <p:xfrm>
          <a:off x="1890871" y="572770"/>
          <a:ext cx="777367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" r:id="rId1" imgW="4381500" imgH="533400" progId="Equation.DSMT4">
                  <p:embed/>
                </p:oleObj>
              </mc:Choice>
              <mc:Fallback>
                <p:oleObj name="" r:id="rId1" imgW="4381500" imgH="533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1890871" y="572770"/>
                        <a:ext cx="7773670" cy="965200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2" name="内容占位符 36881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1891030" y="1555750"/>
          <a:ext cx="8907780" cy="16897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" r:id="rId3" imgW="3467100" imgH="749300" progId="Equation.DSMT4">
                  <p:embed/>
                </p:oleObj>
              </mc:Choice>
              <mc:Fallback>
                <p:oleObj name="" r:id="rId3" imgW="3467100" imgH="749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91030" y="1555750"/>
                        <a:ext cx="8907780" cy="168973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6" name="内容占位符 3688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1591310" y="3106420"/>
          <a:ext cx="9121775" cy="36950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3" name="" r:id="rId5" imgW="3390900" imgH="1549400" progId="Equation.DSMT4">
                  <p:embed/>
                </p:oleObj>
              </mc:Choice>
              <mc:Fallback>
                <p:oleObj name="" r:id="rId5" imgW="3390900" imgH="154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1310" y="3106420"/>
                        <a:ext cx="9121775" cy="3695065"/>
                      </a:xfrm>
                      <a:prstGeom prst="rect">
                        <a:avLst/>
                      </a:prstGeom>
                      <a:noFill/>
                      <a:ln w="38100"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0" name="矩形标注 36889"/>
          <p:cNvSpPr/>
          <p:nvPr/>
        </p:nvSpPr>
        <p:spPr>
          <a:xfrm>
            <a:off x="4295775" y="908050"/>
            <a:ext cx="2736850" cy="647700"/>
          </a:xfrm>
          <a:prstGeom prst="wedgeRectCallout">
            <a:avLst>
              <a:gd name="adj1" fmla="val -74708"/>
              <a:gd name="adj2" fmla="val 14730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zh-CN" altLang="en-US" sz="3200" b="1">
                <a:solidFill>
                  <a:srgbClr val="0000FF"/>
                </a:solidFill>
                <a:latin typeface="Arial" panose="020B0604020202020204" pitchFamily="34" charset="0"/>
              </a:rPr>
              <a:t>化归思想</a:t>
            </a:r>
            <a:endParaRPr lang="zh-CN" altLang="en-US" sz="32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6891" name="矩形标注 36890"/>
          <p:cNvSpPr/>
          <p:nvPr/>
        </p:nvSpPr>
        <p:spPr>
          <a:xfrm>
            <a:off x="7824788" y="4508500"/>
            <a:ext cx="2519362" cy="647700"/>
          </a:xfrm>
          <a:prstGeom prst="wedgeRectCallout">
            <a:avLst>
              <a:gd name="adj1" fmla="val -114463"/>
              <a:gd name="adj2" fmla="val -83333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r>
              <a:rPr lang="zh-CN" altLang="en-US" sz="2800" b="1">
                <a:solidFill>
                  <a:srgbClr val="0000FF"/>
                </a:solidFill>
                <a:latin typeface="Arial" panose="020B0604020202020204" pitchFamily="34" charset="0"/>
              </a:rPr>
              <a:t>分类讨论思想</a:t>
            </a:r>
            <a:endParaRPr lang="zh-CN" altLang="en-US" sz="2800" b="1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6892" name="文本框 36891"/>
          <p:cNvSpPr txBox="1"/>
          <p:nvPr/>
        </p:nvSpPr>
        <p:spPr>
          <a:xfrm>
            <a:off x="2063750" y="-20637"/>
            <a:ext cx="431958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3200" b="1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：</a:t>
            </a:r>
            <a:endParaRPr lang="en-US" altLang="zh-CN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6893" name="文本框 36892"/>
          <p:cNvSpPr txBox="1"/>
          <p:nvPr/>
        </p:nvSpPr>
        <p:spPr>
          <a:xfrm>
            <a:off x="4656138" y="50800"/>
            <a:ext cx="42481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3200" b="1">
                <a:solidFill>
                  <a:srgbClr val="FF0000"/>
                </a:solidFill>
                <a:latin typeface="Arial" panose="020B0604020202020204" pitchFamily="34" charset="0"/>
              </a:rPr>
              <a:t>子集与真子集的概念</a:t>
            </a:r>
            <a:endParaRPr lang="zh-CN" altLang="x-none" sz="32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90" grpId="0"/>
      <p:bldP spid="3689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00" name="对象 55299"/>
          <p:cNvGraphicFramePr>
            <a:graphicFrameLocks noChangeAspect="1"/>
          </p:cNvGraphicFramePr>
          <p:nvPr/>
        </p:nvGraphicFramePr>
        <p:xfrm>
          <a:off x="2176780" y="171450"/>
          <a:ext cx="9571990" cy="979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" r:id="rId1" imgW="7648575" imgH="1219200" progId="Equation.DSMT4">
                  <p:embed/>
                </p:oleObj>
              </mc:Choice>
              <mc:Fallback>
                <p:oleObj name="" r:id="rId1" imgW="7648575" imgH="1219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76780" y="171450"/>
                        <a:ext cx="9571990" cy="97980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1" name="对象 55300"/>
          <p:cNvGraphicFramePr>
            <a:graphicFrameLocks noChangeAspect="1"/>
          </p:cNvGraphicFramePr>
          <p:nvPr/>
        </p:nvGraphicFramePr>
        <p:xfrm>
          <a:off x="1631950" y="1246188"/>
          <a:ext cx="42957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" r:id="rId3" imgW="1790700" imgH="279400" progId="Equation.DSMT4">
                  <p:embed/>
                </p:oleObj>
              </mc:Choice>
              <mc:Fallback>
                <p:oleObj name="" r:id="rId3" imgW="17907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1950" y="1246188"/>
                        <a:ext cx="4295775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3" name="对象 55302"/>
          <p:cNvGraphicFramePr>
            <a:graphicFrameLocks noChangeAspect="1"/>
          </p:cNvGraphicFramePr>
          <p:nvPr/>
        </p:nvGraphicFramePr>
        <p:xfrm>
          <a:off x="6137275" y="1357313"/>
          <a:ext cx="240665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" r:id="rId5" imgW="1002665" imgH="203200" progId="Equation.DSMT4">
                  <p:embed/>
                </p:oleObj>
              </mc:Choice>
              <mc:Fallback>
                <p:oleObj name="" r:id="rId5" imgW="1002665" imgH="2032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37275" y="1357313"/>
                        <a:ext cx="2406650" cy="487362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4" name="直接连接符 55303"/>
          <p:cNvSpPr/>
          <p:nvPr/>
        </p:nvSpPr>
        <p:spPr>
          <a:xfrm>
            <a:off x="2279650" y="2492375"/>
            <a:ext cx="3313113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graphicFrame>
        <p:nvGraphicFramePr>
          <p:cNvPr id="55306" name="对象 55305"/>
          <p:cNvGraphicFramePr>
            <a:graphicFrameLocks noChangeAspect="1"/>
          </p:cNvGraphicFramePr>
          <p:nvPr/>
        </p:nvGraphicFramePr>
        <p:xfrm>
          <a:off x="3632200" y="2413000"/>
          <a:ext cx="19367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7" name="" r:id="rId7" imgW="114300" imgH="127000" progId="Equation.DSMT4">
                  <p:embed/>
                </p:oleObj>
              </mc:Choice>
              <mc:Fallback>
                <p:oleObj name="" r:id="rId7" imgW="114300" imgH="127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3632200" y="2413000"/>
                        <a:ext cx="193675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7" name="直接连接符 55306"/>
          <p:cNvSpPr/>
          <p:nvPr/>
        </p:nvSpPr>
        <p:spPr>
          <a:xfrm>
            <a:off x="3719513" y="1989138"/>
            <a:ext cx="1800225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10" name="直接连接符 55309"/>
          <p:cNvSpPr/>
          <p:nvPr/>
        </p:nvSpPr>
        <p:spPr>
          <a:xfrm flipH="1">
            <a:off x="3719513" y="1989138"/>
            <a:ext cx="0" cy="503237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11" name="直接连接符 55310"/>
          <p:cNvSpPr/>
          <p:nvPr/>
        </p:nvSpPr>
        <p:spPr>
          <a:xfrm flipH="1">
            <a:off x="2855913" y="2133600"/>
            <a:ext cx="0" cy="358775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12" name="直接连接符 55311"/>
          <p:cNvSpPr/>
          <p:nvPr/>
        </p:nvSpPr>
        <p:spPr>
          <a:xfrm>
            <a:off x="2855913" y="2133600"/>
            <a:ext cx="1368425" cy="0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13" name="直接连接符 55312"/>
          <p:cNvSpPr/>
          <p:nvPr/>
        </p:nvSpPr>
        <p:spPr>
          <a:xfrm flipH="1">
            <a:off x="7159625" y="2133600"/>
            <a:ext cx="0" cy="358775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aphicFrame>
        <p:nvGraphicFramePr>
          <p:cNvPr id="55314" name="对象 55313"/>
          <p:cNvGraphicFramePr>
            <a:graphicFrameLocks noChangeAspect="1"/>
          </p:cNvGraphicFramePr>
          <p:nvPr/>
        </p:nvGraphicFramePr>
        <p:xfrm>
          <a:off x="4133850" y="2405063"/>
          <a:ext cx="19367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8" name="" r:id="rId9" imgW="114300" imgH="127000" progId="Equation.DSMT4">
                  <p:embed/>
                </p:oleObj>
              </mc:Choice>
              <mc:Fallback>
                <p:oleObj name="" r:id="rId9" imgW="114300" imgH="127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4133850" y="2405063"/>
                        <a:ext cx="193675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5" name="对象 55314"/>
          <p:cNvGraphicFramePr>
            <a:graphicFrameLocks noChangeAspect="1"/>
          </p:cNvGraphicFramePr>
          <p:nvPr/>
        </p:nvGraphicFramePr>
        <p:xfrm>
          <a:off x="2751138" y="2349500"/>
          <a:ext cx="268287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9" name="" r:id="rId10" imgW="101600" imgH="114300" progId="Equation.DSMT4">
                  <p:embed/>
                </p:oleObj>
              </mc:Choice>
              <mc:Fallback>
                <p:oleObj name="" r:id="rId10" imgW="101600" imgH="114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2751138" y="2349500"/>
                        <a:ext cx="268287" cy="303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6" name="对象 55315"/>
          <p:cNvGraphicFramePr>
            <a:graphicFrameLocks noChangeAspect="1"/>
          </p:cNvGraphicFramePr>
          <p:nvPr/>
        </p:nvGraphicFramePr>
        <p:xfrm>
          <a:off x="2640013" y="2565400"/>
          <a:ext cx="322262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0" name="" r:id="rId12" imgW="190500" imgH="165100" progId="Equation.DSMT4">
                  <p:embed/>
                </p:oleObj>
              </mc:Choice>
              <mc:Fallback>
                <p:oleObj name="" r:id="rId12" imgW="190500" imgH="165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640013" y="2565400"/>
                        <a:ext cx="322262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7" name="对象 55316"/>
          <p:cNvGraphicFramePr>
            <a:graphicFrameLocks noChangeAspect="1"/>
          </p:cNvGraphicFramePr>
          <p:nvPr/>
        </p:nvGraphicFramePr>
        <p:xfrm>
          <a:off x="3625850" y="2517775"/>
          <a:ext cx="150813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" r:id="rId14" imgW="88265" imgH="164465" progId="Equation.DSMT4">
                  <p:embed/>
                </p:oleObj>
              </mc:Choice>
              <mc:Fallback>
                <p:oleObj name="" r:id="rId14" imgW="88265" imgH="1644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625850" y="2517775"/>
                        <a:ext cx="150813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8" name="对象 55317"/>
          <p:cNvGraphicFramePr>
            <a:graphicFrameLocks noChangeAspect="1"/>
          </p:cNvGraphicFramePr>
          <p:nvPr/>
        </p:nvGraphicFramePr>
        <p:xfrm>
          <a:off x="4095750" y="2508250"/>
          <a:ext cx="215900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2" name="" r:id="rId16" imgW="127000" imgH="164465" progId="Equation.DSMT4">
                  <p:embed/>
                </p:oleObj>
              </mc:Choice>
              <mc:Fallback>
                <p:oleObj name="" r:id="rId16" imgW="127000" imgH="1644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095750" y="2508250"/>
                        <a:ext cx="215900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19" name="对象 55318"/>
          <p:cNvGraphicFramePr>
            <a:graphicFrameLocks noChangeAspect="1"/>
          </p:cNvGraphicFramePr>
          <p:nvPr/>
        </p:nvGraphicFramePr>
        <p:xfrm>
          <a:off x="5321300" y="2581275"/>
          <a:ext cx="3111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" name="" r:id="rId18" imgW="127000" imgH="139700" progId="Equation.DSMT4">
                  <p:embed/>
                </p:oleObj>
              </mc:Choice>
              <mc:Fallback>
                <p:oleObj name="" r:id="rId18" imgW="127000" imgH="139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5321300" y="2581275"/>
                        <a:ext cx="311150" cy="342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0" name="直接连接符 55319"/>
          <p:cNvSpPr/>
          <p:nvPr/>
        </p:nvSpPr>
        <p:spPr>
          <a:xfrm>
            <a:off x="5951538" y="2492375"/>
            <a:ext cx="3313112" cy="0"/>
          </a:xfrm>
          <a:prstGeom prst="line">
            <a:avLst/>
          </a:prstGeom>
          <a:ln w="38100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  <p:txBody>
          <a:bodyPr/>
          <a:lstStyle/>
          <a:p/>
        </p:txBody>
      </p:sp>
      <p:sp>
        <p:nvSpPr>
          <p:cNvPr id="55321" name="直接连接符 55320"/>
          <p:cNvSpPr/>
          <p:nvPr/>
        </p:nvSpPr>
        <p:spPr>
          <a:xfrm flipH="1">
            <a:off x="7593013" y="1973263"/>
            <a:ext cx="0" cy="503237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22" name="直接连接符 55321"/>
          <p:cNvSpPr/>
          <p:nvPr/>
        </p:nvSpPr>
        <p:spPr>
          <a:xfrm>
            <a:off x="7175500" y="2133600"/>
            <a:ext cx="1800225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aphicFrame>
        <p:nvGraphicFramePr>
          <p:cNvPr id="55323" name="对象 55322"/>
          <p:cNvGraphicFramePr>
            <a:graphicFrameLocks noChangeAspect="1"/>
          </p:cNvGraphicFramePr>
          <p:nvPr/>
        </p:nvGraphicFramePr>
        <p:xfrm>
          <a:off x="7070725" y="2405063"/>
          <a:ext cx="19367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" r:id="rId20" imgW="114300" imgH="127000" progId="Equation.DSMT4">
                  <p:embed/>
                </p:oleObj>
              </mc:Choice>
              <mc:Fallback>
                <p:oleObj name="" r:id="rId20" imgW="114300" imgH="127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070725" y="2405063"/>
                        <a:ext cx="193675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4" name="对象 55323"/>
          <p:cNvGraphicFramePr>
            <a:graphicFrameLocks noChangeAspect="1"/>
          </p:cNvGraphicFramePr>
          <p:nvPr/>
        </p:nvGraphicFramePr>
        <p:xfrm>
          <a:off x="7464425" y="2349500"/>
          <a:ext cx="268288" cy="30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" r:id="rId21" imgW="101600" imgH="114300" progId="Equation.DSMT4">
                  <p:embed/>
                </p:oleObj>
              </mc:Choice>
              <mc:Fallback>
                <p:oleObj name="" r:id="rId21" imgW="101600" imgH="1143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1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7464425" y="2349500"/>
                        <a:ext cx="268288" cy="30321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5" name="直接连接符 55324"/>
          <p:cNvSpPr/>
          <p:nvPr/>
        </p:nvSpPr>
        <p:spPr>
          <a:xfrm>
            <a:off x="7593013" y="1973263"/>
            <a:ext cx="1800225" cy="0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aphicFrame>
        <p:nvGraphicFramePr>
          <p:cNvPr id="55326" name="对象 55325"/>
          <p:cNvGraphicFramePr>
            <a:graphicFrameLocks noChangeAspect="1"/>
          </p:cNvGraphicFramePr>
          <p:nvPr/>
        </p:nvGraphicFramePr>
        <p:xfrm>
          <a:off x="7064375" y="2508250"/>
          <a:ext cx="150813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" r:id="rId22" imgW="88265" imgH="164465" progId="Equation.DSMT4">
                  <p:embed/>
                </p:oleObj>
              </mc:Choice>
              <mc:Fallback>
                <p:oleObj name="" r:id="rId22" imgW="88265" imgH="1644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7064375" y="2508250"/>
                        <a:ext cx="150813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27" name="对象 55326"/>
          <p:cNvGraphicFramePr>
            <a:graphicFrameLocks noChangeAspect="1"/>
          </p:cNvGraphicFramePr>
          <p:nvPr/>
        </p:nvGraphicFramePr>
        <p:xfrm>
          <a:off x="7496175" y="2492375"/>
          <a:ext cx="215900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" r:id="rId23" imgW="127000" imgH="164465" progId="Equation.DSMT4">
                  <p:embed/>
                </p:oleObj>
              </mc:Choice>
              <mc:Fallback>
                <p:oleObj name="" r:id="rId23" imgW="127000" imgH="164465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496175" y="2492375"/>
                        <a:ext cx="215900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29" name="直接连接符 55328"/>
          <p:cNvSpPr/>
          <p:nvPr/>
        </p:nvSpPr>
        <p:spPr>
          <a:xfrm flipH="1">
            <a:off x="6440488" y="1973263"/>
            <a:ext cx="0" cy="503237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30" name="直接连接符 55329"/>
          <p:cNvSpPr/>
          <p:nvPr/>
        </p:nvSpPr>
        <p:spPr>
          <a:xfrm flipH="1">
            <a:off x="4208463" y="2117725"/>
            <a:ext cx="0" cy="358775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55331" name="直接连接符 55330"/>
          <p:cNvSpPr/>
          <p:nvPr/>
        </p:nvSpPr>
        <p:spPr>
          <a:xfrm flipH="1">
            <a:off x="5792788" y="1973263"/>
            <a:ext cx="647700" cy="0"/>
          </a:xfrm>
          <a:prstGeom prst="line">
            <a:avLst/>
          </a:prstGeom>
          <a:ln w="38100" cap="flat" cmpd="sng">
            <a:solidFill>
              <a:srgbClr val="008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graphicFrame>
        <p:nvGraphicFramePr>
          <p:cNvPr id="55332" name="对象 55331"/>
          <p:cNvGraphicFramePr>
            <a:graphicFrameLocks noChangeAspect="1"/>
          </p:cNvGraphicFramePr>
          <p:nvPr/>
        </p:nvGraphicFramePr>
        <p:xfrm>
          <a:off x="6189663" y="2541588"/>
          <a:ext cx="322262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8" name="" r:id="rId24" imgW="190500" imgH="165100" progId="Equation.DSMT4">
                  <p:embed/>
                </p:oleObj>
              </mc:Choice>
              <mc:Fallback>
                <p:oleObj name="" r:id="rId24" imgW="190500" imgH="165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189663" y="2541588"/>
                        <a:ext cx="322262" cy="2809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3" name="对象 55332"/>
          <p:cNvGraphicFramePr>
            <a:graphicFrameLocks noChangeAspect="1"/>
          </p:cNvGraphicFramePr>
          <p:nvPr/>
        </p:nvGraphicFramePr>
        <p:xfrm>
          <a:off x="2855913" y="2781300"/>
          <a:ext cx="322262" cy="280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9" name="" r:id="rId25" imgW="190500" imgH="165100" progId="Equation.DSMT4">
                  <p:embed/>
                </p:oleObj>
              </mc:Choice>
              <mc:Fallback>
                <p:oleObj name="" r:id="rId25" imgW="190500" imgH="1651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855913" y="2781300"/>
                        <a:ext cx="322262" cy="280988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4" name="对象 55333"/>
          <p:cNvGraphicFramePr>
            <a:graphicFrameLocks noChangeAspect="1"/>
          </p:cNvGraphicFramePr>
          <p:nvPr/>
        </p:nvGraphicFramePr>
        <p:xfrm>
          <a:off x="6350000" y="2389188"/>
          <a:ext cx="193675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0" name="" r:id="rId26" imgW="114300" imgH="127000" progId="Equation.DSMT4">
                  <p:embed/>
                </p:oleObj>
              </mc:Choice>
              <mc:Fallback>
                <p:oleObj name="" r:id="rId26" imgW="114300" imgH="1270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8">
                        <a:clrChange>
                          <a:clrFrom>
                            <a:srgbClr val="000000"/>
                          </a:clrFrom>
                          <a:clrTo>
                            <a:srgbClr val="FF0000"/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350000" y="2389188"/>
                        <a:ext cx="193675" cy="215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5" name="对象 55334"/>
          <p:cNvGraphicFramePr>
            <a:graphicFrameLocks noChangeAspect="1"/>
          </p:cNvGraphicFramePr>
          <p:nvPr/>
        </p:nvGraphicFramePr>
        <p:xfrm>
          <a:off x="9024938" y="2533650"/>
          <a:ext cx="3111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1" name="" r:id="rId27" imgW="127000" imgH="139700" progId="Equation.DSMT4">
                  <p:embed/>
                </p:oleObj>
              </mc:Choice>
              <mc:Fallback>
                <p:oleObj name="" r:id="rId27" imgW="127000" imgH="1397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024938" y="2533650"/>
                        <a:ext cx="311150" cy="34290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6" name="对象 55335"/>
          <p:cNvGraphicFramePr>
            <a:graphicFrameLocks noChangeAspect="1"/>
          </p:cNvGraphicFramePr>
          <p:nvPr/>
        </p:nvGraphicFramePr>
        <p:xfrm>
          <a:off x="2176463" y="3141663"/>
          <a:ext cx="3198812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2" name="" r:id="rId28" imgW="1333500" imgH="279400" progId="Equation.DSMT4">
                  <p:embed/>
                </p:oleObj>
              </mc:Choice>
              <mc:Fallback>
                <p:oleObj name="" r:id="rId28" imgW="13335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2176463" y="3141663"/>
                        <a:ext cx="3198812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7" name="对象 55336"/>
          <p:cNvGraphicFramePr>
            <a:graphicFrameLocks noChangeAspect="1"/>
          </p:cNvGraphicFramePr>
          <p:nvPr/>
        </p:nvGraphicFramePr>
        <p:xfrm>
          <a:off x="5807075" y="3119438"/>
          <a:ext cx="2376488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" r:id="rId30" imgW="989965" imgH="279400" progId="Equation.DSMT4">
                  <p:embed/>
                </p:oleObj>
              </mc:Choice>
              <mc:Fallback>
                <p:oleObj name="" r:id="rId30" imgW="989965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5807075" y="3119438"/>
                        <a:ext cx="2376488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8" name="对象 55337"/>
          <p:cNvGraphicFramePr>
            <a:graphicFrameLocks noChangeAspect="1"/>
          </p:cNvGraphicFramePr>
          <p:nvPr/>
        </p:nvGraphicFramePr>
        <p:xfrm>
          <a:off x="1847850" y="3714750"/>
          <a:ext cx="322897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" r:id="rId32" imgW="1346200" imgH="279400" progId="Equation.DSMT4">
                  <p:embed/>
                </p:oleObj>
              </mc:Choice>
              <mc:Fallback>
                <p:oleObj name="" r:id="rId32" imgW="13462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1847850" y="3714750"/>
                        <a:ext cx="3228975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39" name="对象 55338"/>
          <p:cNvGraphicFramePr>
            <a:graphicFrameLocks noChangeAspect="1"/>
          </p:cNvGraphicFramePr>
          <p:nvPr/>
        </p:nvGraphicFramePr>
        <p:xfrm>
          <a:off x="5557838" y="3767138"/>
          <a:ext cx="4446587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" r:id="rId34" imgW="1854200" imgH="279400" progId="Equation.DSMT4">
                  <p:embed/>
                </p:oleObj>
              </mc:Choice>
              <mc:Fallback>
                <p:oleObj name="" r:id="rId34" imgW="1854200" imgH="2794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5557838" y="3767138"/>
                        <a:ext cx="4446587" cy="6699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0" name="文本框 55339"/>
          <p:cNvSpPr txBox="1"/>
          <p:nvPr/>
        </p:nvSpPr>
        <p:spPr>
          <a:xfrm>
            <a:off x="1631950" y="4456113"/>
            <a:ext cx="1295400" cy="521970"/>
          </a:xfrm>
          <a:prstGeom prst="rect">
            <a:avLst/>
          </a:prstGeom>
          <a:noFill/>
          <a:ln w="9525" cap="flat" cmpd="sng">
            <a:solidFill>
              <a:srgbClr val="FF00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000099"/>
                </a:solidFill>
                <a:latin typeface="Comic Sans MS" panose="030F0702030302020204" pitchFamily="66" charset="0"/>
                <a:ea typeface="华文隶书" panose="02010800040101010101" pitchFamily="2" charset="-122"/>
              </a:rPr>
              <a:t>点评</a:t>
            </a:r>
            <a:endParaRPr lang="zh-CN" altLang="en-US" sz="2800" b="1">
              <a:solidFill>
                <a:srgbClr val="000099"/>
              </a:solidFill>
              <a:latin typeface="Comic Sans MS" panose="030F0702030302020204" pitchFamily="66" charset="0"/>
              <a:ea typeface="华文隶书" panose="02010800040101010101" pitchFamily="2" charset="-122"/>
            </a:endParaRPr>
          </a:p>
        </p:txBody>
      </p:sp>
      <p:graphicFrame>
        <p:nvGraphicFramePr>
          <p:cNvPr id="55341" name="对象 55340"/>
          <p:cNvGraphicFramePr>
            <a:graphicFrameLocks noChangeAspect="1"/>
          </p:cNvGraphicFramePr>
          <p:nvPr/>
        </p:nvGraphicFramePr>
        <p:xfrm>
          <a:off x="2952750" y="4410075"/>
          <a:ext cx="717550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" r:id="rId36" imgW="3110230" imgH="431800" progId="Equation.DSMT4">
                  <p:embed/>
                </p:oleObj>
              </mc:Choice>
              <mc:Fallback>
                <p:oleObj name="" r:id="rId36" imgW="3110230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2952750" y="4410075"/>
                        <a:ext cx="7175500" cy="995363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42" name="对象 55341"/>
          <p:cNvGraphicFramePr>
            <a:graphicFrameLocks noChangeAspect="1"/>
          </p:cNvGraphicFramePr>
          <p:nvPr/>
        </p:nvGraphicFramePr>
        <p:xfrm>
          <a:off x="2773363" y="5529263"/>
          <a:ext cx="7426325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" r:id="rId38" imgW="3453130" imgH="431800" progId="Equation.DSMT4">
                  <p:embed/>
                </p:oleObj>
              </mc:Choice>
              <mc:Fallback>
                <p:oleObj name="" r:id="rId38" imgW="3453130" imgH="431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9"/>
                      <a:stretch>
                        <a:fillRect/>
                      </a:stretch>
                    </p:blipFill>
                    <p:spPr>
                      <a:xfrm>
                        <a:off x="2773363" y="5529263"/>
                        <a:ext cx="7426325" cy="928687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3" name="矩形 55342"/>
          <p:cNvSpPr/>
          <p:nvPr/>
        </p:nvSpPr>
        <p:spPr>
          <a:xfrm>
            <a:off x="2263775" y="1844675"/>
            <a:ext cx="7272338" cy="129698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70485" y="-17145"/>
            <a:ext cx="4897438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x-none" sz="2800" b="1">
                <a:solidFill>
                  <a:srgbClr val="FF0000"/>
                </a:solidFill>
                <a:latin typeface="Arial" panose="020B0604020202020204" pitchFamily="34" charset="0"/>
              </a:rPr>
              <a:t>命题角度</a:t>
            </a:r>
            <a:r>
              <a:rPr lang="en-US" altLang="zh-CN" sz="2800" b="1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endParaRPr lang="en-US" altLang="zh-CN" sz="2800" b="1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  <a:latin typeface="Arial" panose="020B0604020202020204" pitchFamily="34" charset="0"/>
              </a:rPr>
              <a:t>集合的运算</a:t>
            </a:r>
            <a:endParaRPr lang="zh-CN" altLang="en-US" sz="28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3" name="矩形标注 2"/>
          <p:cNvSpPr/>
          <p:nvPr/>
        </p:nvSpPr>
        <p:spPr>
          <a:xfrm>
            <a:off x="6456363" y="2060575"/>
            <a:ext cx="3671887" cy="1296988"/>
          </a:xfrm>
          <a:prstGeom prst="wedgeRectCallout">
            <a:avLst>
              <a:gd name="adj1" fmla="val -76935"/>
              <a:gd name="adj2" fmla="val -59056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pPr algn="ctr"/>
            <a:r>
              <a:rPr lang="en-US" altLang="zh-CN" sz="3200">
                <a:solidFill>
                  <a:srgbClr val="0000FF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 </a:t>
            </a:r>
            <a:r>
              <a:rPr lang="zh-CN" altLang="en-US" sz="32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数形结合的思想</a:t>
            </a:r>
            <a:endParaRPr lang="zh-CN" altLang="en-US" sz="3200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  <a:p>
            <a:pPr algn="ctr"/>
            <a:r>
              <a:rPr lang="zh-CN" altLang="en-US" sz="3200">
                <a:solidFill>
                  <a:srgbClr val="FF0000"/>
                </a:solidFill>
                <a:latin typeface="楷体_GB2312" panose="02010609030101010101" pitchFamily="1" charset="-122"/>
                <a:ea typeface="楷体_GB2312" panose="02010609030101010101" pitchFamily="1" charset="-122"/>
              </a:rPr>
              <a:t>数轴法</a:t>
            </a:r>
            <a:endParaRPr lang="zh-CN" altLang="en-US" sz="3200">
              <a:solidFill>
                <a:srgbClr val="FF0000"/>
              </a:solidFill>
              <a:latin typeface="楷体_GB2312" panose="02010609030101010101" pitchFamily="1" charset="-122"/>
              <a:ea typeface="楷体_GB2312" panose="02010609030101010101" pitchFamily="1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55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5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5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40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24" name="对象 56323"/>
          <p:cNvGraphicFramePr>
            <a:graphicFrameLocks noChangeAspect="1"/>
          </p:cNvGraphicFramePr>
          <p:nvPr/>
        </p:nvGraphicFramePr>
        <p:xfrm>
          <a:off x="2129790" y="930593"/>
          <a:ext cx="6823075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" r:id="rId1" imgW="2959100" imgH="685800" progId="Equation.DSMT4">
                  <p:embed/>
                </p:oleObj>
              </mc:Choice>
              <mc:Fallback>
                <p:oleObj name="" r:id="rId1" imgW="2959100" imgH="685800" progId="Equation.DSMT4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2129790" y="930593"/>
                        <a:ext cx="6823075" cy="15811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3000">
        <p:random/>
      </p:transition>
    </mc:Choice>
    <mc:Fallback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6.1.7601 Service Pack 1"/>
  <p:tag name="AS_RELEASE_DATE" val="2020.05.14"/>
  <p:tag name="AS_TITLE" val="Aspose.Slides for .NET 4.0 Client Profile"/>
  <p:tag name="AS_VERSION" val="20.5"/>
  <p:tag name="ISPRING_PRESENTATION_TITLE" val="毕业活动策划"/>
  <p:tag name="KSO_WM_DOC_GUID" val="{42bd8650-b790-4050-be52-eb8cba04ccd4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1736</Words>
  <Application>WPS 演示</Application>
  <PresentationFormat>宽屏</PresentationFormat>
  <Paragraphs>184</Paragraphs>
  <Slides>20</Slides>
  <Notes>4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57</vt:i4>
      </vt:variant>
      <vt:variant>
        <vt:lpstr>幻灯片标题</vt:lpstr>
      </vt:variant>
      <vt:variant>
        <vt:i4>20</vt:i4>
      </vt:variant>
    </vt:vector>
  </HeadingPairs>
  <TitlesOfParts>
    <vt:vector size="97" baseType="lpstr">
      <vt:lpstr>Arial</vt:lpstr>
      <vt:lpstr>宋体</vt:lpstr>
      <vt:lpstr>Wingdings</vt:lpstr>
      <vt:lpstr>字魂27号-布丁体</vt:lpstr>
      <vt:lpstr>华文行楷</vt:lpstr>
      <vt:lpstr>微软雅黑</vt:lpstr>
      <vt:lpstr>Comic Sans MS</vt:lpstr>
      <vt:lpstr>华文隶书</vt:lpstr>
      <vt:lpstr>楷体_GB2312</vt:lpstr>
      <vt:lpstr>Calibri</vt:lpstr>
      <vt:lpstr>Arial Unicode MS</vt:lpstr>
      <vt:lpstr>Times New Roman</vt:lpstr>
      <vt:lpstr>Times New Roman</vt:lpstr>
      <vt:lpstr>华文细黑</vt:lpstr>
      <vt:lpstr>Courier New</vt:lpstr>
      <vt:lpstr>Courier New</vt:lpstr>
      <vt:lpstr>MS Mincho</vt:lpstr>
      <vt:lpstr>新宋体</vt:lpstr>
      <vt:lpstr>Yu Gothic UI</vt:lpstr>
      <vt:lpstr>1_Office 主题</vt:lpstr>
      <vt:lpstr>Word.Document.12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Equation.3</vt:lpstr>
      <vt:lpstr>Equation.3</vt:lpstr>
      <vt:lpstr>Equation.3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Word.Document.8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Equation.DSMT4</vt:lpstr>
      <vt:lpstr>Word.Document.8</vt:lpstr>
      <vt:lpstr>Equation.DSMT4</vt:lpstr>
      <vt:lpstr>Equation.DSMT4</vt:lpstr>
      <vt:lpstr>Equation.3</vt:lpstr>
      <vt:lpstr>Word.Document.8</vt:lpstr>
      <vt:lpstr>Word.Document.8</vt:lpstr>
      <vt:lpstr>Word.Document.8</vt:lpstr>
      <vt:lpstr>Word.Document.8</vt:lpstr>
      <vt:lpstr>Word.Document.8</vt:lpstr>
      <vt:lpstr>Word.Document.8</vt:lpstr>
      <vt:lpstr>Equation.DSMT4</vt:lpstr>
      <vt:lpstr>Equation.DSMT4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毕业活动策划</dc:title>
  <dc:creator>Administrator</dc:creator>
  <cp:lastModifiedBy>Administrator</cp:lastModifiedBy>
  <cp:revision>190</cp:revision>
  <dcterms:created xsi:type="dcterms:W3CDTF">2019-01-12T04:39:00Z</dcterms:created>
  <dcterms:modified xsi:type="dcterms:W3CDTF">2020-08-29T03:35:59Z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