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2"/>
  </p:notesMasterIdLst>
  <p:sldIdLst>
    <p:sldId id="329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63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30" r:id="rId31"/>
  </p:sldIdLst>
  <p:sldSz cx="12192000" cy="6858000"/>
  <p:notesSz cx="7104063" cy="10234613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FD2C-2EFA-40E0-9DA8-7D48FCE7C6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700;%2000_03_55-00_05_49%20%5b&#39640;&#36136;&#37327;&#21644;&#22823;&#23567;%5d.wmv" TargetMode="External"/><Relationship Id="rId1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700;%2000_03_55-00_05_49%20%5b&#39640;&#36136;&#37327;&#21644;&#22823;&#23567;%5d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1&#31456;%20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5270;&#39057;&#31185;&#26222;&#65306;&#27695;&#27668;&#29992;&#20110;&#31532;&#19968;&#27425;&#19990;&#30028;&#22823;&#25112;.wmv" TargetMode="External"/><Relationship Id="rId1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1&#31456;%20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5270;&#39057;&#31185;&#26222;&#65306;&#27695;&#27668;&#29992;&#20110;&#31532;&#19968;&#27425;&#19990;&#30028;&#22823;&#25112;.wmv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1&#31456;%20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8395;&#27695;&#27668;&#27668;&#21619;%2000_00_07-00_00_23%20%5b&#39640;&#36136;&#37327;&#21644;&#22823;&#23567;%5d.wmv" TargetMode="External"/><Relationship Id="rId1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1&#31456;%20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8395;&#27695;&#27668;&#27668;&#21619;%2000_00_07-00_00_23%20%5b&#39640;&#36136;&#37327;&#21644;&#22823;&#23567;%5d.wm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27700;%2000_00_27-00_01_08%20%5b&#39640;&#36136;&#37327;&#21644;&#22823;&#23567;%5d.wmv" TargetMode="External"/><Relationship Id="rId1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27700;%2000_00_27-00_01_08%20%5b&#39640;&#36136;&#37327;&#21644;&#22823;&#23567;%5d.wmv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27682;&#27668;%2000_02_43-00_03_29%20%5b&#39640;&#36136;&#37327;&#21644;&#22823;&#23567;%5d.wmv" TargetMode="External"/><Relationship Id="rId7" Type="http://schemas.openxmlformats.org/officeDocument/2006/relationships/slideLayout" Target="../slideLayouts/slideLayout7.xml"/><Relationship Id="rId2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38081;&#38108;&#21453;&#24212;%2000_01_11-00_02_41%20%5b&#39640;&#36136;&#37327;&#21644;&#22823;&#23567;%5d.wmv" TargetMode="External"/><Relationship Id="rId1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38081;&#38108;&#21453;&#24212;%2000_01_11-00_02_41%20%5b&#39640;&#36136;&#37327;&#21644;&#22823;&#23567;%5d.wmv" TargetMode="External"/><Relationship Id="rId6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8048;&#22312;&#27695;&#27668;&#20013;&#29123;&#28903;_.mp4" TargetMode="External"/><Relationship Id="rId5" Type="http://schemas.microsoft.com/office/2007/relationships/media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38048;&#22312;&#27695;&#27668;&#20013;&#29123;&#28903;_.mp4" TargetMode="External"/><Relationship Id="rId10" Type="http://schemas.openxmlformats.org/officeDocument/2006/relationships/image" Target="../media/image10.png"/><Relationship Id="rId4" Type="http://schemas.openxmlformats.org/officeDocument/2006/relationships/video" Target="file:///C:\Users\Administrator\Desktop\&#26032;&#25945;&#26448;&#26222;&#36890;+&#31934;&#21697;&#21508;&#20316;&#32773;&#22238;&#31295;\&#12304;&#40065;&#31185;&#29256;&#12305;&#26032;&#25945;&#26448;&#21270;&#23398;&#31934;&#21697;&#31295;&#20214;%20&#23609;&#32769;&#24072;(&#24050;&#20462;&#25913;&#65289;\&#12304;&#40065;&#31185;&#29256;&#12305;&#12304;&#26032;&#25945;&#26448;&#21270;&#23398;&#21516;&#27493;01&#12305;&#31532;2&#33410;%20&#31532;&#20108;&#35838;&#26102;&#30740;&#31350;&#29289;&#36136;&#24615;&#36136;&#30340;&#22522;&#26412;&#31243;&#24207;\&#31532;2&#33410;&#31532;2&#35838;&#26102;%20%20&#30740;&#31350;&#29289;&#36136;&#24615;&#36136;&#30340;&#22522;&#26412;&#31243;&#24207;\&#27695;&#27668;&#19982;&#27682;&#27668;%2000_02_43-00_03_29%20%5b&#39640;&#36136;&#37327;&#21644;&#22823;&#23567;%5d.wmv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0347" y="2673663"/>
            <a:ext cx="10114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课时  研究物质性质的基本程序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61214"/>
              </p:ext>
            </p:extLst>
          </p:nvPr>
        </p:nvGraphicFramePr>
        <p:xfrm>
          <a:off x="1382510" y="1469739"/>
          <a:ext cx="9726663" cy="3325531"/>
        </p:xfrm>
        <a:graphic>
          <a:graphicData uri="http://schemas.openxmlformats.org/drawingml/2006/table">
            <a:tbl>
              <a:tblPr/>
              <a:tblGrid>
                <a:gridCol w="267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实验内容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实验现象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实验结论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氯气与金属钠的反应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氯气与铁丝的反应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0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氯气与铜丝的反应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氯气与氢气的反应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263880" y="2819685"/>
            <a:ext cx="4862071" cy="4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</a:rPr>
              <a:t>燃烧，产生棕红色烟，溶</a:t>
            </a:r>
            <a:r>
              <a:rPr lang="zh-CN" altLang="en-US" sz="2000" b="1" dirty="0" smtClean="0">
                <a:latin typeface="Times New Roman" pitchFamily="18" charset="0"/>
              </a:rPr>
              <a:t>于水</a:t>
            </a:r>
            <a:r>
              <a:rPr lang="zh-CN" altLang="en-US" sz="2000" b="1" dirty="0">
                <a:latin typeface="Times New Roman" pitchFamily="18" charset="0"/>
              </a:rPr>
              <a:t>得黄色溶液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151083" y="3505715"/>
            <a:ext cx="5047423" cy="4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</a:rPr>
              <a:t>燃烧，产生棕黄色烟，溶于水得蓝绿色溶液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152373" y="4191745"/>
            <a:ext cx="5046133" cy="4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</a:rPr>
              <a:t>安静地燃烧，发出苍白色火焰，瓶口有白雾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9819636" y="2854655"/>
            <a:ext cx="17314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itchFamily="18" charset="0"/>
              </a:rPr>
              <a:t>FeCl</a:t>
            </a:r>
            <a:r>
              <a:rPr lang="en-US" altLang="zh-CN" sz="2000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9796840" y="3555097"/>
            <a:ext cx="13123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itchFamily="18" charset="0"/>
              </a:rPr>
              <a:t>CuCl</a:t>
            </a:r>
            <a:r>
              <a:rPr lang="en-US" altLang="zh-CN" sz="2000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9841046" y="4241099"/>
            <a:ext cx="9927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Times New Roman" pitchFamily="18" charset="0"/>
              </a:rPr>
              <a:t>HCl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62942" y="4854834"/>
            <a:ext cx="816983" cy="827463"/>
            <a:chOff x="0" y="0"/>
            <a:chExt cx="4176" cy="739"/>
          </a:xfrm>
        </p:grpSpPr>
        <p:sp>
          <p:nvSpPr>
            <p:cNvPr id="13342" name="Text Box 37"/>
            <p:cNvSpPr txBox="1">
              <a:spLocks noChangeArrowheads="1"/>
            </p:cNvSpPr>
            <p:nvPr/>
          </p:nvSpPr>
          <p:spPr bwMode="auto">
            <a:xfrm>
              <a:off x="0" y="393"/>
              <a:ext cx="41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43" name="Line 38"/>
            <p:cNvSpPr>
              <a:spLocks noChangeShapeType="1"/>
            </p:cNvSpPr>
            <p:nvPr/>
          </p:nvSpPr>
          <p:spPr bwMode="auto">
            <a:xfrm flipH="1" flipV="1">
              <a:off x="356" y="0"/>
              <a:ext cx="76" cy="429"/>
            </a:xfrm>
            <a:prstGeom prst="line">
              <a:avLst/>
            </a:prstGeom>
            <a:noFill/>
            <a:ln w="349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341" name="Rectangle 39"/>
          <p:cNvSpPr>
            <a:spLocks noChangeArrowheads="1"/>
          </p:cNvSpPr>
          <p:nvPr/>
        </p:nvSpPr>
        <p:spPr bwMode="auto">
          <a:xfrm>
            <a:off x="1314009" y="770387"/>
            <a:ext cx="4931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/>
              <a:t>实验内容及实验记录</a:t>
            </a:r>
            <a:endParaRPr lang="zh-CN" altLang="en-US" sz="2400" b="1" dirty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701339" y="2166274"/>
            <a:ext cx="2165511" cy="4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itchFamily="18" charset="0"/>
              </a:rPr>
              <a:t>燃烧，产</a:t>
            </a:r>
            <a:r>
              <a:rPr lang="zh-CN" altLang="en-US" sz="2000" b="1" dirty="0" smtClean="0">
                <a:latin typeface="Times New Roman" pitchFamily="18" charset="0"/>
              </a:rPr>
              <a:t>生白烟</a:t>
            </a:r>
            <a:endParaRPr lang="zh-CN" altLang="en-US" sz="2000" b="1" dirty="0">
              <a:latin typeface="Times New Roman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836261" y="2215628"/>
            <a:ext cx="77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Times New Roman" pitchFamily="18" charset="0"/>
              </a:rPr>
              <a:t>NaCl</a:t>
            </a:r>
            <a:endParaRPr lang="en-US" altLang="zh-CN" sz="2000" b="1" baseline="-25000" dirty="0">
              <a:latin typeface="Times New Roman" pitchFamily="18" charset="0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2337849" y="5186814"/>
            <a:ext cx="3963924" cy="146821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       混合气体</a:t>
            </a:r>
            <a:r>
              <a:rPr lang="zh-CN" altLang="en-US" sz="2000" b="1" dirty="0">
                <a:solidFill>
                  <a:schemeClr val="tx1"/>
                </a:solidFill>
                <a:latin typeface="Times New Roman" pitchFamily="18" charset="0"/>
              </a:rPr>
              <a:t>见光会发生爆炸，产物仍为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Times New Roman" pitchFamily="18" charset="0"/>
              </a:rPr>
              <a:t>HCl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 autoUpdateAnimBg="0"/>
      <p:bldP spid="12319" grpId="0" autoUpdateAnimBg="0"/>
      <p:bldP spid="12320" grpId="0" autoUpdateAnimBg="0"/>
      <p:bldP spid="12321" grpId="0" autoUpdateAnimBg="0"/>
      <p:bldP spid="12322" grpId="0" autoUpdateAnimBg="0"/>
      <p:bldP spid="12323" grpId="0" autoUpdateAnimBg="0"/>
      <p:bldP spid="13" grpId="0" autoUpdateAnimBg="0"/>
      <p:bldP spid="14" grpId="0" autoUpdateAnimBg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04333" y="830263"/>
            <a:ext cx="10930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charset="-122"/>
              </a:rPr>
              <a:t>2</a:t>
            </a:r>
            <a:r>
              <a:rPr lang="zh-CN" altLang="en-US" sz="2800" b="1" dirty="0">
                <a:latin typeface="宋体" charset="-122"/>
              </a:rPr>
              <a:t>、探究氯气能否与水反应，同时探究氯水的成分和性质</a:t>
            </a:r>
          </a:p>
        </p:txBody>
      </p:sp>
      <p:pic>
        <p:nvPicPr>
          <p:cNvPr id="13315" name="氯水 00_03_55-00_05_49 [高质量和大小]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l="11885" t="32870" r="10275"/>
          <a:stretch>
            <a:fillRect/>
          </a:stretch>
        </p:blipFill>
        <p:spPr bwMode="auto">
          <a:xfrm>
            <a:off x="2071015" y="1550430"/>
            <a:ext cx="80391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video>
              <p:cMediaNode>
                <p:cTn id="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84694" y="1761112"/>
            <a:ext cx="49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）观察新制氯水颜色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84694" y="2828835"/>
            <a:ext cx="102249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2</a:t>
            </a:r>
            <a:r>
              <a:rPr lang="zh-CN" altLang="en-US" sz="2400" b="1" dirty="0">
                <a:latin typeface="宋体" charset="-122"/>
              </a:rPr>
              <a:t>）将少量氯水滴入到硝酸银溶液中，再滴加稀硝酸，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     观察现象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203" y="989612"/>
            <a:ext cx="5336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宋体" charset="-122"/>
              </a:rPr>
              <a:t>观</a:t>
            </a:r>
            <a:r>
              <a:rPr lang="zh-CN" altLang="en-US" sz="2800" b="1" dirty="0">
                <a:latin typeface="宋体" charset="-122"/>
              </a:rPr>
              <a:t>察现象并思考可以获得的结论。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42976" y="2268032"/>
            <a:ext cx="22060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淡黄绿色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19703" y="1779081"/>
            <a:ext cx="42751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含有氯气分子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7203" y="4316521"/>
            <a:ext cx="6139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</a:rPr>
              <a:t>产生白色沉淀，滴入稀硝酸白色沉淀不消失。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219013" y="3487043"/>
            <a:ext cx="41966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charset="-122"/>
              </a:rPr>
              <a:t>氯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水中含有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charset="-122"/>
              </a:rPr>
              <a:t>-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  <p:bldP spid="14343" grpId="0" autoUpdateAnimBg="0"/>
      <p:bldP spid="143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06520" y="2320898"/>
            <a:ext cx="64382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干燥红纸条不褪色，而湿润的红纸条变为白色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23811" y="2955910"/>
            <a:ext cx="79705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证明：</a:t>
            </a:r>
            <a:r>
              <a:rPr lang="zh-CN" altLang="en-US" sz="2400" b="1" dirty="0">
                <a:latin typeface="Times New Roman" pitchFamily="18" charset="0"/>
              </a:rPr>
              <a:t>氯气无漂白性，氯气和水反应得到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有漂白性的物质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08619" y="3666354"/>
            <a:ext cx="5099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Cl</a:t>
            </a:r>
            <a:r>
              <a:rPr lang="en-US" altLang="zh-CN" sz="2400" b="1" baseline="-25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+ H</a:t>
            </a:r>
            <a:r>
              <a:rPr lang="en-US" altLang="zh-CN" sz="2400" b="1" baseline="-25000" dirty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O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===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HCl + </a:t>
            </a:r>
            <a:r>
              <a:rPr lang="en-US" altLang="zh-CN" sz="2400" b="1" dirty="0" err="1" smtClean="0">
                <a:latin typeface="Times New Roman" pitchFamily="18" charset="0"/>
                <a:ea typeface="宋体" pitchFamily="2" charset="-122"/>
              </a:rPr>
              <a:t>HClO</a:t>
            </a:r>
            <a:r>
              <a:rPr lang="zh-CN" altLang="en-US" b="1" dirty="0">
                <a:latin typeface="Times New Roman" pitchFamily="18" charset="0"/>
              </a:rPr>
              <a:t>（次氯酸</a:t>
            </a:r>
            <a:r>
              <a:rPr lang="zh-CN" altLang="en-US" b="1" dirty="0" smtClean="0">
                <a:latin typeface="Times New Roman" pitchFamily="18" charset="0"/>
              </a:rPr>
              <a:t>）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53133" y="953888"/>
            <a:ext cx="9387442" cy="1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</a:rPr>
              <a:t>（</a:t>
            </a:r>
            <a:r>
              <a:rPr lang="en-US" altLang="zh-CN" sz="2400" b="1" dirty="0" smtClean="0">
                <a:latin typeface="宋体" charset="-122"/>
              </a:rPr>
              <a:t>3</a:t>
            </a:r>
            <a:r>
              <a:rPr lang="zh-CN" altLang="en-US" sz="2400" b="1" dirty="0" smtClean="0">
                <a:latin typeface="宋体" charset="-122"/>
              </a:rPr>
              <a:t>）</a:t>
            </a:r>
            <a:r>
              <a:rPr lang="zh-CN" altLang="en-US" sz="2400" b="1" dirty="0">
                <a:latin typeface="宋体" charset="-122"/>
              </a:rPr>
              <a:t>将干燥的氯气依次</a:t>
            </a:r>
            <a:r>
              <a:rPr lang="zh-CN" altLang="en-US" sz="2400" b="1" dirty="0" smtClean="0">
                <a:latin typeface="宋体" charset="-122"/>
              </a:rPr>
              <a:t>通过内有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干燥</a:t>
            </a:r>
            <a:r>
              <a:rPr lang="zh-CN" altLang="en-US" sz="2400" b="1" dirty="0">
                <a:latin typeface="宋体" charset="-122"/>
              </a:rPr>
              <a:t>红纸条</a:t>
            </a:r>
            <a:r>
              <a:rPr lang="zh-CN" altLang="en-US" sz="2400" b="1" dirty="0" smtClean="0">
                <a:latin typeface="宋体" charset="-122"/>
              </a:rPr>
              <a:t>的广口瓶和内有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湿润</a:t>
            </a:r>
            <a:r>
              <a:rPr lang="zh-CN" altLang="en-US" sz="2400" b="1" dirty="0">
                <a:latin typeface="宋体" charset="-122"/>
              </a:rPr>
              <a:t>红纸条</a:t>
            </a:r>
            <a:r>
              <a:rPr lang="zh-CN" altLang="en-US" sz="2400" b="1" dirty="0" smtClean="0">
                <a:latin typeface="宋体" charset="-122"/>
              </a:rPr>
              <a:t>的广口瓶，</a:t>
            </a:r>
            <a:r>
              <a:rPr lang="zh-CN" altLang="en-US" sz="2400" b="1" dirty="0">
                <a:latin typeface="宋体" charset="-122"/>
              </a:rPr>
              <a:t>观察现象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53134" y="4301366"/>
            <a:ext cx="3284874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charset="-122"/>
              </a:rPr>
              <a:t>（</a:t>
            </a:r>
            <a:r>
              <a:rPr lang="en-US" altLang="zh-CN" sz="2400" b="1" dirty="0" smtClean="0">
                <a:latin typeface="宋体" charset="-122"/>
              </a:rPr>
              <a:t>4</a:t>
            </a:r>
            <a:r>
              <a:rPr lang="zh-CN" altLang="en-US" sz="2400" b="1" dirty="0" smtClean="0">
                <a:latin typeface="宋体" charset="-122"/>
              </a:rPr>
              <a:t>）氯气与碱的反应</a:t>
            </a:r>
            <a:endParaRPr lang="en-US" altLang="zh-CN" sz="2400" b="1" dirty="0" smtClean="0">
              <a:latin typeface="宋体" charset="-122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23811" y="5034482"/>
            <a:ext cx="5663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+ 2NaOH ====</a:t>
            </a:r>
            <a:r>
              <a:rPr lang="en-US" altLang="zh-CN" sz="2400" b="1" dirty="0" err="1">
                <a:latin typeface="Times New Roman" pitchFamily="18" charset="0"/>
              </a:rPr>
              <a:t>NaCl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err="1">
                <a:latin typeface="Times New Roman" pitchFamily="18" charset="0"/>
              </a:rPr>
              <a:t>NaClO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smtClean="0">
                <a:latin typeface="Times New Roman" pitchFamily="18" charset="0"/>
              </a:rPr>
              <a:t>H</a:t>
            </a:r>
            <a:r>
              <a:rPr lang="en-US" altLang="zh-CN" sz="2400" b="1" baseline="-25000" dirty="0" smtClean="0">
                <a:latin typeface="Times New Roman" pitchFamily="18" charset="0"/>
              </a:rPr>
              <a:t>2</a:t>
            </a:r>
            <a:r>
              <a:rPr lang="en-US" altLang="zh-CN" sz="2400" b="1" dirty="0" smtClean="0">
                <a:latin typeface="Times New Roman" pitchFamily="18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zh-CN" sz="2400" b="1" baseline="-25000" dirty="0">
                <a:latin typeface="Times New Roman" pitchFamily="18" charset="0"/>
              </a:rPr>
              <a:t> </a:t>
            </a:r>
            <a:r>
              <a:rPr lang="en-US" altLang="zh-CN" sz="2400" b="1" baseline="-25000" dirty="0" smtClean="0">
                <a:latin typeface="Times New Roman" pitchFamily="18" charset="0"/>
              </a:rPr>
              <a:t>                                                                 </a:t>
            </a:r>
            <a:r>
              <a:rPr lang="zh-CN" altLang="en-US" sz="2400" b="1" baseline="-25000" dirty="0" smtClean="0">
                <a:latin typeface="Times New Roman" pitchFamily="18" charset="0"/>
              </a:rPr>
              <a:t>（次氯酸钠）</a:t>
            </a:r>
            <a:endParaRPr lang="en-US" altLang="zh-CN" sz="2400" b="1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18634" y="3018410"/>
            <a:ext cx="32899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charset="-122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OH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charset="-122"/>
              </a:rPr>
              <a:t>-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30476" y="2165351"/>
            <a:ext cx="75332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小结：</a:t>
            </a:r>
            <a:r>
              <a:rPr lang="zh-CN" altLang="en-US" sz="2400" b="1" dirty="0">
                <a:latin typeface="Times New Roman" pitchFamily="18" charset="0"/>
              </a:rPr>
              <a:t>新制氯水的成分</a:t>
            </a:r>
            <a:r>
              <a:rPr lang="zh-CN" altLang="en-US" sz="2400" b="1" dirty="0" smtClean="0">
                <a:latin typeface="Times New Roman" pitchFamily="18" charset="0"/>
              </a:rPr>
              <a:t>有哪些</a:t>
            </a:r>
            <a:r>
              <a:rPr lang="zh-CN" altLang="en-US" sz="2400" b="1" dirty="0">
                <a:latin typeface="Times New Roman" pitchFamily="18" charset="0"/>
              </a:rPr>
              <a:t>？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30477" y="3018410"/>
            <a:ext cx="27881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HClO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325091" y="1313412"/>
            <a:ext cx="1604356" cy="567086"/>
          </a:xfrm>
          <a:prstGeom prst="wedgeEllipseCallout">
            <a:avLst>
              <a:gd name="adj1" fmla="val 1241"/>
              <a:gd name="adj2" fmla="val 10509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Times New Roman" pitchFamily="18" charset="0"/>
              </a:rPr>
              <a:t>混合物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174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10417" y="1389856"/>
            <a:ext cx="563222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补充：</a:t>
            </a:r>
            <a:r>
              <a:rPr lang="en-US" altLang="zh-CN" sz="2400" b="1" dirty="0">
                <a:latin typeface="Times New Roman" pitchFamily="18" charset="0"/>
              </a:rPr>
              <a:t>HClO</a:t>
            </a:r>
            <a:r>
              <a:rPr lang="zh-CN" altLang="en-US" sz="2400" b="1" dirty="0">
                <a:latin typeface="Times New Roman" pitchFamily="18" charset="0"/>
              </a:rPr>
              <a:t>（次氯酸）的性质介绍：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910417" y="2023269"/>
            <a:ext cx="55568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弱酸性        </a:t>
            </a:r>
            <a:r>
              <a:rPr lang="en-US" altLang="zh-CN" sz="2400" b="1" dirty="0">
                <a:latin typeface="Times New Roman" pitchFamily="18" charset="0"/>
              </a:rPr>
              <a:t>HCl &gt;  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latin typeface="Times New Roman" pitchFamily="18" charset="0"/>
              </a:rPr>
              <a:t>3  </a:t>
            </a:r>
            <a:r>
              <a:rPr lang="en-US" altLang="zh-CN" sz="2400" b="1" dirty="0">
                <a:latin typeface="Times New Roman" pitchFamily="18" charset="0"/>
              </a:rPr>
              <a:t>&gt; HClO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10417" y="3948113"/>
            <a:ext cx="311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、不稳定性      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10417" y="4673601"/>
            <a:ext cx="50802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、强氧化性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charset="-122"/>
              </a:rPr>
              <a:t> </a:t>
            </a:r>
            <a:r>
              <a:rPr lang="zh-CN" altLang="en-US" sz="2400" b="1" dirty="0" smtClean="0">
                <a:latin typeface="宋体" charset="-122"/>
              </a:rPr>
              <a:t>杀菌   </a:t>
            </a:r>
            <a:r>
              <a:rPr lang="zh-CN" altLang="en-US" sz="2400" b="1" dirty="0">
                <a:latin typeface="宋体" charset="-122"/>
              </a:rPr>
              <a:t>消毒   漂白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1" y="3759201"/>
            <a:ext cx="6096000" cy="646113"/>
            <a:chOff x="318" y="35"/>
            <a:chExt cx="2880" cy="407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318" y="154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Times New Roman" pitchFamily="18" charset="0"/>
                </a:rPr>
                <a:t>2HClO   ====  2HCl </a:t>
              </a:r>
              <a:r>
                <a:rPr lang="zh-CN" altLang="en-US" sz="2400" b="1" dirty="0">
                  <a:latin typeface="Times New Roman" pitchFamily="18" charset="0"/>
                </a:rPr>
                <a:t>＋</a:t>
              </a:r>
              <a:r>
                <a:rPr lang="en-US" altLang="zh-CN" sz="2400" b="1" dirty="0">
                  <a:latin typeface="Times New Roman" pitchFamily="18" charset="0"/>
                </a:rPr>
                <a:t>O</a:t>
              </a:r>
              <a:r>
                <a:rPr lang="en-US" altLang="zh-CN" sz="2400" b="1" baseline="-25000" dirty="0">
                  <a:latin typeface="Times New Roman" pitchFamily="18" charset="0"/>
                </a:rPr>
                <a:t>2</a:t>
              </a:r>
              <a:r>
                <a:rPr lang="en-US" altLang="zh-CN" sz="2400" b="1" dirty="0">
                  <a:latin typeface="Times New Roman" pitchFamily="18" charset="0"/>
                </a:rPr>
                <a:t>↑</a:t>
              </a: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51" y="35"/>
              <a:ext cx="6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Times New Roman" pitchFamily="18" charset="0"/>
                </a:rPr>
                <a:t>光照</a:t>
              </a:r>
            </a:p>
          </p:txBody>
        </p:sp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880234" y="2671698"/>
            <a:ext cx="50362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latin typeface="Times New Roman" pitchFamily="18" charset="0"/>
              </a:rPr>
              <a:t>HClO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err="1">
                <a:latin typeface="Times New Roman" pitchFamily="18" charset="0"/>
              </a:rPr>
              <a:t>NaOH</a:t>
            </a:r>
            <a:r>
              <a:rPr lang="en-US" altLang="zh-CN" sz="2400" b="1" dirty="0">
                <a:latin typeface="Times New Roman" pitchFamily="18" charset="0"/>
              </a:rPr>
              <a:t> ==== </a:t>
            </a:r>
            <a:r>
              <a:rPr lang="en-US" altLang="zh-CN" sz="2400" b="1" dirty="0" err="1">
                <a:latin typeface="Times New Roman" pitchFamily="18" charset="0"/>
              </a:rPr>
              <a:t>NaClO</a:t>
            </a:r>
            <a:r>
              <a:rPr lang="en-US" altLang="zh-CN" sz="2400" b="1" dirty="0"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880234" y="3302001"/>
            <a:ext cx="47493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latin typeface="Times New Roman" pitchFamily="18" charset="0"/>
              </a:rPr>
              <a:t>NaClO</a:t>
            </a:r>
            <a:r>
              <a:rPr lang="en-US" altLang="zh-CN" sz="2400" b="1" dirty="0">
                <a:latin typeface="Times New Roman" pitchFamily="18" charset="0"/>
              </a:rPr>
              <a:t>  +</a:t>
            </a:r>
            <a:r>
              <a:rPr lang="en-US" altLang="zh-CN" sz="2400" b="1" dirty="0" err="1">
                <a:latin typeface="Times New Roman" pitchFamily="18" charset="0"/>
              </a:rPr>
              <a:t>HCl</a:t>
            </a:r>
            <a:r>
              <a:rPr lang="en-US" altLang="zh-CN" sz="2400" b="1" dirty="0">
                <a:latin typeface="Times New Roman" pitchFamily="18" charset="0"/>
              </a:rPr>
              <a:t> ==== </a:t>
            </a:r>
            <a:r>
              <a:rPr lang="en-US" altLang="zh-CN" sz="2400" b="1" dirty="0" err="1">
                <a:latin typeface="Times New Roman" pitchFamily="18" charset="0"/>
              </a:rPr>
              <a:t>HClO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err="1">
                <a:latin typeface="Times New Roman" pitchFamily="18" charset="0"/>
              </a:rPr>
              <a:t>NaCl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41" grpId="0" autoUpdateAnimBg="0"/>
      <p:bldP spid="184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05001" y="1933448"/>
            <a:ext cx="51646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）观察久置氯水的颜色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05001" y="3152265"/>
            <a:ext cx="7848599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2</a:t>
            </a:r>
            <a:r>
              <a:rPr lang="zh-CN" altLang="en-US" sz="2400" b="1" dirty="0">
                <a:latin typeface="宋体" charset="-122"/>
              </a:rPr>
              <a:t>）将少量氯水滴入到硝酸银溶液中，再滴加稀硝酸，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charset="-122"/>
              </a:rPr>
              <a:t>     观察现象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67466" y="1088232"/>
            <a:ext cx="71660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用久置氯水完成下列实验，观察现象并思考其成分。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19402" y="2483645"/>
            <a:ext cx="23198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无色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608538" y="194468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不含氯气分子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72333" y="4719637"/>
            <a:ext cx="6396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产生白色沉淀，滴入稀硝酸白色沉淀不消失。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607108" y="3876263"/>
            <a:ext cx="3977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水中含有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charset="-122"/>
              </a:rPr>
              <a:t>-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45217" y="1573857"/>
            <a:ext cx="699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3</a:t>
            </a:r>
            <a:r>
              <a:rPr lang="zh-CN" altLang="en-US" sz="2400" b="1" dirty="0">
                <a:latin typeface="宋体" charset="-122"/>
              </a:rPr>
              <a:t>）将碳酸钠溶液滴入久置氯水中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909717" y="1573857"/>
            <a:ext cx="29097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氯水中含有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00650" y="2314963"/>
            <a:ext cx="9503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产生无色气体，该气体能使澄清石灰水变浑浊。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12549" y="3608219"/>
            <a:ext cx="2893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</a:rPr>
              <a:t>布条不褪色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91177" y="3637854"/>
            <a:ext cx="39171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charset="-122"/>
              </a:rPr>
              <a:t>----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久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置氯水中没有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itchFamily="18" charset="0"/>
              </a:rPr>
              <a:t>HClO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945217" y="2956416"/>
            <a:ext cx="4671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（</a:t>
            </a:r>
            <a:r>
              <a:rPr lang="en-US" altLang="zh-CN" sz="2400" b="1" dirty="0">
                <a:latin typeface="宋体" charset="-122"/>
              </a:rPr>
              <a:t>4</a:t>
            </a:r>
            <a:r>
              <a:rPr lang="zh-CN" altLang="en-US" sz="2400" b="1" dirty="0">
                <a:latin typeface="宋体" charset="-122"/>
              </a:rPr>
              <a:t>）将久置氯水滴到有色布条上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100650" y="4343440"/>
            <a:ext cx="48090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思考：久置氯水成分：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163981" y="4343440"/>
            <a:ext cx="30573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OH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utoUpdateAnimBg="0"/>
      <p:bldP spid="20489" grpId="0" autoUpdateAnimBg="0"/>
      <p:bldP spid="204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58334" y="1048559"/>
            <a:ext cx="951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itchFamily="18" charset="0"/>
              </a:rPr>
              <a:t>思考</a:t>
            </a:r>
            <a:r>
              <a:rPr lang="en-US" altLang="zh-CN" sz="2400" b="1" dirty="0">
                <a:latin typeface="Times New Roman" pitchFamily="18" charset="0"/>
              </a:rPr>
              <a:t>:</a:t>
            </a:r>
            <a:r>
              <a:rPr lang="zh-CN" altLang="en-US" sz="2400" b="1" dirty="0">
                <a:latin typeface="Times New Roman" pitchFamily="18" charset="0"/>
              </a:rPr>
              <a:t>液氯钢瓶发生泄漏，消防员将钢瓶放入石灰水</a:t>
            </a:r>
            <a:r>
              <a:rPr lang="zh-CN" altLang="en-US" sz="2400" b="1" dirty="0" smtClean="0">
                <a:latin typeface="Times New Roman" pitchFamily="18" charset="0"/>
              </a:rPr>
              <a:t>中进行</a:t>
            </a:r>
            <a:r>
              <a:rPr lang="zh-CN" altLang="en-US" sz="2400" b="1" dirty="0">
                <a:latin typeface="Times New Roman" pitchFamily="18" charset="0"/>
              </a:rPr>
              <a:t>紧急</a:t>
            </a:r>
            <a:r>
              <a:rPr lang="zh-CN" altLang="en-US" sz="2400" b="1" dirty="0" smtClean="0">
                <a:latin typeface="Times New Roman" pitchFamily="18" charset="0"/>
              </a:rPr>
              <a:t>处理。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58334" y="2935288"/>
            <a:ext cx="682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2Cl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+ 2Ca(OH)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==== CaCl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Ca(</a:t>
            </a:r>
            <a:r>
              <a:rPr lang="en-US" altLang="zh-CN" sz="2400" b="1" dirty="0" err="1">
                <a:latin typeface="Times New Roman" pitchFamily="18" charset="0"/>
              </a:rPr>
              <a:t>ClO</a:t>
            </a:r>
            <a:r>
              <a:rPr lang="en-US" altLang="zh-CN" sz="2400" b="1" dirty="0">
                <a:latin typeface="Times New Roman" pitchFamily="18" charset="0"/>
              </a:rPr>
              <a:t>)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+ 2H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</a:p>
        </p:txBody>
      </p:sp>
      <p:pic>
        <p:nvPicPr>
          <p:cNvPr id="22532" name="Picture 4" descr="_1130723008_1"/>
          <p:cNvPicPr>
            <a:picLocks noChangeAspect="1" noChangeArrowheads="1"/>
          </p:cNvPicPr>
          <p:nvPr/>
        </p:nvPicPr>
        <p:blipFill>
          <a:blip r:embed="rId2" cstate="print"/>
          <a:srcRect r="22849" b="6731"/>
          <a:stretch>
            <a:fillRect/>
          </a:stretch>
        </p:blipFill>
        <p:spPr bwMode="auto">
          <a:xfrm>
            <a:off x="7016039" y="3534032"/>
            <a:ext cx="4819674" cy="282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41034" y="3392488"/>
            <a:ext cx="4415367" cy="706438"/>
            <a:chOff x="333" y="-65"/>
            <a:chExt cx="2086" cy="445"/>
          </a:xfrm>
        </p:grpSpPr>
        <p:sp>
          <p:nvSpPr>
            <p:cNvPr id="22538" name="AutoShape 6"/>
            <p:cNvSpPr>
              <a:spLocks/>
            </p:cNvSpPr>
            <p:nvPr/>
          </p:nvSpPr>
          <p:spPr bwMode="auto">
            <a:xfrm rot="16200000">
              <a:off x="856" y="-343"/>
              <a:ext cx="135" cy="692"/>
            </a:xfrm>
            <a:prstGeom prst="leftBrace">
              <a:avLst>
                <a:gd name="adj1" fmla="val 108059"/>
                <a:gd name="adj2" fmla="val 500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33" y="92"/>
              <a:ext cx="20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漂白粉的主要成份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11183" y="2035121"/>
            <a:ext cx="2759390" cy="987425"/>
            <a:chOff x="0" y="0"/>
            <a:chExt cx="1739" cy="622"/>
          </a:xfrm>
        </p:grpSpPr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7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漂白粉的有效成份</a:t>
              </a:r>
            </a:p>
          </p:txBody>
        </p:sp>
        <p:sp>
          <p:nvSpPr>
            <p:cNvPr id="22537" name="Line 10"/>
            <p:cNvSpPr>
              <a:spLocks noChangeShapeType="1"/>
            </p:cNvSpPr>
            <p:nvPr/>
          </p:nvSpPr>
          <p:spPr bwMode="auto">
            <a:xfrm flipH="1">
              <a:off x="697" y="305"/>
              <a:ext cx="182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36283" y="2992438"/>
            <a:ext cx="73003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2</a:t>
            </a:r>
            <a:r>
              <a:rPr lang="zh-CN" altLang="en-US" sz="2400" b="1" dirty="0">
                <a:latin typeface="宋体" charset="-122"/>
              </a:rPr>
              <a:t>、久置的漂白粉为何会失效？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63564" y="3786982"/>
            <a:ext cx="857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Ca(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 ====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CaCO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↓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+ 2HClO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64519" y="4574159"/>
            <a:ext cx="6159043" cy="582762"/>
            <a:chOff x="45" y="74"/>
            <a:chExt cx="2880" cy="343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45" y="145"/>
              <a:ext cx="28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2HClO  ====  2HCl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＋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↑</a:t>
              </a: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594" y="74"/>
              <a:ext cx="60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itchFamily="18" charset="0"/>
                </a:rPr>
                <a:t>光照</a:t>
              </a:r>
            </a:p>
          </p:txBody>
        </p:sp>
      </p:grp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436283" y="1411288"/>
            <a:ext cx="68230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、漂白粉为何会漂白？次氯酸盐是否有漂白性？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63564" y="2257426"/>
            <a:ext cx="64781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Ca(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 ==== CaCO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+ 2HClO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29348" y="5607528"/>
            <a:ext cx="70369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宋体" charset="-122"/>
              </a:rPr>
              <a:t>漂白剂和消毒剂通常应避光并置于阴凉处密封保存。</a:t>
            </a:r>
            <a:endParaRPr lang="zh-CN" altLang="en-US" sz="2400" b="1" dirty="0">
              <a:latin typeface="宋体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60" grpId="0" autoUpdateAnimBg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1" y="5868550"/>
            <a:ext cx="6229209" cy="62865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3600" b="1" dirty="0" smtClean="0">
                <a:latin typeface="宋体" charset="-122"/>
              </a:rPr>
              <a:t>研究物质性质的基本程序图示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940215" y="1096038"/>
            <a:ext cx="2485101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dirty="0">
                <a:latin typeface="Tahoma" pitchFamily="34" charset="0"/>
              </a:rPr>
              <a:t>观察物质</a:t>
            </a:r>
            <a:r>
              <a:rPr lang="zh-CN" altLang="en-US" sz="2000" dirty="0" smtClean="0">
                <a:latin typeface="Tahoma" pitchFamily="34" charset="0"/>
              </a:rPr>
              <a:t>的外部特征</a:t>
            </a:r>
            <a:endParaRPr lang="zh-CN" altLang="en-US" sz="2000" dirty="0">
              <a:latin typeface="Tahoma" pitchFamily="34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413118" y="3541482"/>
            <a:ext cx="1607980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dirty="0">
                <a:latin typeface="Tahoma" pitchFamily="34" charset="0"/>
              </a:rPr>
              <a:t>实验和观察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336048" y="4887682"/>
            <a:ext cx="1822736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000" dirty="0" smtClean="0">
                <a:latin typeface="Tahoma" pitchFamily="34" charset="0"/>
              </a:rPr>
              <a:t>解释和结论</a:t>
            </a:r>
            <a:endParaRPr lang="zh-CN" altLang="en-US" sz="2000" dirty="0">
              <a:latin typeface="Tahoma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071942" y="1602604"/>
            <a:ext cx="205661" cy="665468"/>
          </a:xfrm>
          <a:prstGeom prst="downArrow">
            <a:avLst>
              <a:gd name="adj1" fmla="val 50000"/>
              <a:gd name="adj2" fmla="val 5299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825526" y="2783794"/>
            <a:ext cx="192617" cy="693738"/>
          </a:xfrm>
          <a:prstGeom prst="downArrow">
            <a:avLst>
              <a:gd name="adj1" fmla="val 50000"/>
              <a:gd name="adj2" fmla="val 12005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176356" y="4035646"/>
            <a:ext cx="207969" cy="801687"/>
          </a:xfrm>
          <a:prstGeom prst="downArrow">
            <a:avLst>
              <a:gd name="adj1" fmla="val 50000"/>
              <a:gd name="adj2" fmla="val 5743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flipV="1">
            <a:off x="6253650" y="2758394"/>
            <a:ext cx="154015" cy="719138"/>
          </a:xfrm>
          <a:prstGeom prst="downArrow">
            <a:avLst>
              <a:gd name="adj1" fmla="val 50000"/>
              <a:gd name="adj2" fmla="val 12445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828929" y="4483662"/>
            <a:ext cx="2291500" cy="122872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对实验现象进行分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析、综合、</a:t>
            </a:r>
            <a:r>
              <a:rPr lang="zh-CN" altLang="en-US" sz="2000" dirty="0" smtClean="0">
                <a:latin typeface="Tahoma" pitchFamily="34" charset="0"/>
              </a:rPr>
              <a:t>推理，</a:t>
            </a:r>
            <a:endParaRPr lang="en-US" altLang="zh-CN" sz="2000" dirty="0" smtClean="0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Tahoma" pitchFamily="34" charset="0"/>
              </a:rPr>
              <a:t>得出</a:t>
            </a:r>
            <a:r>
              <a:rPr lang="zh-CN" altLang="en-US" sz="2000" dirty="0">
                <a:latin typeface="Tahoma" pitchFamily="34" charset="0"/>
              </a:rPr>
              <a:t>结论</a:t>
            </a:r>
            <a:endParaRPr lang="zh-CN" altLang="en-US" dirty="0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8469722" y="4361364"/>
            <a:ext cx="2318791" cy="1246188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运用比较的方法，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Tahoma" pitchFamily="34" charset="0"/>
              </a:rPr>
              <a:t>归纳总结一类物质</a:t>
            </a:r>
            <a:endParaRPr lang="en-US" altLang="zh-CN" sz="2000" dirty="0" smtClean="0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Tahoma" pitchFamily="34" charset="0"/>
              </a:rPr>
              <a:t>的共性和差异</a:t>
            </a:r>
            <a:endParaRPr lang="zh-CN" altLang="en-US" dirty="0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8469722" y="3322750"/>
            <a:ext cx="2157169" cy="9112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latin typeface="Tahoma" pitchFamily="34" charset="0"/>
              </a:rPr>
              <a:t>发现特殊</a:t>
            </a:r>
            <a:r>
              <a:rPr lang="zh-CN" altLang="en-US" sz="2000" dirty="0" smtClean="0">
                <a:latin typeface="Tahoma" pitchFamily="34" charset="0"/>
              </a:rPr>
              <a:t>现象，提</a:t>
            </a:r>
            <a:endParaRPr lang="zh-CN" altLang="en-US" sz="2000" dirty="0">
              <a:latin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latin typeface="Tahoma" pitchFamily="34" charset="0"/>
              </a:rPr>
              <a:t>出新问题</a:t>
            </a:r>
            <a:endParaRPr lang="zh-CN" altLang="en-US" dirty="0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7201713" y="3807731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flipH="1" flipV="1">
            <a:off x="7133980" y="3657799"/>
            <a:ext cx="1132417" cy="134937"/>
          </a:xfrm>
          <a:prstGeom prst="rightArrow">
            <a:avLst>
              <a:gd name="adj1" fmla="val 50000"/>
              <a:gd name="adj2" fmla="val 15735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5175575" y="2301194"/>
            <a:ext cx="1998391" cy="431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Tahoma" pitchFamily="34" charset="0"/>
              </a:rPr>
              <a:t>预测物质的性质</a:t>
            </a:r>
            <a:endParaRPr lang="zh-CN" altLang="en-US" dirty="0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5918662" y="2766116"/>
            <a:ext cx="177796" cy="752693"/>
          </a:xfrm>
          <a:prstGeom prst="downArrow">
            <a:avLst>
              <a:gd name="adj1" fmla="val 50000"/>
              <a:gd name="adj2" fmla="val 11194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7491115" y="1250025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621598" y="858889"/>
            <a:ext cx="2949718" cy="911225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zh-CN" altLang="en-US" sz="2000" dirty="0" smtClean="0"/>
              <a:t>物质的颜色、气味、存在</a:t>
            </a:r>
            <a:endParaRPr lang="en-US" altLang="zh-CN" sz="2000" dirty="0" smtClean="0"/>
          </a:p>
          <a:p>
            <a:pPr algn="ctr">
              <a:lnSpc>
                <a:spcPct val="130000"/>
              </a:lnSpc>
            </a:pPr>
            <a:r>
              <a:rPr lang="zh-CN" altLang="en-US" sz="2000" dirty="0" smtClean="0"/>
              <a:t>状态等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4841740" y="2820862"/>
            <a:ext cx="113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验证预测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6384325" y="2824519"/>
            <a:ext cx="155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做出新的预测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7062796" y="3292866"/>
            <a:ext cx="136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进一步研究</a:t>
            </a:r>
            <a:endParaRPr lang="zh-CN" altLang="en-US" dirty="0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4223452" y="5041669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flipH="1" flipV="1">
            <a:off x="7264705" y="5030557"/>
            <a:ext cx="1132417" cy="134937"/>
          </a:xfrm>
          <a:prstGeom prst="rightArrow">
            <a:avLst>
              <a:gd name="adj1" fmla="val 50000"/>
              <a:gd name="adj2" fmla="val 15735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865549" y="1711962"/>
            <a:ext cx="2832911" cy="155032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可以运用分类的方法，</a:t>
            </a:r>
            <a:endParaRPr lang="en-US" altLang="zh-CN" sz="2000" dirty="0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根据物质所属的类型或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利用有关反应规律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Tahoma" pitchFamily="34" charset="0"/>
              </a:rPr>
              <a:t>预测物质的性质</a:t>
            </a:r>
            <a:endParaRPr lang="zh-CN" altLang="en-US" sz="2000" dirty="0"/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777056" y="2425213"/>
            <a:ext cx="1064684" cy="123825"/>
          </a:xfrm>
          <a:prstGeom prst="rightArrow">
            <a:avLst>
              <a:gd name="adj1" fmla="val 50000"/>
              <a:gd name="adj2" fmla="val 1612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/>
      <p:bldP spid="5128" grpId="0" animBg="1"/>
      <p:bldP spid="5129" grpId="0" animBg="1"/>
      <p:bldP spid="5132" grpId="0" animBg="1" autoUpdateAnimBg="0"/>
      <p:bldP spid="5133" grpId="0" animBg="1" autoUpdateAnimBg="0"/>
      <p:bldP spid="5134" grpId="0" animBg="1" autoUpdateAnimBg="0"/>
      <p:bldP spid="5135" grpId="0" animBg="1"/>
      <p:bldP spid="5136" grpId="0" animBg="1"/>
      <p:bldP spid="5140" grpId="0" animBg="1" autoUpdateAnimBg="0"/>
      <p:bldP spid="5142" grpId="0" animBg="1"/>
      <p:bldP spid="21" grpId="0" animBg="1"/>
      <p:bldP spid="22" grpId="0" animBg="1" autoUpdateAnimBg="0"/>
      <p:bldP spid="2" grpId="0"/>
      <p:bldP spid="24" grpId="0"/>
      <p:bldP spid="25" grpId="0"/>
      <p:bldP spid="26" grpId="0" animBg="1"/>
      <p:bldP spid="27" grpId="0" animBg="1"/>
      <p:bldP spid="28" grpId="0" animBg="1" autoUpdateAnimBg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18064" y="1791835"/>
            <a:ext cx="431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①与金属单质反应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72886" y="2239911"/>
            <a:ext cx="4705349" cy="601663"/>
            <a:chOff x="-109" y="378"/>
            <a:chExt cx="2223" cy="37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109" y="469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</a:rPr>
                <a:t>2Fe </a:t>
              </a:r>
              <a:r>
                <a:rPr lang="en-US" altLang="zh-CN" sz="2400" b="1" dirty="0">
                  <a:latin typeface="Times New Roman" pitchFamily="18" charset="0"/>
                </a:rPr>
                <a:t>+ </a:t>
              </a:r>
              <a:r>
                <a:rPr lang="en-US" altLang="zh-CN" sz="2400" b="1" dirty="0" smtClean="0">
                  <a:latin typeface="Times New Roman" pitchFamily="18" charset="0"/>
                </a:rPr>
                <a:t>3Cl</a:t>
              </a:r>
              <a:r>
                <a:rPr lang="en-US" altLang="zh-CN" sz="2400" b="1" baseline="-25000" dirty="0" smtClean="0">
                  <a:latin typeface="Times New Roman" pitchFamily="18" charset="0"/>
                </a:rPr>
                <a:t>2  </a:t>
              </a:r>
              <a:r>
                <a:rPr lang="en-US" altLang="zh-CN" sz="2400" b="1" dirty="0">
                  <a:latin typeface="Times New Roman" pitchFamily="18" charset="0"/>
                </a:rPr>
                <a:t>==== </a:t>
              </a:r>
              <a:r>
                <a:rPr lang="en-US" altLang="zh-CN" sz="2400" b="1" dirty="0" smtClean="0">
                  <a:latin typeface="Times New Roman" pitchFamily="18" charset="0"/>
                </a:rPr>
                <a:t>2FeCl</a:t>
              </a:r>
              <a:r>
                <a:rPr lang="en-US" altLang="zh-CN" sz="2400" b="1" baseline="-25000" dirty="0" smtClean="0">
                  <a:latin typeface="Times New Roman" pitchFamily="18" charset="0"/>
                </a:rPr>
                <a:t>3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  <p:sp>
          <p:nvSpPr>
            <p:cNvPr id="24595" name="Text Box 5"/>
            <p:cNvSpPr txBox="1">
              <a:spLocks noChangeArrowheads="1"/>
            </p:cNvSpPr>
            <p:nvPr/>
          </p:nvSpPr>
          <p:spPr bwMode="auto">
            <a:xfrm>
              <a:off x="630" y="378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71340" y="2778556"/>
            <a:ext cx="4705349" cy="652463"/>
            <a:chOff x="-134" y="417"/>
            <a:chExt cx="2223" cy="41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-134" y="540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</a:rPr>
                <a:t>Cu + Cl</a:t>
              </a:r>
              <a:r>
                <a:rPr lang="en-US" altLang="zh-CN" sz="2400" b="1" baseline="-25000" dirty="0">
                  <a:latin typeface="Times New Roman" pitchFamily="18" charset="0"/>
                </a:rPr>
                <a:t>2   </a:t>
              </a:r>
              <a:r>
                <a:rPr lang="en-US" altLang="zh-CN" sz="2400" b="1" dirty="0">
                  <a:latin typeface="Times New Roman" pitchFamily="18" charset="0"/>
                </a:rPr>
                <a:t>==== CuCl</a:t>
              </a:r>
              <a:r>
                <a:rPr lang="en-US" altLang="zh-CN" sz="2400" b="1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33" y="417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 </a:t>
              </a:r>
              <a:r>
                <a:rPr lang="zh-CN" altLang="en-US" sz="2000" b="1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71341" y="3427816"/>
            <a:ext cx="3371082" cy="601667"/>
            <a:chOff x="-137" y="296"/>
            <a:chExt cx="2223" cy="379"/>
          </a:xfrm>
        </p:grpSpPr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-137" y="387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</a:rPr>
                <a:t>H</a:t>
              </a:r>
              <a:r>
                <a:rPr lang="en-US" altLang="zh-CN" sz="2400" b="1" baseline="-25000" dirty="0">
                  <a:latin typeface="Times New Roman" pitchFamily="18" charset="0"/>
                </a:rPr>
                <a:t>2</a:t>
              </a:r>
              <a:r>
                <a:rPr lang="en-US" altLang="zh-CN" sz="2400" b="1" dirty="0">
                  <a:latin typeface="Times New Roman" pitchFamily="18" charset="0"/>
                </a:rPr>
                <a:t>  +   Cl</a:t>
              </a:r>
              <a:r>
                <a:rPr lang="en-US" altLang="zh-CN" sz="2400" b="1" baseline="-25000" dirty="0">
                  <a:latin typeface="Times New Roman" pitchFamily="18" charset="0"/>
                </a:rPr>
                <a:t>2  </a:t>
              </a:r>
              <a:r>
                <a:rPr lang="en-US" altLang="zh-CN" sz="2400" b="1" dirty="0">
                  <a:latin typeface="Times New Roman" pitchFamily="18" charset="0"/>
                </a:rPr>
                <a:t>==== 2HCl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843" y="296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471341" y="1628812"/>
            <a:ext cx="3735512" cy="619125"/>
            <a:chOff x="299" y="-1263"/>
            <a:chExt cx="2223" cy="390"/>
          </a:xfrm>
        </p:grpSpPr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299" y="-1161"/>
              <a:ext cx="2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itchFamily="18" charset="0"/>
                </a:rPr>
                <a:t>2Na  + Cl</a:t>
              </a:r>
              <a:r>
                <a:rPr lang="en-US" altLang="zh-CN" sz="2400" b="1" baseline="-25000" dirty="0">
                  <a:latin typeface="Times New Roman" pitchFamily="18" charset="0"/>
                </a:rPr>
                <a:t>2     </a:t>
              </a:r>
              <a:r>
                <a:rPr lang="en-US" altLang="zh-CN" sz="2400" b="1" dirty="0">
                  <a:latin typeface="Times New Roman" pitchFamily="18" charset="0"/>
                </a:rPr>
                <a:t>====  2NaCl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>
              <a:off x="1293" y="-1263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Times New Roman" pitchFamily="18" charset="0"/>
                </a:rPr>
                <a:t>点燃</a:t>
              </a: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8308572" y="239766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棕红色烟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8308572" y="299130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棕黄色烟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8612440" y="1790737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白烟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8206852" y="358994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苍白色火焰</a:t>
            </a:r>
          </a:p>
        </p:txBody>
      </p:sp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4261149" y="833959"/>
            <a:ext cx="394570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800" b="1" dirty="0">
                <a:latin typeface="Times New Roman" pitchFamily="18" charset="0"/>
              </a:rPr>
              <a:t>小 结：氯气的化学性质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69502" y="3600147"/>
            <a:ext cx="3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②与非金属</a:t>
            </a:r>
            <a:r>
              <a:rPr lang="zh-CN" altLang="en-US" sz="2400" b="1" dirty="0">
                <a:latin typeface="Times New Roman" pitchFamily="18" charset="0"/>
              </a:rPr>
              <a:t>单质反应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84172" y="4232248"/>
            <a:ext cx="2339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③与水反应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22849" y="4206061"/>
            <a:ext cx="42120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 ==== </a:t>
            </a:r>
            <a:r>
              <a:rPr lang="en-US" altLang="zh-CN" sz="2400" b="1" dirty="0" err="1">
                <a:latin typeface="Times New Roman" pitchFamily="18" charset="0"/>
              </a:rPr>
              <a:t>HCl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err="1">
                <a:latin typeface="Times New Roman" pitchFamily="18" charset="0"/>
              </a:rPr>
              <a:t>HClO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69502" y="4923395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宋体" charset="-122"/>
              </a:rPr>
              <a:t>④</a:t>
            </a:r>
            <a:r>
              <a:rPr lang="zh-CN" altLang="en-US" sz="2400" b="1" dirty="0" smtClean="0">
                <a:latin typeface="Times New Roman" pitchFamily="18" charset="0"/>
              </a:rPr>
              <a:t>与</a:t>
            </a:r>
            <a:r>
              <a:rPr lang="zh-CN" altLang="en-US" sz="2400" b="1" dirty="0">
                <a:latin typeface="Times New Roman" pitchFamily="18" charset="0"/>
              </a:rPr>
              <a:t>碱反应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388171" y="4879830"/>
            <a:ext cx="5600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</a:rPr>
              <a:t>Cl</a:t>
            </a:r>
            <a:r>
              <a:rPr lang="en-US" altLang="zh-CN" sz="2400" b="1" baseline="-25000" dirty="0" smtClean="0">
                <a:latin typeface="Times New Roman" pitchFamily="18" charset="0"/>
              </a:rPr>
              <a:t>2</a:t>
            </a:r>
            <a:r>
              <a:rPr lang="en-US" altLang="zh-CN" sz="2400" b="1" dirty="0" smtClean="0">
                <a:latin typeface="Times New Roman" pitchFamily="18" charset="0"/>
              </a:rPr>
              <a:t> </a:t>
            </a:r>
            <a:r>
              <a:rPr lang="en-US" altLang="zh-CN" sz="2400" b="1" dirty="0">
                <a:latin typeface="Times New Roman" pitchFamily="18" charset="0"/>
              </a:rPr>
              <a:t>+ 2NaOH ==== </a:t>
            </a:r>
            <a:r>
              <a:rPr lang="en-US" altLang="zh-CN" sz="2400" b="1" dirty="0" err="1">
                <a:latin typeface="Times New Roman" pitchFamily="18" charset="0"/>
              </a:rPr>
              <a:t>NaCl</a:t>
            </a:r>
            <a:r>
              <a:rPr lang="en-US" altLang="zh-CN" sz="2400" b="1" dirty="0">
                <a:latin typeface="Times New Roman" pitchFamily="18" charset="0"/>
              </a:rPr>
              <a:t> + </a:t>
            </a:r>
            <a:r>
              <a:rPr lang="en-US" altLang="zh-CN" sz="2400" b="1" dirty="0" err="1">
                <a:latin typeface="Times New Roman" pitchFamily="18" charset="0"/>
              </a:rPr>
              <a:t>NaClO</a:t>
            </a:r>
            <a:r>
              <a:rPr lang="en-US" altLang="zh-CN" sz="2400" b="1" dirty="0"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351894" y="5524379"/>
            <a:ext cx="67500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2Cl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+ 2Ca(OH)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==== CaCl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Ca(</a:t>
            </a:r>
            <a:r>
              <a:rPr lang="en-US" altLang="zh-CN" sz="2400" b="1" dirty="0" err="1">
                <a:latin typeface="Times New Roman" pitchFamily="18" charset="0"/>
              </a:rPr>
              <a:t>ClO</a:t>
            </a:r>
            <a:r>
              <a:rPr lang="en-US" altLang="zh-CN" sz="2400" b="1" dirty="0">
                <a:latin typeface="Times New Roman" pitchFamily="18" charset="0"/>
              </a:rPr>
              <a:t>)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+ 2H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91" grpId="0" autoUpdateAnimBg="0"/>
      <p:bldP spid="24592" grpId="0" autoUpdateAnimBg="0"/>
      <p:bldP spid="24593" grpId="0" autoUpdateAnimBg="0"/>
      <p:bldP spid="24594" grpId="0" autoUpdateAnimBg="0"/>
      <p:bldP spid="20" grpId="0"/>
      <p:bldP spid="21" grpId="0"/>
      <p:bldP spid="23" grpId="0" autoUpdateAnimBg="0"/>
      <p:bldP spid="24" grpId="0"/>
      <p:bldP spid="25" grpId="0" autoUpdateAnimBg="0"/>
      <p:bldP spid="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37979" y="1187107"/>
            <a:ext cx="721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prstClr val="black"/>
                </a:solidFill>
                <a:latin typeface="Times New Roman" pitchFamily="18" charset="0"/>
              </a:rPr>
              <a:t>小结：新制</a:t>
            </a:r>
            <a:r>
              <a:rPr lang="zh-CN" altLang="en-US" sz="2800" b="1" dirty="0">
                <a:solidFill>
                  <a:prstClr val="black"/>
                </a:solidFill>
                <a:latin typeface="Times New Roman" pitchFamily="18" charset="0"/>
              </a:rPr>
              <a:t>氯水、久置氯水与液氯的区别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1330"/>
              </p:ext>
            </p:extLst>
          </p:nvPr>
        </p:nvGraphicFramePr>
        <p:xfrm>
          <a:off x="1551603" y="2255859"/>
          <a:ext cx="9203208" cy="3068638"/>
        </p:xfrm>
        <a:graphic>
          <a:graphicData uri="http://schemas.openxmlformats.org/drawingml/2006/table">
            <a:tbl>
              <a:tblPr/>
              <a:tblGrid>
                <a:gridCol w="145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液氯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新制氯水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久置氯水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类别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所含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微粒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4994338" y="3999986"/>
            <a:ext cx="31870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HClO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OH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endParaRPr lang="en-US" altLang="zh-CN" sz="2400" b="1" baseline="300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3189020" y="4323151"/>
            <a:ext cx="1213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分子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3416959" y="3221038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单质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8830619" y="3999986"/>
            <a:ext cx="16723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OH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5585253" y="3221038"/>
            <a:ext cx="131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混合物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8830619" y="3221038"/>
            <a:ext cx="1175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混合物</a:t>
            </a:r>
          </a:p>
        </p:txBody>
      </p:sp>
    </p:spTree>
    <p:extLst>
      <p:ext uri="{BB962C8B-B14F-4D97-AF65-F5344CB8AC3E}">
        <p14:creationId xmlns:p14="http://schemas.microsoft.com/office/powerpoint/2010/main" val="31626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autoUpdateAnimBg="0"/>
      <p:bldP spid="21534" grpId="0" autoUpdateAnimBg="0"/>
      <p:bldP spid="21535" grpId="0" autoUpdateAnimBg="0"/>
      <p:bldP spid="21536" grpId="0" autoUpdateAnimBg="0"/>
      <p:bldP spid="21537" grpId="0" autoUpdateAnimBg="0"/>
      <p:bldP spid="2153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29704" y="2224058"/>
            <a:ext cx="80559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、下列研究物质性质的基本程序排列正确的是（   ）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①观察物质的外观       ②实验和观察     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③解释及结论           ④预测物质的性质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、②①③④            </a:t>
            </a:r>
            <a:r>
              <a:rPr lang="en-US" altLang="zh-CN" sz="2400" b="1" dirty="0" smtClean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、①②③④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、①④②③            </a:t>
            </a:r>
            <a:r>
              <a:rPr lang="en-US" altLang="zh-CN" sz="2400" b="1" dirty="0" smtClean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、④①②③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273019" y="2338104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  <p:pic>
        <p:nvPicPr>
          <p:cNvPr id="27652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784" y="1078944"/>
            <a:ext cx="524086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70206" y="1461755"/>
            <a:ext cx="943571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2</a:t>
            </a:r>
            <a:r>
              <a:rPr lang="zh-CN" altLang="en-US" sz="2400" b="1" dirty="0">
                <a:latin typeface="宋体" charset="-122"/>
              </a:rPr>
              <a:t>、氯气有毒，曾被德国制成毒气弹用于侵略战争。当这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种毒气弹顺风爆炸时，可选用的防御办法是（    ）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①人躲到低洼的地方去   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②人躲到较高的地方去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③</a:t>
            </a:r>
            <a:r>
              <a:rPr lang="zh-CN" altLang="en-US" sz="2400" b="1" dirty="0" smtClean="0">
                <a:latin typeface="宋体" charset="-122"/>
              </a:rPr>
              <a:t>用沾有</a:t>
            </a:r>
            <a:r>
              <a:rPr lang="zh-CN" altLang="en-US" sz="2400" b="1" dirty="0">
                <a:latin typeface="宋体" charset="-122"/>
              </a:rPr>
              <a:t>氢氧化钠溶液的软布蒙面 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④用沾有肥皂水或尿液的软布蒙面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、①④     </a:t>
            </a: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、②③     </a:t>
            </a: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、②④     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、②③④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941201" y="2126093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64935" y="1675812"/>
            <a:ext cx="68946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3</a:t>
            </a:r>
            <a:r>
              <a:rPr lang="zh-CN" altLang="en-US" sz="2400" b="1" dirty="0">
                <a:latin typeface="宋体" charset="-122"/>
              </a:rPr>
              <a:t>、下列关于氯水的叙述中正确的是（   ）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、新制氯水中只含有</a:t>
            </a:r>
            <a:r>
              <a:rPr lang="en-US" altLang="zh-CN" sz="2400" b="1" dirty="0"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</a:rPr>
              <a:t>和</a:t>
            </a:r>
            <a:r>
              <a:rPr lang="en-US" altLang="zh-CN" sz="2400" b="1" dirty="0">
                <a:latin typeface="Times New Roman" pitchFamily="18" charset="0"/>
              </a:rPr>
              <a:t>H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O</a:t>
            </a:r>
            <a:endParaRPr lang="en-US" altLang="zh-CN" sz="24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、新制氯水可以使紫色石蕊试液先变红</a:t>
            </a:r>
            <a:r>
              <a:rPr lang="zh-CN" altLang="en-US" sz="2400" b="1" dirty="0" smtClean="0">
                <a:latin typeface="宋体" charset="-122"/>
              </a:rPr>
              <a:t>后褪色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、光照氯水有气泡冒出，该气体是氯气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、氯水放置数天后，溶液的酸性减弱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299287" y="1790228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59166" y="1895059"/>
            <a:ext cx="81747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4</a:t>
            </a:r>
            <a:r>
              <a:rPr lang="zh-CN" altLang="en-US" sz="2400" b="1" dirty="0">
                <a:latin typeface="宋体" charset="-122"/>
              </a:rPr>
              <a:t>、下列关于氯气和含氯化合物的叙述不正确的是（   ）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、干燥的氯气和新制氯水都能使鲜艳的</a:t>
            </a:r>
            <a:r>
              <a:rPr lang="zh-CN" altLang="en-US" sz="2400" b="1" dirty="0" smtClean="0">
                <a:latin typeface="宋体" charset="-122"/>
              </a:rPr>
              <a:t>红花褪色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、用排水法可以收集到纯净的氯气 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、氯气和氯化氢通入硝酸银溶液中均能生成白色沉淀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、氯气能用于杀菌、消毒和漂白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623579" y="1987643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31299" y="1538042"/>
            <a:ext cx="7688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5</a:t>
            </a:r>
            <a:r>
              <a:rPr lang="zh-CN" altLang="en-US" sz="2400" b="1" dirty="0">
                <a:latin typeface="宋体" charset="-122"/>
              </a:rPr>
              <a:t>、下列氯化物中，既能由金属和氯气直接化合生成，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又能由金属和盐酸反应制得的是（   ）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</a:rPr>
              <a:t>CuCl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  <a:r>
              <a:rPr lang="en-US" altLang="zh-CN" sz="2400" b="1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</a:rPr>
              <a:t>FeCl</a:t>
            </a:r>
            <a:r>
              <a:rPr lang="en-US" altLang="zh-CN" sz="2400" b="1" baseline="-25000" dirty="0">
                <a:latin typeface="Times New Roman" pitchFamily="18" charset="0"/>
              </a:rPr>
              <a:t>2 </a:t>
            </a:r>
            <a:r>
              <a:rPr lang="en-US" altLang="zh-CN" sz="2400" b="1" dirty="0">
                <a:latin typeface="Times New Roman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</a:rPr>
              <a:t>FeCl</a:t>
            </a:r>
            <a:r>
              <a:rPr lang="en-US" altLang="zh-CN" sz="2400" b="1" baseline="-25000" dirty="0">
                <a:latin typeface="Times New Roman" pitchFamily="18" charset="0"/>
              </a:rPr>
              <a:t>3 </a:t>
            </a:r>
            <a:r>
              <a:rPr lang="en-US" altLang="zh-CN" sz="2400" b="1" dirty="0">
                <a:latin typeface="Times New Roman" pitchFamily="18" charset="0"/>
              </a:rPr>
              <a:t>                      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</a:rPr>
              <a:t>AlCl</a:t>
            </a:r>
            <a:r>
              <a:rPr lang="en-US" altLang="zh-CN" sz="2400" b="1" baseline="-25000" dirty="0">
                <a:latin typeface="Times New Roman" pitchFamily="18" charset="0"/>
              </a:rPr>
              <a:t>3</a:t>
            </a:r>
            <a:endParaRPr lang="en-US" altLang="zh-CN" sz="2400" baseline="-250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6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zh-CN" altLang="en-US" sz="2400" b="1" dirty="0">
                <a:latin typeface="Times New Roman" pitchFamily="18" charset="0"/>
              </a:rPr>
              <a:t>下列物质中既含氯气分子，又含氯离子的是（     ）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zh-CN" altLang="en-US" sz="2400" b="1" dirty="0">
                <a:latin typeface="Times New Roman" pitchFamily="18" charset="0"/>
              </a:rPr>
              <a:t>氯化钠溶液           </a:t>
            </a:r>
            <a:r>
              <a:rPr lang="en-US" altLang="zh-CN" sz="2400" b="1" dirty="0" smtClean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zh-CN" altLang="en-US" sz="2400" b="1" dirty="0">
                <a:latin typeface="Times New Roman" pitchFamily="18" charset="0"/>
              </a:rPr>
              <a:t>新制氯水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 smtClean="0">
                <a:latin typeface="宋体" charset="-122"/>
              </a:rPr>
              <a:t>、</a:t>
            </a:r>
            <a:r>
              <a:rPr lang="zh-CN" altLang="en-US" sz="2400" b="1" dirty="0" smtClean="0">
                <a:latin typeface="Times New Roman" pitchFamily="18" charset="0"/>
              </a:rPr>
              <a:t>漂白粉                   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</a:t>
            </a:r>
            <a:r>
              <a:rPr lang="zh-CN" altLang="en-US" sz="2400" b="1" dirty="0">
                <a:latin typeface="Times New Roman" pitchFamily="18" charset="0"/>
              </a:rPr>
              <a:t>液氯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578931" y="2180001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544455" y="3857679"/>
            <a:ext cx="8170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235231" y="895886"/>
            <a:ext cx="1027550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7</a:t>
            </a:r>
            <a:r>
              <a:rPr lang="zh-CN" altLang="en-US" sz="2400" b="1" dirty="0">
                <a:latin typeface="宋体" charset="-122"/>
              </a:rPr>
              <a:t>、如图：</a:t>
            </a: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处通入氯气，</a:t>
            </a: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中是干燥的红色</a:t>
            </a:r>
            <a:r>
              <a:rPr lang="zh-CN" altLang="en-US" sz="2400" b="1" dirty="0" smtClean="0">
                <a:latin typeface="宋体" charset="-122"/>
              </a:rPr>
              <a:t>布条。关闭</a:t>
            </a:r>
            <a:endParaRPr lang="zh-CN" altLang="en-US" sz="2400" b="1" dirty="0">
              <a:latin typeface="宋体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阀时</a:t>
            </a:r>
            <a:r>
              <a:rPr lang="en-US" altLang="zh-CN" sz="2400" b="1" dirty="0">
                <a:latin typeface="宋体" charset="-122"/>
              </a:rPr>
              <a:t>,C</a:t>
            </a:r>
            <a:r>
              <a:rPr lang="zh-CN" altLang="en-US" sz="2400" b="1" dirty="0">
                <a:latin typeface="宋体" charset="-122"/>
              </a:rPr>
              <a:t>处红布条无变化；打开</a:t>
            </a: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阀时，</a:t>
            </a: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处红布条褪色。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下述不正确的是（   ） </a:t>
            </a:r>
          </a:p>
          <a:p>
            <a:pPr marL="342900" indent="-342900">
              <a:lnSpc>
                <a:spcPct val="150000"/>
              </a:lnSpc>
            </a:pPr>
            <a:endParaRPr lang="zh-CN" altLang="en-US" sz="2400" b="1" dirty="0">
              <a:latin typeface="宋体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400" b="1" dirty="0">
              <a:latin typeface="宋体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400" b="1" dirty="0">
              <a:latin typeface="宋体" charset="-122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400" b="1" dirty="0">
              <a:latin typeface="宋体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 smtClean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．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中可能是浓硫酸       </a:t>
            </a: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．通入的氯气含有水蒸气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．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中可以是</a:t>
            </a:r>
            <a:r>
              <a:rPr lang="en-US" altLang="zh-CN" sz="2400" b="1" dirty="0" err="1">
                <a:latin typeface="宋体" charset="-122"/>
              </a:rPr>
              <a:t>NaOH</a:t>
            </a:r>
            <a:r>
              <a:rPr lang="zh-CN" altLang="en-US" sz="2400" b="1" dirty="0">
                <a:latin typeface="宋体" charset="-122"/>
              </a:rPr>
              <a:t>溶液     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．</a:t>
            </a: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中可以是饱和食盐水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35231" y="2743200"/>
            <a:ext cx="3453147" cy="2069869"/>
            <a:chOff x="223" y="-28"/>
            <a:chExt cx="4057" cy="1890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075799"/>
                </p:ext>
              </p:extLst>
            </p:nvPr>
          </p:nvGraphicFramePr>
          <p:xfrm>
            <a:off x="605" y="-28"/>
            <a:ext cx="3675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r:id="rId3" imgW="2333333" imgH="1200318" progId="PBrush">
                    <p:embed/>
                  </p:oleObj>
                </mc:Choice>
                <mc:Fallback>
                  <p:oleObj r:id="rId3" imgW="2333333" imgH="1200318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" y="-28"/>
                          <a:ext cx="3675" cy="18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Text Box 5"/>
            <p:cNvSpPr txBox="1">
              <a:spLocks noChangeArrowheads="1"/>
            </p:cNvSpPr>
            <p:nvPr/>
          </p:nvSpPr>
          <p:spPr bwMode="auto">
            <a:xfrm>
              <a:off x="223" y="84"/>
              <a:ext cx="76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 algn="just">
                <a:spcBef>
                  <a:spcPct val="20000"/>
                </a:spcBef>
              </a:pPr>
              <a:r>
                <a:rPr lang="zh-CN" altLang="en-US" sz="2400" dirty="0">
                  <a:latin typeface="Times New Roman" pitchFamily="18" charset="0"/>
                </a:rPr>
                <a:t>    </a:t>
              </a:r>
              <a:r>
                <a:rPr lang="en-US" altLang="zh-CN" sz="2400" dirty="0">
                  <a:latin typeface="Times New Roman" pitchFamily="18" charset="0"/>
                </a:rPr>
                <a:t>A</a:t>
              </a:r>
              <a:endParaRPr lang="en-US" altLang="zh-CN" sz="2400" b="1" dirty="0">
                <a:latin typeface="Times New Roman" pitchFamily="18" charset="0"/>
              </a:endParaRPr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44975" y="2070803"/>
            <a:ext cx="10244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7434489" y="3004945"/>
            <a:ext cx="3461549" cy="722718"/>
          </a:xfrm>
          <a:prstGeom prst="wedgeRoundRectCallout">
            <a:avLst>
              <a:gd name="adj1" fmla="val -144926"/>
              <a:gd name="adj2" fmla="val -1230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Cl</a:t>
            </a:r>
            <a:r>
              <a:rPr lang="en-US" altLang="zh-CN" sz="2400" b="1" baseline="-25000" dirty="0" smtClean="0">
                <a:latin typeface="Times New Roman" pitchFamily="18" charset="0"/>
              </a:rPr>
              <a:t>2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被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吸收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，或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被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D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干燥。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125363" y="946935"/>
            <a:ext cx="85118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8</a:t>
            </a:r>
            <a:r>
              <a:rPr lang="zh-CN" altLang="en-US" sz="2400" b="1" dirty="0">
                <a:latin typeface="宋体" charset="-122"/>
              </a:rPr>
              <a:t>、将一盛满氯气的试管倒立在盛有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氢氧化钠溶液</a:t>
            </a:r>
            <a:r>
              <a:rPr lang="zh-CN" altLang="en-US" sz="2400" b="1" dirty="0">
                <a:latin typeface="宋体" charset="-122"/>
              </a:rPr>
              <a:t>的烧杯   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中，一段时间后的现象是（    ）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A</a:t>
            </a:r>
            <a:r>
              <a:rPr lang="zh-CN" altLang="en-US" sz="2400" b="1" dirty="0">
                <a:latin typeface="宋体" charset="-122"/>
              </a:rPr>
              <a:t>、液体充满试管          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B</a:t>
            </a:r>
            <a:r>
              <a:rPr lang="zh-CN" altLang="en-US" sz="2400" b="1" dirty="0">
                <a:latin typeface="宋体" charset="-122"/>
              </a:rPr>
              <a:t>、液体进入试管，试管中剩余少量无色气体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C</a:t>
            </a:r>
            <a:r>
              <a:rPr lang="zh-CN" altLang="en-US" sz="2400" b="1" dirty="0">
                <a:latin typeface="宋体" charset="-122"/>
              </a:rPr>
              <a:t>、无明显现象            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D</a:t>
            </a:r>
            <a:r>
              <a:rPr lang="zh-CN" altLang="en-US" sz="2400" b="1" dirty="0">
                <a:latin typeface="宋体" charset="-122"/>
              </a:rPr>
              <a:t>、少量液体进入试管，液体呈黄绿色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30867" y="4306889"/>
            <a:ext cx="3073400" cy="1800225"/>
            <a:chOff x="0" y="0"/>
            <a:chExt cx="1452" cy="1588"/>
          </a:xfrm>
        </p:grpSpPr>
        <p:sp>
          <p:nvSpPr>
            <p:cNvPr id="32775" name="AutoShape 4"/>
            <p:cNvSpPr>
              <a:spLocks noChangeArrowheads="1"/>
            </p:cNvSpPr>
            <p:nvPr/>
          </p:nvSpPr>
          <p:spPr bwMode="auto">
            <a:xfrm flipV="1">
              <a:off x="551" y="0"/>
              <a:ext cx="318" cy="1495"/>
            </a:xfrm>
            <a:prstGeom prst="can">
              <a:avLst>
                <a:gd name="adj" fmla="val 117531"/>
              </a:avLst>
            </a:prstGeom>
            <a:solidFill>
              <a:srgbClr val="99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76" name="Line 5"/>
            <p:cNvSpPr>
              <a:spLocks noChangeShapeType="1"/>
            </p:cNvSpPr>
            <p:nvPr/>
          </p:nvSpPr>
          <p:spPr bwMode="auto">
            <a:xfrm>
              <a:off x="0" y="635"/>
              <a:ext cx="0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6"/>
            <p:cNvSpPr>
              <a:spLocks noChangeShapeType="1"/>
            </p:cNvSpPr>
            <p:nvPr/>
          </p:nvSpPr>
          <p:spPr bwMode="auto">
            <a:xfrm>
              <a:off x="1448" y="645"/>
              <a:ext cx="0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Rectangle 7"/>
            <p:cNvSpPr>
              <a:spLocks noChangeArrowheads="1"/>
            </p:cNvSpPr>
            <p:nvPr/>
          </p:nvSpPr>
          <p:spPr bwMode="auto">
            <a:xfrm>
              <a:off x="0" y="953"/>
              <a:ext cx="1452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itchFamily="18" charset="0"/>
                </a:rPr>
                <a:t>NaOH</a:t>
              </a:r>
              <a:r>
                <a:rPr lang="zh-CN" altLang="en-US" sz="2400" b="1">
                  <a:solidFill>
                    <a:srgbClr val="0000FF"/>
                  </a:solidFill>
                  <a:latin typeface="Times New Roman" pitchFamily="18" charset="0"/>
                </a:rPr>
                <a:t>溶液</a:t>
              </a:r>
            </a:p>
          </p:txBody>
        </p:sp>
      </p:grp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917366" y="4649645"/>
            <a:ext cx="51644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+2NaOH====NaCl+NaClO+H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flipV="1">
            <a:off x="2588684" y="4306889"/>
            <a:ext cx="681566" cy="1142712"/>
          </a:xfrm>
          <a:prstGeom prst="can">
            <a:avLst>
              <a:gd name="adj" fmla="val 76996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672219" y="1583481"/>
            <a:ext cx="709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01" grpId="0" animBg="1"/>
      <p:bldP spid="338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635366" y="1503866"/>
            <a:ext cx="75960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charset="-122"/>
              </a:rPr>
              <a:t>9</a:t>
            </a:r>
            <a:r>
              <a:rPr lang="zh-CN" altLang="en-US" sz="2400" b="1" dirty="0">
                <a:latin typeface="宋体" charset="-122"/>
              </a:rPr>
              <a:t>、氯气溶于水得到的溶液叫氯水。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氯水是</a:t>
            </a:r>
            <a:r>
              <a:rPr lang="zh-CN" altLang="en-US" sz="2400" b="1" u="sng" dirty="0">
                <a:latin typeface="宋体" charset="-122"/>
              </a:rPr>
              <a:t>         </a:t>
            </a:r>
            <a:r>
              <a:rPr lang="zh-CN" altLang="en-US" sz="2400" b="1" dirty="0">
                <a:latin typeface="宋体" charset="-122"/>
              </a:rPr>
              <a:t>色，呈</a:t>
            </a:r>
            <a:r>
              <a:rPr lang="zh-CN" altLang="en-US" sz="2400" b="1" u="sng" dirty="0">
                <a:latin typeface="宋体" charset="-122"/>
              </a:rPr>
              <a:t>     </a:t>
            </a:r>
            <a:r>
              <a:rPr lang="zh-CN" altLang="en-US" sz="2400" b="1" dirty="0">
                <a:latin typeface="宋体" charset="-122"/>
              </a:rPr>
              <a:t>性。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若向新制氯水中滴加碳酸钠溶液，预计观察到的现象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是</a:t>
            </a:r>
            <a:r>
              <a:rPr lang="zh-CN" altLang="en-US" sz="2400" b="1" u="sng" dirty="0">
                <a:latin typeface="宋体" charset="-122"/>
              </a:rPr>
              <a:t>               </a:t>
            </a:r>
            <a:r>
              <a:rPr lang="zh-CN" altLang="en-US" sz="2400" b="1" dirty="0">
                <a:latin typeface="宋体" charset="-122"/>
              </a:rPr>
              <a:t>；</a:t>
            </a:r>
            <a:endParaRPr lang="zh-CN" altLang="en-US" sz="2400" dirty="0"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charset="-122"/>
              </a:rPr>
              <a:t>若向新制氯水中滴加硝酸银溶液，观察到的现象是</a:t>
            </a:r>
          </a:p>
          <a:p>
            <a:pPr>
              <a:lnSpc>
                <a:spcPct val="150000"/>
              </a:lnSpc>
            </a:pPr>
            <a:r>
              <a:rPr lang="zh-CN" altLang="en-US" sz="2400" b="1" u="sng" dirty="0">
                <a:latin typeface="宋体" charset="-122"/>
              </a:rPr>
              <a:t>             </a:t>
            </a:r>
            <a:r>
              <a:rPr lang="zh-CN" altLang="en-US" sz="2400" b="1" dirty="0">
                <a:latin typeface="宋体" charset="-122"/>
              </a:rPr>
              <a:t>，主要的化学方程式为</a:t>
            </a:r>
          </a:p>
          <a:p>
            <a:pPr>
              <a:lnSpc>
                <a:spcPct val="150000"/>
              </a:lnSpc>
            </a:pPr>
            <a:r>
              <a:rPr lang="zh-CN" altLang="en-US" sz="2400" b="1" u="sng" dirty="0">
                <a:latin typeface="宋体" charset="-122"/>
              </a:rPr>
              <a:t>                                </a:t>
            </a:r>
            <a:r>
              <a:rPr lang="zh-CN" altLang="en-US" sz="2400" b="1" dirty="0">
                <a:latin typeface="宋体" charset="-122"/>
              </a:rPr>
              <a:t>。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07446" y="2141093"/>
            <a:ext cx="11326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浅黄绿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52111" y="2141093"/>
            <a:ext cx="5546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酸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121043" y="3235520"/>
            <a:ext cx="217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生成无色气体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92632" y="4313471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生成白色沉淀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07216" y="4835182"/>
            <a:ext cx="45892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AgNO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+HCl====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itchFamily="18" charset="0"/>
              </a:rPr>
              <a:t>AgCl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</a:rPr>
              <a:t>↓+HNO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utoUpdateAnimBg="0"/>
      <p:bldP spid="34822" grpId="0" autoUpdateAnimBg="0"/>
      <p:bldP spid="348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视频科普：氯气用于第一次世界大战.wmv">
            <a:hlinkClick r:id="" action="ppaction://media"/>
          </p:cNvPr>
          <p:cNvPicPr>
            <a:picLocks noGrp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49732" y="731106"/>
            <a:ext cx="10549467" cy="5934075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237181" y="1450676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31751" y="631888"/>
            <a:ext cx="5201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600" b="1" dirty="0" smtClean="0"/>
              <a:t>案例：</a:t>
            </a:r>
            <a:r>
              <a:rPr lang="zh-CN" altLang="en-US" sz="3600" b="1" dirty="0">
                <a:latin typeface="Times New Roman" pitchFamily="18" charset="0"/>
              </a:rPr>
              <a:t>研究氯气的性质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5468" y="1278219"/>
            <a:ext cx="4762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宋体" charset="-122"/>
              </a:rPr>
              <a:t>一、认识物质的物理性质（氯气）</a:t>
            </a:r>
            <a:endParaRPr lang="zh-CN" altLang="en-US" sz="2400" b="1" dirty="0">
              <a:latin typeface="宋体" charset="-122"/>
            </a:endParaRPr>
          </a:p>
        </p:txBody>
      </p:sp>
      <p:pic>
        <p:nvPicPr>
          <p:cNvPr id="6148" name="闻氯气气味 00_00_07-00_00_23 [高质量和大小]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l="23721" t="38194" r="39537" b="19328"/>
          <a:stretch>
            <a:fillRect/>
          </a:stretch>
        </p:blipFill>
        <p:spPr bwMode="auto">
          <a:xfrm>
            <a:off x="2827351" y="1978429"/>
            <a:ext cx="6966735" cy="43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video>
              <p:cMediaNode>
                <p:cTn id="16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video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4936067" y="2019300"/>
            <a:ext cx="1117600" cy="1447800"/>
            <a:chOff x="0" y="0"/>
            <a:chExt cx="528" cy="912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>
              <a:off x="0" y="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>
              <a:off x="480" y="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>
              <a:off x="0" y="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>
              <a:off x="0" y="7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>
              <a:off x="336" y="7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4" name="Line 8"/>
            <p:cNvSpPr>
              <a:spLocks noChangeShapeType="1"/>
            </p:cNvSpPr>
            <p:nvPr/>
          </p:nvSpPr>
          <p:spPr bwMode="auto">
            <a:xfrm>
              <a:off x="144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5" name="Line 9"/>
            <p:cNvSpPr>
              <a:spLocks noChangeShapeType="1"/>
            </p:cNvSpPr>
            <p:nvPr/>
          </p:nvSpPr>
          <p:spPr bwMode="auto">
            <a:xfrm>
              <a:off x="33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6" name="Line 10"/>
            <p:cNvSpPr>
              <a:spLocks noChangeShapeType="1"/>
            </p:cNvSpPr>
            <p:nvPr/>
          </p:nvSpPr>
          <p:spPr bwMode="auto">
            <a:xfrm>
              <a:off x="0" y="91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80" cy="720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8" name="Rectangle 12"/>
            <p:cNvSpPr>
              <a:spLocks noChangeArrowheads="1"/>
            </p:cNvSpPr>
            <p:nvPr/>
          </p:nvSpPr>
          <p:spPr bwMode="auto">
            <a:xfrm>
              <a:off x="144" y="720"/>
              <a:ext cx="192" cy="192"/>
            </a:xfrm>
            <a:prstGeom prst="rect">
              <a:avLst/>
            </a:prstGeom>
            <a:solidFill>
              <a:srgbClr val="CCFF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627323" y="1846069"/>
            <a:ext cx="66174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常温下为黄绿色</a:t>
            </a:r>
            <a:r>
              <a:rPr lang="zh-CN" altLang="en-US" sz="2400" b="1" dirty="0">
                <a:latin typeface="Times New Roman" pitchFamily="18" charset="0"/>
              </a:rPr>
              <a:t>气体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 smtClean="0"/>
              <a:t>有强烈的刺激性</a:t>
            </a:r>
            <a:r>
              <a:rPr lang="zh-CN" altLang="en-US" sz="2400" b="1" dirty="0"/>
              <a:t>气味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/>
              <a:t>密度比空气大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有毒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易</a:t>
            </a:r>
            <a:r>
              <a:rPr lang="zh-CN" altLang="en-US" sz="2400" b="1" dirty="0"/>
              <a:t>液化</a:t>
            </a:r>
            <a:r>
              <a:rPr lang="zh-CN" altLang="en-US" sz="2400" b="1" dirty="0">
                <a:solidFill>
                  <a:srgbClr val="FF0000"/>
                </a:solidFill>
              </a:rPr>
              <a:t>  </a:t>
            </a:r>
            <a:r>
              <a:rPr lang="zh-CN" altLang="en-US" sz="2400" b="1" dirty="0" smtClean="0"/>
              <a:t>（液态</a:t>
            </a:r>
            <a:r>
              <a:rPr lang="zh-CN" altLang="en-US" sz="2400" b="1" dirty="0"/>
              <a:t>氯气</a:t>
            </a:r>
            <a:r>
              <a:rPr lang="en-US" altLang="zh-CN" sz="2400" b="1" dirty="0"/>
              <a:t>——</a:t>
            </a:r>
            <a:r>
              <a:rPr lang="zh-CN" altLang="en-US" sz="2400" b="1" dirty="0">
                <a:solidFill>
                  <a:srgbClr val="FF0000"/>
                </a:solidFill>
              </a:rPr>
              <a:t>液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氯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可</a:t>
            </a:r>
            <a:r>
              <a:rPr lang="zh-CN" altLang="en-US" sz="2400" b="1" dirty="0" smtClean="0"/>
              <a:t>溶于水（常温下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体积水可溶解约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体积氯气）</a:t>
            </a:r>
            <a:endParaRPr lang="zh-CN" altLang="en-US" sz="2400" b="1" dirty="0"/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2008768" y="952501"/>
            <a:ext cx="4790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归</a:t>
            </a:r>
            <a:r>
              <a:rPr lang="zh-CN" altLang="en-US" sz="2400" b="1" dirty="0"/>
              <a:t>纳：氯气的物理性质有哪些</a:t>
            </a:r>
            <a:r>
              <a:rPr lang="en-US" altLang="zh-CN" sz="2400" b="1" dirty="0">
                <a:latin typeface="宋体" charset="-122"/>
              </a:rPr>
              <a:t>?</a:t>
            </a:r>
            <a:endParaRPr lang="en-US" altLang="zh-CN" sz="2400" b="1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0533" y="2858531"/>
            <a:ext cx="2149403" cy="229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362718" y="5344423"/>
            <a:ext cx="48433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闻气体气味的正确方法是怎样的？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1023848" y="1181101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87967" y="784225"/>
            <a:ext cx="61743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 dirty="0"/>
              <a:t>探究</a:t>
            </a:r>
            <a:r>
              <a:rPr lang="zh-CN" altLang="en-US" sz="2400" b="1" dirty="0">
                <a:solidFill>
                  <a:srgbClr val="FF0000"/>
                </a:solidFill>
              </a:rPr>
              <a:t>氯气</a:t>
            </a:r>
            <a:r>
              <a:rPr lang="zh-CN" altLang="en-US" sz="2400" b="1" dirty="0"/>
              <a:t>在水中的溶解性：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79186" y="1349326"/>
            <a:ext cx="80983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取一只盛满氯气的试管倒扣在水槽中，用手轻轻摇动试管，观察现象。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87967" y="1474788"/>
            <a:ext cx="26013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/>
              <a:t>实验内容：</a:t>
            </a:r>
            <a:r>
              <a:rPr lang="zh-CN" altLang="en-US" sz="2400" dirty="0"/>
              <a:t> </a:t>
            </a:r>
          </a:p>
        </p:txBody>
      </p:sp>
      <p:pic>
        <p:nvPicPr>
          <p:cNvPr id="8197" name="氯气与水 00_00_27-00_01_08 [高质量和大小]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l="6764" t="11308" r="4076"/>
          <a:stretch>
            <a:fillRect/>
          </a:stretch>
        </p:blipFill>
        <p:spPr bwMode="auto">
          <a:xfrm>
            <a:off x="2792742" y="2783018"/>
            <a:ext cx="6000751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video>
              <p:cMediaNode>
                <p:cTn id="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188368" y="1842397"/>
            <a:ext cx="64875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①试管内液面缓慢升高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②气体的颜色逐渐变浅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③取出试管内液体观察呈浅黄绿色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88368" y="3579341"/>
            <a:ext cx="229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charset="-122"/>
              </a:rPr>
              <a:t>氯气可溶</a:t>
            </a:r>
            <a:r>
              <a:rPr lang="zh-CN" altLang="en-US" sz="2400" b="1" dirty="0">
                <a:latin typeface="宋体" charset="-122"/>
              </a:rPr>
              <a:t>于水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58261" y="1930027"/>
            <a:ext cx="17976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charset="-122"/>
              </a:rPr>
              <a:t>实验现象：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16449" y="3579341"/>
            <a:ext cx="1681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latin typeface="宋体" charset="-122"/>
              </a:rPr>
              <a:t>实验结论：</a:t>
            </a:r>
            <a:r>
              <a:rPr lang="zh-CN" altLang="en-US" sz="2400" dirty="0">
                <a:latin typeface="宋体" charset="-122"/>
              </a:rPr>
              <a:t>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355868" y="4386552"/>
            <a:ext cx="3368695" cy="1219200"/>
          </a:xfrm>
          <a:prstGeom prst="foldedCorner">
            <a:avLst>
              <a:gd name="adj" fmla="val 12500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不能用排水集气法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收集氯气</a:t>
            </a:r>
            <a:endParaRPr lang="zh-CN" altLang="en-US" sz="2400" dirty="0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72634" y="1306513"/>
            <a:ext cx="70252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宋体" charset="-122"/>
              </a:rPr>
              <a:t>归</a:t>
            </a:r>
            <a:r>
              <a:rPr lang="zh-CN" altLang="en-US" sz="2400" b="1" dirty="0">
                <a:latin typeface="宋体" charset="-122"/>
              </a:rPr>
              <a:t>纳氯气溶于水的现象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1172634" y="2534894"/>
            <a:ext cx="4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79202" y="2183319"/>
            <a:ext cx="8445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宋体" charset="-122"/>
              </a:rPr>
              <a:t>1</a:t>
            </a:r>
            <a:r>
              <a:rPr lang="zh-CN" altLang="en-US" sz="2400" b="1" dirty="0">
                <a:latin typeface="宋体" charset="-122"/>
              </a:rPr>
              <a:t>、氧气、氯气都是</a:t>
            </a:r>
            <a:r>
              <a:rPr lang="zh-CN" altLang="en-US" sz="2400" b="1" dirty="0">
                <a:solidFill>
                  <a:srgbClr val="FF0000"/>
                </a:solidFill>
                <a:latin typeface="宋体" charset="-122"/>
              </a:rPr>
              <a:t>活泼的非金属单质</a:t>
            </a:r>
            <a:r>
              <a:rPr lang="zh-CN" altLang="en-US" sz="2400" b="1" dirty="0">
                <a:latin typeface="宋体" charset="-122"/>
              </a:rPr>
              <a:t>，结合氧气的化学性质推测氯气可能具有哪些化学性质？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62336" y="3582441"/>
            <a:ext cx="64791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O</a:t>
            </a:r>
            <a:r>
              <a:rPr lang="en-US" altLang="zh-CN" sz="2400" b="1" baseline="-25000" dirty="0">
                <a:latin typeface="Times New Roman" pitchFamily="18" charset="0"/>
              </a:rPr>
              <a:t>2 </a:t>
            </a:r>
            <a:r>
              <a:rPr lang="zh-CN" altLang="en-US" sz="2400" b="1" dirty="0">
                <a:latin typeface="Times New Roman" pitchFamily="18" charset="0"/>
              </a:rPr>
              <a:t>能</a:t>
            </a:r>
            <a:r>
              <a:rPr lang="zh-CN" altLang="en-US" sz="2400" b="1" dirty="0" smtClean="0">
                <a:latin typeface="Times New Roman" pitchFamily="18" charset="0"/>
              </a:rPr>
              <a:t>与钠、氢</a:t>
            </a:r>
            <a:r>
              <a:rPr lang="zh-CN" altLang="en-US" sz="2400" b="1" dirty="0">
                <a:latin typeface="Times New Roman" pitchFamily="18" charset="0"/>
              </a:rPr>
              <a:t>气、铁、铜等反应</a:t>
            </a: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latin typeface="Times New Roman" pitchFamily="18" charset="0"/>
              </a:rPr>
              <a:t>2 </a:t>
            </a:r>
            <a:r>
              <a:rPr lang="zh-CN" altLang="en-US" sz="2400" b="1" dirty="0">
                <a:latin typeface="Times New Roman" pitchFamily="18" charset="0"/>
              </a:rPr>
              <a:t>能</a:t>
            </a:r>
            <a:r>
              <a:rPr lang="zh-CN" altLang="en-US" sz="2400" b="1" dirty="0" smtClean="0">
                <a:latin typeface="Times New Roman" pitchFamily="18" charset="0"/>
              </a:rPr>
              <a:t>与钠、氢</a:t>
            </a:r>
            <a:r>
              <a:rPr lang="zh-CN" altLang="en-US" sz="2400" b="1" dirty="0">
                <a:latin typeface="Times New Roman" pitchFamily="18" charset="0"/>
              </a:rPr>
              <a:t>气、铁、铜等反应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202" y="1518841"/>
            <a:ext cx="44746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二、预测物质的</a:t>
            </a:r>
            <a:r>
              <a:rPr lang="zh-CN" altLang="en-US" sz="2400" b="1" dirty="0">
                <a:latin typeface="Times New Roman" pitchFamily="18" charset="0"/>
              </a:rPr>
              <a:t>化学性质</a:t>
            </a:r>
          </a:p>
        </p:txBody>
      </p:sp>
      <p:pic>
        <p:nvPicPr>
          <p:cNvPr id="11269" name="Picture 5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99" y="726104"/>
            <a:ext cx="1862903" cy="139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46788" y="4009732"/>
            <a:ext cx="1308443" cy="1286046"/>
            <a:chOff x="369" y="0"/>
            <a:chExt cx="1126" cy="47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369" y="0"/>
              <a:ext cx="1126" cy="476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738" y="35"/>
              <a:ext cx="38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/>
                <a:t>推断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allAtOnce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氯气与铁铜反应 00_01_11-00_02_41 [高质量和大小]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rcRect l="13232" t="39671" r="20268"/>
          <a:stretch>
            <a:fillRect/>
          </a:stretch>
        </p:blipFill>
        <p:spPr bwMode="auto">
          <a:xfrm>
            <a:off x="4258734" y="2066471"/>
            <a:ext cx="376310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氯气与氢气 00_02_43-00_03_29 [高质量和大小].wmv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rcRect l="24101" t="23669" r="30066" b="11574"/>
          <a:stretch>
            <a:fillRect/>
          </a:stretch>
        </p:blipFill>
        <p:spPr bwMode="auto">
          <a:xfrm>
            <a:off x="8119706" y="2076790"/>
            <a:ext cx="386438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42809" y="155728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氯气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与铁丝</a:t>
            </a: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、铜丝的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反应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6013" y="1583276"/>
            <a:ext cx="35517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氯气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与氢气的反应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" name="钠在氯气中燃烧_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35576" y="2065746"/>
            <a:ext cx="3653368" cy="3230494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1595" y="1562983"/>
            <a:ext cx="35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氯气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与金属钠反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应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video>
              <p:cMediaNode>
                <p:cTn id="12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video>
            <p:video>
              <p:cMediaNode>
                <p:cTn id="1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1671</Words>
  <Application>Microsoft Office PowerPoint</Application>
  <PresentationFormat>宽屏</PresentationFormat>
  <Paragraphs>237</Paragraphs>
  <Slides>30</Slides>
  <Notes>0</Notes>
  <HiddenSlides>0</HiddenSlides>
  <MMClips>7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黑体</vt:lpstr>
      <vt:lpstr>楷体_GB2312</vt:lpstr>
      <vt:lpstr>宋体</vt:lpstr>
      <vt:lpstr>Arial</vt:lpstr>
      <vt:lpstr>Calibri</vt:lpstr>
      <vt:lpstr>Tahoma</vt:lpstr>
      <vt:lpstr>Times New Roman</vt:lpstr>
      <vt:lpstr>Wingdings</vt:lpstr>
      <vt:lpstr>1_Office 主题</vt:lpstr>
      <vt:lpstr>PowerPoint 演示文稿</vt:lpstr>
      <vt:lpstr>研究物质性质的基本程序图示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128</cp:revision>
  <dcterms:created xsi:type="dcterms:W3CDTF">2019-01-12T04:39:00Z</dcterms:created>
  <dcterms:modified xsi:type="dcterms:W3CDTF">2019-09-02T02:45:32Z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