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18" r:id="rId2"/>
    <p:sldId id="257" r:id="rId3"/>
    <p:sldId id="830" r:id="rId4"/>
    <p:sldId id="890" r:id="rId5"/>
    <p:sldId id="904" r:id="rId6"/>
    <p:sldId id="905" r:id="rId7"/>
    <p:sldId id="888" r:id="rId8"/>
    <p:sldId id="889" r:id="rId9"/>
    <p:sldId id="906" r:id="rId10"/>
    <p:sldId id="264" r:id="rId11"/>
    <p:sldId id="907" r:id="rId12"/>
    <p:sldId id="908" r:id="rId13"/>
    <p:sldId id="818" r:id="rId14"/>
    <p:sldId id="909" r:id="rId15"/>
    <p:sldId id="887" r:id="rId16"/>
    <p:sldId id="892" r:id="rId17"/>
    <p:sldId id="893" r:id="rId18"/>
    <p:sldId id="823" r:id="rId19"/>
    <p:sldId id="849" r:id="rId20"/>
    <p:sldId id="855" r:id="rId21"/>
    <p:sldId id="856" r:id="rId22"/>
    <p:sldId id="857" r:id="rId23"/>
    <p:sldId id="858" r:id="rId24"/>
    <p:sldId id="859" r:id="rId25"/>
    <p:sldId id="900" r:id="rId26"/>
    <p:sldId id="901" r:id="rId27"/>
    <p:sldId id="902" r:id="rId28"/>
    <p:sldId id="860" r:id="rId29"/>
    <p:sldId id="861" r:id="rId30"/>
    <p:sldId id="868" r:id="rId31"/>
    <p:sldId id="869" r:id="rId32"/>
    <p:sldId id="871" r:id="rId33"/>
    <p:sldId id="864" r:id="rId34"/>
    <p:sldId id="865" r:id="rId35"/>
    <p:sldId id="866" r:id="rId36"/>
    <p:sldId id="867" r:id="rId37"/>
    <p:sldId id="903" r:id="rId38"/>
  </p:sldIdLst>
  <p:sldSz cx="11522075" cy="6480175"/>
  <p:notesSz cx="6858000" cy="9144000"/>
  <p:custDataLst>
    <p:tags r:id="rId41"/>
  </p:custDataLst>
  <p:defaultTextStyle>
    <a:defPPr>
      <a:defRPr lang="zh-CN"/>
    </a:defPPr>
    <a:lvl1pPr algn="l" defTabSz="912813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1pPr>
    <a:lvl2pPr marL="455613" algn="l" defTabSz="912813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2pPr>
    <a:lvl3pPr marL="912813" algn="l" defTabSz="912813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3pPr>
    <a:lvl4pPr marL="1370013" algn="l" defTabSz="912813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4pPr>
    <a:lvl5pPr marL="1827213" algn="l" defTabSz="912813" rtl="0" fontAlgn="base">
      <a:spcBef>
        <a:spcPct val="0"/>
      </a:spcBef>
      <a:spcAft>
        <a:spcPct val="0"/>
      </a:spcAft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800" b="1" kern="1200">
        <a:solidFill>
          <a:srgbClr val="FF0000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09D90"/>
    <a:srgbClr val="009999"/>
    <a:srgbClr val="FF6600"/>
    <a:srgbClr val="990033"/>
    <a:srgbClr val="FF0066"/>
    <a:srgbClr val="008000"/>
    <a:srgbClr val="0000FF"/>
    <a:srgbClr val="6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1"/>
    <p:restoredTop sz="99856"/>
  </p:normalViewPr>
  <p:slideViewPr>
    <p:cSldViewPr>
      <p:cViewPr varScale="1">
        <p:scale>
          <a:sx n="119" d="100"/>
          <a:sy n="119" d="100"/>
        </p:scale>
        <p:origin x="-174" y="-90"/>
      </p:cViewPr>
      <p:guideLst>
        <p:guide orient="horz" pos="567"/>
        <p:guide orient="horz" pos="434"/>
        <p:guide orient="horz" pos="2218"/>
        <p:guide pos="1595"/>
        <p:guide pos="32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47929800" cy="47929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/>
          <a:lstStyle>
            <a:lvl1pPr defTabSz="913130" eaLnBrk="1" hangingPunct="1">
              <a:defRPr sz="1200" b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/>
          <a:lstStyle>
            <a:lvl1pPr algn="r" defTabSz="913130" eaLnBrk="1" hangingPunct="1">
              <a:defRPr sz="1200" b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8C76C7C-29F9-4D0F-9534-6292AFA1DD7A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/>
          <a:lstStyle>
            <a:lvl1pPr defTabSz="913130" eaLnBrk="1" hangingPunct="1">
              <a:defRPr sz="1200" b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/>
          <a:lstStyle>
            <a:lvl1pPr algn="r" defTabSz="913130" eaLnBrk="1" hangingPunct="1">
              <a:defRPr sz="1200" b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73D7C085-977E-4353-9F7C-DE3A43B34F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400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400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D68A81-C803-4A2B-AD51-55C45EDEB9CF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13316" name="幻灯片图像占位符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400" eaLnBrk="1" fontAlgn="auto" hangingPunct="1">
              <a:spcBef>
                <a:spcPct val="0"/>
              </a:spcBef>
              <a:spcAft>
                <a:spcPct val="0"/>
              </a:spcAft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defTabSz="913130" eaLnBrk="1" hangingPunct="1">
              <a:defRPr sz="1200" b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D5F68651-7C1D-4B36-9204-7F4773F0BF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spcBef>
                <a:spcPct val="0"/>
              </a:spcBef>
            </a:pPr>
            <a:endParaRPr lang="zh-CN" altLang="en-US" sz="1200" smtClean="0"/>
          </a:p>
        </p:txBody>
      </p:sp>
      <p:sp>
        <p:nvSpPr>
          <p:cNvPr id="16387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D44B0B-11EB-45C8-B013-6847E6A79611}" type="slidenum">
              <a:rPr lang="zh-CN" altLang="en-US" sz="1200" b="0">
                <a:solidFill>
                  <a:schemeClr val="tx1"/>
                </a:solidFill>
                <a:latin typeface="Calibri" pitchFamily="34" charset="0"/>
              </a:rPr>
              <a:pPr algn="r"/>
              <a:t>1</a:t>
            </a:fld>
            <a:endParaRPr lang="zh-CN" altLang="en-US" sz="1200" b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spcBef>
                <a:spcPct val="0"/>
              </a:spcBef>
            </a:pPr>
            <a:endParaRPr lang="zh-CN" altLang="en-US" sz="1200" smtClean="0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2813"/>
            <a:fld id="{FF5A9318-004F-437A-B9C1-C858111D34FA}" type="slidenum">
              <a:rPr lang="zh-CN" altLang="en-US" smtClean="0">
                <a:ea typeface="宋体" charset="-122"/>
              </a:rPr>
              <a:pPr defTabSz="912813"/>
              <a:t>2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spcBef>
                <a:spcPct val="0"/>
              </a:spcBef>
            </a:pPr>
            <a:endParaRPr lang="zh-CN" altLang="en-US" sz="1200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2813"/>
            <a:fld id="{5B173C63-3E71-4389-83B8-B29B2CD1FD23}" type="slidenum">
              <a:rPr lang="zh-CN" altLang="en-US" smtClean="0">
                <a:ea typeface="宋体" charset="-122"/>
              </a:rPr>
              <a:pPr defTabSz="912813"/>
              <a:t>10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3073" y="2445686"/>
            <a:ext cx="10255929" cy="849630"/>
          </a:xfrm>
        </p:spPr>
        <p:txBody>
          <a:bodyPr rIns="25400" anchor="t"/>
          <a:lstStyle>
            <a:lvl1pPr algn="ctr">
              <a:defRPr sz="5105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3073" y="3369691"/>
            <a:ext cx="10255929" cy="898592"/>
          </a:xfrm>
        </p:spPr>
        <p:txBody>
          <a:bodyPr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27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31800" indent="0" algn="ctr">
              <a:buNone/>
              <a:defRPr sz="1890"/>
            </a:lvl2pPr>
            <a:lvl3pPr marL="864235" indent="0" algn="ctr">
              <a:buNone/>
              <a:defRPr sz="1700"/>
            </a:lvl3pPr>
            <a:lvl4pPr marL="1296035" indent="0" algn="ctr">
              <a:buNone/>
              <a:defRPr sz="1510"/>
            </a:lvl4pPr>
            <a:lvl5pPr marL="1727835" indent="0" algn="ctr">
              <a:buNone/>
              <a:defRPr sz="1510"/>
            </a:lvl5pPr>
            <a:lvl6pPr marL="2160270" indent="0" algn="ctr">
              <a:buNone/>
              <a:defRPr sz="1510"/>
            </a:lvl6pPr>
            <a:lvl7pPr marL="2592070" indent="0" algn="ctr">
              <a:buNone/>
              <a:defRPr sz="1510"/>
            </a:lvl7pPr>
            <a:lvl8pPr marL="3023870" indent="0" algn="ctr">
              <a:buNone/>
              <a:defRPr sz="1510"/>
            </a:lvl8pPr>
            <a:lvl9pPr marL="3456305" indent="0" algn="ctr">
              <a:buNone/>
              <a:defRPr sz="151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26FD-F4E3-4AB2-95C6-11B863B801E4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2BC9C-91EB-487D-A74C-197DC0914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33119" y="900032"/>
            <a:ext cx="10255929" cy="476233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9C29-3D30-41C0-85D5-E8E5CDB4CF97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85A0-7C07-4DD3-8C0E-83733B1D04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3073" y="2445686"/>
            <a:ext cx="10255929" cy="849630"/>
          </a:xfrm>
        </p:spPr>
        <p:txBody>
          <a:bodyPr rIns="25400" anchor="t"/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105" b="0" i="0" u="none" strike="noStrike" kern="1200" cap="none" spc="600" normalizeH="0" baseline="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7184A-D58C-4C99-A9A1-C1646048E21B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32030-6918-4674-9E2F-BDB11BA475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3073" y="408200"/>
            <a:ext cx="10255929" cy="612300"/>
          </a:xfrm>
        </p:spPr>
        <p:txBody>
          <a:bodyPr/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645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073" y="1224600"/>
            <a:ext cx="10255929" cy="4763614"/>
          </a:xfrm>
        </p:spPr>
        <p:txBody>
          <a:bodyPr>
            <a:noAutofit/>
          </a:bodyPr>
          <a:lstStyle>
            <a:lvl1pPr marL="215900" marR="0" lvl="0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48335" marR="0" lvl="1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080135" marR="0" lvl="2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511935" marR="0" lvl="3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944370" marR="0" lvl="4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noProof="1">
                <a:sym typeface="+mn-ea"/>
              </a:rPr>
              <a:t>单击此处编辑母版文本样式</a:t>
            </a:r>
          </a:p>
          <a:p>
            <a:pPr lvl="1"/>
            <a:r>
              <a:rPr noProof="1">
                <a:sym typeface="+mn-ea"/>
              </a:rPr>
              <a:t>第二级</a:t>
            </a:r>
          </a:p>
          <a:p>
            <a:pPr lvl="2"/>
            <a:r>
              <a:rPr noProof="1">
                <a:sym typeface="+mn-ea"/>
              </a:rPr>
              <a:t>第三级</a:t>
            </a:r>
          </a:p>
          <a:p>
            <a:pPr lvl="3"/>
            <a:r>
              <a:rPr noProof="1">
                <a:sym typeface="+mn-ea"/>
              </a:rPr>
              <a:t>第四级</a:t>
            </a:r>
          </a:p>
          <a:p>
            <a:pPr lvl="4"/>
            <a:r>
              <a:rPr noProof="1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6AC1E-E16F-49B7-B768-ED608047AC90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35AC3-E701-4341-A38D-76122B0ED1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3119" y="3598897"/>
            <a:ext cx="10255929" cy="590421"/>
          </a:xfrm>
        </p:spPr>
        <p:txBody>
          <a:bodyPr rIns="63500" anchor="t"/>
          <a:lstStyle>
            <a:lvl1pPr>
              <a:defRPr sz="34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3114" y="4263115"/>
            <a:ext cx="10255929" cy="1018596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5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3180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2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603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72783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5920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0238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45630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18EB-6817-4F9D-9B43-8DA38E050A61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CEE8-8C6E-4C16-B55F-3FF4A41372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3073" y="408200"/>
            <a:ext cx="10255929" cy="612300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645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33119" y="1224600"/>
            <a:ext cx="4992939" cy="4762333"/>
          </a:xfrm>
        </p:spPr>
        <p:txBody>
          <a:bodyPr>
            <a:noAutofit/>
          </a:bodyPr>
          <a:lstStyle>
            <a:lvl1pPr marL="215900" marR="0" lvl="0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48335" marR="0" lvl="1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080135" marR="0" lvl="2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511935" marR="0" lvl="3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944370" marR="0" lvl="4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noProof="1">
                <a:sym typeface="+mn-ea"/>
              </a:rPr>
              <a:t>单击此处编辑母版文本样式</a:t>
            </a:r>
          </a:p>
          <a:p>
            <a:pPr lvl="1"/>
            <a:r>
              <a:rPr noProof="1">
                <a:sym typeface="+mn-ea"/>
              </a:rPr>
              <a:t>第二级</a:t>
            </a:r>
          </a:p>
          <a:p>
            <a:pPr lvl="2"/>
            <a:r>
              <a:rPr noProof="1">
                <a:sym typeface="+mn-ea"/>
              </a:rPr>
              <a:t>第三级</a:t>
            </a:r>
          </a:p>
          <a:p>
            <a:pPr lvl="3"/>
            <a:r>
              <a:rPr noProof="1">
                <a:sym typeface="+mn-ea"/>
              </a:rPr>
              <a:t>第四级</a:t>
            </a:r>
          </a:p>
          <a:p>
            <a:pPr lvl="4"/>
            <a:r>
              <a:rPr noProof="1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96064" y="1224600"/>
            <a:ext cx="4992939" cy="4762333"/>
          </a:xfrm>
        </p:spPr>
        <p:txBody>
          <a:bodyPr>
            <a:noAutofit/>
          </a:bodyPr>
          <a:lstStyle>
            <a:lvl1pPr>
              <a:defRPr sz="151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51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51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51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51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E60EA-E1D6-468C-8374-6BB00B70709D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A8313-252F-42E3-B89F-064F44D447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3073" y="408200"/>
            <a:ext cx="10255929" cy="612300"/>
          </a:xfrm>
        </p:spPr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645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3119" y="1224600"/>
            <a:ext cx="4992939" cy="360013"/>
          </a:xfrm>
        </p:spPr>
        <p:txBody>
          <a:bodyPr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189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31800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035" indent="0">
              <a:buNone/>
              <a:defRPr sz="1510" b="1"/>
            </a:lvl4pPr>
            <a:lvl5pPr marL="1727835" indent="0">
              <a:buNone/>
              <a:defRPr sz="1510" b="1"/>
            </a:lvl5pPr>
            <a:lvl6pPr marL="2160270" indent="0">
              <a:buNone/>
              <a:defRPr sz="1510" b="1"/>
            </a:lvl6pPr>
            <a:lvl7pPr marL="2592070" indent="0">
              <a:buNone/>
              <a:defRPr sz="1510" b="1"/>
            </a:lvl7pPr>
            <a:lvl8pPr marL="3023870" indent="0">
              <a:buNone/>
              <a:defRPr sz="1510" b="1"/>
            </a:lvl8pPr>
            <a:lvl9pPr marL="3456305" indent="0">
              <a:buNone/>
              <a:defRPr sz="151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3114" y="1690480"/>
            <a:ext cx="4992899" cy="4301440"/>
          </a:xfrm>
        </p:spPr>
        <p:txBody>
          <a:bodyPr>
            <a:noAutofit/>
          </a:bodyPr>
          <a:lstStyle>
            <a:lvl1pPr marL="215900" marR="0" lvl="0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48335" marR="0" lvl="1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080135" marR="0" lvl="2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511935" marR="0" lvl="3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944370" marR="0" lvl="4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noProof="1">
                <a:sym typeface="+mn-ea"/>
              </a:rPr>
              <a:t>单击此处编辑母版文本样式</a:t>
            </a:r>
          </a:p>
          <a:p>
            <a:pPr lvl="1"/>
            <a:r>
              <a:rPr noProof="1">
                <a:sym typeface="+mn-ea"/>
              </a:rPr>
              <a:t>第二级</a:t>
            </a:r>
          </a:p>
          <a:p>
            <a:pPr lvl="2"/>
            <a:r>
              <a:rPr noProof="1">
                <a:sym typeface="+mn-ea"/>
              </a:rPr>
              <a:t>第三级</a:t>
            </a:r>
          </a:p>
          <a:p>
            <a:pPr lvl="3"/>
            <a:r>
              <a:rPr noProof="1">
                <a:sym typeface="+mn-ea"/>
              </a:rPr>
              <a:t>第四级</a:t>
            </a:r>
          </a:p>
          <a:p>
            <a:pPr lvl="4"/>
            <a:r>
              <a:rPr noProof="1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93109" y="1224600"/>
            <a:ext cx="4992939" cy="360013"/>
          </a:xfrm>
        </p:spPr>
        <p:txBody>
          <a:bodyPr tIns="38100" rIns="76200" bIns="3810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kumimoji="0" lang="zh-CN" altLang="en-US" sz="189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31800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035" indent="0">
              <a:buNone/>
              <a:defRPr sz="1510" b="1"/>
            </a:lvl4pPr>
            <a:lvl5pPr marL="1727835" indent="0">
              <a:buNone/>
              <a:defRPr sz="1510" b="1"/>
            </a:lvl5pPr>
            <a:lvl6pPr marL="2160270" indent="0">
              <a:buNone/>
              <a:defRPr sz="1510" b="1"/>
            </a:lvl6pPr>
            <a:lvl7pPr marL="2592070" indent="0">
              <a:buNone/>
              <a:defRPr sz="1510" b="1"/>
            </a:lvl7pPr>
            <a:lvl8pPr marL="3023870" indent="0">
              <a:buNone/>
              <a:defRPr sz="1510" b="1"/>
            </a:lvl8pPr>
            <a:lvl9pPr marL="3456305" indent="0">
              <a:buNone/>
              <a:defRPr sz="1510" b="1"/>
            </a:lvl9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93109" y="1690480"/>
            <a:ext cx="4992939" cy="4301440"/>
          </a:xfrm>
        </p:spPr>
        <p:txBody>
          <a:bodyPr>
            <a:noAutofit/>
          </a:bodyPr>
          <a:lstStyle>
            <a:lvl1pPr marL="215900" marR="0" lvl="0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48335" marR="0" lvl="1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080135" marR="0" lvl="2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511935" marR="0" lvl="3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944370" marR="0" lvl="4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noProof="1">
                <a:sym typeface="+mn-ea"/>
              </a:rPr>
              <a:t>单击此处编辑母版文本样式</a:t>
            </a:r>
          </a:p>
          <a:p>
            <a:pPr lvl="1"/>
            <a:r>
              <a:rPr noProof="1">
                <a:sym typeface="+mn-ea"/>
              </a:rPr>
              <a:t>第二级</a:t>
            </a:r>
          </a:p>
          <a:p>
            <a:pPr lvl="2"/>
            <a:r>
              <a:rPr noProof="1">
                <a:sym typeface="+mn-ea"/>
              </a:rPr>
              <a:t>第三级</a:t>
            </a:r>
          </a:p>
          <a:p>
            <a:pPr lvl="3"/>
            <a:r>
              <a:rPr noProof="1">
                <a:sym typeface="+mn-ea"/>
              </a:rPr>
              <a:t>第四级</a:t>
            </a:r>
          </a:p>
          <a:p>
            <a:pPr lvl="4"/>
            <a:r>
              <a:rPr noProof="1">
                <a:sym typeface="+mn-ea"/>
              </a:rPr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D2FC1-3DE9-4C03-936A-9AAD008B0540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8074-7F3B-4DE1-8EE1-12127F8241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645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B209-729D-4B6E-B35C-69786F6CE9C0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BD5E-86D4-408D-B20F-046B0999D8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4478-9EDA-40B9-AF7B-8E116D6BF2CC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2FD5-6B7E-4E5A-94B9-7888149A4D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3119" y="1224600"/>
            <a:ext cx="4992939" cy="4762333"/>
          </a:xfrm>
        </p:spPr>
        <p:txBody>
          <a:bodyPr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None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48335" marR="0" lvl="1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tabLst>
                <a:tab pos="1609725" algn="l"/>
              </a:tabLst>
              <a:defRPr kumimoji="0" lang="zh-CN" altLang="en-US" sz="15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080135" marR="0" lvl="2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511935" marR="0" lvl="3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944370" marR="0" lvl="4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lang="zh-CN" altLang="en-US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96109" y="1224600"/>
            <a:ext cx="4992939" cy="4762333"/>
          </a:xfrm>
        </p:spPr>
        <p:txBody>
          <a:bodyPr/>
          <a:lstStyle>
            <a:lvl1pPr marL="215900" marR="0" lvl="0" indent="-2159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  <a:defRPr kumimoji="0" lang="zh-CN" altLang="en-US" sz="151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单击此处编辑母版文本样式</a:t>
            </a: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783AD-BE44-4649-A0E1-FB33E44FD65E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411A5-826F-4C5F-A08E-977FAE9E6D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990273" y="900032"/>
            <a:ext cx="898729" cy="5092018"/>
          </a:xfrm>
        </p:spPr>
        <p:txBody>
          <a:bodyPr vert="eaVert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27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noProof="1"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33114" y="900024"/>
            <a:ext cx="9288067" cy="5092018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A568-8F3B-4DF1-993C-123A88A92745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9AFB-8E00-444F-AEC4-9BBDB77E5A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33413" y="407988"/>
            <a:ext cx="10255250" cy="612775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33413" y="1223963"/>
            <a:ext cx="10255250" cy="47625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31850" y="6000750"/>
            <a:ext cx="2551113" cy="298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3130">
              <a:defRPr sz="1135" noProof="1" smtClean="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540ADC49-E114-49D4-B7B7-1AC0EDE0352A}" type="datetimeFigureOut">
              <a:rPr lang="zh-CN" altLang="en-US"/>
              <a:pPr>
                <a:defRPr/>
              </a:pPr>
              <a:t>2020/11/3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889375" y="6000750"/>
            <a:ext cx="3743325" cy="298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3130">
              <a:defRPr sz="1135" noProof="1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137525" y="6000750"/>
            <a:ext cx="2551113" cy="298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3130">
              <a:defRPr sz="1135" noProof="1" smtClean="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C964CA0A-5EEE-4928-9D58-17C389AB19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 sz="2645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863600" rtl="0" fontAlgn="base">
        <a:spcBef>
          <a:spcPct val="0"/>
        </a:spcBef>
        <a:spcAft>
          <a:spcPct val="0"/>
        </a:spcAft>
        <a:defRPr sz="2600" b="1" kern="1200" spc="200">
          <a:solidFill>
            <a:schemeClr val="tx1"/>
          </a:solidFill>
          <a:latin typeface="+mj-lt"/>
          <a:ea typeface="+mj-ea"/>
          <a:cs typeface="+mj-cs"/>
        </a:defRPr>
      </a:lvl1pPr>
      <a:lvl2pPr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2pPr>
      <a:lvl3pPr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3pPr>
      <a:lvl4pPr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4pPr>
      <a:lvl5pPr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5pPr>
      <a:lvl6pPr marL="457200"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6pPr>
      <a:lvl7pPr marL="914400"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7pPr>
      <a:lvl8pPr marL="1371600"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8pPr>
      <a:lvl9pPr marL="1828800" algn="l" defTabSz="863600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  <a:ea typeface="微软雅黑" pitchFamily="34" charset="-122"/>
          <a:cs typeface="Arial" charset="0"/>
        </a:defRPr>
      </a:lvl9pPr>
    </p:titleStyle>
    <p:bodyStyle>
      <a:lvl1pPr marL="215900" indent="-215900" algn="l" defTabSz="8636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500" kern="1200" spc="15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15900" algn="l" defTabSz="8636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tabLst>
          <a:tab pos="1520825" algn="l"/>
        </a:tabLst>
        <a:defRPr sz="1500" kern="1200" spc="150">
          <a:solidFill>
            <a:schemeClr val="tx1"/>
          </a:solidFill>
          <a:latin typeface="+mn-lt"/>
          <a:ea typeface="+mn-ea"/>
          <a:cs typeface="+mn-cs"/>
        </a:defRPr>
      </a:lvl2pPr>
      <a:lvl3pPr marL="1079500" indent="-215900" algn="l" defTabSz="8636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500" kern="1200" spc="15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15900" algn="l" defTabSz="8636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500" kern="1200" spc="150">
          <a:solidFill>
            <a:schemeClr val="tx1"/>
          </a:solidFill>
          <a:latin typeface="+mn-lt"/>
          <a:ea typeface="+mn-ea"/>
          <a:cs typeface="+mn-cs"/>
        </a:defRPr>
      </a:lvl4pPr>
      <a:lvl5pPr marL="1943100" indent="-215900" algn="l" defTabSz="8636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500" kern="1200" spc="150">
          <a:solidFill>
            <a:schemeClr val="tx1"/>
          </a:solidFill>
          <a:latin typeface="+mn-lt"/>
          <a:ea typeface="+mn-ea"/>
          <a:cs typeface="+mn-cs"/>
        </a:defRPr>
      </a:lvl5pPr>
      <a:lvl6pPr marL="2376170" indent="-215900" algn="l" defTabSz="864235" rtl="0" eaLnBrk="1" latinLnBrk="0" hangingPunct="1">
        <a:lnSpc>
          <a:spcPct val="90000"/>
        </a:lnSpc>
        <a:spcBef>
          <a:spcPct val="95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indent="-215900" algn="l" defTabSz="864235" rtl="0" eaLnBrk="1" latinLnBrk="0" hangingPunct="1">
        <a:lnSpc>
          <a:spcPct val="90000"/>
        </a:lnSpc>
        <a:spcBef>
          <a:spcPct val="95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5900" algn="l" defTabSz="864235" rtl="0" eaLnBrk="1" latinLnBrk="0" hangingPunct="1">
        <a:lnSpc>
          <a:spcPct val="90000"/>
        </a:lnSpc>
        <a:spcBef>
          <a:spcPct val="95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205" indent="-215900" algn="l" defTabSz="864235" rtl="0" eaLnBrk="1" latinLnBrk="0" hangingPunct="1">
        <a:lnSpc>
          <a:spcPct val="90000"/>
        </a:lnSpc>
        <a:spcBef>
          <a:spcPct val="95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8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3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标题 26"/>
          <p:cNvSpPr>
            <a:spLocks noGrp="1"/>
          </p:cNvSpPr>
          <p:nvPr>
            <p:ph type="title" hasCustomPrompt="1"/>
          </p:nvPr>
        </p:nvSpPr>
        <p:spPr>
          <a:xfrm>
            <a:off x="1277938" y="292100"/>
            <a:ext cx="9937750" cy="777875"/>
          </a:xfrm>
        </p:spPr>
        <p:txBody>
          <a:bodyPr wrap="square" lIns="91440" tIns="45720" rIns="91440" bIns="45720" numCol="1" anchor="ctr" compatLnSpc="1">
            <a:normAutofit/>
          </a:bodyPr>
          <a:lstStyle/>
          <a:p>
            <a:pPr defTabSz="863600" fontAlgn="base">
              <a:defRPr/>
            </a:pPr>
            <a:r>
              <a:rPr sz="3780" b="1" spc="0" noProof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情境导入</a:t>
            </a:r>
            <a:endParaRPr sz="3780" b="1" spc="0" noProof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15362" name="矩形 27"/>
          <p:cNvSpPr>
            <a:spLocks noChangeArrowheads="1"/>
          </p:cNvSpPr>
          <p:nvPr/>
        </p:nvSpPr>
        <p:spPr bwMode="auto">
          <a:xfrm>
            <a:off x="1514475" y="1550988"/>
            <a:ext cx="9979025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eaLnBrk="0" hangingPunct="0">
              <a:lnSpc>
                <a:spcPct val="120000"/>
              </a:lnSpc>
            </a:pP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  读书人，最不齐。烂时文，烂如泥。国家本为求才计，谁知道变做了欺人技。</a:t>
            </a:r>
            <a:r>
              <a:rPr lang="zh-CN" altLang="en-US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三句承题，两句破题。摆尾摇头，便道是圣门高弟。</a:t>
            </a: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可知道</a:t>
            </a:r>
            <a:r>
              <a:rPr lang="en-US" altLang="zh-CN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三通</a:t>
            </a:r>
            <a:r>
              <a:rPr lang="en-US" altLang="zh-CN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四史</a:t>
            </a:r>
            <a:r>
              <a:rPr lang="en-US" altLang="zh-CN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b="0">
                <a:solidFill>
                  <a:srgbClr val="333333"/>
                </a:solidFill>
                <a:latin typeface="楷体" pitchFamily="49" charset="-122"/>
                <a:ea typeface="楷体" pitchFamily="49" charset="-122"/>
              </a:rPr>
              <a:t>是何等文章？汉祖、唐宗是那朝皇帝？案头放高头讲章，店里买新科利器。读得来肩背高低，口角嘘唏。甘蔗渣儿嚼了又嚼，有何滋味？辜负光阴，白白昏迷一世。就教他骗得高官，也算是百姓朝廷的晦气！</a:t>
            </a:r>
            <a:endParaRPr lang="zh-CN" altLang="en-US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363" name="矩形 28"/>
          <p:cNvSpPr>
            <a:spLocks noChangeArrowheads="1"/>
          </p:cNvSpPr>
          <p:nvPr/>
        </p:nvSpPr>
        <p:spPr bwMode="auto">
          <a:xfrm>
            <a:off x="6462713" y="5529263"/>
            <a:ext cx="5149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——【</a:t>
            </a:r>
            <a:r>
              <a:rPr lang="zh-CN" altLang="en-US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清</a:t>
            </a:r>
            <a:r>
              <a:rPr lang="en-US" altLang="zh-CN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徐灵胎</a:t>
            </a:r>
            <a:r>
              <a:rPr lang="en-US" altLang="zh-CN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刺时文</a:t>
            </a:r>
            <a:r>
              <a:rPr lang="en-US" altLang="zh-CN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zh-CN" altLang="en-US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364" name="文本框 29"/>
          <p:cNvSpPr txBox="1">
            <a:spLocks noChangeArrowheads="1"/>
          </p:cNvSpPr>
          <p:nvPr/>
        </p:nvSpPr>
        <p:spPr bwMode="auto">
          <a:xfrm>
            <a:off x="2401888" y="5006975"/>
            <a:ext cx="42100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/>
              <a:t>对科举以八股取士的讽刺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 bwMode="auto">
          <a:xfrm>
            <a:off x="190500" y="0"/>
            <a:ext cx="8566150" cy="777875"/>
          </a:xfrm>
        </p:spPr>
        <p:txBody>
          <a:bodyPr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 defTabSz="863600" fontAlgn="base"/>
            <a:r>
              <a:rPr sz="3700" b="1" smtClean="0">
                <a:solidFill>
                  <a:srgbClr val="404040"/>
                </a:solidFill>
                <a:effectLst/>
                <a:latin typeface="Times New Roman" pitchFamily="18" charset="0"/>
                <a:ea typeface="黑体" pitchFamily="49" charset="-122"/>
              </a:rPr>
              <a:t>检查预习（</a:t>
            </a:r>
            <a:r>
              <a:rPr lang="en-US" altLang="zh-CN" sz="3700" b="1" smtClean="0">
                <a:solidFill>
                  <a:srgbClr val="404040"/>
                </a:solidFill>
                <a:effectLst/>
                <a:latin typeface="Times New Roman" pitchFamily="18" charset="0"/>
                <a:ea typeface="黑体" pitchFamily="49" charset="-122"/>
              </a:rPr>
              <a:t>《</a:t>
            </a:r>
            <a:r>
              <a:rPr sz="3700" b="1" smtClean="0">
                <a:solidFill>
                  <a:srgbClr val="404040"/>
                </a:solidFill>
                <a:effectLst/>
                <a:latin typeface="Times New Roman" pitchFamily="18" charset="0"/>
                <a:ea typeface="黑体" pitchFamily="49" charset="-122"/>
              </a:rPr>
              <a:t>导学案</a:t>
            </a:r>
            <a:r>
              <a:rPr lang="en-US" altLang="zh-CN" sz="3700" b="1" smtClean="0">
                <a:solidFill>
                  <a:srgbClr val="404040"/>
                </a:solidFill>
                <a:effectLst/>
                <a:latin typeface="Times New Roman" pitchFamily="18" charset="0"/>
                <a:ea typeface="黑体" pitchFamily="49" charset="-122"/>
              </a:rPr>
              <a:t>》P142</a:t>
            </a:r>
            <a:r>
              <a:rPr sz="3700" b="1" smtClean="0">
                <a:solidFill>
                  <a:srgbClr val="404040"/>
                </a:solidFill>
                <a:effectLst/>
                <a:latin typeface="Times New Roman" pitchFamily="18" charset="0"/>
                <a:ea typeface="黑体" pitchFamily="49" charset="-122"/>
              </a:rPr>
              <a:t>）</a:t>
            </a:r>
          </a:p>
        </p:txBody>
      </p:sp>
      <p:sp>
        <p:nvSpPr>
          <p:cNvPr id="23554" name="矩形 3"/>
          <p:cNvSpPr>
            <a:spLocks noChangeArrowheads="1"/>
          </p:cNvSpPr>
          <p:nvPr/>
        </p:nvSpPr>
        <p:spPr bwMode="auto">
          <a:xfrm>
            <a:off x="471488" y="1462088"/>
            <a:ext cx="957738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tabLst>
                <a:tab pos="5372100" algn="l"/>
              </a:tabLst>
            </a:pP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瘪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三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(biē)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　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蹩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脚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(bié)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　　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 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接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洽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(qià)</a:t>
            </a:r>
            <a:endParaRPr lang="zh-CN" altLang="zh-CN" sz="3600" b="0">
              <a:solidFill>
                <a:srgbClr val="0D0D0D"/>
              </a:solidFill>
              <a:latin typeface="黑体" pitchFamily="49" charset="-122"/>
              <a:ea typeface="黑体" pitchFamily="49" charset="-122"/>
              <a:cs typeface="Courier New" pitchFamily="49" charset="0"/>
            </a:endParaRPr>
          </a:p>
          <a:p>
            <a:pPr eaLnBrk="0" hangingPunct="0">
              <a:lnSpc>
                <a:spcPct val="150000"/>
              </a:lnSpc>
              <a:tabLst>
                <a:tab pos="5372100" algn="l"/>
              </a:tabLst>
            </a:pP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暴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露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(lù)    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幼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稚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(zhì)     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檄</a:t>
            </a: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文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(xí)</a:t>
            </a:r>
            <a:endParaRPr lang="zh-CN" altLang="zh-CN" sz="3600" b="0">
              <a:solidFill>
                <a:srgbClr val="0D0D0D"/>
              </a:solidFill>
              <a:latin typeface="黑体" pitchFamily="49" charset="-122"/>
              <a:ea typeface="黑体" pitchFamily="49" charset="-122"/>
              <a:cs typeface="Courier New" pitchFamily="49" charset="0"/>
            </a:endParaRPr>
          </a:p>
          <a:p>
            <a:pPr eaLnBrk="0" hangingPunct="0">
              <a:lnSpc>
                <a:spcPct val="150000"/>
              </a:lnSpc>
              <a:tabLst>
                <a:tab pos="5372100" algn="l"/>
              </a:tabLst>
            </a:pPr>
            <a:r>
              <a:rPr lang="zh-CN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子丑</a:t>
            </a:r>
            <a:r>
              <a:rPr lang="zh-CN" altLang="zh-CN" sz="36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寅卯</a:t>
            </a:r>
            <a:r>
              <a:rPr lang="en-US" altLang="zh-CN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(yín mǎo)         </a:t>
            </a:r>
            <a:r>
              <a:rPr lang="zh-CN" altLang="en-US" sz="3600" b="0">
                <a:solidFill>
                  <a:srgbClr val="0D0D0D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恐</a:t>
            </a:r>
            <a:r>
              <a:rPr lang="zh-CN" altLang="en-US" sz="3600" b="0">
                <a:latin typeface="黑体" pitchFamily="49" charset="-122"/>
                <a:ea typeface="黑体" pitchFamily="49" charset="-122"/>
                <a:cs typeface="Courier New" pitchFamily="49" charset="0"/>
              </a:rPr>
              <a:t>吓</a:t>
            </a:r>
            <a:r>
              <a:rPr lang="zh-CN" altLang="en-US" sz="36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（</a:t>
            </a:r>
            <a:r>
              <a:rPr lang="en-US" altLang="zh-CN" sz="36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hè</a:t>
            </a:r>
            <a:r>
              <a:rPr lang="zh-CN" altLang="en-US" sz="36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itchFamily="49" charset="0"/>
              </a:rPr>
              <a:t>）</a:t>
            </a:r>
            <a:endParaRPr lang="zh-CN" altLang="zh-CN" sz="36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itchFamily="49" charset="0"/>
            </a:endParaRPr>
          </a:p>
          <a:p>
            <a:pPr eaLnBrk="0" hangingPunct="0">
              <a:lnSpc>
                <a:spcPct val="150000"/>
              </a:lnSpc>
              <a:tabLst>
                <a:tab pos="5372100" algn="l"/>
              </a:tabLst>
            </a:pPr>
            <a:r>
              <a:rPr lang="en-US" altLang="zh-CN" sz="3600">
                <a:cs typeface="Courier New" pitchFamily="49" charset="0"/>
              </a:rPr>
              <a:t> </a:t>
            </a:r>
            <a:endParaRPr lang="zh-CN" altLang="zh-CN" sz="3600">
              <a:latin typeface="宋体" charset="-122"/>
              <a:cs typeface="Courier New" pitchFamily="49" charset="0"/>
            </a:endParaRPr>
          </a:p>
        </p:txBody>
      </p:sp>
      <p:sp>
        <p:nvSpPr>
          <p:cNvPr id="23555" name="文本框 5"/>
          <p:cNvSpPr txBox="1">
            <a:spLocks noChangeArrowheads="1"/>
          </p:cNvSpPr>
          <p:nvPr/>
        </p:nvSpPr>
        <p:spPr bwMode="auto">
          <a:xfrm>
            <a:off x="519113" y="900113"/>
            <a:ext cx="3548062" cy="5191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>
                <a:solidFill>
                  <a:schemeClr val="tx1"/>
                </a:solidFill>
                <a:latin typeface="宋体" charset="-122"/>
              </a:rPr>
              <a:t>1</a:t>
            </a:r>
            <a:r>
              <a:rPr lang="zh-CN" altLang="en-US">
                <a:solidFill>
                  <a:schemeClr val="tx1"/>
                </a:solidFill>
                <a:latin typeface="宋体" charset="-122"/>
              </a:rPr>
              <a:t>、通读全文，正音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19113" y="4737100"/>
            <a:ext cx="2427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zh-CN" sz="3200">
                <a:solidFill>
                  <a:schemeClr val="tx1"/>
                </a:solidFill>
              </a:rPr>
              <a:t>2</a:t>
            </a:r>
            <a:r>
              <a:rPr lang="zh-CN" altLang="en-US" sz="3200">
                <a:solidFill>
                  <a:schemeClr val="tx1"/>
                </a:solidFill>
              </a:rPr>
              <a:t>、积累词语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9315" y="2674231"/>
            <a:ext cx="10643445" cy="113234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zh-CN" altLang="en-US" sz="7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ea typeface="宋体" pitchFamily="2" charset="-122"/>
              </a:rPr>
              <a:t>理清文章内容和结构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标题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1938" y="12700"/>
            <a:ext cx="10768012" cy="1427163"/>
          </a:xfrm>
        </p:spPr>
      </p:pic>
      <p:sp>
        <p:nvSpPr>
          <p:cNvPr id="56323" name="内容占位符 2"/>
          <p:cNvSpPr>
            <a:spLocks noGrp="1"/>
          </p:cNvSpPr>
          <p:nvPr>
            <p:ph idx="4294967295"/>
          </p:nvPr>
        </p:nvSpPr>
        <p:spPr bwMode="auto">
          <a:xfrm>
            <a:off x="377825" y="1508125"/>
            <a:ext cx="11144250" cy="47625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defTabSz="914400">
              <a:buFont typeface="Arial" charset="0"/>
              <a:buNone/>
            </a:pPr>
            <a:r>
              <a:rPr lang="zh-CN" alt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请同学们读课文，理清课文结构。</a:t>
            </a:r>
          </a:p>
          <a:p>
            <a:pPr marL="0" indent="0" defTabSz="914400">
              <a:buFont typeface="Arial" charset="0"/>
              <a:buNone/>
            </a:pPr>
            <a:r>
              <a:rPr lang="zh-CN" alt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引申：（议论文的基本结构）</a:t>
            </a:r>
          </a:p>
          <a:p>
            <a:pPr marL="0" indent="0" defTabSz="914400">
              <a:buFont typeface="Arial" charset="0"/>
              <a:buNone/>
            </a:pPr>
            <a:r>
              <a:rPr lang="zh-CN" alt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一、引论：提出问题（一般是提出论点或论题）</a:t>
            </a:r>
          </a:p>
          <a:p>
            <a:pPr marL="0" indent="0" defTabSz="914400"/>
            <a:r>
              <a:rPr lang="zh-CN" alt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二、本论：分析问题（论据证明论点的过程）</a:t>
            </a:r>
          </a:p>
          <a:p>
            <a:pPr marL="0" indent="0" defTabSz="914400"/>
            <a:r>
              <a:rPr lang="zh-CN" alt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三、结论：解决问题（指明方向）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2168525" y="1163638"/>
            <a:ext cx="3649663" cy="369887"/>
          </a:xfrm>
        </p:spPr>
        <p:txBody>
          <a:bodyPr wrap="square" lIns="91440" tIns="45720" rIns="91440" bIns="45720" numCol="1" anchor="ctr" compatLnSpc="1"/>
          <a:lstStyle/>
          <a:p>
            <a:pPr algn="l" defTabSz="863600" fontAlgn="base">
              <a:defRPr/>
            </a:pPr>
            <a:r>
              <a:rPr sz="2400" b="1" spc="0" noProof="0">
                <a:effectLst/>
                <a:latin typeface="+mn-ea"/>
                <a:ea typeface="+mn-ea"/>
              </a:rPr>
              <a:t>浏览课文，梳理基本</a:t>
            </a:r>
            <a:r>
              <a:rPr sz="2400" b="1" spc="0" noProof="0" smtClean="0">
                <a:effectLst/>
                <a:latin typeface="+mn-ea"/>
                <a:ea typeface="+mn-ea"/>
              </a:rPr>
              <a:t>结构</a:t>
            </a:r>
            <a:endParaRPr sz="2400" b="1" spc="0" noProof="0">
              <a:effectLst/>
              <a:latin typeface="+mn-ea"/>
              <a:ea typeface="+mn-ea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705975" y="3333750"/>
            <a:ext cx="181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200">
                <a:latin typeface="黑体" pitchFamily="49" charset="-122"/>
                <a:ea typeface="黑体" pitchFamily="49" charset="-122"/>
              </a:rPr>
              <a:t>并列结构</a:t>
            </a:r>
          </a:p>
        </p:txBody>
      </p:sp>
      <p:sp>
        <p:nvSpPr>
          <p:cNvPr id="5" name="标题 2"/>
          <p:cNvSpPr txBox="1"/>
          <p:nvPr/>
        </p:nvSpPr>
        <p:spPr>
          <a:xfrm>
            <a:off x="792163" y="0"/>
            <a:ext cx="9937750" cy="7762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863600" rtl="0" fontAlgn="base">
              <a:spcBef>
                <a:spcPct val="0"/>
              </a:spcBef>
              <a:spcAft>
                <a:spcPct val="0"/>
              </a:spcAft>
              <a:defRPr sz="378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黑体" pitchFamily="49" charset="-122"/>
                <a:cs typeface="+mj-cs"/>
              </a:defRPr>
            </a:lvl1pPr>
            <a:lvl2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2pPr>
            <a:lvl3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3pPr>
            <a:lvl4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4pPr>
            <a:lvl5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5pPr>
            <a:lvl6pPr marL="4572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6pPr>
            <a:lvl7pPr marL="9144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7pPr>
            <a:lvl8pPr marL="13716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8pPr>
            <a:lvl9pPr marL="18288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9pPr>
          </a:lstStyle>
          <a:p>
            <a:pPr fontAlgn="auto">
              <a:defRPr/>
            </a:pPr>
            <a:r>
              <a:rPr lang="zh-CN" altLang="en-US" smtClean="0">
                <a:latin typeface="黑体" pitchFamily="49" charset="-122"/>
              </a:rPr>
              <a:t>整体感知</a:t>
            </a:r>
            <a:endParaRPr lang="zh-CN" altLang="en-US">
              <a:latin typeface="黑体" pitchFamily="49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883400" y="2182813"/>
            <a:ext cx="1684338" cy="4206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 eaLnBrk="0" hangingPunct="0">
              <a:defRPr/>
            </a:pPr>
            <a:r>
              <a:rPr lang="zh-CN" altLang="en-US" b="0">
                <a:latin typeface="黑体" pitchFamily="49" charset="-122"/>
                <a:ea typeface="黑体" pitchFamily="49" charset="-122"/>
              </a:rPr>
              <a:t>提出问题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6883400" y="3508375"/>
            <a:ext cx="1684338" cy="4206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 eaLnBrk="0" hangingPunct="0">
              <a:defRPr/>
            </a:pPr>
            <a:r>
              <a:rPr lang="zh-CN" altLang="en-US" b="0">
                <a:latin typeface="黑体" pitchFamily="49" charset="-122"/>
                <a:ea typeface="黑体" pitchFamily="49" charset="-122"/>
              </a:rPr>
              <a:t>分析问题</a:t>
            </a:r>
          </a:p>
        </p:txBody>
      </p:sp>
      <p:sp>
        <p:nvSpPr>
          <p:cNvPr id="15" name="圆角矩形 14"/>
          <p:cNvSpPr/>
          <p:nvPr/>
        </p:nvSpPr>
        <p:spPr>
          <a:xfrm>
            <a:off x="6881813" y="5106988"/>
            <a:ext cx="1685925" cy="4206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 eaLnBrk="0" hangingPunct="0">
              <a:defRPr/>
            </a:pPr>
            <a:r>
              <a:rPr lang="zh-CN" altLang="en-US" b="0">
                <a:latin typeface="黑体" pitchFamily="49" charset="-122"/>
                <a:ea typeface="黑体" pitchFamily="49" charset="-122"/>
              </a:rPr>
              <a:t>解决问题</a:t>
            </a:r>
          </a:p>
        </p:txBody>
      </p:sp>
      <p:sp>
        <p:nvSpPr>
          <p:cNvPr id="25607" name="矩形 5"/>
          <p:cNvSpPr>
            <a:spLocks noChangeArrowheads="1"/>
          </p:cNvSpPr>
          <p:nvPr/>
        </p:nvSpPr>
        <p:spPr bwMode="auto">
          <a:xfrm>
            <a:off x="1922463" y="2116138"/>
            <a:ext cx="3917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指出党八股有八大罪状 </a:t>
            </a:r>
          </a:p>
        </p:txBody>
      </p:sp>
      <p:sp>
        <p:nvSpPr>
          <p:cNvPr id="25608" name="矩形 6"/>
          <p:cNvSpPr>
            <a:spLocks noChangeArrowheads="1"/>
          </p:cNvSpPr>
          <p:nvPr/>
        </p:nvSpPr>
        <p:spPr bwMode="auto">
          <a:xfrm>
            <a:off x="1970088" y="3006725"/>
            <a:ext cx="46497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列举党八股八大罪状，论证其危害和纠正的方法。 </a:t>
            </a:r>
          </a:p>
        </p:txBody>
      </p:sp>
      <p:sp>
        <p:nvSpPr>
          <p:cNvPr id="25609" name="矩形 7"/>
          <p:cNvSpPr>
            <a:spLocks noChangeArrowheads="1"/>
          </p:cNvSpPr>
          <p:nvPr/>
        </p:nvSpPr>
        <p:spPr bwMode="auto">
          <a:xfrm>
            <a:off x="1876425" y="4449763"/>
            <a:ext cx="46291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必须抛弃党八股，采取生动活泼新鲜有力的马克思列宁主义的文风。 </a:t>
            </a:r>
          </a:p>
        </p:txBody>
      </p:sp>
      <p:sp>
        <p:nvSpPr>
          <p:cNvPr id="25610" name="矩形 15"/>
          <p:cNvSpPr>
            <a:spLocks noChangeArrowheads="1"/>
          </p:cNvSpPr>
          <p:nvPr/>
        </p:nvSpPr>
        <p:spPr bwMode="auto">
          <a:xfrm>
            <a:off x="565150" y="2116138"/>
            <a:ext cx="95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段</a:t>
            </a:r>
          </a:p>
        </p:txBody>
      </p:sp>
      <p:sp>
        <p:nvSpPr>
          <p:cNvPr id="25611" name="矩形 16"/>
          <p:cNvSpPr>
            <a:spLocks noChangeArrowheads="1"/>
          </p:cNvSpPr>
          <p:nvPr/>
        </p:nvSpPr>
        <p:spPr bwMode="auto">
          <a:xfrm>
            <a:off x="519113" y="3286125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2—9</a:t>
            </a:r>
            <a:r>
              <a:rPr lang="zh-CN" altLang="en-US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段</a:t>
            </a:r>
          </a:p>
        </p:txBody>
      </p:sp>
      <p:sp>
        <p:nvSpPr>
          <p:cNvPr id="25612" name="矩形 17"/>
          <p:cNvSpPr>
            <a:spLocks noChangeArrowheads="1"/>
          </p:cNvSpPr>
          <p:nvPr/>
        </p:nvSpPr>
        <p:spPr bwMode="auto">
          <a:xfrm>
            <a:off x="471488" y="4597400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en-US" sz="2400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段</a:t>
            </a: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9174163" y="3681413"/>
            <a:ext cx="73818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/>
      <p:bldP spid="25607" grpId="0"/>
      <p:bldP spid="25610" grpId="0"/>
      <p:bldP spid="25611" grpId="0"/>
      <p:bldP spid="256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图片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425" y="746125"/>
            <a:ext cx="22225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内容占位符 2"/>
          <p:cNvSpPr>
            <a:spLocks noGrp="1" noChangeArrowheads="1"/>
          </p:cNvSpPr>
          <p:nvPr>
            <p:ph idx="4294967295"/>
          </p:nvPr>
        </p:nvSpPr>
        <p:spPr bwMode="auto">
          <a:xfrm>
            <a:off x="1082675" y="876300"/>
            <a:ext cx="1984375" cy="474663"/>
          </a:xfrm>
          <a:noFill/>
        </p:spPr>
        <p:txBody>
          <a:bodyPr wrap="square" lIns="86411" tIns="43205" rIns="86411" bIns="43205" numCol="1" anchor="t" anchorCtr="0" compatLnSpc="1">
            <a:prstTxWarp prst="textNoShape">
              <a:avLst/>
            </a:prstTxWarp>
          </a:bodyPr>
          <a:lstStyle/>
          <a:p>
            <a:pPr marL="0" indent="0" defTabSz="914400">
              <a:buFont typeface="Arial" charset="0"/>
              <a:buNone/>
            </a:pPr>
            <a:r>
              <a:rPr lang="zh-CN" altLang="en-US" b="1" smtClean="0">
                <a:solidFill>
                  <a:srgbClr val="0000FF"/>
                </a:solidFill>
                <a:latin typeface="微软雅黑" pitchFamily="34" charset="-122"/>
              </a:rPr>
              <a:t>主题归纳</a:t>
            </a:r>
            <a:endParaRPr lang="zh-CN" altLang="en-US" smtClean="0">
              <a:solidFill>
                <a:srgbClr val="0000FF"/>
              </a:solidFill>
              <a:latin typeface="微软雅黑" pitchFamily="34" charset="-122"/>
            </a:endParaRPr>
          </a:p>
        </p:txBody>
      </p:sp>
      <p:sp>
        <p:nvSpPr>
          <p:cNvPr id="57348" name="矩形 1"/>
          <p:cNvSpPr>
            <a:spLocks noChangeArrowheads="1"/>
          </p:cNvSpPr>
          <p:nvPr/>
        </p:nvSpPr>
        <p:spPr bwMode="auto">
          <a:xfrm>
            <a:off x="1141413" y="1828800"/>
            <a:ext cx="88741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11" tIns="43205" rIns="86411" bIns="43205">
            <a:spAutoFit/>
          </a:bodyPr>
          <a:lstStyle/>
          <a:p>
            <a:pPr indent="544513" algn="just" defTabSz="863600">
              <a:lnSpc>
                <a:spcPct val="150000"/>
              </a:lnSpc>
            </a:pPr>
            <a:r>
              <a:rPr lang="zh-CN" altLang="en-US" sz="2600" b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本文分析了党八股的八大罪状，深刻揭露了它的实质，指出党八股是为主观主义、宗派主义服务的工具，号召我们彻底抛弃党八股这种腐朽文风，树立生动活泼、新鲜有力的马克思列宁主义文风。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内容占位符 2"/>
          <p:cNvSpPr>
            <a:spLocks noGrp="1"/>
          </p:cNvSpPr>
          <p:nvPr>
            <p:ph idx="1"/>
          </p:nvPr>
        </p:nvSpPr>
        <p:spPr>
          <a:xfrm>
            <a:off x="4684713" y="2120900"/>
            <a:ext cx="3109912" cy="609600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sz="4800" smtClean="0">
                <a:solidFill>
                  <a:schemeClr val="tx1"/>
                </a:solidFill>
              </a:rPr>
              <a:t>第二课时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文本占位符 13315"/>
          <p:cNvSpPr>
            <a:spLocks noGrp="1"/>
          </p:cNvSpPr>
          <p:nvPr>
            <p:ph type="body" idx="1"/>
          </p:nvPr>
        </p:nvSpPr>
        <p:spPr>
          <a:xfrm>
            <a:off x="1873250" y="1511300"/>
            <a:ext cx="7631113" cy="708025"/>
          </a:xfrm>
        </p:spPr>
        <p:txBody>
          <a:bodyPr wrap="square" lIns="86402" tIns="43201" rIns="86402" bIns="43201" anchor="t"/>
          <a:lstStyle/>
          <a:p>
            <a:pPr>
              <a:buFont typeface="Arial" pitchFamily="34" charset="0"/>
              <a:buNone/>
              <a:defRPr/>
            </a:pPr>
            <a:r>
              <a:rPr sz="3400">
                <a:ea typeface="隶书" pitchFamily="49" charset="-122"/>
              </a:rPr>
              <a:t>提出问题</a:t>
            </a:r>
            <a:r>
              <a:rPr lang="en-US" altLang="zh-CN" sz="3400">
                <a:ea typeface="隶书" pitchFamily="49" charset="-122"/>
              </a:rPr>
              <a:t>——</a:t>
            </a:r>
            <a:r>
              <a:rPr sz="3400">
                <a:ea typeface="隶书" pitchFamily="49" charset="-122"/>
              </a:rPr>
              <a:t>分析问题</a:t>
            </a:r>
            <a:r>
              <a:rPr lang="en-US" altLang="zh-CN" sz="3400">
                <a:ea typeface="隶书" pitchFamily="49" charset="-122"/>
              </a:rPr>
              <a:t>——</a:t>
            </a:r>
            <a:r>
              <a:rPr sz="3400">
                <a:ea typeface="隶书" pitchFamily="49" charset="-122"/>
              </a:rPr>
              <a:t>解决问题</a:t>
            </a:r>
          </a:p>
        </p:txBody>
      </p:sp>
      <p:sp>
        <p:nvSpPr>
          <p:cNvPr id="13317" name="文本框 13316"/>
          <p:cNvSpPr txBox="1"/>
          <p:nvPr/>
        </p:nvSpPr>
        <p:spPr>
          <a:xfrm>
            <a:off x="2017713" y="2490788"/>
            <a:ext cx="1701800" cy="558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3025">
                <a:latin typeface="Arial" pitchFamily="34" charset="0"/>
                <a:ea typeface="隶书" pitchFamily="49" charset="-122"/>
              </a:rPr>
              <a:t>摆现象</a:t>
            </a:r>
          </a:p>
        </p:txBody>
      </p:sp>
      <p:sp>
        <p:nvSpPr>
          <p:cNvPr id="13318" name="文本框 13317"/>
          <p:cNvSpPr txBox="1"/>
          <p:nvPr/>
        </p:nvSpPr>
        <p:spPr>
          <a:xfrm>
            <a:off x="4467225" y="2424113"/>
            <a:ext cx="1906588" cy="1255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3025">
                <a:latin typeface="隶书" pitchFamily="49" charset="-122"/>
                <a:ea typeface="隶书" pitchFamily="49" charset="-122"/>
              </a:rPr>
              <a:t>挖根源</a:t>
            </a:r>
          </a:p>
          <a:p>
            <a:pPr algn="ctr" defTabSz="913130">
              <a:spcBef>
                <a:spcPct val="50000"/>
              </a:spcBef>
              <a:defRPr/>
            </a:pPr>
            <a:r>
              <a:rPr lang="zh-CN" altLang="en-US" sz="3025">
                <a:latin typeface="隶书" pitchFamily="49" charset="-122"/>
                <a:ea typeface="隶书" pitchFamily="49" charset="-122"/>
              </a:rPr>
              <a:t>论危害 </a:t>
            </a:r>
          </a:p>
        </p:txBody>
      </p:sp>
      <p:sp>
        <p:nvSpPr>
          <p:cNvPr id="13319" name="文本框 13318"/>
          <p:cNvSpPr txBox="1"/>
          <p:nvPr/>
        </p:nvSpPr>
        <p:spPr>
          <a:xfrm>
            <a:off x="7258050" y="2424113"/>
            <a:ext cx="1633538" cy="557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defTabSz="913130">
              <a:spcBef>
                <a:spcPct val="50000"/>
              </a:spcBef>
              <a:defRPr/>
            </a:pPr>
            <a:r>
              <a:rPr lang="zh-CN" altLang="en-US" sz="3025">
                <a:latin typeface="Arial" pitchFamily="34" charset="0"/>
                <a:ea typeface="隶书" pitchFamily="49" charset="-122"/>
              </a:rPr>
              <a:t>提办法</a:t>
            </a:r>
          </a:p>
        </p:txBody>
      </p:sp>
      <p:sp>
        <p:nvSpPr>
          <p:cNvPr id="13320" name="文本框 13319"/>
          <p:cNvSpPr txBox="1"/>
          <p:nvPr/>
        </p:nvSpPr>
        <p:spPr>
          <a:xfrm>
            <a:off x="2154238" y="4533900"/>
            <a:ext cx="1633537" cy="11096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Arial" pitchFamily="34" charset="0"/>
                <a:ea typeface="华文新魏" pitchFamily="2" charset="-122"/>
              </a:rPr>
              <a:t>空话连篇</a:t>
            </a:r>
          </a:p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Arial" pitchFamily="34" charset="0"/>
                <a:ea typeface="华文新魏" pitchFamily="2" charset="-122"/>
              </a:rPr>
              <a:t>言之无物</a:t>
            </a:r>
          </a:p>
        </p:txBody>
      </p:sp>
      <p:sp>
        <p:nvSpPr>
          <p:cNvPr id="13321" name="文本框 13320"/>
          <p:cNvSpPr txBox="1"/>
          <p:nvPr/>
        </p:nvSpPr>
        <p:spPr>
          <a:xfrm>
            <a:off x="4603750" y="3921125"/>
            <a:ext cx="1838325" cy="11112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Arial" pitchFamily="34" charset="0"/>
                <a:ea typeface="华文新魏" pitchFamily="2" charset="-122"/>
              </a:rPr>
              <a:t>下决心不</a:t>
            </a:r>
          </a:p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Arial" pitchFamily="34" charset="0"/>
                <a:ea typeface="华文新魏" pitchFamily="2" charset="-122"/>
              </a:rPr>
              <a:t>要群众看</a:t>
            </a:r>
          </a:p>
        </p:txBody>
      </p:sp>
      <p:sp>
        <p:nvSpPr>
          <p:cNvPr id="13322" name="文本框 13321"/>
          <p:cNvSpPr txBox="1"/>
          <p:nvPr/>
        </p:nvSpPr>
        <p:spPr>
          <a:xfrm>
            <a:off x="4603750" y="5213350"/>
            <a:ext cx="1838325" cy="9620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2270">
                <a:latin typeface="Arial" pitchFamily="34" charset="0"/>
                <a:ea typeface="华文新魏" pitchFamily="2" charset="-122"/>
              </a:rPr>
              <a:t>散布坏影响</a:t>
            </a:r>
          </a:p>
          <a:p>
            <a:pPr algn="ctr" defTabSz="913130">
              <a:spcBef>
                <a:spcPct val="50000"/>
              </a:spcBef>
              <a:defRPr/>
            </a:pPr>
            <a:r>
              <a:rPr lang="zh-CN" altLang="en-US" sz="2270">
                <a:latin typeface="Arial" pitchFamily="34" charset="0"/>
                <a:ea typeface="华文新魏" pitchFamily="2" charset="-122"/>
              </a:rPr>
              <a:t>造成坏习惯</a:t>
            </a:r>
          </a:p>
        </p:txBody>
      </p:sp>
      <p:sp>
        <p:nvSpPr>
          <p:cNvPr id="13323" name="文本框 13322"/>
          <p:cNvSpPr txBox="1"/>
          <p:nvPr/>
        </p:nvSpPr>
        <p:spPr>
          <a:xfrm>
            <a:off x="7189788" y="4464050"/>
            <a:ext cx="1635125" cy="11112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华文新魏" pitchFamily="2" charset="-122"/>
                <a:ea typeface="华文新魏" pitchFamily="2" charset="-122"/>
              </a:rPr>
              <a:t>内容充实</a:t>
            </a:r>
          </a:p>
          <a:p>
            <a:pPr algn="ctr" defTabSz="913130">
              <a:spcBef>
                <a:spcPct val="50000"/>
              </a:spcBef>
              <a:defRPr/>
            </a:pPr>
            <a:r>
              <a:rPr lang="zh-CN" altLang="en-US" sz="2645">
                <a:latin typeface="华文新魏" pitchFamily="2" charset="-122"/>
                <a:ea typeface="华文新魏" pitchFamily="2" charset="-122"/>
              </a:rPr>
              <a:t>言之有物 </a:t>
            </a:r>
          </a:p>
        </p:txBody>
      </p:sp>
      <p:sp>
        <p:nvSpPr>
          <p:cNvPr id="32" name="标题 1"/>
          <p:cNvSpPr txBox="1"/>
          <p:nvPr/>
        </p:nvSpPr>
        <p:spPr>
          <a:xfrm>
            <a:off x="781050" y="22225"/>
            <a:ext cx="9937750" cy="7778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863600" rtl="0" fontAlgn="base">
              <a:spcBef>
                <a:spcPct val="0"/>
              </a:spcBef>
              <a:spcAft>
                <a:spcPct val="0"/>
              </a:spcAft>
              <a:defRPr sz="378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黑体" pitchFamily="49" charset="-122"/>
                <a:cs typeface="+mj-cs"/>
              </a:defRPr>
            </a:lvl1pPr>
            <a:lvl2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2pPr>
            <a:lvl3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3pPr>
            <a:lvl4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4pPr>
            <a:lvl5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5pPr>
            <a:lvl6pPr marL="4572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6pPr>
            <a:lvl7pPr marL="9144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7pPr>
            <a:lvl8pPr marL="13716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8pPr>
            <a:lvl9pPr marL="18288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9pPr>
          </a:lstStyle>
          <a:p>
            <a:pPr>
              <a:defRPr/>
            </a:pPr>
            <a:r>
              <a:rPr lang="zh-CN" altLang="en-US" smtClean="0"/>
              <a:t>思考探究：请分析第二段的论证逻辑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  <p:bldP spid="13317" grpId="1"/>
      <p:bldP spid="13318" grpId="2"/>
      <p:bldP spid="13319" grpId="3"/>
      <p:bldP spid="13320" grpId="4" animBg="1"/>
      <p:bldP spid="13321" grpId="5" animBg="1"/>
      <p:bldP spid="13322" grpId="6" animBg="1"/>
      <p:bldP spid="13323" grpId="7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xfrm>
            <a:off x="1882775" y="449263"/>
            <a:ext cx="3073400" cy="804862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3400">
                <a:ea typeface="华文新魏" pitchFamily="2" charset="-122"/>
              </a:rPr>
              <a:t>论证方法</a:t>
            </a:r>
          </a:p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xfrm>
            <a:off x="3787775" y="1538288"/>
            <a:ext cx="4365625" cy="4276725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sz="3400">
                <a:solidFill>
                  <a:schemeClr val="accent2"/>
                </a:solidFill>
                <a:ea typeface="华文新魏" pitchFamily="2" charset="-122"/>
                <a:hlinkClick r:id="rId2" action="ppaction://hlinksldjump"/>
              </a:rPr>
              <a:t>举例论证</a:t>
            </a:r>
            <a:endParaRPr sz="3400">
              <a:solidFill>
                <a:schemeClr val="accent2"/>
              </a:solidFill>
              <a:ea typeface="华文新魏" pitchFamily="2" charset="-122"/>
            </a:endParaRPr>
          </a:p>
          <a:p>
            <a:pPr>
              <a:buFont typeface="Arial" pitchFamily="34" charset="0"/>
              <a:buNone/>
              <a:defRPr/>
            </a:pPr>
            <a:r>
              <a:rPr sz="3400">
                <a:solidFill>
                  <a:schemeClr val="accent2"/>
                </a:solidFill>
                <a:ea typeface="华文新魏" pitchFamily="2" charset="-122"/>
                <a:hlinkClick r:id="rId3" action="ppaction://hlinksldjump"/>
              </a:rPr>
              <a:t>引用论证</a:t>
            </a:r>
            <a:endParaRPr sz="3400">
              <a:solidFill>
                <a:schemeClr val="accent2"/>
              </a:solidFill>
              <a:ea typeface="华文新魏" pitchFamily="2" charset="-122"/>
            </a:endParaRPr>
          </a:p>
          <a:p>
            <a:pPr>
              <a:buFont typeface="Arial" pitchFamily="34" charset="0"/>
              <a:buNone/>
              <a:defRPr/>
            </a:pPr>
            <a:r>
              <a:rPr sz="3400">
                <a:solidFill>
                  <a:schemeClr val="accent2"/>
                </a:solidFill>
                <a:ea typeface="华文新魏" pitchFamily="2" charset="-122"/>
                <a:hlinkClick r:id="rId4" action="ppaction://hlinksldjump"/>
              </a:rPr>
              <a:t>比喻论证</a:t>
            </a:r>
            <a:endParaRPr sz="3400">
              <a:solidFill>
                <a:schemeClr val="accent2"/>
              </a:solidFill>
              <a:ea typeface="华文新魏" pitchFamily="2" charset="-122"/>
            </a:endParaRPr>
          </a:p>
          <a:p>
            <a:pPr>
              <a:buFont typeface="Arial" pitchFamily="34" charset="0"/>
              <a:buNone/>
              <a:defRPr/>
            </a:pPr>
            <a:r>
              <a:rPr sz="3400">
                <a:solidFill>
                  <a:schemeClr val="accent2"/>
                </a:solidFill>
                <a:ea typeface="华文新魏" pitchFamily="2" charset="-122"/>
                <a:hlinkClick r:id="rId5" action="ppaction://hlinksldjump"/>
              </a:rPr>
              <a:t>对比论证</a:t>
            </a:r>
            <a:endParaRPr sz="3400">
              <a:solidFill>
                <a:schemeClr val="accent2"/>
              </a:solidFill>
              <a:ea typeface="华文新魏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1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4773613" y="-23813"/>
            <a:ext cx="1974850" cy="777876"/>
          </a:xfrm>
        </p:spPr>
        <p:txBody>
          <a:bodyPr wrap="square" lIns="91440" tIns="45720" rIns="91440" bIns="45720" numCol="1" anchor="ctr" compatLnSpc="1">
            <a:normAutofit/>
          </a:bodyPr>
          <a:lstStyle/>
          <a:p>
            <a:pPr algn="l" defTabSz="863600" fontAlgn="base">
              <a:defRPr/>
            </a:pPr>
            <a:r>
              <a:rPr sz="3400" b="1" spc="0" noProof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思考探究</a:t>
            </a:r>
            <a:endParaRPr sz="3400" b="1" spc="0" noProof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20788" y="1719263"/>
            <a:ext cx="9829800" cy="1169987"/>
          </a:xfrm>
        </p:spPr>
        <p:txBody>
          <a:bodyPr wrap="square" lIns="91440" tIns="45720" rIns="91440" bIns="45720" numCol="1" anchor="t" anchorCtr="0" compatLnSpc="1"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600" b="1" spc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　</a:t>
            </a:r>
            <a:r>
              <a:rPr lang="zh-CN" altLang="en-US" sz="2600" b="1" spc="0" smtClean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    </a:t>
            </a:r>
            <a:r>
              <a:rPr lang="zh-CN" altLang="en-US" sz="2400" spc="0" smtClean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这</a:t>
            </a:r>
            <a:r>
              <a:rPr lang="zh-CN" altLang="en-US" sz="2400" spc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段文字总的论证方法是</a:t>
            </a:r>
            <a:r>
              <a:rPr lang="zh-CN" altLang="en-US" sz="2400" spc="0">
                <a:solidFill>
                  <a:srgbClr val="FF0000"/>
                </a:solidFill>
                <a:latin typeface="Times New Roman" panose="02020603050405020304" pitchFamily="18" charset="0"/>
                <a:ea typeface="黑体" pitchFamily="49" charset="-122"/>
              </a:rPr>
              <a:t>边破边立</a:t>
            </a:r>
            <a:r>
              <a:rPr lang="zh-CN" altLang="en-US" sz="2400" spc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的论证方法，但在论述具体问题时，又具有各种不同的论证特点</a:t>
            </a:r>
            <a:r>
              <a:rPr lang="zh-CN" altLang="en-US" sz="2400" spc="0" smtClean="0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rPr>
              <a:t>：</a:t>
            </a:r>
            <a:endParaRPr lang="zh-CN" altLang="en-US" sz="2400" spc="0">
              <a:solidFill>
                <a:srgbClr val="595959"/>
              </a:solidFill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28675" name="Rectangle 2"/>
          <p:cNvSpPr txBox="1">
            <a:spLocks noChangeArrowheads="1"/>
          </p:cNvSpPr>
          <p:nvPr/>
        </p:nvSpPr>
        <p:spPr bwMode="auto">
          <a:xfrm>
            <a:off x="3511550" y="1060450"/>
            <a:ext cx="4565650" cy="4953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2400">
                <a:latin typeface="宋体" charset="-122"/>
              </a:rPr>
              <a:t>党八股的第一条罪状之论证方法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11400" y="3038475"/>
            <a:ext cx="86391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b="0">
                <a:ea typeface="黑体" pitchFamily="49" charset="-122"/>
              </a:rPr>
              <a:t>举例论证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：斯大林的演说和</a:t>
            </a:r>
            <a:r>
              <a:rPr lang="en-US" altLang="zh-CN" sz="2400" b="0">
                <a:solidFill>
                  <a:srgbClr val="595959"/>
                </a:solidFill>
                <a:ea typeface="黑体" pitchFamily="49" charset="-122"/>
              </a:rPr>
              <a:t>《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资本论</a:t>
            </a:r>
            <a:r>
              <a:rPr lang="en-US" altLang="zh-CN" sz="2400" b="0">
                <a:solidFill>
                  <a:srgbClr val="595959"/>
                </a:solidFill>
                <a:ea typeface="黑体" pitchFamily="49" charset="-122"/>
              </a:rPr>
              <a:t>》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ea typeface="黑体" pitchFamily="49" charset="-122"/>
              </a:rPr>
              <a:t>引用论 证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：俗语“到什么山上唱什么歌”“看菜吃饭，量体裁衣”。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ea typeface="黑体" pitchFamily="49" charset="-122"/>
              </a:rPr>
              <a:t>对比论证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：</a:t>
            </a:r>
            <a:r>
              <a:rPr lang="en-US" altLang="zh-CN" sz="2400" b="0">
                <a:solidFill>
                  <a:srgbClr val="595959"/>
                </a:solidFill>
                <a:ea typeface="黑体" pitchFamily="49" charset="-122"/>
              </a:rPr>
              <a:t>《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资本论</a:t>
            </a:r>
            <a:r>
              <a:rPr lang="en-US" altLang="zh-CN" sz="2400" b="0">
                <a:solidFill>
                  <a:srgbClr val="595959"/>
                </a:solidFill>
                <a:ea typeface="黑体" pitchFamily="49" charset="-122"/>
              </a:rPr>
              <a:t>》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与有些老爷的长文章。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ea typeface="黑体" pitchFamily="49" charset="-122"/>
              </a:rPr>
              <a:t>比喻论证</a:t>
            </a:r>
            <a:r>
              <a:rPr lang="zh-CN" altLang="en-US" sz="2400" b="0">
                <a:solidFill>
                  <a:srgbClr val="595959"/>
                </a:solidFill>
                <a:ea typeface="黑体" pitchFamily="49" charset="-122"/>
              </a:rPr>
              <a:t>：长而空的文章像“懒婆娘的裹脚，又长又臭”。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charRg st="1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charRg st="1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8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charRg st="48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charRg st="48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69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charRg st="69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hasCustomPrompt="1"/>
          </p:nvPr>
        </p:nvSpPr>
        <p:spPr>
          <a:xfrm>
            <a:off x="792163" y="411163"/>
            <a:ext cx="9937750" cy="777875"/>
          </a:xfrm>
        </p:spPr>
        <p:txBody>
          <a:bodyPr wrap="square" lIns="91440" tIns="45720" rIns="91440" bIns="45720" numCol="1" anchor="ctr" compatLnSpc="1"/>
          <a:lstStyle/>
          <a:p>
            <a:pPr defTabSz="863600" eaLnBrk="0" fontAlgn="base" hangingPunct="0">
              <a:defRPr/>
            </a:pPr>
            <a:r>
              <a:rPr sz="3780" b="1" spc="0" noProof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学习任务</a:t>
            </a:r>
          </a:p>
        </p:txBody>
      </p:sp>
      <p:sp>
        <p:nvSpPr>
          <p:cNvPr id="5" name="矩形 4"/>
          <p:cNvSpPr/>
          <p:nvPr/>
        </p:nvSpPr>
        <p:spPr>
          <a:xfrm>
            <a:off x="2222500" y="1947863"/>
            <a:ext cx="8836025" cy="25844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algn="just" defTabSz="913130" eaLnBrk="0" hangingPunct="0">
              <a:lnSpc>
                <a:spcPct val="150000"/>
              </a:lnSpc>
              <a:defRPr/>
            </a:pPr>
            <a:r>
              <a:rPr lang="zh-CN" altLang="zh-CN" sz="3600" b="0" kern="0">
                <a:solidFill>
                  <a:srgbClr val="101010"/>
                </a:solidFill>
                <a:latin typeface="黑体" pitchFamily="49" charset="-122"/>
                <a:ea typeface="黑体" pitchFamily="49" charset="-122"/>
                <a:cs typeface="宋体" panose="02010600030101010101" pitchFamily="2" charset="-122"/>
              </a:rPr>
              <a:t>请按照“罪状一”的分析方法，自读其他“罪状”。</a:t>
            </a:r>
          </a:p>
          <a:p>
            <a:pPr indent="266700" algn="just" defTabSz="913130" eaLnBrk="0" hangingPunct="0">
              <a:lnSpc>
                <a:spcPct val="150000"/>
              </a:lnSpc>
              <a:defRPr/>
            </a:pPr>
            <a:endParaRPr lang="zh-CN" altLang="zh-CN" sz="3600" b="0" kern="10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5"/>
          <p:cNvSpPr>
            <a:spLocks noChangeArrowheads="1"/>
          </p:cNvSpPr>
          <p:nvPr/>
        </p:nvSpPr>
        <p:spPr bwMode="auto">
          <a:xfrm>
            <a:off x="3451225" y="1363663"/>
            <a:ext cx="50546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11" tIns="43205" rIns="86411" bIns="43205">
            <a:spAutoFit/>
          </a:bodyPr>
          <a:lstStyle/>
          <a:p>
            <a:pPr algn="ctr" defTabSz="862013">
              <a:lnSpc>
                <a:spcPct val="130000"/>
              </a:lnSpc>
              <a:tabLst>
                <a:tab pos="2595563" algn="l"/>
              </a:tabLst>
            </a:pPr>
            <a:r>
              <a:rPr lang="en-US" altLang="en-US" sz="720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反对党八股</a:t>
            </a:r>
            <a:r>
              <a:rPr lang="zh-CN" altLang="zh-CN" sz="7200">
                <a:sym typeface="+mn-ea"/>
              </a:rPr>
              <a:t>（节选）</a:t>
            </a:r>
            <a:endParaRPr lang="zh-CN" altLang="en-US" sz="7200">
              <a:latin typeface="黑体" pitchFamily="49" charset="-122"/>
              <a:ea typeface="黑体" pitchFamily="49" charset="-122"/>
              <a:cs typeface="字魂27号-布丁体"/>
            </a:endParaRPr>
          </a:p>
          <a:p>
            <a:pPr algn="ctr" defTabSz="862013">
              <a:lnSpc>
                <a:spcPct val="130000"/>
              </a:lnSpc>
              <a:tabLst>
                <a:tab pos="2595563" algn="l"/>
              </a:tabLst>
            </a:pPr>
            <a:endParaRPr lang="zh-CN" altLang="en-US" sz="720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21050" y="915988"/>
            <a:ext cx="4567238" cy="495300"/>
          </a:xfrm>
          <a:solidFill>
            <a:schemeClr val="bg2"/>
          </a:solidFill>
        </p:spPr>
        <p:txBody>
          <a:bodyPr/>
          <a:lstStyle/>
          <a:p>
            <a:pPr algn="l">
              <a:spcAft>
                <a:spcPts val="0"/>
              </a:spcAft>
              <a:defRPr/>
            </a:pPr>
            <a:r>
              <a:rPr sz="2400" smtClean="0">
                <a:solidFill>
                  <a:srgbClr val="FF0000"/>
                </a:solidFill>
                <a:latin typeface="黑体" pitchFamily="49" charset="-122"/>
              </a:rPr>
              <a:t>党八股的第二条罪状之论证逻辑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565150" y="5691188"/>
            <a:ext cx="1779588" cy="46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提出分论点</a:t>
            </a:r>
          </a:p>
        </p:txBody>
      </p:sp>
      <p:sp>
        <p:nvSpPr>
          <p:cNvPr id="3" name="右箭头 2"/>
          <p:cNvSpPr/>
          <p:nvPr/>
        </p:nvSpPr>
        <p:spPr>
          <a:xfrm>
            <a:off x="2368550" y="5848350"/>
            <a:ext cx="2971800" cy="139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5340350" y="5667375"/>
            <a:ext cx="1490663" cy="468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分析批判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3314700" y="2263775"/>
            <a:ext cx="1344613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solidFill>
                  <a:schemeClr val="accent1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虚弱本质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3297238" y="4165600"/>
            <a:ext cx="1379537" cy="4730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solidFill>
                  <a:schemeClr val="accent1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实 质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4751388" y="2636838"/>
            <a:ext cx="1349375" cy="325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正反举例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730750" y="1835150"/>
            <a:ext cx="747713" cy="336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引证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4775200" y="3546475"/>
            <a:ext cx="747713" cy="336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例证</a:t>
            </a:r>
          </a:p>
        </p:txBody>
      </p:sp>
      <p:sp>
        <p:nvSpPr>
          <p:cNvPr id="15" name="左大括号 14"/>
          <p:cNvSpPr/>
          <p:nvPr/>
        </p:nvSpPr>
        <p:spPr>
          <a:xfrm flipH="1">
            <a:off x="8778875" y="1806575"/>
            <a:ext cx="252413" cy="2990850"/>
          </a:xfrm>
          <a:prstGeom prst="leftBrace">
            <a:avLst>
              <a:gd name="adj1" fmla="val 4385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9505950" y="5673725"/>
            <a:ext cx="1490663" cy="468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得出结论</a:t>
            </a:r>
          </a:p>
        </p:txBody>
      </p:sp>
      <p:sp>
        <p:nvSpPr>
          <p:cNvPr id="5" name="矩形 4"/>
          <p:cNvSpPr/>
          <p:nvPr/>
        </p:nvSpPr>
        <p:spPr>
          <a:xfrm>
            <a:off x="439738" y="3013075"/>
            <a:ext cx="2397125" cy="1016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0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党八股的第二条罪状“装腔作势，借以吓人”</a:t>
            </a:r>
          </a:p>
        </p:txBody>
      </p:sp>
      <p:sp>
        <p:nvSpPr>
          <p:cNvPr id="31757" name="矩形 20"/>
          <p:cNvSpPr>
            <a:spLocks noChangeArrowheads="1"/>
          </p:cNvSpPr>
          <p:nvPr/>
        </p:nvSpPr>
        <p:spPr bwMode="auto">
          <a:xfrm>
            <a:off x="6096000" y="2511425"/>
            <a:ext cx="2508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科学的东西不怕批，</a:t>
            </a:r>
            <a:endParaRPr lang="en-US" altLang="zh-CN" sz="200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而党八股却害怕驳。</a:t>
            </a:r>
          </a:p>
        </p:txBody>
      </p:sp>
      <p:sp>
        <p:nvSpPr>
          <p:cNvPr id="31758" name="矩形 23"/>
          <p:cNvSpPr>
            <a:spLocks noChangeArrowheads="1"/>
          </p:cNvSpPr>
          <p:nvPr/>
        </p:nvSpPr>
        <p:spPr bwMode="auto">
          <a:xfrm>
            <a:off x="5424488" y="3530600"/>
            <a:ext cx="3538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tx1"/>
                </a:solidFill>
              </a:rPr>
              <a:t>《</a:t>
            </a:r>
            <a:r>
              <a:rPr lang="zh-CN" altLang="en-US" sz="2000">
                <a:solidFill>
                  <a:schemeClr val="tx1"/>
                </a:solidFill>
              </a:rPr>
              <a:t>苏联共产党历史简要读本</a:t>
            </a:r>
            <a:r>
              <a:rPr lang="en-US" altLang="zh-CN" sz="2000">
                <a:solidFill>
                  <a:schemeClr val="tx1"/>
                </a:solidFill>
              </a:rPr>
              <a:t>》</a:t>
            </a:r>
            <a:endParaRPr lang="zh-CN" altLang="en-US" sz="200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170988" y="2989263"/>
            <a:ext cx="1993900" cy="101441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0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无产阶级的斗争要靠马克思列宁主义的真理</a:t>
            </a:r>
          </a:p>
        </p:txBody>
      </p:sp>
      <p:sp>
        <p:nvSpPr>
          <p:cNvPr id="31760" name="矩形 22"/>
          <p:cNvSpPr>
            <a:spLocks noChangeArrowheads="1"/>
          </p:cNvSpPr>
          <p:nvPr/>
        </p:nvSpPr>
        <p:spPr bwMode="auto">
          <a:xfrm>
            <a:off x="5487988" y="1562100"/>
            <a:ext cx="1216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</a:rPr>
              <a:t>鲁迅的话</a:t>
            </a:r>
          </a:p>
        </p:txBody>
      </p:sp>
      <p:sp>
        <p:nvSpPr>
          <p:cNvPr id="31761" name="矩形 24"/>
          <p:cNvSpPr>
            <a:spLocks noChangeArrowheads="1"/>
          </p:cNvSpPr>
          <p:nvPr/>
        </p:nvSpPr>
        <p:spPr bwMode="auto">
          <a:xfrm>
            <a:off x="4751388" y="4233863"/>
            <a:ext cx="3771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剥削阶级流氓无产者惯用的手段</a:t>
            </a:r>
          </a:p>
        </p:txBody>
      </p:sp>
      <p:sp>
        <p:nvSpPr>
          <p:cNvPr id="29" name="右箭头 28"/>
          <p:cNvSpPr/>
          <p:nvPr/>
        </p:nvSpPr>
        <p:spPr>
          <a:xfrm>
            <a:off x="6831013" y="5840413"/>
            <a:ext cx="2682875" cy="147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/>
          </a:p>
        </p:txBody>
      </p:sp>
      <p:sp>
        <p:nvSpPr>
          <p:cNvPr id="31763" name="矩形 29"/>
          <p:cNvSpPr>
            <a:spLocks noChangeArrowheads="1"/>
          </p:cNvSpPr>
          <p:nvPr/>
        </p:nvSpPr>
        <p:spPr bwMode="auto">
          <a:xfrm>
            <a:off x="5346700" y="1955800"/>
            <a:ext cx="32670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“辱骂和恐吓绝不是战斗”</a:t>
            </a:r>
            <a:endParaRPr lang="en-US" altLang="zh-CN" sz="200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" name="标题 1"/>
          <p:cNvSpPr txBox="1"/>
          <p:nvPr/>
        </p:nvSpPr>
        <p:spPr>
          <a:xfrm>
            <a:off x="781050" y="22225"/>
            <a:ext cx="9937750" cy="7778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863600" rtl="0" fontAlgn="base">
              <a:spcBef>
                <a:spcPct val="0"/>
              </a:spcBef>
              <a:spcAft>
                <a:spcPct val="0"/>
              </a:spcAft>
              <a:defRPr sz="378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黑体" pitchFamily="49" charset="-122"/>
                <a:cs typeface="+mj-cs"/>
              </a:defRPr>
            </a:lvl1pPr>
            <a:lvl2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2pPr>
            <a:lvl3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3pPr>
            <a:lvl4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4pPr>
            <a:lvl5pPr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5pPr>
            <a:lvl6pPr marL="4572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6pPr>
            <a:lvl7pPr marL="9144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7pPr>
            <a:lvl8pPr marL="13716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8pPr>
            <a:lvl9pPr marL="1828800" algn="l" defTabSz="863600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595959"/>
                </a:solidFill>
                <a:latin typeface="Times New Roman" panose="02020603050405020304" pitchFamily="18" charset="0"/>
                <a:ea typeface="黑体" pitchFamily="49" charset="-122"/>
              </a:defRPr>
            </a:lvl9pPr>
          </a:lstStyle>
          <a:p>
            <a:pPr>
              <a:defRPr/>
            </a:pPr>
            <a:r>
              <a:rPr lang="zh-CN" altLang="en-US" smtClean="0"/>
              <a:t>思考探究</a:t>
            </a:r>
            <a:endParaRPr lang="zh-CN" altLang="en-US"/>
          </a:p>
        </p:txBody>
      </p:sp>
      <p:sp>
        <p:nvSpPr>
          <p:cNvPr id="30" name="圆角矩形 29"/>
          <p:cNvSpPr/>
          <p:nvPr/>
        </p:nvSpPr>
        <p:spPr>
          <a:xfrm>
            <a:off x="3321050" y="3511550"/>
            <a:ext cx="1377950" cy="4730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r>
              <a:rPr lang="zh-CN" altLang="en-US" sz="2000" b="0">
                <a:solidFill>
                  <a:schemeClr val="accent1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rPr>
              <a:t>错误手段</a:t>
            </a:r>
          </a:p>
        </p:txBody>
      </p:sp>
      <p:sp>
        <p:nvSpPr>
          <p:cNvPr id="31" name="左大括号 30"/>
          <p:cNvSpPr/>
          <p:nvPr/>
        </p:nvSpPr>
        <p:spPr>
          <a:xfrm>
            <a:off x="3014663" y="2325688"/>
            <a:ext cx="177800" cy="2295525"/>
          </a:xfrm>
          <a:prstGeom prst="leftBrace">
            <a:avLst>
              <a:gd name="adj1" fmla="val 4385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1" grpId="0" animBg="1"/>
      <p:bldP spid="12" grpId="0" animBg="1"/>
      <p:bldP spid="13" grpId="0" animBg="1"/>
      <p:bldP spid="16" grpId="0" animBg="1"/>
      <p:bldP spid="5" grpId="0" animBg="1"/>
      <p:bldP spid="31758" grpId="0"/>
      <p:bldP spid="22" grpId="0" animBg="1"/>
      <p:bldP spid="31760" grpId="0"/>
      <p:bldP spid="317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>
          <a:xfrm>
            <a:off x="939800" y="1609725"/>
            <a:ext cx="9875838" cy="1543050"/>
          </a:xfrm>
        </p:spPr>
        <p:txBody>
          <a:bodyPr/>
          <a:lstStyle/>
          <a:p>
            <a:pPr indent="457200">
              <a:lnSpc>
                <a:spcPct val="150000"/>
              </a:lnSpc>
              <a:spcAft>
                <a:spcPts val="0"/>
              </a:spcAft>
              <a:defRPr/>
            </a:pPr>
            <a:r>
              <a:rPr sz="2400" smtClean="0">
                <a:latin typeface="宋体" pitchFamily="2" charset="-122"/>
                <a:ea typeface="宋体" pitchFamily="2" charset="-122"/>
              </a:rPr>
              <a:t>在论述党八股的第三条罪状里，作者以“对牛弹琴”作比，讥讽的是什么</a:t>
            </a:r>
            <a:r>
              <a:rPr lang="en-US" altLang="zh-CN" sz="2400" smtClean="0">
                <a:latin typeface="宋体" pitchFamily="2" charset="-122"/>
                <a:ea typeface="宋体" pitchFamily="2" charset="-122"/>
              </a:rPr>
              <a:t>? </a:t>
            </a:r>
            <a:r>
              <a:rPr sz="2400" smtClean="0">
                <a:latin typeface="宋体" pitchFamily="2" charset="-122"/>
                <a:ea typeface="宋体" pitchFamily="2" charset="-122"/>
              </a:rPr>
              <a:t>以“射箭看靶子，弹琴要看听众”作比，所主张的又是什么</a:t>
            </a:r>
            <a:r>
              <a:rPr lang="en-US" altLang="zh-CN" sz="2400" smtClean="0">
                <a:latin typeface="宋体" pitchFamily="2" charset="-122"/>
                <a:ea typeface="宋体" pitchFamily="2" charset="-122"/>
              </a:rPr>
              <a:t>?</a:t>
            </a:r>
            <a:br>
              <a:rPr lang="en-US" altLang="zh-CN" sz="2400" smtClean="0">
                <a:latin typeface="宋体" pitchFamily="2" charset="-122"/>
                <a:ea typeface="宋体" pitchFamily="2" charset="-122"/>
              </a:rPr>
            </a:br>
            <a:endParaRPr sz="240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2770" name="标题 1"/>
          <p:cNvSpPr txBox="1">
            <a:spLocks noChangeArrowheads="1"/>
          </p:cNvSpPr>
          <p:nvPr/>
        </p:nvSpPr>
        <p:spPr bwMode="auto">
          <a:xfrm>
            <a:off x="4760913" y="9525"/>
            <a:ext cx="23479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863600"/>
            <a:r>
              <a:rPr lang="zh-CN" altLang="en-US" sz="4100">
                <a:solidFill>
                  <a:srgbClr val="595959"/>
                </a:solidFill>
                <a:ea typeface="黑体" pitchFamily="49" charset="-122"/>
              </a:rPr>
              <a:t>思考探究</a:t>
            </a:r>
          </a:p>
        </p:txBody>
      </p:sp>
      <p:sp>
        <p:nvSpPr>
          <p:cNvPr id="47108" name="矩形 2"/>
          <p:cNvSpPr>
            <a:spLocks noChangeArrowheads="1"/>
          </p:cNvSpPr>
          <p:nvPr/>
        </p:nvSpPr>
        <p:spPr bwMode="auto">
          <a:xfrm>
            <a:off x="5494338" y="3128963"/>
            <a:ext cx="5803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latin typeface="宋体" charset="-122"/>
              </a:rPr>
              <a:t>讥讽的是写文章不看对象的人。</a:t>
            </a:r>
          </a:p>
        </p:txBody>
      </p:sp>
      <p:sp>
        <p:nvSpPr>
          <p:cNvPr id="32772" name="矩形 3"/>
          <p:cNvSpPr>
            <a:spLocks noChangeArrowheads="1"/>
          </p:cNvSpPr>
          <p:nvPr/>
        </p:nvSpPr>
        <p:spPr bwMode="auto">
          <a:xfrm>
            <a:off x="1595438" y="3195638"/>
            <a:ext cx="23479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en-US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对牛弹琴”</a:t>
            </a:r>
            <a:endParaRPr lang="zh-CN" altLang="en-US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773" name="矩形 4"/>
          <p:cNvSpPr>
            <a:spLocks noChangeArrowheads="1"/>
          </p:cNvSpPr>
          <p:nvPr/>
        </p:nvSpPr>
        <p:spPr bwMode="auto">
          <a:xfrm>
            <a:off x="484188" y="4092575"/>
            <a:ext cx="5233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“射箭看靶子，弹琴要看听众”</a:t>
            </a:r>
          </a:p>
        </p:txBody>
      </p:sp>
      <p:sp>
        <p:nvSpPr>
          <p:cNvPr id="47111" name="矩形 12"/>
          <p:cNvSpPr>
            <a:spLocks noChangeArrowheads="1"/>
          </p:cNvSpPr>
          <p:nvPr/>
        </p:nvSpPr>
        <p:spPr bwMode="auto">
          <a:xfrm>
            <a:off x="5516563" y="4030663"/>
            <a:ext cx="58039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latin typeface="宋体" charset="-122"/>
              </a:rPr>
              <a:t>主张写文章做演说要看对象看听众。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 txBox="1">
            <a:spLocks noChangeArrowheads="1"/>
          </p:cNvSpPr>
          <p:nvPr/>
        </p:nvSpPr>
        <p:spPr bwMode="auto">
          <a:xfrm>
            <a:off x="4760913" y="9525"/>
            <a:ext cx="23479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863600"/>
            <a:r>
              <a:rPr lang="zh-CN" altLang="en-US" sz="4100">
                <a:solidFill>
                  <a:srgbClr val="595959"/>
                </a:solidFill>
                <a:ea typeface="黑体" pitchFamily="49" charset="-122"/>
              </a:rPr>
              <a:t>思考探究</a:t>
            </a: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987425" y="2771775"/>
            <a:ext cx="10106025" cy="23082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层：指出党八股的第四条罪状</a:t>
            </a: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语言无味，像个瘪三。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层：指出语言无味的八股调的危害性。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层：分析学习语言的必要性和途径，提出医治党八股语言病症的方法。</a:t>
            </a:r>
          </a:p>
          <a:p>
            <a:pPr>
              <a:lnSpc>
                <a:spcPct val="150000"/>
              </a:lnSpc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层：阐述作宣传工作必须学习语言。</a:t>
            </a:r>
          </a:p>
        </p:txBody>
      </p:sp>
      <p:sp>
        <p:nvSpPr>
          <p:cNvPr id="5" name="矩形 4"/>
          <p:cNvSpPr/>
          <p:nvPr/>
        </p:nvSpPr>
        <p:spPr>
          <a:xfrm>
            <a:off x="1103313" y="1695450"/>
            <a:ext cx="826135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defTabSz="913130">
              <a:lnSpc>
                <a:spcPct val="150000"/>
              </a:lnSpc>
              <a:defRPr/>
            </a:pPr>
            <a:r>
              <a:rPr lang="zh-CN" altLang="en-US" sz="2400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+mj-cs"/>
              </a:rPr>
              <a:t>分析党八股的第四条罪状，划分层次，概括各层要点。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92163" y="1743075"/>
            <a:ext cx="10304462" cy="45227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20090" defTabSz="913130">
              <a:lnSpc>
                <a:spcPct val="150000"/>
              </a:lnSpc>
              <a:defRPr/>
            </a:pP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1.</a:t>
            </a:r>
            <a:r>
              <a:rPr lang="zh-CN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这一段主要批判觉八股的形式主义，讲思想方法的问题。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2.</a:t>
            </a:r>
            <a:r>
              <a:rPr lang="zh-CN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课文批判党八股滥用数字序号而没有真切的内容，这和第一条“空洞无物”有联系。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3.</a:t>
            </a:r>
            <a:r>
              <a:rPr lang="zh-CN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在分析批判其形式主义实质的基础上，从正面论述了马克思主义的正确方法，强调调查研究的重要，要学会运用马克思主义的方法去观察问题、提出问题、分析问题和解决问题。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en-US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4.</a:t>
            </a:r>
            <a:r>
              <a:rPr lang="zh-CN" altLang="zh-CN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最后紧扣整风和反对党八股的重要意义，引出对党八股六、七、八条罪状的批判。</a:t>
            </a:r>
          </a:p>
        </p:txBody>
      </p:sp>
      <p:sp>
        <p:nvSpPr>
          <p:cNvPr id="6" name="矩形 5"/>
          <p:cNvSpPr/>
          <p:nvPr/>
        </p:nvSpPr>
        <p:spPr>
          <a:xfrm>
            <a:off x="1641475" y="1087438"/>
            <a:ext cx="691832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defTabSz="913130">
              <a:lnSpc>
                <a:spcPct val="150000"/>
              </a:lnSpc>
              <a:defRPr/>
            </a:pPr>
            <a:r>
              <a:rPr lang="zh-CN" altLang="zh-CN" sz="2400" kern="0">
                <a:ea typeface="宋体" pitchFamily="2" charset="-122"/>
                <a:cs typeface="宋体" panose="02010600030101010101" pitchFamily="2" charset="-122"/>
              </a:rPr>
              <a:t>概括</a:t>
            </a:r>
            <a:r>
              <a:rPr lang="zh-CN" altLang="en-US" sz="2400" kern="0">
                <a:ea typeface="宋体" pitchFamily="2" charset="-122"/>
                <a:cs typeface="宋体" panose="02010600030101010101" pitchFamily="2" charset="-122"/>
              </a:rPr>
              <a:t>批判</a:t>
            </a:r>
            <a:r>
              <a:rPr lang="zh-CN" altLang="zh-CN" sz="2400" kern="0">
                <a:ea typeface="宋体" pitchFamily="2" charset="-122"/>
                <a:cs typeface="宋体" panose="02010600030101010101" pitchFamily="2" charset="-122"/>
              </a:rPr>
              <a:t>党八股第五条罪状一段的要点。</a:t>
            </a:r>
            <a:endParaRPr lang="zh-CN" altLang="zh-CN" sz="2400" kern="100">
              <a:ea typeface="宋体" pitchFamily="2" charset="-122"/>
            </a:endParaRPr>
          </a:p>
        </p:txBody>
      </p:sp>
      <p:sp>
        <p:nvSpPr>
          <p:cNvPr id="49156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4100" smtClean="0">
                <a:solidFill>
                  <a:srgbClr val="595959"/>
                </a:solidFill>
              </a:rPr>
              <a:t>思考探究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74750" y="2043113"/>
            <a:ext cx="9882188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20090" defTabSz="913130">
              <a:lnSpc>
                <a:spcPct val="150000"/>
              </a:lnSpc>
              <a:defRPr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这段内容主要讲写作态度和造成后果的问题，在整篇文章中起着承上启下的重要作用。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“不负责任”是产生上述五条罪状的根源。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“到处害人”则是它的必然结果。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  <a:p>
            <a:pPr indent="720090" defTabSz="913130">
              <a:lnSpc>
                <a:spcPct val="150000"/>
              </a:lnSpc>
              <a:defRPr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具体内容就是第七条罪状“流毒全党，妨害革命”和第八条罪状“传播出去，祸国殃民”。</a:t>
            </a:r>
            <a:endParaRPr lang="zh-CN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74813" y="1320800"/>
            <a:ext cx="823912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defTabSz="913130">
              <a:lnSpc>
                <a:spcPct val="150000"/>
              </a:lnSpc>
              <a:defRPr/>
            </a:pPr>
            <a:r>
              <a:rPr lang="zh-CN" altLang="en-US" sz="2400" kern="0">
                <a:ea typeface="宋体" pitchFamily="2" charset="-122"/>
                <a:cs typeface="宋体" panose="02010600030101010101" pitchFamily="2" charset="-122"/>
              </a:rPr>
              <a:t>课文论述党八股第六条罪状的内容与前后文有什么联系？</a:t>
            </a:r>
            <a:endParaRPr lang="zh-CN" altLang="zh-CN" sz="2400" kern="100">
              <a:ea typeface="宋体" pitchFamily="2" charset="-122"/>
            </a:endParaRPr>
          </a:p>
        </p:txBody>
      </p:sp>
      <p:sp>
        <p:nvSpPr>
          <p:cNvPr id="50180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4100" smtClean="0">
                <a:solidFill>
                  <a:srgbClr val="595959"/>
                </a:solidFill>
              </a:rPr>
              <a:t>思考探究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92163" y="0"/>
            <a:ext cx="9937750" cy="777875"/>
          </a:xfrm>
        </p:spPr>
        <p:txBody>
          <a:bodyPr wrap="square" lIns="91440" tIns="45720" rIns="91440" bIns="45720" numCol="1" anchor="ctr" compatLnSpc="1">
            <a:normAutofit/>
          </a:bodyPr>
          <a:lstStyle/>
          <a:p>
            <a:pPr defTabSz="863600" fontAlgn="base">
              <a:defRPr/>
            </a:pPr>
            <a:r>
              <a:rPr sz="3780" b="1" spc="0" noProof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思考探究</a:t>
            </a:r>
            <a:endParaRPr sz="3780" b="1" spc="0" noProof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1376363" y="1133475"/>
            <a:ext cx="3743325" cy="4410075"/>
          </a:xfrm>
        </p:spPr>
        <p:txBody>
          <a:bodyPr wrap="square" lIns="91440" tIns="45720" rIns="91440" bIns="45720" anchor="t">
            <a:noAutofit/>
          </a:bodyPr>
          <a:lstStyle/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一空话连篇，言之无物。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二装腔作势，借以吓人。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三无的放矢，不看对象。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四语言无味，像个瘪三。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五甲乙丙丁，开中药铺。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六不负责任，到处害人。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七流毒全党，妨害革命。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defTabSz="864235" fontAlgn="auto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八传播出去，祸国殃民。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948363" y="1331913"/>
            <a:ext cx="795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内容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948363" y="2009775"/>
            <a:ext cx="79533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动机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876925" y="2652713"/>
            <a:ext cx="795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目的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22950" y="4043363"/>
            <a:ext cx="936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形式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35650" y="4700588"/>
            <a:ext cx="795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态度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835650" y="54356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后果</a:t>
            </a:r>
          </a:p>
        </p:txBody>
      </p:sp>
      <p:sp>
        <p:nvSpPr>
          <p:cNvPr id="3" name="矩形 2"/>
          <p:cNvSpPr/>
          <p:nvPr/>
        </p:nvSpPr>
        <p:spPr>
          <a:xfrm>
            <a:off x="1582738" y="777875"/>
            <a:ext cx="85375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 eaLnBrk="0" hangingPunct="0">
              <a:defRPr/>
            </a:pPr>
            <a:r>
              <a:rPr lang="zh-CN" altLang="en-US" sz="2400">
                <a:solidFill>
                  <a:schemeClr val="tx1"/>
                </a:solidFill>
                <a:latin typeface="+mn-ea"/>
                <a:ea typeface="+mn-ea"/>
                <a:cs typeface="+mj-cs"/>
              </a:rPr>
              <a:t>党八股有哪些罪状？看看这些罪状是作者从哪些方面提出的？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856288" y="3398838"/>
            <a:ext cx="795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语言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903913" y="6018213"/>
            <a:ext cx="839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后果</a:t>
            </a:r>
          </a:p>
        </p:txBody>
      </p:sp>
      <p:cxnSp>
        <p:nvCxnSpPr>
          <p:cNvPr id="5" name="直接箭头连接符 4"/>
          <p:cNvCxnSpPr/>
          <p:nvPr/>
        </p:nvCxnSpPr>
        <p:spPr>
          <a:xfrm>
            <a:off x="4937125" y="156210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4937125" y="222250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4937125" y="288290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4883150" y="353695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4884738" y="4189413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4919663" y="4930775"/>
            <a:ext cx="884237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4884738" y="5665788"/>
            <a:ext cx="884237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4937125" y="6281738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1"/>
      <p:bldP spid="9222" grpId="2"/>
      <p:bldP spid="9224" grpId="3"/>
      <p:bldP spid="9225" grpId="4"/>
      <p:bldP spid="9226" grpId="5"/>
      <p:bldP spid="12" grpId="6"/>
      <p:bldP spid="13" grpId="7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81050" y="22225"/>
            <a:ext cx="9937750" cy="777875"/>
          </a:xfrm>
        </p:spPr>
        <p:txBody>
          <a:bodyPr wrap="square" lIns="91440" tIns="45720" rIns="91440" bIns="45720" numCol="1" anchor="ctr" compatLnSpc="1">
            <a:normAutofit/>
          </a:bodyPr>
          <a:lstStyle/>
          <a:p>
            <a:pPr defTabSz="863600" fontAlgn="base">
              <a:defRPr/>
            </a:pPr>
            <a:r>
              <a:rPr sz="3780" b="1" spc="0" noProof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思考探究</a:t>
            </a:r>
            <a:endParaRPr sz="3780" b="1" spc="0" noProof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黑体" pitchFamily="49" charset="-122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1788" y="1727200"/>
            <a:ext cx="3455987" cy="4321175"/>
          </a:xfrm>
        </p:spPr>
        <p:txBody>
          <a:bodyPr wrap="square" lIns="91440" tIns="45720" rIns="91440" bIns="45720" numCol="1" anchor="t" anchorCtr="0" compatLnSpc="1"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空话连篇，言之无物。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装腔作势，借以吓人。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无的放矢，不看对象。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语言无味，像个瘪三。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甲乙丙丁，开中药铺。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不负责任，到处害人。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流毒全党，妨害革命。</a:t>
            </a:r>
          </a:p>
          <a:p>
            <a:pPr marL="0" indent="0">
              <a:lnSpc>
                <a:spcPct val="150000"/>
              </a:lnSpc>
              <a:spcAft>
                <a:spcPct val="0"/>
              </a:spcAft>
              <a:buFont typeface="Arial" pitchFamily="34" charset="0"/>
              <a:buNone/>
              <a:defRPr/>
            </a:pPr>
            <a:r>
              <a:rPr lang="zh-CN" altLang="en-US" sz="2400" spc="0">
                <a:latin typeface="楷体" panose="02010609060101010101" pitchFamily="49" charset="-122"/>
                <a:ea typeface="楷体" panose="02010609060101010101" pitchFamily="49" charset="-122"/>
              </a:rPr>
              <a:t>传播出去，祸国殃民。</a:t>
            </a:r>
          </a:p>
          <a:p>
            <a:pPr>
              <a:lnSpc>
                <a:spcPct val="100000"/>
              </a:lnSpc>
              <a:spcBef>
                <a:spcPts val="95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zh-CN" altLang="en-US" sz="2600" spc="0">
              <a:solidFill>
                <a:srgbClr val="595959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00000"/>
              </a:lnSpc>
              <a:spcBef>
                <a:spcPts val="950"/>
              </a:spcBef>
              <a:spcAft>
                <a:spcPct val="0"/>
              </a:spcAft>
              <a:buFontTx/>
              <a:buNone/>
              <a:defRPr/>
            </a:pPr>
            <a:endParaRPr lang="en-US" altLang="zh-CN" sz="2600" spc="0">
              <a:solidFill>
                <a:srgbClr val="595959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5570538" y="1787525"/>
            <a:ext cx="1504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内容空洞</a:t>
            </a: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5570538" y="2382838"/>
            <a:ext cx="1547812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动机不纯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5576888" y="2873375"/>
            <a:ext cx="156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目的不明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5619750" y="3368675"/>
            <a:ext cx="1497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缺少文采</a:t>
            </a: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5629275" y="3846513"/>
            <a:ext cx="1446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形式主义</a:t>
            </a: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5624513" y="4360863"/>
            <a:ext cx="1717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责任心不足</a:t>
            </a: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5794375" y="5210175"/>
            <a:ext cx="1411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危害后果</a:t>
            </a:r>
          </a:p>
        </p:txBody>
      </p:sp>
      <p:sp>
        <p:nvSpPr>
          <p:cNvPr id="11277" name="AutoShape 13"/>
          <p:cNvSpPr/>
          <p:nvPr/>
        </p:nvSpPr>
        <p:spPr bwMode="auto">
          <a:xfrm>
            <a:off x="6945313" y="2000250"/>
            <a:ext cx="187325" cy="1216025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rgbClr val="0070C0"/>
            </a:solidFill>
            <a:rou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169150" y="2352675"/>
            <a:ext cx="1562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思想内容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169150" y="345757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sz="2400" b="0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文章形式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9109075" y="4321175"/>
            <a:ext cx="911225" cy="523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b="0">
                <a:latin typeface="黑体" pitchFamily="49" charset="-122"/>
                <a:ea typeface="黑体" pitchFamily="49" charset="-122"/>
              </a:rPr>
              <a:t>根源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9124950" y="5195888"/>
            <a:ext cx="895350" cy="5238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CN" altLang="en-US" b="0">
                <a:latin typeface="黑体" pitchFamily="49" charset="-122"/>
                <a:ea typeface="黑体" pitchFamily="49" charset="-122"/>
              </a:rPr>
              <a:t>危害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9280525" y="2554288"/>
            <a:ext cx="544513" cy="954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b="0">
                <a:latin typeface="黑体" pitchFamily="49" charset="-122"/>
                <a:ea typeface="黑体" pitchFamily="49" charset="-122"/>
              </a:rPr>
              <a:t>表</a:t>
            </a:r>
          </a:p>
          <a:p>
            <a:pPr eaLnBrk="0" hangingPunct="0"/>
            <a:r>
              <a:rPr lang="zh-CN" altLang="en-US" b="0">
                <a:latin typeface="黑体" pitchFamily="49" charset="-122"/>
                <a:ea typeface="黑体" pitchFamily="49" charset="-122"/>
              </a:rPr>
              <a:t>现</a:t>
            </a: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9599613" y="3590925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9599613" y="4860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358775" y="5794375"/>
            <a:ext cx="107823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eaLnBrk="0" hangingPunct="0">
              <a:lnSpc>
                <a:spcPct val="150000"/>
              </a:lnSpc>
            </a:pPr>
            <a:r>
              <a:rPr lang="en-US" altLang="zh-CN" sz="2400"/>
              <a:t>      </a:t>
            </a:r>
            <a:r>
              <a:rPr lang="zh-CN" altLang="en-US" sz="2400">
                <a:ea typeface="楷体_GB2312"/>
                <a:cs typeface="楷体_GB2312"/>
              </a:rPr>
              <a:t>由表及里，由浅入深，符合人们认识事物的规律，具有严密的逻辑性。</a:t>
            </a:r>
          </a:p>
        </p:txBody>
      </p:sp>
      <p:sp>
        <p:nvSpPr>
          <p:cNvPr id="27" name="矩形 26"/>
          <p:cNvSpPr/>
          <p:nvPr/>
        </p:nvSpPr>
        <p:spPr>
          <a:xfrm>
            <a:off x="4308475" y="933450"/>
            <a:ext cx="2968625" cy="461963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defTabSz="913130" eaLnBrk="0" hangingPunct="0">
              <a:defRPr/>
            </a:pPr>
            <a:r>
              <a:rPr lang="zh-CN" altLang="en-US" sz="2400">
                <a:latin typeface="黑体" pitchFamily="49" charset="-122"/>
                <a:ea typeface="黑体" pitchFamily="49" charset="-122"/>
                <a:cs typeface="+mj-cs"/>
              </a:rPr>
              <a:t>八条罪状的逻辑顺序</a:t>
            </a: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4733925" y="210185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4743450" y="2663825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4764088" y="3178175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4764088" y="3646488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4787900" y="411480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4787900" y="4629150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4764088" y="5210175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4764088" y="5719763"/>
            <a:ext cx="885825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13"/>
          <p:cNvSpPr/>
          <p:nvPr/>
        </p:nvSpPr>
        <p:spPr bwMode="auto">
          <a:xfrm>
            <a:off x="7024688" y="3473450"/>
            <a:ext cx="133350" cy="688975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rgbClr val="0070C0"/>
            </a:solidFill>
            <a:rou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7" name="AutoShape 13"/>
          <p:cNvSpPr/>
          <p:nvPr/>
        </p:nvSpPr>
        <p:spPr bwMode="auto">
          <a:xfrm>
            <a:off x="5683250" y="5195888"/>
            <a:ext cx="111125" cy="523875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rgbClr val="0070C0"/>
            </a:solidFill>
            <a:rou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8" name="AutoShape 13"/>
          <p:cNvSpPr/>
          <p:nvPr/>
        </p:nvSpPr>
        <p:spPr bwMode="auto">
          <a:xfrm>
            <a:off x="8807450" y="2678113"/>
            <a:ext cx="155575" cy="1062037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rgbClr val="0070C0"/>
            </a:solidFill>
            <a:rou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defTabSz="913130" eaLnBrk="0" hangingPunct="0">
              <a:defRPr/>
            </a:pPr>
            <a:endParaRPr lang="zh-CN" altLang="en-US" sz="2645" b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524000" y="1365250"/>
            <a:ext cx="69913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 eaLnBrk="0" hangingPunct="0">
              <a:defRPr/>
            </a:pPr>
            <a:r>
              <a:rPr lang="zh-CN" altLang="en-US" sz="2400">
                <a:solidFill>
                  <a:schemeClr val="tx1"/>
                </a:solidFill>
                <a:latin typeface="+mn-ea"/>
                <a:ea typeface="+mn-ea"/>
                <a:cs typeface="+mj-cs"/>
              </a:rPr>
              <a:t>想一想，党八股的八条罪状是作者随意安排的吗？</a:t>
            </a: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7342188" y="4629150"/>
            <a:ext cx="1554162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7342188" y="5440363"/>
            <a:ext cx="1554162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/>
      <p:bldP spid="11280" grpId="1"/>
      <p:bldP spid="11281" grpId="2"/>
      <p:bldP spid="11281" grpId="3"/>
      <p:bldP spid="11282" grpId="4" animBg="1"/>
      <p:bldP spid="11283" grpId="5" animBg="1"/>
      <p:bldP spid="11286" grpId="6" animBg="1"/>
      <p:bldP spid="11293" grpId="7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思考探究</a:t>
            </a:r>
            <a:endParaRPr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781675" y="2097088"/>
            <a:ext cx="32400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内容充实，言之有物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772150" y="2679700"/>
            <a:ext cx="31686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lnSpc>
                <a:spcPct val="90000"/>
              </a:lnSpc>
              <a:spcBef>
                <a:spcPct val="20000"/>
              </a:spcBef>
              <a:defRPr/>
            </a:pPr>
            <a:r>
              <a:rPr lang="zh-CN" altLang="en-US" sz="2270">
                <a:ea typeface="宋体" pitchFamily="2" charset="-122"/>
              </a:rPr>
              <a:t>实事求是，宣传真理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781675" y="3206750"/>
            <a:ext cx="3455988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有的放矢，尊重对象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808663" y="3757613"/>
            <a:ext cx="3024187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语言丰富，生动活泼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772150" y="4292600"/>
            <a:ext cx="309562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善于分析，解决问题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794375" y="4789488"/>
            <a:ext cx="309562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责任心强，有益于人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811838" y="5338763"/>
            <a:ext cx="291147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影响全党，有益革命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797550" y="5873750"/>
            <a:ext cx="332740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270">
                <a:ea typeface="宋体" pitchFamily="2" charset="-122"/>
              </a:rPr>
              <a:t>传播出去，利国利民</a:t>
            </a:r>
          </a:p>
        </p:txBody>
      </p:sp>
      <p:sp>
        <p:nvSpPr>
          <p:cNvPr id="38922" name="矩形 2"/>
          <p:cNvSpPr>
            <a:spLocks noChangeArrowheads="1"/>
          </p:cNvSpPr>
          <p:nvPr/>
        </p:nvSpPr>
        <p:spPr bwMode="auto">
          <a:xfrm>
            <a:off x="1727200" y="1531938"/>
            <a:ext cx="3587750" cy="4619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反对或批判错误观点做法</a:t>
            </a:r>
          </a:p>
        </p:txBody>
      </p:sp>
      <p:sp>
        <p:nvSpPr>
          <p:cNvPr id="38923" name="矩形 3"/>
          <p:cNvSpPr>
            <a:spLocks noChangeArrowheads="1"/>
          </p:cNvSpPr>
          <p:nvPr/>
        </p:nvSpPr>
        <p:spPr bwMode="auto">
          <a:xfrm>
            <a:off x="6251575" y="1522413"/>
            <a:ext cx="2032000" cy="4619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0">
                <a:latin typeface="黑体" pitchFamily="49" charset="-122"/>
                <a:ea typeface="黑体" pitchFamily="49" charset="-122"/>
              </a:rPr>
              <a:t>提倡正确做法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874838" y="1900238"/>
            <a:ext cx="3744912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一空话连篇，言之无物。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二装腔作势，借以吓人。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三无的放矢，不看对象。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四语言无味，像个瘪三。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五甲乙丙丁，开中药铺。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六不负责任，到处害人。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七流毒全党，妨害革命。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defTabSz="863600">
              <a:lnSpc>
                <a:spcPct val="150000"/>
              </a:lnSpc>
              <a:buFont typeface="Arial" charset="0"/>
              <a:buNone/>
            </a:pPr>
            <a:r>
              <a:rPr lang="zh-CN" altLang="en-US" sz="2400" b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八传播出去，祸国殃民。</a:t>
            </a:r>
            <a:endParaRPr lang="en-US" altLang="zh-CN" sz="2400" b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797300" y="874713"/>
            <a:ext cx="3835400" cy="52387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algn="just" defTabSz="913130">
              <a:tabLst>
                <a:tab pos="5372100" algn="l"/>
              </a:tabLst>
              <a:defRPr/>
            </a:pPr>
            <a:r>
              <a:rPr lang="zh-CN" altLang="en-US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文章的“破”与“立”</a:t>
            </a:r>
            <a:endParaRPr lang="zh-CN" altLang="zh-CN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</p:txBody>
      </p:sp>
      <p:sp>
        <p:nvSpPr>
          <p:cNvPr id="38926" name="文本框 2"/>
          <p:cNvSpPr txBox="1">
            <a:spLocks noChangeArrowheads="1"/>
          </p:cNvSpPr>
          <p:nvPr/>
        </p:nvSpPr>
        <p:spPr bwMode="auto">
          <a:xfrm>
            <a:off x="792163" y="3937000"/>
            <a:ext cx="701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破</a:t>
            </a:r>
          </a:p>
        </p:txBody>
      </p:sp>
      <p:sp>
        <p:nvSpPr>
          <p:cNvPr id="38927" name="文本框 15"/>
          <p:cNvSpPr txBox="1">
            <a:spLocks noChangeArrowheads="1"/>
          </p:cNvSpPr>
          <p:nvPr/>
        </p:nvSpPr>
        <p:spPr bwMode="auto">
          <a:xfrm>
            <a:off x="9021763" y="3792538"/>
            <a:ext cx="701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黑体" pitchFamily="49" charset="-122"/>
                <a:ea typeface="黑体" pitchFamily="49" charset="-122"/>
              </a:rPr>
              <a:t>立</a:t>
            </a:r>
          </a:p>
        </p:txBody>
      </p:sp>
      <p:sp>
        <p:nvSpPr>
          <p:cNvPr id="4" name="左中括号 3"/>
          <p:cNvSpPr/>
          <p:nvPr/>
        </p:nvSpPr>
        <p:spPr>
          <a:xfrm>
            <a:off x="1373188" y="2317750"/>
            <a:ext cx="354012" cy="3776663"/>
          </a:xfrm>
          <a:prstGeom prst="lef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8" name="左中括号 17"/>
          <p:cNvSpPr/>
          <p:nvPr/>
        </p:nvSpPr>
        <p:spPr>
          <a:xfrm flipH="1">
            <a:off x="8604250" y="2239963"/>
            <a:ext cx="285750" cy="3948112"/>
          </a:xfrm>
          <a:prstGeom prst="lef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ln w="381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1"/>
      <p:bldP spid="31749" grpId="2"/>
      <p:bldP spid="31750" grpId="3"/>
      <p:bldP spid="31751" grpId="4"/>
      <p:bldP spid="31752" grpId="5"/>
      <p:bldP spid="31753" grpId="6"/>
      <p:bldP spid="31754" grpId="7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语言特点</a:t>
            </a:r>
            <a:endParaRPr/>
          </a:p>
        </p:txBody>
      </p:sp>
      <p:sp>
        <p:nvSpPr>
          <p:cNvPr id="3" name="矩形 2"/>
          <p:cNvSpPr/>
          <p:nvPr/>
        </p:nvSpPr>
        <p:spPr>
          <a:xfrm>
            <a:off x="1547813" y="1090613"/>
            <a:ext cx="9183687" cy="738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kern="100">
                <a:solidFill>
                  <a:prstClr val="black"/>
                </a:solidFill>
                <a:ea typeface="宋体" pitchFamily="2" charset="-122"/>
                <a:cs typeface="Times New Roman" panose="02020603050405020304" pitchFamily="18" charset="0"/>
              </a:rPr>
              <a:t>本</a:t>
            </a:r>
            <a:r>
              <a:rPr lang="zh-CN" altLang="en-US" kern="100">
                <a:solidFill>
                  <a:prstClr val="black"/>
                </a:solidFill>
                <a:ea typeface="宋体" pitchFamily="2" charset="-122"/>
                <a:cs typeface="Times New Roman" panose="02020603050405020304" pitchFamily="18" charset="0"/>
              </a:rPr>
              <a:t>文</a:t>
            </a:r>
            <a:r>
              <a:rPr lang="zh-CN" altLang="zh-CN" kern="100">
                <a:solidFill>
                  <a:prstClr val="black"/>
                </a:solidFill>
                <a:ea typeface="宋体" pitchFamily="2" charset="-122"/>
                <a:cs typeface="Times New Roman" panose="02020603050405020304" pitchFamily="18" charset="0"/>
              </a:rPr>
              <a:t>的语言有何特点？请找出文中典型的语句加以分析。</a:t>
            </a:r>
            <a:endParaRPr lang="zh-CN" altLang="zh-CN" kern="100">
              <a:solidFill>
                <a:prstClr val="black"/>
              </a:solidFill>
              <a:latin typeface="宋体" pitchFamily="2" charset="-122"/>
              <a:ea typeface="宋体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83250" y="2151063"/>
            <a:ext cx="41862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>
              <a:defRPr/>
            </a:pPr>
            <a:r>
              <a:rPr lang="zh-CN" altLang="zh-CN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“懒婆娘的裹脚，又长又臭”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93763" y="1882775"/>
            <a:ext cx="353695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>
              <a:defRPr/>
            </a:pPr>
            <a:r>
              <a:rPr lang="zh-CN" altLang="zh-CN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“到什么山上唱什么歌”</a:t>
            </a:r>
            <a:endParaRPr lang="zh-CN" altLang="en-US" sz="2400" b="0" kern="10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3288" y="2430463"/>
            <a:ext cx="35702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>
              <a:defRPr/>
            </a:pPr>
            <a:r>
              <a:rPr lang="zh-CN" altLang="zh-CN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“看菜吃饭，量体裁衣”</a:t>
            </a:r>
            <a:endParaRPr lang="zh-CN" altLang="en-US" sz="2400" b="0" kern="10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71625" y="5302250"/>
            <a:ext cx="8704263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sz="24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作者使用了生动活泼、丰富多彩的群众语言</a:t>
            </a:r>
            <a:r>
              <a:rPr lang="en-US" altLang="zh-CN" sz="24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,</a:t>
            </a:r>
            <a:r>
              <a:rPr lang="zh-CN" altLang="en-US" sz="2400" b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使道理浅显易懂。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252075" y="2171700"/>
            <a:ext cx="1106488" cy="461963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zh-CN" altLang="en-US"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歇后语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92650" y="2171700"/>
            <a:ext cx="800100" cy="461963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zh-CN" altLang="en-US"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谚语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5288" y="3052763"/>
            <a:ext cx="5173662" cy="158908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defTabSz="913130">
              <a:lnSpc>
                <a:spcPct val="135000"/>
              </a:lnSpc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“装腔作势”“无的放矢”</a:t>
            </a:r>
            <a:endParaRPr lang="en-US" altLang="zh-CN" sz="2400" b="0" kern="10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 defTabSz="913130">
              <a:lnSpc>
                <a:spcPct val="135000"/>
              </a:lnSpc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“对牛弹琴”“莫名其妙”</a:t>
            </a:r>
            <a:endParaRPr lang="en-US" altLang="zh-CN" sz="2400" b="0" kern="10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 defTabSz="913130">
              <a:lnSpc>
                <a:spcPct val="135000"/>
              </a:lnSpc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“津津有味”“祸国殃民”</a:t>
            </a:r>
          </a:p>
        </p:txBody>
      </p:sp>
      <p:sp>
        <p:nvSpPr>
          <p:cNvPr id="18" name="矩形 17"/>
          <p:cNvSpPr/>
          <p:nvPr/>
        </p:nvSpPr>
        <p:spPr>
          <a:xfrm>
            <a:off x="4768850" y="3657600"/>
            <a:ext cx="800100" cy="46037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zh-CN" altLang="en-US"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成语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6" name="右箭头 15"/>
          <p:cNvSpPr/>
          <p:nvPr/>
        </p:nvSpPr>
        <p:spPr>
          <a:xfrm>
            <a:off x="9645650" y="2303463"/>
            <a:ext cx="608013" cy="155575"/>
          </a:xfrm>
          <a:prstGeom prst="rightArrow">
            <a:avLst>
              <a:gd name="adj1" fmla="val 50000"/>
              <a:gd name="adj2" fmla="val 90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右箭头 20"/>
          <p:cNvSpPr/>
          <p:nvPr/>
        </p:nvSpPr>
        <p:spPr>
          <a:xfrm>
            <a:off x="9412288" y="3473450"/>
            <a:ext cx="609600" cy="155575"/>
          </a:xfrm>
          <a:prstGeom prst="rightArrow">
            <a:avLst>
              <a:gd name="adj1" fmla="val 50000"/>
              <a:gd name="adj2" fmla="val 90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右大括号 16"/>
          <p:cNvSpPr/>
          <p:nvPr/>
        </p:nvSpPr>
        <p:spPr>
          <a:xfrm>
            <a:off x="4403725" y="2070100"/>
            <a:ext cx="187325" cy="70643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41988" y="3132138"/>
            <a:ext cx="4068762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3130"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“得胜回朝” “文人学士”</a:t>
            </a:r>
          </a:p>
          <a:p>
            <a:pPr defTabSz="913130"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“下笔千言，离题万里”</a:t>
            </a:r>
          </a:p>
        </p:txBody>
      </p:sp>
      <p:sp>
        <p:nvSpPr>
          <p:cNvPr id="11" name="矩形 10"/>
          <p:cNvSpPr/>
          <p:nvPr/>
        </p:nvSpPr>
        <p:spPr>
          <a:xfrm>
            <a:off x="6931025" y="4189413"/>
            <a:ext cx="26463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3130">
              <a:defRPr/>
            </a:pPr>
            <a:r>
              <a:rPr lang="zh-CN" altLang="en-US" sz="2400" b="0" kern="10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“瘪三”“蹩脚”</a:t>
            </a:r>
          </a:p>
        </p:txBody>
      </p:sp>
      <p:sp>
        <p:nvSpPr>
          <p:cNvPr id="22" name="矩形 21"/>
          <p:cNvSpPr/>
          <p:nvPr/>
        </p:nvSpPr>
        <p:spPr>
          <a:xfrm>
            <a:off x="10106025" y="3333750"/>
            <a:ext cx="1403350" cy="45720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zh-CN" altLang="en-US"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文言词语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06025" y="4222750"/>
            <a:ext cx="1403350" cy="45720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zh-CN" altLang="en-US" sz="2400" b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方言词语</a:t>
            </a:r>
            <a:endParaRPr lang="zh-CN" altLang="en-US" sz="240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4" name="右大括号 23"/>
          <p:cNvSpPr/>
          <p:nvPr/>
        </p:nvSpPr>
        <p:spPr>
          <a:xfrm>
            <a:off x="4497388" y="3286125"/>
            <a:ext cx="204787" cy="115887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5" name="右箭头 24"/>
          <p:cNvSpPr/>
          <p:nvPr/>
        </p:nvSpPr>
        <p:spPr>
          <a:xfrm>
            <a:off x="9318625" y="4364038"/>
            <a:ext cx="609600" cy="155575"/>
          </a:xfrm>
          <a:prstGeom prst="rightArrow">
            <a:avLst>
              <a:gd name="adj1" fmla="val 50000"/>
              <a:gd name="adj2" fmla="val 90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2" grpId="0" animBg="1"/>
      <p:bldP spid="13" grpId="0" animBg="1"/>
      <p:bldP spid="14" grpId="0"/>
      <p:bldP spid="18" grpId="0" animBg="1"/>
      <p:bldP spid="16" grpId="0" animBg="1"/>
      <p:bldP spid="21" grpId="0" animBg="1"/>
      <p:bldP spid="17" grpId="0" animBg="1"/>
      <p:bldP spid="5" grpId="0"/>
      <p:bldP spid="11" grpId="0"/>
      <p:bldP spid="22" grpId="0" animBg="1"/>
      <p:bldP spid="23" grpId="0" animBg="1"/>
      <p:bldP spid="2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title"/>
          </p:nvPr>
        </p:nvSpPr>
        <p:spPr>
          <a:xfrm>
            <a:off x="1503363" y="963613"/>
            <a:ext cx="4105275" cy="53022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2800" smtClean="0">
                <a:latin typeface="宋体" pitchFamily="2" charset="-122"/>
                <a:ea typeface="宋体" pitchFamily="2" charset="-122"/>
              </a:rPr>
              <a:t>下列论据论证什么观点</a:t>
            </a:r>
            <a:r>
              <a:rPr lang="en-US" altLang="zh-CN" sz="2800" smtClean="0">
                <a:latin typeface="宋体" pitchFamily="2" charset="-122"/>
                <a:ea typeface="宋体" pitchFamily="2" charset="-122"/>
              </a:rPr>
              <a:t>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157288" y="5197475"/>
            <a:ext cx="4211637" cy="658813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sz="2400" b="1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洗脸后照镜子</a:t>
            </a:r>
            <a:endParaRPr lang="en-US" altLang="zh-CN" sz="2400" b="1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924425" y="2955925"/>
            <a:ext cx="4830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>
                <a:solidFill>
                  <a:schemeClr val="tx1"/>
                </a:solidFill>
              </a:rPr>
              <a:t>从反面论证写文章要看对象，有群众观点</a:t>
            </a:r>
          </a:p>
        </p:txBody>
      </p:sp>
      <p:sp>
        <p:nvSpPr>
          <p:cNvPr id="40964" name="标题 1"/>
          <p:cNvSpPr txBox="1">
            <a:spLocks noChangeArrowheads="1"/>
          </p:cNvSpPr>
          <p:nvPr/>
        </p:nvSpPr>
        <p:spPr bwMode="auto">
          <a:xfrm>
            <a:off x="4760913" y="9525"/>
            <a:ext cx="23479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863600"/>
            <a:r>
              <a:rPr lang="zh-CN" altLang="en-US" sz="4100">
                <a:solidFill>
                  <a:srgbClr val="595959"/>
                </a:solidFill>
                <a:ea typeface="黑体" pitchFamily="49" charset="-122"/>
              </a:rPr>
              <a:t>思考探究</a:t>
            </a:r>
          </a:p>
        </p:txBody>
      </p:sp>
      <p:sp>
        <p:nvSpPr>
          <p:cNvPr id="40965" name="矩形 1"/>
          <p:cNvSpPr>
            <a:spLocks noChangeArrowheads="1"/>
          </p:cNvSpPr>
          <p:nvPr/>
        </p:nvSpPr>
        <p:spPr bwMode="auto">
          <a:xfrm>
            <a:off x="9974263" y="3016250"/>
            <a:ext cx="1263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切中肯綮</a:t>
            </a:r>
            <a:endParaRPr lang="en-US" altLang="zh-CN" sz="2000" b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风趣生动</a:t>
            </a:r>
          </a:p>
          <a:p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新鲜别致</a:t>
            </a:r>
            <a:endParaRPr lang="en-US" altLang="zh-CN" sz="2000" b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b="0">
                <a:latin typeface="黑体" pitchFamily="49" charset="-122"/>
                <a:ea typeface="黑体" pitchFamily="49" charset="-122"/>
              </a:rPr>
              <a:t>令人会心</a:t>
            </a:r>
          </a:p>
        </p:txBody>
      </p:sp>
      <p:sp>
        <p:nvSpPr>
          <p:cNvPr id="40966" name="矩形 2"/>
          <p:cNvSpPr>
            <a:spLocks noChangeArrowheads="1"/>
          </p:cNvSpPr>
          <p:nvPr/>
        </p:nvSpPr>
        <p:spPr bwMode="auto">
          <a:xfrm>
            <a:off x="1055688" y="1931988"/>
            <a:ext cx="77231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1.“</a:t>
            </a:r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到什么山上唱什么歌”</a:t>
            </a:r>
            <a:endParaRPr lang="en-US" altLang="zh-CN" sz="240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“看菜吃饭，量体裁衣”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0967" name="矩形 3"/>
          <p:cNvSpPr>
            <a:spLocks noChangeArrowheads="1"/>
          </p:cNvSpPr>
          <p:nvPr/>
        </p:nvSpPr>
        <p:spPr bwMode="auto">
          <a:xfrm>
            <a:off x="4802188" y="1873250"/>
            <a:ext cx="37099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“文章长短要由内容来决定”</a:t>
            </a:r>
            <a:endParaRPr lang="en-US" altLang="zh-CN" sz="200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</a:rPr>
              <a:t>“要从实际出发”</a:t>
            </a:r>
            <a:endParaRPr lang="zh-CN" altLang="en-US" sz="2000"/>
          </a:p>
        </p:txBody>
      </p:sp>
      <p:sp>
        <p:nvSpPr>
          <p:cNvPr id="40968" name="矩形 4"/>
          <p:cNvSpPr>
            <a:spLocks noChangeArrowheads="1"/>
          </p:cNvSpPr>
          <p:nvPr/>
        </p:nvSpPr>
        <p:spPr bwMode="auto">
          <a:xfrm>
            <a:off x="1171575" y="2887663"/>
            <a:ext cx="2351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2.“</a:t>
            </a:r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对牛弹琴”</a:t>
            </a:r>
          </a:p>
        </p:txBody>
      </p:sp>
      <p:sp>
        <p:nvSpPr>
          <p:cNvPr id="40969" name="矩形 5"/>
          <p:cNvSpPr>
            <a:spLocks noChangeArrowheads="1"/>
          </p:cNvSpPr>
          <p:nvPr/>
        </p:nvSpPr>
        <p:spPr bwMode="auto">
          <a:xfrm>
            <a:off x="1171575" y="3643313"/>
            <a:ext cx="2351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“得胜回朝”</a:t>
            </a:r>
          </a:p>
        </p:txBody>
      </p:sp>
      <p:sp>
        <p:nvSpPr>
          <p:cNvPr id="40970" name="矩形 6"/>
          <p:cNvSpPr>
            <a:spLocks noChangeArrowheads="1"/>
          </p:cNvSpPr>
          <p:nvPr/>
        </p:nvSpPr>
        <p:spPr bwMode="auto">
          <a:xfrm>
            <a:off x="1171575" y="4446588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4.</a:t>
            </a:r>
            <a:r>
              <a:rPr lang="zh-CN" altLang="en-US" sz="240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“懒婆娘的裹脚”</a:t>
            </a:r>
          </a:p>
        </p:txBody>
      </p:sp>
      <p:sp>
        <p:nvSpPr>
          <p:cNvPr id="40971" name="矩形 7"/>
          <p:cNvSpPr>
            <a:spLocks noChangeArrowheads="1"/>
          </p:cNvSpPr>
          <p:nvPr/>
        </p:nvSpPr>
        <p:spPr bwMode="auto">
          <a:xfrm>
            <a:off x="4659313" y="4572000"/>
            <a:ext cx="354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>
                <a:solidFill>
                  <a:schemeClr val="tx1"/>
                </a:solidFill>
              </a:rPr>
              <a:t>“长而空”的文章之令人掩鼻</a:t>
            </a:r>
          </a:p>
        </p:txBody>
      </p:sp>
      <p:sp>
        <p:nvSpPr>
          <p:cNvPr id="40972" name="矩形 8"/>
          <p:cNvSpPr>
            <a:spLocks noChangeArrowheads="1"/>
          </p:cNvSpPr>
          <p:nvPr/>
        </p:nvSpPr>
        <p:spPr bwMode="auto">
          <a:xfrm>
            <a:off x="4918075" y="5326063"/>
            <a:ext cx="302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</a:rPr>
              <a:t>写文章、演说要有责任心</a:t>
            </a:r>
          </a:p>
        </p:txBody>
      </p:sp>
      <p:sp>
        <p:nvSpPr>
          <p:cNvPr id="40973" name="矩形 10"/>
          <p:cNvSpPr>
            <a:spLocks noChangeArrowheads="1"/>
          </p:cNvSpPr>
          <p:nvPr/>
        </p:nvSpPr>
        <p:spPr bwMode="auto">
          <a:xfrm>
            <a:off x="4924425" y="3709988"/>
            <a:ext cx="405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>
                <a:solidFill>
                  <a:schemeClr val="tx1"/>
                </a:solidFill>
              </a:rPr>
              <a:t>讽刺那些装腔作势而自鸣得意的人</a:t>
            </a:r>
          </a:p>
        </p:txBody>
      </p:sp>
      <p:sp>
        <p:nvSpPr>
          <p:cNvPr id="12" name="右中括号 11"/>
          <p:cNvSpPr/>
          <p:nvPr/>
        </p:nvSpPr>
        <p:spPr>
          <a:xfrm>
            <a:off x="9271000" y="2022475"/>
            <a:ext cx="515938" cy="370363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3130">
              <a:defRPr/>
            </a:pPr>
            <a:endParaRPr lang="zh-CN" altLang="en-US">
              <a:ln w="28575">
                <a:solidFill>
                  <a:schemeClr val="tx1"/>
                </a:solidFill>
              </a:ln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/>
      <p:bldP spid="40965" grpId="0"/>
      <p:bldP spid="40967" grpId="0"/>
      <p:bldP spid="40971" grpId="0"/>
      <p:bldP spid="40972" grpId="0"/>
      <p:bldP spid="40973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92163" y="0"/>
            <a:ext cx="9937750" cy="777875"/>
          </a:xfrm>
        </p:spPr>
        <p:txBody>
          <a:bodyPr wrap="square" lIns="91440" tIns="45720" rIns="91440" bIns="45720" numCol="1" anchor="ctr" compatLnSpc="1">
            <a:normAutofit/>
          </a:bodyPr>
          <a:lstStyle/>
          <a:p>
            <a:pPr defTabSz="863600" fontAlgn="base">
              <a:defRPr/>
            </a:pPr>
            <a:r>
              <a:rPr sz="3780" b="1" spc="0" noProof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黑体" pitchFamily="49" charset="-122"/>
              </a:rPr>
              <a:t>背景介绍</a:t>
            </a:r>
            <a:endParaRPr sz="3780" b="1" spc="0" noProof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anose="02020603050405020304" pitchFamily="18" charset="0"/>
              <a:ea typeface="黑体" pitchFamily="49" charset="-122"/>
            </a:endParaRPr>
          </a:p>
        </p:txBody>
      </p:sp>
      <p:pic>
        <p:nvPicPr>
          <p:cNvPr id="21506" name="图片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6425" y="900113"/>
            <a:ext cx="70802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92225" y="203200"/>
            <a:ext cx="10055225" cy="6019800"/>
          </a:xfrm>
        </p:spPr>
        <p:txBody>
          <a:bodyPr>
            <a:normAutofit fontScale="57500" lnSpcReduction="10000"/>
          </a:bodyPr>
          <a:lstStyle/>
          <a:p>
            <a:pPr algn="ctr">
              <a:lnSpc>
                <a:spcPct val="170000"/>
              </a:lnSpc>
              <a:defRPr/>
            </a:pPr>
            <a:r>
              <a:rPr altLang="zh-CN" sz="7000" b="1">
                <a:solidFill>
                  <a:srgbClr val="C00000"/>
                </a:solidFill>
              </a:rPr>
              <a:t>（</a:t>
            </a:r>
            <a:r>
              <a:rPr sz="7000" b="1">
                <a:solidFill>
                  <a:srgbClr val="C00000"/>
                </a:solidFill>
              </a:rPr>
              <a:t>五</a:t>
            </a:r>
            <a:r>
              <a:rPr altLang="zh-CN" sz="7000" b="1">
                <a:solidFill>
                  <a:srgbClr val="C00000"/>
                </a:solidFill>
              </a:rPr>
              <a:t>）鉴赏</a:t>
            </a:r>
            <a:r>
              <a:rPr sz="7000" b="1">
                <a:solidFill>
                  <a:srgbClr val="C00000"/>
                </a:solidFill>
              </a:rPr>
              <a:t>写作特点</a:t>
            </a:r>
            <a:endParaRPr altLang="zh-CN" sz="7000" b="1">
              <a:solidFill>
                <a:srgbClr val="C00000"/>
              </a:solidFill>
            </a:endParaRPr>
          </a:p>
          <a:p>
            <a:pPr>
              <a:lnSpc>
                <a:spcPct val="160000"/>
              </a:lnSpc>
              <a:defRPr/>
            </a:pPr>
            <a:r>
              <a:rPr lang="en-US" altLang="zh-CN" sz="4665" b="1">
                <a:solidFill>
                  <a:srgbClr val="C00000"/>
                </a:solidFill>
              </a:rPr>
              <a:t>1</a:t>
            </a:r>
            <a:r>
              <a:rPr altLang="zh-CN" sz="4665" b="1">
                <a:solidFill>
                  <a:srgbClr val="C00000"/>
                </a:solidFill>
              </a:rPr>
              <a:t>、在批判错误认识中充分地阐述正面主张。</a:t>
            </a:r>
          </a:p>
          <a:p>
            <a:pPr>
              <a:lnSpc>
                <a:spcPct val="160000"/>
              </a:lnSpc>
              <a:defRPr/>
            </a:pPr>
            <a:r>
              <a:rPr altLang="zh-CN" sz="4665" b="1"/>
              <a:t>破中有立──本文说理的最大特点。</a:t>
            </a:r>
          </a:p>
          <a:p>
            <a:pPr>
              <a:lnSpc>
                <a:spcPct val="160000"/>
              </a:lnSpc>
              <a:defRPr/>
            </a:pPr>
            <a:r>
              <a:rPr altLang="zh-CN" sz="4665" b="1"/>
              <a:t>破立结合的论证方式，使文章具有更大的鲜明性。毛泽东同志善于将破除谬误与论述真理，极为灵活地错综地交织在一起，拥护什么，反对什么；提倡什么，批判什么，是非曲直，毫不含糊，旗帜十分鲜明。在批判每一条罪状时，一般按照提出问题</a:t>
            </a:r>
            <a:r>
              <a:rPr lang="en-US" altLang="zh-CN" sz="4665" b="1"/>
              <a:t>(</a:t>
            </a:r>
            <a:r>
              <a:rPr altLang="zh-CN" sz="4665" b="1"/>
              <a:t>摆情况</a:t>
            </a:r>
            <a:r>
              <a:rPr lang="en-US" altLang="zh-CN" sz="4665" b="1"/>
              <a:t>)</a:t>
            </a:r>
            <a:r>
              <a:rPr altLang="zh-CN" sz="4665" b="1"/>
              <a:t>，分析问题</a:t>
            </a:r>
            <a:r>
              <a:rPr lang="en-US" altLang="zh-CN" sz="4665" b="1"/>
              <a:t>(</a:t>
            </a:r>
            <a:r>
              <a:rPr altLang="zh-CN" sz="4665" b="1"/>
              <a:t>讲危害，</a:t>
            </a:r>
            <a:r>
              <a:rPr lang="en-US" altLang="zh-CN" sz="4665" b="1"/>
              <a:t> </a:t>
            </a:r>
            <a:r>
              <a:rPr altLang="zh-CN" sz="4665" b="1"/>
              <a:t>挖根源</a:t>
            </a:r>
            <a:r>
              <a:rPr lang="en-US" altLang="zh-CN" sz="4665" b="1"/>
              <a:t>)</a:t>
            </a:r>
            <a:r>
              <a:rPr altLang="zh-CN" sz="4665" b="1"/>
              <a:t>，解决问题</a:t>
            </a:r>
            <a:r>
              <a:rPr lang="en-US" altLang="zh-CN" sz="4665" b="1"/>
              <a:t>(</a:t>
            </a:r>
            <a:r>
              <a:rPr altLang="zh-CN" sz="4665" b="1"/>
              <a:t>提出改正办法</a:t>
            </a:r>
            <a:r>
              <a:rPr lang="en-US" altLang="zh-CN" sz="4665" b="1"/>
              <a:t>)</a:t>
            </a:r>
            <a:r>
              <a:rPr altLang="zh-CN" sz="4665" b="1"/>
              <a:t>这样的层次结构进行论证的。</a:t>
            </a:r>
          </a:p>
          <a:p>
            <a:pPr>
              <a:lnSpc>
                <a:spcPct val="170000"/>
              </a:lnSpc>
              <a:defRPr/>
            </a:pPr>
            <a:endParaRPr altLang="zh-CN" sz="4665" b="1">
              <a:latin typeface="+mn-ea"/>
            </a:endParaRPr>
          </a:p>
        </p:txBody>
      </p:sp>
    </p:spTree>
  </p:cSld>
  <p:clrMapOvr>
    <a:masterClrMapping/>
  </p:clrMapOvr>
  <p:transition spd="slow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68475" y="911225"/>
            <a:ext cx="9494838" cy="4657725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defRPr/>
            </a:pPr>
            <a:r>
              <a:rPr lang="en-US" altLang="zh-CN" sz="2800" b="1">
                <a:solidFill>
                  <a:srgbClr val="C00000"/>
                </a:solidFill>
              </a:rPr>
              <a:t>2</a:t>
            </a:r>
            <a:r>
              <a:rPr altLang="zh-CN" sz="2800" b="1">
                <a:solidFill>
                  <a:srgbClr val="C00000"/>
                </a:solidFill>
              </a:rPr>
              <a:t>、分项列举的论证方法</a:t>
            </a:r>
            <a:r>
              <a:rPr lang="en-US" altLang="zh-CN" sz="2800" b="1">
                <a:solidFill>
                  <a:srgbClr val="C00000"/>
                </a:solidFill>
              </a:rPr>
              <a:t>:</a:t>
            </a:r>
            <a:endParaRPr altLang="zh-CN" sz="2800" b="1">
              <a:solidFill>
                <a:srgbClr val="C00000"/>
              </a:solidFill>
            </a:endParaRPr>
          </a:p>
          <a:p>
            <a:pPr>
              <a:lnSpc>
                <a:spcPct val="170000"/>
              </a:lnSpc>
              <a:defRPr/>
            </a:pPr>
            <a:r>
              <a:rPr altLang="zh-CN" sz="2800" b="1"/>
              <a:t>文章把党八股的罪状列为“八条”，逐条批判，既各有重点，又互有联系，条分缕析，一目了然。因为每一项都有一定的角度，并能用准确鲜明的词语加以概括，所以条理非常明晰。</a:t>
            </a:r>
          </a:p>
          <a:p>
            <a:pPr>
              <a:lnSpc>
                <a:spcPct val="170000"/>
              </a:lnSpc>
              <a:defRPr/>
            </a:pPr>
            <a:endParaRPr altLang="zh-CN" sz="2800" b="1">
              <a:latin typeface="+mn-ea"/>
            </a:endParaRPr>
          </a:p>
        </p:txBody>
      </p:sp>
    </p:spTree>
  </p:cSld>
  <p:clrMapOvr>
    <a:masterClrMapping/>
  </p:clrMapOvr>
  <p:transition spd="slow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3938" y="28575"/>
            <a:ext cx="10467975" cy="5648325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altLang="zh-CN" sz="2400" b="1">
                <a:solidFill>
                  <a:srgbClr val="C00000"/>
                </a:solidFill>
              </a:rPr>
              <a:t>3</a:t>
            </a:r>
            <a:r>
              <a:rPr altLang="zh-CN" sz="2400" b="1">
                <a:solidFill>
                  <a:srgbClr val="C00000"/>
                </a:solidFill>
              </a:rPr>
              <a:t>、说理中的比喻，灵活多样，富于变化</a:t>
            </a:r>
            <a:r>
              <a:rPr lang="en-US" altLang="zh-CN" sz="2400" b="1">
                <a:solidFill>
                  <a:srgbClr val="C00000"/>
                </a:solidFill>
              </a:rPr>
              <a:t>:</a:t>
            </a:r>
            <a:endParaRPr altLang="zh-CN" sz="2400" b="1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altLang="zh-CN" sz="2400" b="1"/>
              <a:t>（</a:t>
            </a:r>
            <a:r>
              <a:rPr lang="en-US" altLang="zh-CN" sz="2400" b="1"/>
              <a:t>1</a:t>
            </a:r>
            <a:r>
              <a:rPr altLang="zh-CN" sz="2400" b="1"/>
              <a:t>）从所用的比喻语言来看</a:t>
            </a:r>
            <a:r>
              <a:rPr lang="en-US" altLang="zh-CN" sz="2400" b="1"/>
              <a:t>: </a:t>
            </a:r>
            <a:r>
              <a:rPr altLang="zh-CN" sz="2400" b="1"/>
              <a:t>有歇后语“懒婆娘的裹脚──又长又臭”，俗语“看菜吃饭，量体裁衣”“到什么山头唱什么歌”，古语“得胜回朝”，成语“对牛弹琴”“无的放矢”，方言“瘪三”，日常生活用语“洗脸”等。</a:t>
            </a:r>
          </a:p>
          <a:p>
            <a:pPr>
              <a:lnSpc>
                <a:spcPct val="120000"/>
              </a:lnSpc>
              <a:defRPr/>
            </a:pPr>
            <a:r>
              <a:rPr altLang="zh-CN" sz="2400" b="1"/>
              <a:t>（</a:t>
            </a:r>
            <a:r>
              <a:rPr lang="en-US" altLang="zh-CN" sz="2400" b="1"/>
              <a:t>2</a:t>
            </a:r>
            <a:r>
              <a:rPr altLang="zh-CN" sz="2400" b="1"/>
              <a:t>）从比喻的方式看</a:t>
            </a:r>
            <a:r>
              <a:rPr lang="en-US" altLang="zh-CN" sz="2400" b="1"/>
              <a:t>: </a:t>
            </a:r>
            <a:r>
              <a:rPr altLang="zh-CN" sz="2400" b="1"/>
              <a:t>有用一件事来比喻一件事的“懒婆娘的裹脚──又长又臭”来比喻文章长而无内容，不受人欢迎；有用两件事来比喻一件事的“到什么山头唱什么歌”“看菜吃饭，量体裁衣”来比喻写文章要从实际出发；有用三件事来比喻一件事的“射箭要看靶子，弹琴要看听众，做朋友要懂得彼此的心”来比喻写文章要有的放矢。</a:t>
            </a:r>
          </a:p>
          <a:p>
            <a:pPr>
              <a:lnSpc>
                <a:spcPct val="120000"/>
              </a:lnSpc>
              <a:defRPr/>
            </a:pPr>
            <a:r>
              <a:rPr altLang="zh-CN" sz="2400" b="1"/>
              <a:t>（</a:t>
            </a:r>
            <a:r>
              <a:rPr lang="en-US" altLang="zh-CN" sz="2400" b="1"/>
              <a:t>3</a:t>
            </a:r>
            <a:r>
              <a:rPr altLang="zh-CN" sz="2400" b="1"/>
              <a:t>）从比喻的内容看</a:t>
            </a:r>
            <a:r>
              <a:rPr lang="en-US" altLang="zh-CN" sz="2400" b="1"/>
              <a:t>: </a:t>
            </a:r>
            <a:r>
              <a:rPr altLang="zh-CN" sz="2400" b="1"/>
              <a:t>有的是一句话，有的却是整个的一个事例，如以洗脸这件事的整个过程做例子，来比喻写文章必须认真负责。</a:t>
            </a:r>
          </a:p>
          <a:p>
            <a:pPr>
              <a:lnSpc>
                <a:spcPct val="120000"/>
              </a:lnSpc>
              <a:defRPr/>
            </a:pPr>
            <a:endParaRPr altLang="zh-CN" sz="2400" b="1">
              <a:latin typeface="+mn-ea"/>
            </a:endParaRPr>
          </a:p>
        </p:txBody>
      </p:sp>
    </p:spTree>
  </p:cSld>
  <p:clrMapOvr>
    <a:masterClrMapping/>
  </p:clrMapOvr>
  <p:transition spd="slow" advTm="3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迁移运用</a:t>
            </a:r>
            <a:endParaRPr/>
          </a:p>
        </p:txBody>
      </p:sp>
      <p:sp>
        <p:nvSpPr>
          <p:cNvPr id="373762" name="Rectangle 1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93388" y="95250"/>
            <a:ext cx="928687" cy="449263"/>
          </a:xfrm>
        </p:spPr>
        <p:txBody>
          <a:bodyPr/>
          <a:lstStyle/>
          <a:p>
            <a:pPr>
              <a:defRPr/>
            </a:pPr>
            <a:fld id="{19B63C14-BD3E-4B20-A191-9A717DB9F494}" type="slidenum">
              <a:rPr lang="zh-CN" altLang="en-US" noProof="0"/>
              <a:pPr>
                <a:defRPr/>
              </a:pPr>
              <a:t>33</a:t>
            </a:fld>
            <a:endParaRPr lang="en-US" altLang="zh-CN" noProof="0"/>
          </a:p>
        </p:txBody>
      </p:sp>
      <p:sp>
        <p:nvSpPr>
          <p:cNvPr id="3" name="矩形 2"/>
          <p:cNvSpPr/>
          <p:nvPr/>
        </p:nvSpPr>
        <p:spPr>
          <a:xfrm>
            <a:off x="798513" y="1211263"/>
            <a:ext cx="10228262" cy="6572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kern="100">
                <a:solidFill>
                  <a:schemeClr val="tx1"/>
                </a:solidFill>
                <a:ea typeface="宋体" pitchFamily="2" charset="-122"/>
                <a:cs typeface="Times New Roman" panose="02020603050405020304" pitchFamily="18" charset="0"/>
              </a:rPr>
              <a:t>请运用引证法写一段关于</a:t>
            </a:r>
            <a:r>
              <a:rPr lang="en-US" altLang="zh-CN" kern="100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kern="100">
                <a:solidFill>
                  <a:schemeClr val="tx1"/>
                </a:solidFill>
                <a:ea typeface="宋体" pitchFamily="2" charset="-122"/>
                <a:cs typeface="Times New Roman" panose="02020603050405020304" pitchFamily="18" charset="0"/>
              </a:rPr>
              <a:t>读书</a:t>
            </a:r>
            <a:r>
              <a:rPr lang="en-US" altLang="zh-CN" kern="100">
                <a:solidFill>
                  <a:schemeClr val="tx1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kern="100">
                <a:solidFill>
                  <a:schemeClr val="tx1"/>
                </a:solidFill>
                <a:ea typeface="宋体" pitchFamily="2" charset="-122"/>
                <a:cs typeface="Times New Roman" panose="02020603050405020304" pitchFamily="18" charset="0"/>
              </a:rPr>
              <a:t>的文字，</a:t>
            </a:r>
            <a:r>
              <a:rPr lang="en-US" altLang="zh-CN" kern="100">
                <a:solidFill>
                  <a:schemeClr val="tx1"/>
                </a:solidFill>
                <a:ea typeface="宋体" pitchFamily="2" charset="-122"/>
                <a:cs typeface="Courier New" panose="02070309020205020404" pitchFamily="49" charset="0"/>
              </a:rPr>
              <a:t>200</a:t>
            </a:r>
            <a:r>
              <a:rPr lang="zh-CN" altLang="zh-CN" kern="100">
                <a:solidFill>
                  <a:schemeClr val="tx1"/>
                </a:solidFill>
                <a:ea typeface="宋体" pitchFamily="2" charset="-122"/>
                <a:cs typeface="Times New Roman" panose="02020603050405020304" pitchFamily="18" charset="0"/>
              </a:rPr>
              <a:t>字左右。</a:t>
            </a:r>
            <a:endParaRPr lang="zh-CN" altLang="zh-CN" sz="1050" kern="100">
              <a:solidFill>
                <a:schemeClr val="tx1"/>
              </a:solidFill>
              <a:latin typeface="宋体" pitchFamily="2" charset="-122"/>
              <a:ea typeface="宋体" pitchFamily="2" charset="-122"/>
              <a:cs typeface="Courier New" panose="02070309020205020404" pitchFamily="49" charset="0"/>
            </a:endParaRPr>
          </a:p>
        </p:txBody>
      </p:sp>
      <p:sp>
        <p:nvSpPr>
          <p:cNvPr id="45060" name="矩形 3"/>
          <p:cNvSpPr>
            <a:spLocks noChangeArrowheads="1"/>
          </p:cNvSpPr>
          <p:nvPr/>
        </p:nvSpPr>
        <p:spPr bwMode="auto">
          <a:xfrm>
            <a:off x="433388" y="2070100"/>
            <a:ext cx="10623550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2788" algn="just">
              <a:lnSpc>
                <a:spcPct val="150000"/>
              </a:lnSpc>
              <a:tabLst>
                <a:tab pos="5372100" algn="l"/>
              </a:tabLst>
            </a:pPr>
            <a:r>
              <a:rPr lang="zh-CN" altLang="zh-CN" sz="2400">
                <a:ea typeface="黑体" pitchFamily="49" charset="-122"/>
                <a:cs typeface="Times New Roman" pitchFamily="18" charset="0"/>
              </a:rPr>
              <a:t>【参考示例】　</a:t>
            </a:r>
            <a:r>
              <a:rPr lang="zh-CN" altLang="zh-CN" sz="2400">
                <a:ea typeface="楷体_GB2312"/>
                <a:cs typeface="Times New Roman" pitchFamily="18" charset="0"/>
              </a:rPr>
              <a:t>古人说：</a:t>
            </a:r>
            <a:r>
              <a:rPr lang="en-US" altLang="zh-CN" sz="2400">
                <a:latin typeface="宋体" charset="-122"/>
                <a:cs typeface="Times New Roman" pitchFamily="18" charset="0"/>
              </a:rPr>
              <a:t>“</a:t>
            </a:r>
            <a:r>
              <a:rPr lang="zh-CN" altLang="zh-CN" sz="2400">
                <a:ea typeface="楷体_GB2312"/>
                <a:cs typeface="楷体_GB2312"/>
              </a:rPr>
              <a:t>尽信书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ea typeface="楷体_GB2312"/>
                <a:cs typeface="楷体_GB2312"/>
              </a:rPr>
              <a:t>不如无书。</a:t>
            </a:r>
            <a:r>
              <a:rPr lang="en-US" altLang="zh-CN" sz="2400">
                <a:latin typeface="宋体" charset="-122"/>
                <a:cs typeface="Times New Roman" pitchFamily="18" charset="0"/>
              </a:rPr>
              <a:t>”</a:t>
            </a:r>
            <a:r>
              <a:rPr lang="zh-CN" altLang="zh-CN" sz="2400">
                <a:ea typeface="楷体_GB2312"/>
                <a:cs typeface="楷体_GB2312"/>
              </a:rPr>
              <a:t>读书的终极目的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ea typeface="楷体_GB2312"/>
                <a:cs typeface="楷体_GB2312"/>
              </a:rPr>
              <a:t>是要把</a:t>
            </a:r>
            <a:r>
              <a:rPr lang="en-US" altLang="zh-CN" sz="2400">
                <a:latin typeface="宋体" charset="-122"/>
                <a:cs typeface="Times New Roman" pitchFamily="18" charset="0"/>
              </a:rPr>
              <a:t>“</a:t>
            </a:r>
            <a:r>
              <a:rPr lang="zh-CN" altLang="zh-CN" sz="2400">
                <a:ea typeface="楷体_GB2312"/>
                <a:cs typeface="楷体_GB2312"/>
              </a:rPr>
              <a:t>死</a:t>
            </a:r>
            <a:r>
              <a:rPr lang="en-US" altLang="zh-CN" sz="2400">
                <a:latin typeface="宋体" charset="-122"/>
                <a:cs typeface="Times New Roman" pitchFamily="18" charset="0"/>
              </a:rPr>
              <a:t>”</a:t>
            </a:r>
            <a:r>
              <a:rPr lang="zh-CN" altLang="zh-CN" sz="2400">
                <a:ea typeface="楷体_GB2312"/>
                <a:cs typeface="楷体_GB2312"/>
              </a:rPr>
              <a:t>书读活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让书发挥作用。“死”“活”之间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相互为用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相互补充。我们强调读“死”书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但又不拘泥于读“死”书。“死”与</a:t>
            </a:r>
            <a:r>
              <a:rPr lang="zh-CN" altLang="zh-CN" sz="2400">
                <a:latin typeface="宋体" charset="-122"/>
                <a:cs typeface="Times New Roman" pitchFamily="18" charset="0"/>
              </a:rPr>
              <a:t>“</a:t>
            </a:r>
            <a:r>
              <a:rPr lang="zh-CN" altLang="zh-CN" sz="2400">
                <a:ea typeface="楷体_GB2312"/>
                <a:cs typeface="楷体_GB2312"/>
              </a:rPr>
              <a:t>活</a:t>
            </a:r>
            <a:r>
              <a:rPr lang="zh-CN" altLang="zh-CN" sz="2400">
                <a:latin typeface="宋体" charset="-122"/>
                <a:cs typeface="Times New Roman" pitchFamily="18" charset="0"/>
              </a:rPr>
              <a:t>”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都是对人而言的。人要书“死”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书就“死”；人要书“活”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书就“活”。这就叫“运用之妙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存乎一心”。善读书者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手中都有一把打开书籍奥秘的金钥匙。书籍是死的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金钥匙却是活的。“死”与“活”的关系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大概有如书籍与金钥匙的关系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我们先要有书籍</a:t>
            </a:r>
            <a:r>
              <a:rPr lang="zh-CN" altLang="zh-CN" sz="2400">
                <a:latin typeface="MingLiU_HKSCS" pitchFamily="18" charset="-120"/>
                <a:ea typeface="MingLiU_HKSCS" pitchFamily="18" charset="-120"/>
              </a:rPr>
              <a:t>，</a:t>
            </a:r>
            <a:r>
              <a:rPr lang="zh-CN" altLang="zh-CN" sz="2400">
                <a:latin typeface="宋体" charset="-122"/>
                <a:ea typeface="楷体_GB2312"/>
                <a:cs typeface="楷体_GB2312"/>
              </a:rPr>
              <a:t>然后金钥匙才能发挥作用。</a:t>
            </a:r>
            <a:endParaRPr lang="zh-CN" altLang="zh-CN" sz="2400">
              <a:latin typeface="宋体" charset="-122"/>
              <a:cs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写法指导</a:t>
            </a:r>
            <a:endParaRPr/>
          </a:p>
        </p:txBody>
      </p:sp>
      <p:sp>
        <p:nvSpPr>
          <p:cNvPr id="3" name="矩形 2"/>
          <p:cNvSpPr/>
          <p:nvPr/>
        </p:nvSpPr>
        <p:spPr>
          <a:xfrm>
            <a:off x="487363" y="1928813"/>
            <a:ext cx="10563225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en-US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1.</a:t>
            </a: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引言要扣紧论证要旨</a:t>
            </a:r>
            <a:endParaRPr lang="en-US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引言要扣紧论证要旨，才有针对性；否则，引言游离了中心，说理就缺乏说服力了。</a:t>
            </a:r>
            <a:endParaRPr lang="zh-CN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anose="02070309020205020404" pitchFamily="49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en-US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2.</a:t>
            </a: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引言之后要有阐释分析</a:t>
            </a:r>
            <a:endParaRPr lang="en-US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运用引证法说理论辩，在扣紧论点引用名言论据之后，要对名言论据内涵进行扼要阐发、点评，尤其对于引文中不常见的术语名词或较难理解的文字，应加以适当的诠释，从而使名言论据起到佐证说理的作用。</a:t>
            </a:r>
            <a:endParaRPr lang="zh-CN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40075" y="984250"/>
            <a:ext cx="4511675" cy="738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ctr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kern="100">
                <a:ea typeface="黑体" pitchFamily="49" charset="-122"/>
                <a:cs typeface="Times New Roman" panose="02020603050405020304" pitchFamily="18" charset="0"/>
              </a:rPr>
              <a:t>运用引证法</a:t>
            </a:r>
            <a:r>
              <a:rPr lang="en-US" altLang="zh-CN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kern="100">
                <a:ea typeface="黑体" pitchFamily="49" charset="-122"/>
                <a:cs typeface="Times New Roman" panose="02020603050405020304" pitchFamily="18" charset="0"/>
              </a:rPr>
              <a:t>四注意</a:t>
            </a:r>
            <a:r>
              <a:rPr lang="en-US" altLang="zh-CN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endParaRPr lang="zh-CN" altLang="zh-CN" sz="1050" kern="100">
              <a:latin typeface="宋体" pitchFamily="2" charset="-122"/>
              <a:ea typeface="宋体" pitchFamily="2" charset="-122"/>
              <a:cs typeface="Courier New" panose="02070309020205020404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写法指导</a:t>
            </a:r>
            <a:endParaRPr/>
          </a:p>
        </p:txBody>
      </p:sp>
      <p:sp>
        <p:nvSpPr>
          <p:cNvPr id="372738" name="Rectangle 1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93388" y="95250"/>
            <a:ext cx="928687" cy="449263"/>
          </a:xfrm>
        </p:spPr>
        <p:txBody>
          <a:bodyPr/>
          <a:lstStyle/>
          <a:p>
            <a:pPr>
              <a:defRPr/>
            </a:pPr>
            <a:fld id="{9AFBADD3-0263-4BF2-8377-96191B2A9674}" type="slidenum">
              <a:rPr lang="zh-CN" altLang="en-US" noProof="0"/>
              <a:pPr>
                <a:defRPr/>
              </a:pPr>
              <a:t>35</a:t>
            </a:fld>
            <a:endParaRPr lang="en-US" altLang="zh-CN" noProof="0"/>
          </a:p>
        </p:txBody>
      </p:sp>
      <p:sp>
        <p:nvSpPr>
          <p:cNvPr id="3" name="矩形 2"/>
          <p:cNvSpPr/>
          <p:nvPr/>
        </p:nvSpPr>
        <p:spPr>
          <a:xfrm>
            <a:off x="519113" y="1812925"/>
            <a:ext cx="10485437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en-US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3.</a:t>
            </a: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引言</a:t>
            </a: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宜简，要恰到好处。</a:t>
            </a:r>
            <a:endParaRPr lang="en-US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运用引证法，引言应简洁精当，恰到好处；不可堆砌、炫耀，喧宾夺主，淹没了作者自己的分析说理。</a:t>
            </a: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en-US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4.</a:t>
            </a: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引言须真，忌胡编乱造。</a:t>
            </a:r>
            <a:endParaRPr lang="en-US" altLang="zh-CN" sz="2400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anose="02020603050405020304" pitchFamily="18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sz="2400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运用引证法，对所引名言的出处、作者，要进行查对核实，避免张冠李戴，或胡编乱造，或断章取义，从而影响论证的说服力。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163" y="0"/>
            <a:ext cx="9937750" cy="77787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smtClean="0"/>
              <a:t>拓展阅读</a:t>
            </a:r>
            <a:endParaRPr/>
          </a:p>
        </p:txBody>
      </p:sp>
      <p:sp>
        <p:nvSpPr>
          <p:cNvPr id="401410" name="Rectangle 14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93388" y="95250"/>
            <a:ext cx="928687" cy="449263"/>
          </a:xfrm>
        </p:spPr>
        <p:txBody>
          <a:bodyPr/>
          <a:lstStyle/>
          <a:p>
            <a:pPr>
              <a:defRPr/>
            </a:pPr>
            <a:fld id="{CCA1B541-4FEB-4CA8-B3B0-2564919579DF}" type="slidenum">
              <a:rPr lang="zh-CN" altLang="en-US" noProof="0"/>
              <a:pPr>
                <a:defRPr/>
              </a:pPr>
              <a:t>36</a:t>
            </a:fld>
            <a:endParaRPr lang="en-US" altLang="zh-CN" noProof="0"/>
          </a:p>
        </p:txBody>
      </p:sp>
      <p:sp>
        <p:nvSpPr>
          <p:cNvPr id="3" name="矩形 2"/>
          <p:cNvSpPr/>
          <p:nvPr/>
        </p:nvSpPr>
        <p:spPr>
          <a:xfrm>
            <a:off x="1127125" y="2163763"/>
            <a:ext cx="8777288" cy="19304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推荐作品：</a:t>
            </a:r>
            <a:endParaRPr lang="zh-CN" altLang="zh-CN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anose="02070309020205020404" pitchFamily="49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《反对自由主义》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(</a:t>
            </a: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毛泽东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)</a:t>
            </a:r>
            <a:endParaRPr lang="zh-CN" altLang="zh-CN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anose="02070309020205020404" pitchFamily="49" charset="0"/>
            </a:endParaRPr>
          </a:p>
          <a:p>
            <a:pPr indent="713740" algn="just" defTabSz="913130">
              <a:lnSpc>
                <a:spcPct val="150000"/>
              </a:lnSpc>
              <a:tabLst>
                <a:tab pos="5372100" algn="l"/>
              </a:tabLst>
              <a:defRPr/>
            </a:pP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《习近平大力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劝学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”“</a:t>
            </a: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促学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》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(</a:t>
            </a:r>
            <a:r>
              <a:rPr lang="zh-CN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anose="02020603050405020304" pitchFamily="18" charset="0"/>
              </a:rPr>
              <a:t>载新华网</a:t>
            </a:r>
            <a:r>
              <a:rPr lang="en-US" altLang="zh-CN" b="0" kern="10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Courier New" panose="02070309020205020404" pitchFamily="49" charset="0"/>
              </a:rPr>
              <a:t>)</a:t>
            </a:r>
            <a:endParaRPr lang="zh-CN" altLang="zh-CN" b="0" kern="100">
              <a:solidFill>
                <a:schemeClr val="tx1"/>
              </a:solidFill>
              <a:latin typeface="黑体" pitchFamily="49" charset="-122"/>
              <a:ea typeface="黑体" pitchFamily="49" charset="-122"/>
              <a:cs typeface="Courier New" panose="02070309020205020404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9457"/>
          <p:cNvSpPr>
            <a:spLocks noGrp="1"/>
          </p:cNvSpPr>
          <p:nvPr>
            <p:ph type="title"/>
          </p:nvPr>
        </p:nvSpPr>
        <p:spPr>
          <a:xfrm>
            <a:off x="1951038" y="654050"/>
            <a:ext cx="2935287" cy="80327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>
                <a:ea typeface="华文新魏" pitchFamily="2" charset="-122"/>
              </a:rPr>
              <a:t>操练起来</a:t>
            </a:r>
          </a:p>
        </p:txBody>
      </p:sp>
      <p:sp>
        <p:nvSpPr>
          <p:cNvPr id="19459" name="文本占位符 19458"/>
          <p:cNvSpPr>
            <a:spLocks noGrp="1"/>
          </p:cNvSpPr>
          <p:nvPr>
            <p:ph type="body" idx="1"/>
          </p:nvPr>
        </p:nvSpPr>
        <p:spPr>
          <a:xfrm>
            <a:off x="2359025" y="1811338"/>
            <a:ext cx="6872288" cy="1633537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n-US" altLang="zh-CN" sz="3780">
                <a:latin typeface="隶书" pitchFamily="49" charset="-122"/>
                <a:ea typeface="隶书" pitchFamily="49" charset="-122"/>
              </a:rPr>
              <a:t>     </a:t>
            </a:r>
            <a:r>
              <a:rPr sz="3780">
                <a:latin typeface="隶书" pitchFamily="49" charset="-122"/>
                <a:ea typeface="隶书" pitchFamily="49" charset="-122"/>
              </a:rPr>
              <a:t>请仿照作者的写法，以“反对</a:t>
            </a:r>
            <a:r>
              <a:rPr lang="en-US" altLang="zh-CN" sz="3780">
                <a:latin typeface="隶书" pitchFamily="49" charset="-122"/>
                <a:ea typeface="隶书" pitchFamily="49" charset="-122"/>
              </a:rPr>
              <a:t>________”</a:t>
            </a:r>
            <a:r>
              <a:rPr sz="3780">
                <a:latin typeface="隶书" pitchFamily="49" charset="-122"/>
                <a:ea typeface="隶书" pitchFamily="49" charset="-122"/>
              </a:rPr>
              <a:t>为题，写一个</a:t>
            </a:r>
            <a:r>
              <a:rPr lang="en-US" altLang="zh-CN" sz="3780">
                <a:latin typeface="隶书" pitchFamily="49" charset="-122"/>
                <a:ea typeface="隶书" pitchFamily="49" charset="-122"/>
              </a:rPr>
              <a:t>400</a:t>
            </a:r>
            <a:r>
              <a:rPr sz="3780">
                <a:latin typeface="隶书" pitchFamily="49" charset="-122"/>
                <a:ea typeface="隶书" pitchFamily="49" charset="-122"/>
              </a:rPr>
              <a:t>字左右的议论文段。</a:t>
            </a:r>
            <a:br>
              <a:rPr sz="3780">
                <a:latin typeface="隶书" pitchFamily="49" charset="-122"/>
                <a:ea typeface="隶书" pitchFamily="49" charset="-122"/>
              </a:rPr>
            </a:br>
            <a:r>
              <a:rPr sz="3780">
                <a:latin typeface="隶书" pitchFamily="49" charset="-122"/>
                <a:ea typeface="隶书" pitchFamily="49" charset="-122"/>
              </a:rPr>
              <a:t/>
            </a:r>
            <a:br>
              <a:rPr sz="3780">
                <a:latin typeface="隶书" pitchFamily="49" charset="-122"/>
                <a:ea typeface="隶书" pitchFamily="49" charset="-122"/>
              </a:rPr>
            </a:br>
            <a:endParaRPr sz="3780"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19460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950700" y="122301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1873250" y="258763"/>
            <a:ext cx="2593975" cy="804862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3400">
                <a:ea typeface="华文新魏" pitchFamily="2" charset="-122"/>
              </a:rPr>
              <a:t>写作背景</a:t>
            </a: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1677988" y="1130300"/>
            <a:ext cx="8039100" cy="4276725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n-US" altLang="zh-CN">
                <a:latin typeface="隶书" pitchFamily="49" charset="-122"/>
                <a:ea typeface="隶书" pitchFamily="49" charset="-122"/>
              </a:rPr>
              <a:t>      </a:t>
            </a:r>
            <a:r>
              <a:rPr lang="en-US" altLang="zh-CN" sz="2800">
                <a:latin typeface="隶书" pitchFamily="49" charset="-122"/>
                <a:ea typeface="隶书" pitchFamily="49" charset="-122"/>
              </a:rPr>
              <a:t>1942 </a:t>
            </a:r>
            <a:r>
              <a:rPr sz="2800">
                <a:latin typeface="隶书" pitchFamily="49" charset="-122"/>
                <a:ea typeface="隶书" pitchFamily="49" charset="-122"/>
              </a:rPr>
              <a:t>年，为了总结历史经验，肃清王明左倾教条主义的恶劣影响，提高全党的马列主义水平，争取抗日战争的最后胜利，党中央开展了全党的整风运动。</a:t>
            </a:r>
          </a:p>
          <a:p>
            <a:pPr>
              <a:lnSpc>
                <a:spcPct val="90000"/>
              </a:lnSpc>
              <a:buFont typeface="Arial" pitchFamily="34" charset="0"/>
              <a:buNone/>
              <a:defRPr/>
            </a:pPr>
            <a:r>
              <a:rPr sz="2800">
                <a:latin typeface="隶书" pitchFamily="49" charset="-122"/>
                <a:ea typeface="隶书" pitchFamily="49" charset="-122"/>
              </a:rPr>
              <a:t>      整风运动的主要内容是：反对主观主义以整顿学风，反对宗派主义以整顿党风，反对党八股以整顿文风。 </a:t>
            </a:r>
            <a:br>
              <a:rPr sz="2800">
                <a:latin typeface="隶书" pitchFamily="49" charset="-122"/>
                <a:ea typeface="隶书" pitchFamily="49" charset="-122"/>
              </a:rPr>
            </a:br>
            <a:r>
              <a:rPr sz="2800">
                <a:latin typeface="隶书" pitchFamily="49" charset="-122"/>
                <a:ea typeface="隶书" pitchFamily="49" charset="-122"/>
              </a:rPr>
              <a:t/>
            </a:r>
            <a:br>
              <a:rPr sz="2800">
                <a:latin typeface="隶书" pitchFamily="49" charset="-122"/>
                <a:ea typeface="隶书" pitchFamily="49" charset="-122"/>
              </a:rPr>
            </a:br>
            <a:endParaRPr sz="2800"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2531" name="图片 8195" descr="整风运动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250" y="4192588"/>
            <a:ext cx="4221163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标题 15361"/>
          <p:cNvSpPr>
            <a:spLocks noGrp="1"/>
          </p:cNvSpPr>
          <p:nvPr>
            <p:ph type="title" idx="4294967295"/>
          </p:nvPr>
        </p:nvSpPr>
        <p:spPr bwMode="auto">
          <a:xfrm>
            <a:off x="471488" y="0"/>
            <a:ext cx="10371137" cy="1079500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zh-CN" altLang="en-US" smtClean="0"/>
              <a:t>背景简介</a:t>
            </a:r>
          </a:p>
        </p:txBody>
      </p:sp>
      <p:sp>
        <p:nvSpPr>
          <p:cNvPr id="52227" name="文本占位符 15362"/>
          <p:cNvSpPr>
            <a:spLocks noGrp="1"/>
          </p:cNvSpPr>
          <p:nvPr>
            <p:ph type="body" idx="4294967295"/>
          </p:nvPr>
        </p:nvSpPr>
        <p:spPr bwMode="auto">
          <a:xfrm>
            <a:off x="287338" y="1008063"/>
            <a:ext cx="11042650" cy="51847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en-US" altLang="zh-CN" sz="1400" b="1" smtClean="0"/>
              <a:t>     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《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反对党八股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》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是毛泽东同志于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1942.2.8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在延安干部会议上的讲演。毛泽东同志的这篇讲演和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《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改造我们的学习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》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、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《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整顿党的作风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》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，是整风运动的基本著作，是我党思想建设的重要文献。</a:t>
            </a:r>
            <a:br>
              <a:rPr lang="zh-CN" altLang="en-US" sz="3600" b="1" smtClean="0">
                <a:latin typeface="GulimChe" pitchFamily="49" charset="-127"/>
                <a:ea typeface="GulimChe" pitchFamily="49" charset="-127"/>
              </a:rPr>
            </a:b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    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这篇文章着重谈的是关于改进“</a:t>
            </a:r>
            <a:r>
              <a:rPr lang="zh-CN" altLang="en-US" sz="3600" b="1" smtClean="0">
                <a:solidFill>
                  <a:srgbClr val="FF0000"/>
                </a:solidFill>
                <a:latin typeface="GulimChe" pitchFamily="49" charset="-127"/>
                <a:ea typeface="GulimChe" pitchFamily="49" charset="-127"/>
              </a:rPr>
              <a:t>文风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”的问题。课文节选的是文章的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9 18 </a:t>
            </a:r>
            <a:r>
              <a:rPr lang="zh-CN" altLang="en-US" sz="3600" b="1" smtClean="0">
                <a:latin typeface="GulimChe" pitchFamily="49" charset="-127"/>
                <a:ea typeface="GulimChe" pitchFamily="49" charset="-127"/>
              </a:rPr>
              <a:t>段。演讲的开头是这样的</a:t>
            </a:r>
            <a:r>
              <a:rPr lang="en-US" altLang="zh-CN" sz="3600" b="1" smtClean="0">
                <a:latin typeface="GulimChe" pitchFamily="49" charset="-127"/>
                <a:ea typeface="GulimChe" pitchFamily="49" charset="-127"/>
              </a:rPr>
              <a:t>:</a:t>
            </a:r>
          </a:p>
          <a:p>
            <a:pPr>
              <a:spcBef>
                <a:spcPct val="5000"/>
              </a:spcBef>
              <a:spcAft>
                <a:spcPct val="5000"/>
              </a:spcAft>
            </a:pPr>
            <a:endParaRPr lang="zh-CN" altLang="en-US" sz="3600" b="1" smtClean="0"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52228" name="矩形 15364"/>
          <p:cNvSpPr>
            <a:spLocks noChangeAspect="1"/>
          </p:cNvSpPr>
          <p:nvPr/>
        </p:nvSpPr>
        <p:spPr bwMode="auto">
          <a:xfrm>
            <a:off x="195263" y="42863"/>
            <a:ext cx="3841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zh-CN" altLang="en-US" sz="18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内容占位符 2"/>
          <p:cNvPicPr>
            <a:picLocks noGrp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76213" y="206375"/>
            <a:ext cx="11514138" cy="6210300"/>
          </a:xfr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xfrm>
            <a:off x="633413" y="407988"/>
            <a:ext cx="10255250" cy="61277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4000">
                <a:ea typeface="华文新魏" pitchFamily="2" charset="-122"/>
              </a:rPr>
              <a:t>什么是“八股文”？</a:t>
            </a:r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1951038" y="1266825"/>
            <a:ext cx="8531225" cy="47625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altLang="zh-CN">
                <a:latin typeface="隶书" pitchFamily="49" charset="-122"/>
                <a:ea typeface="隶书" pitchFamily="49" charset="-122"/>
              </a:rPr>
              <a:t>     </a:t>
            </a:r>
            <a:r>
              <a:rPr lang="en-US" altLang="zh-CN" sz="2800">
                <a:latin typeface="隶书" pitchFamily="49" charset="-122"/>
                <a:ea typeface="隶书" pitchFamily="49" charset="-122"/>
              </a:rPr>
              <a:t> </a:t>
            </a:r>
            <a:r>
              <a:rPr sz="2800">
                <a:latin typeface="隶书" pitchFamily="49" charset="-122"/>
                <a:ea typeface="隶书" pitchFamily="49" charset="-122"/>
              </a:rPr>
              <a:t>八股文是中国明清两代封建皇朝考试制度规定的一种特殊文体。这种文章的每一段落都要死守固定的格式，连字数都有限制，考生只能按照题目的字数敷衍成文；在内容上只许为圣贤立言，不许作者自由发挥。所以，实际上它是一种</a:t>
            </a:r>
            <a:r>
              <a:rPr sz="2800">
                <a:solidFill>
                  <a:srgbClr val="CC0000"/>
                </a:solidFill>
                <a:latin typeface="隶书" pitchFamily="49" charset="-122"/>
                <a:ea typeface="隶书" pitchFamily="49" charset="-122"/>
              </a:rPr>
              <a:t>没有内容，专讲形式</a:t>
            </a:r>
            <a:r>
              <a:rPr sz="2800">
                <a:latin typeface="隶书" pitchFamily="49" charset="-122"/>
                <a:ea typeface="隶书" pitchFamily="49" charset="-122"/>
              </a:rPr>
              <a:t>的文字游戏，是封建统治者愚弄和奴化知识分子的一种手段。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633413" y="407988"/>
            <a:ext cx="10255250" cy="612775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sz="4000">
                <a:ea typeface="华文新魏" pitchFamily="2" charset="-122"/>
              </a:rPr>
              <a:t>八股文的格式：</a:t>
            </a:r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xfrm>
            <a:off x="1730375" y="1020763"/>
            <a:ext cx="8639175" cy="4276725"/>
          </a:xfrm>
        </p:spPr>
        <p:txBody>
          <a:bodyPr/>
          <a:lstStyle/>
          <a:p>
            <a:pPr algn="ctr">
              <a:buFont typeface="Arial" pitchFamily="34" charset="0"/>
              <a:buNone/>
              <a:defRPr/>
            </a:pPr>
            <a:r>
              <a:rPr lang="en-US" altLang="zh-CN" sz="3780">
                <a:latin typeface="隶书" pitchFamily="49" charset="-122"/>
                <a:ea typeface="隶书" pitchFamily="49" charset="-122"/>
              </a:rPr>
              <a:t> </a:t>
            </a:r>
            <a:r>
              <a:rPr sz="3780">
                <a:latin typeface="隶书" pitchFamily="49" charset="-122"/>
                <a:ea typeface="隶书" pitchFamily="49" charset="-122"/>
              </a:rPr>
              <a:t>破题、承题</a:t>
            </a:r>
          </a:p>
          <a:p>
            <a:pPr algn="ctr">
              <a:buFont typeface="Arial" pitchFamily="34" charset="0"/>
              <a:buNone/>
              <a:defRPr/>
            </a:pPr>
            <a:r>
              <a:rPr sz="3780">
                <a:latin typeface="隶书" pitchFamily="49" charset="-122"/>
                <a:ea typeface="隶书" pitchFamily="49" charset="-122"/>
              </a:rPr>
              <a:t> 起讲、入手</a:t>
            </a:r>
          </a:p>
          <a:p>
            <a:pPr algn="ctr">
              <a:buFont typeface="Arial" pitchFamily="34" charset="0"/>
              <a:buNone/>
              <a:defRPr/>
            </a:pPr>
            <a:r>
              <a:rPr sz="3780">
                <a:latin typeface="隶书" pitchFamily="49" charset="-122"/>
                <a:ea typeface="隶书" pitchFamily="49" charset="-122"/>
              </a:rPr>
              <a:t> 起股、中股</a:t>
            </a:r>
          </a:p>
          <a:p>
            <a:pPr algn="ctr">
              <a:buFont typeface="Arial" pitchFamily="34" charset="0"/>
              <a:buNone/>
              <a:defRPr/>
            </a:pPr>
            <a:r>
              <a:rPr sz="3780">
                <a:latin typeface="隶书" pitchFamily="49" charset="-122"/>
                <a:ea typeface="隶书" pitchFamily="49" charset="-122"/>
              </a:rPr>
              <a:t> 后股、束股</a:t>
            </a:r>
          </a:p>
          <a:p>
            <a:pPr algn="ctr">
              <a:buFont typeface="Arial" pitchFamily="34" charset="0"/>
              <a:buNone/>
              <a:defRPr/>
            </a:pPr>
            <a:r>
              <a:rPr sz="3780">
                <a:latin typeface="隶书" pitchFamily="49" charset="-122"/>
                <a:ea typeface="隶书" pitchFamily="49" charset="-122"/>
              </a:rPr>
              <a:t>八部分组成，故称“八股文”也称“八比”。</a:t>
            </a:r>
          </a:p>
          <a:p>
            <a:pPr algn="ctr">
              <a:buFont typeface="Arial" pitchFamily="34" charset="0"/>
              <a:buNone/>
              <a:defRPr/>
            </a:pPr>
            <a:endParaRPr sz="378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xfrm>
            <a:off x="633413" y="407988"/>
            <a:ext cx="10255250" cy="612775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defTabSz="863600" fontAlgn="base"/>
            <a:endParaRPr sz="2600" smtClean="0"/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xfrm>
            <a:off x="633413" y="1223963"/>
            <a:ext cx="10255250" cy="47625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63600" fontAlgn="base">
              <a:lnSpc>
                <a:spcPct val="100000"/>
              </a:lnSpc>
              <a:spcAft>
                <a:spcPct val="0"/>
              </a:spcAft>
              <a:buFontTx/>
              <a:buNone/>
            </a:pPr>
            <a:r>
              <a:rPr sz="4000" b="1" smtClean="0">
                <a:solidFill>
                  <a:srgbClr val="FF0000"/>
                </a:solidFill>
              </a:rPr>
              <a:t>党八股</a:t>
            </a:r>
            <a:r>
              <a:rPr sz="4000" b="1" smtClean="0">
                <a:solidFill>
                  <a:schemeClr val="tx1"/>
                </a:solidFill>
              </a:rPr>
              <a:t>指革命队伍中某些人所写的文章，这种文章对于事物不加分析，只是搬用一些革命的名词术语，言之无物，空话连篇，如同“八股文”，所以称之为党八股。</a:t>
            </a:r>
          </a:p>
          <a:p>
            <a:pPr defTabSz="863600" fontAlgn="base">
              <a:buFont typeface="Arial" charset="0"/>
              <a:buChar char="•"/>
            </a:pPr>
            <a:endParaRPr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heme/theme1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2765</Words>
  <Application>Microsoft Office PowerPoint</Application>
  <PresentationFormat>自定义</PresentationFormat>
  <Paragraphs>255</Paragraphs>
  <Slides>37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53" baseType="lpstr">
      <vt:lpstr>Times New Roman</vt:lpstr>
      <vt:lpstr>宋体</vt:lpstr>
      <vt:lpstr>Arial</vt:lpstr>
      <vt:lpstr>微软雅黑</vt:lpstr>
      <vt:lpstr>Calibri</vt:lpstr>
      <vt:lpstr>黑体</vt:lpstr>
      <vt:lpstr>+mn-ea</vt:lpstr>
      <vt:lpstr>楷体</vt:lpstr>
      <vt:lpstr>字魂27号-布丁体</vt:lpstr>
      <vt:lpstr>华文新魏</vt:lpstr>
      <vt:lpstr>隶书</vt:lpstr>
      <vt:lpstr>Courier New</vt:lpstr>
      <vt:lpstr>楷体_GB2312</vt:lpstr>
      <vt:lpstr>MingLiU_HKSCS</vt:lpstr>
      <vt:lpstr>GulimChe</vt:lpstr>
      <vt:lpstr>2_自定义设计方案</vt:lpstr>
      <vt:lpstr>情境导入</vt:lpstr>
      <vt:lpstr>幻灯片 2</vt:lpstr>
      <vt:lpstr>背景介绍</vt:lpstr>
      <vt:lpstr>写作背景</vt:lpstr>
      <vt:lpstr>背景简介</vt:lpstr>
      <vt:lpstr>幻灯片 6</vt:lpstr>
      <vt:lpstr>什么是“八股文”？</vt:lpstr>
      <vt:lpstr>八股文的格式：</vt:lpstr>
      <vt:lpstr>幻灯片 9</vt:lpstr>
      <vt:lpstr>检查预习（《导学案》P142）</vt:lpstr>
      <vt:lpstr>幻灯片 11</vt:lpstr>
      <vt:lpstr>幻灯片 12</vt:lpstr>
      <vt:lpstr>浏览课文，梳理基本结构</vt:lpstr>
      <vt:lpstr>幻灯片 14</vt:lpstr>
      <vt:lpstr>幻灯片 15</vt:lpstr>
      <vt:lpstr>幻灯片 16</vt:lpstr>
      <vt:lpstr>论证方法</vt:lpstr>
      <vt:lpstr>思考探究</vt:lpstr>
      <vt:lpstr>学习任务</vt:lpstr>
      <vt:lpstr>党八股的第二条罪状之论证逻辑</vt:lpstr>
      <vt:lpstr>在论述党八股的第三条罪状里，作者以“对牛弹琴”作比，讥讽的是什么? 以“射箭看靶子，弹琴要看听众”作比，所主张的又是什么? </vt:lpstr>
      <vt:lpstr>幻灯片 22</vt:lpstr>
      <vt:lpstr>思考探究</vt:lpstr>
      <vt:lpstr>思考探究</vt:lpstr>
      <vt:lpstr>思考探究</vt:lpstr>
      <vt:lpstr>思考探究</vt:lpstr>
      <vt:lpstr>思考探究</vt:lpstr>
      <vt:lpstr>语言特点</vt:lpstr>
      <vt:lpstr>下列论据论证什么观点?</vt:lpstr>
      <vt:lpstr>幻灯片 30</vt:lpstr>
      <vt:lpstr>幻灯片 31</vt:lpstr>
      <vt:lpstr>幻灯片 32</vt:lpstr>
      <vt:lpstr>迁移运用</vt:lpstr>
      <vt:lpstr>写法指导</vt:lpstr>
      <vt:lpstr>写法指导</vt:lpstr>
      <vt:lpstr>拓展阅读</vt:lpstr>
      <vt:lpstr>操练起来</vt:lpstr>
    </vt:vector>
  </TitlesOfParts>
  <Company>学科网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情境导入</dc:title>
  <dc:creator>rbm.xkw.com</dc:creator>
  <cp:lastModifiedBy>hhh</cp:lastModifiedBy>
  <cp:revision>4</cp:revision>
  <cp:lastPrinted>2020-11-03T09:50:47Z</cp:lastPrinted>
  <dcterms:created xsi:type="dcterms:W3CDTF">2020-11-03T09:50:47Z</dcterms:created>
  <dcterms:modified xsi:type="dcterms:W3CDTF">2020-11-03T12:13:22Z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