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1268" r:id="rId3"/>
    <p:sldId id="1294" r:id="rId4"/>
    <p:sldId id="1295" r:id="rId5"/>
    <p:sldId id="1296" r:id="rId6"/>
    <p:sldId id="1297" r:id="rId7"/>
    <p:sldId id="1298" r:id="rId8"/>
    <p:sldId id="1299" r:id="rId9"/>
    <p:sldId id="1300" r:id="rId10"/>
    <p:sldId id="1301" r:id="rId11"/>
    <p:sldId id="1302" r:id="rId12"/>
    <p:sldId id="1270" r:id="rId13"/>
    <p:sldId id="1269" r:id="rId14"/>
    <p:sldId id="1250" r:id="rId15"/>
    <p:sldId id="1252" r:id="rId16"/>
    <p:sldId id="1307" r:id="rId17"/>
    <p:sldId id="1308" r:id="rId18"/>
    <p:sldId id="1254" r:id="rId19"/>
    <p:sldId id="1256" r:id="rId20"/>
    <p:sldId id="1257" r:id="rId21"/>
    <p:sldId id="1258" r:id="rId22"/>
    <p:sldId id="1259" r:id="rId23"/>
    <p:sldId id="1261" r:id="rId24"/>
    <p:sldId id="1265" r:id="rId25"/>
    <p:sldId id="1305" r:id="rId26"/>
  </p:sldIdLst>
  <p:sldSz cx="12192000" cy="6858000"/>
  <p:notesSz cx="9926320" cy="679767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FF0000"/>
    <a:srgbClr val="3333CC"/>
    <a:srgbClr val="FF3300"/>
    <a:srgbClr val="33CC33"/>
    <a:srgbClr val="00FF00"/>
    <a:srgbClr val="E949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9259" autoAdjust="0"/>
  </p:normalViewPr>
  <p:slideViewPr>
    <p:cSldViewPr snapToGrid="0">
      <p:cViewPr varScale="1">
        <p:scale>
          <a:sx n="66" d="100"/>
          <a:sy n="66" d="100"/>
        </p:scale>
        <p:origin x="-798" y="-108"/>
      </p:cViewPr>
      <p:guideLst>
        <p:guide orient="horz" pos="2170"/>
        <p:guide pos="3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1884" y="-108"/>
      </p:cViewPr>
      <p:guideLst>
        <p:guide orient="horz" pos="2151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anose="02020603050405020304" pitchFamily="18" charset="0"/>
                <a:ea typeface="微软雅黑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874262B7-1F45-4777-8F97-85CE2608EDCD}" type="datetimeFigureOut">
              <a:rPr lang="zh-CN" altLang="en-US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anose="02020603050405020304" pitchFamily="18" charset="0"/>
                <a:ea typeface="微软雅黑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4E92E1FA-8765-4DA2-8854-9E950ABEC7C2}" type="slidenum">
              <a:rPr lang="zh-CN" altLang="en-US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  <a:ea typeface="微软雅黑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B2829DB-EB8A-447F-923D-5B195EEA191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dirty="0" smtClean="0"/>
              <a:t>单击此处编辑母版文本样式</a:t>
            </a:r>
            <a:endParaRPr lang="zh-CN" altLang="en-US" noProof="0" dirty="0" smtClean="0"/>
          </a:p>
          <a:p>
            <a:pPr lvl="1"/>
            <a:r>
              <a:rPr lang="zh-CN" altLang="en-US" noProof="0" dirty="0" smtClean="0"/>
              <a:t>第二级</a:t>
            </a:r>
            <a:endParaRPr lang="zh-CN" altLang="en-US" noProof="0" dirty="0" smtClean="0"/>
          </a:p>
          <a:p>
            <a:pPr lvl="2"/>
            <a:r>
              <a:rPr lang="zh-CN" altLang="en-US" noProof="0" dirty="0" smtClean="0"/>
              <a:t>第三级</a:t>
            </a:r>
            <a:endParaRPr lang="zh-CN" altLang="en-US" noProof="0" dirty="0" smtClean="0"/>
          </a:p>
          <a:p>
            <a:pPr lvl="3"/>
            <a:r>
              <a:rPr lang="zh-CN" altLang="en-US" noProof="0" dirty="0" smtClean="0"/>
              <a:t>第四级</a:t>
            </a:r>
            <a:endParaRPr lang="zh-CN" altLang="en-US" noProof="0" dirty="0" smtClean="0"/>
          </a:p>
          <a:p>
            <a:pPr lvl="4"/>
            <a:r>
              <a:rPr lang="zh-CN" altLang="en-US" noProof="0" dirty="0" smtClean="0"/>
              <a:t>第五级</a:t>
            </a:r>
            <a:endParaRPr lang="zh-CN" altLang="en-US" noProof="0" dirty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  <a:ea typeface="微软雅黑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20299911-AC42-4455-98A9-775397C3913A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微软雅黑" panose="020B0503020204020204" pitchFamily="34" charset="-122"/>
        <a:cs typeface="微软雅黑" panose="020B0503020204020204" pitchFamily="34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微软雅黑" panose="020B0503020204020204" pitchFamily="34" charset="-122"/>
        <a:cs typeface="微软雅黑" panose="020B0503020204020204" pitchFamily="34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微软雅黑" panose="020B0503020204020204" pitchFamily="34" charset="-122"/>
        <a:cs typeface="微软雅黑" panose="020B0503020204020204" pitchFamily="34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微软雅黑" panose="020B0503020204020204" pitchFamily="34" charset="-122"/>
        <a:cs typeface="微软雅黑" panose="020B0503020204020204" pitchFamily="34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微软雅黑" panose="020B0503020204020204" pitchFamily="34" charset="-122"/>
        <a:cs typeface="微软雅黑" panose="020B0503020204020204" pitchFamily="34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0D705B39-AAF6-4C92-A4F4-8F080058C520}" type="slidenum">
              <a:rPr lang="en-US" altLang="zh-CN" smtClean="0"/>
            </a:fld>
            <a:endParaRPr lang="en-US" altLang="zh-CN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>
            <a:spLocks noChangeArrowheads="1"/>
          </p:cNvSpPr>
          <p:nvPr userDrawn="1"/>
        </p:nvSpPr>
        <p:spPr bwMode="auto">
          <a:xfrm>
            <a:off x="10848975" y="530225"/>
            <a:ext cx="1093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fld id="{7C8FDB1E-4ABD-4A29-B20D-AF35D5EE673C}" type="slidenum">
              <a:rPr lang="zh-CN" altLang="en-US" sz="16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</a:fld>
            <a:r>
              <a:rPr lang="zh-CN" altLang="en-US" sz="16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  </a:t>
            </a: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  <a:endParaRPr lang="zh-CN" altLang="en-US" sz="16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29F33-0BBC-4495-B717-CBE08E1B755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2167" y="609600"/>
            <a:ext cx="11387667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02168" y="1905001"/>
            <a:ext cx="5592233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1" y="1905001"/>
            <a:ext cx="5592233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10A9-E358-40A8-A4FC-F0452791EA4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2167" y="609600"/>
            <a:ext cx="11387667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02167" y="1905001"/>
            <a:ext cx="11387667" cy="4194175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D5361-D9B8-486B-BF81-6758498F0CC0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609600"/>
            <a:ext cx="11387667" cy="1143000"/>
          </a:xfrm>
        </p:spPr>
        <p:txBody>
          <a:bodyPr/>
          <a:lstStyle>
            <a:defPPr/>
          </a:lstStyle>
          <a:p>
            <a:pPr lvl="0"/>
            <a:r>
              <a:t>Click to edit Master title style</a:t>
            </a:r>
            <a:endParaRPr kumimoji="0" lang="en-US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SzPct val="100000"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SzPct val="100000"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SzPct val="100000"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609600"/>
            <a:ext cx="11387667" cy="1143000"/>
          </a:xfrm>
        </p:spPr>
        <p:txBody>
          <a:bodyPr/>
          <a:lstStyle>
            <a:defPPr/>
          </a:lstStyle>
          <a:p>
            <a:pPr lvl="0"/>
            <a:r>
              <a:t>Click to edit Master title style</a:t>
            </a:r>
            <a:endParaRPr kumimoji="0" lang="en-US" altLang="en-US" sz="44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defPPr/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kumimoji="0" lang="en-US" altLang="en-US" sz="2800" b="0" i="0" u="none" strike="noStrike" kern="1200" cap="none" spc="0" normalizeH="0" baseline="0" noProof="0">
                <a:uLnTx/>
                <a:uFillTx/>
              </a:rPr>
              <a:t>Click to edit Master text styles</a:t>
            </a:r>
            <a:endParaRPr kumimoji="0" lang="en-US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en-US" altLang="en-US" sz="2400" b="0" i="0" u="none" strike="noStrike" kern="1200" cap="none" spc="0" normalizeH="0" baseline="0" noProof="0">
                <a:uLnTx/>
                <a:uFillTx/>
              </a:rPr>
              <a:t>Second level</a:t>
            </a:r>
            <a:endParaRPr kumimoji="0" lang="en-US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en-US" altLang="en-US" sz="2000" b="0" i="0" u="none" strike="noStrike" kern="1200" cap="none" spc="0" normalizeH="0" baseline="0" noProof="0">
                <a:uLnTx/>
                <a:uFillTx/>
              </a:rPr>
              <a:t>Third level</a:t>
            </a:r>
            <a:endParaRPr kumimoji="0" lang="en-US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en-US" altLang="en-US" sz="1800" b="0" i="0" u="none" strike="noStrike" kern="1200" cap="none" spc="0" normalizeH="0" baseline="0" noProof="0">
                <a:uLnTx/>
                <a:uFillTx/>
              </a:rPr>
              <a:t>Fourth level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en-US" altLang="en-US" sz="1800" b="0" i="0" u="none" strike="noStrike" kern="1200" cap="none" spc="0" normalizeH="0" baseline="0" noProof="0">
                <a:uLnTx/>
                <a:uFillTx/>
              </a:rPr>
              <a:t>Fifth level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defPPr/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kumimoji="0" lang="en-US" altLang="en-US" sz="2800" b="0" i="0" u="none" strike="noStrike" kern="1200" cap="none" spc="0" normalizeH="0" baseline="0" noProof="0">
                <a:uLnTx/>
                <a:uFillTx/>
              </a:rPr>
              <a:t>Click to edit Master text styles</a:t>
            </a:r>
            <a:endParaRPr kumimoji="0" lang="en-US" altLang="en-US" sz="2800" b="0" i="0" u="none" strike="noStrike" kern="1200" cap="none" spc="0" normalizeH="0" baseline="0" noProof="0">
              <a:uLnTx/>
              <a:uFillTx/>
            </a:endParaRPr>
          </a:p>
          <a:p>
            <a:pPr lvl="1"/>
            <a:r>
              <a:rPr kumimoji="0" lang="en-US" altLang="en-US" sz="2400" b="0" i="0" u="none" strike="noStrike" kern="1200" cap="none" spc="0" normalizeH="0" baseline="0" noProof="0">
                <a:uLnTx/>
                <a:uFillTx/>
              </a:rPr>
              <a:t>Second level</a:t>
            </a:r>
            <a:endParaRPr kumimoji="0" lang="en-US" altLang="en-US" sz="2400" b="0" i="0" u="none" strike="noStrike" kern="1200" cap="none" spc="0" normalizeH="0" baseline="0" noProof="0">
              <a:uLnTx/>
              <a:uFillTx/>
            </a:endParaRPr>
          </a:p>
          <a:p>
            <a:pPr lvl="2"/>
            <a:r>
              <a:rPr kumimoji="0" lang="en-US" altLang="en-US" sz="2000" b="0" i="0" u="none" strike="noStrike" kern="1200" cap="none" spc="0" normalizeH="0" baseline="0" noProof="0">
                <a:uLnTx/>
                <a:uFillTx/>
              </a:rPr>
              <a:t>Third level</a:t>
            </a:r>
            <a:endParaRPr kumimoji="0" lang="en-US" altLang="en-US" sz="2000" b="0" i="0" u="none" strike="noStrike" kern="1200" cap="none" spc="0" normalizeH="0" baseline="0" noProof="0">
              <a:uLnTx/>
              <a:uFillTx/>
            </a:endParaRPr>
          </a:p>
          <a:p>
            <a:pPr lvl="3"/>
            <a:r>
              <a:rPr kumimoji="0" lang="en-US" altLang="en-US" sz="1800" b="0" i="0" u="none" strike="noStrike" kern="1200" cap="none" spc="0" normalizeH="0" baseline="0" noProof="0">
                <a:uLnTx/>
                <a:uFillTx/>
              </a:rPr>
              <a:t>Fourth level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  <a:p>
            <a:pPr lvl="4"/>
            <a:r>
              <a:rPr kumimoji="0" lang="en-US" altLang="en-US" sz="1800" b="0" i="0" u="none" strike="noStrike" kern="1200" cap="none" spc="0" normalizeH="0" baseline="0" noProof="0">
                <a:uLnTx/>
                <a:uFillTx/>
              </a:rPr>
              <a:t>Fifth level</a:t>
            </a:r>
            <a:endParaRPr kumimoji="0" lang="en-US" altLang="en-US" sz="1800" b="0" i="0" u="none" strike="noStrike" kern="1200" cap="none" spc="0" normalizeH="0" baseline="0" noProof="0">
              <a:uLnTx/>
              <a:uFillTx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SzPct val="100000"/>
            </a:pPr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205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7FB15A2B-0E26-4F89-8CC8-86FC477563CA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E5A50FE9-0608-4658-AF94-B07E92BAF971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84350" y="2795588"/>
            <a:ext cx="83312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二、离子反应的应用</a:t>
            </a:r>
            <a:endParaRPr lang="zh-C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/>
          <p:nvPr/>
        </p:nvSpPr>
        <p:spPr>
          <a:xfrm>
            <a:off x="1128713" y="210503"/>
            <a:ext cx="7016750" cy="685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 dirty="0">
                <a:solidFill>
                  <a:srgbClr val="333399"/>
                </a:solidFill>
              </a:rPr>
              <a:t>★</a:t>
            </a:r>
            <a:r>
              <a:rPr lang="zh-CN" altLang="en-US" b="1" dirty="0">
                <a:solidFill>
                  <a:srgbClr val="0000FF"/>
                </a:solidFill>
              </a:rPr>
              <a:t>知识支持</a:t>
            </a:r>
            <a:r>
              <a:rPr lang="zh-CN" altLang="en-US" b="1" dirty="0">
                <a:solidFill>
                  <a:srgbClr val="FF0000"/>
                </a:solidFill>
              </a:rPr>
              <a:t>  </a:t>
            </a:r>
            <a:br>
              <a:rPr lang="zh-CN" altLang="en-US" b="1" dirty="0">
                <a:solidFill>
                  <a:srgbClr val="FF0000"/>
                </a:solidFill>
              </a:rPr>
            </a:br>
            <a:r>
              <a:rPr lang="zh-CN" altLang="en-US" sz="4400" b="1" i="1" dirty="0">
                <a:solidFill>
                  <a:srgbClr val="FFFFFF"/>
                </a:solidFill>
                <a:ea typeface="隶书" panose="02010509060101010101" pitchFamily="49" charset="-122"/>
              </a:rPr>
              <a:t>探究二</a:t>
            </a:r>
            <a:r>
              <a:rPr lang="zh-CN" altLang="en-US" b="1" dirty="0">
                <a:solidFill>
                  <a:srgbClr val="FF0000"/>
                </a:solidFill>
              </a:rPr>
              <a:t> 酸碱中和滴定终点的确定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7411" name="Rectangle 3"/>
          <p:cNvSpPr/>
          <p:nvPr/>
        </p:nvSpPr>
        <p:spPr>
          <a:xfrm>
            <a:off x="1992313" y="4221163"/>
            <a:ext cx="8270875" cy="1416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800" b="1" dirty="0">
                <a:solidFill>
                  <a:srgbClr val="333399"/>
                </a:solidFill>
                <a:latin typeface="Comic Sans MS" panose="030F0702030302020204" pitchFamily="66" charset="0"/>
              </a:rPr>
              <a:t>②</a:t>
            </a: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指示剂的选择原则</a:t>
            </a:r>
            <a:endParaRPr lang="zh-CN" altLang="en-US" sz="2800" b="1" dirty="0">
              <a:solidFill>
                <a:srgbClr val="333399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、指示剂的</a:t>
            </a:r>
            <a:r>
              <a: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pH</a:t>
            </a: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变色范围尽可能接近中和时的</a:t>
            </a:r>
            <a:r>
              <a: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pH</a:t>
            </a:r>
            <a:endParaRPr lang="en-US" altLang="zh-CN" sz="2800" b="1" dirty="0">
              <a:solidFill>
                <a:srgbClr val="333399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     B</a:t>
            </a: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、颜色变化明显。</a:t>
            </a:r>
            <a:endParaRPr lang="zh-CN" altLang="en-US" sz="2800" b="1" dirty="0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412" name="Group 4"/>
          <p:cNvGrpSpPr/>
          <p:nvPr/>
        </p:nvGrpSpPr>
        <p:grpSpPr>
          <a:xfrm>
            <a:off x="2208213" y="1182688"/>
            <a:ext cx="6480175" cy="2894012"/>
            <a:chOff x="0" y="0"/>
            <a:chExt cx="4082" cy="1823"/>
          </a:xfrm>
        </p:grpSpPr>
        <p:sp>
          <p:nvSpPr>
            <p:cNvPr id="11273" name="Text Box 5"/>
            <p:cNvSpPr txBox="1"/>
            <p:nvPr/>
          </p:nvSpPr>
          <p:spPr>
            <a:xfrm>
              <a:off x="0" y="0"/>
              <a:ext cx="393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"/>
                </a:spcBef>
              </a:pPr>
              <a:r>
                <a:rPr lang="zh-CN" altLang="en-US" sz="2800" b="1" dirty="0">
                  <a:solidFill>
                    <a:srgbClr val="333399"/>
                  </a:solidFill>
                  <a:latin typeface="Comic Sans MS" panose="030F0702030302020204" pitchFamily="66" charset="0"/>
                </a:rPr>
                <a:t>①</a:t>
              </a:r>
              <a:r>
                <a:rPr lang="zh-CN" altLang="en-US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常用指示剂的变色范围</a:t>
              </a:r>
              <a:endPara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74" name="Rectangle 6"/>
            <p:cNvSpPr/>
            <p:nvPr/>
          </p:nvSpPr>
          <p:spPr>
            <a:xfrm>
              <a:off x="3493" y="1497"/>
              <a:ext cx="589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ClrTx/>
                <a:buSzTx/>
                <a:buNone/>
              </a:pPr>
              <a:r>
                <a:rPr lang="zh-CN" altLang="en-US" sz="2800" b="1" dirty="0">
                  <a:solidFill>
                    <a:srgbClr val="FF0066"/>
                  </a:solidFill>
                </a:rPr>
                <a:t>红色</a:t>
              </a:r>
              <a:endParaRPr lang="zh-CN" alt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11275" name="Rectangle 7"/>
            <p:cNvSpPr/>
            <p:nvPr/>
          </p:nvSpPr>
          <p:spPr>
            <a:xfrm>
              <a:off x="3493" y="1143"/>
              <a:ext cx="589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3333FF"/>
                  </a:solidFill>
                </a:rPr>
                <a:t>蓝色</a:t>
              </a:r>
              <a:endParaRPr lang="zh-CN" altLang="en-US" sz="2800" dirty="0">
                <a:solidFill>
                  <a:srgbClr val="3333FF"/>
                </a:solidFill>
              </a:endParaRPr>
            </a:p>
          </p:txBody>
        </p:sp>
        <p:sp>
          <p:nvSpPr>
            <p:cNvPr id="11276" name="Rectangle 8"/>
            <p:cNvSpPr/>
            <p:nvPr/>
          </p:nvSpPr>
          <p:spPr>
            <a:xfrm>
              <a:off x="3493" y="817"/>
              <a:ext cx="589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CF01"/>
                  </a:solidFill>
                </a:rPr>
                <a:t>黄色</a:t>
              </a:r>
              <a:endParaRPr lang="zh-CN" altLang="en-US" sz="2800" b="1" dirty="0">
                <a:solidFill>
                  <a:srgbClr val="FFCF01"/>
                </a:solidFill>
              </a:endParaRPr>
            </a:p>
          </p:txBody>
        </p:sp>
        <p:sp>
          <p:nvSpPr>
            <p:cNvPr id="11277" name="Rectangle 9"/>
            <p:cNvSpPr/>
            <p:nvPr/>
          </p:nvSpPr>
          <p:spPr>
            <a:xfrm>
              <a:off x="3493" y="409"/>
              <a:ext cx="589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ct val="0"/>
                </a:spcBef>
                <a:buClrTx/>
                <a:buSzTx/>
                <a:buNone/>
              </a:pPr>
              <a:r>
                <a:rPr lang="zh-CN" altLang="en-US" sz="2800" b="1" dirty="0">
                  <a:solidFill>
                    <a:srgbClr val="333399"/>
                  </a:solidFill>
                </a:rPr>
                <a:t>碱色</a:t>
              </a:r>
              <a:endParaRPr lang="zh-CN" altLang="en-US" sz="2800" dirty="0">
                <a:solidFill>
                  <a:srgbClr val="333399"/>
                </a:solidFill>
              </a:endParaRPr>
            </a:p>
          </p:txBody>
        </p:sp>
        <p:sp>
          <p:nvSpPr>
            <p:cNvPr id="11278" name="Rectangle 10"/>
            <p:cNvSpPr/>
            <p:nvPr/>
          </p:nvSpPr>
          <p:spPr>
            <a:xfrm>
              <a:off x="1005" y="1497"/>
              <a:ext cx="620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000000"/>
                  </a:solidFill>
                </a:rPr>
                <a:t>无色</a:t>
              </a:r>
              <a:endParaRPr lang="zh-CN" altLang="en-US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11279" name="Rectangle 11"/>
            <p:cNvSpPr/>
            <p:nvPr/>
          </p:nvSpPr>
          <p:spPr>
            <a:xfrm>
              <a:off x="1005" y="1143"/>
              <a:ext cx="620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0000"/>
                  </a:solidFill>
                </a:rPr>
                <a:t>红色</a:t>
              </a: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280" name="Rectangle 12"/>
            <p:cNvSpPr/>
            <p:nvPr/>
          </p:nvSpPr>
          <p:spPr>
            <a:xfrm>
              <a:off x="1005" y="817"/>
              <a:ext cx="620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0000"/>
                  </a:solidFill>
                </a:rPr>
                <a:t>红色</a:t>
              </a: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281" name="Rectangle 13"/>
            <p:cNvSpPr/>
            <p:nvPr/>
          </p:nvSpPr>
          <p:spPr>
            <a:xfrm>
              <a:off x="1005" y="409"/>
              <a:ext cx="620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0000"/>
                  </a:solidFill>
                </a:rPr>
                <a:t>酸色</a:t>
              </a: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282" name="Rectangle 14"/>
            <p:cNvSpPr/>
            <p:nvPr/>
          </p:nvSpPr>
          <p:spPr>
            <a:xfrm>
              <a:off x="1625" y="1497"/>
              <a:ext cx="507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8.0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3" name="Rectangle 15"/>
            <p:cNvSpPr/>
            <p:nvPr/>
          </p:nvSpPr>
          <p:spPr>
            <a:xfrm>
              <a:off x="1625" y="1143"/>
              <a:ext cx="507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5.0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4" name="Rectangle 16"/>
            <p:cNvSpPr/>
            <p:nvPr/>
          </p:nvSpPr>
          <p:spPr>
            <a:xfrm>
              <a:off x="1625" y="817"/>
              <a:ext cx="507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3.1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5" name="Rectangle 17"/>
            <p:cNvSpPr/>
            <p:nvPr/>
          </p:nvSpPr>
          <p:spPr>
            <a:xfrm>
              <a:off x="1625" y="409"/>
              <a:ext cx="507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pH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6" name="Rectangle 18"/>
            <p:cNvSpPr/>
            <p:nvPr/>
          </p:nvSpPr>
          <p:spPr>
            <a:xfrm>
              <a:off x="2940" y="1497"/>
              <a:ext cx="553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10.0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87" name="Rectangle 19"/>
            <p:cNvSpPr/>
            <p:nvPr/>
          </p:nvSpPr>
          <p:spPr>
            <a:xfrm>
              <a:off x="2132" y="1497"/>
              <a:ext cx="808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66CC"/>
                  </a:solidFill>
                </a:rPr>
                <a:t>浅红色</a:t>
              </a:r>
              <a:endParaRPr lang="zh-CN" altLang="en-US" sz="2800" b="1" dirty="0">
                <a:solidFill>
                  <a:srgbClr val="FF66CC"/>
                </a:solidFill>
              </a:endParaRPr>
            </a:p>
          </p:txBody>
        </p:sp>
        <p:sp>
          <p:nvSpPr>
            <p:cNvPr id="11288" name="Rectangle 20"/>
            <p:cNvSpPr/>
            <p:nvPr/>
          </p:nvSpPr>
          <p:spPr>
            <a:xfrm>
              <a:off x="45" y="1497"/>
              <a:ext cx="960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000000"/>
                  </a:solidFill>
                </a:rPr>
                <a:t>酚    酞</a:t>
              </a:r>
              <a:endParaRPr lang="zh-CN" altLang="en-US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11289" name="Rectangle 21"/>
            <p:cNvSpPr/>
            <p:nvPr/>
          </p:nvSpPr>
          <p:spPr>
            <a:xfrm>
              <a:off x="2940" y="1143"/>
              <a:ext cx="553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8.0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0" name="Rectangle 22"/>
            <p:cNvSpPr/>
            <p:nvPr/>
          </p:nvSpPr>
          <p:spPr>
            <a:xfrm>
              <a:off x="2132" y="1143"/>
              <a:ext cx="808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CC00CC"/>
                  </a:solidFill>
                </a:rPr>
                <a:t>紫色</a:t>
              </a:r>
              <a:endParaRPr lang="zh-CN" altLang="en-US" sz="2800" b="1" dirty="0">
                <a:solidFill>
                  <a:srgbClr val="CC00CC"/>
                </a:solidFill>
              </a:endParaRPr>
            </a:p>
          </p:txBody>
        </p:sp>
        <p:sp>
          <p:nvSpPr>
            <p:cNvPr id="11291" name="Rectangle 23"/>
            <p:cNvSpPr/>
            <p:nvPr/>
          </p:nvSpPr>
          <p:spPr>
            <a:xfrm>
              <a:off x="45" y="1143"/>
              <a:ext cx="960" cy="35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000000"/>
                  </a:solidFill>
                </a:rPr>
                <a:t>石    蕊</a:t>
              </a:r>
              <a:endParaRPr lang="zh-CN" altLang="en-US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11292" name="Rectangle 24"/>
            <p:cNvSpPr/>
            <p:nvPr/>
          </p:nvSpPr>
          <p:spPr>
            <a:xfrm>
              <a:off x="2940" y="817"/>
              <a:ext cx="553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4.4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3" name="Rectangle 25"/>
            <p:cNvSpPr/>
            <p:nvPr/>
          </p:nvSpPr>
          <p:spPr>
            <a:xfrm>
              <a:off x="2132" y="817"/>
              <a:ext cx="808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9933"/>
                  </a:solidFill>
                </a:rPr>
                <a:t>橙色</a:t>
              </a:r>
              <a:endParaRPr lang="zh-CN" altLang="en-US" sz="2800" b="1" dirty="0">
                <a:solidFill>
                  <a:srgbClr val="FF9933"/>
                </a:solidFill>
              </a:endParaRPr>
            </a:p>
          </p:txBody>
        </p:sp>
        <p:sp>
          <p:nvSpPr>
            <p:cNvPr id="11294" name="Rectangle 26"/>
            <p:cNvSpPr/>
            <p:nvPr/>
          </p:nvSpPr>
          <p:spPr>
            <a:xfrm>
              <a:off x="45" y="817"/>
              <a:ext cx="960" cy="326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000000"/>
                  </a:solidFill>
                </a:rPr>
                <a:t>甲基橙</a:t>
              </a:r>
              <a:endParaRPr lang="zh-CN" altLang="en-US" sz="2800" b="1" dirty="0">
                <a:solidFill>
                  <a:srgbClr val="000000"/>
                </a:solidFill>
              </a:endParaRPr>
            </a:p>
          </p:txBody>
        </p:sp>
        <p:sp>
          <p:nvSpPr>
            <p:cNvPr id="11295" name="Rectangle 27"/>
            <p:cNvSpPr/>
            <p:nvPr/>
          </p:nvSpPr>
          <p:spPr>
            <a:xfrm>
              <a:off x="2940" y="409"/>
              <a:ext cx="553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pH</a:t>
              </a:r>
              <a:endParaRPr lang="en-US" altLang="zh-CN" sz="2800" b="1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296" name="Rectangle 28"/>
            <p:cNvSpPr/>
            <p:nvPr/>
          </p:nvSpPr>
          <p:spPr>
            <a:xfrm>
              <a:off x="2132" y="409"/>
              <a:ext cx="808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r>
                <a:rPr lang="zh-CN" altLang="en-US" sz="2800" b="1" dirty="0">
                  <a:solidFill>
                    <a:srgbClr val="FF9933"/>
                  </a:solidFill>
                </a:rPr>
                <a:t>中间色</a:t>
              </a:r>
              <a:endParaRPr lang="zh-CN" altLang="en-US" sz="2800" b="1" dirty="0">
                <a:solidFill>
                  <a:srgbClr val="FF9933"/>
                </a:solidFill>
              </a:endParaRPr>
            </a:p>
          </p:txBody>
        </p:sp>
        <p:sp>
          <p:nvSpPr>
            <p:cNvPr id="11297" name="Rectangle 29"/>
            <p:cNvSpPr/>
            <p:nvPr/>
          </p:nvSpPr>
          <p:spPr>
            <a:xfrm>
              <a:off x="45" y="409"/>
              <a:ext cx="960" cy="408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buClr>
                  <a:srgbClr val="3333CC"/>
                </a:buClr>
                <a:buNone/>
              </a:pPr>
              <a:endParaRPr lang="zh-CN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298" name="Line 30"/>
            <p:cNvSpPr/>
            <p:nvPr/>
          </p:nvSpPr>
          <p:spPr>
            <a:xfrm>
              <a:off x="45" y="817"/>
              <a:ext cx="4037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9" name="Line 31"/>
            <p:cNvSpPr/>
            <p:nvPr/>
          </p:nvSpPr>
          <p:spPr>
            <a:xfrm>
              <a:off x="45" y="1143"/>
              <a:ext cx="4037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0" name="Line 32"/>
            <p:cNvSpPr/>
            <p:nvPr/>
          </p:nvSpPr>
          <p:spPr>
            <a:xfrm>
              <a:off x="45" y="1497"/>
              <a:ext cx="4037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1" name="Line 33"/>
            <p:cNvSpPr/>
            <p:nvPr/>
          </p:nvSpPr>
          <p:spPr>
            <a:xfrm>
              <a:off x="45" y="409"/>
              <a:ext cx="0" cy="1414"/>
            </a:xfrm>
            <a:prstGeom prst="line">
              <a:avLst/>
            </a:prstGeom>
            <a:ln w="19050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2" name="Line 34"/>
            <p:cNvSpPr/>
            <p:nvPr/>
          </p:nvSpPr>
          <p:spPr>
            <a:xfrm>
              <a:off x="1005" y="409"/>
              <a:ext cx="0" cy="141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3" name="Line 35"/>
            <p:cNvSpPr/>
            <p:nvPr/>
          </p:nvSpPr>
          <p:spPr>
            <a:xfrm>
              <a:off x="2940" y="409"/>
              <a:ext cx="0" cy="141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4" name="Line 36"/>
            <p:cNvSpPr/>
            <p:nvPr/>
          </p:nvSpPr>
          <p:spPr>
            <a:xfrm>
              <a:off x="3493" y="409"/>
              <a:ext cx="0" cy="141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5" name="Line 37"/>
            <p:cNvSpPr/>
            <p:nvPr/>
          </p:nvSpPr>
          <p:spPr>
            <a:xfrm>
              <a:off x="4082" y="409"/>
              <a:ext cx="0" cy="1414"/>
            </a:xfrm>
            <a:prstGeom prst="line">
              <a:avLst/>
            </a:prstGeom>
            <a:ln w="19050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6" name="Line 38"/>
            <p:cNvSpPr/>
            <p:nvPr/>
          </p:nvSpPr>
          <p:spPr>
            <a:xfrm>
              <a:off x="2132" y="409"/>
              <a:ext cx="0" cy="141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7" name="Line 39"/>
            <p:cNvSpPr/>
            <p:nvPr/>
          </p:nvSpPr>
          <p:spPr>
            <a:xfrm>
              <a:off x="1625" y="409"/>
              <a:ext cx="0" cy="141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8" name="Line 40"/>
            <p:cNvSpPr/>
            <p:nvPr/>
          </p:nvSpPr>
          <p:spPr>
            <a:xfrm>
              <a:off x="45" y="409"/>
              <a:ext cx="4037" cy="0"/>
            </a:xfrm>
            <a:prstGeom prst="line">
              <a:avLst/>
            </a:prstGeom>
            <a:ln w="19050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9" name="Line 41"/>
            <p:cNvSpPr/>
            <p:nvPr/>
          </p:nvSpPr>
          <p:spPr>
            <a:xfrm>
              <a:off x="45" y="1823"/>
              <a:ext cx="4037" cy="0"/>
            </a:xfrm>
            <a:prstGeom prst="line">
              <a:avLst/>
            </a:prstGeom>
            <a:ln w="19050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52" name="Group 44"/>
          <p:cNvGrpSpPr/>
          <p:nvPr/>
        </p:nvGrpSpPr>
        <p:grpSpPr>
          <a:xfrm>
            <a:off x="1992313" y="5661025"/>
            <a:ext cx="7131050" cy="576263"/>
            <a:chOff x="295" y="3566"/>
            <a:chExt cx="4492" cy="363"/>
          </a:xfrm>
        </p:grpSpPr>
        <p:sp>
          <p:nvSpPr>
            <p:cNvPr id="11271" name="Text Box 42"/>
            <p:cNvSpPr txBox="1"/>
            <p:nvPr/>
          </p:nvSpPr>
          <p:spPr>
            <a:xfrm>
              <a:off x="2897" y="3602"/>
              <a:ext cx="189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酚酞       </a:t>
              </a:r>
              <a:endParaRPr lang="zh-CN" altLang="en-US" sz="28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272" name="Rectangle 43"/>
            <p:cNvSpPr/>
            <p:nvPr/>
          </p:nvSpPr>
          <p:spPr>
            <a:xfrm>
              <a:off x="295" y="3566"/>
              <a:ext cx="243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1" hangingPunct="1"/>
              <a:endPara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7455" name="Text Box 47"/>
          <p:cNvSpPr txBox="1"/>
          <p:nvPr/>
        </p:nvSpPr>
        <p:spPr>
          <a:xfrm>
            <a:off x="1992313" y="5697538"/>
            <a:ext cx="4105275" cy="1160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  <a:latin typeface="Tahoma" panose="020B0604030504040204" pitchFamily="34" charset="0"/>
              </a:rPr>
              <a:t>你选用什么指示剂？</a:t>
            </a:r>
            <a:endParaRPr lang="zh-CN" altLang="en-US" sz="2800" b="1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zh-CN" altLang="en-US" sz="2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463771" y="604667"/>
            <a:ext cx="877963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强酸滴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弱碱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、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弱酸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滴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强碱，应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分别选用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什么样的指示剂最合适？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grpSp>
        <p:nvGrpSpPr>
          <p:cNvPr id="5" name="Group 3"/>
          <p:cNvGrpSpPr/>
          <p:nvPr/>
        </p:nvGrpSpPr>
        <p:grpSpPr bwMode="auto">
          <a:xfrm>
            <a:off x="598175" y="322916"/>
            <a:ext cx="1577975" cy="1541463"/>
            <a:chOff x="1008" y="1536"/>
            <a:chExt cx="1251" cy="1256"/>
          </a:xfrm>
        </p:grpSpPr>
        <p:sp>
          <p:nvSpPr>
            <p:cNvPr id="6" name="Oval 11"/>
            <p:cNvSpPr>
              <a:spLocks noChangeArrowheads="1"/>
            </p:cNvSpPr>
            <p:nvPr/>
          </p:nvSpPr>
          <p:spPr bwMode="gray">
            <a:xfrm>
              <a:off x="1008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Oval 12"/>
            <p:cNvSpPr>
              <a:spLocks noChangeArrowheads="1"/>
            </p:cNvSpPr>
            <p:nvPr/>
          </p:nvSpPr>
          <p:spPr bwMode="gray">
            <a:xfrm>
              <a:off x="1008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Oval 13"/>
            <p:cNvSpPr>
              <a:spLocks noChangeArrowheads="1"/>
            </p:cNvSpPr>
            <p:nvPr/>
          </p:nvSpPr>
          <p:spPr bwMode="gray">
            <a:xfrm>
              <a:off x="1090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gray">
            <a:xfrm>
              <a:off x="1091" y="1620"/>
              <a:ext cx="1087" cy="109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0" name="Oval 15"/>
            <p:cNvSpPr>
              <a:spLocks noChangeArrowheads="1"/>
            </p:cNvSpPr>
            <p:nvPr/>
          </p:nvSpPr>
          <p:spPr bwMode="gray">
            <a:xfrm>
              <a:off x="1144" y="1673"/>
              <a:ext cx="979" cy="98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11" name="Group 16"/>
            <p:cNvGrpSpPr/>
            <p:nvPr/>
          </p:nvGrpSpPr>
          <p:grpSpPr bwMode="auto">
            <a:xfrm>
              <a:off x="1160" y="1687"/>
              <a:ext cx="947" cy="952"/>
              <a:chOff x="4166" y="1706"/>
              <a:chExt cx="1252" cy="1252"/>
            </a:xfrm>
          </p:grpSpPr>
          <p:sp>
            <p:nvSpPr>
              <p:cNvPr id="13" name="Oval 1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4" name="Oval 1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5" name="Oval 1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6" name="Oval 2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110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" name="Text Box 39"/>
            <p:cNvSpPr txBox="1">
              <a:spLocks noChangeArrowheads="1"/>
            </p:cNvSpPr>
            <p:nvPr/>
          </p:nvSpPr>
          <p:spPr bwMode="gray">
            <a:xfrm>
              <a:off x="1233" y="1916"/>
              <a:ext cx="782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 dirty="0" smtClean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思考</a:t>
              </a:r>
              <a:endParaRPr lang="en-US" altLang="zh-CN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17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72620" y="2122646"/>
          <a:ext cx="9855200" cy="3305176"/>
        </p:xfrm>
        <a:graphic>
          <a:graphicData uri="http://schemas.openxmlformats.org/drawingml/2006/table">
            <a:tbl>
              <a:tblPr/>
              <a:tblGrid>
                <a:gridCol w="4653703"/>
                <a:gridCol w="5201497"/>
              </a:tblGrid>
              <a:tr h="8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滴定类型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选择指示剂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强酸与强碱反应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强酸与弱碱反应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</a:rPr>
                        <a:t>弱酸与强碱反应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</a:endParaRPr>
                    </a:p>
                  </a:txBody>
                  <a:tcPr marL="121920" marR="121920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6982615" y="3169443"/>
            <a:ext cx="2877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甲基橙、酚酞等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7662700" y="3889216"/>
            <a:ext cx="1378511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甲基橙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7846094" y="4731883"/>
            <a:ext cx="101172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酚酞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32585" y="5713095"/>
            <a:ext cx="91573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石蕊不能用作指示剂，因为其变色范围太大</a:t>
            </a:r>
            <a:endParaRPr lang="zh-CN" altLang="en-US" sz="36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8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"/>
                                        <p:tgtEl>
                                          <p:spTgt spid="1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"/>
                                        <p:tgtEl>
                                          <p:spTgt spid="20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 build="p"/>
      <p:bldP spid="19" grpId="0" autoUpdateAnimBg="0" build="p"/>
      <p:bldP spid="20" grpId="0" autoUpdateAnimBg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61427" y="191495"/>
            <a:ext cx="7823197" cy="856343"/>
          </a:xfrm>
        </p:spPr>
        <p:txBody>
          <a:bodyPr/>
          <a:lstStyle/>
          <a:p>
            <a:pPr algn="l"/>
            <a:r>
              <a:rPr lang="zh-CN" altLang="en-US" sz="2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酸碱中和滴定过程中为什么会出现颜色的突变？</a:t>
            </a:r>
            <a:endParaRPr lang="zh-CN" altLang="en-US" sz="2800" b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510402" y="1023639"/>
            <a:ext cx="10018349" cy="4255214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cs typeface="Times New Roman" panose="02020603050405020304" pitchFamily="18" charset="0"/>
              </a:rPr>
              <a:t>例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2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、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25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℃时，向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50mL  pH=5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的盐酸中加入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1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滴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0.1000</a:t>
            </a:r>
            <a:r>
              <a:rPr lang="en-US" altLang="zh-CN" sz="2800" b="1" dirty="0"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cs typeface="Times New Roman" panose="02020603050405020304" pitchFamily="18" charset="0"/>
              </a:rPr>
              <a:t>mol·L</a:t>
            </a:r>
            <a:r>
              <a:rPr lang="zh-CN" altLang="en-US" sz="2800" b="1" baseline="30000" dirty="0">
                <a:cs typeface="Times New Roman" panose="02020603050405020304" pitchFamily="18" charset="0"/>
              </a:rPr>
              <a:t>－</a:t>
            </a:r>
            <a:r>
              <a:rPr lang="en-US" altLang="zh-CN" sz="2800" b="1" baseline="30000" dirty="0">
                <a:cs typeface="Times New Roman" panose="02020603050405020304" pitchFamily="18" charset="0"/>
              </a:rPr>
              <a:t>1 </a:t>
            </a:r>
            <a:r>
              <a:rPr lang="en-US" altLang="zh-CN" sz="2800" b="1" dirty="0" err="1" smtClean="0">
                <a:cs typeface="Times New Roman" panose="02020603050405020304" pitchFamily="18" charset="0"/>
              </a:rPr>
              <a:t>NaOH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溶液后，溶液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pH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变为多少？（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1mL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溶液约为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20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滴）</a:t>
            </a:r>
            <a:endParaRPr lang="en-US" altLang="zh-CN" sz="2800" b="1" dirty="0" smtClean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cs typeface="Times New Roman" panose="02020603050405020304" pitchFamily="18" charset="0"/>
              </a:rPr>
              <a:t>解析：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n(</a:t>
            </a:r>
            <a:r>
              <a:rPr lang="en-US" altLang="zh-CN" sz="2800" b="1" dirty="0" err="1">
                <a:cs typeface="Times New Roman" panose="02020603050405020304" pitchFamily="18" charset="0"/>
              </a:rPr>
              <a:t>NaOH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) = 0.05mL×0.1000 </a:t>
            </a:r>
            <a:r>
              <a:rPr lang="en-US" altLang="zh-CN" sz="2800" b="1" dirty="0" err="1">
                <a:cs typeface="Times New Roman" panose="02020603050405020304" pitchFamily="18" charset="0"/>
              </a:rPr>
              <a:t>mol·L</a:t>
            </a:r>
            <a:r>
              <a:rPr lang="zh-CN" altLang="en-US" sz="2800" b="1" baseline="30000" dirty="0">
                <a:cs typeface="Times New Roman" panose="02020603050405020304" pitchFamily="18" charset="0"/>
              </a:rPr>
              <a:t>－</a:t>
            </a:r>
            <a:r>
              <a:rPr lang="en-US" altLang="zh-CN" sz="2800" b="1" baseline="30000" dirty="0">
                <a:cs typeface="Times New Roman" panose="02020603050405020304" pitchFamily="18" charset="0"/>
              </a:rPr>
              <a:t>1 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= 5×10</a:t>
            </a:r>
            <a:r>
              <a:rPr lang="en-US" altLang="zh-CN" sz="2800" b="1" baseline="30000" dirty="0" smtClean="0">
                <a:cs typeface="Times New Roman" panose="02020603050405020304" pitchFamily="18" charset="0"/>
              </a:rPr>
              <a:t>-6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cs typeface="Times New Roman" panose="02020603050405020304" pitchFamily="18" charset="0"/>
              </a:rPr>
              <a:t>mol</a:t>
            </a:r>
            <a:endParaRPr lang="en-US" altLang="zh-CN" sz="2800" b="1" dirty="0" smtClean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zh-CN" sz="2800" b="1" dirty="0" smtClean="0">
                <a:cs typeface="Times New Roman" panose="02020603050405020304" pitchFamily="18" charset="0"/>
              </a:rPr>
              <a:t>n(</a:t>
            </a:r>
            <a:r>
              <a:rPr lang="en-US" altLang="zh-CN" sz="2800" b="1" dirty="0" err="1" smtClean="0">
                <a:cs typeface="Times New Roman" panose="02020603050405020304" pitchFamily="18" charset="0"/>
              </a:rPr>
              <a:t>HCl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)= 50mL×10</a:t>
            </a:r>
            <a:r>
              <a:rPr lang="en-US" altLang="zh-CN" sz="2800" b="1" baseline="30000" dirty="0" smtClean="0">
                <a:cs typeface="Times New Roman" panose="02020603050405020304" pitchFamily="18" charset="0"/>
              </a:rPr>
              <a:t>-5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  </a:t>
            </a:r>
            <a:r>
              <a:rPr lang="en-US" altLang="zh-CN" sz="2800" b="1" dirty="0" err="1" smtClean="0">
                <a:cs typeface="Times New Roman" panose="02020603050405020304" pitchFamily="18" charset="0"/>
              </a:rPr>
              <a:t>mol·L</a:t>
            </a:r>
            <a:r>
              <a:rPr lang="zh-CN" altLang="en-US" sz="2800" b="1" baseline="30000" dirty="0">
                <a:cs typeface="Times New Roman" panose="02020603050405020304" pitchFamily="18" charset="0"/>
              </a:rPr>
              <a:t>－</a:t>
            </a:r>
            <a:r>
              <a:rPr lang="en-US" altLang="zh-CN" sz="2800" b="1" baseline="30000" dirty="0">
                <a:cs typeface="Times New Roman" panose="02020603050405020304" pitchFamily="18" charset="0"/>
              </a:rPr>
              <a:t>1 </a:t>
            </a:r>
            <a:r>
              <a:rPr lang="en-US" altLang="zh-CN" sz="2800" b="1" dirty="0">
                <a:cs typeface="Times New Roman" panose="02020603050405020304" pitchFamily="18" charset="0"/>
              </a:rPr>
              <a:t>= 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5×10</a:t>
            </a:r>
            <a:r>
              <a:rPr lang="en-US" altLang="zh-CN" sz="2800" b="1" baseline="30000" dirty="0" smtClean="0">
                <a:cs typeface="Times New Roman" panose="02020603050405020304" pitchFamily="18" charset="0"/>
              </a:rPr>
              <a:t>-7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cs typeface="Times New Roman" panose="02020603050405020304" pitchFamily="18" charset="0"/>
              </a:rPr>
              <a:t>mol</a:t>
            </a:r>
            <a:endParaRPr lang="en-US" altLang="zh-CN" sz="2800" b="1" dirty="0" smtClean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cs typeface="Times New Roman" panose="02020603050405020304" pitchFamily="18" charset="0"/>
              </a:rPr>
              <a:t>故两溶液混合后，氢氧化钠过量，溶液呈碱性，且</a:t>
            </a:r>
            <a:endParaRPr lang="en-US" altLang="zh-CN" sz="2800" b="1" dirty="0" smtClean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endParaRPr lang="en-US" altLang="zh-CN" sz="2800" b="1" dirty="0" smtClean="0"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zh-CN" altLang="en-US" sz="2800" b="1" dirty="0" smtClean="0">
                <a:cs typeface="Times New Roman" panose="02020603050405020304" pitchFamily="18" charset="0"/>
              </a:rPr>
              <a:t>所以，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pH</a:t>
            </a:r>
            <a:r>
              <a:rPr lang="zh-CN" altLang="en-US" sz="2800" b="1" dirty="0" smtClean="0">
                <a:cs typeface="Times New Roman" panose="02020603050405020304" pitchFamily="18" charset="0"/>
              </a:rPr>
              <a:t>≈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10</a:t>
            </a:r>
            <a:endParaRPr lang="en-US" altLang="zh-CN" sz="2800" b="1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19" name="对象 18"/>
          <p:cNvGraphicFramePr>
            <a:graphicFrameLocks noChangeAspect="1"/>
          </p:cNvGraphicFramePr>
          <p:nvPr/>
        </p:nvGraphicFramePr>
        <p:xfrm>
          <a:off x="1035038" y="4713574"/>
          <a:ext cx="10121900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" imgW="101193600" imgH="10058400" progId="Equation.DSMT4">
                  <p:embed/>
                </p:oleObj>
              </mc:Choice>
              <mc:Fallback>
                <p:oleObj name="Equation" r:id="rId1" imgW="101193600" imgH="10058400" progId="Equation.DSMT4">
                  <p:embed/>
                  <p:pic>
                    <p:nvPicPr>
                      <p:cNvPr id="0" name="图片 513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35038" y="4713574"/>
                        <a:ext cx="10121900" cy="1004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3"/>
          <p:cNvGrpSpPr/>
          <p:nvPr/>
        </p:nvGrpSpPr>
        <p:grpSpPr bwMode="auto">
          <a:xfrm>
            <a:off x="107955" y="-299"/>
            <a:ext cx="1577975" cy="1541463"/>
            <a:chOff x="1008" y="1536"/>
            <a:chExt cx="1251" cy="1256"/>
          </a:xfrm>
        </p:grpSpPr>
        <p:sp>
          <p:nvSpPr>
            <p:cNvPr id="21" name="Oval 11"/>
            <p:cNvSpPr>
              <a:spLocks noChangeArrowheads="1"/>
            </p:cNvSpPr>
            <p:nvPr/>
          </p:nvSpPr>
          <p:spPr bwMode="gray">
            <a:xfrm>
              <a:off x="1008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2" name="Oval 12"/>
            <p:cNvSpPr>
              <a:spLocks noChangeArrowheads="1"/>
            </p:cNvSpPr>
            <p:nvPr/>
          </p:nvSpPr>
          <p:spPr bwMode="gray">
            <a:xfrm>
              <a:off x="1008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3" name="Oval 13"/>
            <p:cNvSpPr>
              <a:spLocks noChangeArrowheads="1"/>
            </p:cNvSpPr>
            <p:nvPr/>
          </p:nvSpPr>
          <p:spPr bwMode="gray">
            <a:xfrm>
              <a:off x="1090" y="1617"/>
              <a:ext cx="1087" cy="109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4" name="Oval 14"/>
            <p:cNvSpPr>
              <a:spLocks noChangeArrowheads="1"/>
            </p:cNvSpPr>
            <p:nvPr/>
          </p:nvSpPr>
          <p:spPr bwMode="gray">
            <a:xfrm>
              <a:off x="1091" y="1620"/>
              <a:ext cx="1087" cy="109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5" name="Oval 15"/>
            <p:cNvSpPr>
              <a:spLocks noChangeArrowheads="1"/>
            </p:cNvSpPr>
            <p:nvPr/>
          </p:nvSpPr>
          <p:spPr bwMode="gray">
            <a:xfrm>
              <a:off x="1144" y="1673"/>
              <a:ext cx="979" cy="98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grpSp>
          <p:nvGrpSpPr>
            <p:cNvPr id="26" name="Group 16"/>
            <p:cNvGrpSpPr/>
            <p:nvPr/>
          </p:nvGrpSpPr>
          <p:grpSpPr bwMode="auto">
            <a:xfrm>
              <a:off x="1160" y="1687"/>
              <a:ext cx="947" cy="952"/>
              <a:chOff x="4166" y="1706"/>
              <a:chExt cx="1252" cy="1252"/>
            </a:xfrm>
          </p:grpSpPr>
          <p:sp>
            <p:nvSpPr>
              <p:cNvPr id="28" name="Oval 1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" name="Oval 1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30" name="Oval 1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31" name="Oval 2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110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7" name="Text Box 39"/>
            <p:cNvSpPr txBox="1">
              <a:spLocks noChangeArrowheads="1"/>
            </p:cNvSpPr>
            <p:nvPr/>
          </p:nvSpPr>
          <p:spPr bwMode="gray">
            <a:xfrm>
              <a:off x="1233" y="1916"/>
              <a:ext cx="782" cy="4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 dirty="0" smtClean="0">
                  <a:solidFill>
                    <a:srgbClr val="0000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思考</a:t>
              </a:r>
              <a:endParaRPr lang="en-US" altLang="zh-CN" sz="2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205740" y="960120"/>
            <a:ext cx="11824970" cy="612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用前检验（是否漏水）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②洗涤（准确测定的保障）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63855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滴定管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自来水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冲洗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→蒸馏水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清洗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2~3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次→</a:t>
            </a:r>
            <a:r>
              <a:rPr kumimoji="1" lang="zh-CN" altLang="en-US" sz="2800" b="1" dirty="0">
                <a:solidFill>
                  <a:srgbClr val="CC006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待盛液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润洗</a:t>
            </a:r>
            <a:endParaRPr kumimoji="1"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363855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锥形瓶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——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自来水冲洗→蒸馏水清洗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2~3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次</a:t>
            </a:r>
            <a:r>
              <a:rPr lang="zh-CN" altLang="zh-CN" sz="28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（不必干燥，不能润洗）</a:t>
            </a:r>
            <a:endParaRPr kumimoji="1" lang="en-US" altLang="zh-CN" sz="28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③装液</a:t>
            </a:r>
            <a:r>
              <a:rPr kumimoji="1"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[</a:t>
            </a: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滴定管中加入液体</a:t>
            </a:r>
            <a:r>
              <a:rPr kumimoji="1"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endParaRPr kumimoji="1"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63855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取一定体积未知浓度的 </a:t>
            </a:r>
            <a:r>
              <a:rPr kumimoji="1" lang="en-US" altLang="zh-CN" sz="2800" b="1" dirty="0" err="1">
                <a:latin typeface="Garamond" panose="02020404030301010803" pitchFamily="18" charset="0"/>
                <a:ea typeface="微软雅黑" panose="020B0503020204020204" pitchFamily="34" charset="-122"/>
              </a:rPr>
              <a:t>NaOH</a:t>
            </a: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于锥形瓶</a:t>
            </a:r>
            <a:r>
              <a:rPr kumimoji="1"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不润洗</a:t>
            </a:r>
            <a:r>
              <a:rPr kumimoji="1"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kumimoji="1"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363855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3300"/>
              </a:buClr>
              <a:buFont typeface="Wingdings" panose="05000000000000000000" pitchFamily="2" charset="2"/>
              <a:buChar char="Ø"/>
            </a:pPr>
            <a:r>
              <a:rPr kumimoji="1"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装标准液  </a:t>
            </a:r>
            <a:r>
              <a:rPr kumimoji="1" lang="en-US" altLang="zh-CN" sz="2800" b="1" dirty="0" err="1">
                <a:latin typeface="Garamond" panose="02020404030301010803" pitchFamily="18" charset="0"/>
                <a:ea typeface="微软雅黑" panose="020B0503020204020204" pitchFamily="34" charset="-122"/>
              </a:rPr>
              <a:t>HCl</a:t>
            </a:r>
            <a:endParaRPr kumimoji="1" lang="en-US" alt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63855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Garamond" panose="02020404030301010803" pitchFamily="18" charset="0"/>
                <a:ea typeface="微软雅黑" panose="020B0503020204020204" pitchFamily="34" charset="-122"/>
              </a:rPr>
              <a:t>待装液润洗→装液→挤气泡→使管内液面处于</a:t>
            </a:r>
            <a:r>
              <a:rPr kumimoji="1" lang="zh-CN" altLang="en-US" sz="2800" b="1" dirty="0">
                <a:ea typeface="微软雅黑" panose="020B0503020204020204" pitchFamily="34" charset="-122"/>
              </a:rPr>
              <a:t>“</a:t>
            </a:r>
            <a:r>
              <a:rPr kumimoji="1" lang="en-US" altLang="zh-CN" sz="2800" b="1" dirty="0">
                <a:latin typeface="Garamond" panose="02020404030301010803" pitchFamily="18" charset="0"/>
                <a:ea typeface="微软雅黑" panose="020B0503020204020204" pitchFamily="34" charset="-122"/>
              </a:rPr>
              <a:t>0</a:t>
            </a:r>
            <a:r>
              <a:rPr kumimoji="1" lang="en-US" altLang="zh-CN" sz="2800" b="1" dirty="0">
                <a:ea typeface="微软雅黑" panose="020B0503020204020204" pitchFamily="34" charset="-122"/>
              </a:rPr>
              <a:t>”</a:t>
            </a:r>
            <a:r>
              <a:rPr kumimoji="1" lang="zh-CN" altLang="en-US" sz="2800" b="1" dirty="0">
                <a:latin typeface="Garamond" panose="02020404030301010803" pitchFamily="18" charset="0"/>
                <a:ea typeface="微软雅黑" panose="020B0503020204020204" pitchFamily="34" charset="-122"/>
              </a:rPr>
              <a:t>或以下有刻度区域→记下起始读数</a:t>
            </a:r>
            <a:endParaRPr kumimoji="1" lang="zh-CN" altLang="en-US" sz="2800" b="1" dirty="0">
              <a:latin typeface="Garamond" panose="02020404030301010803" pitchFamily="18" charset="0"/>
              <a:ea typeface="微软雅黑" panose="020B0503020204020204" pitchFamily="34" charset="-122"/>
            </a:endParaRPr>
          </a:p>
          <a:p>
            <a:pPr indent="363855" ea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solidFill>
                  <a:srgbClr val="FF0000"/>
                </a:solidFill>
                <a:latin typeface="Garamond" panose="02020404030301010803" pitchFamily="18" charset="0"/>
                <a:ea typeface="微软雅黑" panose="020B0503020204020204" pitchFamily="34" charset="-122"/>
              </a:rPr>
              <a:t>注意：滴定管下端若有气泡，一定要赶出</a:t>
            </a:r>
            <a:endParaRPr kumimoji="1" lang="zh-CN" altLang="en-US" sz="2800" b="1" dirty="0">
              <a:solidFill>
                <a:srgbClr val="FF0000"/>
              </a:solidFill>
              <a:latin typeface="Garamond" panose="02020404030301010803" pitchFamily="18" charset="0"/>
              <a:ea typeface="微软雅黑" panose="020B0503020204020204" pitchFamily="34" charset="-122"/>
            </a:endParaRPr>
          </a:p>
          <a:p>
            <a:pPr>
              <a:spcBef>
                <a:spcPts val="0"/>
              </a:spcBef>
            </a:pP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290" name="Rectangle 2"/>
          <p:cNvSpPr/>
          <p:nvPr/>
        </p:nvSpPr>
        <p:spPr>
          <a:xfrm>
            <a:off x="2422525" y="97790"/>
            <a:ext cx="6322695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rgbClr val="3333CC"/>
              </a:buCl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中和滴定操作（五三</a:t>
            </a:r>
            <a:r>
              <a:rPr lang="en-US" altLang="zh-CN" b="1" dirty="0">
                <a:solidFill>
                  <a:srgbClr val="FF0000"/>
                </a:solidFill>
              </a:rPr>
              <a:t>P115</a:t>
            </a:r>
            <a:r>
              <a:rPr lang="zh-CN" altLang="en-US" b="1" dirty="0">
                <a:solidFill>
                  <a:srgbClr val="FF0000"/>
                </a:solidFill>
              </a:rPr>
              <a:t>疑难五）</a:t>
            </a: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  <a:p>
            <a:pPr marL="342900" lvl="0" indent="-342900" eaLnBrk="1" hangingPunct="1">
              <a:buClr>
                <a:srgbClr val="3333CC"/>
              </a:buClr>
              <a:buNone/>
            </a:pP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212090" y="21908"/>
            <a:ext cx="2090738" cy="760412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 i="1" dirty="0">
                <a:solidFill>
                  <a:srgbClr val="FFFFFF"/>
                </a:solidFill>
                <a:ea typeface="隶书" panose="02010509060101010101" pitchFamily="49" charset="-122"/>
              </a:rPr>
              <a:t>探究三</a:t>
            </a:r>
            <a:endParaRPr lang="zh-CN" altLang="en-US" sz="4400" b="1" i="1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autoUpdateAnimBg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464548" y="170816"/>
            <a:ext cx="10871200" cy="698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④滴定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滴定管夹在夹子上，保持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垂直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solidFill>
                  <a:srgbClr val="CC006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右手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持锥形瓶颈部，向同一方向作圆周运动，而不是前后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振动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solidFill>
                  <a:srgbClr val="CC0066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左手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控制活塞（或玻璃球），注意不要把活塞顶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出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滴加速度先快后慢，后面可半滴，直至指示剂颜色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突变</a:t>
            </a:r>
            <a:endParaRPr kumimoji="1" lang="en-US" altLang="zh-CN" sz="28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滴定过程右手摇动锥形瓶，眼睛注视锥形瓶内溶液颜色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变化</a:t>
            </a:r>
            <a:endParaRPr kumimoji="1" lang="zh-CN" altLang="en-US" sz="2800" b="1" dirty="0">
              <a:solidFill>
                <a:srgbClr val="FFFF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滴定终点达到后，</a:t>
            </a:r>
            <a:r>
              <a:rPr kumimoji="1"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半分钟颜色不变，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再读数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Char char="•"/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复滴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到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次记录消耗体积的平均值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⑤将平均值代入公式计算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endParaRPr kumimoji="1"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•"/>
            </a:pP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9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95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/>
          <p:nvPr/>
        </p:nvGrpSpPr>
        <p:grpSpPr bwMode="auto">
          <a:xfrm>
            <a:off x="3790951" y="2251745"/>
            <a:ext cx="4165600" cy="3657600"/>
            <a:chOff x="2640" y="672"/>
            <a:chExt cx="2912" cy="3458"/>
          </a:xfrm>
        </p:grpSpPr>
        <p:sp>
          <p:nvSpPr>
            <p:cNvPr id="15392" name="Freeform 3"/>
            <p:cNvSpPr/>
            <p:nvPr/>
          </p:nvSpPr>
          <p:spPr bwMode="auto">
            <a:xfrm rot="-1715593">
              <a:off x="3552" y="2304"/>
              <a:ext cx="688" cy="560"/>
            </a:xfrm>
            <a:custGeom>
              <a:avLst/>
              <a:gdLst>
                <a:gd name="T0" fmla="*/ 0 w 688"/>
                <a:gd name="T1" fmla="*/ 504 h 560"/>
                <a:gd name="T2" fmla="*/ 144 w 688"/>
                <a:gd name="T3" fmla="*/ 168 h 560"/>
                <a:gd name="T4" fmla="*/ 240 w 688"/>
                <a:gd name="T5" fmla="*/ 120 h 560"/>
                <a:gd name="T6" fmla="*/ 528 w 688"/>
                <a:gd name="T7" fmla="*/ 24 h 560"/>
                <a:gd name="T8" fmla="*/ 672 w 688"/>
                <a:gd name="T9" fmla="*/ 24 h 560"/>
                <a:gd name="T10" fmla="*/ 624 w 688"/>
                <a:gd name="T11" fmla="*/ 168 h 560"/>
                <a:gd name="T12" fmla="*/ 384 w 688"/>
                <a:gd name="T13" fmla="*/ 264 h 560"/>
                <a:gd name="T14" fmla="*/ 240 w 688"/>
                <a:gd name="T15" fmla="*/ 312 h 560"/>
                <a:gd name="T16" fmla="*/ 144 w 688"/>
                <a:gd name="T17" fmla="*/ 504 h 560"/>
                <a:gd name="T18" fmla="*/ 0 w 688"/>
                <a:gd name="T19" fmla="*/ 504 h 5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88" h="560">
                  <a:moveTo>
                    <a:pt x="0" y="504"/>
                  </a:moveTo>
                  <a:cubicBezTo>
                    <a:pt x="0" y="448"/>
                    <a:pt x="104" y="232"/>
                    <a:pt x="144" y="168"/>
                  </a:cubicBezTo>
                  <a:cubicBezTo>
                    <a:pt x="184" y="104"/>
                    <a:pt x="176" y="144"/>
                    <a:pt x="240" y="120"/>
                  </a:cubicBezTo>
                  <a:cubicBezTo>
                    <a:pt x="304" y="96"/>
                    <a:pt x="456" y="40"/>
                    <a:pt x="528" y="24"/>
                  </a:cubicBezTo>
                  <a:cubicBezTo>
                    <a:pt x="600" y="8"/>
                    <a:pt x="656" y="0"/>
                    <a:pt x="672" y="24"/>
                  </a:cubicBezTo>
                  <a:cubicBezTo>
                    <a:pt x="688" y="48"/>
                    <a:pt x="672" y="128"/>
                    <a:pt x="624" y="168"/>
                  </a:cubicBezTo>
                  <a:cubicBezTo>
                    <a:pt x="576" y="208"/>
                    <a:pt x="448" y="240"/>
                    <a:pt x="384" y="264"/>
                  </a:cubicBezTo>
                  <a:cubicBezTo>
                    <a:pt x="320" y="288"/>
                    <a:pt x="280" y="272"/>
                    <a:pt x="240" y="312"/>
                  </a:cubicBezTo>
                  <a:cubicBezTo>
                    <a:pt x="200" y="352"/>
                    <a:pt x="176" y="472"/>
                    <a:pt x="144" y="504"/>
                  </a:cubicBezTo>
                  <a:cubicBezTo>
                    <a:pt x="112" y="536"/>
                    <a:pt x="0" y="560"/>
                    <a:pt x="0" y="504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grpSp>
          <p:nvGrpSpPr>
            <p:cNvPr id="15393" name="Group 4"/>
            <p:cNvGrpSpPr/>
            <p:nvPr/>
          </p:nvGrpSpPr>
          <p:grpSpPr bwMode="auto">
            <a:xfrm>
              <a:off x="3504" y="2592"/>
              <a:ext cx="960" cy="1538"/>
              <a:chOff x="4368" y="2016"/>
              <a:chExt cx="960" cy="1538"/>
            </a:xfrm>
          </p:grpSpPr>
          <p:sp>
            <p:nvSpPr>
              <p:cNvPr id="15411" name="Freeform 5"/>
              <p:cNvSpPr/>
              <p:nvPr/>
            </p:nvSpPr>
            <p:spPr bwMode="auto">
              <a:xfrm>
                <a:off x="4368" y="2232"/>
                <a:ext cx="960" cy="1322"/>
              </a:xfrm>
              <a:custGeom>
                <a:avLst/>
                <a:gdLst>
                  <a:gd name="T0" fmla="*/ 435 w 1420"/>
                  <a:gd name="T1" fmla="*/ 447 h 2114"/>
                  <a:gd name="T2" fmla="*/ 287 w 1420"/>
                  <a:gd name="T3" fmla="*/ 40 h 2114"/>
                  <a:gd name="T4" fmla="*/ 282 w 1420"/>
                  <a:gd name="T5" fmla="*/ 31 h 2114"/>
                  <a:gd name="T6" fmla="*/ 275 w 1420"/>
                  <a:gd name="T7" fmla="*/ 21 h 2114"/>
                  <a:gd name="T8" fmla="*/ 266 w 1420"/>
                  <a:gd name="T9" fmla="*/ 14 h 2114"/>
                  <a:gd name="T10" fmla="*/ 256 w 1420"/>
                  <a:gd name="T11" fmla="*/ 8 h 2114"/>
                  <a:gd name="T12" fmla="*/ 245 w 1420"/>
                  <a:gd name="T13" fmla="*/ 4 h 2114"/>
                  <a:gd name="T14" fmla="*/ 232 w 1420"/>
                  <a:gd name="T15" fmla="*/ 1 h 2114"/>
                  <a:gd name="T16" fmla="*/ 219 w 1420"/>
                  <a:gd name="T17" fmla="*/ 0 h 2114"/>
                  <a:gd name="T18" fmla="*/ 207 w 1420"/>
                  <a:gd name="T19" fmla="*/ 1 h 2114"/>
                  <a:gd name="T20" fmla="*/ 194 w 1420"/>
                  <a:gd name="T21" fmla="*/ 4 h 2114"/>
                  <a:gd name="T22" fmla="*/ 183 w 1420"/>
                  <a:gd name="T23" fmla="*/ 8 h 2114"/>
                  <a:gd name="T24" fmla="*/ 172 w 1420"/>
                  <a:gd name="T25" fmla="*/ 14 h 2114"/>
                  <a:gd name="T26" fmla="*/ 163 w 1420"/>
                  <a:gd name="T27" fmla="*/ 21 h 2114"/>
                  <a:gd name="T28" fmla="*/ 157 w 1420"/>
                  <a:gd name="T29" fmla="*/ 31 h 2114"/>
                  <a:gd name="T30" fmla="*/ 152 w 1420"/>
                  <a:gd name="T31" fmla="*/ 40 h 2114"/>
                  <a:gd name="T32" fmla="*/ 2 w 1420"/>
                  <a:gd name="T33" fmla="*/ 447 h 2114"/>
                  <a:gd name="T34" fmla="*/ 0 w 1420"/>
                  <a:gd name="T35" fmla="*/ 455 h 2114"/>
                  <a:gd name="T36" fmla="*/ 0 w 1420"/>
                  <a:gd name="T37" fmla="*/ 465 h 2114"/>
                  <a:gd name="T38" fmla="*/ 1 w 1420"/>
                  <a:gd name="T39" fmla="*/ 473 h 2114"/>
                  <a:gd name="T40" fmla="*/ 5 w 1420"/>
                  <a:gd name="T41" fmla="*/ 483 h 2114"/>
                  <a:gd name="T42" fmla="*/ 10 w 1420"/>
                  <a:gd name="T43" fmla="*/ 490 h 2114"/>
                  <a:gd name="T44" fmla="*/ 18 w 1420"/>
                  <a:gd name="T45" fmla="*/ 498 h 2114"/>
                  <a:gd name="T46" fmla="*/ 26 w 1420"/>
                  <a:gd name="T47" fmla="*/ 505 h 2114"/>
                  <a:gd name="T48" fmla="*/ 36 w 1420"/>
                  <a:gd name="T49" fmla="*/ 510 h 2114"/>
                  <a:gd name="T50" fmla="*/ 46 w 1420"/>
                  <a:gd name="T51" fmla="*/ 514 h 2114"/>
                  <a:gd name="T52" fmla="*/ 58 w 1420"/>
                  <a:gd name="T53" fmla="*/ 516 h 2114"/>
                  <a:gd name="T54" fmla="*/ 70 w 1420"/>
                  <a:gd name="T55" fmla="*/ 517 h 2114"/>
                  <a:gd name="T56" fmla="*/ 369 w 1420"/>
                  <a:gd name="T57" fmla="*/ 517 h 2114"/>
                  <a:gd name="T58" fmla="*/ 381 w 1420"/>
                  <a:gd name="T59" fmla="*/ 516 h 2114"/>
                  <a:gd name="T60" fmla="*/ 391 w 1420"/>
                  <a:gd name="T61" fmla="*/ 514 h 2114"/>
                  <a:gd name="T62" fmla="*/ 403 w 1420"/>
                  <a:gd name="T63" fmla="*/ 510 h 2114"/>
                  <a:gd name="T64" fmla="*/ 412 w 1420"/>
                  <a:gd name="T65" fmla="*/ 505 h 2114"/>
                  <a:gd name="T66" fmla="*/ 421 w 1420"/>
                  <a:gd name="T67" fmla="*/ 498 h 2114"/>
                  <a:gd name="T68" fmla="*/ 428 w 1420"/>
                  <a:gd name="T69" fmla="*/ 490 h 2114"/>
                  <a:gd name="T70" fmla="*/ 434 w 1420"/>
                  <a:gd name="T71" fmla="*/ 483 h 2114"/>
                  <a:gd name="T72" fmla="*/ 437 w 1420"/>
                  <a:gd name="T73" fmla="*/ 473 h 2114"/>
                  <a:gd name="T74" fmla="*/ 439 w 1420"/>
                  <a:gd name="T75" fmla="*/ 465 h 2114"/>
                  <a:gd name="T76" fmla="*/ 438 w 1420"/>
                  <a:gd name="T77" fmla="*/ 455 h 2114"/>
                  <a:gd name="T78" fmla="*/ 435 w 1420"/>
                  <a:gd name="T79" fmla="*/ 447 h 211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420" h="2114">
                    <a:moveTo>
                      <a:pt x="1410" y="1824"/>
                    </a:moveTo>
                    <a:lnTo>
                      <a:pt x="928" y="163"/>
                    </a:lnTo>
                    <a:lnTo>
                      <a:pt x="913" y="125"/>
                    </a:lnTo>
                    <a:lnTo>
                      <a:pt x="890" y="88"/>
                    </a:lnTo>
                    <a:lnTo>
                      <a:pt x="863" y="57"/>
                    </a:lnTo>
                    <a:lnTo>
                      <a:pt x="828" y="32"/>
                    </a:lnTo>
                    <a:lnTo>
                      <a:pt x="792" y="15"/>
                    </a:lnTo>
                    <a:lnTo>
                      <a:pt x="751" y="4"/>
                    </a:lnTo>
                    <a:lnTo>
                      <a:pt x="709" y="0"/>
                    </a:lnTo>
                    <a:lnTo>
                      <a:pt x="669" y="4"/>
                    </a:lnTo>
                    <a:lnTo>
                      <a:pt x="628" y="15"/>
                    </a:lnTo>
                    <a:lnTo>
                      <a:pt x="590" y="32"/>
                    </a:lnTo>
                    <a:lnTo>
                      <a:pt x="557" y="57"/>
                    </a:lnTo>
                    <a:lnTo>
                      <a:pt x="528" y="88"/>
                    </a:lnTo>
                    <a:lnTo>
                      <a:pt x="507" y="125"/>
                    </a:lnTo>
                    <a:lnTo>
                      <a:pt x="492" y="163"/>
                    </a:lnTo>
                    <a:lnTo>
                      <a:pt x="8" y="1824"/>
                    </a:lnTo>
                    <a:lnTo>
                      <a:pt x="0" y="1861"/>
                    </a:lnTo>
                    <a:lnTo>
                      <a:pt x="0" y="1899"/>
                    </a:lnTo>
                    <a:lnTo>
                      <a:pt x="4" y="1937"/>
                    </a:lnTo>
                    <a:lnTo>
                      <a:pt x="15" y="1974"/>
                    </a:lnTo>
                    <a:lnTo>
                      <a:pt x="33" y="2006"/>
                    </a:lnTo>
                    <a:lnTo>
                      <a:pt x="56" y="2037"/>
                    </a:lnTo>
                    <a:lnTo>
                      <a:pt x="84" y="2064"/>
                    </a:lnTo>
                    <a:lnTo>
                      <a:pt x="115" y="2085"/>
                    </a:lnTo>
                    <a:lnTo>
                      <a:pt x="150" y="2101"/>
                    </a:lnTo>
                    <a:lnTo>
                      <a:pt x="188" y="2110"/>
                    </a:lnTo>
                    <a:lnTo>
                      <a:pt x="225" y="2114"/>
                    </a:lnTo>
                    <a:lnTo>
                      <a:pt x="1193" y="2114"/>
                    </a:lnTo>
                    <a:lnTo>
                      <a:pt x="1232" y="2110"/>
                    </a:lnTo>
                    <a:lnTo>
                      <a:pt x="1268" y="2101"/>
                    </a:lnTo>
                    <a:lnTo>
                      <a:pt x="1303" y="2085"/>
                    </a:lnTo>
                    <a:lnTo>
                      <a:pt x="1335" y="2064"/>
                    </a:lnTo>
                    <a:lnTo>
                      <a:pt x="1362" y="2037"/>
                    </a:lnTo>
                    <a:lnTo>
                      <a:pt x="1385" y="2006"/>
                    </a:lnTo>
                    <a:lnTo>
                      <a:pt x="1403" y="1974"/>
                    </a:lnTo>
                    <a:lnTo>
                      <a:pt x="1414" y="1937"/>
                    </a:lnTo>
                    <a:lnTo>
                      <a:pt x="1420" y="1899"/>
                    </a:lnTo>
                    <a:lnTo>
                      <a:pt x="1418" y="1861"/>
                    </a:lnTo>
                    <a:lnTo>
                      <a:pt x="1410" y="1824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2" name="Freeform 6"/>
              <p:cNvSpPr/>
              <p:nvPr/>
            </p:nvSpPr>
            <p:spPr bwMode="auto">
              <a:xfrm>
                <a:off x="4835" y="2329"/>
                <a:ext cx="61" cy="32"/>
              </a:xfrm>
              <a:custGeom>
                <a:avLst/>
                <a:gdLst>
                  <a:gd name="T0" fmla="*/ 28 w 90"/>
                  <a:gd name="T1" fmla="*/ 0 h 46"/>
                  <a:gd name="T2" fmla="*/ 0 w 90"/>
                  <a:gd name="T3" fmla="*/ 0 h 46"/>
                  <a:gd name="T4" fmla="*/ 28 w 90"/>
                  <a:gd name="T5" fmla="*/ 15 h 46"/>
                  <a:gd name="T6" fmla="*/ 28 w 90"/>
                  <a:gd name="T7" fmla="*/ 0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0" h="46">
                    <a:moveTo>
                      <a:pt x="90" y="0"/>
                    </a:moveTo>
                    <a:lnTo>
                      <a:pt x="0" y="0"/>
                    </a:lnTo>
                    <a:lnTo>
                      <a:pt x="90" y="46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FFFFF"/>
              </a:solidFill>
              <a:ln w="25400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3" name="Line 7"/>
              <p:cNvSpPr>
                <a:spLocks noChangeShapeType="1"/>
              </p:cNvSpPr>
              <p:nvPr/>
            </p:nvSpPr>
            <p:spPr bwMode="auto">
              <a:xfrm>
                <a:off x="4712" y="2284"/>
                <a:ext cx="368" cy="201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4" name="Line 8"/>
              <p:cNvSpPr>
                <a:spLocks noChangeShapeType="1"/>
              </p:cNvSpPr>
              <p:nvPr/>
            </p:nvSpPr>
            <p:spPr bwMode="auto">
              <a:xfrm>
                <a:off x="4712" y="2284"/>
                <a:ext cx="368" cy="201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5" name="Rectangle 9"/>
              <p:cNvSpPr>
                <a:spLocks noChangeArrowheads="1"/>
              </p:cNvSpPr>
              <p:nvPr/>
            </p:nvSpPr>
            <p:spPr bwMode="auto">
              <a:xfrm>
                <a:off x="4608" y="2016"/>
                <a:ext cx="480" cy="4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6" name="Rectangle 10"/>
              <p:cNvSpPr>
                <a:spLocks noChangeArrowheads="1"/>
              </p:cNvSpPr>
              <p:nvPr/>
            </p:nvSpPr>
            <p:spPr bwMode="auto">
              <a:xfrm>
                <a:off x="4704" y="2160"/>
                <a:ext cx="288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7" name="Line 11"/>
              <p:cNvSpPr>
                <a:spLocks noChangeShapeType="1"/>
              </p:cNvSpPr>
              <p:nvPr/>
            </p:nvSpPr>
            <p:spPr bwMode="auto">
              <a:xfrm>
                <a:off x="4608" y="2064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8" name="Line 12"/>
              <p:cNvSpPr>
                <a:spLocks noChangeShapeType="1"/>
              </p:cNvSpPr>
              <p:nvPr/>
            </p:nvSpPr>
            <p:spPr bwMode="auto">
              <a:xfrm flipH="1">
                <a:off x="4992" y="2064"/>
                <a:ext cx="96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5394" name="AutoShape 13"/>
            <p:cNvSpPr>
              <a:spLocks noChangeArrowheads="1"/>
            </p:cNvSpPr>
            <p:nvPr/>
          </p:nvSpPr>
          <p:spPr bwMode="auto">
            <a:xfrm>
              <a:off x="3872" y="1824"/>
              <a:ext cx="192" cy="490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grpSp>
          <p:nvGrpSpPr>
            <p:cNvPr id="15395" name="Group 14"/>
            <p:cNvGrpSpPr/>
            <p:nvPr/>
          </p:nvGrpSpPr>
          <p:grpSpPr bwMode="auto">
            <a:xfrm>
              <a:off x="3728" y="1488"/>
              <a:ext cx="576" cy="381"/>
              <a:chOff x="3072" y="528"/>
              <a:chExt cx="960" cy="336"/>
            </a:xfrm>
          </p:grpSpPr>
          <p:sp>
            <p:nvSpPr>
              <p:cNvPr id="15407" name="AutoShape 15"/>
              <p:cNvSpPr>
                <a:spLocks noChangeArrowheads="1"/>
              </p:cNvSpPr>
              <p:nvPr/>
            </p:nvSpPr>
            <p:spPr bwMode="auto">
              <a:xfrm rot="5400000">
                <a:off x="3360" y="432"/>
                <a:ext cx="240" cy="5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08" name="Rectangle 16"/>
              <p:cNvSpPr>
                <a:spLocks noChangeArrowheads="1"/>
              </p:cNvSpPr>
              <p:nvPr/>
            </p:nvSpPr>
            <p:spPr bwMode="auto">
              <a:xfrm>
                <a:off x="3072" y="624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09" name="AutoShape 17"/>
              <p:cNvSpPr>
                <a:spLocks noChangeArrowheads="1"/>
              </p:cNvSpPr>
              <p:nvPr/>
            </p:nvSpPr>
            <p:spPr bwMode="auto">
              <a:xfrm>
                <a:off x="3888" y="528"/>
                <a:ext cx="144" cy="33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410" name="Rectangle 18"/>
              <p:cNvSpPr>
                <a:spLocks noChangeArrowheads="1"/>
              </p:cNvSpPr>
              <p:nvPr/>
            </p:nvSpPr>
            <p:spPr bwMode="auto">
              <a:xfrm>
                <a:off x="3792" y="624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5396" name="Freeform 19"/>
            <p:cNvSpPr/>
            <p:nvPr/>
          </p:nvSpPr>
          <p:spPr bwMode="auto">
            <a:xfrm>
              <a:off x="2640" y="1072"/>
              <a:ext cx="1792" cy="1536"/>
            </a:xfrm>
            <a:custGeom>
              <a:avLst/>
              <a:gdLst>
                <a:gd name="T0" fmla="*/ 80 w 1792"/>
                <a:gd name="T1" fmla="*/ 896 h 1536"/>
                <a:gd name="T2" fmla="*/ 752 w 1792"/>
                <a:gd name="T3" fmla="*/ 368 h 1536"/>
                <a:gd name="T4" fmla="*/ 944 w 1792"/>
                <a:gd name="T5" fmla="*/ 272 h 1536"/>
                <a:gd name="T6" fmla="*/ 1184 w 1792"/>
                <a:gd name="T7" fmla="*/ 128 h 1536"/>
                <a:gd name="T8" fmla="*/ 1472 w 1792"/>
                <a:gd name="T9" fmla="*/ 32 h 1536"/>
                <a:gd name="T10" fmla="*/ 1760 w 1792"/>
                <a:gd name="T11" fmla="*/ 320 h 1536"/>
                <a:gd name="T12" fmla="*/ 1664 w 1792"/>
                <a:gd name="T13" fmla="*/ 416 h 1536"/>
                <a:gd name="T14" fmla="*/ 1520 w 1792"/>
                <a:gd name="T15" fmla="*/ 320 h 1536"/>
                <a:gd name="T16" fmla="*/ 1424 w 1792"/>
                <a:gd name="T17" fmla="*/ 224 h 1536"/>
                <a:gd name="T18" fmla="*/ 1424 w 1792"/>
                <a:gd name="T19" fmla="*/ 128 h 1536"/>
                <a:gd name="T20" fmla="*/ 1424 w 1792"/>
                <a:gd name="T21" fmla="*/ 224 h 1536"/>
                <a:gd name="T22" fmla="*/ 1280 w 1792"/>
                <a:gd name="T23" fmla="*/ 368 h 1536"/>
                <a:gd name="T24" fmla="*/ 1184 w 1792"/>
                <a:gd name="T25" fmla="*/ 368 h 1536"/>
                <a:gd name="T26" fmla="*/ 1088 w 1792"/>
                <a:gd name="T27" fmla="*/ 608 h 1536"/>
                <a:gd name="T28" fmla="*/ 1280 w 1792"/>
                <a:gd name="T29" fmla="*/ 752 h 1536"/>
                <a:gd name="T30" fmla="*/ 1568 w 1792"/>
                <a:gd name="T31" fmla="*/ 752 h 1536"/>
                <a:gd name="T32" fmla="*/ 1712 w 1792"/>
                <a:gd name="T33" fmla="*/ 752 h 1536"/>
                <a:gd name="T34" fmla="*/ 1760 w 1792"/>
                <a:gd name="T35" fmla="*/ 848 h 1536"/>
                <a:gd name="T36" fmla="*/ 1664 w 1792"/>
                <a:gd name="T37" fmla="*/ 896 h 1536"/>
                <a:gd name="T38" fmla="*/ 1424 w 1792"/>
                <a:gd name="T39" fmla="*/ 896 h 1536"/>
                <a:gd name="T40" fmla="*/ 1040 w 1792"/>
                <a:gd name="T41" fmla="*/ 992 h 1536"/>
                <a:gd name="T42" fmla="*/ 1136 w 1792"/>
                <a:gd name="T43" fmla="*/ 944 h 1536"/>
                <a:gd name="T44" fmla="*/ 992 w 1792"/>
                <a:gd name="T45" fmla="*/ 1136 h 1536"/>
                <a:gd name="T46" fmla="*/ 608 w 1792"/>
                <a:gd name="T47" fmla="*/ 1232 h 1536"/>
                <a:gd name="T48" fmla="*/ 560 w 1792"/>
                <a:gd name="T49" fmla="*/ 1136 h 1536"/>
                <a:gd name="T50" fmla="*/ 656 w 1792"/>
                <a:gd name="T51" fmla="*/ 1232 h 1536"/>
                <a:gd name="T52" fmla="*/ 464 w 1792"/>
                <a:gd name="T53" fmla="*/ 1136 h 1536"/>
                <a:gd name="T54" fmla="*/ 464 w 1792"/>
                <a:gd name="T55" fmla="*/ 1280 h 1536"/>
                <a:gd name="T56" fmla="*/ 272 w 1792"/>
                <a:gd name="T57" fmla="*/ 1472 h 1536"/>
                <a:gd name="T58" fmla="*/ 80 w 1792"/>
                <a:gd name="T59" fmla="*/ 896 h 1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92" h="1536">
                  <a:moveTo>
                    <a:pt x="80" y="896"/>
                  </a:moveTo>
                  <a:cubicBezTo>
                    <a:pt x="160" y="712"/>
                    <a:pt x="608" y="472"/>
                    <a:pt x="752" y="368"/>
                  </a:cubicBezTo>
                  <a:cubicBezTo>
                    <a:pt x="896" y="264"/>
                    <a:pt x="872" y="312"/>
                    <a:pt x="944" y="272"/>
                  </a:cubicBezTo>
                  <a:cubicBezTo>
                    <a:pt x="1016" y="232"/>
                    <a:pt x="1096" y="168"/>
                    <a:pt x="1184" y="128"/>
                  </a:cubicBezTo>
                  <a:cubicBezTo>
                    <a:pt x="1272" y="88"/>
                    <a:pt x="1376" y="0"/>
                    <a:pt x="1472" y="32"/>
                  </a:cubicBezTo>
                  <a:cubicBezTo>
                    <a:pt x="1568" y="64"/>
                    <a:pt x="1728" y="256"/>
                    <a:pt x="1760" y="320"/>
                  </a:cubicBezTo>
                  <a:cubicBezTo>
                    <a:pt x="1792" y="384"/>
                    <a:pt x="1704" y="416"/>
                    <a:pt x="1664" y="416"/>
                  </a:cubicBezTo>
                  <a:cubicBezTo>
                    <a:pt x="1624" y="416"/>
                    <a:pt x="1560" y="352"/>
                    <a:pt x="1520" y="320"/>
                  </a:cubicBezTo>
                  <a:cubicBezTo>
                    <a:pt x="1480" y="288"/>
                    <a:pt x="1440" y="256"/>
                    <a:pt x="1424" y="224"/>
                  </a:cubicBezTo>
                  <a:cubicBezTo>
                    <a:pt x="1408" y="192"/>
                    <a:pt x="1424" y="128"/>
                    <a:pt x="1424" y="128"/>
                  </a:cubicBezTo>
                  <a:cubicBezTo>
                    <a:pt x="1424" y="128"/>
                    <a:pt x="1448" y="184"/>
                    <a:pt x="1424" y="224"/>
                  </a:cubicBezTo>
                  <a:cubicBezTo>
                    <a:pt x="1400" y="264"/>
                    <a:pt x="1320" y="344"/>
                    <a:pt x="1280" y="368"/>
                  </a:cubicBezTo>
                  <a:cubicBezTo>
                    <a:pt x="1240" y="392"/>
                    <a:pt x="1216" y="328"/>
                    <a:pt x="1184" y="368"/>
                  </a:cubicBezTo>
                  <a:cubicBezTo>
                    <a:pt x="1152" y="408"/>
                    <a:pt x="1072" y="544"/>
                    <a:pt x="1088" y="608"/>
                  </a:cubicBezTo>
                  <a:cubicBezTo>
                    <a:pt x="1104" y="672"/>
                    <a:pt x="1200" y="728"/>
                    <a:pt x="1280" y="752"/>
                  </a:cubicBezTo>
                  <a:cubicBezTo>
                    <a:pt x="1360" y="776"/>
                    <a:pt x="1496" y="752"/>
                    <a:pt x="1568" y="752"/>
                  </a:cubicBezTo>
                  <a:cubicBezTo>
                    <a:pt x="1640" y="752"/>
                    <a:pt x="1680" y="736"/>
                    <a:pt x="1712" y="752"/>
                  </a:cubicBezTo>
                  <a:cubicBezTo>
                    <a:pt x="1744" y="768"/>
                    <a:pt x="1768" y="824"/>
                    <a:pt x="1760" y="848"/>
                  </a:cubicBezTo>
                  <a:cubicBezTo>
                    <a:pt x="1752" y="872"/>
                    <a:pt x="1720" y="888"/>
                    <a:pt x="1664" y="896"/>
                  </a:cubicBezTo>
                  <a:cubicBezTo>
                    <a:pt x="1608" y="904"/>
                    <a:pt x="1528" y="880"/>
                    <a:pt x="1424" y="896"/>
                  </a:cubicBezTo>
                  <a:cubicBezTo>
                    <a:pt x="1320" y="912"/>
                    <a:pt x="1088" y="984"/>
                    <a:pt x="1040" y="992"/>
                  </a:cubicBezTo>
                  <a:cubicBezTo>
                    <a:pt x="992" y="1000"/>
                    <a:pt x="1144" y="920"/>
                    <a:pt x="1136" y="944"/>
                  </a:cubicBezTo>
                  <a:cubicBezTo>
                    <a:pt x="1128" y="968"/>
                    <a:pt x="1080" y="1088"/>
                    <a:pt x="992" y="1136"/>
                  </a:cubicBezTo>
                  <a:cubicBezTo>
                    <a:pt x="904" y="1184"/>
                    <a:pt x="680" y="1232"/>
                    <a:pt x="608" y="1232"/>
                  </a:cubicBezTo>
                  <a:cubicBezTo>
                    <a:pt x="536" y="1232"/>
                    <a:pt x="552" y="1136"/>
                    <a:pt x="560" y="1136"/>
                  </a:cubicBezTo>
                  <a:cubicBezTo>
                    <a:pt x="568" y="1136"/>
                    <a:pt x="672" y="1232"/>
                    <a:pt x="656" y="1232"/>
                  </a:cubicBezTo>
                  <a:cubicBezTo>
                    <a:pt x="640" y="1232"/>
                    <a:pt x="496" y="1128"/>
                    <a:pt x="464" y="1136"/>
                  </a:cubicBezTo>
                  <a:cubicBezTo>
                    <a:pt x="432" y="1144"/>
                    <a:pt x="496" y="1224"/>
                    <a:pt x="464" y="1280"/>
                  </a:cubicBezTo>
                  <a:cubicBezTo>
                    <a:pt x="432" y="1336"/>
                    <a:pt x="336" y="1536"/>
                    <a:pt x="272" y="1472"/>
                  </a:cubicBezTo>
                  <a:cubicBezTo>
                    <a:pt x="208" y="1408"/>
                    <a:pt x="0" y="1080"/>
                    <a:pt x="80" y="896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97" name="Freeform 20"/>
            <p:cNvSpPr/>
            <p:nvPr/>
          </p:nvSpPr>
          <p:spPr bwMode="auto">
            <a:xfrm>
              <a:off x="4112" y="1584"/>
              <a:ext cx="400" cy="640"/>
            </a:xfrm>
            <a:custGeom>
              <a:avLst/>
              <a:gdLst>
                <a:gd name="T0" fmla="*/ 192 w 400"/>
                <a:gd name="T1" fmla="*/ 0 h 640"/>
                <a:gd name="T2" fmla="*/ 384 w 400"/>
                <a:gd name="T3" fmla="*/ 240 h 640"/>
                <a:gd name="T4" fmla="*/ 288 w 400"/>
                <a:gd name="T5" fmla="*/ 288 h 640"/>
                <a:gd name="T6" fmla="*/ 288 w 400"/>
                <a:gd name="T7" fmla="*/ 384 h 640"/>
                <a:gd name="T8" fmla="*/ 48 w 400"/>
                <a:gd name="T9" fmla="*/ 432 h 640"/>
                <a:gd name="T10" fmla="*/ 144 w 400"/>
                <a:gd name="T11" fmla="*/ 480 h 640"/>
                <a:gd name="T12" fmla="*/ 96 w 400"/>
                <a:gd name="T13" fmla="*/ 624 h 640"/>
                <a:gd name="T14" fmla="*/ 0 w 400"/>
                <a:gd name="T15" fmla="*/ 576 h 6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0" h="640">
                  <a:moveTo>
                    <a:pt x="192" y="0"/>
                  </a:moveTo>
                  <a:cubicBezTo>
                    <a:pt x="280" y="96"/>
                    <a:pt x="368" y="192"/>
                    <a:pt x="384" y="240"/>
                  </a:cubicBezTo>
                  <a:cubicBezTo>
                    <a:pt x="400" y="288"/>
                    <a:pt x="304" y="264"/>
                    <a:pt x="288" y="288"/>
                  </a:cubicBezTo>
                  <a:cubicBezTo>
                    <a:pt x="272" y="312"/>
                    <a:pt x="328" y="360"/>
                    <a:pt x="288" y="384"/>
                  </a:cubicBezTo>
                  <a:cubicBezTo>
                    <a:pt x="248" y="408"/>
                    <a:pt x="72" y="416"/>
                    <a:pt x="48" y="432"/>
                  </a:cubicBezTo>
                  <a:cubicBezTo>
                    <a:pt x="24" y="448"/>
                    <a:pt x="136" y="448"/>
                    <a:pt x="144" y="480"/>
                  </a:cubicBezTo>
                  <a:cubicBezTo>
                    <a:pt x="152" y="512"/>
                    <a:pt x="120" y="608"/>
                    <a:pt x="96" y="624"/>
                  </a:cubicBezTo>
                  <a:cubicBezTo>
                    <a:pt x="72" y="640"/>
                    <a:pt x="24" y="592"/>
                    <a:pt x="0" y="5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98" name="AutoShape 21"/>
            <p:cNvSpPr>
              <a:spLocks noChangeArrowheads="1"/>
            </p:cNvSpPr>
            <p:nvPr/>
          </p:nvSpPr>
          <p:spPr bwMode="auto">
            <a:xfrm>
              <a:off x="3920" y="2352"/>
              <a:ext cx="96" cy="5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8 h 21600"/>
                <a:gd name="T14" fmla="*/ 17100 w 21600"/>
                <a:gd name="T15" fmla="*/ 171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99" name="Freeform 22"/>
            <p:cNvSpPr/>
            <p:nvPr/>
          </p:nvSpPr>
          <p:spPr bwMode="auto">
            <a:xfrm>
              <a:off x="4080" y="2304"/>
              <a:ext cx="192" cy="264"/>
            </a:xfrm>
            <a:custGeom>
              <a:avLst/>
              <a:gdLst>
                <a:gd name="T0" fmla="*/ 0 w 192"/>
                <a:gd name="T1" fmla="*/ 192 h 264"/>
                <a:gd name="T2" fmla="*/ 144 w 192"/>
                <a:gd name="T3" fmla="*/ 144 h 264"/>
                <a:gd name="T4" fmla="*/ 144 w 192"/>
                <a:gd name="T5" fmla="*/ 240 h 264"/>
                <a:gd name="T6" fmla="*/ 192 w 19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264">
                  <a:moveTo>
                    <a:pt x="0" y="192"/>
                  </a:moveTo>
                  <a:cubicBezTo>
                    <a:pt x="60" y="164"/>
                    <a:pt x="120" y="136"/>
                    <a:pt x="144" y="144"/>
                  </a:cubicBezTo>
                  <a:cubicBezTo>
                    <a:pt x="168" y="152"/>
                    <a:pt x="136" y="264"/>
                    <a:pt x="144" y="240"/>
                  </a:cubicBezTo>
                  <a:cubicBezTo>
                    <a:pt x="152" y="216"/>
                    <a:pt x="172" y="108"/>
                    <a:pt x="19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0" name="Freeform 23"/>
            <p:cNvSpPr/>
            <p:nvPr/>
          </p:nvSpPr>
          <p:spPr bwMode="auto">
            <a:xfrm>
              <a:off x="4000" y="2208"/>
              <a:ext cx="896" cy="936"/>
            </a:xfrm>
            <a:custGeom>
              <a:avLst/>
              <a:gdLst>
                <a:gd name="T0" fmla="*/ 224 w 896"/>
                <a:gd name="T1" fmla="*/ 432 h 936"/>
                <a:gd name="T2" fmla="*/ 32 w 896"/>
                <a:gd name="T3" fmla="*/ 816 h 936"/>
                <a:gd name="T4" fmla="*/ 32 w 896"/>
                <a:gd name="T5" fmla="*/ 912 h 936"/>
                <a:gd name="T6" fmla="*/ 176 w 896"/>
                <a:gd name="T7" fmla="*/ 912 h 936"/>
                <a:gd name="T8" fmla="*/ 272 w 896"/>
                <a:gd name="T9" fmla="*/ 768 h 936"/>
                <a:gd name="T10" fmla="*/ 320 w 896"/>
                <a:gd name="T11" fmla="*/ 672 h 936"/>
                <a:gd name="T12" fmla="*/ 560 w 896"/>
                <a:gd name="T13" fmla="*/ 480 h 936"/>
                <a:gd name="T14" fmla="*/ 656 w 896"/>
                <a:gd name="T15" fmla="*/ 384 h 936"/>
                <a:gd name="T16" fmla="*/ 704 w 896"/>
                <a:gd name="T17" fmla="*/ 192 h 936"/>
                <a:gd name="T18" fmla="*/ 896 w 896"/>
                <a:gd name="T19" fmla="*/ 0 h 9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96" h="936">
                  <a:moveTo>
                    <a:pt x="224" y="432"/>
                  </a:moveTo>
                  <a:cubicBezTo>
                    <a:pt x="144" y="584"/>
                    <a:pt x="64" y="736"/>
                    <a:pt x="32" y="816"/>
                  </a:cubicBezTo>
                  <a:cubicBezTo>
                    <a:pt x="0" y="896"/>
                    <a:pt x="8" y="896"/>
                    <a:pt x="32" y="912"/>
                  </a:cubicBezTo>
                  <a:cubicBezTo>
                    <a:pt x="56" y="928"/>
                    <a:pt x="136" y="936"/>
                    <a:pt x="176" y="912"/>
                  </a:cubicBezTo>
                  <a:cubicBezTo>
                    <a:pt x="216" y="888"/>
                    <a:pt x="248" y="808"/>
                    <a:pt x="272" y="768"/>
                  </a:cubicBezTo>
                  <a:cubicBezTo>
                    <a:pt x="296" y="728"/>
                    <a:pt x="272" y="720"/>
                    <a:pt x="320" y="672"/>
                  </a:cubicBezTo>
                  <a:cubicBezTo>
                    <a:pt x="368" y="624"/>
                    <a:pt x="504" y="528"/>
                    <a:pt x="560" y="480"/>
                  </a:cubicBezTo>
                  <a:cubicBezTo>
                    <a:pt x="616" y="432"/>
                    <a:pt x="632" y="432"/>
                    <a:pt x="656" y="384"/>
                  </a:cubicBezTo>
                  <a:cubicBezTo>
                    <a:pt x="680" y="336"/>
                    <a:pt x="664" y="256"/>
                    <a:pt x="704" y="192"/>
                  </a:cubicBezTo>
                  <a:cubicBezTo>
                    <a:pt x="744" y="128"/>
                    <a:pt x="864" y="32"/>
                    <a:pt x="896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1" name="Freeform 24"/>
            <p:cNvSpPr/>
            <p:nvPr/>
          </p:nvSpPr>
          <p:spPr bwMode="auto">
            <a:xfrm>
              <a:off x="4056" y="2532"/>
              <a:ext cx="156" cy="146"/>
            </a:xfrm>
            <a:custGeom>
              <a:avLst/>
              <a:gdLst>
                <a:gd name="T0" fmla="*/ 0 w 156"/>
                <a:gd name="T1" fmla="*/ 0 h 146"/>
                <a:gd name="T2" fmla="*/ 108 w 156"/>
                <a:gd name="T3" fmla="*/ 120 h 146"/>
                <a:gd name="T4" fmla="*/ 156 w 156"/>
                <a:gd name="T5" fmla="*/ 144 h 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" h="146">
                  <a:moveTo>
                    <a:pt x="0" y="0"/>
                  </a:moveTo>
                  <a:cubicBezTo>
                    <a:pt x="23" y="68"/>
                    <a:pt x="44" y="77"/>
                    <a:pt x="108" y="120"/>
                  </a:cubicBezTo>
                  <a:cubicBezTo>
                    <a:pt x="147" y="146"/>
                    <a:pt x="130" y="144"/>
                    <a:pt x="156" y="14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2" name="Freeform 25"/>
            <p:cNvSpPr/>
            <p:nvPr/>
          </p:nvSpPr>
          <p:spPr bwMode="auto">
            <a:xfrm>
              <a:off x="4212" y="2532"/>
              <a:ext cx="43" cy="108"/>
            </a:xfrm>
            <a:custGeom>
              <a:avLst/>
              <a:gdLst>
                <a:gd name="T0" fmla="*/ 24 w 43"/>
                <a:gd name="T1" fmla="*/ 0 h 108"/>
                <a:gd name="T2" fmla="*/ 12 w 43"/>
                <a:gd name="T3" fmla="*/ 72 h 108"/>
                <a:gd name="T4" fmla="*/ 0 w 43"/>
                <a:gd name="T5" fmla="*/ 108 h 1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" h="108">
                  <a:moveTo>
                    <a:pt x="24" y="0"/>
                  </a:moveTo>
                  <a:cubicBezTo>
                    <a:pt x="43" y="58"/>
                    <a:pt x="40" y="16"/>
                    <a:pt x="12" y="72"/>
                  </a:cubicBezTo>
                  <a:cubicBezTo>
                    <a:pt x="6" y="83"/>
                    <a:pt x="0" y="108"/>
                    <a:pt x="0" y="10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3" name="Freeform 26"/>
            <p:cNvSpPr/>
            <p:nvPr/>
          </p:nvSpPr>
          <p:spPr bwMode="auto">
            <a:xfrm>
              <a:off x="4344" y="1800"/>
              <a:ext cx="1104" cy="204"/>
            </a:xfrm>
            <a:custGeom>
              <a:avLst/>
              <a:gdLst>
                <a:gd name="T0" fmla="*/ 0 w 1104"/>
                <a:gd name="T1" fmla="*/ 204 h 204"/>
                <a:gd name="T2" fmla="*/ 1104 w 1104"/>
                <a:gd name="T3" fmla="*/ 168 h 20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04" h="204">
                  <a:moveTo>
                    <a:pt x="0" y="204"/>
                  </a:moveTo>
                  <a:cubicBezTo>
                    <a:pt x="306" y="0"/>
                    <a:pt x="736" y="168"/>
                    <a:pt x="1104" y="16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4" name="Freeform 27"/>
            <p:cNvSpPr/>
            <p:nvPr/>
          </p:nvSpPr>
          <p:spPr bwMode="auto">
            <a:xfrm>
              <a:off x="4668" y="1980"/>
              <a:ext cx="884" cy="480"/>
            </a:xfrm>
            <a:custGeom>
              <a:avLst/>
              <a:gdLst>
                <a:gd name="T0" fmla="*/ 0 w 884"/>
                <a:gd name="T1" fmla="*/ 480 h 480"/>
                <a:gd name="T2" fmla="*/ 528 w 884"/>
                <a:gd name="T3" fmla="*/ 420 h 480"/>
                <a:gd name="T4" fmla="*/ 624 w 884"/>
                <a:gd name="T5" fmla="*/ 336 h 480"/>
                <a:gd name="T6" fmla="*/ 828 w 884"/>
                <a:gd name="T7" fmla="*/ 372 h 480"/>
                <a:gd name="T8" fmla="*/ 780 w 884"/>
                <a:gd name="T9" fmla="*/ 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4" h="480">
                  <a:moveTo>
                    <a:pt x="0" y="480"/>
                  </a:moveTo>
                  <a:cubicBezTo>
                    <a:pt x="251" y="471"/>
                    <a:pt x="324" y="471"/>
                    <a:pt x="528" y="420"/>
                  </a:cubicBezTo>
                  <a:cubicBezTo>
                    <a:pt x="567" y="381"/>
                    <a:pt x="573" y="353"/>
                    <a:pt x="624" y="336"/>
                  </a:cubicBezTo>
                  <a:cubicBezTo>
                    <a:pt x="692" y="350"/>
                    <a:pt x="761" y="355"/>
                    <a:pt x="828" y="372"/>
                  </a:cubicBezTo>
                  <a:cubicBezTo>
                    <a:pt x="884" y="203"/>
                    <a:pt x="780" y="137"/>
                    <a:pt x="780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5" name="Freeform 28"/>
            <p:cNvSpPr/>
            <p:nvPr/>
          </p:nvSpPr>
          <p:spPr bwMode="auto">
            <a:xfrm>
              <a:off x="4404" y="2532"/>
              <a:ext cx="384" cy="480"/>
            </a:xfrm>
            <a:custGeom>
              <a:avLst/>
              <a:gdLst>
                <a:gd name="T0" fmla="*/ 0 w 384"/>
                <a:gd name="T1" fmla="*/ 312 h 480"/>
                <a:gd name="T2" fmla="*/ 60 w 384"/>
                <a:gd name="T3" fmla="*/ 372 h 480"/>
                <a:gd name="T4" fmla="*/ 96 w 384"/>
                <a:gd name="T5" fmla="*/ 444 h 480"/>
                <a:gd name="T6" fmla="*/ 168 w 384"/>
                <a:gd name="T7" fmla="*/ 480 h 480"/>
                <a:gd name="T8" fmla="*/ 168 w 384"/>
                <a:gd name="T9" fmla="*/ 264 h 480"/>
                <a:gd name="T10" fmla="*/ 144 w 384"/>
                <a:gd name="T11" fmla="*/ 228 h 480"/>
                <a:gd name="T12" fmla="*/ 156 w 384"/>
                <a:gd name="T13" fmla="*/ 264 h 480"/>
                <a:gd name="T14" fmla="*/ 180 w 384"/>
                <a:gd name="T15" fmla="*/ 300 h 480"/>
                <a:gd name="T16" fmla="*/ 252 w 384"/>
                <a:gd name="T17" fmla="*/ 348 h 480"/>
                <a:gd name="T18" fmla="*/ 360 w 384"/>
                <a:gd name="T19" fmla="*/ 396 h 480"/>
                <a:gd name="T20" fmla="*/ 288 w 384"/>
                <a:gd name="T21" fmla="*/ 204 h 480"/>
                <a:gd name="T22" fmla="*/ 276 w 384"/>
                <a:gd name="T23" fmla="*/ 168 h 480"/>
                <a:gd name="T24" fmla="*/ 252 w 384"/>
                <a:gd name="T25" fmla="*/ 132 h 480"/>
                <a:gd name="T26" fmla="*/ 312 w 384"/>
                <a:gd name="T27" fmla="*/ 204 h 480"/>
                <a:gd name="T28" fmla="*/ 372 w 384"/>
                <a:gd name="T29" fmla="*/ 192 h 480"/>
                <a:gd name="T30" fmla="*/ 384 w 384"/>
                <a:gd name="T31" fmla="*/ 156 h 480"/>
                <a:gd name="T32" fmla="*/ 288 w 384"/>
                <a:gd name="T33" fmla="*/ 0 h 4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4" h="480">
                  <a:moveTo>
                    <a:pt x="0" y="312"/>
                  </a:moveTo>
                  <a:cubicBezTo>
                    <a:pt x="36" y="336"/>
                    <a:pt x="40" y="332"/>
                    <a:pt x="60" y="372"/>
                  </a:cubicBezTo>
                  <a:cubicBezTo>
                    <a:pt x="80" y="411"/>
                    <a:pt x="62" y="410"/>
                    <a:pt x="96" y="444"/>
                  </a:cubicBezTo>
                  <a:cubicBezTo>
                    <a:pt x="119" y="467"/>
                    <a:pt x="139" y="470"/>
                    <a:pt x="168" y="480"/>
                  </a:cubicBezTo>
                  <a:cubicBezTo>
                    <a:pt x="255" y="422"/>
                    <a:pt x="252" y="320"/>
                    <a:pt x="168" y="264"/>
                  </a:cubicBezTo>
                  <a:cubicBezTo>
                    <a:pt x="160" y="252"/>
                    <a:pt x="158" y="228"/>
                    <a:pt x="144" y="228"/>
                  </a:cubicBezTo>
                  <a:cubicBezTo>
                    <a:pt x="131" y="228"/>
                    <a:pt x="150" y="253"/>
                    <a:pt x="156" y="264"/>
                  </a:cubicBezTo>
                  <a:cubicBezTo>
                    <a:pt x="162" y="277"/>
                    <a:pt x="169" y="291"/>
                    <a:pt x="180" y="300"/>
                  </a:cubicBezTo>
                  <a:cubicBezTo>
                    <a:pt x="202" y="319"/>
                    <a:pt x="252" y="348"/>
                    <a:pt x="252" y="348"/>
                  </a:cubicBezTo>
                  <a:cubicBezTo>
                    <a:pt x="291" y="406"/>
                    <a:pt x="290" y="413"/>
                    <a:pt x="360" y="396"/>
                  </a:cubicBezTo>
                  <a:cubicBezTo>
                    <a:pt x="350" y="286"/>
                    <a:pt x="368" y="258"/>
                    <a:pt x="288" y="204"/>
                  </a:cubicBezTo>
                  <a:cubicBezTo>
                    <a:pt x="284" y="192"/>
                    <a:pt x="282" y="179"/>
                    <a:pt x="276" y="168"/>
                  </a:cubicBezTo>
                  <a:cubicBezTo>
                    <a:pt x="270" y="155"/>
                    <a:pt x="238" y="132"/>
                    <a:pt x="252" y="132"/>
                  </a:cubicBezTo>
                  <a:cubicBezTo>
                    <a:pt x="267" y="132"/>
                    <a:pt x="305" y="193"/>
                    <a:pt x="312" y="204"/>
                  </a:cubicBezTo>
                  <a:cubicBezTo>
                    <a:pt x="332" y="200"/>
                    <a:pt x="355" y="203"/>
                    <a:pt x="372" y="192"/>
                  </a:cubicBezTo>
                  <a:cubicBezTo>
                    <a:pt x="383" y="185"/>
                    <a:pt x="384" y="169"/>
                    <a:pt x="384" y="156"/>
                  </a:cubicBezTo>
                  <a:cubicBezTo>
                    <a:pt x="384" y="84"/>
                    <a:pt x="334" y="46"/>
                    <a:pt x="288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406" name="Rectangle 29"/>
            <p:cNvSpPr>
              <a:spLocks noChangeArrowheads="1"/>
            </p:cNvSpPr>
            <p:nvPr/>
          </p:nvSpPr>
          <p:spPr bwMode="auto">
            <a:xfrm>
              <a:off x="3872" y="672"/>
              <a:ext cx="192" cy="864"/>
            </a:xfrm>
            <a:prstGeom prst="rect">
              <a:avLst/>
            </a:prstGeom>
            <a:solidFill>
              <a:srgbClr val="CCECFF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5363" name="Group 30"/>
          <p:cNvGrpSpPr/>
          <p:nvPr/>
        </p:nvGrpSpPr>
        <p:grpSpPr bwMode="auto">
          <a:xfrm>
            <a:off x="431800" y="2180308"/>
            <a:ext cx="2592917" cy="3484563"/>
            <a:chOff x="336" y="816"/>
            <a:chExt cx="1872" cy="3029"/>
          </a:xfrm>
        </p:grpSpPr>
        <p:sp>
          <p:nvSpPr>
            <p:cNvPr id="15381" name="Rectangle 31"/>
            <p:cNvSpPr>
              <a:spLocks noChangeArrowheads="1"/>
            </p:cNvSpPr>
            <p:nvPr/>
          </p:nvSpPr>
          <p:spPr bwMode="auto">
            <a:xfrm>
              <a:off x="1568" y="816"/>
              <a:ext cx="192" cy="163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82" name="AutoShape 32"/>
            <p:cNvSpPr>
              <a:spLocks noChangeArrowheads="1"/>
            </p:cNvSpPr>
            <p:nvPr/>
          </p:nvSpPr>
          <p:spPr bwMode="auto">
            <a:xfrm>
              <a:off x="1568" y="2736"/>
              <a:ext cx="192" cy="490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grpSp>
          <p:nvGrpSpPr>
            <p:cNvPr id="15383" name="Group 33"/>
            <p:cNvGrpSpPr/>
            <p:nvPr/>
          </p:nvGrpSpPr>
          <p:grpSpPr bwMode="auto">
            <a:xfrm>
              <a:off x="1424" y="2400"/>
              <a:ext cx="576" cy="381"/>
              <a:chOff x="3072" y="528"/>
              <a:chExt cx="960" cy="336"/>
            </a:xfrm>
          </p:grpSpPr>
          <p:sp>
            <p:nvSpPr>
              <p:cNvPr id="15388" name="AutoShape 34"/>
              <p:cNvSpPr>
                <a:spLocks noChangeArrowheads="1"/>
              </p:cNvSpPr>
              <p:nvPr/>
            </p:nvSpPr>
            <p:spPr bwMode="auto">
              <a:xfrm rot="5400000">
                <a:off x="3360" y="432"/>
                <a:ext cx="240" cy="528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389" name="Rectangle 35"/>
              <p:cNvSpPr>
                <a:spLocks noChangeArrowheads="1"/>
              </p:cNvSpPr>
              <p:nvPr/>
            </p:nvSpPr>
            <p:spPr bwMode="auto">
              <a:xfrm>
                <a:off x="3072" y="624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390" name="AutoShape 36"/>
              <p:cNvSpPr>
                <a:spLocks noChangeArrowheads="1"/>
              </p:cNvSpPr>
              <p:nvPr/>
            </p:nvSpPr>
            <p:spPr bwMode="auto">
              <a:xfrm>
                <a:off x="3888" y="528"/>
                <a:ext cx="144" cy="33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5391" name="Rectangle 37"/>
              <p:cNvSpPr>
                <a:spLocks noChangeArrowheads="1"/>
              </p:cNvSpPr>
              <p:nvPr/>
            </p:nvSpPr>
            <p:spPr bwMode="auto">
              <a:xfrm>
                <a:off x="3792" y="624"/>
                <a:ext cx="96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5384" name="AutoShape 38"/>
            <p:cNvSpPr>
              <a:spLocks noChangeArrowheads="1"/>
            </p:cNvSpPr>
            <p:nvPr/>
          </p:nvSpPr>
          <p:spPr bwMode="auto">
            <a:xfrm>
              <a:off x="1616" y="3264"/>
              <a:ext cx="96" cy="58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8 h 21600"/>
                <a:gd name="T14" fmla="*/ 17100 w 21600"/>
                <a:gd name="T15" fmla="*/ 1710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85" name="Freeform 39"/>
            <p:cNvSpPr/>
            <p:nvPr/>
          </p:nvSpPr>
          <p:spPr bwMode="auto">
            <a:xfrm>
              <a:off x="336" y="1984"/>
              <a:ext cx="1792" cy="1536"/>
            </a:xfrm>
            <a:custGeom>
              <a:avLst/>
              <a:gdLst>
                <a:gd name="T0" fmla="*/ 80 w 1792"/>
                <a:gd name="T1" fmla="*/ 896 h 1536"/>
                <a:gd name="T2" fmla="*/ 752 w 1792"/>
                <a:gd name="T3" fmla="*/ 368 h 1536"/>
                <a:gd name="T4" fmla="*/ 944 w 1792"/>
                <a:gd name="T5" fmla="*/ 272 h 1536"/>
                <a:gd name="T6" fmla="*/ 1184 w 1792"/>
                <a:gd name="T7" fmla="*/ 128 h 1536"/>
                <a:gd name="T8" fmla="*/ 1472 w 1792"/>
                <a:gd name="T9" fmla="*/ 32 h 1536"/>
                <a:gd name="T10" fmla="*/ 1760 w 1792"/>
                <a:gd name="T11" fmla="*/ 320 h 1536"/>
                <a:gd name="T12" fmla="*/ 1664 w 1792"/>
                <a:gd name="T13" fmla="*/ 416 h 1536"/>
                <a:gd name="T14" fmla="*/ 1520 w 1792"/>
                <a:gd name="T15" fmla="*/ 320 h 1536"/>
                <a:gd name="T16" fmla="*/ 1424 w 1792"/>
                <a:gd name="T17" fmla="*/ 224 h 1536"/>
                <a:gd name="T18" fmla="*/ 1424 w 1792"/>
                <a:gd name="T19" fmla="*/ 128 h 1536"/>
                <a:gd name="T20" fmla="*/ 1424 w 1792"/>
                <a:gd name="T21" fmla="*/ 224 h 1536"/>
                <a:gd name="T22" fmla="*/ 1280 w 1792"/>
                <a:gd name="T23" fmla="*/ 368 h 1536"/>
                <a:gd name="T24" fmla="*/ 1184 w 1792"/>
                <a:gd name="T25" fmla="*/ 368 h 1536"/>
                <a:gd name="T26" fmla="*/ 1088 w 1792"/>
                <a:gd name="T27" fmla="*/ 608 h 1536"/>
                <a:gd name="T28" fmla="*/ 1280 w 1792"/>
                <a:gd name="T29" fmla="*/ 752 h 1536"/>
                <a:gd name="T30" fmla="*/ 1568 w 1792"/>
                <a:gd name="T31" fmla="*/ 752 h 1536"/>
                <a:gd name="T32" fmla="*/ 1712 w 1792"/>
                <a:gd name="T33" fmla="*/ 752 h 1536"/>
                <a:gd name="T34" fmla="*/ 1760 w 1792"/>
                <a:gd name="T35" fmla="*/ 848 h 1536"/>
                <a:gd name="T36" fmla="*/ 1664 w 1792"/>
                <a:gd name="T37" fmla="*/ 896 h 1536"/>
                <a:gd name="T38" fmla="*/ 1424 w 1792"/>
                <a:gd name="T39" fmla="*/ 896 h 1536"/>
                <a:gd name="T40" fmla="*/ 1040 w 1792"/>
                <a:gd name="T41" fmla="*/ 992 h 1536"/>
                <a:gd name="T42" fmla="*/ 1136 w 1792"/>
                <a:gd name="T43" fmla="*/ 944 h 1536"/>
                <a:gd name="T44" fmla="*/ 992 w 1792"/>
                <a:gd name="T45" fmla="*/ 1136 h 1536"/>
                <a:gd name="T46" fmla="*/ 608 w 1792"/>
                <a:gd name="T47" fmla="*/ 1232 h 1536"/>
                <a:gd name="T48" fmla="*/ 560 w 1792"/>
                <a:gd name="T49" fmla="*/ 1136 h 1536"/>
                <a:gd name="T50" fmla="*/ 656 w 1792"/>
                <a:gd name="T51" fmla="*/ 1232 h 1536"/>
                <a:gd name="T52" fmla="*/ 464 w 1792"/>
                <a:gd name="T53" fmla="*/ 1136 h 1536"/>
                <a:gd name="T54" fmla="*/ 464 w 1792"/>
                <a:gd name="T55" fmla="*/ 1280 h 1536"/>
                <a:gd name="T56" fmla="*/ 272 w 1792"/>
                <a:gd name="T57" fmla="*/ 1472 h 1536"/>
                <a:gd name="T58" fmla="*/ 80 w 1792"/>
                <a:gd name="T59" fmla="*/ 896 h 1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792" h="1536">
                  <a:moveTo>
                    <a:pt x="80" y="896"/>
                  </a:moveTo>
                  <a:cubicBezTo>
                    <a:pt x="160" y="712"/>
                    <a:pt x="608" y="472"/>
                    <a:pt x="752" y="368"/>
                  </a:cubicBezTo>
                  <a:cubicBezTo>
                    <a:pt x="896" y="264"/>
                    <a:pt x="872" y="312"/>
                    <a:pt x="944" y="272"/>
                  </a:cubicBezTo>
                  <a:cubicBezTo>
                    <a:pt x="1016" y="232"/>
                    <a:pt x="1096" y="168"/>
                    <a:pt x="1184" y="128"/>
                  </a:cubicBezTo>
                  <a:cubicBezTo>
                    <a:pt x="1272" y="88"/>
                    <a:pt x="1376" y="0"/>
                    <a:pt x="1472" y="32"/>
                  </a:cubicBezTo>
                  <a:cubicBezTo>
                    <a:pt x="1568" y="64"/>
                    <a:pt x="1728" y="256"/>
                    <a:pt x="1760" y="320"/>
                  </a:cubicBezTo>
                  <a:cubicBezTo>
                    <a:pt x="1792" y="384"/>
                    <a:pt x="1704" y="416"/>
                    <a:pt x="1664" y="416"/>
                  </a:cubicBezTo>
                  <a:cubicBezTo>
                    <a:pt x="1624" y="416"/>
                    <a:pt x="1560" y="352"/>
                    <a:pt x="1520" y="320"/>
                  </a:cubicBezTo>
                  <a:cubicBezTo>
                    <a:pt x="1480" y="288"/>
                    <a:pt x="1440" y="256"/>
                    <a:pt x="1424" y="224"/>
                  </a:cubicBezTo>
                  <a:cubicBezTo>
                    <a:pt x="1408" y="192"/>
                    <a:pt x="1424" y="128"/>
                    <a:pt x="1424" y="128"/>
                  </a:cubicBezTo>
                  <a:cubicBezTo>
                    <a:pt x="1424" y="128"/>
                    <a:pt x="1448" y="184"/>
                    <a:pt x="1424" y="224"/>
                  </a:cubicBezTo>
                  <a:cubicBezTo>
                    <a:pt x="1400" y="264"/>
                    <a:pt x="1320" y="344"/>
                    <a:pt x="1280" y="368"/>
                  </a:cubicBezTo>
                  <a:cubicBezTo>
                    <a:pt x="1240" y="392"/>
                    <a:pt x="1216" y="328"/>
                    <a:pt x="1184" y="368"/>
                  </a:cubicBezTo>
                  <a:cubicBezTo>
                    <a:pt x="1152" y="408"/>
                    <a:pt x="1072" y="544"/>
                    <a:pt x="1088" y="608"/>
                  </a:cubicBezTo>
                  <a:cubicBezTo>
                    <a:pt x="1104" y="672"/>
                    <a:pt x="1200" y="728"/>
                    <a:pt x="1280" y="752"/>
                  </a:cubicBezTo>
                  <a:cubicBezTo>
                    <a:pt x="1360" y="776"/>
                    <a:pt x="1496" y="752"/>
                    <a:pt x="1568" y="752"/>
                  </a:cubicBezTo>
                  <a:cubicBezTo>
                    <a:pt x="1640" y="752"/>
                    <a:pt x="1680" y="736"/>
                    <a:pt x="1712" y="752"/>
                  </a:cubicBezTo>
                  <a:cubicBezTo>
                    <a:pt x="1744" y="768"/>
                    <a:pt x="1768" y="824"/>
                    <a:pt x="1760" y="848"/>
                  </a:cubicBezTo>
                  <a:cubicBezTo>
                    <a:pt x="1752" y="872"/>
                    <a:pt x="1720" y="888"/>
                    <a:pt x="1664" y="896"/>
                  </a:cubicBezTo>
                  <a:cubicBezTo>
                    <a:pt x="1608" y="904"/>
                    <a:pt x="1528" y="880"/>
                    <a:pt x="1424" y="896"/>
                  </a:cubicBezTo>
                  <a:cubicBezTo>
                    <a:pt x="1320" y="912"/>
                    <a:pt x="1088" y="984"/>
                    <a:pt x="1040" y="992"/>
                  </a:cubicBezTo>
                  <a:cubicBezTo>
                    <a:pt x="992" y="1000"/>
                    <a:pt x="1144" y="920"/>
                    <a:pt x="1136" y="944"/>
                  </a:cubicBezTo>
                  <a:cubicBezTo>
                    <a:pt x="1128" y="968"/>
                    <a:pt x="1080" y="1088"/>
                    <a:pt x="992" y="1136"/>
                  </a:cubicBezTo>
                  <a:cubicBezTo>
                    <a:pt x="904" y="1184"/>
                    <a:pt x="680" y="1232"/>
                    <a:pt x="608" y="1232"/>
                  </a:cubicBezTo>
                  <a:cubicBezTo>
                    <a:pt x="536" y="1232"/>
                    <a:pt x="552" y="1136"/>
                    <a:pt x="560" y="1136"/>
                  </a:cubicBezTo>
                  <a:cubicBezTo>
                    <a:pt x="568" y="1136"/>
                    <a:pt x="672" y="1232"/>
                    <a:pt x="656" y="1232"/>
                  </a:cubicBezTo>
                  <a:cubicBezTo>
                    <a:pt x="640" y="1232"/>
                    <a:pt x="496" y="1128"/>
                    <a:pt x="464" y="1136"/>
                  </a:cubicBezTo>
                  <a:cubicBezTo>
                    <a:pt x="432" y="1144"/>
                    <a:pt x="496" y="1224"/>
                    <a:pt x="464" y="1280"/>
                  </a:cubicBezTo>
                  <a:cubicBezTo>
                    <a:pt x="432" y="1336"/>
                    <a:pt x="336" y="1536"/>
                    <a:pt x="272" y="1472"/>
                  </a:cubicBezTo>
                  <a:cubicBezTo>
                    <a:pt x="208" y="1408"/>
                    <a:pt x="0" y="1080"/>
                    <a:pt x="80" y="896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86" name="Freeform 40"/>
            <p:cNvSpPr/>
            <p:nvPr/>
          </p:nvSpPr>
          <p:spPr bwMode="auto">
            <a:xfrm>
              <a:off x="1808" y="2496"/>
              <a:ext cx="400" cy="640"/>
            </a:xfrm>
            <a:custGeom>
              <a:avLst/>
              <a:gdLst>
                <a:gd name="T0" fmla="*/ 192 w 400"/>
                <a:gd name="T1" fmla="*/ 0 h 640"/>
                <a:gd name="T2" fmla="*/ 384 w 400"/>
                <a:gd name="T3" fmla="*/ 240 h 640"/>
                <a:gd name="T4" fmla="*/ 288 w 400"/>
                <a:gd name="T5" fmla="*/ 288 h 640"/>
                <a:gd name="T6" fmla="*/ 288 w 400"/>
                <a:gd name="T7" fmla="*/ 384 h 640"/>
                <a:gd name="T8" fmla="*/ 48 w 400"/>
                <a:gd name="T9" fmla="*/ 432 h 640"/>
                <a:gd name="T10" fmla="*/ 144 w 400"/>
                <a:gd name="T11" fmla="*/ 480 h 640"/>
                <a:gd name="T12" fmla="*/ 96 w 400"/>
                <a:gd name="T13" fmla="*/ 624 h 640"/>
                <a:gd name="T14" fmla="*/ 0 w 400"/>
                <a:gd name="T15" fmla="*/ 576 h 6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00" h="640">
                  <a:moveTo>
                    <a:pt x="192" y="0"/>
                  </a:moveTo>
                  <a:cubicBezTo>
                    <a:pt x="280" y="96"/>
                    <a:pt x="368" y="192"/>
                    <a:pt x="384" y="240"/>
                  </a:cubicBezTo>
                  <a:cubicBezTo>
                    <a:pt x="400" y="288"/>
                    <a:pt x="304" y="264"/>
                    <a:pt x="288" y="288"/>
                  </a:cubicBezTo>
                  <a:cubicBezTo>
                    <a:pt x="272" y="312"/>
                    <a:pt x="328" y="360"/>
                    <a:pt x="288" y="384"/>
                  </a:cubicBezTo>
                  <a:cubicBezTo>
                    <a:pt x="248" y="408"/>
                    <a:pt x="72" y="416"/>
                    <a:pt x="48" y="432"/>
                  </a:cubicBezTo>
                  <a:cubicBezTo>
                    <a:pt x="24" y="448"/>
                    <a:pt x="136" y="448"/>
                    <a:pt x="144" y="480"/>
                  </a:cubicBezTo>
                  <a:cubicBezTo>
                    <a:pt x="152" y="512"/>
                    <a:pt x="120" y="608"/>
                    <a:pt x="96" y="624"/>
                  </a:cubicBezTo>
                  <a:cubicBezTo>
                    <a:pt x="72" y="640"/>
                    <a:pt x="24" y="592"/>
                    <a:pt x="0" y="57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87" name="Rectangle 41"/>
            <p:cNvSpPr>
              <a:spLocks noChangeArrowheads="1"/>
            </p:cNvSpPr>
            <p:nvPr/>
          </p:nvSpPr>
          <p:spPr bwMode="auto">
            <a:xfrm>
              <a:off x="1568" y="1584"/>
              <a:ext cx="192" cy="864"/>
            </a:xfrm>
            <a:prstGeom prst="rect">
              <a:avLst/>
            </a:prstGeom>
            <a:solidFill>
              <a:srgbClr val="CCECFF"/>
            </a:solidFill>
            <a:ln w="25400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02442" name="Text Box 42"/>
          <p:cNvSpPr txBox="1">
            <a:spLocks noChangeArrowheads="1"/>
          </p:cNvSpPr>
          <p:nvPr/>
        </p:nvSpPr>
        <p:spPr bwMode="auto">
          <a:xfrm>
            <a:off x="883100" y="890112"/>
            <a:ext cx="6096000" cy="66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eaLnBrk="1" hangingPunct="1">
              <a:lnSpc>
                <a:spcPct val="150000"/>
              </a:lnSpc>
              <a:defRPr kumimoji="1" sz="2800" b="1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TW" altLang="en-US" dirty="0">
                <a:solidFill>
                  <a:schemeClr val="tx1"/>
                </a:solidFill>
              </a:rPr>
              <a:t>滴定管的使用</a:t>
            </a:r>
            <a:endParaRPr lang="zh-TW" altLang="en-US" dirty="0">
              <a:solidFill>
                <a:schemeClr val="tx1"/>
              </a:solidFill>
            </a:endParaRPr>
          </a:p>
        </p:txBody>
      </p:sp>
      <p:grpSp>
        <p:nvGrpSpPr>
          <p:cNvPr id="15367" name="Group 45"/>
          <p:cNvGrpSpPr/>
          <p:nvPr/>
        </p:nvGrpSpPr>
        <p:grpSpPr bwMode="auto">
          <a:xfrm>
            <a:off x="9169400" y="3043907"/>
            <a:ext cx="2133600" cy="2311400"/>
            <a:chOff x="2304" y="720"/>
            <a:chExt cx="1008" cy="1456"/>
          </a:xfrm>
        </p:grpSpPr>
        <p:sp>
          <p:nvSpPr>
            <p:cNvPr id="15379" name="Freeform 46"/>
            <p:cNvSpPr/>
            <p:nvPr/>
          </p:nvSpPr>
          <p:spPr bwMode="auto">
            <a:xfrm>
              <a:off x="2304" y="720"/>
              <a:ext cx="1008" cy="1456"/>
            </a:xfrm>
            <a:custGeom>
              <a:avLst/>
              <a:gdLst>
                <a:gd name="T0" fmla="*/ 544 w 1008"/>
                <a:gd name="T1" fmla="*/ 152 h 1456"/>
                <a:gd name="T2" fmla="*/ 160 w 1008"/>
                <a:gd name="T3" fmla="*/ 584 h 1456"/>
                <a:gd name="T4" fmla="*/ 112 w 1008"/>
                <a:gd name="T5" fmla="*/ 680 h 1456"/>
                <a:gd name="T6" fmla="*/ 16 w 1008"/>
                <a:gd name="T7" fmla="*/ 1112 h 1456"/>
                <a:gd name="T8" fmla="*/ 208 w 1008"/>
                <a:gd name="T9" fmla="*/ 1448 h 1456"/>
                <a:gd name="T10" fmla="*/ 208 w 1008"/>
                <a:gd name="T11" fmla="*/ 1064 h 1456"/>
                <a:gd name="T12" fmla="*/ 256 w 1008"/>
                <a:gd name="T13" fmla="*/ 872 h 1456"/>
                <a:gd name="T14" fmla="*/ 448 w 1008"/>
                <a:gd name="T15" fmla="*/ 776 h 1456"/>
                <a:gd name="T16" fmla="*/ 592 w 1008"/>
                <a:gd name="T17" fmla="*/ 920 h 1456"/>
                <a:gd name="T18" fmla="*/ 448 w 1008"/>
                <a:gd name="T19" fmla="*/ 1256 h 1456"/>
                <a:gd name="T20" fmla="*/ 496 w 1008"/>
                <a:gd name="T21" fmla="*/ 1352 h 1456"/>
                <a:gd name="T22" fmla="*/ 736 w 1008"/>
                <a:gd name="T23" fmla="*/ 1064 h 1456"/>
                <a:gd name="T24" fmla="*/ 832 w 1008"/>
                <a:gd name="T25" fmla="*/ 680 h 1456"/>
                <a:gd name="T26" fmla="*/ 976 w 1008"/>
                <a:gd name="T27" fmla="*/ 200 h 1456"/>
                <a:gd name="T28" fmla="*/ 640 w 1008"/>
                <a:gd name="T29" fmla="*/ 8 h 1456"/>
                <a:gd name="T30" fmla="*/ 544 w 1008"/>
                <a:gd name="T31" fmla="*/ 152 h 14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08" h="1456">
                  <a:moveTo>
                    <a:pt x="544" y="152"/>
                  </a:moveTo>
                  <a:cubicBezTo>
                    <a:pt x="464" y="248"/>
                    <a:pt x="232" y="496"/>
                    <a:pt x="160" y="584"/>
                  </a:cubicBezTo>
                  <a:cubicBezTo>
                    <a:pt x="88" y="672"/>
                    <a:pt x="136" y="592"/>
                    <a:pt x="112" y="680"/>
                  </a:cubicBezTo>
                  <a:cubicBezTo>
                    <a:pt x="88" y="768"/>
                    <a:pt x="0" y="984"/>
                    <a:pt x="16" y="1112"/>
                  </a:cubicBezTo>
                  <a:cubicBezTo>
                    <a:pt x="32" y="1240"/>
                    <a:pt x="176" y="1456"/>
                    <a:pt x="208" y="1448"/>
                  </a:cubicBezTo>
                  <a:cubicBezTo>
                    <a:pt x="240" y="1440"/>
                    <a:pt x="200" y="1160"/>
                    <a:pt x="208" y="1064"/>
                  </a:cubicBezTo>
                  <a:cubicBezTo>
                    <a:pt x="216" y="968"/>
                    <a:pt x="216" y="920"/>
                    <a:pt x="256" y="872"/>
                  </a:cubicBezTo>
                  <a:cubicBezTo>
                    <a:pt x="296" y="824"/>
                    <a:pt x="392" y="768"/>
                    <a:pt x="448" y="776"/>
                  </a:cubicBezTo>
                  <a:cubicBezTo>
                    <a:pt x="504" y="784"/>
                    <a:pt x="592" y="840"/>
                    <a:pt x="592" y="920"/>
                  </a:cubicBezTo>
                  <a:cubicBezTo>
                    <a:pt x="592" y="1000"/>
                    <a:pt x="464" y="1184"/>
                    <a:pt x="448" y="1256"/>
                  </a:cubicBezTo>
                  <a:cubicBezTo>
                    <a:pt x="432" y="1328"/>
                    <a:pt x="448" y="1384"/>
                    <a:pt x="496" y="1352"/>
                  </a:cubicBezTo>
                  <a:cubicBezTo>
                    <a:pt x="544" y="1320"/>
                    <a:pt x="680" y="1176"/>
                    <a:pt x="736" y="1064"/>
                  </a:cubicBezTo>
                  <a:cubicBezTo>
                    <a:pt x="792" y="952"/>
                    <a:pt x="792" y="824"/>
                    <a:pt x="832" y="680"/>
                  </a:cubicBezTo>
                  <a:cubicBezTo>
                    <a:pt x="872" y="536"/>
                    <a:pt x="1008" y="312"/>
                    <a:pt x="976" y="200"/>
                  </a:cubicBezTo>
                  <a:cubicBezTo>
                    <a:pt x="944" y="88"/>
                    <a:pt x="712" y="16"/>
                    <a:pt x="640" y="8"/>
                  </a:cubicBezTo>
                  <a:cubicBezTo>
                    <a:pt x="568" y="0"/>
                    <a:pt x="624" y="56"/>
                    <a:pt x="544" y="152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00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80" name="Freeform 47"/>
            <p:cNvSpPr/>
            <p:nvPr/>
          </p:nvSpPr>
          <p:spPr bwMode="auto">
            <a:xfrm>
              <a:off x="2496" y="1560"/>
              <a:ext cx="392" cy="320"/>
            </a:xfrm>
            <a:custGeom>
              <a:avLst/>
              <a:gdLst>
                <a:gd name="T0" fmla="*/ 0 w 392"/>
                <a:gd name="T1" fmla="*/ 216 h 320"/>
                <a:gd name="T2" fmla="*/ 144 w 392"/>
                <a:gd name="T3" fmla="*/ 312 h 320"/>
                <a:gd name="T4" fmla="*/ 336 w 392"/>
                <a:gd name="T5" fmla="*/ 168 h 320"/>
                <a:gd name="T6" fmla="*/ 384 w 392"/>
                <a:gd name="T7" fmla="*/ 24 h 320"/>
                <a:gd name="T8" fmla="*/ 288 w 392"/>
                <a:gd name="T9" fmla="*/ 24 h 320"/>
                <a:gd name="T10" fmla="*/ 144 w 392"/>
                <a:gd name="T11" fmla="*/ 120 h 320"/>
                <a:gd name="T12" fmla="*/ 48 w 392"/>
                <a:gd name="T13" fmla="*/ 24 h 3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92" h="320">
                  <a:moveTo>
                    <a:pt x="0" y="216"/>
                  </a:moveTo>
                  <a:cubicBezTo>
                    <a:pt x="44" y="268"/>
                    <a:pt x="88" y="320"/>
                    <a:pt x="144" y="312"/>
                  </a:cubicBezTo>
                  <a:cubicBezTo>
                    <a:pt x="200" y="304"/>
                    <a:pt x="296" y="216"/>
                    <a:pt x="336" y="168"/>
                  </a:cubicBezTo>
                  <a:cubicBezTo>
                    <a:pt x="376" y="120"/>
                    <a:pt x="392" y="48"/>
                    <a:pt x="384" y="24"/>
                  </a:cubicBezTo>
                  <a:cubicBezTo>
                    <a:pt x="376" y="0"/>
                    <a:pt x="328" y="8"/>
                    <a:pt x="288" y="24"/>
                  </a:cubicBezTo>
                  <a:cubicBezTo>
                    <a:pt x="248" y="40"/>
                    <a:pt x="184" y="120"/>
                    <a:pt x="144" y="120"/>
                  </a:cubicBezTo>
                  <a:cubicBezTo>
                    <a:pt x="104" y="120"/>
                    <a:pt x="76" y="72"/>
                    <a:pt x="48" y="24"/>
                  </a:cubicBezTo>
                </a:path>
              </a:pathLst>
            </a:custGeom>
            <a:noFill/>
            <a:ln w="25400">
              <a:solidFill>
                <a:srgbClr val="00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5368" name="Group 48"/>
          <p:cNvGrpSpPr/>
          <p:nvPr/>
        </p:nvGrpSpPr>
        <p:grpSpPr bwMode="auto">
          <a:xfrm>
            <a:off x="9745133" y="1100808"/>
            <a:ext cx="304800" cy="5057775"/>
            <a:chOff x="4301" y="48"/>
            <a:chExt cx="144" cy="3186"/>
          </a:xfrm>
        </p:grpSpPr>
        <p:sp>
          <p:nvSpPr>
            <p:cNvPr id="15370" name="Freeform 49"/>
            <p:cNvSpPr/>
            <p:nvPr/>
          </p:nvSpPr>
          <p:spPr bwMode="auto">
            <a:xfrm rot="5400000">
              <a:off x="3229" y="1139"/>
              <a:ext cx="2288" cy="106"/>
            </a:xfrm>
            <a:custGeom>
              <a:avLst/>
              <a:gdLst>
                <a:gd name="T0" fmla="*/ 570 w 4583"/>
                <a:gd name="T1" fmla="*/ 11 h 242"/>
                <a:gd name="T2" fmla="*/ 570 w 4583"/>
                <a:gd name="T3" fmla="*/ 9 h 242"/>
                <a:gd name="T4" fmla="*/ 570 w 4583"/>
                <a:gd name="T5" fmla="*/ 7 h 242"/>
                <a:gd name="T6" fmla="*/ 569 w 4583"/>
                <a:gd name="T7" fmla="*/ 5 h 242"/>
                <a:gd name="T8" fmla="*/ 567 w 4583"/>
                <a:gd name="T9" fmla="*/ 4 h 242"/>
                <a:gd name="T10" fmla="*/ 565 w 4583"/>
                <a:gd name="T11" fmla="*/ 2 h 242"/>
                <a:gd name="T12" fmla="*/ 563 w 4583"/>
                <a:gd name="T13" fmla="*/ 1 h 242"/>
                <a:gd name="T14" fmla="*/ 559 w 4583"/>
                <a:gd name="T15" fmla="*/ 0 h 242"/>
                <a:gd name="T16" fmla="*/ 556 w 4583"/>
                <a:gd name="T17" fmla="*/ 0 h 242"/>
                <a:gd name="T18" fmla="*/ 14 w 4583"/>
                <a:gd name="T19" fmla="*/ 0 h 242"/>
                <a:gd name="T20" fmla="*/ 11 w 4583"/>
                <a:gd name="T21" fmla="*/ 0 h 242"/>
                <a:gd name="T22" fmla="*/ 8 w 4583"/>
                <a:gd name="T23" fmla="*/ 1 h 242"/>
                <a:gd name="T24" fmla="*/ 5 w 4583"/>
                <a:gd name="T25" fmla="*/ 2 h 242"/>
                <a:gd name="T26" fmla="*/ 3 w 4583"/>
                <a:gd name="T27" fmla="*/ 4 h 242"/>
                <a:gd name="T28" fmla="*/ 1 w 4583"/>
                <a:gd name="T29" fmla="*/ 5 h 242"/>
                <a:gd name="T30" fmla="*/ 0 w 4583"/>
                <a:gd name="T31" fmla="*/ 7 h 242"/>
                <a:gd name="T32" fmla="*/ 0 w 4583"/>
                <a:gd name="T33" fmla="*/ 9 h 242"/>
                <a:gd name="T34" fmla="*/ 0 w 4583"/>
                <a:gd name="T35" fmla="*/ 11 h 242"/>
                <a:gd name="T36" fmla="*/ 0 w 4583"/>
                <a:gd name="T37" fmla="*/ 13 h 242"/>
                <a:gd name="T38" fmla="*/ 1 w 4583"/>
                <a:gd name="T39" fmla="*/ 15 h 242"/>
                <a:gd name="T40" fmla="*/ 3 w 4583"/>
                <a:gd name="T41" fmla="*/ 17 h 242"/>
                <a:gd name="T42" fmla="*/ 5 w 4583"/>
                <a:gd name="T43" fmla="*/ 18 h 242"/>
                <a:gd name="T44" fmla="*/ 8 w 4583"/>
                <a:gd name="T45" fmla="*/ 19 h 242"/>
                <a:gd name="T46" fmla="*/ 11 w 4583"/>
                <a:gd name="T47" fmla="*/ 20 h 242"/>
                <a:gd name="T48" fmla="*/ 14 w 4583"/>
                <a:gd name="T49" fmla="*/ 20 h 242"/>
                <a:gd name="T50" fmla="*/ 556 w 4583"/>
                <a:gd name="T51" fmla="*/ 20 h 242"/>
                <a:gd name="T52" fmla="*/ 559 w 4583"/>
                <a:gd name="T53" fmla="*/ 20 h 242"/>
                <a:gd name="T54" fmla="*/ 563 w 4583"/>
                <a:gd name="T55" fmla="*/ 19 h 242"/>
                <a:gd name="T56" fmla="*/ 565 w 4583"/>
                <a:gd name="T57" fmla="*/ 18 h 242"/>
                <a:gd name="T58" fmla="*/ 567 w 4583"/>
                <a:gd name="T59" fmla="*/ 17 h 242"/>
                <a:gd name="T60" fmla="*/ 569 w 4583"/>
                <a:gd name="T61" fmla="*/ 15 h 242"/>
                <a:gd name="T62" fmla="*/ 570 w 4583"/>
                <a:gd name="T63" fmla="*/ 13 h 242"/>
                <a:gd name="T64" fmla="*/ 570 w 4583"/>
                <a:gd name="T65" fmla="*/ 11 h 2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583" h="242">
                  <a:moveTo>
                    <a:pt x="4583" y="128"/>
                  </a:moveTo>
                  <a:lnTo>
                    <a:pt x="4583" y="113"/>
                  </a:lnTo>
                  <a:lnTo>
                    <a:pt x="4581" y="88"/>
                  </a:lnTo>
                  <a:lnTo>
                    <a:pt x="4571" y="63"/>
                  </a:lnTo>
                  <a:lnTo>
                    <a:pt x="4558" y="42"/>
                  </a:lnTo>
                  <a:lnTo>
                    <a:pt x="4541" y="25"/>
                  </a:lnTo>
                  <a:lnTo>
                    <a:pt x="4520" y="11"/>
                  </a:lnTo>
                  <a:lnTo>
                    <a:pt x="4495" y="2"/>
                  </a:lnTo>
                  <a:lnTo>
                    <a:pt x="4470" y="0"/>
                  </a:lnTo>
                  <a:lnTo>
                    <a:pt x="113" y="0"/>
                  </a:lnTo>
                  <a:lnTo>
                    <a:pt x="88" y="2"/>
                  </a:lnTo>
                  <a:lnTo>
                    <a:pt x="65" y="11"/>
                  </a:lnTo>
                  <a:lnTo>
                    <a:pt x="44" y="25"/>
                  </a:lnTo>
                  <a:lnTo>
                    <a:pt x="25" y="42"/>
                  </a:lnTo>
                  <a:lnTo>
                    <a:pt x="12" y="63"/>
                  </a:lnTo>
                  <a:lnTo>
                    <a:pt x="4" y="88"/>
                  </a:lnTo>
                  <a:lnTo>
                    <a:pt x="0" y="113"/>
                  </a:lnTo>
                  <a:lnTo>
                    <a:pt x="0" y="128"/>
                  </a:lnTo>
                  <a:lnTo>
                    <a:pt x="4" y="153"/>
                  </a:lnTo>
                  <a:lnTo>
                    <a:pt x="12" y="176"/>
                  </a:lnTo>
                  <a:lnTo>
                    <a:pt x="25" y="199"/>
                  </a:lnTo>
                  <a:lnTo>
                    <a:pt x="44" y="217"/>
                  </a:lnTo>
                  <a:lnTo>
                    <a:pt x="65" y="230"/>
                  </a:lnTo>
                  <a:lnTo>
                    <a:pt x="88" y="238"/>
                  </a:lnTo>
                  <a:lnTo>
                    <a:pt x="113" y="242"/>
                  </a:lnTo>
                  <a:lnTo>
                    <a:pt x="4470" y="242"/>
                  </a:lnTo>
                  <a:lnTo>
                    <a:pt x="4495" y="238"/>
                  </a:lnTo>
                  <a:lnTo>
                    <a:pt x="4520" y="230"/>
                  </a:lnTo>
                  <a:lnTo>
                    <a:pt x="4541" y="217"/>
                  </a:lnTo>
                  <a:lnTo>
                    <a:pt x="4558" y="199"/>
                  </a:lnTo>
                  <a:lnTo>
                    <a:pt x="4571" y="176"/>
                  </a:lnTo>
                  <a:lnTo>
                    <a:pt x="4581" y="153"/>
                  </a:lnTo>
                  <a:lnTo>
                    <a:pt x="4583" y="128"/>
                  </a:lnTo>
                  <a:close/>
                </a:path>
              </a:pathLst>
            </a:custGeom>
            <a:solidFill>
              <a:srgbClr val="E6E6E6"/>
            </a:solidFill>
            <a:ln w="17463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1" name="Freeform 50"/>
            <p:cNvSpPr/>
            <p:nvPr/>
          </p:nvSpPr>
          <p:spPr bwMode="auto">
            <a:xfrm rot="5400000">
              <a:off x="4169" y="2591"/>
              <a:ext cx="492" cy="13"/>
            </a:xfrm>
            <a:custGeom>
              <a:avLst/>
              <a:gdLst>
                <a:gd name="T0" fmla="*/ 123 w 984"/>
                <a:gd name="T1" fmla="*/ 0 h 31"/>
                <a:gd name="T2" fmla="*/ 123 w 984"/>
                <a:gd name="T3" fmla="*/ 0 h 31"/>
                <a:gd name="T4" fmla="*/ 123 w 984"/>
                <a:gd name="T5" fmla="*/ 0 h 31"/>
                <a:gd name="T6" fmla="*/ 121 w 984"/>
                <a:gd name="T7" fmla="*/ 0 h 31"/>
                <a:gd name="T8" fmla="*/ 119 w 984"/>
                <a:gd name="T9" fmla="*/ 0 h 31"/>
                <a:gd name="T10" fmla="*/ 117 w 984"/>
                <a:gd name="T11" fmla="*/ 0 h 31"/>
                <a:gd name="T12" fmla="*/ 115 w 984"/>
                <a:gd name="T13" fmla="*/ 0 h 31"/>
                <a:gd name="T14" fmla="*/ 112 w 984"/>
                <a:gd name="T15" fmla="*/ 0 h 31"/>
                <a:gd name="T16" fmla="*/ 108 w 984"/>
                <a:gd name="T17" fmla="*/ 1 h 31"/>
                <a:gd name="T18" fmla="*/ 105 w 984"/>
                <a:gd name="T19" fmla="*/ 1 h 31"/>
                <a:gd name="T20" fmla="*/ 101 w 984"/>
                <a:gd name="T21" fmla="*/ 1 h 31"/>
                <a:gd name="T22" fmla="*/ 97 w 984"/>
                <a:gd name="T23" fmla="*/ 1 h 31"/>
                <a:gd name="T24" fmla="*/ 93 w 984"/>
                <a:gd name="T25" fmla="*/ 1 h 31"/>
                <a:gd name="T26" fmla="*/ 88 w 984"/>
                <a:gd name="T27" fmla="*/ 1 h 31"/>
                <a:gd name="T28" fmla="*/ 83 w 984"/>
                <a:gd name="T29" fmla="*/ 2 h 31"/>
                <a:gd name="T30" fmla="*/ 79 w 984"/>
                <a:gd name="T31" fmla="*/ 2 h 31"/>
                <a:gd name="T32" fmla="*/ 74 w 984"/>
                <a:gd name="T33" fmla="*/ 2 h 31"/>
                <a:gd name="T34" fmla="*/ 69 w 984"/>
                <a:gd name="T35" fmla="*/ 2 h 31"/>
                <a:gd name="T36" fmla="*/ 64 w 984"/>
                <a:gd name="T37" fmla="*/ 2 h 31"/>
                <a:gd name="T38" fmla="*/ 59 w 984"/>
                <a:gd name="T39" fmla="*/ 2 h 31"/>
                <a:gd name="T40" fmla="*/ 54 w 984"/>
                <a:gd name="T41" fmla="*/ 2 h 31"/>
                <a:gd name="T42" fmla="*/ 49 w 984"/>
                <a:gd name="T43" fmla="*/ 2 h 31"/>
                <a:gd name="T44" fmla="*/ 44 w 984"/>
                <a:gd name="T45" fmla="*/ 2 h 31"/>
                <a:gd name="T46" fmla="*/ 39 w 984"/>
                <a:gd name="T47" fmla="*/ 2 h 31"/>
                <a:gd name="T48" fmla="*/ 35 w 984"/>
                <a:gd name="T49" fmla="*/ 2 h 31"/>
                <a:gd name="T50" fmla="*/ 30 w 984"/>
                <a:gd name="T51" fmla="*/ 2 h 31"/>
                <a:gd name="T52" fmla="*/ 26 w 984"/>
                <a:gd name="T53" fmla="*/ 2 h 31"/>
                <a:gd name="T54" fmla="*/ 22 w 984"/>
                <a:gd name="T55" fmla="*/ 2 h 31"/>
                <a:gd name="T56" fmla="*/ 18 w 984"/>
                <a:gd name="T57" fmla="*/ 2 h 31"/>
                <a:gd name="T58" fmla="*/ 15 w 984"/>
                <a:gd name="T59" fmla="*/ 2 h 31"/>
                <a:gd name="T60" fmla="*/ 12 w 984"/>
                <a:gd name="T61" fmla="*/ 2 h 31"/>
                <a:gd name="T62" fmla="*/ 9 w 984"/>
                <a:gd name="T63" fmla="*/ 2 h 31"/>
                <a:gd name="T64" fmla="*/ 6 w 984"/>
                <a:gd name="T65" fmla="*/ 2 h 31"/>
                <a:gd name="T66" fmla="*/ 4 w 984"/>
                <a:gd name="T67" fmla="*/ 2 h 31"/>
                <a:gd name="T68" fmla="*/ 3 w 984"/>
                <a:gd name="T69" fmla="*/ 2 h 31"/>
                <a:gd name="T70" fmla="*/ 1 w 984"/>
                <a:gd name="T71" fmla="*/ 2 h 31"/>
                <a:gd name="T72" fmla="*/ 1 w 984"/>
                <a:gd name="T73" fmla="*/ 2 h 31"/>
                <a:gd name="T74" fmla="*/ 0 w 984"/>
                <a:gd name="T75" fmla="*/ 2 h 3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984" h="31">
                  <a:moveTo>
                    <a:pt x="984" y="0"/>
                  </a:moveTo>
                  <a:lnTo>
                    <a:pt x="983" y="0"/>
                  </a:lnTo>
                  <a:lnTo>
                    <a:pt x="977" y="0"/>
                  </a:lnTo>
                  <a:lnTo>
                    <a:pt x="965" y="2"/>
                  </a:lnTo>
                  <a:lnTo>
                    <a:pt x="952" y="2"/>
                  </a:lnTo>
                  <a:lnTo>
                    <a:pt x="935" y="4"/>
                  </a:lnTo>
                  <a:lnTo>
                    <a:pt x="913" y="6"/>
                  </a:lnTo>
                  <a:lnTo>
                    <a:pt x="890" y="8"/>
                  </a:lnTo>
                  <a:lnTo>
                    <a:pt x="864" y="10"/>
                  </a:lnTo>
                  <a:lnTo>
                    <a:pt x="835" y="12"/>
                  </a:lnTo>
                  <a:lnTo>
                    <a:pt x="804" y="14"/>
                  </a:lnTo>
                  <a:lnTo>
                    <a:pt x="771" y="16"/>
                  </a:lnTo>
                  <a:lnTo>
                    <a:pt x="737" y="18"/>
                  </a:lnTo>
                  <a:lnTo>
                    <a:pt x="700" y="20"/>
                  </a:lnTo>
                  <a:lnTo>
                    <a:pt x="664" y="22"/>
                  </a:lnTo>
                  <a:lnTo>
                    <a:pt x="625" y="24"/>
                  </a:lnTo>
                  <a:lnTo>
                    <a:pt x="587" y="25"/>
                  </a:lnTo>
                  <a:lnTo>
                    <a:pt x="549" y="27"/>
                  </a:lnTo>
                  <a:lnTo>
                    <a:pt x="508" y="27"/>
                  </a:lnTo>
                  <a:lnTo>
                    <a:pt x="470" y="29"/>
                  </a:lnTo>
                  <a:lnTo>
                    <a:pt x="430" y="29"/>
                  </a:lnTo>
                  <a:lnTo>
                    <a:pt x="389" y="31"/>
                  </a:lnTo>
                  <a:lnTo>
                    <a:pt x="351" y="31"/>
                  </a:lnTo>
                  <a:lnTo>
                    <a:pt x="312" y="31"/>
                  </a:lnTo>
                  <a:lnTo>
                    <a:pt x="274" y="31"/>
                  </a:lnTo>
                  <a:lnTo>
                    <a:pt x="240" y="29"/>
                  </a:lnTo>
                  <a:lnTo>
                    <a:pt x="205" y="29"/>
                  </a:lnTo>
                  <a:lnTo>
                    <a:pt x="172" y="29"/>
                  </a:lnTo>
                  <a:lnTo>
                    <a:pt x="144" y="29"/>
                  </a:lnTo>
                  <a:lnTo>
                    <a:pt x="115" y="27"/>
                  </a:lnTo>
                  <a:lnTo>
                    <a:pt x="90" y="27"/>
                  </a:lnTo>
                  <a:lnTo>
                    <a:pt x="67" y="25"/>
                  </a:lnTo>
                  <a:lnTo>
                    <a:pt x="48" y="25"/>
                  </a:lnTo>
                  <a:lnTo>
                    <a:pt x="30" y="25"/>
                  </a:lnTo>
                  <a:lnTo>
                    <a:pt x="17" y="24"/>
                  </a:lnTo>
                  <a:lnTo>
                    <a:pt x="7" y="24"/>
                  </a:lnTo>
                  <a:lnTo>
                    <a:pt x="1" y="24"/>
                  </a:lnTo>
                  <a:lnTo>
                    <a:pt x="0" y="24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2" name="Freeform 51"/>
            <p:cNvSpPr/>
            <p:nvPr/>
          </p:nvSpPr>
          <p:spPr bwMode="auto">
            <a:xfrm rot="5400000">
              <a:off x="4066" y="2605"/>
              <a:ext cx="517" cy="11"/>
            </a:xfrm>
            <a:custGeom>
              <a:avLst/>
              <a:gdLst>
                <a:gd name="T0" fmla="*/ 130 w 1034"/>
                <a:gd name="T1" fmla="*/ 2 h 23"/>
                <a:gd name="T2" fmla="*/ 129 w 1034"/>
                <a:gd name="T3" fmla="*/ 2 h 23"/>
                <a:gd name="T4" fmla="*/ 129 w 1034"/>
                <a:gd name="T5" fmla="*/ 2 h 23"/>
                <a:gd name="T6" fmla="*/ 127 w 1034"/>
                <a:gd name="T7" fmla="*/ 2 h 23"/>
                <a:gd name="T8" fmla="*/ 126 w 1034"/>
                <a:gd name="T9" fmla="*/ 2 h 23"/>
                <a:gd name="T10" fmla="*/ 123 w 1034"/>
                <a:gd name="T11" fmla="*/ 2 h 23"/>
                <a:gd name="T12" fmla="*/ 121 w 1034"/>
                <a:gd name="T13" fmla="*/ 2 h 23"/>
                <a:gd name="T14" fmla="*/ 118 w 1034"/>
                <a:gd name="T15" fmla="*/ 2 h 23"/>
                <a:gd name="T16" fmla="*/ 115 w 1034"/>
                <a:gd name="T17" fmla="*/ 2 h 23"/>
                <a:gd name="T18" fmla="*/ 111 w 1034"/>
                <a:gd name="T19" fmla="*/ 2 h 23"/>
                <a:gd name="T20" fmla="*/ 107 w 1034"/>
                <a:gd name="T21" fmla="*/ 2 h 23"/>
                <a:gd name="T22" fmla="*/ 103 w 1034"/>
                <a:gd name="T23" fmla="*/ 1 h 23"/>
                <a:gd name="T24" fmla="*/ 99 w 1034"/>
                <a:gd name="T25" fmla="*/ 1 h 23"/>
                <a:gd name="T26" fmla="*/ 94 w 1034"/>
                <a:gd name="T27" fmla="*/ 1 h 23"/>
                <a:gd name="T28" fmla="*/ 89 w 1034"/>
                <a:gd name="T29" fmla="*/ 1 h 23"/>
                <a:gd name="T30" fmla="*/ 84 w 1034"/>
                <a:gd name="T31" fmla="*/ 1 h 23"/>
                <a:gd name="T32" fmla="*/ 79 w 1034"/>
                <a:gd name="T33" fmla="*/ 1 h 23"/>
                <a:gd name="T34" fmla="*/ 74 w 1034"/>
                <a:gd name="T35" fmla="*/ 1 h 23"/>
                <a:gd name="T36" fmla="*/ 68 w 1034"/>
                <a:gd name="T37" fmla="*/ 0 h 23"/>
                <a:gd name="T38" fmla="*/ 63 w 1034"/>
                <a:gd name="T39" fmla="*/ 0 h 23"/>
                <a:gd name="T40" fmla="*/ 58 w 1034"/>
                <a:gd name="T41" fmla="*/ 0 h 23"/>
                <a:gd name="T42" fmla="*/ 54 w 1034"/>
                <a:gd name="T43" fmla="*/ 0 h 23"/>
                <a:gd name="T44" fmla="*/ 49 w 1034"/>
                <a:gd name="T45" fmla="*/ 0 h 23"/>
                <a:gd name="T46" fmla="*/ 44 w 1034"/>
                <a:gd name="T47" fmla="*/ 0 h 23"/>
                <a:gd name="T48" fmla="*/ 39 w 1034"/>
                <a:gd name="T49" fmla="*/ 0 h 23"/>
                <a:gd name="T50" fmla="*/ 35 w 1034"/>
                <a:gd name="T51" fmla="*/ 0 h 23"/>
                <a:gd name="T52" fmla="*/ 30 w 1034"/>
                <a:gd name="T53" fmla="*/ 0 h 23"/>
                <a:gd name="T54" fmla="*/ 26 w 1034"/>
                <a:gd name="T55" fmla="*/ 0 h 23"/>
                <a:gd name="T56" fmla="*/ 22 w 1034"/>
                <a:gd name="T57" fmla="*/ 0 h 23"/>
                <a:gd name="T58" fmla="*/ 19 w 1034"/>
                <a:gd name="T59" fmla="*/ 0 h 23"/>
                <a:gd name="T60" fmla="*/ 15 w 1034"/>
                <a:gd name="T61" fmla="*/ 0 h 23"/>
                <a:gd name="T62" fmla="*/ 12 w 1034"/>
                <a:gd name="T63" fmla="*/ 0 h 23"/>
                <a:gd name="T64" fmla="*/ 9 w 1034"/>
                <a:gd name="T65" fmla="*/ 0 h 23"/>
                <a:gd name="T66" fmla="*/ 6 w 1034"/>
                <a:gd name="T67" fmla="*/ 0 h 23"/>
                <a:gd name="T68" fmla="*/ 4 w 1034"/>
                <a:gd name="T69" fmla="*/ 0 h 23"/>
                <a:gd name="T70" fmla="*/ 3 w 1034"/>
                <a:gd name="T71" fmla="*/ 0 h 23"/>
                <a:gd name="T72" fmla="*/ 1 w 1034"/>
                <a:gd name="T73" fmla="*/ 0 h 23"/>
                <a:gd name="T74" fmla="*/ 1 w 1034"/>
                <a:gd name="T75" fmla="*/ 0 h 23"/>
                <a:gd name="T76" fmla="*/ 0 w 1034"/>
                <a:gd name="T77" fmla="*/ 0 h 2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034" h="23">
                  <a:moveTo>
                    <a:pt x="1034" y="23"/>
                  </a:moveTo>
                  <a:lnTo>
                    <a:pt x="1032" y="23"/>
                  </a:lnTo>
                  <a:lnTo>
                    <a:pt x="1025" y="23"/>
                  </a:lnTo>
                  <a:lnTo>
                    <a:pt x="1015" y="21"/>
                  </a:lnTo>
                  <a:lnTo>
                    <a:pt x="1002" y="21"/>
                  </a:lnTo>
                  <a:lnTo>
                    <a:pt x="984" y="21"/>
                  </a:lnTo>
                  <a:lnTo>
                    <a:pt x="963" y="19"/>
                  </a:lnTo>
                  <a:lnTo>
                    <a:pt x="940" y="19"/>
                  </a:lnTo>
                  <a:lnTo>
                    <a:pt x="913" y="19"/>
                  </a:lnTo>
                  <a:lnTo>
                    <a:pt x="885" y="17"/>
                  </a:lnTo>
                  <a:lnTo>
                    <a:pt x="854" y="17"/>
                  </a:lnTo>
                  <a:lnTo>
                    <a:pt x="819" y="15"/>
                  </a:lnTo>
                  <a:lnTo>
                    <a:pt x="785" y="13"/>
                  </a:lnTo>
                  <a:lnTo>
                    <a:pt x="748" y="13"/>
                  </a:lnTo>
                  <a:lnTo>
                    <a:pt x="708" y="11"/>
                  </a:lnTo>
                  <a:lnTo>
                    <a:pt x="670" y="11"/>
                  </a:lnTo>
                  <a:lnTo>
                    <a:pt x="627" y="9"/>
                  </a:lnTo>
                  <a:lnTo>
                    <a:pt x="585" y="9"/>
                  </a:lnTo>
                  <a:lnTo>
                    <a:pt x="543" y="7"/>
                  </a:lnTo>
                  <a:lnTo>
                    <a:pt x="504" y="7"/>
                  </a:lnTo>
                  <a:lnTo>
                    <a:pt x="464" y="5"/>
                  </a:lnTo>
                  <a:lnTo>
                    <a:pt x="426" y="5"/>
                  </a:lnTo>
                  <a:lnTo>
                    <a:pt x="387" y="3"/>
                  </a:lnTo>
                  <a:lnTo>
                    <a:pt x="349" y="3"/>
                  </a:lnTo>
                  <a:lnTo>
                    <a:pt x="312" y="3"/>
                  </a:lnTo>
                  <a:lnTo>
                    <a:pt x="276" y="2"/>
                  </a:lnTo>
                  <a:lnTo>
                    <a:pt x="240" y="2"/>
                  </a:lnTo>
                  <a:lnTo>
                    <a:pt x="207" y="2"/>
                  </a:lnTo>
                  <a:lnTo>
                    <a:pt x="174" y="2"/>
                  </a:lnTo>
                  <a:lnTo>
                    <a:pt x="145" y="0"/>
                  </a:lnTo>
                  <a:lnTo>
                    <a:pt x="117" y="0"/>
                  </a:lnTo>
                  <a:lnTo>
                    <a:pt x="92" y="0"/>
                  </a:lnTo>
                  <a:lnTo>
                    <a:pt x="69" y="0"/>
                  </a:lnTo>
                  <a:lnTo>
                    <a:pt x="48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7" y="0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3" name="Freeform 52"/>
            <p:cNvSpPr/>
            <p:nvPr/>
          </p:nvSpPr>
          <p:spPr bwMode="auto">
            <a:xfrm rot="5400000">
              <a:off x="4219" y="3057"/>
              <a:ext cx="304" cy="50"/>
            </a:xfrm>
            <a:custGeom>
              <a:avLst/>
              <a:gdLst>
                <a:gd name="T0" fmla="*/ 0 w 611"/>
                <a:gd name="T1" fmla="*/ 10 h 113"/>
                <a:gd name="T2" fmla="*/ 75 w 611"/>
                <a:gd name="T3" fmla="*/ 7 h 113"/>
                <a:gd name="T4" fmla="*/ 75 w 611"/>
                <a:gd name="T5" fmla="*/ 3 h 113"/>
                <a:gd name="T6" fmla="*/ 0 w 611"/>
                <a:gd name="T7" fmla="*/ 0 h 113"/>
                <a:gd name="T8" fmla="*/ 0 w 611"/>
                <a:gd name="T9" fmla="*/ 10 h 1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1" h="113">
                  <a:moveTo>
                    <a:pt x="0" y="113"/>
                  </a:moveTo>
                  <a:lnTo>
                    <a:pt x="611" y="84"/>
                  </a:lnTo>
                  <a:lnTo>
                    <a:pt x="611" y="29"/>
                  </a:lnTo>
                  <a:lnTo>
                    <a:pt x="0" y="0"/>
                  </a:lnTo>
                  <a:lnTo>
                    <a:pt x="0" y="113"/>
                  </a:lnTo>
                  <a:close/>
                </a:path>
              </a:pathLst>
            </a:custGeom>
            <a:solidFill>
              <a:srgbClr val="C0C0C0"/>
            </a:solidFill>
            <a:ln w="17463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4" name="Rectangle 53"/>
            <p:cNvSpPr>
              <a:spLocks noChangeArrowheads="1"/>
            </p:cNvSpPr>
            <p:nvPr/>
          </p:nvSpPr>
          <p:spPr bwMode="auto">
            <a:xfrm rot="5400000">
              <a:off x="4352" y="2818"/>
              <a:ext cx="37" cy="102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5" name="Rectangle 54"/>
            <p:cNvSpPr>
              <a:spLocks noChangeArrowheads="1"/>
            </p:cNvSpPr>
            <p:nvPr/>
          </p:nvSpPr>
          <p:spPr bwMode="auto">
            <a:xfrm rot="5400000">
              <a:off x="4352" y="2283"/>
              <a:ext cx="37" cy="102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6" name="Rectangle 55"/>
            <p:cNvSpPr>
              <a:spLocks noChangeArrowheads="1"/>
            </p:cNvSpPr>
            <p:nvPr/>
          </p:nvSpPr>
          <p:spPr bwMode="auto">
            <a:xfrm rot="5400000">
              <a:off x="4354" y="2876"/>
              <a:ext cx="36" cy="72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7" name="Freeform 56"/>
            <p:cNvSpPr/>
            <p:nvPr/>
          </p:nvSpPr>
          <p:spPr bwMode="auto">
            <a:xfrm rot="5400000">
              <a:off x="4346" y="2529"/>
              <a:ext cx="52" cy="41"/>
            </a:xfrm>
            <a:custGeom>
              <a:avLst/>
              <a:gdLst>
                <a:gd name="T0" fmla="*/ 2 w 196"/>
                <a:gd name="T1" fmla="*/ 8 h 94"/>
                <a:gd name="T2" fmla="*/ 1 w 196"/>
                <a:gd name="T3" fmla="*/ 7 h 94"/>
                <a:gd name="T4" fmla="*/ 1 w 196"/>
                <a:gd name="T5" fmla="*/ 7 h 94"/>
                <a:gd name="T6" fmla="*/ 1 w 196"/>
                <a:gd name="T7" fmla="*/ 7 h 94"/>
                <a:gd name="T8" fmla="*/ 0 w 196"/>
                <a:gd name="T9" fmla="*/ 6 h 94"/>
                <a:gd name="T10" fmla="*/ 0 w 196"/>
                <a:gd name="T11" fmla="*/ 5 h 94"/>
                <a:gd name="T12" fmla="*/ 0 w 196"/>
                <a:gd name="T13" fmla="*/ 4 h 94"/>
                <a:gd name="T14" fmla="*/ 0 w 196"/>
                <a:gd name="T15" fmla="*/ 3 h 94"/>
                <a:gd name="T16" fmla="*/ 0 w 196"/>
                <a:gd name="T17" fmla="*/ 2 h 94"/>
                <a:gd name="T18" fmla="*/ 1 w 196"/>
                <a:gd name="T19" fmla="*/ 1 h 94"/>
                <a:gd name="T20" fmla="*/ 1 w 196"/>
                <a:gd name="T21" fmla="*/ 0 h 94"/>
                <a:gd name="T22" fmla="*/ 1 w 196"/>
                <a:gd name="T23" fmla="*/ 0 h 94"/>
                <a:gd name="T24" fmla="*/ 2 w 196"/>
                <a:gd name="T25" fmla="*/ 0 h 94"/>
                <a:gd name="T26" fmla="*/ 2 w 196"/>
                <a:gd name="T27" fmla="*/ 0 h 94"/>
                <a:gd name="T28" fmla="*/ 3 w 196"/>
                <a:gd name="T29" fmla="*/ 0 h 94"/>
                <a:gd name="T30" fmla="*/ 3 w 196"/>
                <a:gd name="T31" fmla="*/ 1 h 94"/>
                <a:gd name="T32" fmla="*/ 3 w 196"/>
                <a:gd name="T33" fmla="*/ 2 h 94"/>
                <a:gd name="T34" fmla="*/ 4 w 196"/>
                <a:gd name="T35" fmla="*/ 3 h 94"/>
                <a:gd name="T36" fmla="*/ 4 w 196"/>
                <a:gd name="T37" fmla="*/ 4 h 94"/>
                <a:gd name="T38" fmla="*/ 4 w 196"/>
                <a:gd name="T39" fmla="*/ 5 h 94"/>
                <a:gd name="T40" fmla="*/ 3 w 196"/>
                <a:gd name="T41" fmla="*/ 6 h 94"/>
                <a:gd name="T42" fmla="*/ 3 w 196"/>
                <a:gd name="T43" fmla="*/ 7 h 94"/>
                <a:gd name="T44" fmla="*/ 3 w 196"/>
                <a:gd name="T45" fmla="*/ 7 h 94"/>
                <a:gd name="T46" fmla="*/ 2 w 196"/>
                <a:gd name="T47" fmla="*/ 7 h 94"/>
                <a:gd name="T48" fmla="*/ 2 w 196"/>
                <a:gd name="T49" fmla="*/ 8 h 9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6" h="94">
                  <a:moveTo>
                    <a:pt x="98" y="94"/>
                  </a:moveTo>
                  <a:lnTo>
                    <a:pt x="73" y="92"/>
                  </a:lnTo>
                  <a:lnTo>
                    <a:pt x="48" y="88"/>
                  </a:lnTo>
                  <a:lnTo>
                    <a:pt x="29" y="80"/>
                  </a:lnTo>
                  <a:lnTo>
                    <a:pt x="12" y="71"/>
                  </a:lnTo>
                  <a:lnTo>
                    <a:pt x="2" y="59"/>
                  </a:lnTo>
                  <a:lnTo>
                    <a:pt x="0" y="48"/>
                  </a:lnTo>
                  <a:lnTo>
                    <a:pt x="2" y="36"/>
                  </a:lnTo>
                  <a:lnTo>
                    <a:pt x="12" y="25"/>
                  </a:lnTo>
                  <a:lnTo>
                    <a:pt x="29" y="15"/>
                  </a:lnTo>
                  <a:lnTo>
                    <a:pt x="48" y="7"/>
                  </a:lnTo>
                  <a:lnTo>
                    <a:pt x="73" y="2"/>
                  </a:lnTo>
                  <a:lnTo>
                    <a:pt x="98" y="0"/>
                  </a:lnTo>
                  <a:lnTo>
                    <a:pt x="123" y="2"/>
                  </a:lnTo>
                  <a:lnTo>
                    <a:pt x="148" y="7"/>
                  </a:lnTo>
                  <a:lnTo>
                    <a:pt x="167" y="15"/>
                  </a:lnTo>
                  <a:lnTo>
                    <a:pt x="183" y="25"/>
                  </a:lnTo>
                  <a:lnTo>
                    <a:pt x="192" y="36"/>
                  </a:lnTo>
                  <a:lnTo>
                    <a:pt x="196" y="48"/>
                  </a:lnTo>
                  <a:lnTo>
                    <a:pt x="192" y="59"/>
                  </a:lnTo>
                  <a:lnTo>
                    <a:pt x="183" y="71"/>
                  </a:lnTo>
                  <a:lnTo>
                    <a:pt x="167" y="80"/>
                  </a:lnTo>
                  <a:lnTo>
                    <a:pt x="148" y="88"/>
                  </a:lnTo>
                  <a:lnTo>
                    <a:pt x="123" y="92"/>
                  </a:lnTo>
                  <a:lnTo>
                    <a:pt x="98" y="94"/>
                  </a:lnTo>
                  <a:close/>
                </a:path>
              </a:pathLst>
            </a:custGeom>
            <a:solidFill>
              <a:srgbClr val="FFFFFF"/>
            </a:solidFill>
            <a:ln w="28575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5378" name="Freeform 57"/>
            <p:cNvSpPr/>
            <p:nvPr/>
          </p:nvSpPr>
          <p:spPr bwMode="auto">
            <a:xfrm rot="5400000">
              <a:off x="4054" y="2536"/>
              <a:ext cx="637" cy="144"/>
            </a:xfrm>
            <a:custGeom>
              <a:avLst/>
              <a:gdLst>
                <a:gd name="T0" fmla="*/ 2 w 638"/>
                <a:gd name="T1" fmla="*/ 10 h 163"/>
                <a:gd name="T2" fmla="*/ 10 w 638"/>
                <a:gd name="T3" fmla="*/ 4 h 163"/>
                <a:gd name="T4" fmla="*/ 72 w 638"/>
                <a:gd name="T5" fmla="*/ 10 h 163"/>
                <a:gd name="T6" fmla="*/ 142 w 638"/>
                <a:gd name="T7" fmla="*/ 11 h 163"/>
                <a:gd name="T8" fmla="*/ 321 w 638"/>
                <a:gd name="T9" fmla="*/ 20 h 163"/>
                <a:gd name="T10" fmla="*/ 527 w 638"/>
                <a:gd name="T11" fmla="*/ 19 h 163"/>
                <a:gd name="T12" fmla="*/ 561 w 638"/>
                <a:gd name="T13" fmla="*/ 11 h 163"/>
                <a:gd name="T14" fmla="*/ 567 w 638"/>
                <a:gd name="T15" fmla="*/ 10 h 163"/>
                <a:gd name="T16" fmla="*/ 607 w 638"/>
                <a:gd name="T17" fmla="*/ 35 h 163"/>
                <a:gd name="T18" fmla="*/ 579 w 638"/>
                <a:gd name="T19" fmla="*/ 112 h 163"/>
                <a:gd name="T20" fmla="*/ 529 w 638"/>
                <a:gd name="T21" fmla="*/ 102 h 163"/>
                <a:gd name="T22" fmla="*/ 435 w 638"/>
                <a:gd name="T23" fmla="*/ 100 h 163"/>
                <a:gd name="T24" fmla="*/ 200 w 638"/>
                <a:gd name="T25" fmla="*/ 93 h 163"/>
                <a:gd name="T26" fmla="*/ 82 w 638"/>
                <a:gd name="T27" fmla="*/ 91 h 163"/>
                <a:gd name="T28" fmla="*/ 40 w 638"/>
                <a:gd name="T29" fmla="*/ 100 h 163"/>
                <a:gd name="T30" fmla="*/ 10 w 638"/>
                <a:gd name="T31" fmla="*/ 98 h 163"/>
                <a:gd name="T32" fmla="*/ 12 w 638"/>
                <a:gd name="T33" fmla="*/ 85 h 163"/>
                <a:gd name="T34" fmla="*/ 10 w 638"/>
                <a:gd name="T35" fmla="*/ 64 h 163"/>
                <a:gd name="T36" fmla="*/ 4 w 638"/>
                <a:gd name="T37" fmla="*/ 50 h 163"/>
                <a:gd name="T38" fmla="*/ 0 w 638"/>
                <a:gd name="T39" fmla="*/ 39 h 163"/>
                <a:gd name="T40" fmla="*/ 2 w 638"/>
                <a:gd name="T41" fmla="*/ 10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38" h="163">
                  <a:moveTo>
                    <a:pt x="2" y="15"/>
                  </a:moveTo>
                  <a:cubicBezTo>
                    <a:pt x="5" y="12"/>
                    <a:pt x="6" y="6"/>
                    <a:pt x="10" y="5"/>
                  </a:cubicBezTo>
                  <a:cubicBezTo>
                    <a:pt x="31" y="0"/>
                    <a:pt x="51" y="14"/>
                    <a:pt x="72" y="15"/>
                  </a:cubicBezTo>
                  <a:cubicBezTo>
                    <a:pt x="95" y="16"/>
                    <a:pt x="119" y="16"/>
                    <a:pt x="142" y="17"/>
                  </a:cubicBezTo>
                  <a:cubicBezTo>
                    <a:pt x="205" y="33"/>
                    <a:pt x="250" y="28"/>
                    <a:pt x="324" y="29"/>
                  </a:cubicBezTo>
                  <a:cubicBezTo>
                    <a:pt x="393" y="28"/>
                    <a:pt x="461" y="28"/>
                    <a:pt x="530" y="27"/>
                  </a:cubicBezTo>
                  <a:cubicBezTo>
                    <a:pt x="541" y="27"/>
                    <a:pt x="553" y="21"/>
                    <a:pt x="564" y="17"/>
                  </a:cubicBezTo>
                  <a:cubicBezTo>
                    <a:pt x="566" y="16"/>
                    <a:pt x="570" y="15"/>
                    <a:pt x="570" y="15"/>
                  </a:cubicBezTo>
                  <a:cubicBezTo>
                    <a:pt x="620" y="17"/>
                    <a:pt x="614" y="12"/>
                    <a:pt x="610" y="51"/>
                  </a:cubicBezTo>
                  <a:cubicBezTo>
                    <a:pt x="611" y="112"/>
                    <a:pt x="638" y="156"/>
                    <a:pt x="582" y="163"/>
                  </a:cubicBezTo>
                  <a:cubicBezTo>
                    <a:pt x="565" y="161"/>
                    <a:pt x="542" y="147"/>
                    <a:pt x="532" y="147"/>
                  </a:cubicBezTo>
                  <a:cubicBezTo>
                    <a:pt x="501" y="146"/>
                    <a:pt x="469" y="146"/>
                    <a:pt x="438" y="145"/>
                  </a:cubicBezTo>
                  <a:cubicBezTo>
                    <a:pt x="357" y="139"/>
                    <a:pt x="283" y="136"/>
                    <a:pt x="200" y="135"/>
                  </a:cubicBezTo>
                  <a:cubicBezTo>
                    <a:pt x="159" y="133"/>
                    <a:pt x="123" y="131"/>
                    <a:pt x="82" y="133"/>
                  </a:cubicBezTo>
                  <a:cubicBezTo>
                    <a:pt x="68" y="138"/>
                    <a:pt x="55" y="143"/>
                    <a:pt x="40" y="145"/>
                  </a:cubicBezTo>
                  <a:cubicBezTo>
                    <a:pt x="30" y="144"/>
                    <a:pt x="18" y="149"/>
                    <a:pt x="10" y="143"/>
                  </a:cubicBezTo>
                  <a:cubicBezTo>
                    <a:pt x="5" y="139"/>
                    <a:pt x="12" y="130"/>
                    <a:pt x="12" y="123"/>
                  </a:cubicBezTo>
                  <a:cubicBezTo>
                    <a:pt x="12" y="113"/>
                    <a:pt x="11" y="103"/>
                    <a:pt x="10" y="93"/>
                  </a:cubicBezTo>
                  <a:cubicBezTo>
                    <a:pt x="10" y="89"/>
                    <a:pt x="5" y="76"/>
                    <a:pt x="4" y="73"/>
                  </a:cubicBezTo>
                  <a:cubicBezTo>
                    <a:pt x="2" y="68"/>
                    <a:pt x="0" y="57"/>
                    <a:pt x="0" y="57"/>
                  </a:cubicBezTo>
                  <a:cubicBezTo>
                    <a:pt x="0" y="53"/>
                    <a:pt x="10" y="15"/>
                    <a:pt x="2" y="15"/>
                  </a:cubicBezTo>
                  <a:close/>
                </a:path>
              </a:pathLst>
            </a:custGeom>
            <a:solidFill>
              <a:srgbClr val="FFCC00"/>
            </a:solidFill>
            <a:ln w="1905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5369" name="Oval 58"/>
          <p:cNvSpPr>
            <a:spLocks noChangeArrowheads="1"/>
          </p:cNvSpPr>
          <p:nvPr/>
        </p:nvSpPr>
        <p:spPr bwMode="auto">
          <a:xfrm>
            <a:off x="9788675" y="5133057"/>
            <a:ext cx="203200" cy="1524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/>
          <p:nvPr/>
        </p:nvGrpSpPr>
        <p:grpSpPr bwMode="auto">
          <a:xfrm rot="5400000">
            <a:off x="7391400" y="3581396"/>
            <a:ext cx="5638800" cy="711200"/>
            <a:chOff x="940" y="1468"/>
            <a:chExt cx="3843" cy="446"/>
          </a:xfrm>
        </p:grpSpPr>
        <p:sp>
          <p:nvSpPr>
            <p:cNvPr id="16588" name="Rectangle 3"/>
            <p:cNvSpPr>
              <a:spLocks noChangeArrowheads="1"/>
            </p:cNvSpPr>
            <p:nvPr/>
          </p:nvSpPr>
          <p:spPr bwMode="auto">
            <a:xfrm>
              <a:off x="3977" y="1580"/>
              <a:ext cx="30" cy="334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9" name="Rectangle 4"/>
            <p:cNvSpPr>
              <a:spLocks noChangeArrowheads="1"/>
            </p:cNvSpPr>
            <p:nvPr/>
          </p:nvSpPr>
          <p:spPr bwMode="auto">
            <a:xfrm>
              <a:off x="3948" y="1839"/>
              <a:ext cx="88" cy="43"/>
            </a:xfrm>
            <a:prstGeom prst="rect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grpSp>
          <p:nvGrpSpPr>
            <p:cNvPr id="16590" name="Group 5"/>
            <p:cNvGrpSpPr/>
            <p:nvPr/>
          </p:nvGrpSpPr>
          <p:grpSpPr bwMode="auto">
            <a:xfrm>
              <a:off x="940" y="1468"/>
              <a:ext cx="3843" cy="348"/>
              <a:chOff x="940" y="1468"/>
              <a:chExt cx="3843" cy="348"/>
            </a:xfrm>
          </p:grpSpPr>
          <p:sp>
            <p:nvSpPr>
              <p:cNvPr id="16591" name="Rectangle 6"/>
              <p:cNvSpPr>
                <a:spLocks noChangeArrowheads="1"/>
              </p:cNvSpPr>
              <p:nvPr/>
            </p:nvSpPr>
            <p:spPr bwMode="auto">
              <a:xfrm>
                <a:off x="2361" y="1639"/>
                <a:ext cx="1540" cy="138"/>
              </a:xfrm>
              <a:prstGeom prst="rect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2" name="Rectangle 7"/>
              <p:cNvSpPr>
                <a:spLocks noChangeArrowheads="1"/>
              </p:cNvSpPr>
              <p:nvPr/>
            </p:nvSpPr>
            <p:spPr bwMode="auto">
              <a:xfrm>
                <a:off x="3086" y="1639"/>
                <a:ext cx="815" cy="138"/>
              </a:xfrm>
              <a:prstGeom prst="rect">
                <a:avLst/>
              </a:prstGeom>
              <a:solidFill>
                <a:srgbClr val="E6E6E6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3" name="Rectangle 8"/>
              <p:cNvSpPr>
                <a:spLocks noChangeArrowheads="1"/>
              </p:cNvSpPr>
              <p:nvPr/>
            </p:nvSpPr>
            <p:spPr bwMode="auto">
              <a:xfrm>
                <a:off x="940" y="1639"/>
                <a:ext cx="2961" cy="138"/>
              </a:xfrm>
              <a:prstGeom prst="rect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4" name="Rectangle 9"/>
              <p:cNvSpPr>
                <a:spLocks noChangeArrowheads="1"/>
              </p:cNvSpPr>
              <p:nvPr/>
            </p:nvSpPr>
            <p:spPr bwMode="auto">
              <a:xfrm>
                <a:off x="3086" y="1639"/>
                <a:ext cx="815" cy="138"/>
              </a:xfrm>
              <a:prstGeom prst="rect">
                <a:avLst/>
              </a:prstGeom>
              <a:solidFill>
                <a:srgbClr val="E6E6E6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5" name="Freeform 10"/>
              <p:cNvSpPr/>
              <p:nvPr/>
            </p:nvSpPr>
            <p:spPr bwMode="auto">
              <a:xfrm>
                <a:off x="3916" y="1590"/>
                <a:ext cx="153" cy="226"/>
              </a:xfrm>
              <a:custGeom>
                <a:avLst/>
                <a:gdLst>
                  <a:gd name="T0" fmla="*/ 0 w 305"/>
                  <a:gd name="T1" fmla="*/ 0 h 454"/>
                  <a:gd name="T2" fmla="*/ 10 w 305"/>
                  <a:gd name="T3" fmla="*/ 56 h 454"/>
                  <a:gd name="T4" fmla="*/ 29 w 305"/>
                  <a:gd name="T5" fmla="*/ 56 h 454"/>
                  <a:gd name="T6" fmla="*/ 39 w 305"/>
                  <a:gd name="T7" fmla="*/ 0 h 454"/>
                  <a:gd name="T8" fmla="*/ 0 w 305"/>
                  <a:gd name="T9" fmla="*/ 0 h 4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5" h="454">
                    <a:moveTo>
                      <a:pt x="0" y="0"/>
                    </a:moveTo>
                    <a:lnTo>
                      <a:pt x="77" y="454"/>
                    </a:lnTo>
                    <a:lnTo>
                      <a:pt x="228" y="454"/>
                    </a:lnTo>
                    <a:lnTo>
                      <a:pt x="30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6" name="Freeform 11"/>
              <p:cNvSpPr/>
              <p:nvPr/>
            </p:nvSpPr>
            <p:spPr bwMode="auto">
              <a:xfrm>
                <a:off x="3866" y="1468"/>
                <a:ext cx="237" cy="61"/>
              </a:xfrm>
              <a:custGeom>
                <a:avLst/>
                <a:gdLst>
                  <a:gd name="T0" fmla="*/ 0 w 474"/>
                  <a:gd name="T1" fmla="*/ 12 h 123"/>
                  <a:gd name="T2" fmla="*/ 0 w 474"/>
                  <a:gd name="T3" fmla="*/ 13 h 123"/>
                  <a:gd name="T4" fmla="*/ 1 w 474"/>
                  <a:gd name="T5" fmla="*/ 14 h 123"/>
                  <a:gd name="T6" fmla="*/ 2 w 474"/>
                  <a:gd name="T7" fmla="*/ 15 h 123"/>
                  <a:gd name="T8" fmla="*/ 3 w 474"/>
                  <a:gd name="T9" fmla="*/ 15 h 123"/>
                  <a:gd name="T10" fmla="*/ 57 w 474"/>
                  <a:gd name="T11" fmla="*/ 15 h 123"/>
                  <a:gd name="T12" fmla="*/ 58 w 474"/>
                  <a:gd name="T13" fmla="*/ 15 h 123"/>
                  <a:gd name="T14" fmla="*/ 59 w 474"/>
                  <a:gd name="T15" fmla="*/ 14 h 123"/>
                  <a:gd name="T16" fmla="*/ 59 w 474"/>
                  <a:gd name="T17" fmla="*/ 13 h 123"/>
                  <a:gd name="T18" fmla="*/ 60 w 474"/>
                  <a:gd name="T19" fmla="*/ 12 h 123"/>
                  <a:gd name="T20" fmla="*/ 60 w 474"/>
                  <a:gd name="T21" fmla="*/ 2 h 123"/>
                  <a:gd name="T22" fmla="*/ 59 w 474"/>
                  <a:gd name="T23" fmla="*/ 1 h 123"/>
                  <a:gd name="T24" fmla="*/ 59 w 474"/>
                  <a:gd name="T25" fmla="*/ 0 h 123"/>
                  <a:gd name="T26" fmla="*/ 58 w 474"/>
                  <a:gd name="T27" fmla="*/ 0 h 123"/>
                  <a:gd name="T28" fmla="*/ 57 w 474"/>
                  <a:gd name="T29" fmla="*/ 0 h 123"/>
                  <a:gd name="T30" fmla="*/ 3 w 474"/>
                  <a:gd name="T31" fmla="*/ 0 h 123"/>
                  <a:gd name="T32" fmla="*/ 2 w 474"/>
                  <a:gd name="T33" fmla="*/ 0 h 123"/>
                  <a:gd name="T34" fmla="*/ 1 w 474"/>
                  <a:gd name="T35" fmla="*/ 0 h 123"/>
                  <a:gd name="T36" fmla="*/ 0 w 474"/>
                  <a:gd name="T37" fmla="*/ 1 h 123"/>
                  <a:gd name="T38" fmla="*/ 0 w 474"/>
                  <a:gd name="T39" fmla="*/ 2 h 123"/>
                  <a:gd name="T40" fmla="*/ 0 w 474"/>
                  <a:gd name="T41" fmla="*/ 12 h 1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74" h="123">
                    <a:moveTo>
                      <a:pt x="0" y="103"/>
                    </a:moveTo>
                    <a:lnTo>
                      <a:pt x="0" y="111"/>
                    </a:lnTo>
                    <a:lnTo>
                      <a:pt x="4" y="117"/>
                    </a:lnTo>
                    <a:lnTo>
                      <a:pt x="10" y="123"/>
                    </a:lnTo>
                    <a:lnTo>
                      <a:pt x="17" y="123"/>
                    </a:lnTo>
                    <a:lnTo>
                      <a:pt x="455" y="123"/>
                    </a:lnTo>
                    <a:lnTo>
                      <a:pt x="463" y="123"/>
                    </a:lnTo>
                    <a:lnTo>
                      <a:pt x="469" y="117"/>
                    </a:lnTo>
                    <a:lnTo>
                      <a:pt x="472" y="111"/>
                    </a:lnTo>
                    <a:lnTo>
                      <a:pt x="474" y="103"/>
                    </a:lnTo>
                    <a:lnTo>
                      <a:pt x="474" y="21"/>
                    </a:lnTo>
                    <a:lnTo>
                      <a:pt x="472" y="11"/>
                    </a:lnTo>
                    <a:lnTo>
                      <a:pt x="469" y="5"/>
                    </a:lnTo>
                    <a:lnTo>
                      <a:pt x="463" y="2"/>
                    </a:lnTo>
                    <a:lnTo>
                      <a:pt x="455" y="0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4" y="5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FFFFFF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7" name="Rectangle 12"/>
              <p:cNvSpPr>
                <a:spLocks noChangeArrowheads="1"/>
              </p:cNvSpPr>
              <p:nvPr/>
            </p:nvSpPr>
            <p:spPr bwMode="auto">
              <a:xfrm>
                <a:off x="3933" y="1529"/>
                <a:ext cx="102" cy="42"/>
              </a:xfrm>
              <a:prstGeom prst="rect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8" name="Freeform 13"/>
              <p:cNvSpPr/>
              <p:nvPr/>
            </p:nvSpPr>
            <p:spPr bwMode="auto">
              <a:xfrm>
                <a:off x="3866" y="1468"/>
                <a:ext cx="237" cy="61"/>
              </a:xfrm>
              <a:custGeom>
                <a:avLst/>
                <a:gdLst>
                  <a:gd name="T0" fmla="*/ 0 w 474"/>
                  <a:gd name="T1" fmla="*/ 12 h 123"/>
                  <a:gd name="T2" fmla="*/ 0 w 474"/>
                  <a:gd name="T3" fmla="*/ 13 h 123"/>
                  <a:gd name="T4" fmla="*/ 1 w 474"/>
                  <a:gd name="T5" fmla="*/ 14 h 123"/>
                  <a:gd name="T6" fmla="*/ 2 w 474"/>
                  <a:gd name="T7" fmla="*/ 15 h 123"/>
                  <a:gd name="T8" fmla="*/ 3 w 474"/>
                  <a:gd name="T9" fmla="*/ 15 h 123"/>
                  <a:gd name="T10" fmla="*/ 57 w 474"/>
                  <a:gd name="T11" fmla="*/ 15 h 123"/>
                  <a:gd name="T12" fmla="*/ 58 w 474"/>
                  <a:gd name="T13" fmla="*/ 15 h 123"/>
                  <a:gd name="T14" fmla="*/ 59 w 474"/>
                  <a:gd name="T15" fmla="*/ 14 h 123"/>
                  <a:gd name="T16" fmla="*/ 59 w 474"/>
                  <a:gd name="T17" fmla="*/ 13 h 123"/>
                  <a:gd name="T18" fmla="*/ 60 w 474"/>
                  <a:gd name="T19" fmla="*/ 12 h 123"/>
                  <a:gd name="T20" fmla="*/ 60 w 474"/>
                  <a:gd name="T21" fmla="*/ 2 h 123"/>
                  <a:gd name="T22" fmla="*/ 59 w 474"/>
                  <a:gd name="T23" fmla="*/ 1 h 123"/>
                  <a:gd name="T24" fmla="*/ 59 w 474"/>
                  <a:gd name="T25" fmla="*/ 0 h 123"/>
                  <a:gd name="T26" fmla="*/ 58 w 474"/>
                  <a:gd name="T27" fmla="*/ 0 h 123"/>
                  <a:gd name="T28" fmla="*/ 57 w 474"/>
                  <a:gd name="T29" fmla="*/ 0 h 123"/>
                  <a:gd name="T30" fmla="*/ 3 w 474"/>
                  <a:gd name="T31" fmla="*/ 0 h 123"/>
                  <a:gd name="T32" fmla="*/ 2 w 474"/>
                  <a:gd name="T33" fmla="*/ 0 h 123"/>
                  <a:gd name="T34" fmla="*/ 1 w 474"/>
                  <a:gd name="T35" fmla="*/ 0 h 123"/>
                  <a:gd name="T36" fmla="*/ 0 w 474"/>
                  <a:gd name="T37" fmla="*/ 1 h 123"/>
                  <a:gd name="T38" fmla="*/ 0 w 474"/>
                  <a:gd name="T39" fmla="*/ 2 h 123"/>
                  <a:gd name="T40" fmla="*/ 0 w 474"/>
                  <a:gd name="T41" fmla="*/ 12 h 1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74" h="123">
                    <a:moveTo>
                      <a:pt x="0" y="103"/>
                    </a:moveTo>
                    <a:lnTo>
                      <a:pt x="0" y="111"/>
                    </a:lnTo>
                    <a:lnTo>
                      <a:pt x="4" y="117"/>
                    </a:lnTo>
                    <a:lnTo>
                      <a:pt x="10" y="123"/>
                    </a:lnTo>
                    <a:lnTo>
                      <a:pt x="17" y="123"/>
                    </a:lnTo>
                    <a:lnTo>
                      <a:pt x="455" y="123"/>
                    </a:lnTo>
                    <a:lnTo>
                      <a:pt x="463" y="123"/>
                    </a:lnTo>
                    <a:lnTo>
                      <a:pt x="469" y="117"/>
                    </a:lnTo>
                    <a:lnTo>
                      <a:pt x="472" y="111"/>
                    </a:lnTo>
                    <a:lnTo>
                      <a:pt x="474" y="103"/>
                    </a:lnTo>
                    <a:lnTo>
                      <a:pt x="474" y="21"/>
                    </a:lnTo>
                    <a:lnTo>
                      <a:pt x="472" y="11"/>
                    </a:lnTo>
                    <a:lnTo>
                      <a:pt x="469" y="5"/>
                    </a:lnTo>
                    <a:lnTo>
                      <a:pt x="463" y="2"/>
                    </a:lnTo>
                    <a:lnTo>
                      <a:pt x="455" y="0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4" y="5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FFFFFF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599" name="Rectangle 14"/>
              <p:cNvSpPr>
                <a:spLocks noChangeArrowheads="1"/>
              </p:cNvSpPr>
              <p:nvPr/>
            </p:nvSpPr>
            <p:spPr bwMode="auto">
              <a:xfrm>
                <a:off x="3933" y="1529"/>
                <a:ext cx="102" cy="42"/>
              </a:xfrm>
              <a:prstGeom prst="rect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600" name="Freeform 15"/>
              <p:cNvSpPr/>
              <p:nvPr/>
            </p:nvSpPr>
            <p:spPr bwMode="auto">
              <a:xfrm>
                <a:off x="3866" y="1468"/>
                <a:ext cx="237" cy="61"/>
              </a:xfrm>
              <a:custGeom>
                <a:avLst/>
                <a:gdLst>
                  <a:gd name="T0" fmla="*/ 0 w 474"/>
                  <a:gd name="T1" fmla="*/ 12 h 123"/>
                  <a:gd name="T2" fmla="*/ 0 w 474"/>
                  <a:gd name="T3" fmla="*/ 13 h 123"/>
                  <a:gd name="T4" fmla="*/ 1 w 474"/>
                  <a:gd name="T5" fmla="*/ 14 h 123"/>
                  <a:gd name="T6" fmla="*/ 2 w 474"/>
                  <a:gd name="T7" fmla="*/ 15 h 123"/>
                  <a:gd name="T8" fmla="*/ 3 w 474"/>
                  <a:gd name="T9" fmla="*/ 15 h 123"/>
                  <a:gd name="T10" fmla="*/ 57 w 474"/>
                  <a:gd name="T11" fmla="*/ 15 h 123"/>
                  <a:gd name="T12" fmla="*/ 58 w 474"/>
                  <a:gd name="T13" fmla="*/ 15 h 123"/>
                  <a:gd name="T14" fmla="*/ 59 w 474"/>
                  <a:gd name="T15" fmla="*/ 14 h 123"/>
                  <a:gd name="T16" fmla="*/ 59 w 474"/>
                  <a:gd name="T17" fmla="*/ 13 h 123"/>
                  <a:gd name="T18" fmla="*/ 60 w 474"/>
                  <a:gd name="T19" fmla="*/ 12 h 123"/>
                  <a:gd name="T20" fmla="*/ 60 w 474"/>
                  <a:gd name="T21" fmla="*/ 2 h 123"/>
                  <a:gd name="T22" fmla="*/ 59 w 474"/>
                  <a:gd name="T23" fmla="*/ 1 h 123"/>
                  <a:gd name="T24" fmla="*/ 59 w 474"/>
                  <a:gd name="T25" fmla="*/ 0 h 123"/>
                  <a:gd name="T26" fmla="*/ 58 w 474"/>
                  <a:gd name="T27" fmla="*/ 0 h 123"/>
                  <a:gd name="T28" fmla="*/ 57 w 474"/>
                  <a:gd name="T29" fmla="*/ 0 h 123"/>
                  <a:gd name="T30" fmla="*/ 3 w 474"/>
                  <a:gd name="T31" fmla="*/ 0 h 123"/>
                  <a:gd name="T32" fmla="*/ 2 w 474"/>
                  <a:gd name="T33" fmla="*/ 0 h 123"/>
                  <a:gd name="T34" fmla="*/ 1 w 474"/>
                  <a:gd name="T35" fmla="*/ 0 h 123"/>
                  <a:gd name="T36" fmla="*/ 0 w 474"/>
                  <a:gd name="T37" fmla="*/ 1 h 123"/>
                  <a:gd name="T38" fmla="*/ 0 w 474"/>
                  <a:gd name="T39" fmla="*/ 2 h 123"/>
                  <a:gd name="T40" fmla="*/ 0 w 474"/>
                  <a:gd name="T41" fmla="*/ 12 h 12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74" h="123">
                    <a:moveTo>
                      <a:pt x="0" y="103"/>
                    </a:moveTo>
                    <a:lnTo>
                      <a:pt x="0" y="111"/>
                    </a:lnTo>
                    <a:lnTo>
                      <a:pt x="4" y="117"/>
                    </a:lnTo>
                    <a:lnTo>
                      <a:pt x="10" y="123"/>
                    </a:lnTo>
                    <a:lnTo>
                      <a:pt x="17" y="123"/>
                    </a:lnTo>
                    <a:lnTo>
                      <a:pt x="455" y="123"/>
                    </a:lnTo>
                    <a:lnTo>
                      <a:pt x="463" y="123"/>
                    </a:lnTo>
                    <a:lnTo>
                      <a:pt x="469" y="117"/>
                    </a:lnTo>
                    <a:lnTo>
                      <a:pt x="472" y="111"/>
                    </a:lnTo>
                    <a:lnTo>
                      <a:pt x="474" y="103"/>
                    </a:lnTo>
                    <a:lnTo>
                      <a:pt x="474" y="21"/>
                    </a:lnTo>
                    <a:lnTo>
                      <a:pt x="472" y="11"/>
                    </a:lnTo>
                    <a:lnTo>
                      <a:pt x="469" y="5"/>
                    </a:lnTo>
                    <a:lnTo>
                      <a:pt x="463" y="2"/>
                    </a:lnTo>
                    <a:lnTo>
                      <a:pt x="455" y="0"/>
                    </a:lnTo>
                    <a:lnTo>
                      <a:pt x="17" y="0"/>
                    </a:lnTo>
                    <a:lnTo>
                      <a:pt x="10" y="2"/>
                    </a:lnTo>
                    <a:lnTo>
                      <a:pt x="4" y="5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FFFFFF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601" name="Rectangle 16"/>
              <p:cNvSpPr>
                <a:spLocks noChangeArrowheads="1"/>
              </p:cNvSpPr>
              <p:nvPr/>
            </p:nvSpPr>
            <p:spPr bwMode="auto">
              <a:xfrm>
                <a:off x="3933" y="1529"/>
                <a:ext cx="102" cy="42"/>
              </a:xfrm>
              <a:prstGeom prst="rect">
                <a:avLst/>
              </a:prstGeom>
              <a:solidFill>
                <a:srgbClr val="FFFFFF"/>
              </a:solidFill>
              <a:ln w="17463">
                <a:solidFill>
                  <a:srgbClr val="000000"/>
                </a:solidFill>
                <a:miter lim="800000"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602" name="Freeform 17"/>
              <p:cNvSpPr/>
              <p:nvPr/>
            </p:nvSpPr>
            <p:spPr bwMode="auto">
              <a:xfrm>
                <a:off x="4081" y="1641"/>
                <a:ext cx="320" cy="137"/>
              </a:xfrm>
              <a:custGeom>
                <a:avLst/>
                <a:gdLst>
                  <a:gd name="T0" fmla="*/ 0 w 641"/>
                  <a:gd name="T1" fmla="*/ 28 h 275"/>
                  <a:gd name="T2" fmla="*/ 0 w 641"/>
                  <a:gd name="T3" fmla="*/ 29 h 275"/>
                  <a:gd name="T4" fmla="*/ 0 w 641"/>
                  <a:gd name="T5" fmla="*/ 31 h 275"/>
                  <a:gd name="T6" fmla="*/ 0 w 641"/>
                  <a:gd name="T7" fmla="*/ 31 h 275"/>
                  <a:gd name="T8" fmla="*/ 1 w 641"/>
                  <a:gd name="T9" fmla="*/ 32 h 275"/>
                  <a:gd name="T10" fmla="*/ 2 w 641"/>
                  <a:gd name="T11" fmla="*/ 33 h 275"/>
                  <a:gd name="T12" fmla="*/ 3 w 641"/>
                  <a:gd name="T13" fmla="*/ 33 h 275"/>
                  <a:gd name="T14" fmla="*/ 4 w 641"/>
                  <a:gd name="T15" fmla="*/ 34 h 275"/>
                  <a:gd name="T16" fmla="*/ 5 w 641"/>
                  <a:gd name="T17" fmla="*/ 34 h 275"/>
                  <a:gd name="T18" fmla="*/ 75 w 641"/>
                  <a:gd name="T19" fmla="*/ 34 h 275"/>
                  <a:gd name="T20" fmla="*/ 76 w 641"/>
                  <a:gd name="T21" fmla="*/ 34 h 275"/>
                  <a:gd name="T22" fmla="*/ 77 w 641"/>
                  <a:gd name="T23" fmla="*/ 33 h 275"/>
                  <a:gd name="T24" fmla="*/ 78 w 641"/>
                  <a:gd name="T25" fmla="*/ 33 h 275"/>
                  <a:gd name="T26" fmla="*/ 78 w 641"/>
                  <a:gd name="T27" fmla="*/ 32 h 275"/>
                  <a:gd name="T28" fmla="*/ 79 w 641"/>
                  <a:gd name="T29" fmla="*/ 31 h 275"/>
                  <a:gd name="T30" fmla="*/ 79 w 641"/>
                  <a:gd name="T31" fmla="*/ 31 h 275"/>
                  <a:gd name="T32" fmla="*/ 80 w 641"/>
                  <a:gd name="T33" fmla="*/ 29 h 275"/>
                  <a:gd name="T34" fmla="*/ 80 w 641"/>
                  <a:gd name="T35" fmla="*/ 28 h 275"/>
                  <a:gd name="T36" fmla="*/ 80 w 641"/>
                  <a:gd name="T37" fmla="*/ 5 h 275"/>
                  <a:gd name="T38" fmla="*/ 80 w 641"/>
                  <a:gd name="T39" fmla="*/ 4 h 275"/>
                  <a:gd name="T40" fmla="*/ 79 w 641"/>
                  <a:gd name="T41" fmla="*/ 3 h 275"/>
                  <a:gd name="T42" fmla="*/ 79 w 641"/>
                  <a:gd name="T43" fmla="*/ 2 h 275"/>
                  <a:gd name="T44" fmla="*/ 78 w 641"/>
                  <a:gd name="T45" fmla="*/ 1 h 275"/>
                  <a:gd name="T46" fmla="*/ 78 w 641"/>
                  <a:gd name="T47" fmla="*/ 1 h 275"/>
                  <a:gd name="T48" fmla="*/ 77 w 641"/>
                  <a:gd name="T49" fmla="*/ 0 h 275"/>
                  <a:gd name="T50" fmla="*/ 76 w 641"/>
                  <a:gd name="T51" fmla="*/ 0 h 275"/>
                  <a:gd name="T52" fmla="*/ 75 w 641"/>
                  <a:gd name="T53" fmla="*/ 0 h 275"/>
                  <a:gd name="T54" fmla="*/ 5 w 641"/>
                  <a:gd name="T55" fmla="*/ 0 h 275"/>
                  <a:gd name="T56" fmla="*/ 4 w 641"/>
                  <a:gd name="T57" fmla="*/ 0 h 275"/>
                  <a:gd name="T58" fmla="*/ 3 w 641"/>
                  <a:gd name="T59" fmla="*/ 0 h 275"/>
                  <a:gd name="T60" fmla="*/ 2 w 641"/>
                  <a:gd name="T61" fmla="*/ 1 h 275"/>
                  <a:gd name="T62" fmla="*/ 1 w 641"/>
                  <a:gd name="T63" fmla="*/ 1 h 275"/>
                  <a:gd name="T64" fmla="*/ 0 w 641"/>
                  <a:gd name="T65" fmla="*/ 2 h 275"/>
                  <a:gd name="T66" fmla="*/ 0 w 641"/>
                  <a:gd name="T67" fmla="*/ 3 h 275"/>
                  <a:gd name="T68" fmla="*/ 0 w 641"/>
                  <a:gd name="T69" fmla="*/ 4 h 275"/>
                  <a:gd name="T70" fmla="*/ 0 w 641"/>
                  <a:gd name="T71" fmla="*/ 5 h 275"/>
                  <a:gd name="T72" fmla="*/ 0 w 641"/>
                  <a:gd name="T73" fmla="*/ 28 h 275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641" h="275">
                    <a:moveTo>
                      <a:pt x="0" y="229"/>
                    </a:moveTo>
                    <a:lnTo>
                      <a:pt x="2" y="238"/>
                    </a:lnTo>
                    <a:lnTo>
                      <a:pt x="4" y="248"/>
                    </a:lnTo>
                    <a:lnTo>
                      <a:pt x="6" y="254"/>
                    </a:lnTo>
                    <a:lnTo>
                      <a:pt x="12" y="261"/>
                    </a:lnTo>
                    <a:lnTo>
                      <a:pt x="19" y="267"/>
                    </a:lnTo>
                    <a:lnTo>
                      <a:pt x="25" y="271"/>
                    </a:lnTo>
                    <a:lnTo>
                      <a:pt x="33" y="273"/>
                    </a:lnTo>
                    <a:lnTo>
                      <a:pt x="42" y="275"/>
                    </a:lnTo>
                    <a:lnTo>
                      <a:pt x="601" y="275"/>
                    </a:lnTo>
                    <a:lnTo>
                      <a:pt x="609" y="273"/>
                    </a:lnTo>
                    <a:lnTo>
                      <a:pt x="616" y="271"/>
                    </a:lnTo>
                    <a:lnTo>
                      <a:pt x="624" y="267"/>
                    </a:lnTo>
                    <a:lnTo>
                      <a:pt x="630" y="261"/>
                    </a:lnTo>
                    <a:lnTo>
                      <a:pt x="636" y="254"/>
                    </a:lnTo>
                    <a:lnTo>
                      <a:pt x="639" y="248"/>
                    </a:lnTo>
                    <a:lnTo>
                      <a:pt x="641" y="238"/>
                    </a:lnTo>
                    <a:lnTo>
                      <a:pt x="641" y="229"/>
                    </a:lnTo>
                    <a:lnTo>
                      <a:pt x="641" y="46"/>
                    </a:lnTo>
                    <a:lnTo>
                      <a:pt x="641" y="37"/>
                    </a:lnTo>
                    <a:lnTo>
                      <a:pt x="639" y="27"/>
                    </a:lnTo>
                    <a:lnTo>
                      <a:pt x="636" y="19"/>
                    </a:lnTo>
                    <a:lnTo>
                      <a:pt x="630" y="14"/>
                    </a:lnTo>
                    <a:lnTo>
                      <a:pt x="624" y="8"/>
                    </a:lnTo>
                    <a:lnTo>
                      <a:pt x="616" y="4"/>
                    </a:lnTo>
                    <a:lnTo>
                      <a:pt x="609" y="2"/>
                    </a:lnTo>
                    <a:lnTo>
                      <a:pt x="601" y="0"/>
                    </a:lnTo>
                    <a:lnTo>
                      <a:pt x="42" y="0"/>
                    </a:lnTo>
                    <a:lnTo>
                      <a:pt x="33" y="2"/>
                    </a:lnTo>
                    <a:lnTo>
                      <a:pt x="25" y="4"/>
                    </a:lnTo>
                    <a:lnTo>
                      <a:pt x="19" y="8"/>
                    </a:lnTo>
                    <a:lnTo>
                      <a:pt x="12" y="14"/>
                    </a:lnTo>
                    <a:lnTo>
                      <a:pt x="6" y="19"/>
                    </a:lnTo>
                    <a:lnTo>
                      <a:pt x="4" y="27"/>
                    </a:lnTo>
                    <a:lnTo>
                      <a:pt x="2" y="37"/>
                    </a:lnTo>
                    <a:lnTo>
                      <a:pt x="0" y="46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C0C0C0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  <p:sp>
            <p:nvSpPr>
              <p:cNvPr id="16603" name="Freeform 18"/>
              <p:cNvSpPr/>
              <p:nvPr/>
            </p:nvSpPr>
            <p:spPr bwMode="auto">
              <a:xfrm>
                <a:off x="4403" y="1670"/>
                <a:ext cx="380" cy="69"/>
              </a:xfrm>
              <a:custGeom>
                <a:avLst/>
                <a:gdLst>
                  <a:gd name="T0" fmla="*/ 0 w 760"/>
                  <a:gd name="T1" fmla="*/ 18 h 136"/>
                  <a:gd name="T2" fmla="*/ 95 w 760"/>
                  <a:gd name="T3" fmla="*/ 13 h 136"/>
                  <a:gd name="T4" fmla="*/ 95 w 760"/>
                  <a:gd name="T5" fmla="*/ 5 h 136"/>
                  <a:gd name="T6" fmla="*/ 0 w 760"/>
                  <a:gd name="T7" fmla="*/ 0 h 136"/>
                  <a:gd name="T8" fmla="*/ 0 w 760"/>
                  <a:gd name="T9" fmla="*/ 18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0" h="136">
                    <a:moveTo>
                      <a:pt x="0" y="136"/>
                    </a:moveTo>
                    <a:lnTo>
                      <a:pt x="760" y="101"/>
                    </a:lnTo>
                    <a:lnTo>
                      <a:pt x="760" y="34"/>
                    </a:lnTo>
                    <a:lnTo>
                      <a:pt x="0" y="0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C0C0C0"/>
              </a:solidFill>
              <a:ln w="17463">
                <a:solidFill>
                  <a:srgbClr val="000000"/>
                </a:solidFill>
                <a:prstDash val="solid"/>
                <a:round/>
              </a:ln>
            </p:spPr>
            <p:txBody>
              <a:bodyPr/>
              <a:lstStyle/>
              <a:p>
                <a:endParaRPr lang="zh-CN" altLang="en-US" dirty="0"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6387" name="Freeform 19"/>
          <p:cNvSpPr/>
          <p:nvPr/>
        </p:nvSpPr>
        <p:spPr bwMode="auto">
          <a:xfrm>
            <a:off x="9626600" y="1758946"/>
            <a:ext cx="467784" cy="674688"/>
          </a:xfrm>
          <a:custGeom>
            <a:avLst/>
            <a:gdLst>
              <a:gd name="T0" fmla="*/ 0 w 504"/>
              <a:gd name="T1" fmla="*/ 2147483647 h 792"/>
              <a:gd name="T2" fmla="*/ 2147483647 w 504"/>
              <a:gd name="T3" fmla="*/ 2147483647 h 792"/>
              <a:gd name="T4" fmla="*/ 2147483647 w 504"/>
              <a:gd name="T5" fmla="*/ 2147483647 h 792"/>
              <a:gd name="T6" fmla="*/ 2147483647 w 504"/>
              <a:gd name="T7" fmla="*/ 2147483647 h 792"/>
              <a:gd name="T8" fmla="*/ 2147483647 w 504"/>
              <a:gd name="T9" fmla="*/ 2147483647 h 792"/>
              <a:gd name="T10" fmla="*/ 2147483647 w 504"/>
              <a:gd name="T11" fmla="*/ 2147483647 h 792"/>
              <a:gd name="T12" fmla="*/ 2147483647 w 504"/>
              <a:gd name="T13" fmla="*/ 2147483647 h 7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04" h="792">
                <a:moveTo>
                  <a:pt x="0" y="504"/>
                </a:moveTo>
                <a:cubicBezTo>
                  <a:pt x="152" y="324"/>
                  <a:pt x="304" y="144"/>
                  <a:pt x="384" y="72"/>
                </a:cubicBezTo>
                <a:cubicBezTo>
                  <a:pt x="464" y="0"/>
                  <a:pt x="464" y="48"/>
                  <a:pt x="480" y="72"/>
                </a:cubicBezTo>
                <a:cubicBezTo>
                  <a:pt x="496" y="96"/>
                  <a:pt x="504" y="152"/>
                  <a:pt x="480" y="216"/>
                </a:cubicBezTo>
                <a:cubicBezTo>
                  <a:pt x="456" y="280"/>
                  <a:pt x="360" y="392"/>
                  <a:pt x="336" y="456"/>
                </a:cubicBezTo>
                <a:cubicBezTo>
                  <a:pt x="312" y="520"/>
                  <a:pt x="352" y="544"/>
                  <a:pt x="336" y="600"/>
                </a:cubicBezTo>
                <a:cubicBezTo>
                  <a:pt x="320" y="656"/>
                  <a:pt x="264" y="752"/>
                  <a:pt x="240" y="79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6388" name="Group 20"/>
          <p:cNvGrpSpPr/>
          <p:nvPr/>
        </p:nvGrpSpPr>
        <p:grpSpPr bwMode="auto">
          <a:xfrm>
            <a:off x="10058400" y="1955796"/>
            <a:ext cx="408517" cy="717550"/>
            <a:chOff x="4799" y="848"/>
            <a:chExt cx="193" cy="452"/>
          </a:xfrm>
        </p:grpSpPr>
        <p:sp>
          <p:nvSpPr>
            <p:cNvPr id="16585" name="Freeform 21"/>
            <p:cNvSpPr/>
            <p:nvPr/>
          </p:nvSpPr>
          <p:spPr bwMode="auto">
            <a:xfrm>
              <a:off x="4876" y="848"/>
              <a:ext cx="70" cy="227"/>
            </a:xfrm>
            <a:custGeom>
              <a:avLst/>
              <a:gdLst>
                <a:gd name="T0" fmla="*/ 5 w 160"/>
                <a:gd name="T1" fmla="*/ 6 h 424"/>
                <a:gd name="T2" fmla="*/ 1 w 160"/>
                <a:gd name="T3" fmla="*/ 58 h 424"/>
                <a:gd name="T4" fmla="*/ 9 w 160"/>
                <a:gd name="T5" fmla="*/ 50 h 424"/>
                <a:gd name="T6" fmla="*/ 13 w 160"/>
                <a:gd name="T7" fmla="*/ 21 h 424"/>
                <a:gd name="T8" fmla="*/ 5 w 160"/>
                <a:gd name="T9" fmla="*/ 6 h 4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424">
                  <a:moveTo>
                    <a:pt x="56" y="40"/>
                  </a:moveTo>
                  <a:cubicBezTo>
                    <a:pt x="32" y="80"/>
                    <a:pt x="0" y="328"/>
                    <a:pt x="8" y="376"/>
                  </a:cubicBezTo>
                  <a:cubicBezTo>
                    <a:pt x="16" y="424"/>
                    <a:pt x="80" y="368"/>
                    <a:pt x="104" y="328"/>
                  </a:cubicBezTo>
                  <a:cubicBezTo>
                    <a:pt x="128" y="288"/>
                    <a:pt x="160" y="176"/>
                    <a:pt x="152" y="136"/>
                  </a:cubicBezTo>
                  <a:cubicBezTo>
                    <a:pt x="144" y="96"/>
                    <a:pt x="80" y="0"/>
                    <a:pt x="56" y="40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6" name="Freeform 22"/>
            <p:cNvSpPr/>
            <p:nvPr/>
          </p:nvSpPr>
          <p:spPr bwMode="auto">
            <a:xfrm>
              <a:off x="4799" y="972"/>
              <a:ext cx="193" cy="193"/>
            </a:xfrm>
            <a:custGeom>
              <a:avLst/>
              <a:gdLst>
                <a:gd name="T0" fmla="*/ 16 w 440"/>
                <a:gd name="T1" fmla="*/ 29 h 360"/>
                <a:gd name="T2" fmla="*/ 4 w 440"/>
                <a:gd name="T3" fmla="*/ 37 h 360"/>
                <a:gd name="T4" fmla="*/ 4 w 440"/>
                <a:gd name="T5" fmla="*/ 52 h 360"/>
                <a:gd name="T6" fmla="*/ 24 w 440"/>
                <a:gd name="T7" fmla="*/ 52 h 360"/>
                <a:gd name="T8" fmla="*/ 36 w 440"/>
                <a:gd name="T9" fmla="*/ 29 h 360"/>
                <a:gd name="T10" fmla="*/ 32 w 440"/>
                <a:gd name="T11" fmla="*/ 0 h 3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40" h="360">
                  <a:moveTo>
                    <a:pt x="184" y="192"/>
                  </a:moveTo>
                  <a:cubicBezTo>
                    <a:pt x="124" y="204"/>
                    <a:pt x="64" y="216"/>
                    <a:pt x="40" y="240"/>
                  </a:cubicBezTo>
                  <a:cubicBezTo>
                    <a:pt x="16" y="264"/>
                    <a:pt x="0" y="320"/>
                    <a:pt x="40" y="336"/>
                  </a:cubicBezTo>
                  <a:cubicBezTo>
                    <a:pt x="80" y="352"/>
                    <a:pt x="216" y="360"/>
                    <a:pt x="280" y="336"/>
                  </a:cubicBezTo>
                  <a:cubicBezTo>
                    <a:pt x="344" y="312"/>
                    <a:pt x="408" y="248"/>
                    <a:pt x="424" y="192"/>
                  </a:cubicBezTo>
                  <a:cubicBezTo>
                    <a:pt x="440" y="136"/>
                    <a:pt x="392" y="24"/>
                    <a:pt x="376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7" name="Freeform 23"/>
            <p:cNvSpPr/>
            <p:nvPr/>
          </p:nvSpPr>
          <p:spPr bwMode="auto">
            <a:xfrm>
              <a:off x="4846" y="1151"/>
              <a:ext cx="105" cy="149"/>
            </a:xfrm>
            <a:custGeom>
              <a:avLst/>
              <a:gdLst>
                <a:gd name="T0" fmla="*/ 14 w 239"/>
                <a:gd name="T1" fmla="*/ 1 h 279"/>
                <a:gd name="T2" fmla="*/ 7 w 239"/>
                <a:gd name="T3" fmla="*/ 2 h 279"/>
                <a:gd name="T4" fmla="*/ 4 w 239"/>
                <a:gd name="T5" fmla="*/ 13 h 279"/>
                <a:gd name="T6" fmla="*/ 1 w 239"/>
                <a:gd name="T7" fmla="*/ 19 h 279"/>
                <a:gd name="T8" fmla="*/ 2 w 239"/>
                <a:gd name="T9" fmla="*/ 35 h 279"/>
                <a:gd name="T10" fmla="*/ 18 w 239"/>
                <a:gd name="T11" fmla="*/ 24 h 279"/>
                <a:gd name="T12" fmla="*/ 14 w 239"/>
                <a:gd name="T13" fmla="*/ 1 h 27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9" h="279">
                  <a:moveTo>
                    <a:pt x="172" y="3"/>
                  </a:moveTo>
                  <a:cubicBezTo>
                    <a:pt x="144" y="7"/>
                    <a:pt x="112" y="0"/>
                    <a:pt x="88" y="15"/>
                  </a:cubicBezTo>
                  <a:cubicBezTo>
                    <a:pt x="64" y="30"/>
                    <a:pt x="56" y="63"/>
                    <a:pt x="40" y="87"/>
                  </a:cubicBezTo>
                  <a:cubicBezTo>
                    <a:pt x="32" y="99"/>
                    <a:pt x="16" y="123"/>
                    <a:pt x="16" y="123"/>
                  </a:cubicBezTo>
                  <a:cubicBezTo>
                    <a:pt x="20" y="159"/>
                    <a:pt x="0" y="208"/>
                    <a:pt x="28" y="231"/>
                  </a:cubicBezTo>
                  <a:cubicBezTo>
                    <a:pt x="88" y="279"/>
                    <a:pt x="173" y="194"/>
                    <a:pt x="208" y="159"/>
                  </a:cubicBezTo>
                  <a:cubicBezTo>
                    <a:pt x="195" y="6"/>
                    <a:pt x="239" y="37"/>
                    <a:pt x="172" y="3"/>
                  </a:cubicBez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6389" name="Freeform 24"/>
          <p:cNvSpPr/>
          <p:nvPr/>
        </p:nvSpPr>
        <p:spPr bwMode="auto">
          <a:xfrm>
            <a:off x="8978900" y="2168522"/>
            <a:ext cx="1094317" cy="701675"/>
          </a:xfrm>
          <a:custGeom>
            <a:avLst/>
            <a:gdLst>
              <a:gd name="T0" fmla="*/ 2147483647 w 1176"/>
              <a:gd name="T1" fmla="*/ 2147483647 h 976"/>
              <a:gd name="T2" fmla="*/ 2147483647 w 1176"/>
              <a:gd name="T3" fmla="*/ 2147483647 h 976"/>
              <a:gd name="T4" fmla="*/ 2147483647 w 1176"/>
              <a:gd name="T5" fmla="*/ 2147483647 h 976"/>
              <a:gd name="T6" fmla="*/ 2147483647 w 1176"/>
              <a:gd name="T7" fmla="*/ 2147483647 h 976"/>
              <a:gd name="T8" fmla="*/ 2147483647 w 1176"/>
              <a:gd name="T9" fmla="*/ 2147483647 h 976"/>
              <a:gd name="T10" fmla="*/ 2147483647 w 1176"/>
              <a:gd name="T11" fmla="*/ 2147483647 h 976"/>
              <a:gd name="T12" fmla="*/ 2147483647 w 1176"/>
              <a:gd name="T13" fmla="*/ 2147483647 h 976"/>
              <a:gd name="T14" fmla="*/ 2147483647 w 1176"/>
              <a:gd name="T15" fmla="*/ 0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76" h="976">
                <a:moveTo>
                  <a:pt x="1176" y="576"/>
                </a:moveTo>
                <a:cubicBezTo>
                  <a:pt x="1132" y="656"/>
                  <a:pt x="1088" y="736"/>
                  <a:pt x="1032" y="768"/>
                </a:cubicBezTo>
                <a:cubicBezTo>
                  <a:pt x="976" y="800"/>
                  <a:pt x="888" y="776"/>
                  <a:pt x="840" y="768"/>
                </a:cubicBezTo>
                <a:cubicBezTo>
                  <a:pt x="792" y="760"/>
                  <a:pt x="824" y="696"/>
                  <a:pt x="744" y="720"/>
                </a:cubicBezTo>
                <a:cubicBezTo>
                  <a:pt x="664" y="744"/>
                  <a:pt x="480" y="976"/>
                  <a:pt x="360" y="912"/>
                </a:cubicBezTo>
                <a:cubicBezTo>
                  <a:pt x="240" y="848"/>
                  <a:pt x="0" y="440"/>
                  <a:pt x="24" y="336"/>
                </a:cubicBezTo>
                <a:cubicBezTo>
                  <a:pt x="48" y="232"/>
                  <a:pt x="392" y="344"/>
                  <a:pt x="504" y="288"/>
                </a:cubicBezTo>
                <a:cubicBezTo>
                  <a:pt x="616" y="232"/>
                  <a:pt x="656" y="116"/>
                  <a:pt x="69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0" name="Line 25"/>
          <p:cNvSpPr>
            <a:spLocks noChangeShapeType="1"/>
          </p:cNvSpPr>
          <p:nvPr/>
        </p:nvSpPr>
        <p:spPr bwMode="auto">
          <a:xfrm flipV="1">
            <a:off x="8978900" y="1863721"/>
            <a:ext cx="713317" cy="1588"/>
          </a:xfrm>
          <a:prstGeom prst="line">
            <a:avLst/>
          </a:prstGeom>
          <a:noFill/>
          <a:ln w="73025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6391" name="Group 26"/>
          <p:cNvGrpSpPr/>
          <p:nvPr/>
        </p:nvGrpSpPr>
        <p:grpSpPr bwMode="auto">
          <a:xfrm>
            <a:off x="6604001" y="1117596"/>
            <a:ext cx="2315633" cy="1900238"/>
            <a:chOff x="816" y="1164"/>
            <a:chExt cx="1800" cy="1763"/>
          </a:xfrm>
        </p:grpSpPr>
        <p:sp>
          <p:nvSpPr>
            <p:cNvPr id="16578" name="Freeform 27"/>
            <p:cNvSpPr/>
            <p:nvPr/>
          </p:nvSpPr>
          <p:spPr bwMode="auto">
            <a:xfrm>
              <a:off x="1824" y="1481"/>
              <a:ext cx="792" cy="1239"/>
            </a:xfrm>
            <a:custGeom>
              <a:avLst/>
              <a:gdLst>
                <a:gd name="T0" fmla="*/ 378 w 792"/>
                <a:gd name="T1" fmla="*/ 0 h 1241"/>
                <a:gd name="T2" fmla="*/ 420 w 792"/>
                <a:gd name="T3" fmla="*/ 72 h 1241"/>
                <a:gd name="T4" fmla="*/ 456 w 792"/>
                <a:gd name="T5" fmla="*/ 144 h 1241"/>
                <a:gd name="T6" fmla="*/ 492 w 792"/>
                <a:gd name="T7" fmla="*/ 162 h 1241"/>
                <a:gd name="T8" fmla="*/ 558 w 792"/>
                <a:gd name="T9" fmla="*/ 228 h 1241"/>
                <a:gd name="T10" fmla="*/ 540 w 792"/>
                <a:gd name="T11" fmla="*/ 351 h 1241"/>
                <a:gd name="T12" fmla="*/ 570 w 792"/>
                <a:gd name="T13" fmla="*/ 399 h 1241"/>
                <a:gd name="T14" fmla="*/ 612 w 792"/>
                <a:gd name="T15" fmla="*/ 447 h 1241"/>
                <a:gd name="T16" fmla="*/ 636 w 792"/>
                <a:gd name="T17" fmla="*/ 483 h 1241"/>
                <a:gd name="T18" fmla="*/ 672 w 792"/>
                <a:gd name="T19" fmla="*/ 519 h 1241"/>
                <a:gd name="T20" fmla="*/ 708 w 792"/>
                <a:gd name="T21" fmla="*/ 573 h 1241"/>
                <a:gd name="T22" fmla="*/ 744 w 792"/>
                <a:gd name="T23" fmla="*/ 597 h 1241"/>
                <a:gd name="T24" fmla="*/ 792 w 792"/>
                <a:gd name="T25" fmla="*/ 669 h 1241"/>
                <a:gd name="T26" fmla="*/ 738 w 792"/>
                <a:gd name="T27" fmla="*/ 705 h 1241"/>
                <a:gd name="T28" fmla="*/ 672 w 792"/>
                <a:gd name="T29" fmla="*/ 765 h 1241"/>
                <a:gd name="T30" fmla="*/ 696 w 792"/>
                <a:gd name="T31" fmla="*/ 837 h 1241"/>
                <a:gd name="T32" fmla="*/ 708 w 792"/>
                <a:gd name="T33" fmla="*/ 855 h 1241"/>
                <a:gd name="T34" fmla="*/ 660 w 792"/>
                <a:gd name="T35" fmla="*/ 909 h 1241"/>
                <a:gd name="T36" fmla="*/ 714 w 792"/>
                <a:gd name="T37" fmla="*/ 948 h 1241"/>
                <a:gd name="T38" fmla="*/ 708 w 792"/>
                <a:gd name="T39" fmla="*/ 984 h 1241"/>
                <a:gd name="T40" fmla="*/ 696 w 792"/>
                <a:gd name="T41" fmla="*/ 1020 h 1241"/>
                <a:gd name="T42" fmla="*/ 630 w 792"/>
                <a:gd name="T43" fmla="*/ 1212 h 1241"/>
                <a:gd name="T44" fmla="*/ 444 w 792"/>
                <a:gd name="T45" fmla="*/ 1218 h 1241"/>
                <a:gd name="T46" fmla="*/ 240 w 792"/>
                <a:gd name="T47" fmla="*/ 1152 h 1241"/>
                <a:gd name="T48" fmla="*/ 138 w 792"/>
                <a:gd name="T49" fmla="*/ 1116 h 1241"/>
                <a:gd name="T50" fmla="*/ 102 w 792"/>
                <a:gd name="T51" fmla="*/ 1122 h 1241"/>
                <a:gd name="T52" fmla="*/ 36 w 792"/>
                <a:gd name="T53" fmla="*/ 1194 h 1241"/>
                <a:gd name="T54" fmla="*/ 0 w 792"/>
                <a:gd name="T55" fmla="*/ 1212 h 124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792" h="1241">
                  <a:moveTo>
                    <a:pt x="378" y="0"/>
                  </a:moveTo>
                  <a:cubicBezTo>
                    <a:pt x="387" y="27"/>
                    <a:pt x="400" y="52"/>
                    <a:pt x="420" y="72"/>
                  </a:cubicBezTo>
                  <a:cubicBezTo>
                    <a:pt x="429" y="98"/>
                    <a:pt x="431" y="127"/>
                    <a:pt x="456" y="144"/>
                  </a:cubicBezTo>
                  <a:cubicBezTo>
                    <a:pt x="467" y="151"/>
                    <a:pt x="481" y="155"/>
                    <a:pt x="492" y="162"/>
                  </a:cubicBezTo>
                  <a:cubicBezTo>
                    <a:pt x="510" y="189"/>
                    <a:pt x="531" y="210"/>
                    <a:pt x="558" y="228"/>
                  </a:cubicBezTo>
                  <a:cubicBezTo>
                    <a:pt x="572" y="271"/>
                    <a:pt x="565" y="317"/>
                    <a:pt x="540" y="354"/>
                  </a:cubicBezTo>
                  <a:cubicBezTo>
                    <a:pt x="554" y="397"/>
                    <a:pt x="541" y="383"/>
                    <a:pt x="570" y="402"/>
                  </a:cubicBezTo>
                  <a:cubicBezTo>
                    <a:pt x="579" y="428"/>
                    <a:pt x="596" y="429"/>
                    <a:pt x="612" y="450"/>
                  </a:cubicBezTo>
                  <a:cubicBezTo>
                    <a:pt x="621" y="461"/>
                    <a:pt x="628" y="474"/>
                    <a:pt x="636" y="486"/>
                  </a:cubicBezTo>
                  <a:cubicBezTo>
                    <a:pt x="645" y="500"/>
                    <a:pt x="663" y="508"/>
                    <a:pt x="672" y="522"/>
                  </a:cubicBezTo>
                  <a:cubicBezTo>
                    <a:pt x="684" y="540"/>
                    <a:pt x="690" y="564"/>
                    <a:pt x="708" y="576"/>
                  </a:cubicBezTo>
                  <a:cubicBezTo>
                    <a:pt x="720" y="584"/>
                    <a:pt x="744" y="600"/>
                    <a:pt x="744" y="600"/>
                  </a:cubicBezTo>
                  <a:cubicBezTo>
                    <a:pt x="761" y="626"/>
                    <a:pt x="782" y="642"/>
                    <a:pt x="792" y="672"/>
                  </a:cubicBezTo>
                  <a:cubicBezTo>
                    <a:pt x="782" y="702"/>
                    <a:pt x="768" y="702"/>
                    <a:pt x="738" y="708"/>
                  </a:cubicBezTo>
                  <a:cubicBezTo>
                    <a:pt x="714" y="724"/>
                    <a:pt x="693" y="747"/>
                    <a:pt x="672" y="768"/>
                  </a:cubicBezTo>
                  <a:cubicBezTo>
                    <a:pt x="661" y="800"/>
                    <a:pt x="676" y="811"/>
                    <a:pt x="696" y="840"/>
                  </a:cubicBezTo>
                  <a:cubicBezTo>
                    <a:pt x="700" y="846"/>
                    <a:pt x="708" y="858"/>
                    <a:pt x="708" y="858"/>
                  </a:cubicBezTo>
                  <a:cubicBezTo>
                    <a:pt x="667" y="899"/>
                    <a:pt x="681" y="880"/>
                    <a:pt x="660" y="912"/>
                  </a:cubicBezTo>
                  <a:cubicBezTo>
                    <a:pt x="699" y="919"/>
                    <a:pt x="702" y="919"/>
                    <a:pt x="714" y="954"/>
                  </a:cubicBezTo>
                  <a:cubicBezTo>
                    <a:pt x="712" y="966"/>
                    <a:pt x="713" y="979"/>
                    <a:pt x="708" y="990"/>
                  </a:cubicBezTo>
                  <a:cubicBezTo>
                    <a:pt x="691" y="1029"/>
                    <a:pt x="683" y="988"/>
                    <a:pt x="696" y="1026"/>
                  </a:cubicBezTo>
                  <a:cubicBezTo>
                    <a:pt x="683" y="1230"/>
                    <a:pt x="746" y="1205"/>
                    <a:pt x="630" y="1218"/>
                  </a:cubicBezTo>
                  <a:cubicBezTo>
                    <a:pt x="562" y="1241"/>
                    <a:pt x="540" y="1228"/>
                    <a:pt x="444" y="1224"/>
                  </a:cubicBezTo>
                  <a:cubicBezTo>
                    <a:pt x="376" y="1201"/>
                    <a:pt x="308" y="1181"/>
                    <a:pt x="240" y="1158"/>
                  </a:cubicBezTo>
                  <a:cubicBezTo>
                    <a:pt x="206" y="1147"/>
                    <a:pt x="170" y="1138"/>
                    <a:pt x="138" y="1122"/>
                  </a:cubicBezTo>
                  <a:cubicBezTo>
                    <a:pt x="126" y="1124"/>
                    <a:pt x="113" y="1122"/>
                    <a:pt x="102" y="1128"/>
                  </a:cubicBezTo>
                  <a:cubicBezTo>
                    <a:pt x="72" y="1146"/>
                    <a:pt x="59" y="1177"/>
                    <a:pt x="36" y="1200"/>
                  </a:cubicBezTo>
                  <a:cubicBezTo>
                    <a:pt x="27" y="1209"/>
                    <a:pt x="0" y="1218"/>
                    <a:pt x="0" y="121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9" name="Freeform 28"/>
            <p:cNvSpPr/>
            <p:nvPr/>
          </p:nvSpPr>
          <p:spPr bwMode="auto">
            <a:xfrm>
              <a:off x="2104" y="1817"/>
              <a:ext cx="182" cy="116"/>
            </a:xfrm>
            <a:custGeom>
              <a:avLst/>
              <a:gdLst>
                <a:gd name="T0" fmla="*/ 170 w 182"/>
                <a:gd name="T1" fmla="*/ 0 h 116"/>
                <a:gd name="T2" fmla="*/ 134 w 182"/>
                <a:gd name="T3" fmla="*/ 12 h 116"/>
                <a:gd name="T4" fmla="*/ 116 w 182"/>
                <a:gd name="T5" fmla="*/ 18 h 116"/>
                <a:gd name="T6" fmla="*/ 62 w 182"/>
                <a:gd name="T7" fmla="*/ 60 h 116"/>
                <a:gd name="T8" fmla="*/ 44 w 182"/>
                <a:gd name="T9" fmla="*/ 72 h 116"/>
                <a:gd name="T10" fmla="*/ 38 w 182"/>
                <a:gd name="T11" fmla="*/ 114 h 116"/>
                <a:gd name="T12" fmla="*/ 182 w 182"/>
                <a:gd name="T13" fmla="*/ 114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2" h="116">
                  <a:moveTo>
                    <a:pt x="170" y="0"/>
                  </a:moveTo>
                  <a:cubicBezTo>
                    <a:pt x="158" y="4"/>
                    <a:pt x="146" y="8"/>
                    <a:pt x="134" y="12"/>
                  </a:cubicBezTo>
                  <a:cubicBezTo>
                    <a:pt x="128" y="14"/>
                    <a:pt x="116" y="18"/>
                    <a:pt x="116" y="18"/>
                  </a:cubicBezTo>
                  <a:cubicBezTo>
                    <a:pt x="88" y="46"/>
                    <a:pt x="105" y="31"/>
                    <a:pt x="62" y="60"/>
                  </a:cubicBezTo>
                  <a:cubicBezTo>
                    <a:pt x="56" y="64"/>
                    <a:pt x="44" y="72"/>
                    <a:pt x="44" y="72"/>
                  </a:cubicBezTo>
                  <a:cubicBezTo>
                    <a:pt x="30" y="92"/>
                    <a:pt x="0" y="113"/>
                    <a:pt x="38" y="114"/>
                  </a:cubicBezTo>
                  <a:cubicBezTo>
                    <a:pt x="86" y="116"/>
                    <a:pt x="134" y="114"/>
                    <a:pt x="182" y="11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0" name="Freeform 29"/>
            <p:cNvSpPr/>
            <p:nvPr/>
          </p:nvSpPr>
          <p:spPr bwMode="auto">
            <a:xfrm>
              <a:off x="2238" y="1834"/>
              <a:ext cx="62" cy="108"/>
            </a:xfrm>
            <a:custGeom>
              <a:avLst/>
              <a:gdLst>
                <a:gd name="T0" fmla="*/ 0 w 62"/>
                <a:gd name="T1" fmla="*/ 1 h 108"/>
                <a:gd name="T2" fmla="*/ 60 w 62"/>
                <a:gd name="T3" fmla="*/ 67 h 108"/>
                <a:gd name="T4" fmla="*/ 54 w 62"/>
                <a:gd name="T5" fmla="*/ 91 h 108"/>
                <a:gd name="T6" fmla="*/ 12 w 62"/>
                <a:gd name="T7" fmla="*/ 67 h 108"/>
                <a:gd name="T8" fmla="*/ 18 w 62"/>
                <a:gd name="T9" fmla="*/ 7 h 108"/>
                <a:gd name="T10" fmla="*/ 30 w 62"/>
                <a:gd name="T11" fmla="*/ 25 h 108"/>
                <a:gd name="T12" fmla="*/ 36 w 62"/>
                <a:gd name="T13" fmla="*/ 79 h 108"/>
                <a:gd name="T14" fmla="*/ 60 w 62"/>
                <a:gd name="T15" fmla="*/ 73 h 1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2" h="108">
                  <a:moveTo>
                    <a:pt x="0" y="1"/>
                  </a:moveTo>
                  <a:cubicBezTo>
                    <a:pt x="53" y="10"/>
                    <a:pt x="48" y="19"/>
                    <a:pt x="60" y="67"/>
                  </a:cubicBezTo>
                  <a:cubicBezTo>
                    <a:pt x="58" y="75"/>
                    <a:pt x="62" y="88"/>
                    <a:pt x="54" y="91"/>
                  </a:cubicBezTo>
                  <a:cubicBezTo>
                    <a:pt x="19" y="106"/>
                    <a:pt x="18" y="85"/>
                    <a:pt x="12" y="67"/>
                  </a:cubicBezTo>
                  <a:cubicBezTo>
                    <a:pt x="14" y="47"/>
                    <a:pt x="10" y="25"/>
                    <a:pt x="18" y="7"/>
                  </a:cubicBezTo>
                  <a:cubicBezTo>
                    <a:pt x="21" y="0"/>
                    <a:pt x="28" y="18"/>
                    <a:pt x="30" y="25"/>
                  </a:cubicBezTo>
                  <a:cubicBezTo>
                    <a:pt x="34" y="43"/>
                    <a:pt x="29" y="62"/>
                    <a:pt x="36" y="79"/>
                  </a:cubicBezTo>
                  <a:cubicBezTo>
                    <a:pt x="48" y="108"/>
                    <a:pt x="59" y="76"/>
                    <a:pt x="60" y="73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1" name="Freeform 30"/>
            <p:cNvSpPr/>
            <p:nvPr/>
          </p:nvSpPr>
          <p:spPr bwMode="auto">
            <a:xfrm>
              <a:off x="1686" y="1707"/>
              <a:ext cx="708" cy="355"/>
            </a:xfrm>
            <a:custGeom>
              <a:avLst/>
              <a:gdLst>
                <a:gd name="T0" fmla="*/ 300 w 708"/>
                <a:gd name="T1" fmla="*/ 68 h 356"/>
                <a:gd name="T2" fmla="*/ 576 w 708"/>
                <a:gd name="T3" fmla="*/ 2 h 356"/>
                <a:gd name="T4" fmla="*/ 702 w 708"/>
                <a:gd name="T5" fmla="*/ 8 h 356"/>
                <a:gd name="T6" fmla="*/ 708 w 708"/>
                <a:gd name="T7" fmla="*/ 26 h 356"/>
                <a:gd name="T8" fmla="*/ 702 w 708"/>
                <a:gd name="T9" fmla="*/ 215 h 356"/>
                <a:gd name="T10" fmla="*/ 642 w 708"/>
                <a:gd name="T11" fmla="*/ 323 h 356"/>
                <a:gd name="T12" fmla="*/ 606 w 708"/>
                <a:gd name="T13" fmla="*/ 341 h 356"/>
                <a:gd name="T14" fmla="*/ 366 w 708"/>
                <a:gd name="T15" fmla="*/ 311 h 356"/>
                <a:gd name="T16" fmla="*/ 330 w 708"/>
                <a:gd name="T17" fmla="*/ 257 h 356"/>
                <a:gd name="T18" fmla="*/ 318 w 708"/>
                <a:gd name="T19" fmla="*/ 221 h 356"/>
                <a:gd name="T20" fmla="*/ 276 w 708"/>
                <a:gd name="T21" fmla="*/ 98 h 356"/>
                <a:gd name="T22" fmla="*/ 264 w 708"/>
                <a:gd name="T23" fmla="*/ 116 h 356"/>
                <a:gd name="T24" fmla="*/ 270 w 708"/>
                <a:gd name="T25" fmla="*/ 227 h 356"/>
                <a:gd name="T26" fmla="*/ 300 w 708"/>
                <a:gd name="T27" fmla="*/ 233 h 356"/>
                <a:gd name="T28" fmla="*/ 234 w 708"/>
                <a:gd name="T29" fmla="*/ 227 h 356"/>
                <a:gd name="T30" fmla="*/ 0 w 708"/>
                <a:gd name="T31" fmla="*/ 209 h 356"/>
                <a:gd name="T32" fmla="*/ 18 w 708"/>
                <a:gd name="T33" fmla="*/ 158 h 356"/>
                <a:gd name="T34" fmla="*/ 240 w 708"/>
                <a:gd name="T35" fmla="*/ 122 h 356"/>
                <a:gd name="T36" fmla="*/ 288 w 708"/>
                <a:gd name="T37" fmla="*/ 62 h 356"/>
                <a:gd name="T38" fmla="*/ 258 w 708"/>
                <a:gd name="T39" fmla="*/ 68 h 356"/>
                <a:gd name="T40" fmla="*/ 198 w 708"/>
                <a:gd name="T41" fmla="*/ 74 h 356"/>
                <a:gd name="T42" fmla="*/ 78 w 708"/>
                <a:gd name="T43" fmla="*/ 98 h 356"/>
                <a:gd name="T44" fmla="*/ 42 w 708"/>
                <a:gd name="T45" fmla="*/ 158 h 35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708" h="356">
                  <a:moveTo>
                    <a:pt x="300" y="68"/>
                  </a:moveTo>
                  <a:cubicBezTo>
                    <a:pt x="397" y="56"/>
                    <a:pt x="483" y="25"/>
                    <a:pt x="576" y="2"/>
                  </a:cubicBezTo>
                  <a:cubicBezTo>
                    <a:pt x="618" y="4"/>
                    <a:pt x="661" y="0"/>
                    <a:pt x="702" y="8"/>
                  </a:cubicBezTo>
                  <a:cubicBezTo>
                    <a:pt x="708" y="9"/>
                    <a:pt x="708" y="20"/>
                    <a:pt x="708" y="26"/>
                  </a:cubicBezTo>
                  <a:cubicBezTo>
                    <a:pt x="708" y="90"/>
                    <a:pt x="706" y="154"/>
                    <a:pt x="702" y="218"/>
                  </a:cubicBezTo>
                  <a:cubicBezTo>
                    <a:pt x="702" y="219"/>
                    <a:pt x="652" y="316"/>
                    <a:pt x="642" y="326"/>
                  </a:cubicBezTo>
                  <a:cubicBezTo>
                    <a:pt x="630" y="338"/>
                    <a:pt x="621" y="339"/>
                    <a:pt x="606" y="344"/>
                  </a:cubicBezTo>
                  <a:cubicBezTo>
                    <a:pt x="543" y="341"/>
                    <a:pt x="429" y="356"/>
                    <a:pt x="366" y="314"/>
                  </a:cubicBezTo>
                  <a:cubicBezTo>
                    <a:pt x="360" y="305"/>
                    <a:pt x="339" y="274"/>
                    <a:pt x="330" y="260"/>
                  </a:cubicBezTo>
                  <a:cubicBezTo>
                    <a:pt x="323" y="249"/>
                    <a:pt x="318" y="224"/>
                    <a:pt x="318" y="224"/>
                  </a:cubicBezTo>
                  <a:cubicBezTo>
                    <a:pt x="313" y="182"/>
                    <a:pt x="324" y="114"/>
                    <a:pt x="276" y="98"/>
                  </a:cubicBezTo>
                  <a:cubicBezTo>
                    <a:pt x="272" y="104"/>
                    <a:pt x="264" y="109"/>
                    <a:pt x="264" y="116"/>
                  </a:cubicBezTo>
                  <a:cubicBezTo>
                    <a:pt x="262" y="154"/>
                    <a:pt x="259" y="194"/>
                    <a:pt x="270" y="230"/>
                  </a:cubicBezTo>
                  <a:cubicBezTo>
                    <a:pt x="273" y="240"/>
                    <a:pt x="310" y="236"/>
                    <a:pt x="300" y="236"/>
                  </a:cubicBezTo>
                  <a:cubicBezTo>
                    <a:pt x="278" y="236"/>
                    <a:pt x="256" y="232"/>
                    <a:pt x="234" y="230"/>
                  </a:cubicBezTo>
                  <a:cubicBezTo>
                    <a:pt x="161" y="212"/>
                    <a:pt x="74" y="216"/>
                    <a:pt x="0" y="212"/>
                  </a:cubicBezTo>
                  <a:cubicBezTo>
                    <a:pt x="6" y="194"/>
                    <a:pt x="2" y="169"/>
                    <a:pt x="18" y="158"/>
                  </a:cubicBezTo>
                  <a:cubicBezTo>
                    <a:pt x="73" y="121"/>
                    <a:pt x="183" y="125"/>
                    <a:pt x="240" y="122"/>
                  </a:cubicBezTo>
                  <a:cubicBezTo>
                    <a:pt x="266" y="113"/>
                    <a:pt x="272" y="86"/>
                    <a:pt x="288" y="62"/>
                  </a:cubicBezTo>
                  <a:cubicBezTo>
                    <a:pt x="294" y="54"/>
                    <a:pt x="268" y="67"/>
                    <a:pt x="258" y="68"/>
                  </a:cubicBezTo>
                  <a:cubicBezTo>
                    <a:pt x="238" y="71"/>
                    <a:pt x="218" y="72"/>
                    <a:pt x="198" y="74"/>
                  </a:cubicBezTo>
                  <a:cubicBezTo>
                    <a:pt x="157" y="79"/>
                    <a:pt x="119" y="91"/>
                    <a:pt x="78" y="98"/>
                  </a:cubicBezTo>
                  <a:cubicBezTo>
                    <a:pt x="72" y="108"/>
                    <a:pt x="42" y="140"/>
                    <a:pt x="42" y="15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2" name="Freeform 31"/>
            <p:cNvSpPr/>
            <p:nvPr/>
          </p:nvSpPr>
          <p:spPr bwMode="auto">
            <a:xfrm>
              <a:off x="2424" y="2386"/>
              <a:ext cx="60" cy="6"/>
            </a:xfrm>
            <a:custGeom>
              <a:avLst/>
              <a:gdLst>
                <a:gd name="T0" fmla="*/ 60 w 60"/>
                <a:gd name="T1" fmla="*/ 0 h 6"/>
                <a:gd name="T2" fmla="*/ 0 w 60"/>
                <a:gd name="T3" fmla="*/ 6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0" h="6">
                  <a:moveTo>
                    <a:pt x="60" y="0"/>
                  </a:moveTo>
                  <a:cubicBezTo>
                    <a:pt x="8" y="6"/>
                    <a:pt x="28" y="6"/>
                    <a:pt x="0" y="6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3" name="Freeform 32"/>
            <p:cNvSpPr/>
            <p:nvPr/>
          </p:nvSpPr>
          <p:spPr bwMode="auto">
            <a:xfrm>
              <a:off x="2136" y="1296"/>
              <a:ext cx="297" cy="353"/>
            </a:xfrm>
            <a:custGeom>
              <a:avLst/>
              <a:gdLst>
                <a:gd name="T0" fmla="*/ 0 w 297"/>
                <a:gd name="T1" fmla="*/ 0 h 354"/>
                <a:gd name="T2" fmla="*/ 102 w 297"/>
                <a:gd name="T3" fmla="*/ 42 h 354"/>
                <a:gd name="T4" fmla="*/ 186 w 297"/>
                <a:gd name="T5" fmla="*/ 162 h 354"/>
                <a:gd name="T6" fmla="*/ 228 w 297"/>
                <a:gd name="T7" fmla="*/ 156 h 354"/>
                <a:gd name="T8" fmla="*/ 246 w 297"/>
                <a:gd name="T9" fmla="*/ 138 h 354"/>
                <a:gd name="T10" fmla="*/ 168 w 297"/>
                <a:gd name="T11" fmla="*/ 195 h 354"/>
                <a:gd name="T12" fmla="*/ 270 w 297"/>
                <a:gd name="T13" fmla="*/ 219 h 354"/>
                <a:gd name="T14" fmla="*/ 288 w 297"/>
                <a:gd name="T15" fmla="*/ 114 h 354"/>
                <a:gd name="T16" fmla="*/ 294 w 297"/>
                <a:gd name="T17" fmla="*/ 132 h 354"/>
                <a:gd name="T18" fmla="*/ 288 w 297"/>
                <a:gd name="T19" fmla="*/ 273 h 354"/>
                <a:gd name="T20" fmla="*/ 264 w 297"/>
                <a:gd name="T21" fmla="*/ 291 h 354"/>
                <a:gd name="T22" fmla="*/ 156 w 297"/>
                <a:gd name="T23" fmla="*/ 309 h 354"/>
                <a:gd name="T24" fmla="*/ 240 w 297"/>
                <a:gd name="T25" fmla="*/ 351 h 354"/>
                <a:gd name="T26" fmla="*/ 192 w 297"/>
                <a:gd name="T27" fmla="*/ 345 h 3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" h="354">
                  <a:moveTo>
                    <a:pt x="0" y="0"/>
                  </a:moveTo>
                  <a:cubicBezTo>
                    <a:pt x="44" y="6"/>
                    <a:pt x="73" y="7"/>
                    <a:pt x="102" y="42"/>
                  </a:cubicBezTo>
                  <a:cubicBezTo>
                    <a:pt x="137" y="84"/>
                    <a:pt x="128" y="133"/>
                    <a:pt x="186" y="162"/>
                  </a:cubicBezTo>
                  <a:cubicBezTo>
                    <a:pt x="200" y="160"/>
                    <a:pt x="215" y="161"/>
                    <a:pt x="228" y="156"/>
                  </a:cubicBezTo>
                  <a:cubicBezTo>
                    <a:pt x="236" y="153"/>
                    <a:pt x="244" y="130"/>
                    <a:pt x="246" y="138"/>
                  </a:cubicBezTo>
                  <a:cubicBezTo>
                    <a:pt x="258" y="200"/>
                    <a:pt x="207" y="193"/>
                    <a:pt x="168" y="198"/>
                  </a:cubicBezTo>
                  <a:cubicBezTo>
                    <a:pt x="184" y="247"/>
                    <a:pt x="219" y="226"/>
                    <a:pt x="270" y="222"/>
                  </a:cubicBezTo>
                  <a:cubicBezTo>
                    <a:pt x="290" y="163"/>
                    <a:pt x="281" y="199"/>
                    <a:pt x="288" y="114"/>
                  </a:cubicBezTo>
                  <a:cubicBezTo>
                    <a:pt x="290" y="120"/>
                    <a:pt x="294" y="126"/>
                    <a:pt x="294" y="132"/>
                  </a:cubicBezTo>
                  <a:cubicBezTo>
                    <a:pt x="294" y="180"/>
                    <a:pt x="297" y="229"/>
                    <a:pt x="288" y="276"/>
                  </a:cubicBezTo>
                  <a:cubicBezTo>
                    <a:pt x="286" y="286"/>
                    <a:pt x="272" y="288"/>
                    <a:pt x="264" y="294"/>
                  </a:cubicBezTo>
                  <a:cubicBezTo>
                    <a:pt x="224" y="322"/>
                    <a:pt x="240" y="306"/>
                    <a:pt x="156" y="312"/>
                  </a:cubicBezTo>
                  <a:cubicBezTo>
                    <a:pt x="207" y="337"/>
                    <a:pt x="256" y="292"/>
                    <a:pt x="240" y="354"/>
                  </a:cubicBezTo>
                  <a:cubicBezTo>
                    <a:pt x="224" y="352"/>
                    <a:pt x="192" y="348"/>
                    <a:pt x="192" y="34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84" name="Freeform 33"/>
            <p:cNvSpPr/>
            <p:nvPr/>
          </p:nvSpPr>
          <p:spPr bwMode="auto">
            <a:xfrm>
              <a:off x="816" y="1164"/>
              <a:ext cx="1482" cy="1763"/>
            </a:xfrm>
            <a:custGeom>
              <a:avLst/>
              <a:gdLst>
                <a:gd name="T0" fmla="*/ 1212 w 1482"/>
                <a:gd name="T1" fmla="*/ 72 h 1766"/>
                <a:gd name="T2" fmla="*/ 1392 w 1482"/>
                <a:gd name="T3" fmla="*/ 48 h 1766"/>
                <a:gd name="T4" fmla="*/ 1236 w 1482"/>
                <a:gd name="T5" fmla="*/ 120 h 1766"/>
                <a:gd name="T6" fmla="*/ 1092 w 1482"/>
                <a:gd name="T7" fmla="*/ 48 h 1766"/>
                <a:gd name="T8" fmla="*/ 1056 w 1482"/>
                <a:gd name="T9" fmla="*/ 24 h 1766"/>
                <a:gd name="T10" fmla="*/ 984 w 1482"/>
                <a:gd name="T11" fmla="*/ 0 h 1766"/>
                <a:gd name="T12" fmla="*/ 360 w 1482"/>
                <a:gd name="T13" fmla="*/ 72 h 1766"/>
                <a:gd name="T14" fmla="*/ 276 w 1482"/>
                <a:gd name="T15" fmla="*/ 180 h 1766"/>
                <a:gd name="T16" fmla="*/ 204 w 1482"/>
                <a:gd name="T17" fmla="*/ 321 h 1766"/>
                <a:gd name="T18" fmla="*/ 132 w 1482"/>
                <a:gd name="T19" fmla="*/ 369 h 1766"/>
                <a:gd name="T20" fmla="*/ 48 w 1482"/>
                <a:gd name="T21" fmla="*/ 501 h 1766"/>
                <a:gd name="T22" fmla="*/ 192 w 1482"/>
                <a:gd name="T23" fmla="*/ 1050 h 1766"/>
                <a:gd name="T24" fmla="*/ 216 w 1482"/>
                <a:gd name="T25" fmla="*/ 1182 h 1766"/>
                <a:gd name="T26" fmla="*/ 120 w 1482"/>
                <a:gd name="T27" fmla="*/ 1170 h 1766"/>
                <a:gd name="T28" fmla="*/ 156 w 1482"/>
                <a:gd name="T29" fmla="*/ 1194 h 1766"/>
                <a:gd name="T30" fmla="*/ 228 w 1482"/>
                <a:gd name="T31" fmla="*/ 1230 h 1766"/>
                <a:gd name="T32" fmla="*/ 288 w 1482"/>
                <a:gd name="T33" fmla="*/ 1218 h 1766"/>
                <a:gd name="T34" fmla="*/ 300 w 1482"/>
                <a:gd name="T35" fmla="*/ 1182 h 1766"/>
                <a:gd name="T36" fmla="*/ 204 w 1482"/>
                <a:gd name="T37" fmla="*/ 1302 h 1766"/>
                <a:gd name="T38" fmla="*/ 396 w 1482"/>
                <a:gd name="T39" fmla="*/ 1362 h 1766"/>
                <a:gd name="T40" fmla="*/ 444 w 1482"/>
                <a:gd name="T41" fmla="*/ 1374 h 1766"/>
                <a:gd name="T42" fmla="*/ 588 w 1482"/>
                <a:gd name="T43" fmla="*/ 1362 h 1766"/>
                <a:gd name="T44" fmla="*/ 588 w 1482"/>
                <a:gd name="T45" fmla="*/ 1290 h 1766"/>
                <a:gd name="T46" fmla="*/ 624 w 1482"/>
                <a:gd name="T47" fmla="*/ 1314 h 1766"/>
                <a:gd name="T48" fmla="*/ 660 w 1482"/>
                <a:gd name="T49" fmla="*/ 1326 h 1766"/>
                <a:gd name="T50" fmla="*/ 756 w 1482"/>
                <a:gd name="T51" fmla="*/ 1314 h 1766"/>
                <a:gd name="T52" fmla="*/ 768 w 1482"/>
                <a:gd name="T53" fmla="*/ 1266 h 1766"/>
                <a:gd name="T54" fmla="*/ 756 w 1482"/>
                <a:gd name="T55" fmla="*/ 1158 h 1766"/>
                <a:gd name="T56" fmla="*/ 744 w 1482"/>
                <a:gd name="T57" fmla="*/ 1302 h 1766"/>
                <a:gd name="T58" fmla="*/ 696 w 1482"/>
                <a:gd name="T59" fmla="*/ 1314 h 1766"/>
                <a:gd name="T60" fmla="*/ 624 w 1482"/>
                <a:gd name="T61" fmla="*/ 1338 h 1766"/>
                <a:gd name="T62" fmla="*/ 396 w 1482"/>
                <a:gd name="T63" fmla="*/ 1398 h 1766"/>
                <a:gd name="T64" fmla="*/ 504 w 1482"/>
                <a:gd name="T65" fmla="*/ 1503 h 1766"/>
                <a:gd name="T66" fmla="*/ 588 w 1482"/>
                <a:gd name="T67" fmla="*/ 1539 h 1766"/>
                <a:gd name="T68" fmla="*/ 612 w 1482"/>
                <a:gd name="T69" fmla="*/ 1587 h 1766"/>
                <a:gd name="T70" fmla="*/ 648 w 1482"/>
                <a:gd name="T71" fmla="*/ 1599 h 1766"/>
                <a:gd name="T72" fmla="*/ 768 w 1482"/>
                <a:gd name="T73" fmla="*/ 1671 h 1766"/>
                <a:gd name="T74" fmla="*/ 972 w 1482"/>
                <a:gd name="T75" fmla="*/ 1755 h 1766"/>
                <a:gd name="T76" fmla="*/ 1116 w 1482"/>
                <a:gd name="T77" fmla="*/ 1743 h 1766"/>
                <a:gd name="T78" fmla="*/ 1128 w 1482"/>
                <a:gd name="T79" fmla="*/ 1707 h 1766"/>
                <a:gd name="T80" fmla="*/ 1044 w 1482"/>
                <a:gd name="T81" fmla="*/ 1599 h 176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482" h="1766">
                  <a:moveTo>
                    <a:pt x="1212" y="72"/>
                  </a:moveTo>
                  <a:cubicBezTo>
                    <a:pt x="1283" y="25"/>
                    <a:pt x="1295" y="37"/>
                    <a:pt x="1392" y="48"/>
                  </a:cubicBezTo>
                  <a:cubicBezTo>
                    <a:pt x="1482" y="182"/>
                    <a:pt x="1326" y="126"/>
                    <a:pt x="1236" y="120"/>
                  </a:cubicBezTo>
                  <a:cubicBezTo>
                    <a:pt x="1197" y="61"/>
                    <a:pt x="1161" y="60"/>
                    <a:pt x="1092" y="48"/>
                  </a:cubicBezTo>
                  <a:cubicBezTo>
                    <a:pt x="1080" y="40"/>
                    <a:pt x="1069" y="30"/>
                    <a:pt x="1056" y="24"/>
                  </a:cubicBezTo>
                  <a:cubicBezTo>
                    <a:pt x="1033" y="14"/>
                    <a:pt x="984" y="0"/>
                    <a:pt x="984" y="0"/>
                  </a:cubicBezTo>
                  <a:cubicBezTo>
                    <a:pt x="752" y="7"/>
                    <a:pt x="570" y="2"/>
                    <a:pt x="360" y="72"/>
                  </a:cubicBezTo>
                  <a:cubicBezTo>
                    <a:pt x="303" y="158"/>
                    <a:pt x="332" y="124"/>
                    <a:pt x="276" y="180"/>
                  </a:cubicBezTo>
                  <a:cubicBezTo>
                    <a:pt x="243" y="279"/>
                    <a:pt x="266" y="231"/>
                    <a:pt x="204" y="324"/>
                  </a:cubicBezTo>
                  <a:cubicBezTo>
                    <a:pt x="188" y="348"/>
                    <a:pt x="132" y="372"/>
                    <a:pt x="132" y="372"/>
                  </a:cubicBezTo>
                  <a:cubicBezTo>
                    <a:pt x="104" y="416"/>
                    <a:pt x="55" y="452"/>
                    <a:pt x="48" y="504"/>
                  </a:cubicBezTo>
                  <a:cubicBezTo>
                    <a:pt x="15" y="759"/>
                    <a:pt x="0" y="928"/>
                    <a:pt x="192" y="1056"/>
                  </a:cubicBezTo>
                  <a:cubicBezTo>
                    <a:pt x="228" y="1110"/>
                    <a:pt x="229" y="1122"/>
                    <a:pt x="216" y="1188"/>
                  </a:cubicBezTo>
                  <a:cubicBezTo>
                    <a:pt x="184" y="1184"/>
                    <a:pt x="152" y="1180"/>
                    <a:pt x="120" y="1176"/>
                  </a:cubicBezTo>
                  <a:cubicBezTo>
                    <a:pt x="106" y="1174"/>
                    <a:pt x="142" y="1195"/>
                    <a:pt x="156" y="1200"/>
                  </a:cubicBezTo>
                  <a:cubicBezTo>
                    <a:pt x="206" y="1217"/>
                    <a:pt x="181" y="1205"/>
                    <a:pt x="228" y="1236"/>
                  </a:cubicBezTo>
                  <a:cubicBezTo>
                    <a:pt x="248" y="1232"/>
                    <a:pt x="271" y="1235"/>
                    <a:pt x="288" y="1224"/>
                  </a:cubicBezTo>
                  <a:cubicBezTo>
                    <a:pt x="299" y="1217"/>
                    <a:pt x="300" y="1175"/>
                    <a:pt x="300" y="1188"/>
                  </a:cubicBezTo>
                  <a:cubicBezTo>
                    <a:pt x="300" y="1279"/>
                    <a:pt x="282" y="1292"/>
                    <a:pt x="204" y="1308"/>
                  </a:cubicBezTo>
                  <a:cubicBezTo>
                    <a:pt x="296" y="1354"/>
                    <a:pt x="235" y="1328"/>
                    <a:pt x="396" y="1368"/>
                  </a:cubicBezTo>
                  <a:cubicBezTo>
                    <a:pt x="412" y="1372"/>
                    <a:pt x="444" y="1380"/>
                    <a:pt x="444" y="1380"/>
                  </a:cubicBezTo>
                  <a:cubicBezTo>
                    <a:pt x="492" y="1376"/>
                    <a:pt x="542" y="1382"/>
                    <a:pt x="588" y="1368"/>
                  </a:cubicBezTo>
                  <a:cubicBezTo>
                    <a:pt x="671" y="1342"/>
                    <a:pt x="537" y="1322"/>
                    <a:pt x="588" y="1296"/>
                  </a:cubicBezTo>
                  <a:cubicBezTo>
                    <a:pt x="601" y="1290"/>
                    <a:pt x="611" y="1314"/>
                    <a:pt x="624" y="1320"/>
                  </a:cubicBezTo>
                  <a:cubicBezTo>
                    <a:pt x="635" y="1326"/>
                    <a:pt x="648" y="1328"/>
                    <a:pt x="660" y="1332"/>
                  </a:cubicBezTo>
                  <a:cubicBezTo>
                    <a:pt x="692" y="1328"/>
                    <a:pt x="728" y="1336"/>
                    <a:pt x="756" y="1320"/>
                  </a:cubicBezTo>
                  <a:cubicBezTo>
                    <a:pt x="770" y="1312"/>
                    <a:pt x="768" y="1288"/>
                    <a:pt x="768" y="1272"/>
                  </a:cubicBezTo>
                  <a:cubicBezTo>
                    <a:pt x="768" y="1236"/>
                    <a:pt x="760" y="1200"/>
                    <a:pt x="756" y="1164"/>
                  </a:cubicBezTo>
                  <a:cubicBezTo>
                    <a:pt x="752" y="1212"/>
                    <a:pt x="761" y="1263"/>
                    <a:pt x="744" y="1308"/>
                  </a:cubicBezTo>
                  <a:cubicBezTo>
                    <a:pt x="738" y="1323"/>
                    <a:pt x="712" y="1315"/>
                    <a:pt x="696" y="1320"/>
                  </a:cubicBezTo>
                  <a:cubicBezTo>
                    <a:pt x="672" y="1327"/>
                    <a:pt x="648" y="1336"/>
                    <a:pt x="624" y="1344"/>
                  </a:cubicBezTo>
                  <a:cubicBezTo>
                    <a:pt x="546" y="1370"/>
                    <a:pt x="477" y="1392"/>
                    <a:pt x="396" y="1404"/>
                  </a:cubicBezTo>
                  <a:cubicBezTo>
                    <a:pt x="425" y="1442"/>
                    <a:pt x="464" y="1485"/>
                    <a:pt x="504" y="1512"/>
                  </a:cubicBezTo>
                  <a:cubicBezTo>
                    <a:pt x="529" y="1529"/>
                    <a:pt x="561" y="1534"/>
                    <a:pt x="588" y="1548"/>
                  </a:cubicBezTo>
                  <a:cubicBezTo>
                    <a:pt x="596" y="1564"/>
                    <a:pt x="599" y="1583"/>
                    <a:pt x="612" y="1596"/>
                  </a:cubicBezTo>
                  <a:cubicBezTo>
                    <a:pt x="621" y="1605"/>
                    <a:pt x="637" y="1602"/>
                    <a:pt x="648" y="1608"/>
                  </a:cubicBezTo>
                  <a:cubicBezTo>
                    <a:pt x="707" y="1637"/>
                    <a:pt x="696" y="1662"/>
                    <a:pt x="768" y="1680"/>
                  </a:cubicBezTo>
                  <a:cubicBezTo>
                    <a:pt x="818" y="1713"/>
                    <a:pt x="913" y="1752"/>
                    <a:pt x="972" y="1764"/>
                  </a:cubicBezTo>
                  <a:cubicBezTo>
                    <a:pt x="1020" y="1760"/>
                    <a:pt x="1070" y="1766"/>
                    <a:pt x="1116" y="1752"/>
                  </a:cubicBezTo>
                  <a:cubicBezTo>
                    <a:pt x="1128" y="1748"/>
                    <a:pt x="1128" y="1729"/>
                    <a:pt x="1128" y="1716"/>
                  </a:cubicBezTo>
                  <a:cubicBezTo>
                    <a:pt x="1128" y="1631"/>
                    <a:pt x="1082" y="1646"/>
                    <a:pt x="1044" y="160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6392" name="Freeform 34"/>
          <p:cNvSpPr/>
          <p:nvPr/>
        </p:nvSpPr>
        <p:spPr bwMode="auto">
          <a:xfrm>
            <a:off x="7404100" y="1943096"/>
            <a:ext cx="336551" cy="438150"/>
          </a:xfrm>
          <a:custGeom>
            <a:avLst/>
            <a:gdLst>
              <a:gd name="T0" fmla="*/ 2147483647 w 277"/>
              <a:gd name="T1" fmla="*/ 2147483647 h 451"/>
              <a:gd name="T2" fmla="*/ 2147483647 w 277"/>
              <a:gd name="T3" fmla="*/ 2147483647 h 451"/>
              <a:gd name="T4" fmla="*/ 756453513 w 277"/>
              <a:gd name="T5" fmla="*/ 2147483647 h 451"/>
              <a:gd name="T6" fmla="*/ 2147483647 w 277"/>
              <a:gd name="T7" fmla="*/ 2147483647 h 451"/>
              <a:gd name="T8" fmla="*/ 2147483647 w 277"/>
              <a:gd name="T9" fmla="*/ 2147483647 h 451"/>
              <a:gd name="T10" fmla="*/ 2147483647 w 277"/>
              <a:gd name="T11" fmla="*/ 2147483647 h 451"/>
              <a:gd name="T12" fmla="*/ 2147483647 w 277"/>
              <a:gd name="T13" fmla="*/ 2147483647 h 451"/>
              <a:gd name="T14" fmla="*/ 2147483647 w 277"/>
              <a:gd name="T15" fmla="*/ 2147483647 h 451"/>
              <a:gd name="T16" fmla="*/ 2147483647 w 277"/>
              <a:gd name="T17" fmla="*/ 2147483647 h 451"/>
              <a:gd name="T18" fmla="*/ 2147483647 w 277"/>
              <a:gd name="T19" fmla="*/ 2147483647 h 451"/>
              <a:gd name="T20" fmla="*/ 2147483647 w 277"/>
              <a:gd name="T21" fmla="*/ 2147483647 h 45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77" h="451">
                <a:moveTo>
                  <a:pt x="277" y="111"/>
                </a:moveTo>
                <a:cubicBezTo>
                  <a:pt x="242" y="58"/>
                  <a:pt x="225" y="70"/>
                  <a:pt x="169" y="51"/>
                </a:cubicBezTo>
                <a:cubicBezTo>
                  <a:pt x="74" y="62"/>
                  <a:pt x="49" y="50"/>
                  <a:pt x="1" y="123"/>
                </a:cubicBezTo>
                <a:cubicBezTo>
                  <a:pt x="5" y="175"/>
                  <a:pt x="0" y="229"/>
                  <a:pt x="13" y="279"/>
                </a:cubicBezTo>
                <a:cubicBezTo>
                  <a:pt x="23" y="317"/>
                  <a:pt x="121" y="327"/>
                  <a:pt x="121" y="327"/>
                </a:cubicBezTo>
                <a:cubicBezTo>
                  <a:pt x="142" y="391"/>
                  <a:pt x="138" y="425"/>
                  <a:pt x="205" y="447"/>
                </a:cubicBezTo>
                <a:cubicBezTo>
                  <a:pt x="221" y="443"/>
                  <a:pt x="248" y="451"/>
                  <a:pt x="253" y="435"/>
                </a:cubicBezTo>
                <a:cubicBezTo>
                  <a:pt x="258" y="421"/>
                  <a:pt x="186" y="401"/>
                  <a:pt x="181" y="399"/>
                </a:cubicBezTo>
                <a:cubicBezTo>
                  <a:pt x="149" y="350"/>
                  <a:pt x="135" y="299"/>
                  <a:pt x="121" y="243"/>
                </a:cubicBezTo>
                <a:cubicBezTo>
                  <a:pt x="132" y="44"/>
                  <a:pt x="65" y="28"/>
                  <a:pt x="217" y="3"/>
                </a:cubicBezTo>
                <a:cubicBezTo>
                  <a:pt x="237" y="0"/>
                  <a:pt x="257" y="3"/>
                  <a:pt x="277" y="3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grpSp>
        <p:nvGrpSpPr>
          <p:cNvPr id="16393" name="Group 35"/>
          <p:cNvGrpSpPr/>
          <p:nvPr/>
        </p:nvGrpSpPr>
        <p:grpSpPr bwMode="auto">
          <a:xfrm>
            <a:off x="7823200" y="3327396"/>
            <a:ext cx="914400" cy="3124200"/>
            <a:chOff x="4086" y="1149"/>
            <a:chExt cx="226" cy="1185"/>
          </a:xfrm>
        </p:grpSpPr>
        <p:sp>
          <p:nvSpPr>
            <p:cNvPr id="16564" name="Rectangle 36"/>
            <p:cNvSpPr>
              <a:spLocks noChangeArrowheads="1"/>
            </p:cNvSpPr>
            <p:nvPr/>
          </p:nvSpPr>
          <p:spPr bwMode="auto">
            <a:xfrm>
              <a:off x="4086" y="1149"/>
              <a:ext cx="226" cy="1185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5" name="Line 37"/>
            <p:cNvSpPr>
              <a:spLocks noChangeShapeType="1"/>
            </p:cNvSpPr>
            <p:nvPr/>
          </p:nvSpPr>
          <p:spPr bwMode="auto">
            <a:xfrm>
              <a:off x="4086" y="1750"/>
              <a:ext cx="226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6" name="Rectangle 38"/>
            <p:cNvSpPr>
              <a:spLocks noChangeArrowheads="1"/>
            </p:cNvSpPr>
            <p:nvPr/>
          </p:nvSpPr>
          <p:spPr bwMode="auto">
            <a:xfrm>
              <a:off x="4090" y="1749"/>
              <a:ext cx="217" cy="581"/>
            </a:xfrm>
            <a:prstGeom prst="rect">
              <a:avLst/>
            </a:prstGeom>
            <a:solidFill>
              <a:srgbClr val="C0C0C0"/>
            </a:solidFill>
            <a:ln w="1588">
              <a:solidFill>
                <a:srgbClr val="C0C0C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7" name="Rectangle 39"/>
            <p:cNvSpPr>
              <a:spLocks noChangeArrowheads="1"/>
            </p:cNvSpPr>
            <p:nvPr/>
          </p:nvSpPr>
          <p:spPr bwMode="auto">
            <a:xfrm>
              <a:off x="4146" y="1150"/>
              <a:ext cx="112" cy="1148"/>
            </a:xfrm>
            <a:prstGeom prst="rect">
              <a:avLst/>
            </a:prstGeom>
            <a:solidFill>
              <a:srgbClr val="0000FF"/>
            </a:solidFill>
            <a:ln w="6350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8" name="Freeform 40"/>
            <p:cNvSpPr/>
            <p:nvPr/>
          </p:nvSpPr>
          <p:spPr bwMode="auto">
            <a:xfrm>
              <a:off x="4146" y="1688"/>
              <a:ext cx="53" cy="118"/>
            </a:xfrm>
            <a:custGeom>
              <a:avLst/>
              <a:gdLst>
                <a:gd name="T0" fmla="*/ 0 w 160"/>
                <a:gd name="T1" fmla="*/ 13 h 353"/>
                <a:gd name="T2" fmla="*/ 6 w 160"/>
                <a:gd name="T3" fmla="*/ 7 h 353"/>
                <a:gd name="T4" fmla="*/ 0 w 160"/>
                <a:gd name="T5" fmla="*/ 0 h 353"/>
                <a:gd name="T6" fmla="*/ 0 w 160"/>
                <a:gd name="T7" fmla="*/ 13 h 3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0" h="353">
                  <a:moveTo>
                    <a:pt x="0" y="353"/>
                  </a:moveTo>
                  <a:lnTo>
                    <a:pt x="160" y="177"/>
                  </a:lnTo>
                  <a:lnTo>
                    <a:pt x="0" y="0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9" name="Freeform 41"/>
            <p:cNvSpPr/>
            <p:nvPr/>
          </p:nvSpPr>
          <p:spPr bwMode="auto">
            <a:xfrm>
              <a:off x="4199" y="1688"/>
              <a:ext cx="57" cy="118"/>
            </a:xfrm>
            <a:custGeom>
              <a:avLst/>
              <a:gdLst>
                <a:gd name="T0" fmla="*/ 6 w 170"/>
                <a:gd name="T1" fmla="*/ 0 h 353"/>
                <a:gd name="T2" fmla="*/ 0 w 170"/>
                <a:gd name="T3" fmla="*/ 7 h 353"/>
                <a:gd name="T4" fmla="*/ 6 w 170"/>
                <a:gd name="T5" fmla="*/ 13 h 353"/>
                <a:gd name="T6" fmla="*/ 6 w 170"/>
                <a:gd name="T7" fmla="*/ 0 h 3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353">
                  <a:moveTo>
                    <a:pt x="170" y="0"/>
                  </a:moveTo>
                  <a:lnTo>
                    <a:pt x="0" y="177"/>
                  </a:lnTo>
                  <a:lnTo>
                    <a:pt x="170" y="353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0" name="Freeform 42"/>
            <p:cNvSpPr/>
            <p:nvPr/>
          </p:nvSpPr>
          <p:spPr bwMode="auto">
            <a:xfrm>
              <a:off x="4146" y="1749"/>
              <a:ext cx="51" cy="61"/>
            </a:xfrm>
            <a:custGeom>
              <a:avLst/>
              <a:gdLst>
                <a:gd name="T0" fmla="*/ 0 w 154"/>
                <a:gd name="T1" fmla="*/ 0 h 183"/>
                <a:gd name="T2" fmla="*/ 0 w 154"/>
                <a:gd name="T3" fmla="*/ 7 h 183"/>
                <a:gd name="T4" fmla="*/ 6 w 154"/>
                <a:gd name="T5" fmla="*/ 0 h 183"/>
                <a:gd name="T6" fmla="*/ 0 w 154"/>
                <a:gd name="T7" fmla="*/ 0 h 1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" h="183">
                  <a:moveTo>
                    <a:pt x="0" y="0"/>
                  </a:moveTo>
                  <a:lnTo>
                    <a:pt x="0" y="183"/>
                  </a:lnTo>
                  <a:lnTo>
                    <a:pt x="1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1" name="Freeform 43"/>
            <p:cNvSpPr/>
            <p:nvPr/>
          </p:nvSpPr>
          <p:spPr bwMode="auto">
            <a:xfrm>
              <a:off x="4090" y="1685"/>
              <a:ext cx="79" cy="64"/>
            </a:xfrm>
            <a:custGeom>
              <a:avLst/>
              <a:gdLst>
                <a:gd name="T0" fmla="*/ 0 w 236"/>
                <a:gd name="T1" fmla="*/ 7 h 193"/>
                <a:gd name="T2" fmla="*/ 9 w 236"/>
                <a:gd name="T3" fmla="*/ 7 h 193"/>
                <a:gd name="T4" fmla="*/ 0 w 236"/>
                <a:gd name="T5" fmla="*/ 0 h 193"/>
                <a:gd name="T6" fmla="*/ 0 w 236"/>
                <a:gd name="T7" fmla="*/ 7 h 1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6" h="193">
                  <a:moveTo>
                    <a:pt x="0" y="193"/>
                  </a:moveTo>
                  <a:lnTo>
                    <a:pt x="236" y="193"/>
                  </a:lnTo>
                  <a:lnTo>
                    <a:pt x="0" y="0"/>
                  </a:lnTo>
                  <a:lnTo>
                    <a:pt x="0" y="193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2" name="Freeform 44"/>
            <p:cNvSpPr/>
            <p:nvPr/>
          </p:nvSpPr>
          <p:spPr bwMode="auto">
            <a:xfrm>
              <a:off x="4224" y="1680"/>
              <a:ext cx="85" cy="69"/>
            </a:xfrm>
            <a:custGeom>
              <a:avLst/>
              <a:gdLst>
                <a:gd name="T0" fmla="*/ 9 w 256"/>
                <a:gd name="T1" fmla="*/ 8 h 207"/>
                <a:gd name="T2" fmla="*/ 0 w 256"/>
                <a:gd name="T3" fmla="*/ 8 h 207"/>
                <a:gd name="T4" fmla="*/ 9 w 256"/>
                <a:gd name="T5" fmla="*/ 0 h 207"/>
                <a:gd name="T6" fmla="*/ 9 w 256"/>
                <a:gd name="T7" fmla="*/ 8 h 20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6" h="207">
                  <a:moveTo>
                    <a:pt x="256" y="207"/>
                  </a:moveTo>
                  <a:lnTo>
                    <a:pt x="0" y="207"/>
                  </a:lnTo>
                  <a:lnTo>
                    <a:pt x="256" y="0"/>
                  </a:lnTo>
                  <a:lnTo>
                    <a:pt x="256" y="207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3" name="Freeform 45"/>
            <p:cNvSpPr/>
            <p:nvPr/>
          </p:nvSpPr>
          <p:spPr bwMode="auto">
            <a:xfrm>
              <a:off x="4141" y="1749"/>
              <a:ext cx="55" cy="65"/>
            </a:xfrm>
            <a:custGeom>
              <a:avLst/>
              <a:gdLst>
                <a:gd name="T0" fmla="*/ 0 w 166"/>
                <a:gd name="T1" fmla="*/ 0 h 193"/>
                <a:gd name="T2" fmla="*/ 0 w 166"/>
                <a:gd name="T3" fmla="*/ 7 h 193"/>
                <a:gd name="T4" fmla="*/ 6 w 166"/>
                <a:gd name="T5" fmla="*/ 0 h 193"/>
                <a:gd name="T6" fmla="*/ 0 w 166"/>
                <a:gd name="T7" fmla="*/ 0 h 1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" h="193">
                  <a:moveTo>
                    <a:pt x="0" y="0"/>
                  </a:moveTo>
                  <a:lnTo>
                    <a:pt x="0" y="193"/>
                  </a:lnTo>
                  <a:lnTo>
                    <a:pt x="1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4" name="Freeform 46"/>
            <p:cNvSpPr/>
            <p:nvPr/>
          </p:nvSpPr>
          <p:spPr bwMode="auto">
            <a:xfrm>
              <a:off x="4199" y="1749"/>
              <a:ext cx="69" cy="69"/>
            </a:xfrm>
            <a:custGeom>
              <a:avLst/>
              <a:gdLst>
                <a:gd name="T0" fmla="*/ 8 w 207"/>
                <a:gd name="T1" fmla="*/ 0 h 207"/>
                <a:gd name="T2" fmla="*/ 8 w 207"/>
                <a:gd name="T3" fmla="*/ 8 h 207"/>
                <a:gd name="T4" fmla="*/ 0 w 207"/>
                <a:gd name="T5" fmla="*/ 0 h 207"/>
                <a:gd name="T6" fmla="*/ 8 w 207"/>
                <a:gd name="T7" fmla="*/ 0 h 20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7" h="207">
                  <a:moveTo>
                    <a:pt x="207" y="0"/>
                  </a:moveTo>
                  <a:lnTo>
                    <a:pt x="207" y="207"/>
                  </a:lnTo>
                  <a:lnTo>
                    <a:pt x="0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5" name="Freeform 47"/>
            <p:cNvSpPr/>
            <p:nvPr/>
          </p:nvSpPr>
          <p:spPr bwMode="auto">
            <a:xfrm>
              <a:off x="4086" y="1676"/>
              <a:ext cx="224" cy="74"/>
            </a:xfrm>
            <a:custGeom>
              <a:avLst/>
              <a:gdLst>
                <a:gd name="T0" fmla="*/ 25 w 671"/>
                <a:gd name="T1" fmla="*/ 0 h 223"/>
                <a:gd name="T2" fmla="*/ 25 w 671"/>
                <a:gd name="T3" fmla="*/ 0 h 223"/>
                <a:gd name="T4" fmla="*/ 24 w 671"/>
                <a:gd name="T5" fmla="*/ 0 h 223"/>
                <a:gd name="T6" fmla="*/ 24 w 671"/>
                <a:gd name="T7" fmla="*/ 1 h 223"/>
                <a:gd name="T8" fmla="*/ 24 w 671"/>
                <a:gd name="T9" fmla="*/ 1 h 223"/>
                <a:gd name="T10" fmla="*/ 23 w 671"/>
                <a:gd name="T11" fmla="*/ 2 h 223"/>
                <a:gd name="T12" fmla="*/ 23 w 671"/>
                <a:gd name="T13" fmla="*/ 3 h 223"/>
                <a:gd name="T14" fmla="*/ 22 w 671"/>
                <a:gd name="T15" fmla="*/ 3 h 223"/>
                <a:gd name="T16" fmla="*/ 21 w 671"/>
                <a:gd name="T17" fmla="*/ 4 h 223"/>
                <a:gd name="T18" fmla="*/ 20 w 671"/>
                <a:gd name="T19" fmla="*/ 5 h 223"/>
                <a:gd name="T20" fmla="*/ 19 w 671"/>
                <a:gd name="T21" fmla="*/ 6 h 223"/>
                <a:gd name="T22" fmla="*/ 18 w 671"/>
                <a:gd name="T23" fmla="*/ 6 h 223"/>
                <a:gd name="T24" fmla="*/ 17 w 671"/>
                <a:gd name="T25" fmla="*/ 7 h 223"/>
                <a:gd name="T26" fmla="*/ 16 w 671"/>
                <a:gd name="T27" fmla="*/ 7 h 223"/>
                <a:gd name="T28" fmla="*/ 15 w 671"/>
                <a:gd name="T29" fmla="*/ 8 h 223"/>
                <a:gd name="T30" fmla="*/ 14 w 671"/>
                <a:gd name="T31" fmla="*/ 8 h 223"/>
                <a:gd name="T32" fmla="*/ 13 w 671"/>
                <a:gd name="T33" fmla="*/ 8 h 223"/>
                <a:gd name="T34" fmla="*/ 12 w 671"/>
                <a:gd name="T35" fmla="*/ 8 h 223"/>
                <a:gd name="T36" fmla="*/ 11 w 671"/>
                <a:gd name="T37" fmla="*/ 8 h 223"/>
                <a:gd name="T38" fmla="*/ 10 w 671"/>
                <a:gd name="T39" fmla="*/ 8 h 223"/>
                <a:gd name="T40" fmla="*/ 9 w 671"/>
                <a:gd name="T41" fmla="*/ 7 h 223"/>
                <a:gd name="T42" fmla="*/ 8 w 671"/>
                <a:gd name="T43" fmla="*/ 7 h 223"/>
                <a:gd name="T44" fmla="*/ 7 w 671"/>
                <a:gd name="T45" fmla="*/ 6 h 223"/>
                <a:gd name="T46" fmla="*/ 6 w 671"/>
                <a:gd name="T47" fmla="*/ 6 h 223"/>
                <a:gd name="T48" fmla="*/ 5 w 671"/>
                <a:gd name="T49" fmla="*/ 5 h 223"/>
                <a:gd name="T50" fmla="*/ 4 w 671"/>
                <a:gd name="T51" fmla="*/ 4 h 223"/>
                <a:gd name="T52" fmla="*/ 3 w 671"/>
                <a:gd name="T53" fmla="*/ 3 h 223"/>
                <a:gd name="T54" fmla="*/ 2 w 671"/>
                <a:gd name="T55" fmla="*/ 3 h 223"/>
                <a:gd name="T56" fmla="*/ 2 w 671"/>
                <a:gd name="T57" fmla="*/ 2 h 223"/>
                <a:gd name="T58" fmla="*/ 1 w 671"/>
                <a:gd name="T59" fmla="*/ 1 h 223"/>
                <a:gd name="T60" fmla="*/ 1 w 671"/>
                <a:gd name="T61" fmla="*/ 1 h 223"/>
                <a:gd name="T62" fmla="*/ 0 w 671"/>
                <a:gd name="T63" fmla="*/ 0 h 223"/>
                <a:gd name="T64" fmla="*/ 0 w 671"/>
                <a:gd name="T65" fmla="*/ 0 h 223"/>
                <a:gd name="T66" fmla="*/ 0 w 671"/>
                <a:gd name="T67" fmla="*/ 0 h 2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71" h="223">
                  <a:moveTo>
                    <a:pt x="671" y="0"/>
                  </a:moveTo>
                  <a:lnTo>
                    <a:pt x="670" y="0"/>
                  </a:lnTo>
                  <a:lnTo>
                    <a:pt x="669" y="2"/>
                  </a:lnTo>
                  <a:lnTo>
                    <a:pt x="666" y="4"/>
                  </a:lnTo>
                  <a:lnTo>
                    <a:pt x="664" y="8"/>
                  </a:lnTo>
                  <a:lnTo>
                    <a:pt x="660" y="13"/>
                  </a:lnTo>
                  <a:lnTo>
                    <a:pt x="657" y="18"/>
                  </a:lnTo>
                  <a:lnTo>
                    <a:pt x="651" y="24"/>
                  </a:lnTo>
                  <a:lnTo>
                    <a:pt x="645" y="31"/>
                  </a:lnTo>
                  <a:lnTo>
                    <a:pt x="639" y="38"/>
                  </a:lnTo>
                  <a:lnTo>
                    <a:pt x="631" y="47"/>
                  </a:lnTo>
                  <a:lnTo>
                    <a:pt x="624" y="55"/>
                  </a:lnTo>
                  <a:lnTo>
                    <a:pt x="616" y="64"/>
                  </a:lnTo>
                  <a:lnTo>
                    <a:pt x="607" y="72"/>
                  </a:lnTo>
                  <a:lnTo>
                    <a:pt x="597" y="82"/>
                  </a:lnTo>
                  <a:lnTo>
                    <a:pt x="587" y="92"/>
                  </a:lnTo>
                  <a:lnTo>
                    <a:pt x="576" y="102"/>
                  </a:lnTo>
                  <a:lnTo>
                    <a:pt x="566" y="111"/>
                  </a:lnTo>
                  <a:lnTo>
                    <a:pt x="554" y="121"/>
                  </a:lnTo>
                  <a:lnTo>
                    <a:pt x="543" y="132"/>
                  </a:lnTo>
                  <a:lnTo>
                    <a:pt x="532" y="140"/>
                  </a:lnTo>
                  <a:lnTo>
                    <a:pt x="519" y="151"/>
                  </a:lnTo>
                  <a:lnTo>
                    <a:pt x="506" y="159"/>
                  </a:lnTo>
                  <a:lnTo>
                    <a:pt x="493" y="168"/>
                  </a:lnTo>
                  <a:lnTo>
                    <a:pt x="479" y="176"/>
                  </a:lnTo>
                  <a:lnTo>
                    <a:pt x="465" y="185"/>
                  </a:lnTo>
                  <a:lnTo>
                    <a:pt x="451" y="192"/>
                  </a:lnTo>
                  <a:lnTo>
                    <a:pt x="438" y="199"/>
                  </a:lnTo>
                  <a:lnTo>
                    <a:pt x="424" y="206"/>
                  </a:lnTo>
                  <a:lnTo>
                    <a:pt x="410" y="210"/>
                  </a:lnTo>
                  <a:lnTo>
                    <a:pt x="395" y="215"/>
                  </a:lnTo>
                  <a:lnTo>
                    <a:pt x="380" y="219"/>
                  </a:lnTo>
                  <a:lnTo>
                    <a:pt x="365" y="221"/>
                  </a:lnTo>
                  <a:lnTo>
                    <a:pt x="350" y="223"/>
                  </a:lnTo>
                  <a:lnTo>
                    <a:pt x="335" y="223"/>
                  </a:lnTo>
                  <a:lnTo>
                    <a:pt x="322" y="223"/>
                  </a:lnTo>
                  <a:lnTo>
                    <a:pt x="307" y="221"/>
                  </a:lnTo>
                  <a:lnTo>
                    <a:pt x="291" y="219"/>
                  </a:lnTo>
                  <a:lnTo>
                    <a:pt x="277" y="215"/>
                  </a:lnTo>
                  <a:lnTo>
                    <a:pt x="262" y="210"/>
                  </a:lnTo>
                  <a:lnTo>
                    <a:pt x="248" y="206"/>
                  </a:lnTo>
                  <a:lnTo>
                    <a:pt x="234" y="199"/>
                  </a:lnTo>
                  <a:lnTo>
                    <a:pt x="220" y="192"/>
                  </a:lnTo>
                  <a:lnTo>
                    <a:pt x="207" y="185"/>
                  </a:lnTo>
                  <a:lnTo>
                    <a:pt x="193" y="176"/>
                  </a:lnTo>
                  <a:lnTo>
                    <a:pt x="179" y="168"/>
                  </a:lnTo>
                  <a:lnTo>
                    <a:pt x="166" y="159"/>
                  </a:lnTo>
                  <a:lnTo>
                    <a:pt x="153" y="151"/>
                  </a:lnTo>
                  <a:lnTo>
                    <a:pt x="140" y="140"/>
                  </a:lnTo>
                  <a:lnTo>
                    <a:pt x="129" y="132"/>
                  </a:lnTo>
                  <a:lnTo>
                    <a:pt x="117" y="121"/>
                  </a:lnTo>
                  <a:lnTo>
                    <a:pt x="105" y="111"/>
                  </a:lnTo>
                  <a:lnTo>
                    <a:pt x="96" y="102"/>
                  </a:lnTo>
                  <a:lnTo>
                    <a:pt x="85" y="92"/>
                  </a:lnTo>
                  <a:lnTo>
                    <a:pt x="75" y="82"/>
                  </a:lnTo>
                  <a:lnTo>
                    <a:pt x="65" y="72"/>
                  </a:lnTo>
                  <a:lnTo>
                    <a:pt x="56" y="64"/>
                  </a:lnTo>
                  <a:lnTo>
                    <a:pt x="48" y="55"/>
                  </a:lnTo>
                  <a:lnTo>
                    <a:pt x="41" y="47"/>
                  </a:lnTo>
                  <a:lnTo>
                    <a:pt x="33" y="38"/>
                  </a:lnTo>
                  <a:lnTo>
                    <a:pt x="27" y="31"/>
                  </a:lnTo>
                  <a:lnTo>
                    <a:pt x="21" y="24"/>
                  </a:lnTo>
                  <a:lnTo>
                    <a:pt x="15" y="18"/>
                  </a:lnTo>
                  <a:lnTo>
                    <a:pt x="10" y="13"/>
                  </a:lnTo>
                  <a:lnTo>
                    <a:pt x="7" y="8"/>
                  </a:lnTo>
                  <a:lnTo>
                    <a:pt x="4" y="4"/>
                  </a:lnTo>
                  <a:lnTo>
                    <a:pt x="2" y="2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6" name="Line 48"/>
            <p:cNvSpPr>
              <a:spLocks noChangeShapeType="1"/>
            </p:cNvSpPr>
            <p:nvPr/>
          </p:nvSpPr>
          <p:spPr bwMode="auto">
            <a:xfrm flipH="1">
              <a:off x="4146" y="1749"/>
              <a:ext cx="53" cy="6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77" name="Line 49"/>
            <p:cNvSpPr>
              <a:spLocks noChangeShapeType="1"/>
            </p:cNvSpPr>
            <p:nvPr/>
          </p:nvSpPr>
          <p:spPr bwMode="auto">
            <a:xfrm>
              <a:off x="4200" y="1749"/>
              <a:ext cx="56" cy="6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6394" name="Oval 50"/>
          <p:cNvSpPr>
            <a:spLocks noChangeArrowheads="1"/>
          </p:cNvSpPr>
          <p:nvPr/>
        </p:nvSpPr>
        <p:spPr bwMode="auto">
          <a:xfrm>
            <a:off x="5080001" y="4359272"/>
            <a:ext cx="1987551" cy="140017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5" name="Freeform 51"/>
          <p:cNvSpPr/>
          <p:nvPr/>
        </p:nvSpPr>
        <p:spPr bwMode="auto">
          <a:xfrm>
            <a:off x="5621867" y="5008560"/>
            <a:ext cx="897467" cy="307975"/>
          </a:xfrm>
          <a:custGeom>
            <a:avLst/>
            <a:gdLst>
              <a:gd name="T0" fmla="*/ 2147483647 w 848"/>
              <a:gd name="T1" fmla="*/ 2147483647 h 388"/>
              <a:gd name="T2" fmla="*/ 2147483647 w 848"/>
              <a:gd name="T3" fmla="*/ 2147483647 h 388"/>
              <a:gd name="T4" fmla="*/ 2147483647 w 848"/>
              <a:gd name="T5" fmla="*/ 2147483647 h 388"/>
              <a:gd name="T6" fmla="*/ 2147483647 w 848"/>
              <a:gd name="T7" fmla="*/ 2147483647 h 388"/>
              <a:gd name="T8" fmla="*/ 2147483647 w 848"/>
              <a:gd name="T9" fmla="*/ 2147483647 h 388"/>
              <a:gd name="T10" fmla="*/ 2147483647 w 848"/>
              <a:gd name="T11" fmla="*/ 2147483647 h 388"/>
              <a:gd name="T12" fmla="*/ 2147483647 w 848"/>
              <a:gd name="T13" fmla="*/ 2147483647 h 388"/>
              <a:gd name="T14" fmla="*/ 2147483647 w 848"/>
              <a:gd name="T15" fmla="*/ 2147483647 h 388"/>
              <a:gd name="T16" fmla="*/ 2147483647 w 848"/>
              <a:gd name="T17" fmla="*/ 2147483647 h 388"/>
              <a:gd name="T18" fmla="*/ 2147483647 w 848"/>
              <a:gd name="T19" fmla="*/ 2147483647 h 388"/>
              <a:gd name="T20" fmla="*/ 2147483647 w 848"/>
              <a:gd name="T21" fmla="*/ 2147483647 h 388"/>
              <a:gd name="T22" fmla="*/ 2147483647 w 848"/>
              <a:gd name="T23" fmla="*/ 2147483647 h 388"/>
              <a:gd name="T24" fmla="*/ 2147483647 w 848"/>
              <a:gd name="T25" fmla="*/ 2147483647 h 388"/>
              <a:gd name="T26" fmla="*/ 2147483647 w 848"/>
              <a:gd name="T27" fmla="*/ 2147483647 h 388"/>
              <a:gd name="T28" fmla="*/ 2147483647 w 848"/>
              <a:gd name="T29" fmla="*/ 2147483647 h 388"/>
              <a:gd name="T30" fmla="*/ 2147483647 w 848"/>
              <a:gd name="T31" fmla="*/ 2147483647 h 388"/>
              <a:gd name="T32" fmla="*/ 2147483647 w 848"/>
              <a:gd name="T33" fmla="*/ 2147483647 h 388"/>
              <a:gd name="T34" fmla="*/ 2147483647 w 848"/>
              <a:gd name="T35" fmla="*/ 2147483647 h 388"/>
              <a:gd name="T36" fmla="*/ 2147483647 w 848"/>
              <a:gd name="T37" fmla="*/ 2147483647 h 388"/>
              <a:gd name="T38" fmla="*/ 2147483647 w 848"/>
              <a:gd name="T39" fmla="*/ 2147483647 h 388"/>
              <a:gd name="T40" fmla="*/ 2147483647 w 848"/>
              <a:gd name="T41" fmla="*/ 2147483647 h 388"/>
              <a:gd name="T42" fmla="*/ 2147483647 w 848"/>
              <a:gd name="T43" fmla="*/ 2147483647 h 388"/>
              <a:gd name="T44" fmla="*/ 2147483647 w 848"/>
              <a:gd name="T45" fmla="*/ 2147483647 h 388"/>
              <a:gd name="T46" fmla="*/ 2147483647 w 848"/>
              <a:gd name="T47" fmla="*/ 2147483647 h 388"/>
              <a:gd name="T48" fmla="*/ 2147483647 w 848"/>
              <a:gd name="T49" fmla="*/ 2147483647 h 388"/>
              <a:gd name="T50" fmla="*/ 2147483647 w 848"/>
              <a:gd name="T51" fmla="*/ 2147483647 h 388"/>
              <a:gd name="T52" fmla="*/ 2147483647 w 848"/>
              <a:gd name="T53" fmla="*/ 2147483647 h 388"/>
              <a:gd name="T54" fmla="*/ 2147483647 w 848"/>
              <a:gd name="T55" fmla="*/ 2147483647 h 388"/>
              <a:gd name="T56" fmla="*/ 2147483647 w 848"/>
              <a:gd name="T57" fmla="*/ 2147483647 h 388"/>
              <a:gd name="T58" fmla="*/ 2147483647 w 848"/>
              <a:gd name="T59" fmla="*/ 2147483647 h 388"/>
              <a:gd name="T60" fmla="*/ 2147483647 w 848"/>
              <a:gd name="T61" fmla="*/ 2147483647 h 388"/>
              <a:gd name="T62" fmla="*/ 2147483647 w 848"/>
              <a:gd name="T63" fmla="*/ 2147483647 h 388"/>
              <a:gd name="T64" fmla="*/ 1500123206 w 848"/>
              <a:gd name="T65" fmla="*/ 2147483647 h 388"/>
              <a:gd name="T66" fmla="*/ 0 w 848"/>
              <a:gd name="T67" fmla="*/ 2147483647 h 388"/>
              <a:gd name="T68" fmla="*/ 2147483647 w 848"/>
              <a:gd name="T69" fmla="*/ 0 h 388"/>
              <a:gd name="T70" fmla="*/ 2147483647 w 848"/>
              <a:gd name="T71" fmla="*/ 2147483647 h 38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48" h="388">
                <a:moveTo>
                  <a:pt x="848" y="193"/>
                </a:moveTo>
                <a:lnTo>
                  <a:pt x="846" y="213"/>
                </a:lnTo>
                <a:lnTo>
                  <a:pt x="841" y="232"/>
                </a:lnTo>
                <a:lnTo>
                  <a:pt x="830" y="251"/>
                </a:lnTo>
                <a:lnTo>
                  <a:pt x="816" y="268"/>
                </a:lnTo>
                <a:lnTo>
                  <a:pt x="799" y="285"/>
                </a:lnTo>
                <a:lnTo>
                  <a:pt x="778" y="300"/>
                </a:lnTo>
                <a:lnTo>
                  <a:pt x="753" y="315"/>
                </a:lnTo>
                <a:lnTo>
                  <a:pt x="726" y="330"/>
                </a:lnTo>
                <a:lnTo>
                  <a:pt x="696" y="342"/>
                </a:lnTo>
                <a:lnTo>
                  <a:pt x="663" y="353"/>
                </a:lnTo>
                <a:lnTo>
                  <a:pt x="628" y="364"/>
                </a:lnTo>
                <a:lnTo>
                  <a:pt x="592" y="372"/>
                </a:lnTo>
                <a:lnTo>
                  <a:pt x="553" y="378"/>
                </a:lnTo>
                <a:lnTo>
                  <a:pt x="512" y="383"/>
                </a:lnTo>
                <a:lnTo>
                  <a:pt x="470" y="387"/>
                </a:lnTo>
                <a:lnTo>
                  <a:pt x="427" y="388"/>
                </a:lnTo>
                <a:lnTo>
                  <a:pt x="384" y="387"/>
                </a:lnTo>
                <a:lnTo>
                  <a:pt x="342" y="384"/>
                </a:lnTo>
                <a:lnTo>
                  <a:pt x="300" y="379"/>
                </a:lnTo>
                <a:lnTo>
                  <a:pt x="262" y="373"/>
                </a:lnTo>
                <a:lnTo>
                  <a:pt x="225" y="366"/>
                </a:lnTo>
                <a:lnTo>
                  <a:pt x="190" y="355"/>
                </a:lnTo>
                <a:lnTo>
                  <a:pt x="158" y="345"/>
                </a:lnTo>
                <a:lnTo>
                  <a:pt x="129" y="333"/>
                </a:lnTo>
                <a:lnTo>
                  <a:pt x="101" y="319"/>
                </a:lnTo>
                <a:lnTo>
                  <a:pt x="75" y="305"/>
                </a:lnTo>
                <a:lnTo>
                  <a:pt x="54" y="289"/>
                </a:lnTo>
                <a:lnTo>
                  <a:pt x="37" y="272"/>
                </a:lnTo>
                <a:lnTo>
                  <a:pt x="22" y="254"/>
                </a:lnTo>
                <a:lnTo>
                  <a:pt x="11" y="236"/>
                </a:lnTo>
                <a:lnTo>
                  <a:pt x="5" y="217"/>
                </a:lnTo>
                <a:lnTo>
                  <a:pt x="3" y="197"/>
                </a:lnTo>
                <a:lnTo>
                  <a:pt x="0" y="5"/>
                </a:lnTo>
                <a:lnTo>
                  <a:pt x="847" y="0"/>
                </a:lnTo>
                <a:lnTo>
                  <a:pt x="848" y="193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000000"/>
            </a:solidFill>
            <a:prstDash val="solid"/>
            <a:round/>
          </a:ln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6" name="Rectangle 52"/>
          <p:cNvSpPr>
            <a:spLocks noChangeArrowheads="1"/>
          </p:cNvSpPr>
          <p:nvPr/>
        </p:nvSpPr>
        <p:spPr bwMode="auto">
          <a:xfrm>
            <a:off x="5623984" y="3479797"/>
            <a:ext cx="939800" cy="297497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</a:ln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7" name="Line 53"/>
          <p:cNvSpPr>
            <a:spLocks noChangeShapeType="1"/>
          </p:cNvSpPr>
          <p:nvPr/>
        </p:nvSpPr>
        <p:spPr bwMode="auto">
          <a:xfrm>
            <a:off x="5623984" y="4529135"/>
            <a:ext cx="895349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8" name="Line 54"/>
          <p:cNvSpPr>
            <a:spLocks noChangeShapeType="1"/>
          </p:cNvSpPr>
          <p:nvPr/>
        </p:nvSpPr>
        <p:spPr bwMode="auto">
          <a:xfrm>
            <a:off x="5943600" y="46259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399" name="Line 55"/>
          <p:cNvSpPr>
            <a:spLocks noChangeShapeType="1"/>
          </p:cNvSpPr>
          <p:nvPr/>
        </p:nvSpPr>
        <p:spPr bwMode="auto">
          <a:xfrm>
            <a:off x="5943600" y="47212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0" name="Line 56"/>
          <p:cNvSpPr>
            <a:spLocks noChangeShapeType="1"/>
          </p:cNvSpPr>
          <p:nvPr/>
        </p:nvSpPr>
        <p:spPr bwMode="auto">
          <a:xfrm>
            <a:off x="5943600" y="48180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1" name="Line 57"/>
          <p:cNvSpPr>
            <a:spLocks noChangeShapeType="1"/>
          </p:cNvSpPr>
          <p:nvPr/>
        </p:nvSpPr>
        <p:spPr bwMode="auto">
          <a:xfrm>
            <a:off x="5943600" y="4914896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2" name="Line 58"/>
          <p:cNvSpPr>
            <a:spLocks noChangeShapeType="1"/>
          </p:cNvSpPr>
          <p:nvPr/>
        </p:nvSpPr>
        <p:spPr bwMode="auto">
          <a:xfrm>
            <a:off x="5623984" y="50101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3" name="Line 59"/>
          <p:cNvSpPr>
            <a:spLocks noChangeShapeType="1"/>
          </p:cNvSpPr>
          <p:nvPr/>
        </p:nvSpPr>
        <p:spPr bwMode="auto">
          <a:xfrm>
            <a:off x="5623984" y="5010146"/>
            <a:ext cx="9398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4" name="Line 60"/>
          <p:cNvSpPr>
            <a:spLocks noChangeShapeType="1"/>
          </p:cNvSpPr>
          <p:nvPr/>
        </p:nvSpPr>
        <p:spPr bwMode="auto">
          <a:xfrm>
            <a:off x="5943600" y="51069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5" name="Line 61"/>
          <p:cNvSpPr>
            <a:spLocks noChangeShapeType="1"/>
          </p:cNvSpPr>
          <p:nvPr/>
        </p:nvSpPr>
        <p:spPr bwMode="auto">
          <a:xfrm>
            <a:off x="5943600" y="52038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6" name="Line 62"/>
          <p:cNvSpPr>
            <a:spLocks noChangeShapeType="1"/>
          </p:cNvSpPr>
          <p:nvPr/>
        </p:nvSpPr>
        <p:spPr bwMode="auto">
          <a:xfrm>
            <a:off x="5943600" y="53006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7" name="Line 63"/>
          <p:cNvSpPr>
            <a:spLocks noChangeShapeType="1"/>
          </p:cNvSpPr>
          <p:nvPr/>
        </p:nvSpPr>
        <p:spPr bwMode="auto">
          <a:xfrm>
            <a:off x="5943600" y="53959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8" name="Line 64"/>
          <p:cNvSpPr>
            <a:spLocks noChangeShapeType="1"/>
          </p:cNvSpPr>
          <p:nvPr/>
        </p:nvSpPr>
        <p:spPr bwMode="auto">
          <a:xfrm>
            <a:off x="5623984" y="54927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09" name="Line 65"/>
          <p:cNvSpPr>
            <a:spLocks noChangeShapeType="1"/>
          </p:cNvSpPr>
          <p:nvPr/>
        </p:nvSpPr>
        <p:spPr bwMode="auto">
          <a:xfrm>
            <a:off x="5623984" y="54927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0" name="Line 66"/>
          <p:cNvSpPr>
            <a:spLocks noChangeShapeType="1"/>
          </p:cNvSpPr>
          <p:nvPr/>
        </p:nvSpPr>
        <p:spPr bwMode="auto">
          <a:xfrm>
            <a:off x="5943600" y="55895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1" name="Line 67"/>
          <p:cNvSpPr>
            <a:spLocks noChangeShapeType="1"/>
          </p:cNvSpPr>
          <p:nvPr/>
        </p:nvSpPr>
        <p:spPr bwMode="auto">
          <a:xfrm>
            <a:off x="5943600" y="56864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2" name="Line 68"/>
          <p:cNvSpPr>
            <a:spLocks noChangeShapeType="1"/>
          </p:cNvSpPr>
          <p:nvPr/>
        </p:nvSpPr>
        <p:spPr bwMode="auto">
          <a:xfrm>
            <a:off x="5943600" y="57816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3" name="Line 69"/>
          <p:cNvSpPr>
            <a:spLocks noChangeShapeType="1"/>
          </p:cNvSpPr>
          <p:nvPr/>
        </p:nvSpPr>
        <p:spPr bwMode="auto">
          <a:xfrm>
            <a:off x="5943600" y="58785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4" name="Line 70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5" name="Line 71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6" name="Line 72"/>
          <p:cNvSpPr>
            <a:spLocks noChangeShapeType="1"/>
          </p:cNvSpPr>
          <p:nvPr/>
        </p:nvSpPr>
        <p:spPr bwMode="auto">
          <a:xfrm>
            <a:off x="5943600" y="60721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7" name="Line 73"/>
          <p:cNvSpPr>
            <a:spLocks noChangeShapeType="1"/>
          </p:cNvSpPr>
          <p:nvPr/>
        </p:nvSpPr>
        <p:spPr bwMode="auto">
          <a:xfrm>
            <a:off x="5943600" y="616743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8" name="Line 74"/>
          <p:cNvSpPr>
            <a:spLocks noChangeShapeType="1"/>
          </p:cNvSpPr>
          <p:nvPr/>
        </p:nvSpPr>
        <p:spPr bwMode="auto">
          <a:xfrm>
            <a:off x="5943600" y="62642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19" name="Line 75"/>
          <p:cNvSpPr>
            <a:spLocks noChangeShapeType="1"/>
          </p:cNvSpPr>
          <p:nvPr/>
        </p:nvSpPr>
        <p:spPr bwMode="auto">
          <a:xfrm>
            <a:off x="5943600" y="63611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0" name="Line 76"/>
          <p:cNvSpPr>
            <a:spLocks noChangeShapeType="1"/>
          </p:cNvSpPr>
          <p:nvPr/>
        </p:nvSpPr>
        <p:spPr bwMode="auto">
          <a:xfrm>
            <a:off x="5623984" y="64579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1" name="Line 77"/>
          <p:cNvSpPr>
            <a:spLocks noChangeShapeType="1"/>
          </p:cNvSpPr>
          <p:nvPr/>
        </p:nvSpPr>
        <p:spPr bwMode="auto">
          <a:xfrm>
            <a:off x="5623984" y="4529135"/>
            <a:ext cx="895349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2" name="Line 78"/>
          <p:cNvSpPr>
            <a:spLocks noChangeShapeType="1"/>
          </p:cNvSpPr>
          <p:nvPr/>
        </p:nvSpPr>
        <p:spPr bwMode="auto">
          <a:xfrm>
            <a:off x="5943600" y="46259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3" name="Line 79"/>
          <p:cNvSpPr>
            <a:spLocks noChangeShapeType="1"/>
          </p:cNvSpPr>
          <p:nvPr/>
        </p:nvSpPr>
        <p:spPr bwMode="auto">
          <a:xfrm>
            <a:off x="5943600" y="47212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4" name="Line 80"/>
          <p:cNvSpPr>
            <a:spLocks noChangeShapeType="1"/>
          </p:cNvSpPr>
          <p:nvPr/>
        </p:nvSpPr>
        <p:spPr bwMode="auto">
          <a:xfrm>
            <a:off x="5943600" y="48180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5" name="Line 81"/>
          <p:cNvSpPr>
            <a:spLocks noChangeShapeType="1"/>
          </p:cNvSpPr>
          <p:nvPr/>
        </p:nvSpPr>
        <p:spPr bwMode="auto">
          <a:xfrm>
            <a:off x="5943600" y="4914896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6" name="Line 82"/>
          <p:cNvSpPr>
            <a:spLocks noChangeShapeType="1"/>
          </p:cNvSpPr>
          <p:nvPr/>
        </p:nvSpPr>
        <p:spPr bwMode="auto">
          <a:xfrm>
            <a:off x="5623984" y="50101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7" name="Line 83"/>
          <p:cNvSpPr>
            <a:spLocks noChangeShapeType="1"/>
          </p:cNvSpPr>
          <p:nvPr/>
        </p:nvSpPr>
        <p:spPr bwMode="auto">
          <a:xfrm>
            <a:off x="5623984" y="4529135"/>
            <a:ext cx="895349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8" name="Line 84"/>
          <p:cNvSpPr>
            <a:spLocks noChangeShapeType="1"/>
          </p:cNvSpPr>
          <p:nvPr/>
        </p:nvSpPr>
        <p:spPr bwMode="auto">
          <a:xfrm>
            <a:off x="5943600" y="46259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29" name="Line 85"/>
          <p:cNvSpPr>
            <a:spLocks noChangeShapeType="1"/>
          </p:cNvSpPr>
          <p:nvPr/>
        </p:nvSpPr>
        <p:spPr bwMode="auto">
          <a:xfrm>
            <a:off x="5943600" y="47212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0" name="Line 86"/>
          <p:cNvSpPr>
            <a:spLocks noChangeShapeType="1"/>
          </p:cNvSpPr>
          <p:nvPr/>
        </p:nvSpPr>
        <p:spPr bwMode="auto">
          <a:xfrm>
            <a:off x="5943600" y="48180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1" name="Line 87"/>
          <p:cNvSpPr>
            <a:spLocks noChangeShapeType="1"/>
          </p:cNvSpPr>
          <p:nvPr/>
        </p:nvSpPr>
        <p:spPr bwMode="auto">
          <a:xfrm>
            <a:off x="5943600" y="4914896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2" name="Line 88"/>
          <p:cNvSpPr>
            <a:spLocks noChangeShapeType="1"/>
          </p:cNvSpPr>
          <p:nvPr/>
        </p:nvSpPr>
        <p:spPr bwMode="auto">
          <a:xfrm>
            <a:off x="5623984" y="50101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3" name="Line 89"/>
          <p:cNvSpPr>
            <a:spLocks noChangeShapeType="1"/>
          </p:cNvSpPr>
          <p:nvPr/>
        </p:nvSpPr>
        <p:spPr bwMode="auto">
          <a:xfrm>
            <a:off x="5623984" y="50101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4" name="Line 90"/>
          <p:cNvSpPr>
            <a:spLocks noChangeShapeType="1"/>
          </p:cNvSpPr>
          <p:nvPr/>
        </p:nvSpPr>
        <p:spPr bwMode="auto">
          <a:xfrm>
            <a:off x="5943600" y="51069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5" name="Line 91"/>
          <p:cNvSpPr>
            <a:spLocks noChangeShapeType="1"/>
          </p:cNvSpPr>
          <p:nvPr/>
        </p:nvSpPr>
        <p:spPr bwMode="auto">
          <a:xfrm>
            <a:off x="5943600" y="52038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6" name="Line 92"/>
          <p:cNvSpPr>
            <a:spLocks noChangeShapeType="1"/>
          </p:cNvSpPr>
          <p:nvPr/>
        </p:nvSpPr>
        <p:spPr bwMode="auto">
          <a:xfrm>
            <a:off x="5943600" y="53006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7" name="Line 93"/>
          <p:cNvSpPr>
            <a:spLocks noChangeShapeType="1"/>
          </p:cNvSpPr>
          <p:nvPr/>
        </p:nvSpPr>
        <p:spPr bwMode="auto">
          <a:xfrm>
            <a:off x="5943600" y="53959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8" name="Line 94"/>
          <p:cNvSpPr>
            <a:spLocks noChangeShapeType="1"/>
          </p:cNvSpPr>
          <p:nvPr/>
        </p:nvSpPr>
        <p:spPr bwMode="auto">
          <a:xfrm>
            <a:off x="5623984" y="54927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39" name="Line 95"/>
          <p:cNvSpPr>
            <a:spLocks noChangeShapeType="1"/>
          </p:cNvSpPr>
          <p:nvPr/>
        </p:nvSpPr>
        <p:spPr bwMode="auto">
          <a:xfrm>
            <a:off x="5623984" y="50101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0" name="Line 96"/>
          <p:cNvSpPr>
            <a:spLocks noChangeShapeType="1"/>
          </p:cNvSpPr>
          <p:nvPr/>
        </p:nvSpPr>
        <p:spPr bwMode="auto">
          <a:xfrm>
            <a:off x="5943600" y="51069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1" name="Line 97"/>
          <p:cNvSpPr>
            <a:spLocks noChangeShapeType="1"/>
          </p:cNvSpPr>
          <p:nvPr/>
        </p:nvSpPr>
        <p:spPr bwMode="auto">
          <a:xfrm>
            <a:off x="5943600" y="52038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2" name="Line 98"/>
          <p:cNvSpPr>
            <a:spLocks noChangeShapeType="1"/>
          </p:cNvSpPr>
          <p:nvPr/>
        </p:nvSpPr>
        <p:spPr bwMode="auto">
          <a:xfrm>
            <a:off x="5943600" y="530066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3" name="Line 99"/>
          <p:cNvSpPr>
            <a:spLocks noChangeShapeType="1"/>
          </p:cNvSpPr>
          <p:nvPr/>
        </p:nvSpPr>
        <p:spPr bwMode="auto">
          <a:xfrm>
            <a:off x="5943600" y="53959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4" name="Line 100"/>
          <p:cNvSpPr>
            <a:spLocks noChangeShapeType="1"/>
          </p:cNvSpPr>
          <p:nvPr/>
        </p:nvSpPr>
        <p:spPr bwMode="auto">
          <a:xfrm>
            <a:off x="5623984" y="54927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5" name="Line 101"/>
          <p:cNvSpPr>
            <a:spLocks noChangeShapeType="1"/>
          </p:cNvSpPr>
          <p:nvPr/>
        </p:nvSpPr>
        <p:spPr bwMode="auto">
          <a:xfrm>
            <a:off x="5623984" y="54927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6" name="Line 102"/>
          <p:cNvSpPr>
            <a:spLocks noChangeShapeType="1"/>
          </p:cNvSpPr>
          <p:nvPr/>
        </p:nvSpPr>
        <p:spPr bwMode="auto">
          <a:xfrm>
            <a:off x="5943600" y="55895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7" name="Line 103"/>
          <p:cNvSpPr>
            <a:spLocks noChangeShapeType="1"/>
          </p:cNvSpPr>
          <p:nvPr/>
        </p:nvSpPr>
        <p:spPr bwMode="auto">
          <a:xfrm>
            <a:off x="5943600" y="56864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8" name="Line 104"/>
          <p:cNvSpPr>
            <a:spLocks noChangeShapeType="1"/>
          </p:cNvSpPr>
          <p:nvPr/>
        </p:nvSpPr>
        <p:spPr bwMode="auto">
          <a:xfrm>
            <a:off x="5943600" y="57816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49" name="Line 105"/>
          <p:cNvSpPr>
            <a:spLocks noChangeShapeType="1"/>
          </p:cNvSpPr>
          <p:nvPr/>
        </p:nvSpPr>
        <p:spPr bwMode="auto">
          <a:xfrm>
            <a:off x="5943600" y="58785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0" name="Line 106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1" name="Line 107"/>
          <p:cNvSpPr>
            <a:spLocks noChangeShapeType="1"/>
          </p:cNvSpPr>
          <p:nvPr/>
        </p:nvSpPr>
        <p:spPr bwMode="auto">
          <a:xfrm>
            <a:off x="5623984" y="5492746"/>
            <a:ext cx="9398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2" name="Line 108"/>
          <p:cNvSpPr>
            <a:spLocks noChangeShapeType="1"/>
          </p:cNvSpPr>
          <p:nvPr/>
        </p:nvSpPr>
        <p:spPr bwMode="auto">
          <a:xfrm>
            <a:off x="5943600" y="55895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3" name="Line 109"/>
          <p:cNvSpPr>
            <a:spLocks noChangeShapeType="1"/>
          </p:cNvSpPr>
          <p:nvPr/>
        </p:nvSpPr>
        <p:spPr bwMode="auto">
          <a:xfrm>
            <a:off x="5943600" y="568642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4" name="Line 110"/>
          <p:cNvSpPr>
            <a:spLocks noChangeShapeType="1"/>
          </p:cNvSpPr>
          <p:nvPr/>
        </p:nvSpPr>
        <p:spPr bwMode="auto">
          <a:xfrm>
            <a:off x="5943600" y="57816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5" name="Line 111"/>
          <p:cNvSpPr>
            <a:spLocks noChangeShapeType="1"/>
          </p:cNvSpPr>
          <p:nvPr/>
        </p:nvSpPr>
        <p:spPr bwMode="auto">
          <a:xfrm>
            <a:off x="5943600" y="58785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6" name="Line 112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7" name="Line 113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8" name="Line 114"/>
          <p:cNvSpPr>
            <a:spLocks noChangeShapeType="1"/>
          </p:cNvSpPr>
          <p:nvPr/>
        </p:nvSpPr>
        <p:spPr bwMode="auto">
          <a:xfrm>
            <a:off x="5943600" y="60721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59" name="Line 115"/>
          <p:cNvSpPr>
            <a:spLocks noChangeShapeType="1"/>
          </p:cNvSpPr>
          <p:nvPr/>
        </p:nvSpPr>
        <p:spPr bwMode="auto">
          <a:xfrm>
            <a:off x="5943600" y="616743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0" name="Line 116"/>
          <p:cNvSpPr>
            <a:spLocks noChangeShapeType="1"/>
          </p:cNvSpPr>
          <p:nvPr/>
        </p:nvSpPr>
        <p:spPr bwMode="auto">
          <a:xfrm>
            <a:off x="5943600" y="62642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1" name="Line 117"/>
          <p:cNvSpPr>
            <a:spLocks noChangeShapeType="1"/>
          </p:cNvSpPr>
          <p:nvPr/>
        </p:nvSpPr>
        <p:spPr bwMode="auto">
          <a:xfrm>
            <a:off x="5943600" y="63611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2" name="Line 118"/>
          <p:cNvSpPr>
            <a:spLocks noChangeShapeType="1"/>
          </p:cNvSpPr>
          <p:nvPr/>
        </p:nvSpPr>
        <p:spPr bwMode="auto">
          <a:xfrm>
            <a:off x="5623984" y="64579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3" name="Line 119"/>
          <p:cNvSpPr>
            <a:spLocks noChangeShapeType="1"/>
          </p:cNvSpPr>
          <p:nvPr/>
        </p:nvSpPr>
        <p:spPr bwMode="auto">
          <a:xfrm>
            <a:off x="5623984" y="59753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4" name="Line 120"/>
          <p:cNvSpPr>
            <a:spLocks noChangeShapeType="1"/>
          </p:cNvSpPr>
          <p:nvPr/>
        </p:nvSpPr>
        <p:spPr bwMode="auto">
          <a:xfrm>
            <a:off x="5943600" y="607218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5" name="Line 121"/>
          <p:cNvSpPr>
            <a:spLocks noChangeShapeType="1"/>
          </p:cNvSpPr>
          <p:nvPr/>
        </p:nvSpPr>
        <p:spPr bwMode="auto">
          <a:xfrm>
            <a:off x="5943600" y="6167435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6" name="Line 122"/>
          <p:cNvSpPr>
            <a:spLocks noChangeShapeType="1"/>
          </p:cNvSpPr>
          <p:nvPr/>
        </p:nvSpPr>
        <p:spPr bwMode="auto">
          <a:xfrm>
            <a:off x="5943600" y="6264271"/>
            <a:ext cx="3831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7" name="Line 123"/>
          <p:cNvSpPr>
            <a:spLocks noChangeShapeType="1"/>
          </p:cNvSpPr>
          <p:nvPr/>
        </p:nvSpPr>
        <p:spPr bwMode="auto">
          <a:xfrm>
            <a:off x="5943600" y="6361110"/>
            <a:ext cx="383117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8" name="Line 124"/>
          <p:cNvSpPr>
            <a:spLocks noChangeShapeType="1"/>
          </p:cNvSpPr>
          <p:nvPr/>
        </p:nvSpPr>
        <p:spPr bwMode="auto">
          <a:xfrm>
            <a:off x="5623984" y="6457946"/>
            <a:ext cx="895349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69" name="Freeform 125"/>
          <p:cNvSpPr/>
          <p:nvPr/>
        </p:nvSpPr>
        <p:spPr bwMode="auto">
          <a:xfrm>
            <a:off x="5626101" y="5008559"/>
            <a:ext cx="937684" cy="125412"/>
          </a:xfrm>
          <a:custGeom>
            <a:avLst/>
            <a:gdLst>
              <a:gd name="T0" fmla="*/ 0 w 886"/>
              <a:gd name="T1" fmla="*/ 1500110876 h 158"/>
              <a:gd name="T2" fmla="*/ 500251768 w 886"/>
              <a:gd name="T3" fmla="*/ 2000357912 h 158"/>
              <a:gd name="T4" fmla="*/ 2000376835 w 886"/>
              <a:gd name="T5" fmla="*/ 2147483647 h 158"/>
              <a:gd name="T6" fmla="*/ 2147483647 w 886"/>
              <a:gd name="T7" fmla="*/ 2147483647 h 158"/>
              <a:gd name="T8" fmla="*/ 2147483647 w 886"/>
              <a:gd name="T9" fmla="*/ 2147483647 h 158"/>
              <a:gd name="T10" fmla="*/ 2147483647 w 886"/>
              <a:gd name="T11" fmla="*/ 2147483647 h 158"/>
              <a:gd name="T12" fmla="*/ 2147483647 w 886"/>
              <a:gd name="T13" fmla="*/ 2147483647 h 158"/>
              <a:gd name="T14" fmla="*/ 2147483647 w 886"/>
              <a:gd name="T15" fmla="*/ 2147483647 h 158"/>
              <a:gd name="T16" fmla="*/ 2147483647 w 886"/>
              <a:gd name="T17" fmla="*/ 2147483647 h 158"/>
              <a:gd name="T18" fmla="*/ 2147483647 w 886"/>
              <a:gd name="T19" fmla="*/ 2147483647 h 158"/>
              <a:gd name="T20" fmla="*/ 2147483647 w 886"/>
              <a:gd name="T21" fmla="*/ 2147483647 h 158"/>
              <a:gd name="T22" fmla="*/ 2147483647 w 886"/>
              <a:gd name="T23" fmla="*/ 2147483647 h 158"/>
              <a:gd name="T24" fmla="*/ 2147483647 w 886"/>
              <a:gd name="T25" fmla="*/ 2147483647 h 158"/>
              <a:gd name="T26" fmla="*/ 2147483647 w 886"/>
              <a:gd name="T27" fmla="*/ 2147483647 h 158"/>
              <a:gd name="T28" fmla="*/ 2147483647 w 886"/>
              <a:gd name="T29" fmla="*/ 2147483647 h 158"/>
              <a:gd name="T30" fmla="*/ 2147483647 w 886"/>
              <a:gd name="T31" fmla="*/ 2147483647 h 158"/>
              <a:gd name="T32" fmla="*/ 2147483647 w 886"/>
              <a:gd name="T33" fmla="*/ 2147483647 h 158"/>
              <a:gd name="T34" fmla="*/ 2147483647 w 886"/>
              <a:gd name="T35" fmla="*/ 2147483647 h 158"/>
              <a:gd name="T36" fmla="*/ 2147483647 w 886"/>
              <a:gd name="T37" fmla="*/ 2147483647 h 158"/>
              <a:gd name="T38" fmla="*/ 2147483647 w 886"/>
              <a:gd name="T39" fmla="*/ 2147483647 h 158"/>
              <a:gd name="T40" fmla="*/ 2147483647 w 886"/>
              <a:gd name="T41" fmla="*/ 2147483647 h 158"/>
              <a:gd name="T42" fmla="*/ 2147483647 w 886"/>
              <a:gd name="T43" fmla="*/ 2147483647 h 158"/>
              <a:gd name="T44" fmla="*/ 2147483647 w 886"/>
              <a:gd name="T45" fmla="*/ 2147483647 h 158"/>
              <a:gd name="T46" fmla="*/ 2147483647 w 886"/>
              <a:gd name="T47" fmla="*/ 2147483647 h 158"/>
              <a:gd name="T48" fmla="*/ 2147483647 w 886"/>
              <a:gd name="T49" fmla="*/ 2147483647 h 158"/>
              <a:gd name="T50" fmla="*/ 2147483647 w 886"/>
              <a:gd name="T51" fmla="*/ 2147483647 h 158"/>
              <a:gd name="T52" fmla="*/ 2147483647 w 886"/>
              <a:gd name="T53" fmla="*/ 2147483647 h 158"/>
              <a:gd name="T54" fmla="*/ 2147483647 w 886"/>
              <a:gd name="T55" fmla="*/ 2147483647 h 158"/>
              <a:gd name="T56" fmla="*/ 2147483647 w 886"/>
              <a:gd name="T57" fmla="*/ 2147483647 h 158"/>
              <a:gd name="T58" fmla="*/ 2147483647 w 886"/>
              <a:gd name="T59" fmla="*/ 2147483647 h 158"/>
              <a:gd name="T60" fmla="*/ 2147483647 w 886"/>
              <a:gd name="T61" fmla="*/ 2147483647 h 158"/>
              <a:gd name="T62" fmla="*/ 2147483647 w 886"/>
              <a:gd name="T63" fmla="*/ 2147483647 h 158"/>
              <a:gd name="T64" fmla="*/ 2147483647 w 886"/>
              <a:gd name="T65" fmla="*/ 2147483647 h 158"/>
              <a:gd name="T66" fmla="*/ 2147483647 w 886"/>
              <a:gd name="T67" fmla="*/ 2147483647 h 158"/>
              <a:gd name="T68" fmla="*/ 2147483647 w 886"/>
              <a:gd name="T69" fmla="*/ 2147483647 h 158"/>
              <a:gd name="T70" fmla="*/ 2147483647 w 886"/>
              <a:gd name="T71" fmla="*/ 2147483647 h 158"/>
              <a:gd name="T72" fmla="*/ 2147483647 w 886"/>
              <a:gd name="T73" fmla="*/ 2147483647 h 158"/>
              <a:gd name="T74" fmla="*/ 2147483647 w 886"/>
              <a:gd name="T75" fmla="*/ 2147483647 h 158"/>
              <a:gd name="T76" fmla="*/ 2147483647 w 886"/>
              <a:gd name="T77" fmla="*/ 2147483647 h 158"/>
              <a:gd name="T78" fmla="*/ 2147483647 w 886"/>
              <a:gd name="T79" fmla="*/ 2147483647 h 158"/>
              <a:gd name="T80" fmla="*/ 2147483647 w 886"/>
              <a:gd name="T81" fmla="*/ 2147483647 h 158"/>
              <a:gd name="T82" fmla="*/ 2147483647 w 886"/>
              <a:gd name="T83" fmla="*/ 2147483647 h 158"/>
              <a:gd name="T84" fmla="*/ 2147483647 w 886"/>
              <a:gd name="T85" fmla="*/ 2147483647 h 158"/>
              <a:gd name="T86" fmla="*/ 2147483647 w 886"/>
              <a:gd name="T87" fmla="*/ 2147483647 h 158"/>
              <a:gd name="T88" fmla="*/ 2147483647 w 886"/>
              <a:gd name="T89" fmla="*/ 2147483647 h 158"/>
              <a:gd name="T90" fmla="*/ 2147483647 w 886"/>
              <a:gd name="T91" fmla="*/ 2147483647 h 158"/>
              <a:gd name="T92" fmla="*/ 2147483647 w 886"/>
              <a:gd name="T93" fmla="*/ 2147483647 h 158"/>
              <a:gd name="T94" fmla="*/ 2147483647 w 886"/>
              <a:gd name="T95" fmla="*/ 2147483647 h 158"/>
              <a:gd name="T96" fmla="*/ 2147483647 w 886"/>
              <a:gd name="T97" fmla="*/ 1500110876 h 158"/>
              <a:gd name="T98" fmla="*/ 2147483647 w 886"/>
              <a:gd name="T99" fmla="*/ 0 h 158"/>
              <a:gd name="T100" fmla="*/ 2147483647 w 886"/>
              <a:gd name="T101" fmla="*/ 0 h 15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886" h="158">
                <a:moveTo>
                  <a:pt x="0" y="3"/>
                </a:moveTo>
                <a:lnTo>
                  <a:pt x="1" y="4"/>
                </a:lnTo>
                <a:lnTo>
                  <a:pt x="4" y="6"/>
                </a:lnTo>
                <a:lnTo>
                  <a:pt x="10" y="9"/>
                </a:lnTo>
                <a:lnTo>
                  <a:pt x="17" y="14"/>
                </a:lnTo>
                <a:lnTo>
                  <a:pt x="27" y="20"/>
                </a:lnTo>
                <a:lnTo>
                  <a:pt x="38" y="26"/>
                </a:lnTo>
                <a:lnTo>
                  <a:pt x="50" y="33"/>
                </a:lnTo>
                <a:lnTo>
                  <a:pt x="64" y="40"/>
                </a:lnTo>
                <a:lnTo>
                  <a:pt x="80" y="49"/>
                </a:lnTo>
                <a:lnTo>
                  <a:pt x="97" y="57"/>
                </a:lnTo>
                <a:lnTo>
                  <a:pt x="116" y="67"/>
                </a:lnTo>
                <a:lnTo>
                  <a:pt x="136" y="76"/>
                </a:lnTo>
                <a:lnTo>
                  <a:pt x="156" y="85"/>
                </a:lnTo>
                <a:lnTo>
                  <a:pt x="178" y="95"/>
                </a:lnTo>
                <a:lnTo>
                  <a:pt x="201" y="104"/>
                </a:lnTo>
                <a:lnTo>
                  <a:pt x="224" y="112"/>
                </a:lnTo>
                <a:lnTo>
                  <a:pt x="248" y="121"/>
                </a:lnTo>
                <a:lnTo>
                  <a:pt x="274" y="129"/>
                </a:lnTo>
                <a:lnTo>
                  <a:pt x="299" y="135"/>
                </a:lnTo>
                <a:lnTo>
                  <a:pt x="324" y="142"/>
                </a:lnTo>
                <a:lnTo>
                  <a:pt x="351" y="147"/>
                </a:lnTo>
                <a:lnTo>
                  <a:pt x="378" y="152"/>
                </a:lnTo>
                <a:lnTo>
                  <a:pt x="403" y="156"/>
                </a:lnTo>
                <a:lnTo>
                  <a:pt x="431" y="157"/>
                </a:lnTo>
                <a:lnTo>
                  <a:pt x="456" y="158"/>
                </a:lnTo>
                <a:lnTo>
                  <a:pt x="483" y="157"/>
                </a:lnTo>
                <a:lnTo>
                  <a:pt x="510" y="155"/>
                </a:lnTo>
                <a:lnTo>
                  <a:pt x="535" y="151"/>
                </a:lnTo>
                <a:lnTo>
                  <a:pt x="562" y="147"/>
                </a:lnTo>
                <a:lnTo>
                  <a:pt x="586" y="141"/>
                </a:lnTo>
                <a:lnTo>
                  <a:pt x="611" y="135"/>
                </a:lnTo>
                <a:lnTo>
                  <a:pt x="635" y="128"/>
                </a:lnTo>
                <a:lnTo>
                  <a:pt x="658" y="119"/>
                </a:lnTo>
                <a:lnTo>
                  <a:pt x="681" y="111"/>
                </a:lnTo>
                <a:lnTo>
                  <a:pt x="703" y="102"/>
                </a:lnTo>
                <a:lnTo>
                  <a:pt x="724" y="93"/>
                </a:lnTo>
                <a:lnTo>
                  <a:pt x="744" y="83"/>
                </a:lnTo>
                <a:lnTo>
                  <a:pt x="764" y="74"/>
                </a:lnTo>
                <a:lnTo>
                  <a:pt x="781" y="65"/>
                </a:lnTo>
                <a:lnTo>
                  <a:pt x="798" y="55"/>
                </a:lnTo>
                <a:lnTo>
                  <a:pt x="813" y="46"/>
                </a:lnTo>
                <a:lnTo>
                  <a:pt x="828" y="38"/>
                </a:lnTo>
                <a:lnTo>
                  <a:pt x="841" y="31"/>
                </a:lnTo>
                <a:lnTo>
                  <a:pt x="852" y="23"/>
                </a:lnTo>
                <a:lnTo>
                  <a:pt x="862" y="16"/>
                </a:lnTo>
                <a:lnTo>
                  <a:pt x="870" y="11"/>
                </a:lnTo>
                <a:lnTo>
                  <a:pt x="876" y="6"/>
                </a:lnTo>
                <a:lnTo>
                  <a:pt x="881" y="3"/>
                </a:lnTo>
                <a:lnTo>
                  <a:pt x="885" y="0"/>
                </a:lnTo>
                <a:lnTo>
                  <a:pt x="886" y="0"/>
                </a:lnTo>
              </a:path>
            </a:pathLst>
          </a:custGeom>
          <a:noFill/>
          <a:ln w="25400">
            <a:solidFill>
              <a:srgbClr val="000000"/>
            </a:solidFill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0" name="Line 126"/>
          <p:cNvSpPr>
            <a:spLocks noChangeShapeType="1"/>
          </p:cNvSpPr>
          <p:nvPr/>
        </p:nvSpPr>
        <p:spPr bwMode="auto">
          <a:xfrm flipH="1">
            <a:off x="6036734" y="5133971"/>
            <a:ext cx="1037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1" name="Line 127"/>
          <p:cNvSpPr>
            <a:spLocks noChangeShapeType="1"/>
          </p:cNvSpPr>
          <p:nvPr/>
        </p:nvSpPr>
        <p:spPr bwMode="auto">
          <a:xfrm flipH="1">
            <a:off x="5871633" y="5133971"/>
            <a:ext cx="1016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2" name="Line 128"/>
          <p:cNvSpPr>
            <a:spLocks noChangeShapeType="1"/>
          </p:cNvSpPr>
          <p:nvPr/>
        </p:nvSpPr>
        <p:spPr bwMode="auto">
          <a:xfrm flipH="1">
            <a:off x="5704417" y="5133971"/>
            <a:ext cx="1016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3" name="Line 129"/>
          <p:cNvSpPr>
            <a:spLocks noChangeShapeType="1"/>
          </p:cNvSpPr>
          <p:nvPr/>
        </p:nvSpPr>
        <p:spPr bwMode="auto">
          <a:xfrm flipH="1">
            <a:off x="5537200" y="5133971"/>
            <a:ext cx="103717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4" name="Line 130"/>
          <p:cNvSpPr>
            <a:spLocks noChangeShapeType="1"/>
          </p:cNvSpPr>
          <p:nvPr/>
        </p:nvSpPr>
        <p:spPr bwMode="auto">
          <a:xfrm flipH="1">
            <a:off x="5372100" y="5133971"/>
            <a:ext cx="1016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5" name="Rectangle 131"/>
          <p:cNvSpPr>
            <a:spLocks noChangeArrowheads="1"/>
          </p:cNvSpPr>
          <p:nvPr/>
        </p:nvSpPr>
        <p:spPr bwMode="auto">
          <a:xfrm>
            <a:off x="6233584" y="4264021"/>
            <a:ext cx="44873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6" name="Rectangle 132"/>
          <p:cNvSpPr>
            <a:spLocks noChangeArrowheads="1"/>
          </p:cNvSpPr>
          <p:nvPr/>
        </p:nvSpPr>
        <p:spPr bwMode="auto">
          <a:xfrm>
            <a:off x="6309784" y="4302122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TW" sz="12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0</a:t>
            </a:r>
            <a:endParaRPr kumimoji="1" lang="en-US" altLang="zh-TW" sz="120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477" name="Rectangle 133"/>
          <p:cNvSpPr>
            <a:spLocks noChangeArrowheads="1"/>
          </p:cNvSpPr>
          <p:nvPr/>
        </p:nvSpPr>
        <p:spPr bwMode="auto">
          <a:xfrm>
            <a:off x="6233585" y="4745034"/>
            <a:ext cx="51223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8" name="Rectangle 134"/>
          <p:cNvSpPr>
            <a:spLocks noChangeArrowheads="1"/>
          </p:cNvSpPr>
          <p:nvPr/>
        </p:nvSpPr>
        <p:spPr bwMode="auto">
          <a:xfrm>
            <a:off x="6233585" y="5276847"/>
            <a:ext cx="51223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79" name="Rectangle 135"/>
          <p:cNvSpPr>
            <a:spLocks noChangeArrowheads="1"/>
          </p:cNvSpPr>
          <p:nvPr/>
        </p:nvSpPr>
        <p:spPr bwMode="auto">
          <a:xfrm>
            <a:off x="6309784" y="5314947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TW" sz="12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endParaRPr kumimoji="1" lang="en-US" altLang="zh-TW" sz="120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480" name="Rectangle 136"/>
          <p:cNvSpPr>
            <a:spLocks noChangeArrowheads="1"/>
          </p:cNvSpPr>
          <p:nvPr/>
        </p:nvSpPr>
        <p:spPr bwMode="auto">
          <a:xfrm>
            <a:off x="6233585" y="5662610"/>
            <a:ext cx="512233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81" name="Rectangle 137"/>
          <p:cNvSpPr>
            <a:spLocks noChangeArrowheads="1"/>
          </p:cNvSpPr>
          <p:nvPr/>
        </p:nvSpPr>
        <p:spPr bwMode="auto">
          <a:xfrm>
            <a:off x="6233585" y="6095997"/>
            <a:ext cx="704849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6482" name="Rectangle 138"/>
          <p:cNvSpPr>
            <a:spLocks noChangeArrowheads="1"/>
          </p:cNvSpPr>
          <p:nvPr/>
        </p:nvSpPr>
        <p:spPr bwMode="auto">
          <a:xfrm>
            <a:off x="6400800" y="6264272"/>
            <a:ext cx="769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kumimoji="1" lang="en-US" altLang="zh-TW" sz="1200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2</a:t>
            </a:r>
            <a:endParaRPr kumimoji="1" lang="en-US" altLang="zh-TW" sz="120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483" name="Text Box 139"/>
          <p:cNvSpPr txBox="1">
            <a:spLocks noChangeArrowheads="1"/>
          </p:cNvSpPr>
          <p:nvPr/>
        </p:nvSpPr>
        <p:spPr bwMode="auto">
          <a:xfrm>
            <a:off x="3860800" y="4968872"/>
            <a:ext cx="162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TW" sz="2000" b="1">
                <a:solidFill>
                  <a:srgbClr val="A3011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0.62mL</a:t>
            </a:r>
            <a:endParaRPr kumimoji="1" lang="en-US" altLang="zh-TW" sz="2000" b="1">
              <a:solidFill>
                <a:srgbClr val="A3011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03564" name="Text Box 140"/>
          <p:cNvSpPr txBox="1">
            <a:spLocks noChangeArrowheads="1"/>
          </p:cNvSpPr>
          <p:nvPr/>
        </p:nvSpPr>
        <p:spPr bwMode="auto">
          <a:xfrm>
            <a:off x="842433" y="1043465"/>
            <a:ext cx="5080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eaLnBrk="1" hangingPunct="1">
              <a:lnSpc>
                <a:spcPct val="150000"/>
              </a:lnSpc>
              <a:defRPr kumimoji="1" sz="2800" b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TW" altLang="en-US" dirty="0"/>
              <a:t>滴定管的使用</a:t>
            </a:r>
            <a:endParaRPr lang="zh-TW" altLang="en-US" dirty="0"/>
          </a:p>
        </p:txBody>
      </p:sp>
      <p:grpSp>
        <p:nvGrpSpPr>
          <p:cNvPr id="16485" name="Group 141"/>
          <p:cNvGrpSpPr/>
          <p:nvPr/>
        </p:nvGrpSpPr>
        <p:grpSpPr bwMode="auto">
          <a:xfrm>
            <a:off x="719667" y="1903409"/>
            <a:ext cx="3397251" cy="4457700"/>
            <a:chOff x="2231" y="228"/>
            <a:chExt cx="2325" cy="3864"/>
          </a:xfrm>
        </p:grpSpPr>
        <p:sp>
          <p:nvSpPr>
            <p:cNvPr id="16486" name="Freeform 142"/>
            <p:cNvSpPr/>
            <p:nvPr/>
          </p:nvSpPr>
          <p:spPr bwMode="auto">
            <a:xfrm>
              <a:off x="3112" y="1298"/>
              <a:ext cx="320" cy="226"/>
            </a:xfrm>
            <a:custGeom>
              <a:avLst/>
              <a:gdLst>
                <a:gd name="T0" fmla="*/ 80 w 640"/>
                <a:gd name="T1" fmla="*/ 0 h 454"/>
                <a:gd name="T2" fmla="*/ 0 w 640"/>
                <a:gd name="T3" fmla="*/ 14 h 454"/>
                <a:gd name="T4" fmla="*/ 0 w 640"/>
                <a:gd name="T5" fmla="*/ 42 h 454"/>
                <a:gd name="T6" fmla="*/ 80 w 640"/>
                <a:gd name="T7" fmla="*/ 56 h 454"/>
                <a:gd name="T8" fmla="*/ 80 w 640"/>
                <a:gd name="T9" fmla="*/ 0 h 4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0" h="454">
                  <a:moveTo>
                    <a:pt x="640" y="0"/>
                  </a:moveTo>
                  <a:lnTo>
                    <a:pt x="0" y="113"/>
                  </a:lnTo>
                  <a:lnTo>
                    <a:pt x="0" y="340"/>
                  </a:lnTo>
                  <a:lnTo>
                    <a:pt x="640" y="45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87" name="Rectangle 143"/>
            <p:cNvSpPr>
              <a:spLocks noChangeArrowheads="1"/>
            </p:cNvSpPr>
            <p:nvPr/>
          </p:nvSpPr>
          <p:spPr bwMode="auto">
            <a:xfrm>
              <a:off x="3461" y="1343"/>
              <a:ext cx="60" cy="136"/>
            </a:xfrm>
            <a:prstGeom prst="rect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88" name="Rectangle 144"/>
            <p:cNvSpPr>
              <a:spLocks noChangeArrowheads="1"/>
            </p:cNvSpPr>
            <p:nvPr/>
          </p:nvSpPr>
          <p:spPr bwMode="auto">
            <a:xfrm>
              <a:off x="3177" y="228"/>
              <a:ext cx="190" cy="855"/>
            </a:xfrm>
            <a:prstGeom prst="rect">
              <a:avLst/>
            </a:prstGeom>
            <a:solidFill>
              <a:srgbClr val="E6E6E6"/>
            </a:solidFill>
            <a:ln w="2381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89" name="Freeform 145"/>
            <p:cNvSpPr/>
            <p:nvPr/>
          </p:nvSpPr>
          <p:spPr bwMode="auto">
            <a:xfrm>
              <a:off x="2231" y="1537"/>
              <a:ext cx="626" cy="1"/>
            </a:xfrm>
            <a:custGeom>
              <a:avLst/>
              <a:gdLst>
                <a:gd name="T0" fmla="*/ 157 w 1251"/>
                <a:gd name="T1" fmla="*/ 0 h 1"/>
                <a:gd name="T2" fmla="*/ 144 w 1251"/>
                <a:gd name="T3" fmla="*/ 0 h 1"/>
                <a:gd name="T4" fmla="*/ 130 w 1251"/>
                <a:gd name="T5" fmla="*/ 0 h 1"/>
                <a:gd name="T6" fmla="*/ 123 w 1251"/>
                <a:gd name="T7" fmla="*/ 0 h 1"/>
                <a:gd name="T8" fmla="*/ 115 w 1251"/>
                <a:gd name="T9" fmla="*/ 0 h 1"/>
                <a:gd name="T10" fmla="*/ 111 w 1251"/>
                <a:gd name="T11" fmla="*/ 0 h 1"/>
                <a:gd name="T12" fmla="*/ 102 w 1251"/>
                <a:gd name="T13" fmla="*/ 0 h 1"/>
                <a:gd name="T14" fmla="*/ 94 w 1251"/>
                <a:gd name="T15" fmla="*/ 0 h 1"/>
                <a:gd name="T16" fmla="*/ 86 w 1251"/>
                <a:gd name="T17" fmla="*/ 0 h 1"/>
                <a:gd name="T18" fmla="*/ 73 w 1251"/>
                <a:gd name="T19" fmla="*/ 0 h 1"/>
                <a:gd name="T20" fmla="*/ 66 w 1251"/>
                <a:gd name="T21" fmla="*/ 0 h 1"/>
                <a:gd name="T22" fmla="*/ 45 w 1251"/>
                <a:gd name="T23" fmla="*/ 0 h 1"/>
                <a:gd name="T24" fmla="*/ 31 w 1251"/>
                <a:gd name="T25" fmla="*/ 0 h 1"/>
                <a:gd name="T26" fmla="*/ 19 w 1251"/>
                <a:gd name="T27" fmla="*/ 0 h 1"/>
                <a:gd name="T28" fmla="*/ 11 w 1251"/>
                <a:gd name="T29" fmla="*/ 0 h 1"/>
                <a:gd name="T30" fmla="*/ 6 w 1251"/>
                <a:gd name="T31" fmla="*/ 0 h 1"/>
                <a:gd name="T32" fmla="*/ 2 w 1251"/>
                <a:gd name="T33" fmla="*/ 0 h 1"/>
                <a:gd name="T34" fmla="*/ 1 w 1251"/>
                <a:gd name="T35" fmla="*/ 0 h 1"/>
                <a:gd name="T36" fmla="*/ 5 w 1251"/>
                <a:gd name="T37" fmla="*/ 0 h 1"/>
                <a:gd name="T38" fmla="*/ 9 w 1251"/>
                <a:gd name="T39" fmla="*/ 0 h 1"/>
                <a:gd name="T40" fmla="*/ 14 w 1251"/>
                <a:gd name="T41" fmla="*/ 0 h 1"/>
                <a:gd name="T42" fmla="*/ 26 w 1251"/>
                <a:gd name="T43" fmla="*/ 0 h 1"/>
                <a:gd name="T44" fmla="*/ 39 w 1251"/>
                <a:gd name="T45" fmla="*/ 0 h 1"/>
                <a:gd name="T46" fmla="*/ 60 w 1251"/>
                <a:gd name="T47" fmla="*/ 0 h 1"/>
                <a:gd name="T48" fmla="*/ 74 w 1251"/>
                <a:gd name="T49" fmla="*/ 0 h 1"/>
                <a:gd name="T50" fmla="*/ 80 w 1251"/>
                <a:gd name="T51" fmla="*/ 0 h 1"/>
                <a:gd name="T52" fmla="*/ 92 w 1251"/>
                <a:gd name="T53" fmla="*/ 0 h 1"/>
                <a:gd name="T54" fmla="*/ 97 w 1251"/>
                <a:gd name="T55" fmla="*/ 0 h 1"/>
                <a:gd name="T56" fmla="*/ 106 w 1251"/>
                <a:gd name="T57" fmla="*/ 0 h 1"/>
                <a:gd name="T58" fmla="*/ 115 w 1251"/>
                <a:gd name="T59" fmla="*/ 0 h 1"/>
                <a:gd name="T60" fmla="*/ 118 w 1251"/>
                <a:gd name="T61" fmla="*/ 0 h 1"/>
                <a:gd name="T62" fmla="*/ 126 w 1251"/>
                <a:gd name="T63" fmla="*/ 0 h 1"/>
                <a:gd name="T64" fmla="*/ 136 w 1251"/>
                <a:gd name="T65" fmla="*/ 0 h 1"/>
                <a:gd name="T66" fmla="*/ 149 w 1251"/>
                <a:gd name="T67" fmla="*/ 0 h 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251" h="1">
                  <a:moveTo>
                    <a:pt x="1237" y="0"/>
                  </a:moveTo>
                  <a:lnTo>
                    <a:pt x="1251" y="0"/>
                  </a:lnTo>
                  <a:lnTo>
                    <a:pt x="1198" y="0"/>
                  </a:lnTo>
                  <a:lnTo>
                    <a:pt x="1148" y="0"/>
                  </a:lnTo>
                  <a:lnTo>
                    <a:pt x="1095" y="0"/>
                  </a:lnTo>
                  <a:lnTo>
                    <a:pt x="1040" y="0"/>
                  </a:lnTo>
                  <a:lnTo>
                    <a:pt x="1011" y="0"/>
                  </a:lnTo>
                  <a:lnTo>
                    <a:pt x="982" y="0"/>
                  </a:lnTo>
                  <a:lnTo>
                    <a:pt x="950" y="0"/>
                  </a:lnTo>
                  <a:lnTo>
                    <a:pt x="920" y="0"/>
                  </a:lnTo>
                  <a:lnTo>
                    <a:pt x="915" y="0"/>
                  </a:lnTo>
                  <a:lnTo>
                    <a:pt x="881" y="0"/>
                  </a:lnTo>
                  <a:lnTo>
                    <a:pt x="846" y="0"/>
                  </a:lnTo>
                  <a:lnTo>
                    <a:pt x="809" y="0"/>
                  </a:lnTo>
                  <a:lnTo>
                    <a:pt x="772" y="0"/>
                  </a:lnTo>
                  <a:lnTo>
                    <a:pt x="751" y="0"/>
                  </a:lnTo>
                  <a:lnTo>
                    <a:pt x="730" y="0"/>
                  </a:lnTo>
                  <a:lnTo>
                    <a:pt x="685" y="0"/>
                  </a:lnTo>
                  <a:lnTo>
                    <a:pt x="635" y="0"/>
                  </a:lnTo>
                  <a:lnTo>
                    <a:pt x="582" y="0"/>
                  </a:lnTo>
                  <a:lnTo>
                    <a:pt x="577" y="0"/>
                  </a:lnTo>
                  <a:lnTo>
                    <a:pt x="524" y="0"/>
                  </a:lnTo>
                  <a:lnTo>
                    <a:pt x="468" y="0"/>
                  </a:lnTo>
                  <a:lnTo>
                    <a:pt x="357" y="0"/>
                  </a:lnTo>
                  <a:lnTo>
                    <a:pt x="300" y="0"/>
                  </a:lnTo>
                  <a:lnTo>
                    <a:pt x="246" y="0"/>
                  </a:lnTo>
                  <a:lnTo>
                    <a:pt x="194" y="0"/>
                  </a:lnTo>
                  <a:lnTo>
                    <a:pt x="146" y="0"/>
                  </a:lnTo>
                  <a:lnTo>
                    <a:pt x="102" y="0"/>
                  </a:lnTo>
                  <a:lnTo>
                    <a:pt x="82" y="0"/>
                  </a:lnTo>
                  <a:lnTo>
                    <a:pt x="61" y="0"/>
                  </a:lnTo>
                  <a:lnTo>
                    <a:pt x="43" y="0"/>
                  </a:lnTo>
                  <a:lnTo>
                    <a:pt x="27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20" y="0"/>
                  </a:lnTo>
                  <a:lnTo>
                    <a:pt x="37" y="0"/>
                  </a:lnTo>
                  <a:lnTo>
                    <a:pt x="53" y="0"/>
                  </a:lnTo>
                  <a:lnTo>
                    <a:pt x="72" y="0"/>
                  </a:lnTo>
                  <a:lnTo>
                    <a:pt x="91" y="0"/>
                  </a:lnTo>
                  <a:lnTo>
                    <a:pt x="112" y="0"/>
                  </a:lnTo>
                  <a:lnTo>
                    <a:pt x="156" y="0"/>
                  </a:lnTo>
                  <a:lnTo>
                    <a:pt x="204" y="0"/>
                  </a:lnTo>
                  <a:lnTo>
                    <a:pt x="257" y="0"/>
                  </a:lnTo>
                  <a:lnTo>
                    <a:pt x="310" y="0"/>
                  </a:lnTo>
                  <a:lnTo>
                    <a:pt x="366" y="0"/>
                  </a:lnTo>
                  <a:lnTo>
                    <a:pt x="477" y="0"/>
                  </a:lnTo>
                  <a:lnTo>
                    <a:pt x="534" y="0"/>
                  </a:lnTo>
                  <a:lnTo>
                    <a:pt x="588" y="0"/>
                  </a:lnTo>
                  <a:lnTo>
                    <a:pt x="582" y="0"/>
                  </a:lnTo>
                  <a:lnTo>
                    <a:pt x="635" y="0"/>
                  </a:lnTo>
                  <a:lnTo>
                    <a:pt x="685" y="0"/>
                  </a:lnTo>
                  <a:lnTo>
                    <a:pt x="730" y="0"/>
                  </a:lnTo>
                  <a:lnTo>
                    <a:pt x="751" y="0"/>
                  </a:lnTo>
                  <a:lnTo>
                    <a:pt x="772" y="0"/>
                  </a:lnTo>
                  <a:lnTo>
                    <a:pt x="809" y="0"/>
                  </a:lnTo>
                  <a:lnTo>
                    <a:pt x="846" y="0"/>
                  </a:lnTo>
                  <a:lnTo>
                    <a:pt x="881" y="0"/>
                  </a:lnTo>
                  <a:lnTo>
                    <a:pt x="915" y="0"/>
                  </a:lnTo>
                  <a:lnTo>
                    <a:pt x="908" y="0"/>
                  </a:lnTo>
                  <a:lnTo>
                    <a:pt x="941" y="0"/>
                  </a:lnTo>
                  <a:lnTo>
                    <a:pt x="973" y="0"/>
                  </a:lnTo>
                  <a:lnTo>
                    <a:pt x="1002" y="0"/>
                  </a:lnTo>
                  <a:lnTo>
                    <a:pt x="1031" y="0"/>
                  </a:lnTo>
                  <a:lnTo>
                    <a:pt x="1085" y="0"/>
                  </a:lnTo>
                  <a:lnTo>
                    <a:pt x="1138" y="0"/>
                  </a:lnTo>
                  <a:lnTo>
                    <a:pt x="1188" y="0"/>
                  </a:lnTo>
                  <a:lnTo>
                    <a:pt x="123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0" name="Freeform 146"/>
            <p:cNvSpPr/>
            <p:nvPr/>
          </p:nvSpPr>
          <p:spPr bwMode="auto">
            <a:xfrm>
              <a:off x="2993" y="1506"/>
              <a:ext cx="262" cy="242"/>
            </a:xfrm>
            <a:custGeom>
              <a:avLst/>
              <a:gdLst>
                <a:gd name="T0" fmla="*/ 64 w 522"/>
                <a:gd name="T1" fmla="*/ 38 h 484"/>
                <a:gd name="T2" fmla="*/ 47 w 522"/>
                <a:gd name="T3" fmla="*/ 45 h 484"/>
                <a:gd name="T4" fmla="*/ 31 w 522"/>
                <a:gd name="T5" fmla="*/ 52 h 484"/>
                <a:gd name="T6" fmla="*/ 24 w 522"/>
                <a:gd name="T7" fmla="*/ 54 h 484"/>
                <a:gd name="T8" fmla="*/ 17 w 522"/>
                <a:gd name="T9" fmla="*/ 56 h 484"/>
                <a:gd name="T10" fmla="*/ 18 w 522"/>
                <a:gd name="T11" fmla="*/ 56 h 484"/>
                <a:gd name="T12" fmla="*/ 12 w 522"/>
                <a:gd name="T13" fmla="*/ 57 h 484"/>
                <a:gd name="T14" fmla="*/ 9 w 522"/>
                <a:gd name="T15" fmla="*/ 57 h 484"/>
                <a:gd name="T16" fmla="*/ 7 w 522"/>
                <a:gd name="T17" fmla="*/ 58 h 484"/>
                <a:gd name="T18" fmla="*/ 6 w 522"/>
                <a:gd name="T19" fmla="*/ 56 h 484"/>
                <a:gd name="T20" fmla="*/ 7 w 522"/>
                <a:gd name="T21" fmla="*/ 56 h 484"/>
                <a:gd name="T22" fmla="*/ 4 w 522"/>
                <a:gd name="T23" fmla="*/ 56 h 484"/>
                <a:gd name="T24" fmla="*/ 5 w 522"/>
                <a:gd name="T25" fmla="*/ 54 h 484"/>
                <a:gd name="T26" fmla="*/ 4 w 522"/>
                <a:gd name="T27" fmla="*/ 51 h 484"/>
                <a:gd name="T28" fmla="*/ 5 w 522"/>
                <a:gd name="T29" fmla="*/ 52 h 484"/>
                <a:gd name="T30" fmla="*/ 4 w 522"/>
                <a:gd name="T31" fmla="*/ 47 h 484"/>
                <a:gd name="T32" fmla="*/ 3 w 522"/>
                <a:gd name="T33" fmla="*/ 43 h 484"/>
                <a:gd name="T34" fmla="*/ 6 w 522"/>
                <a:gd name="T35" fmla="*/ 39 h 484"/>
                <a:gd name="T36" fmla="*/ 10 w 522"/>
                <a:gd name="T37" fmla="*/ 32 h 484"/>
                <a:gd name="T38" fmla="*/ 10 w 522"/>
                <a:gd name="T39" fmla="*/ 29 h 484"/>
                <a:gd name="T40" fmla="*/ 13 w 522"/>
                <a:gd name="T41" fmla="*/ 28 h 484"/>
                <a:gd name="T42" fmla="*/ 17 w 522"/>
                <a:gd name="T43" fmla="*/ 24 h 484"/>
                <a:gd name="T44" fmla="*/ 23 w 522"/>
                <a:gd name="T45" fmla="*/ 20 h 484"/>
                <a:gd name="T46" fmla="*/ 27 w 522"/>
                <a:gd name="T47" fmla="*/ 14 h 484"/>
                <a:gd name="T48" fmla="*/ 34 w 522"/>
                <a:gd name="T49" fmla="*/ 12 h 484"/>
                <a:gd name="T50" fmla="*/ 39 w 522"/>
                <a:gd name="T51" fmla="*/ 9 h 484"/>
                <a:gd name="T52" fmla="*/ 44 w 522"/>
                <a:gd name="T53" fmla="*/ 6 h 484"/>
                <a:gd name="T54" fmla="*/ 46 w 522"/>
                <a:gd name="T55" fmla="*/ 4 h 484"/>
                <a:gd name="T56" fmla="*/ 45 w 522"/>
                <a:gd name="T57" fmla="*/ 0 h 484"/>
                <a:gd name="T58" fmla="*/ 45 w 522"/>
                <a:gd name="T59" fmla="*/ 3 h 484"/>
                <a:gd name="T60" fmla="*/ 42 w 522"/>
                <a:gd name="T61" fmla="*/ 2 h 484"/>
                <a:gd name="T62" fmla="*/ 38 w 522"/>
                <a:gd name="T63" fmla="*/ 5 h 484"/>
                <a:gd name="T64" fmla="*/ 32 w 522"/>
                <a:gd name="T65" fmla="*/ 9 h 484"/>
                <a:gd name="T66" fmla="*/ 26 w 522"/>
                <a:gd name="T67" fmla="*/ 13 h 484"/>
                <a:gd name="T68" fmla="*/ 17 w 522"/>
                <a:gd name="T69" fmla="*/ 19 h 484"/>
                <a:gd name="T70" fmla="*/ 12 w 522"/>
                <a:gd name="T71" fmla="*/ 23 h 484"/>
                <a:gd name="T72" fmla="*/ 8 w 522"/>
                <a:gd name="T73" fmla="*/ 27 h 484"/>
                <a:gd name="T74" fmla="*/ 7 w 522"/>
                <a:gd name="T75" fmla="*/ 29 h 484"/>
                <a:gd name="T76" fmla="*/ 2 w 522"/>
                <a:gd name="T77" fmla="*/ 38 h 484"/>
                <a:gd name="T78" fmla="*/ 1 w 522"/>
                <a:gd name="T79" fmla="*/ 43 h 484"/>
                <a:gd name="T80" fmla="*/ 0 w 522"/>
                <a:gd name="T81" fmla="*/ 50 h 484"/>
                <a:gd name="T82" fmla="*/ 1 w 522"/>
                <a:gd name="T83" fmla="*/ 52 h 484"/>
                <a:gd name="T84" fmla="*/ 2 w 522"/>
                <a:gd name="T85" fmla="*/ 56 h 484"/>
                <a:gd name="T86" fmla="*/ 3 w 522"/>
                <a:gd name="T87" fmla="*/ 58 h 484"/>
                <a:gd name="T88" fmla="*/ 5 w 522"/>
                <a:gd name="T89" fmla="*/ 59 h 484"/>
                <a:gd name="T90" fmla="*/ 7 w 522"/>
                <a:gd name="T91" fmla="*/ 60 h 484"/>
                <a:gd name="T92" fmla="*/ 10 w 522"/>
                <a:gd name="T93" fmla="*/ 61 h 484"/>
                <a:gd name="T94" fmla="*/ 15 w 522"/>
                <a:gd name="T95" fmla="*/ 61 h 484"/>
                <a:gd name="T96" fmla="*/ 18 w 522"/>
                <a:gd name="T97" fmla="*/ 60 h 484"/>
                <a:gd name="T98" fmla="*/ 25 w 522"/>
                <a:gd name="T99" fmla="*/ 58 h 484"/>
                <a:gd name="T100" fmla="*/ 32 w 522"/>
                <a:gd name="T101" fmla="*/ 55 h 484"/>
                <a:gd name="T102" fmla="*/ 48 w 522"/>
                <a:gd name="T103" fmla="*/ 49 h 484"/>
                <a:gd name="T104" fmla="*/ 66 w 522"/>
                <a:gd name="T105" fmla="*/ 42 h 48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22" h="484">
                  <a:moveTo>
                    <a:pt x="522" y="329"/>
                  </a:moveTo>
                  <a:lnTo>
                    <a:pt x="511" y="300"/>
                  </a:lnTo>
                  <a:lnTo>
                    <a:pt x="439" y="331"/>
                  </a:lnTo>
                  <a:lnTo>
                    <a:pt x="370" y="360"/>
                  </a:lnTo>
                  <a:lnTo>
                    <a:pt x="304" y="387"/>
                  </a:lnTo>
                  <a:lnTo>
                    <a:pt x="241" y="413"/>
                  </a:lnTo>
                  <a:lnTo>
                    <a:pt x="210" y="423"/>
                  </a:lnTo>
                  <a:lnTo>
                    <a:pt x="185" y="431"/>
                  </a:lnTo>
                  <a:lnTo>
                    <a:pt x="157" y="439"/>
                  </a:lnTo>
                  <a:lnTo>
                    <a:pt x="131" y="445"/>
                  </a:lnTo>
                  <a:lnTo>
                    <a:pt x="138" y="460"/>
                  </a:lnTo>
                  <a:lnTo>
                    <a:pt x="138" y="444"/>
                  </a:lnTo>
                  <a:lnTo>
                    <a:pt x="117" y="448"/>
                  </a:lnTo>
                  <a:lnTo>
                    <a:pt x="96" y="450"/>
                  </a:lnTo>
                  <a:lnTo>
                    <a:pt x="78" y="452"/>
                  </a:lnTo>
                  <a:lnTo>
                    <a:pt x="66" y="452"/>
                  </a:lnTo>
                  <a:lnTo>
                    <a:pt x="51" y="447"/>
                  </a:lnTo>
                  <a:lnTo>
                    <a:pt x="51" y="463"/>
                  </a:lnTo>
                  <a:lnTo>
                    <a:pt x="56" y="448"/>
                  </a:lnTo>
                  <a:lnTo>
                    <a:pt x="46" y="442"/>
                  </a:lnTo>
                  <a:lnTo>
                    <a:pt x="40" y="456"/>
                  </a:lnTo>
                  <a:lnTo>
                    <a:pt x="51" y="445"/>
                  </a:lnTo>
                  <a:lnTo>
                    <a:pt x="41" y="436"/>
                  </a:lnTo>
                  <a:lnTo>
                    <a:pt x="30" y="447"/>
                  </a:lnTo>
                  <a:lnTo>
                    <a:pt x="46" y="440"/>
                  </a:lnTo>
                  <a:lnTo>
                    <a:pt x="40" y="429"/>
                  </a:lnTo>
                  <a:lnTo>
                    <a:pt x="35" y="418"/>
                  </a:lnTo>
                  <a:lnTo>
                    <a:pt x="32" y="403"/>
                  </a:lnTo>
                  <a:lnTo>
                    <a:pt x="17" y="410"/>
                  </a:lnTo>
                  <a:lnTo>
                    <a:pt x="33" y="410"/>
                  </a:lnTo>
                  <a:lnTo>
                    <a:pt x="32" y="394"/>
                  </a:lnTo>
                  <a:lnTo>
                    <a:pt x="32" y="376"/>
                  </a:lnTo>
                  <a:lnTo>
                    <a:pt x="37" y="342"/>
                  </a:lnTo>
                  <a:lnTo>
                    <a:pt x="20" y="342"/>
                  </a:lnTo>
                  <a:lnTo>
                    <a:pt x="37" y="349"/>
                  </a:lnTo>
                  <a:lnTo>
                    <a:pt x="46" y="312"/>
                  </a:lnTo>
                  <a:lnTo>
                    <a:pt x="59" y="276"/>
                  </a:lnTo>
                  <a:lnTo>
                    <a:pt x="75" y="249"/>
                  </a:lnTo>
                  <a:lnTo>
                    <a:pt x="90" y="231"/>
                  </a:lnTo>
                  <a:lnTo>
                    <a:pt x="74" y="225"/>
                  </a:lnTo>
                  <a:lnTo>
                    <a:pt x="85" y="236"/>
                  </a:lnTo>
                  <a:lnTo>
                    <a:pt x="99" y="220"/>
                  </a:lnTo>
                  <a:lnTo>
                    <a:pt x="117" y="204"/>
                  </a:lnTo>
                  <a:lnTo>
                    <a:pt x="135" y="190"/>
                  </a:lnTo>
                  <a:lnTo>
                    <a:pt x="156" y="172"/>
                  </a:lnTo>
                  <a:lnTo>
                    <a:pt x="178" y="156"/>
                  </a:lnTo>
                  <a:lnTo>
                    <a:pt x="225" y="122"/>
                  </a:lnTo>
                  <a:lnTo>
                    <a:pt x="214" y="112"/>
                  </a:lnTo>
                  <a:lnTo>
                    <a:pt x="220" y="125"/>
                  </a:lnTo>
                  <a:lnTo>
                    <a:pt x="268" y="95"/>
                  </a:lnTo>
                  <a:lnTo>
                    <a:pt x="289" y="80"/>
                  </a:lnTo>
                  <a:lnTo>
                    <a:pt x="310" y="67"/>
                  </a:lnTo>
                  <a:lnTo>
                    <a:pt x="329" y="54"/>
                  </a:lnTo>
                  <a:lnTo>
                    <a:pt x="347" y="43"/>
                  </a:lnTo>
                  <a:lnTo>
                    <a:pt x="360" y="35"/>
                  </a:lnTo>
                  <a:lnTo>
                    <a:pt x="365" y="32"/>
                  </a:lnTo>
                  <a:lnTo>
                    <a:pt x="374" y="25"/>
                  </a:lnTo>
                  <a:lnTo>
                    <a:pt x="357" y="0"/>
                  </a:lnTo>
                  <a:lnTo>
                    <a:pt x="344" y="9"/>
                  </a:lnTo>
                  <a:lnTo>
                    <a:pt x="355" y="21"/>
                  </a:lnTo>
                  <a:lnTo>
                    <a:pt x="349" y="6"/>
                  </a:lnTo>
                  <a:lnTo>
                    <a:pt x="334" y="16"/>
                  </a:lnTo>
                  <a:lnTo>
                    <a:pt x="316" y="27"/>
                  </a:lnTo>
                  <a:lnTo>
                    <a:pt x="297" y="40"/>
                  </a:lnTo>
                  <a:lnTo>
                    <a:pt x="278" y="51"/>
                  </a:lnTo>
                  <a:lnTo>
                    <a:pt x="255" y="66"/>
                  </a:lnTo>
                  <a:lnTo>
                    <a:pt x="207" y="98"/>
                  </a:lnTo>
                  <a:lnTo>
                    <a:pt x="204" y="101"/>
                  </a:lnTo>
                  <a:lnTo>
                    <a:pt x="156" y="133"/>
                  </a:lnTo>
                  <a:lnTo>
                    <a:pt x="133" y="149"/>
                  </a:lnTo>
                  <a:lnTo>
                    <a:pt x="114" y="167"/>
                  </a:lnTo>
                  <a:lnTo>
                    <a:pt x="94" y="183"/>
                  </a:lnTo>
                  <a:lnTo>
                    <a:pt x="77" y="198"/>
                  </a:lnTo>
                  <a:lnTo>
                    <a:pt x="62" y="214"/>
                  </a:lnTo>
                  <a:lnTo>
                    <a:pt x="59" y="218"/>
                  </a:lnTo>
                  <a:lnTo>
                    <a:pt x="51" y="231"/>
                  </a:lnTo>
                  <a:lnTo>
                    <a:pt x="30" y="265"/>
                  </a:lnTo>
                  <a:lnTo>
                    <a:pt x="16" y="299"/>
                  </a:lnTo>
                  <a:lnTo>
                    <a:pt x="6" y="336"/>
                  </a:lnTo>
                  <a:lnTo>
                    <a:pt x="4" y="342"/>
                  </a:lnTo>
                  <a:lnTo>
                    <a:pt x="0" y="376"/>
                  </a:lnTo>
                  <a:lnTo>
                    <a:pt x="0" y="394"/>
                  </a:lnTo>
                  <a:lnTo>
                    <a:pt x="1" y="410"/>
                  </a:lnTo>
                  <a:lnTo>
                    <a:pt x="1" y="416"/>
                  </a:lnTo>
                  <a:lnTo>
                    <a:pt x="4" y="429"/>
                  </a:lnTo>
                  <a:lnTo>
                    <a:pt x="9" y="442"/>
                  </a:lnTo>
                  <a:lnTo>
                    <a:pt x="16" y="453"/>
                  </a:lnTo>
                  <a:lnTo>
                    <a:pt x="19" y="458"/>
                  </a:lnTo>
                  <a:lnTo>
                    <a:pt x="29" y="468"/>
                  </a:lnTo>
                  <a:lnTo>
                    <a:pt x="33" y="471"/>
                  </a:lnTo>
                  <a:lnTo>
                    <a:pt x="45" y="477"/>
                  </a:lnTo>
                  <a:lnTo>
                    <a:pt x="51" y="479"/>
                  </a:lnTo>
                  <a:lnTo>
                    <a:pt x="61" y="482"/>
                  </a:lnTo>
                  <a:lnTo>
                    <a:pt x="78" y="484"/>
                  </a:lnTo>
                  <a:lnTo>
                    <a:pt x="96" y="482"/>
                  </a:lnTo>
                  <a:lnTo>
                    <a:pt x="117" y="481"/>
                  </a:lnTo>
                  <a:lnTo>
                    <a:pt x="138" y="476"/>
                  </a:lnTo>
                  <a:lnTo>
                    <a:pt x="144" y="474"/>
                  </a:lnTo>
                  <a:lnTo>
                    <a:pt x="170" y="468"/>
                  </a:lnTo>
                  <a:lnTo>
                    <a:pt x="197" y="460"/>
                  </a:lnTo>
                  <a:lnTo>
                    <a:pt x="223" y="450"/>
                  </a:lnTo>
                  <a:lnTo>
                    <a:pt x="254" y="440"/>
                  </a:lnTo>
                  <a:lnTo>
                    <a:pt x="316" y="416"/>
                  </a:lnTo>
                  <a:lnTo>
                    <a:pt x="382" y="389"/>
                  </a:lnTo>
                  <a:lnTo>
                    <a:pt x="452" y="358"/>
                  </a:lnTo>
                  <a:lnTo>
                    <a:pt x="522" y="3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1" name="Freeform 147"/>
            <p:cNvSpPr/>
            <p:nvPr/>
          </p:nvSpPr>
          <p:spPr bwMode="auto">
            <a:xfrm>
              <a:off x="2409" y="1483"/>
              <a:ext cx="501" cy="54"/>
            </a:xfrm>
            <a:custGeom>
              <a:avLst/>
              <a:gdLst>
                <a:gd name="T0" fmla="*/ 0 w 1000"/>
                <a:gd name="T1" fmla="*/ 2 h 107"/>
                <a:gd name="T2" fmla="*/ 11 w 1000"/>
                <a:gd name="T3" fmla="*/ 6 h 107"/>
                <a:gd name="T4" fmla="*/ 22 w 1000"/>
                <a:gd name="T5" fmla="*/ 10 h 107"/>
                <a:gd name="T6" fmla="*/ 27 w 1000"/>
                <a:gd name="T7" fmla="*/ 12 h 107"/>
                <a:gd name="T8" fmla="*/ 34 w 1000"/>
                <a:gd name="T9" fmla="*/ 13 h 107"/>
                <a:gd name="T10" fmla="*/ 37 w 1000"/>
                <a:gd name="T11" fmla="*/ 13 h 107"/>
                <a:gd name="T12" fmla="*/ 45 w 1000"/>
                <a:gd name="T13" fmla="*/ 14 h 107"/>
                <a:gd name="T14" fmla="*/ 50 w 1000"/>
                <a:gd name="T15" fmla="*/ 14 h 107"/>
                <a:gd name="T16" fmla="*/ 57 w 1000"/>
                <a:gd name="T17" fmla="*/ 13 h 107"/>
                <a:gd name="T18" fmla="*/ 67 w 1000"/>
                <a:gd name="T19" fmla="*/ 12 h 107"/>
                <a:gd name="T20" fmla="*/ 73 w 1000"/>
                <a:gd name="T21" fmla="*/ 11 h 107"/>
                <a:gd name="T22" fmla="*/ 90 w 1000"/>
                <a:gd name="T23" fmla="*/ 9 h 107"/>
                <a:gd name="T24" fmla="*/ 101 w 1000"/>
                <a:gd name="T25" fmla="*/ 7 h 107"/>
                <a:gd name="T26" fmla="*/ 111 w 1000"/>
                <a:gd name="T27" fmla="*/ 5 h 107"/>
                <a:gd name="T28" fmla="*/ 118 w 1000"/>
                <a:gd name="T29" fmla="*/ 3 h 107"/>
                <a:gd name="T30" fmla="*/ 121 w 1000"/>
                <a:gd name="T31" fmla="*/ 3 h 107"/>
                <a:gd name="T32" fmla="*/ 125 w 1000"/>
                <a:gd name="T33" fmla="*/ 2 h 107"/>
                <a:gd name="T34" fmla="*/ 125 w 1000"/>
                <a:gd name="T35" fmla="*/ 0 h 107"/>
                <a:gd name="T36" fmla="*/ 122 w 1000"/>
                <a:gd name="T37" fmla="*/ 1 h 107"/>
                <a:gd name="T38" fmla="*/ 119 w 1000"/>
                <a:gd name="T39" fmla="*/ 2 h 107"/>
                <a:gd name="T40" fmla="*/ 114 w 1000"/>
                <a:gd name="T41" fmla="*/ 2 h 107"/>
                <a:gd name="T42" fmla="*/ 105 w 1000"/>
                <a:gd name="T43" fmla="*/ 4 h 107"/>
                <a:gd name="T44" fmla="*/ 95 w 1000"/>
                <a:gd name="T45" fmla="*/ 6 h 107"/>
                <a:gd name="T46" fmla="*/ 78 w 1000"/>
                <a:gd name="T47" fmla="*/ 9 h 107"/>
                <a:gd name="T48" fmla="*/ 67 w 1000"/>
                <a:gd name="T49" fmla="*/ 11 h 107"/>
                <a:gd name="T50" fmla="*/ 67 w 1000"/>
                <a:gd name="T51" fmla="*/ 11 h 107"/>
                <a:gd name="T52" fmla="*/ 57 w 1000"/>
                <a:gd name="T53" fmla="*/ 12 h 107"/>
                <a:gd name="T54" fmla="*/ 50 w 1000"/>
                <a:gd name="T55" fmla="*/ 12 h 107"/>
                <a:gd name="T56" fmla="*/ 45 w 1000"/>
                <a:gd name="T57" fmla="*/ 12 h 107"/>
                <a:gd name="T58" fmla="*/ 37 w 1000"/>
                <a:gd name="T59" fmla="*/ 12 h 107"/>
                <a:gd name="T60" fmla="*/ 34 w 1000"/>
                <a:gd name="T61" fmla="*/ 12 h 107"/>
                <a:gd name="T62" fmla="*/ 31 w 1000"/>
                <a:gd name="T63" fmla="*/ 11 h 107"/>
                <a:gd name="T64" fmla="*/ 25 w 1000"/>
                <a:gd name="T65" fmla="*/ 9 h 107"/>
                <a:gd name="T66" fmla="*/ 17 w 1000"/>
                <a:gd name="T67" fmla="*/ 7 h 107"/>
                <a:gd name="T68" fmla="*/ 7 w 1000"/>
                <a:gd name="T69" fmla="*/ 3 h 1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" h="107">
                  <a:moveTo>
                    <a:pt x="11" y="1"/>
                  </a:moveTo>
                  <a:lnTo>
                    <a:pt x="0" y="11"/>
                  </a:lnTo>
                  <a:lnTo>
                    <a:pt x="41" y="30"/>
                  </a:lnTo>
                  <a:lnTo>
                    <a:pt x="82" y="46"/>
                  </a:lnTo>
                  <a:lnTo>
                    <a:pt x="125" y="62"/>
                  </a:lnTo>
                  <a:lnTo>
                    <a:pt x="169" y="77"/>
                  </a:lnTo>
                  <a:lnTo>
                    <a:pt x="191" y="85"/>
                  </a:lnTo>
                  <a:lnTo>
                    <a:pt x="215" y="90"/>
                  </a:lnTo>
                  <a:lnTo>
                    <a:pt x="239" y="95"/>
                  </a:lnTo>
                  <a:lnTo>
                    <a:pt x="265" y="99"/>
                  </a:lnTo>
                  <a:lnTo>
                    <a:pt x="270" y="99"/>
                  </a:lnTo>
                  <a:lnTo>
                    <a:pt x="296" y="103"/>
                  </a:lnTo>
                  <a:lnTo>
                    <a:pt x="325" y="106"/>
                  </a:lnTo>
                  <a:lnTo>
                    <a:pt x="354" y="107"/>
                  </a:lnTo>
                  <a:lnTo>
                    <a:pt x="384" y="107"/>
                  </a:lnTo>
                  <a:lnTo>
                    <a:pt x="399" y="107"/>
                  </a:lnTo>
                  <a:lnTo>
                    <a:pt x="416" y="107"/>
                  </a:lnTo>
                  <a:lnTo>
                    <a:pt x="453" y="104"/>
                  </a:lnTo>
                  <a:lnTo>
                    <a:pt x="492" y="101"/>
                  </a:lnTo>
                  <a:lnTo>
                    <a:pt x="534" y="96"/>
                  </a:lnTo>
                  <a:lnTo>
                    <a:pt x="539" y="95"/>
                  </a:lnTo>
                  <a:lnTo>
                    <a:pt x="582" y="88"/>
                  </a:lnTo>
                  <a:lnTo>
                    <a:pt x="625" y="82"/>
                  </a:lnTo>
                  <a:lnTo>
                    <a:pt x="716" y="66"/>
                  </a:lnTo>
                  <a:lnTo>
                    <a:pt x="761" y="58"/>
                  </a:lnTo>
                  <a:lnTo>
                    <a:pt x="804" y="50"/>
                  </a:lnTo>
                  <a:lnTo>
                    <a:pt x="844" y="42"/>
                  </a:lnTo>
                  <a:lnTo>
                    <a:pt x="883" y="33"/>
                  </a:lnTo>
                  <a:lnTo>
                    <a:pt x="918" y="27"/>
                  </a:lnTo>
                  <a:lnTo>
                    <a:pt x="936" y="24"/>
                  </a:lnTo>
                  <a:lnTo>
                    <a:pt x="952" y="21"/>
                  </a:lnTo>
                  <a:lnTo>
                    <a:pt x="966" y="17"/>
                  </a:lnTo>
                  <a:lnTo>
                    <a:pt x="979" y="16"/>
                  </a:lnTo>
                  <a:lnTo>
                    <a:pt x="992" y="14"/>
                  </a:lnTo>
                  <a:lnTo>
                    <a:pt x="1000" y="13"/>
                  </a:lnTo>
                  <a:lnTo>
                    <a:pt x="997" y="0"/>
                  </a:lnTo>
                  <a:lnTo>
                    <a:pt x="984" y="1"/>
                  </a:lnTo>
                  <a:lnTo>
                    <a:pt x="971" y="5"/>
                  </a:lnTo>
                  <a:lnTo>
                    <a:pt x="958" y="6"/>
                  </a:lnTo>
                  <a:lnTo>
                    <a:pt x="944" y="9"/>
                  </a:lnTo>
                  <a:lnTo>
                    <a:pt x="928" y="11"/>
                  </a:lnTo>
                  <a:lnTo>
                    <a:pt x="910" y="14"/>
                  </a:lnTo>
                  <a:lnTo>
                    <a:pt x="875" y="22"/>
                  </a:lnTo>
                  <a:lnTo>
                    <a:pt x="838" y="29"/>
                  </a:lnTo>
                  <a:lnTo>
                    <a:pt x="796" y="37"/>
                  </a:lnTo>
                  <a:lnTo>
                    <a:pt x="753" y="46"/>
                  </a:lnTo>
                  <a:lnTo>
                    <a:pt x="707" y="54"/>
                  </a:lnTo>
                  <a:lnTo>
                    <a:pt x="617" y="69"/>
                  </a:lnTo>
                  <a:lnTo>
                    <a:pt x="574" y="77"/>
                  </a:lnTo>
                  <a:lnTo>
                    <a:pt x="531" y="83"/>
                  </a:lnTo>
                  <a:lnTo>
                    <a:pt x="534" y="88"/>
                  </a:lnTo>
                  <a:lnTo>
                    <a:pt x="534" y="82"/>
                  </a:lnTo>
                  <a:lnTo>
                    <a:pt x="492" y="88"/>
                  </a:lnTo>
                  <a:lnTo>
                    <a:pt x="453" y="91"/>
                  </a:lnTo>
                  <a:lnTo>
                    <a:pt x="416" y="95"/>
                  </a:lnTo>
                  <a:lnTo>
                    <a:pt x="399" y="95"/>
                  </a:lnTo>
                  <a:lnTo>
                    <a:pt x="384" y="95"/>
                  </a:lnTo>
                  <a:lnTo>
                    <a:pt x="354" y="95"/>
                  </a:lnTo>
                  <a:lnTo>
                    <a:pt x="325" y="93"/>
                  </a:lnTo>
                  <a:lnTo>
                    <a:pt x="296" y="90"/>
                  </a:lnTo>
                  <a:lnTo>
                    <a:pt x="270" y="87"/>
                  </a:lnTo>
                  <a:lnTo>
                    <a:pt x="270" y="93"/>
                  </a:lnTo>
                  <a:lnTo>
                    <a:pt x="273" y="88"/>
                  </a:lnTo>
                  <a:lnTo>
                    <a:pt x="247" y="83"/>
                  </a:lnTo>
                  <a:lnTo>
                    <a:pt x="223" y="77"/>
                  </a:lnTo>
                  <a:lnTo>
                    <a:pt x="199" y="72"/>
                  </a:lnTo>
                  <a:lnTo>
                    <a:pt x="177" y="66"/>
                  </a:lnTo>
                  <a:lnTo>
                    <a:pt x="132" y="51"/>
                  </a:lnTo>
                  <a:lnTo>
                    <a:pt x="90" y="35"/>
                  </a:lnTo>
                  <a:lnTo>
                    <a:pt x="50" y="17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00000"/>
            </a:solidFill>
            <a:ln w="23813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2" name="Freeform 148"/>
            <p:cNvSpPr/>
            <p:nvPr/>
          </p:nvSpPr>
          <p:spPr bwMode="auto">
            <a:xfrm>
              <a:off x="2778" y="2776"/>
              <a:ext cx="971" cy="1316"/>
            </a:xfrm>
            <a:custGeom>
              <a:avLst/>
              <a:gdLst>
                <a:gd name="T0" fmla="*/ 241 w 1944"/>
                <a:gd name="T1" fmla="*/ 283 h 2633"/>
                <a:gd name="T2" fmla="*/ 158 w 1944"/>
                <a:gd name="T3" fmla="*/ 25 h 2633"/>
                <a:gd name="T4" fmla="*/ 156 w 1944"/>
                <a:gd name="T5" fmla="*/ 19 h 2633"/>
                <a:gd name="T6" fmla="*/ 152 w 1944"/>
                <a:gd name="T7" fmla="*/ 13 h 2633"/>
                <a:gd name="T8" fmla="*/ 147 w 1944"/>
                <a:gd name="T9" fmla="*/ 9 h 2633"/>
                <a:gd name="T10" fmla="*/ 141 w 1944"/>
                <a:gd name="T11" fmla="*/ 5 h 2633"/>
                <a:gd name="T12" fmla="*/ 135 w 1944"/>
                <a:gd name="T13" fmla="*/ 2 h 2633"/>
                <a:gd name="T14" fmla="*/ 128 w 1944"/>
                <a:gd name="T15" fmla="*/ 0 h 2633"/>
                <a:gd name="T16" fmla="*/ 121 w 1944"/>
                <a:gd name="T17" fmla="*/ 0 h 2633"/>
                <a:gd name="T18" fmla="*/ 114 w 1944"/>
                <a:gd name="T19" fmla="*/ 0 h 2633"/>
                <a:gd name="T20" fmla="*/ 107 w 1944"/>
                <a:gd name="T21" fmla="*/ 2 h 2633"/>
                <a:gd name="T22" fmla="*/ 100 w 1944"/>
                <a:gd name="T23" fmla="*/ 5 h 2633"/>
                <a:gd name="T24" fmla="*/ 95 w 1944"/>
                <a:gd name="T25" fmla="*/ 9 h 2633"/>
                <a:gd name="T26" fmla="*/ 90 w 1944"/>
                <a:gd name="T27" fmla="*/ 13 h 2633"/>
                <a:gd name="T28" fmla="*/ 86 w 1944"/>
                <a:gd name="T29" fmla="*/ 19 h 2633"/>
                <a:gd name="T30" fmla="*/ 83 w 1944"/>
                <a:gd name="T31" fmla="*/ 25 h 2633"/>
                <a:gd name="T32" fmla="*/ 1 w 1944"/>
                <a:gd name="T33" fmla="*/ 283 h 2633"/>
                <a:gd name="T34" fmla="*/ 0 w 1944"/>
                <a:gd name="T35" fmla="*/ 289 h 2633"/>
                <a:gd name="T36" fmla="*/ 0 w 1944"/>
                <a:gd name="T37" fmla="*/ 295 h 2633"/>
                <a:gd name="T38" fmla="*/ 0 w 1944"/>
                <a:gd name="T39" fmla="*/ 301 h 2633"/>
                <a:gd name="T40" fmla="*/ 2 w 1944"/>
                <a:gd name="T41" fmla="*/ 307 h 2633"/>
                <a:gd name="T42" fmla="*/ 5 w 1944"/>
                <a:gd name="T43" fmla="*/ 312 h 2633"/>
                <a:gd name="T44" fmla="*/ 9 w 1944"/>
                <a:gd name="T45" fmla="*/ 317 h 2633"/>
                <a:gd name="T46" fmla="*/ 14 w 1944"/>
                <a:gd name="T47" fmla="*/ 321 h 2633"/>
                <a:gd name="T48" fmla="*/ 19 w 1944"/>
                <a:gd name="T49" fmla="*/ 324 h 2633"/>
                <a:gd name="T50" fmla="*/ 25 w 1944"/>
                <a:gd name="T51" fmla="*/ 327 h 2633"/>
                <a:gd name="T52" fmla="*/ 32 w 1944"/>
                <a:gd name="T53" fmla="*/ 328 h 2633"/>
                <a:gd name="T54" fmla="*/ 38 w 1944"/>
                <a:gd name="T55" fmla="*/ 329 h 2633"/>
                <a:gd name="T56" fmla="*/ 203 w 1944"/>
                <a:gd name="T57" fmla="*/ 329 h 2633"/>
                <a:gd name="T58" fmla="*/ 210 w 1944"/>
                <a:gd name="T59" fmla="*/ 328 h 2633"/>
                <a:gd name="T60" fmla="*/ 216 w 1944"/>
                <a:gd name="T61" fmla="*/ 327 h 2633"/>
                <a:gd name="T62" fmla="*/ 222 w 1944"/>
                <a:gd name="T63" fmla="*/ 324 h 2633"/>
                <a:gd name="T64" fmla="*/ 228 w 1944"/>
                <a:gd name="T65" fmla="*/ 321 h 2633"/>
                <a:gd name="T66" fmla="*/ 232 w 1944"/>
                <a:gd name="T67" fmla="*/ 317 h 2633"/>
                <a:gd name="T68" fmla="*/ 236 w 1944"/>
                <a:gd name="T69" fmla="*/ 312 h 2633"/>
                <a:gd name="T70" fmla="*/ 239 w 1944"/>
                <a:gd name="T71" fmla="*/ 307 h 2633"/>
                <a:gd name="T72" fmla="*/ 241 w 1944"/>
                <a:gd name="T73" fmla="*/ 301 h 2633"/>
                <a:gd name="T74" fmla="*/ 242 w 1944"/>
                <a:gd name="T75" fmla="*/ 295 h 2633"/>
                <a:gd name="T76" fmla="*/ 242 w 1944"/>
                <a:gd name="T77" fmla="*/ 289 h 2633"/>
                <a:gd name="T78" fmla="*/ 241 w 1944"/>
                <a:gd name="T79" fmla="*/ 283 h 263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944" h="2633">
                  <a:moveTo>
                    <a:pt x="1929" y="2271"/>
                  </a:moveTo>
                  <a:lnTo>
                    <a:pt x="1270" y="203"/>
                  </a:lnTo>
                  <a:lnTo>
                    <a:pt x="1249" y="156"/>
                  </a:lnTo>
                  <a:lnTo>
                    <a:pt x="1218" y="108"/>
                  </a:lnTo>
                  <a:lnTo>
                    <a:pt x="1181" y="72"/>
                  </a:lnTo>
                  <a:lnTo>
                    <a:pt x="1133" y="42"/>
                  </a:lnTo>
                  <a:lnTo>
                    <a:pt x="1083" y="18"/>
                  </a:lnTo>
                  <a:lnTo>
                    <a:pt x="1027" y="5"/>
                  </a:lnTo>
                  <a:lnTo>
                    <a:pt x="969" y="0"/>
                  </a:lnTo>
                  <a:lnTo>
                    <a:pt x="916" y="5"/>
                  </a:lnTo>
                  <a:lnTo>
                    <a:pt x="858" y="18"/>
                  </a:lnTo>
                  <a:lnTo>
                    <a:pt x="806" y="42"/>
                  </a:lnTo>
                  <a:lnTo>
                    <a:pt x="761" y="72"/>
                  </a:lnTo>
                  <a:lnTo>
                    <a:pt x="721" y="108"/>
                  </a:lnTo>
                  <a:lnTo>
                    <a:pt x="695" y="156"/>
                  </a:lnTo>
                  <a:lnTo>
                    <a:pt x="671" y="203"/>
                  </a:lnTo>
                  <a:lnTo>
                    <a:pt x="12" y="2271"/>
                  </a:lnTo>
                  <a:lnTo>
                    <a:pt x="0" y="2319"/>
                  </a:lnTo>
                  <a:lnTo>
                    <a:pt x="0" y="2366"/>
                  </a:lnTo>
                  <a:lnTo>
                    <a:pt x="5" y="2412"/>
                  </a:lnTo>
                  <a:lnTo>
                    <a:pt x="20" y="2459"/>
                  </a:lnTo>
                  <a:lnTo>
                    <a:pt x="44" y="2499"/>
                  </a:lnTo>
                  <a:lnTo>
                    <a:pt x="76" y="2536"/>
                  </a:lnTo>
                  <a:lnTo>
                    <a:pt x="115" y="2570"/>
                  </a:lnTo>
                  <a:lnTo>
                    <a:pt x="156" y="2596"/>
                  </a:lnTo>
                  <a:lnTo>
                    <a:pt x="205" y="2618"/>
                  </a:lnTo>
                  <a:lnTo>
                    <a:pt x="256" y="2628"/>
                  </a:lnTo>
                  <a:lnTo>
                    <a:pt x="309" y="2633"/>
                  </a:lnTo>
                  <a:lnTo>
                    <a:pt x="1632" y="2633"/>
                  </a:lnTo>
                  <a:lnTo>
                    <a:pt x="1685" y="2628"/>
                  </a:lnTo>
                  <a:lnTo>
                    <a:pt x="1735" y="2618"/>
                  </a:lnTo>
                  <a:lnTo>
                    <a:pt x="1784" y="2596"/>
                  </a:lnTo>
                  <a:lnTo>
                    <a:pt x="1828" y="2570"/>
                  </a:lnTo>
                  <a:lnTo>
                    <a:pt x="1863" y="2536"/>
                  </a:lnTo>
                  <a:lnTo>
                    <a:pt x="1895" y="2499"/>
                  </a:lnTo>
                  <a:lnTo>
                    <a:pt x="1920" y="2459"/>
                  </a:lnTo>
                  <a:lnTo>
                    <a:pt x="1936" y="2412"/>
                  </a:lnTo>
                  <a:lnTo>
                    <a:pt x="1944" y="2366"/>
                  </a:lnTo>
                  <a:lnTo>
                    <a:pt x="1939" y="2319"/>
                  </a:lnTo>
                  <a:lnTo>
                    <a:pt x="1929" y="2271"/>
                  </a:lnTo>
                  <a:close/>
                </a:path>
              </a:pathLst>
            </a:custGeom>
            <a:solidFill>
              <a:srgbClr val="FFFFFF"/>
            </a:solidFill>
            <a:ln w="23813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3" name="Rectangle 149"/>
            <p:cNvSpPr>
              <a:spLocks noChangeArrowheads="1"/>
            </p:cNvSpPr>
            <p:nvPr/>
          </p:nvSpPr>
          <p:spPr bwMode="auto">
            <a:xfrm>
              <a:off x="3062" y="2595"/>
              <a:ext cx="402" cy="42"/>
            </a:xfrm>
            <a:prstGeom prst="rect">
              <a:avLst/>
            </a:prstGeom>
            <a:solidFill>
              <a:srgbClr val="FFFFFF"/>
            </a:solidFill>
            <a:ln w="2381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4" name="Line 150"/>
            <p:cNvSpPr>
              <a:spLocks noChangeShapeType="1"/>
            </p:cNvSpPr>
            <p:nvPr/>
          </p:nvSpPr>
          <p:spPr bwMode="auto">
            <a:xfrm>
              <a:off x="3113" y="2722"/>
              <a:ext cx="1" cy="144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5" name="Line 151"/>
            <p:cNvSpPr>
              <a:spLocks noChangeShapeType="1"/>
            </p:cNvSpPr>
            <p:nvPr/>
          </p:nvSpPr>
          <p:spPr bwMode="auto">
            <a:xfrm>
              <a:off x="3113" y="2722"/>
              <a:ext cx="30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6" name="Line 152"/>
            <p:cNvSpPr>
              <a:spLocks noChangeShapeType="1"/>
            </p:cNvSpPr>
            <p:nvPr/>
          </p:nvSpPr>
          <p:spPr bwMode="auto">
            <a:xfrm>
              <a:off x="3417" y="2866"/>
              <a:ext cx="54" cy="142"/>
            </a:xfrm>
            <a:prstGeom prst="line">
              <a:avLst/>
            </a:prstGeom>
            <a:noFill/>
            <a:ln w="23813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7" name="Line 153"/>
            <p:cNvSpPr>
              <a:spLocks noChangeShapeType="1"/>
            </p:cNvSpPr>
            <p:nvPr/>
          </p:nvSpPr>
          <p:spPr bwMode="auto">
            <a:xfrm>
              <a:off x="3417" y="2812"/>
              <a:ext cx="54" cy="143"/>
            </a:xfrm>
            <a:prstGeom prst="line">
              <a:avLst/>
            </a:prstGeom>
            <a:noFill/>
            <a:ln w="23813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8" name="Freeform 154"/>
            <p:cNvSpPr/>
            <p:nvPr/>
          </p:nvSpPr>
          <p:spPr bwMode="auto">
            <a:xfrm>
              <a:off x="3382" y="2864"/>
              <a:ext cx="92" cy="144"/>
            </a:xfrm>
            <a:custGeom>
              <a:avLst/>
              <a:gdLst>
                <a:gd name="T0" fmla="*/ 0 w 185"/>
                <a:gd name="T1" fmla="*/ 1 h 288"/>
                <a:gd name="T2" fmla="*/ 3 w 185"/>
                <a:gd name="T3" fmla="*/ 0 h 288"/>
                <a:gd name="T4" fmla="*/ 7 w 185"/>
                <a:gd name="T5" fmla="*/ 1 h 288"/>
                <a:gd name="T6" fmla="*/ 10 w 185"/>
                <a:gd name="T7" fmla="*/ 1 h 288"/>
                <a:gd name="T8" fmla="*/ 14 w 185"/>
                <a:gd name="T9" fmla="*/ 3 h 288"/>
                <a:gd name="T10" fmla="*/ 16 w 185"/>
                <a:gd name="T11" fmla="*/ 5 h 288"/>
                <a:gd name="T12" fmla="*/ 19 w 185"/>
                <a:gd name="T13" fmla="*/ 8 h 288"/>
                <a:gd name="T14" fmla="*/ 21 w 185"/>
                <a:gd name="T15" fmla="*/ 11 h 288"/>
                <a:gd name="T16" fmla="*/ 22 w 185"/>
                <a:gd name="T17" fmla="*/ 15 h 288"/>
                <a:gd name="T18" fmla="*/ 23 w 185"/>
                <a:gd name="T19" fmla="*/ 18 h 288"/>
                <a:gd name="T20" fmla="*/ 22 w 185"/>
                <a:gd name="T21" fmla="*/ 22 h 288"/>
                <a:gd name="T22" fmla="*/ 22 w 185"/>
                <a:gd name="T23" fmla="*/ 25 h 288"/>
                <a:gd name="T24" fmla="*/ 20 w 185"/>
                <a:gd name="T25" fmla="*/ 29 h 288"/>
                <a:gd name="T26" fmla="*/ 18 w 185"/>
                <a:gd name="T27" fmla="*/ 32 h 288"/>
                <a:gd name="T28" fmla="*/ 16 w 185"/>
                <a:gd name="T29" fmla="*/ 34 h 288"/>
                <a:gd name="T30" fmla="*/ 13 w 185"/>
                <a:gd name="T31" fmla="*/ 36 h 2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288">
                  <a:moveTo>
                    <a:pt x="0" y="3"/>
                  </a:moveTo>
                  <a:lnTo>
                    <a:pt x="29" y="0"/>
                  </a:lnTo>
                  <a:lnTo>
                    <a:pt x="57" y="2"/>
                  </a:lnTo>
                  <a:lnTo>
                    <a:pt x="85" y="8"/>
                  </a:lnTo>
                  <a:lnTo>
                    <a:pt x="112" y="22"/>
                  </a:lnTo>
                  <a:lnTo>
                    <a:pt x="135" y="40"/>
                  </a:lnTo>
                  <a:lnTo>
                    <a:pt x="154" y="61"/>
                  </a:lnTo>
                  <a:lnTo>
                    <a:pt x="170" y="85"/>
                  </a:lnTo>
                  <a:lnTo>
                    <a:pt x="178" y="113"/>
                  </a:lnTo>
                  <a:lnTo>
                    <a:pt x="185" y="141"/>
                  </a:lnTo>
                  <a:lnTo>
                    <a:pt x="183" y="170"/>
                  </a:lnTo>
                  <a:lnTo>
                    <a:pt x="177" y="199"/>
                  </a:lnTo>
                  <a:lnTo>
                    <a:pt x="167" y="227"/>
                  </a:lnTo>
                  <a:lnTo>
                    <a:pt x="151" y="251"/>
                  </a:lnTo>
                  <a:lnTo>
                    <a:pt x="130" y="272"/>
                  </a:lnTo>
                  <a:lnTo>
                    <a:pt x="106" y="288"/>
                  </a:lnTo>
                </a:path>
              </a:pathLst>
            </a:custGeom>
            <a:noFill/>
            <a:ln w="23813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499" name="Freeform 155"/>
            <p:cNvSpPr/>
            <p:nvPr/>
          </p:nvSpPr>
          <p:spPr bwMode="auto">
            <a:xfrm>
              <a:off x="3413" y="2866"/>
              <a:ext cx="92" cy="177"/>
            </a:xfrm>
            <a:custGeom>
              <a:avLst/>
              <a:gdLst>
                <a:gd name="T0" fmla="*/ 23 w 184"/>
                <a:gd name="T1" fmla="*/ 30 h 356"/>
                <a:gd name="T2" fmla="*/ 6 w 184"/>
                <a:gd name="T3" fmla="*/ 0 h 356"/>
                <a:gd name="T4" fmla="*/ 0 w 184"/>
                <a:gd name="T5" fmla="*/ 44 h 356"/>
                <a:gd name="T6" fmla="*/ 23 w 184"/>
                <a:gd name="T7" fmla="*/ 30 h 3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4" h="356">
                  <a:moveTo>
                    <a:pt x="184" y="248"/>
                  </a:moveTo>
                  <a:lnTo>
                    <a:pt x="42" y="0"/>
                  </a:lnTo>
                  <a:lnTo>
                    <a:pt x="0" y="356"/>
                  </a:lnTo>
                  <a:lnTo>
                    <a:pt x="184" y="248"/>
                  </a:lnTo>
                  <a:close/>
                </a:path>
              </a:pathLst>
            </a:custGeom>
            <a:solidFill>
              <a:srgbClr val="FFFFFF"/>
            </a:solidFill>
            <a:ln w="23813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0" name="Freeform 156"/>
            <p:cNvSpPr/>
            <p:nvPr/>
          </p:nvSpPr>
          <p:spPr bwMode="auto">
            <a:xfrm>
              <a:off x="3356" y="2817"/>
              <a:ext cx="149" cy="177"/>
            </a:xfrm>
            <a:custGeom>
              <a:avLst/>
              <a:gdLst>
                <a:gd name="T0" fmla="*/ 0 w 298"/>
                <a:gd name="T1" fmla="*/ 23 h 355"/>
                <a:gd name="T2" fmla="*/ 38 w 298"/>
                <a:gd name="T3" fmla="*/ 44 h 355"/>
                <a:gd name="T4" fmla="*/ 14 w 298"/>
                <a:gd name="T5" fmla="*/ 0 h 355"/>
                <a:gd name="T6" fmla="*/ 0 w 298"/>
                <a:gd name="T7" fmla="*/ 23 h 35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8" h="355">
                  <a:moveTo>
                    <a:pt x="0" y="185"/>
                  </a:moveTo>
                  <a:lnTo>
                    <a:pt x="298" y="355"/>
                  </a:lnTo>
                  <a:lnTo>
                    <a:pt x="108" y="0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FFFFFF"/>
            </a:solidFill>
            <a:ln w="23813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1" name="Rectangle 157"/>
            <p:cNvSpPr>
              <a:spLocks noChangeArrowheads="1"/>
            </p:cNvSpPr>
            <p:nvPr/>
          </p:nvSpPr>
          <p:spPr bwMode="auto">
            <a:xfrm>
              <a:off x="3149" y="2755"/>
              <a:ext cx="147" cy="86"/>
            </a:xfrm>
            <a:prstGeom prst="rect">
              <a:avLst/>
            </a:prstGeom>
            <a:solidFill>
              <a:srgbClr val="FFFFFF"/>
            </a:solidFill>
            <a:ln w="23813">
              <a:solidFill>
                <a:srgbClr val="FFFFFF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2" name="Rectangle 158"/>
            <p:cNvSpPr>
              <a:spLocks noChangeArrowheads="1"/>
            </p:cNvSpPr>
            <p:nvPr/>
          </p:nvSpPr>
          <p:spPr bwMode="auto">
            <a:xfrm>
              <a:off x="3303" y="2752"/>
              <a:ext cx="89" cy="81"/>
            </a:xfrm>
            <a:prstGeom prst="rect">
              <a:avLst/>
            </a:prstGeom>
            <a:solidFill>
              <a:srgbClr val="FFFFFF"/>
            </a:solidFill>
            <a:ln w="23813">
              <a:solidFill>
                <a:srgbClr val="FFFFFF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3" name="Line 159"/>
            <p:cNvSpPr>
              <a:spLocks noChangeShapeType="1"/>
            </p:cNvSpPr>
            <p:nvPr/>
          </p:nvSpPr>
          <p:spPr bwMode="auto">
            <a:xfrm>
              <a:off x="3115" y="2724"/>
              <a:ext cx="1" cy="142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4" name="Line 160"/>
            <p:cNvSpPr>
              <a:spLocks noChangeShapeType="1"/>
            </p:cNvSpPr>
            <p:nvPr/>
          </p:nvSpPr>
          <p:spPr bwMode="auto">
            <a:xfrm>
              <a:off x="3115" y="2724"/>
              <a:ext cx="304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5" name="Line 161"/>
            <p:cNvSpPr>
              <a:spLocks noChangeShapeType="1"/>
            </p:cNvSpPr>
            <p:nvPr/>
          </p:nvSpPr>
          <p:spPr bwMode="auto">
            <a:xfrm>
              <a:off x="3419" y="2866"/>
              <a:ext cx="53" cy="144"/>
            </a:xfrm>
            <a:prstGeom prst="line">
              <a:avLst/>
            </a:prstGeom>
            <a:noFill/>
            <a:ln w="23813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6" name="Line 162"/>
            <p:cNvSpPr>
              <a:spLocks noChangeShapeType="1"/>
            </p:cNvSpPr>
            <p:nvPr/>
          </p:nvSpPr>
          <p:spPr bwMode="auto">
            <a:xfrm>
              <a:off x="3419" y="2813"/>
              <a:ext cx="53" cy="143"/>
            </a:xfrm>
            <a:prstGeom prst="line">
              <a:avLst/>
            </a:prstGeom>
            <a:noFill/>
            <a:ln w="23813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7" name="Freeform 163"/>
            <p:cNvSpPr/>
            <p:nvPr/>
          </p:nvSpPr>
          <p:spPr bwMode="auto">
            <a:xfrm>
              <a:off x="3383" y="2866"/>
              <a:ext cx="92" cy="144"/>
            </a:xfrm>
            <a:custGeom>
              <a:avLst/>
              <a:gdLst>
                <a:gd name="T0" fmla="*/ 0 w 185"/>
                <a:gd name="T1" fmla="*/ 1 h 288"/>
                <a:gd name="T2" fmla="*/ 3 w 185"/>
                <a:gd name="T3" fmla="*/ 0 h 288"/>
                <a:gd name="T4" fmla="*/ 7 w 185"/>
                <a:gd name="T5" fmla="*/ 1 h 288"/>
                <a:gd name="T6" fmla="*/ 10 w 185"/>
                <a:gd name="T7" fmla="*/ 2 h 288"/>
                <a:gd name="T8" fmla="*/ 14 w 185"/>
                <a:gd name="T9" fmla="*/ 3 h 288"/>
                <a:gd name="T10" fmla="*/ 17 w 185"/>
                <a:gd name="T11" fmla="*/ 5 h 288"/>
                <a:gd name="T12" fmla="*/ 19 w 185"/>
                <a:gd name="T13" fmla="*/ 8 h 288"/>
                <a:gd name="T14" fmla="*/ 21 w 185"/>
                <a:gd name="T15" fmla="*/ 11 h 288"/>
                <a:gd name="T16" fmla="*/ 22 w 185"/>
                <a:gd name="T17" fmla="*/ 15 h 288"/>
                <a:gd name="T18" fmla="*/ 23 w 185"/>
                <a:gd name="T19" fmla="*/ 18 h 288"/>
                <a:gd name="T20" fmla="*/ 23 w 185"/>
                <a:gd name="T21" fmla="*/ 22 h 288"/>
                <a:gd name="T22" fmla="*/ 22 w 185"/>
                <a:gd name="T23" fmla="*/ 26 h 288"/>
                <a:gd name="T24" fmla="*/ 21 w 185"/>
                <a:gd name="T25" fmla="*/ 29 h 288"/>
                <a:gd name="T26" fmla="*/ 18 w 185"/>
                <a:gd name="T27" fmla="*/ 32 h 288"/>
                <a:gd name="T28" fmla="*/ 16 w 185"/>
                <a:gd name="T29" fmla="*/ 34 h 288"/>
                <a:gd name="T30" fmla="*/ 13 w 185"/>
                <a:gd name="T31" fmla="*/ 36 h 28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85" h="288">
                  <a:moveTo>
                    <a:pt x="0" y="2"/>
                  </a:moveTo>
                  <a:lnTo>
                    <a:pt x="29" y="0"/>
                  </a:lnTo>
                  <a:lnTo>
                    <a:pt x="60" y="2"/>
                  </a:lnTo>
                  <a:lnTo>
                    <a:pt x="87" y="10"/>
                  </a:lnTo>
                  <a:lnTo>
                    <a:pt x="113" y="24"/>
                  </a:lnTo>
                  <a:lnTo>
                    <a:pt x="137" y="40"/>
                  </a:lnTo>
                  <a:lnTo>
                    <a:pt x="155" y="61"/>
                  </a:lnTo>
                  <a:lnTo>
                    <a:pt x="169" y="87"/>
                  </a:lnTo>
                  <a:lnTo>
                    <a:pt x="180" y="114"/>
                  </a:lnTo>
                  <a:lnTo>
                    <a:pt x="185" y="143"/>
                  </a:lnTo>
                  <a:lnTo>
                    <a:pt x="185" y="172"/>
                  </a:lnTo>
                  <a:lnTo>
                    <a:pt x="179" y="201"/>
                  </a:lnTo>
                  <a:lnTo>
                    <a:pt x="169" y="227"/>
                  </a:lnTo>
                  <a:lnTo>
                    <a:pt x="151" y="251"/>
                  </a:lnTo>
                  <a:lnTo>
                    <a:pt x="132" y="272"/>
                  </a:lnTo>
                  <a:lnTo>
                    <a:pt x="108" y="288"/>
                  </a:lnTo>
                </a:path>
              </a:pathLst>
            </a:custGeom>
            <a:noFill/>
            <a:ln w="23813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8" name="Freeform 164"/>
            <p:cNvSpPr/>
            <p:nvPr/>
          </p:nvSpPr>
          <p:spPr bwMode="auto">
            <a:xfrm>
              <a:off x="3414" y="2867"/>
              <a:ext cx="92" cy="178"/>
            </a:xfrm>
            <a:custGeom>
              <a:avLst/>
              <a:gdLst>
                <a:gd name="T0" fmla="*/ 23 w 185"/>
                <a:gd name="T1" fmla="*/ 32 h 356"/>
                <a:gd name="T2" fmla="*/ 5 w 185"/>
                <a:gd name="T3" fmla="*/ 0 h 356"/>
                <a:gd name="T4" fmla="*/ 0 w 185"/>
                <a:gd name="T5" fmla="*/ 45 h 356"/>
                <a:gd name="T6" fmla="*/ 23 w 185"/>
                <a:gd name="T7" fmla="*/ 32 h 3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5" h="356">
                  <a:moveTo>
                    <a:pt x="185" y="250"/>
                  </a:moveTo>
                  <a:lnTo>
                    <a:pt x="43" y="0"/>
                  </a:lnTo>
                  <a:lnTo>
                    <a:pt x="0" y="356"/>
                  </a:lnTo>
                  <a:lnTo>
                    <a:pt x="185" y="250"/>
                  </a:lnTo>
                  <a:close/>
                </a:path>
              </a:pathLst>
            </a:custGeom>
            <a:solidFill>
              <a:srgbClr val="FFFFFF"/>
            </a:solidFill>
            <a:ln w="23813">
              <a:solidFill>
                <a:srgbClr val="FFFFFF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09" name="Freeform 165"/>
            <p:cNvSpPr/>
            <p:nvPr/>
          </p:nvSpPr>
          <p:spPr bwMode="auto">
            <a:xfrm>
              <a:off x="3334" y="2443"/>
              <a:ext cx="1001" cy="648"/>
            </a:xfrm>
            <a:custGeom>
              <a:avLst/>
              <a:gdLst>
                <a:gd name="T0" fmla="*/ 36 w 2003"/>
                <a:gd name="T1" fmla="*/ 76 h 1294"/>
                <a:gd name="T2" fmla="*/ 25 w 2003"/>
                <a:gd name="T3" fmla="*/ 95 h 1294"/>
                <a:gd name="T4" fmla="*/ 15 w 2003"/>
                <a:gd name="T5" fmla="*/ 112 h 1294"/>
                <a:gd name="T6" fmla="*/ 7 w 2003"/>
                <a:gd name="T7" fmla="*/ 126 h 1294"/>
                <a:gd name="T8" fmla="*/ 4 w 2003"/>
                <a:gd name="T9" fmla="*/ 133 h 1294"/>
                <a:gd name="T10" fmla="*/ 1 w 2003"/>
                <a:gd name="T11" fmla="*/ 143 h 1294"/>
                <a:gd name="T12" fmla="*/ 0 w 2003"/>
                <a:gd name="T13" fmla="*/ 152 h 1294"/>
                <a:gd name="T14" fmla="*/ 1 w 2003"/>
                <a:gd name="T15" fmla="*/ 158 h 1294"/>
                <a:gd name="T16" fmla="*/ 4 w 2003"/>
                <a:gd name="T17" fmla="*/ 161 h 1294"/>
                <a:gd name="T18" fmla="*/ 7 w 2003"/>
                <a:gd name="T19" fmla="*/ 162 h 1294"/>
                <a:gd name="T20" fmla="*/ 11 w 2003"/>
                <a:gd name="T21" fmla="*/ 163 h 1294"/>
                <a:gd name="T22" fmla="*/ 20 w 2003"/>
                <a:gd name="T23" fmla="*/ 161 h 1294"/>
                <a:gd name="T24" fmla="*/ 31 w 2003"/>
                <a:gd name="T25" fmla="*/ 158 h 1294"/>
                <a:gd name="T26" fmla="*/ 42 w 2003"/>
                <a:gd name="T27" fmla="*/ 152 h 1294"/>
                <a:gd name="T28" fmla="*/ 48 w 2003"/>
                <a:gd name="T29" fmla="*/ 147 h 1294"/>
                <a:gd name="T30" fmla="*/ 54 w 2003"/>
                <a:gd name="T31" fmla="*/ 142 h 1294"/>
                <a:gd name="T32" fmla="*/ 66 w 2003"/>
                <a:gd name="T33" fmla="*/ 130 h 1294"/>
                <a:gd name="T34" fmla="*/ 79 w 2003"/>
                <a:gd name="T35" fmla="*/ 116 h 1294"/>
                <a:gd name="T36" fmla="*/ 87 w 2003"/>
                <a:gd name="T37" fmla="*/ 107 h 1294"/>
                <a:gd name="T38" fmla="*/ 91 w 2003"/>
                <a:gd name="T39" fmla="*/ 102 h 1294"/>
                <a:gd name="T40" fmla="*/ 97 w 2003"/>
                <a:gd name="T41" fmla="*/ 94 h 1294"/>
                <a:gd name="T42" fmla="*/ 103 w 2003"/>
                <a:gd name="T43" fmla="*/ 84 h 1294"/>
                <a:gd name="T44" fmla="*/ 109 w 2003"/>
                <a:gd name="T45" fmla="*/ 74 h 1294"/>
                <a:gd name="T46" fmla="*/ 113 w 2003"/>
                <a:gd name="T47" fmla="*/ 70 h 1294"/>
                <a:gd name="T48" fmla="*/ 118 w 2003"/>
                <a:gd name="T49" fmla="*/ 67 h 1294"/>
                <a:gd name="T50" fmla="*/ 123 w 2003"/>
                <a:gd name="T51" fmla="*/ 63 h 1294"/>
                <a:gd name="T52" fmla="*/ 137 w 2003"/>
                <a:gd name="T53" fmla="*/ 59 h 1294"/>
                <a:gd name="T54" fmla="*/ 152 w 2003"/>
                <a:gd name="T55" fmla="*/ 55 h 1294"/>
                <a:gd name="T56" fmla="*/ 167 w 2003"/>
                <a:gd name="T57" fmla="*/ 51 h 1294"/>
                <a:gd name="T58" fmla="*/ 174 w 2003"/>
                <a:gd name="T59" fmla="*/ 48 h 1294"/>
                <a:gd name="T60" fmla="*/ 182 w 2003"/>
                <a:gd name="T61" fmla="*/ 44 h 1294"/>
                <a:gd name="T62" fmla="*/ 197 w 2003"/>
                <a:gd name="T63" fmla="*/ 34 h 1294"/>
                <a:gd name="T64" fmla="*/ 213 w 2003"/>
                <a:gd name="T65" fmla="*/ 23 h 1294"/>
                <a:gd name="T66" fmla="*/ 223 w 2003"/>
                <a:gd name="T67" fmla="*/ 15 h 1294"/>
                <a:gd name="T68" fmla="*/ 229 w 2003"/>
                <a:gd name="T69" fmla="*/ 11 h 1294"/>
                <a:gd name="T70" fmla="*/ 233 w 2003"/>
                <a:gd name="T71" fmla="*/ 8 h 1294"/>
                <a:gd name="T72" fmla="*/ 239 w 2003"/>
                <a:gd name="T73" fmla="*/ 5 h 1294"/>
                <a:gd name="T74" fmla="*/ 244 w 2003"/>
                <a:gd name="T75" fmla="*/ 3 h 1294"/>
                <a:gd name="T76" fmla="*/ 248 w 2003"/>
                <a:gd name="T77" fmla="*/ 1 h 1294"/>
                <a:gd name="T78" fmla="*/ 250 w 2003"/>
                <a:gd name="T79" fmla="*/ 0 h 12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03" h="1294">
                  <a:moveTo>
                    <a:pt x="339" y="529"/>
                  </a:moveTo>
                  <a:lnTo>
                    <a:pt x="293" y="605"/>
                  </a:lnTo>
                  <a:lnTo>
                    <a:pt x="246" y="679"/>
                  </a:lnTo>
                  <a:lnTo>
                    <a:pt x="203" y="753"/>
                  </a:lnTo>
                  <a:lnTo>
                    <a:pt x="159" y="822"/>
                  </a:lnTo>
                  <a:lnTo>
                    <a:pt x="122" y="888"/>
                  </a:lnTo>
                  <a:lnTo>
                    <a:pt x="87" y="950"/>
                  </a:lnTo>
                  <a:lnTo>
                    <a:pt x="60" y="1007"/>
                  </a:lnTo>
                  <a:lnTo>
                    <a:pt x="48" y="1032"/>
                  </a:lnTo>
                  <a:lnTo>
                    <a:pt x="37" y="1058"/>
                  </a:lnTo>
                  <a:lnTo>
                    <a:pt x="21" y="1103"/>
                  </a:lnTo>
                  <a:lnTo>
                    <a:pt x="8" y="1143"/>
                  </a:lnTo>
                  <a:lnTo>
                    <a:pt x="3" y="1179"/>
                  </a:lnTo>
                  <a:lnTo>
                    <a:pt x="0" y="1209"/>
                  </a:lnTo>
                  <a:lnTo>
                    <a:pt x="3" y="1235"/>
                  </a:lnTo>
                  <a:lnTo>
                    <a:pt x="8" y="1256"/>
                  </a:lnTo>
                  <a:lnTo>
                    <a:pt x="21" y="1274"/>
                  </a:lnTo>
                  <a:lnTo>
                    <a:pt x="37" y="1285"/>
                  </a:lnTo>
                  <a:lnTo>
                    <a:pt x="48" y="1290"/>
                  </a:lnTo>
                  <a:lnTo>
                    <a:pt x="61" y="1293"/>
                  </a:lnTo>
                  <a:lnTo>
                    <a:pt x="74" y="1294"/>
                  </a:lnTo>
                  <a:lnTo>
                    <a:pt x="89" y="1294"/>
                  </a:lnTo>
                  <a:lnTo>
                    <a:pt x="126" y="1293"/>
                  </a:lnTo>
                  <a:lnTo>
                    <a:pt x="164" y="1285"/>
                  </a:lnTo>
                  <a:lnTo>
                    <a:pt x="208" y="1274"/>
                  </a:lnTo>
                  <a:lnTo>
                    <a:pt x="251" y="1256"/>
                  </a:lnTo>
                  <a:lnTo>
                    <a:pt x="296" y="1235"/>
                  </a:lnTo>
                  <a:lnTo>
                    <a:pt x="339" y="1209"/>
                  </a:lnTo>
                  <a:lnTo>
                    <a:pt x="362" y="1193"/>
                  </a:lnTo>
                  <a:lnTo>
                    <a:pt x="385" y="1175"/>
                  </a:lnTo>
                  <a:lnTo>
                    <a:pt x="407" y="1155"/>
                  </a:lnTo>
                  <a:lnTo>
                    <a:pt x="433" y="1134"/>
                  </a:lnTo>
                  <a:lnTo>
                    <a:pt x="483" y="1085"/>
                  </a:lnTo>
                  <a:lnTo>
                    <a:pt x="534" y="1034"/>
                  </a:lnTo>
                  <a:lnTo>
                    <a:pt x="584" y="981"/>
                  </a:lnTo>
                  <a:lnTo>
                    <a:pt x="632" y="926"/>
                  </a:lnTo>
                  <a:lnTo>
                    <a:pt x="677" y="876"/>
                  </a:lnTo>
                  <a:lnTo>
                    <a:pt x="698" y="852"/>
                  </a:lnTo>
                  <a:lnTo>
                    <a:pt x="718" y="831"/>
                  </a:lnTo>
                  <a:lnTo>
                    <a:pt x="735" y="810"/>
                  </a:lnTo>
                  <a:lnTo>
                    <a:pt x="753" y="788"/>
                  </a:lnTo>
                  <a:lnTo>
                    <a:pt x="779" y="746"/>
                  </a:lnTo>
                  <a:lnTo>
                    <a:pt x="804" y="704"/>
                  </a:lnTo>
                  <a:lnTo>
                    <a:pt x="827" y="666"/>
                  </a:lnTo>
                  <a:lnTo>
                    <a:pt x="849" y="627"/>
                  </a:lnTo>
                  <a:lnTo>
                    <a:pt x="875" y="592"/>
                  </a:lnTo>
                  <a:lnTo>
                    <a:pt x="890" y="574"/>
                  </a:lnTo>
                  <a:lnTo>
                    <a:pt x="907" y="558"/>
                  </a:lnTo>
                  <a:lnTo>
                    <a:pt x="923" y="542"/>
                  </a:lnTo>
                  <a:lnTo>
                    <a:pt x="944" y="529"/>
                  </a:lnTo>
                  <a:lnTo>
                    <a:pt x="967" y="516"/>
                  </a:lnTo>
                  <a:lnTo>
                    <a:pt x="991" y="503"/>
                  </a:lnTo>
                  <a:lnTo>
                    <a:pt x="1042" y="484"/>
                  </a:lnTo>
                  <a:lnTo>
                    <a:pt x="1097" y="466"/>
                  </a:lnTo>
                  <a:lnTo>
                    <a:pt x="1157" y="453"/>
                  </a:lnTo>
                  <a:lnTo>
                    <a:pt x="1219" y="439"/>
                  </a:lnTo>
                  <a:lnTo>
                    <a:pt x="1281" y="423"/>
                  </a:lnTo>
                  <a:lnTo>
                    <a:pt x="1340" y="402"/>
                  </a:lnTo>
                  <a:lnTo>
                    <a:pt x="1371" y="389"/>
                  </a:lnTo>
                  <a:lnTo>
                    <a:pt x="1398" y="378"/>
                  </a:lnTo>
                  <a:lnTo>
                    <a:pt x="1427" y="362"/>
                  </a:lnTo>
                  <a:lnTo>
                    <a:pt x="1458" y="346"/>
                  </a:lnTo>
                  <a:lnTo>
                    <a:pt x="1520" y="307"/>
                  </a:lnTo>
                  <a:lnTo>
                    <a:pt x="1581" y="265"/>
                  </a:lnTo>
                  <a:lnTo>
                    <a:pt x="1644" y="222"/>
                  </a:lnTo>
                  <a:lnTo>
                    <a:pt x="1704" y="178"/>
                  </a:lnTo>
                  <a:lnTo>
                    <a:pt x="1762" y="138"/>
                  </a:lnTo>
                  <a:lnTo>
                    <a:pt x="1786" y="119"/>
                  </a:lnTo>
                  <a:lnTo>
                    <a:pt x="1810" y="103"/>
                  </a:lnTo>
                  <a:lnTo>
                    <a:pt x="1832" y="87"/>
                  </a:lnTo>
                  <a:lnTo>
                    <a:pt x="1852" y="75"/>
                  </a:lnTo>
                  <a:lnTo>
                    <a:pt x="1869" y="64"/>
                  </a:lnTo>
                  <a:lnTo>
                    <a:pt x="1887" y="55"/>
                  </a:lnTo>
                  <a:lnTo>
                    <a:pt x="1916" y="38"/>
                  </a:lnTo>
                  <a:lnTo>
                    <a:pt x="1937" y="26"/>
                  </a:lnTo>
                  <a:lnTo>
                    <a:pt x="1956" y="18"/>
                  </a:lnTo>
                  <a:lnTo>
                    <a:pt x="1972" y="11"/>
                  </a:lnTo>
                  <a:lnTo>
                    <a:pt x="1984" y="6"/>
                  </a:lnTo>
                  <a:lnTo>
                    <a:pt x="1995" y="5"/>
                  </a:lnTo>
                  <a:lnTo>
                    <a:pt x="2003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0" name="Freeform 166"/>
            <p:cNvSpPr/>
            <p:nvPr/>
          </p:nvSpPr>
          <p:spPr bwMode="auto">
            <a:xfrm>
              <a:off x="2959" y="1762"/>
              <a:ext cx="1597" cy="1278"/>
            </a:xfrm>
            <a:custGeom>
              <a:avLst/>
              <a:gdLst>
                <a:gd name="T0" fmla="*/ 155 w 3195"/>
                <a:gd name="T1" fmla="*/ 201 h 2555"/>
                <a:gd name="T2" fmla="*/ 172 w 3195"/>
                <a:gd name="T3" fmla="*/ 171 h 2555"/>
                <a:gd name="T4" fmla="*/ 187 w 3195"/>
                <a:gd name="T5" fmla="*/ 148 h 2555"/>
                <a:gd name="T6" fmla="*/ 192 w 3195"/>
                <a:gd name="T7" fmla="*/ 139 h 2555"/>
                <a:gd name="T8" fmla="*/ 191 w 3195"/>
                <a:gd name="T9" fmla="*/ 133 h 2555"/>
                <a:gd name="T10" fmla="*/ 182 w 3195"/>
                <a:gd name="T11" fmla="*/ 129 h 2555"/>
                <a:gd name="T12" fmla="*/ 169 w 3195"/>
                <a:gd name="T13" fmla="*/ 127 h 2555"/>
                <a:gd name="T14" fmla="*/ 143 w 3195"/>
                <a:gd name="T15" fmla="*/ 130 h 2555"/>
                <a:gd name="T16" fmla="*/ 125 w 3195"/>
                <a:gd name="T17" fmla="*/ 137 h 2555"/>
                <a:gd name="T18" fmla="*/ 104 w 3195"/>
                <a:gd name="T19" fmla="*/ 148 h 2555"/>
                <a:gd name="T20" fmla="*/ 78 w 3195"/>
                <a:gd name="T21" fmla="*/ 166 h 2555"/>
                <a:gd name="T22" fmla="*/ 62 w 3195"/>
                <a:gd name="T23" fmla="*/ 178 h 2555"/>
                <a:gd name="T24" fmla="*/ 53 w 3195"/>
                <a:gd name="T25" fmla="*/ 184 h 2555"/>
                <a:gd name="T26" fmla="*/ 50 w 3195"/>
                <a:gd name="T27" fmla="*/ 187 h 2555"/>
                <a:gd name="T28" fmla="*/ 50 w 3195"/>
                <a:gd name="T29" fmla="*/ 189 h 2555"/>
                <a:gd name="T30" fmla="*/ 49 w 3195"/>
                <a:gd name="T31" fmla="*/ 196 h 2555"/>
                <a:gd name="T32" fmla="*/ 47 w 3195"/>
                <a:gd name="T33" fmla="*/ 211 h 2555"/>
                <a:gd name="T34" fmla="*/ 46 w 3195"/>
                <a:gd name="T35" fmla="*/ 235 h 2555"/>
                <a:gd name="T36" fmla="*/ 43 w 3195"/>
                <a:gd name="T37" fmla="*/ 265 h 2555"/>
                <a:gd name="T38" fmla="*/ 40 w 3195"/>
                <a:gd name="T39" fmla="*/ 284 h 2555"/>
                <a:gd name="T40" fmla="*/ 36 w 3195"/>
                <a:gd name="T41" fmla="*/ 296 h 2555"/>
                <a:gd name="T42" fmla="*/ 31 w 3195"/>
                <a:gd name="T43" fmla="*/ 304 h 2555"/>
                <a:gd name="T44" fmla="*/ 21 w 3195"/>
                <a:gd name="T45" fmla="*/ 312 h 2555"/>
                <a:gd name="T46" fmla="*/ 11 w 3195"/>
                <a:gd name="T47" fmla="*/ 319 h 2555"/>
                <a:gd name="T48" fmla="*/ 6 w 3195"/>
                <a:gd name="T49" fmla="*/ 320 h 2555"/>
                <a:gd name="T50" fmla="*/ 2 w 3195"/>
                <a:gd name="T51" fmla="*/ 315 h 2555"/>
                <a:gd name="T52" fmla="*/ 1 w 3195"/>
                <a:gd name="T53" fmla="*/ 301 h 2555"/>
                <a:gd name="T54" fmla="*/ 0 w 3195"/>
                <a:gd name="T55" fmla="*/ 279 h 2555"/>
                <a:gd name="T56" fmla="*/ 1 w 3195"/>
                <a:gd name="T57" fmla="*/ 248 h 2555"/>
                <a:gd name="T58" fmla="*/ 2 w 3195"/>
                <a:gd name="T59" fmla="*/ 227 h 2555"/>
                <a:gd name="T60" fmla="*/ 0 w 3195"/>
                <a:gd name="T61" fmla="*/ 196 h 2555"/>
                <a:gd name="T62" fmla="*/ 1 w 3195"/>
                <a:gd name="T63" fmla="*/ 173 h 2555"/>
                <a:gd name="T64" fmla="*/ 6 w 3195"/>
                <a:gd name="T65" fmla="*/ 161 h 2555"/>
                <a:gd name="T66" fmla="*/ 14 w 3195"/>
                <a:gd name="T67" fmla="*/ 148 h 2555"/>
                <a:gd name="T68" fmla="*/ 24 w 3195"/>
                <a:gd name="T69" fmla="*/ 139 h 2555"/>
                <a:gd name="T70" fmla="*/ 38 w 3195"/>
                <a:gd name="T71" fmla="*/ 126 h 2555"/>
                <a:gd name="T72" fmla="*/ 59 w 3195"/>
                <a:gd name="T73" fmla="*/ 109 h 2555"/>
                <a:gd name="T74" fmla="*/ 100 w 3195"/>
                <a:gd name="T75" fmla="*/ 78 h 2555"/>
                <a:gd name="T76" fmla="*/ 124 w 3195"/>
                <a:gd name="T77" fmla="*/ 60 h 2555"/>
                <a:gd name="T78" fmla="*/ 153 w 3195"/>
                <a:gd name="T79" fmla="*/ 40 h 2555"/>
                <a:gd name="T80" fmla="*/ 175 w 3195"/>
                <a:gd name="T81" fmla="*/ 28 h 2555"/>
                <a:gd name="T82" fmla="*/ 185 w 3195"/>
                <a:gd name="T83" fmla="*/ 23 h 2555"/>
                <a:gd name="T84" fmla="*/ 194 w 3195"/>
                <a:gd name="T85" fmla="*/ 21 h 2555"/>
                <a:gd name="T86" fmla="*/ 206 w 3195"/>
                <a:gd name="T87" fmla="*/ 20 h 2555"/>
                <a:gd name="T88" fmla="*/ 226 w 3195"/>
                <a:gd name="T89" fmla="*/ 18 h 2555"/>
                <a:gd name="T90" fmla="*/ 252 w 3195"/>
                <a:gd name="T91" fmla="*/ 15 h 2555"/>
                <a:gd name="T92" fmla="*/ 295 w 3195"/>
                <a:gd name="T93" fmla="*/ 12 h 2555"/>
                <a:gd name="T94" fmla="*/ 325 w 3195"/>
                <a:gd name="T95" fmla="*/ 9 h 2555"/>
                <a:gd name="T96" fmla="*/ 369 w 3195"/>
                <a:gd name="T97" fmla="*/ 4 h 25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95" h="2555">
                  <a:moveTo>
                    <a:pt x="1077" y="1891"/>
                  </a:moveTo>
                  <a:lnTo>
                    <a:pt x="1162" y="1746"/>
                  </a:lnTo>
                  <a:lnTo>
                    <a:pt x="1204" y="1674"/>
                  </a:lnTo>
                  <a:lnTo>
                    <a:pt x="1242" y="1605"/>
                  </a:lnTo>
                  <a:lnTo>
                    <a:pt x="1281" y="1537"/>
                  </a:lnTo>
                  <a:lnTo>
                    <a:pt x="1316" y="1474"/>
                  </a:lnTo>
                  <a:lnTo>
                    <a:pt x="1350" y="1417"/>
                  </a:lnTo>
                  <a:lnTo>
                    <a:pt x="1379" y="1362"/>
                  </a:lnTo>
                  <a:lnTo>
                    <a:pt x="1410" y="1310"/>
                  </a:lnTo>
                  <a:lnTo>
                    <a:pt x="1442" y="1262"/>
                  </a:lnTo>
                  <a:lnTo>
                    <a:pt x="1474" y="1217"/>
                  </a:lnTo>
                  <a:lnTo>
                    <a:pt x="1503" y="1177"/>
                  </a:lnTo>
                  <a:lnTo>
                    <a:pt x="1516" y="1158"/>
                  </a:lnTo>
                  <a:lnTo>
                    <a:pt x="1524" y="1140"/>
                  </a:lnTo>
                  <a:lnTo>
                    <a:pt x="1533" y="1124"/>
                  </a:lnTo>
                  <a:lnTo>
                    <a:pt x="1538" y="1108"/>
                  </a:lnTo>
                  <a:lnTo>
                    <a:pt x="1542" y="1093"/>
                  </a:lnTo>
                  <a:lnTo>
                    <a:pt x="1542" y="1080"/>
                  </a:lnTo>
                  <a:lnTo>
                    <a:pt x="1538" y="1068"/>
                  </a:lnTo>
                  <a:lnTo>
                    <a:pt x="1530" y="1060"/>
                  </a:lnTo>
                  <a:lnTo>
                    <a:pt x="1519" y="1050"/>
                  </a:lnTo>
                  <a:lnTo>
                    <a:pt x="1505" y="1042"/>
                  </a:lnTo>
                  <a:lnTo>
                    <a:pt x="1485" y="1035"/>
                  </a:lnTo>
                  <a:lnTo>
                    <a:pt x="1463" y="1029"/>
                  </a:lnTo>
                  <a:lnTo>
                    <a:pt x="1440" y="1024"/>
                  </a:lnTo>
                  <a:lnTo>
                    <a:pt x="1411" y="1019"/>
                  </a:lnTo>
                  <a:lnTo>
                    <a:pt x="1382" y="1018"/>
                  </a:lnTo>
                  <a:lnTo>
                    <a:pt x="1352" y="1016"/>
                  </a:lnTo>
                  <a:lnTo>
                    <a:pt x="1286" y="1018"/>
                  </a:lnTo>
                  <a:lnTo>
                    <a:pt x="1215" y="1026"/>
                  </a:lnTo>
                  <a:lnTo>
                    <a:pt x="1180" y="1031"/>
                  </a:lnTo>
                  <a:lnTo>
                    <a:pt x="1144" y="1039"/>
                  </a:lnTo>
                  <a:lnTo>
                    <a:pt x="1110" y="1048"/>
                  </a:lnTo>
                  <a:lnTo>
                    <a:pt x="1077" y="1060"/>
                  </a:lnTo>
                  <a:lnTo>
                    <a:pt x="1043" y="1072"/>
                  </a:lnTo>
                  <a:lnTo>
                    <a:pt x="1004" y="1090"/>
                  </a:lnTo>
                  <a:lnTo>
                    <a:pt x="966" y="1109"/>
                  </a:lnTo>
                  <a:lnTo>
                    <a:pt x="924" y="1134"/>
                  </a:lnTo>
                  <a:lnTo>
                    <a:pt x="882" y="1156"/>
                  </a:lnTo>
                  <a:lnTo>
                    <a:pt x="837" y="1183"/>
                  </a:lnTo>
                  <a:lnTo>
                    <a:pt x="752" y="1238"/>
                  </a:lnTo>
                  <a:lnTo>
                    <a:pt x="708" y="1267"/>
                  </a:lnTo>
                  <a:lnTo>
                    <a:pt x="668" y="1294"/>
                  </a:lnTo>
                  <a:lnTo>
                    <a:pt x="626" y="1323"/>
                  </a:lnTo>
                  <a:lnTo>
                    <a:pt x="591" y="1351"/>
                  </a:lnTo>
                  <a:lnTo>
                    <a:pt x="555" y="1375"/>
                  </a:lnTo>
                  <a:lnTo>
                    <a:pt x="523" y="1397"/>
                  </a:lnTo>
                  <a:lnTo>
                    <a:pt x="496" y="1420"/>
                  </a:lnTo>
                  <a:lnTo>
                    <a:pt x="472" y="1437"/>
                  </a:lnTo>
                  <a:lnTo>
                    <a:pt x="452" y="1450"/>
                  </a:lnTo>
                  <a:lnTo>
                    <a:pt x="438" y="1463"/>
                  </a:lnTo>
                  <a:lnTo>
                    <a:pt x="425" y="1471"/>
                  </a:lnTo>
                  <a:lnTo>
                    <a:pt x="415" y="1478"/>
                  </a:lnTo>
                  <a:lnTo>
                    <a:pt x="409" y="1482"/>
                  </a:lnTo>
                  <a:lnTo>
                    <a:pt x="404" y="1487"/>
                  </a:lnTo>
                  <a:lnTo>
                    <a:pt x="403" y="1491"/>
                  </a:lnTo>
                  <a:lnTo>
                    <a:pt x="401" y="1494"/>
                  </a:lnTo>
                  <a:lnTo>
                    <a:pt x="401" y="1499"/>
                  </a:lnTo>
                  <a:lnTo>
                    <a:pt x="401" y="1503"/>
                  </a:lnTo>
                  <a:lnTo>
                    <a:pt x="403" y="1510"/>
                  </a:lnTo>
                  <a:lnTo>
                    <a:pt x="403" y="1519"/>
                  </a:lnTo>
                  <a:lnTo>
                    <a:pt x="403" y="1529"/>
                  </a:lnTo>
                  <a:lnTo>
                    <a:pt x="403" y="1545"/>
                  </a:lnTo>
                  <a:lnTo>
                    <a:pt x="399" y="1565"/>
                  </a:lnTo>
                  <a:lnTo>
                    <a:pt x="396" y="1589"/>
                  </a:lnTo>
                  <a:lnTo>
                    <a:pt x="391" y="1616"/>
                  </a:lnTo>
                  <a:lnTo>
                    <a:pt x="386" y="1651"/>
                  </a:lnTo>
                  <a:lnTo>
                    <a:pt x="383" y="1688"/>
                  </a:lnTo>
                  <a:lnTo>
                    <a:pt x="378" y="1732"/>
                  </a:lnTo>
                  <a:lnTo>
                    <a:pt x="375" y="1777"/>
                  </a:lnTo>
                  <a:lnTo>
                    <a:pt x="370" y="1825"/>
                  </a:lnTo>
                  <a:lnTo>
                    <a:pt x="369" y="1873"/>
                  </a:lnTo>
                  <a:lnTo>
                    <a:pt x="364" y="1923"/>
                  </a:lnTo>
                  <a:lnTo>
                    <a:pt x="356" y="2023"/>
                  </a:lnTo>
                  <a:lnTo>
                    <a:pt x="351" y="2071"/>
                  </a:lnTo>
                  <a:lnTo>
                    <a:pt x="345" y="2118"/>
                  </a:lnTo>
                  <a:lnTo>
                    <a:pt x="340" y="2161"/>
                  </a:lnTo>
                  <a:lnTo>
                    <a:pt x="333" y="2203"/>
                  </a:lnTo>
                  <a:lnTo>
                    <a:pt x="327" y="2237"/>
                  </a:lnTo>
                  <a:lnTo>
                    <a:pt x="321" y="2269"/>
                  </a:lnTo>
                  <a:lnTo>
                    <a:pt x="312" y="2295"/>
                  </a:lnTo>
                  <a:lnTo>
                    <a:pt x="304" y="2320"/>
                  </a:lnTo>
                  <a:lnTo>
                    <a:pt x="296" y="2343"/>
                  </a:lnTo>
                  <a:lnTo>
                    <a:pt x="288" y="2364"/>
                  </a:lnTo>
                  <a:lnTo>
                    <a:pt x="280" y="2380"/>
                  </a:lnTo>
                  <a:lnTo>
                    <a:pt x="271" y="2396"/>
                  </a:lnTo>
                  <a:lnTo>
                    <a:pt x="259" y="2412"/>
                  </a:lnTo>
                  <a:lnTo>
                    <a:pt x="250" y="2425"/>
                  </a:lnTo>
                  <a:lnTo>
                    <a:pt x="229" y="2446"/>
                  </a:lnTo>
                  <a:lnTo>
                    <a:pt x="210" y="2465"/>
                  </a:lnTo>
                  <a:lnTo>
                    <a:pt x="189" y="2481"/>
                  </a:lnTo>
                  <a:lnTo>
                    <a:pt x="169" y="2496"/>
                  </a:lnTo>
                  <a:lnTo>
                    <a:pt x="148" y="2512"/>
                  </a:lnTo>
                  <a:lnTo>
                    <a:pt x="129" y="2526"/>
                  </a:lnTo>
                  <a:lnTo>
                    <a:pt x="107" y="2542"/>
                  </a:lnTo>
                  <a:lnTo>
                    <a:pt x="95" y="2547"/>
                  </a:lnTo>
                  <a:lnTo>
                    <a:pt x="84" y="2552"/>
                  </a:lnTo>
                  <a:lnTo>
                    <a:pt x="73" y="2555"/>
                  </a:lnTo>
                  <a:lnTo>
                    <a:pt x="63" y="2555"/>
                  </a:lnTo>
                  <a:lnTo>
                    <a:pt x="55" y="2554"/>
                  </a:lnTo>
                  <a:lnTo>
                    <a:pt x="45" y="2549"/>
                  </a:lnTo>
                  <a:lnTo>
                    <a:pt x="37" y="2541"/>
                  </a:lnTo>
                  <a:lnTo>
                    <a:pt x="29" y="2529"/>
                  </a:lnTo>
                  <a:lnTo>
                    <a:pt x="23" y="2515"/>
                  </a:lnTo>
                  <a:lnTo>
                    <a:pt x="18" y="2496"/>
                  </a:lnTo>
                  <a:lnTo>
                    <a:pt x="13" y="2472"/>
                  </a:lnTo>
                  <a:lnTo>
                    <a:pt x="10" y="2441"/>
                  </a:lnTo>
                  <a:lnTo>
                    <a:pt x="8" y="2407"/>
                  </a:lnTo>
                  <a:lnTo>
                    <a:pt x="7" y="2367"/>
                  </a:lnTo>
                  <a:lnTo>
                    <a:pt x="7" y="2325"/>
                  </a:lnTo>
                  <a:lnTo>
                    <a:pt x="7" y="2280"/>
                  </a:lnTo>
                  <a:lnTo>
                    <a:pt x="7" y="2232"/>
                  </a:lnTo>
                  <a:lnTo>
                    <a:pt x="8" y="2184"/>
                  </a:lnTo>
                  <a:lnTo>
                    <a:pt x="12" y="2082"/>
                  </a:lnTo>
                  <a:lnTo>
                    <a:pt x="13" y="2034"/>
                  </a:lnTo>
                  <a:lnTo>
                    <a:pt x="15" y="1984"/>
                  </a:lnTo>
                  <a:lnTo>
                    <a:pt x="16" y="1938"/>
                  </a:lnTo>
                  <a:lnTo>
                    <a:pt x="16" y="1894"/>
                  </a:lnTo>
                  <a:lnTo>
                    <a:pt x="18" y="1852"/>
                  </a:lnTo>
                  <a:lnTo>
                    <a:pt x="18" y="1815"/>
                  </a:lnTo>
                  <a:lnTo>
                    <a:pt x="16" y="1746"/>
                  </a:lnTo>
                  <a:lnTo>
                    <a:pt x="13" y="1682"/>
                  </a:lnTo>
                  <a:lnTo>
                    <a:pt x="8" y="1621"/>
                  </a:lnTo>
                  <a:lnTo>
                    <a:pt x="4" y="1565"/>
                  </a:lnTo>
                  <a:lnTo>
                    <a:pt x="0" y="1511"/>
                  </a:lnTo>
                  <a:lnTo>
                    <a:pt x="2" y="1458"/>
                  </a:lnTo>
                  <a:lnTo>
                    <a:pt x="7" y="1409"/>
                  </a:lnTo>
                  <a:lnTo>
                    <a:pt x="12" y="1384"/>
                  </a:lnTo>
                  <a:lnTo>
                    <a:pt x="18" y="1362"/>
                  </a:lnTo>
                  <a:lnTo>
                    <a:pt x="26" y="1339"/>
                  </a:lnTo>
                  <a:lnTo>
                    <a:pt x="33" y="1317"/>
                  </a:lnTo>
                  <a:lnTo>
                    <a:pt x="49" y="1281"/>
                  </a:lnTo>
                  <a:lnTo>
                    <a:pt x="66" y="1246"/>
                  </a:lnTo>
                  <a:lnTo>
                    <a:pt x="89" y="1214"/>
                  </a:lnTo>
                  <a:lnTo>
                    <a:pt x="102" y="1199"/>
                  </a:lnTo>
                  <a:lnTo>
                    <a:pt x="118" y="1182"/>
                  </a:lnTo>
                  <a:lnTo>
                    <a:pt x="134" y="1164"/>
                  </a:lnTo>
                  <a:lnTo>
                    <a:pt x="150" y="1146"/>
                  </a:lnTo>
                  <a:lnTo>
                    <a:pt x="171" y="1129"/>
                  </a:lnTo>
                  <a:lnTo>
                    <a:pt x="193" y="1106"/>
                  </a:lnTo>
                  <a:lnTo>
                    <a:pt x="218" y="1084"/>
                  </a:lnTo>
                  <a:lnTo>
                    <a:pt x="245" y="1060"/>
                  </a:lnTo>
                  <a:lnTo>
                    <a:pt x="275" y="1032"/>
                  </a:lnTo>
                  <a:lnTo>
                    <a:pt x="309" y="1002"/>
                  </a:lnTo>
                  <a:lnTo>
                    <a:pt x="348" y="971"/>
                  </a:lnTo>
                  <a:lnTo>
                    <a:pt x="388" y="937"/>
                  </a:lnTo>
                  <a:lnTo>
                    <a:pt x="433" y="904"/>
                  </a:lnTo>
                  <a:lnTo>
                    <a:pt x="477" y="867"/>
                  </a:lnTo>
                  <a:lnTo>
                    <a:pt x="571" y="794"/>
                  </a:lnTo>
                  <a:lnTo>
                    <a:pt x="668" y="722"/>
                  </a:lnTo>
                  <a:lnTo>
                    <a:pt x="760" y="651"/>
                  </a:lnTo>
                  <a:lnTo>
                    <a:pt x="806" y="617"/>
                  </a:lnTo>
                  <a:lnTo>
                    <a:pt x="848" y="587"/>
                  </a:lnTo>
                  <a:lnTo>
                    <a:pt x="888" y="556"/>
                  </a:lnTo>
                  <a:lnTo>
                    <a:pt x="925" y="529"/>
                  </a:lnTo>
                  <a:lnTo>
                    <a:pt x="995" y="479"/>
                  </a:lnTo>
                  <a:lnTo>
                    <a:pt x="1059" y="434"/>
                  </a:lnTo>
                  <a:lnTo>
                    <a:pt x="1120" y="389"/>
                  </a:lnTo>
                  <a:lnTo>
                    <a:pt x="1176" y="350"/>
                  </a:lnTo>
                  <a:lnTo>
                    <a:pt x="1229" y="313"/>
                  </a:lnTo>
                  <a:lnTo>
                    <a:pt x="1283" y="283"/>
                  </a:lnTo>
                  <a:lnTo>
                    <a:pt x="1332" y="252"/>
                  </a:lnTo>
                  <a:lnTo>
                    <a:pt x="1379" y="227"/>
                  </a:lnTo>
                  <a:lnTo>
                    <a:pt x="1402" y="217"/>
                  </a:lnTo>
                  <a:lnTo>
                    <a:pt x="1421" y="207"/>
                  </a:lnTo>
                  <a:lnTo>
                    <a:pt x="1439" y="199"/>
                  </a:lnTo>
                  <a:lnTo>
                    <a:pt x="1453" y="193"/>
                  </a:lnTo>
                  <a:lnTo>
                    <a:pt x="1480" y="181"/>
                  </a:lnTo>
                  <a:lnTo>
                    <a:pt x="1508" y="175"/>
                  </a:lnTo>
                  <a:lnTo>
                    <a:pt x="1521" y="172"/>
                  </a:lnTo>
                  <a:lnTo>
                    <a:pt x="1537" y="170"/>
                  </a:lnTo>
                  <a:lnTo>
                    <a:pt x="1553" y="167"/>
                  </a:lnTo>
                  <a:lnTo>
                    <a:pt x="1574" y="165"/>
                  </a:lnTo>
                  <a:lnTo>
                    <a:pt x="1596" y="162"/>
                  </a:lnTo>
                  <a:lnTo>
                    <a:pt x="1620" y="159"/>
                  </a:lnTo>
                  <a:lnTo>
                    <a:pt x="1649" y="156"/>
                  </a:lnTo>
                  <a:lnTo>
                    <a:pt x="1681" y="151"/>
                  </a:lnTo>
                  <a:lnTo>
                    <a:pt x="1720" y="146"/>
                  </a:lnTo>
                  <a:lnTo>
                    <a:pt x="1762" y="141"/>
                  </a:lnTo>
                  <a:lnTo>
                    <a:pt x="1809" y="138"/>
                  </a:lnTo>
                  <a:lnTo>
                    <a:pt x="1857" y="133"/>
                  </a:lnTo>
                  <a:lnTo>
                    <a:pt x="1907" y="128"/>
                  </a:lnTo>
                  <a:lnTo>
                    <a:pt x="1963" y="124"/>
                  </a:lnTo>
                  <a:lnTo>
                    <a:pt x="2018" y="119"/>
                  </a:lnTo>
                  <a:lnTo>
                    <a:pt x="2074" y="114"/>
                  </a:lnTo>
                  <a:lnTo>
                    <a:pt x="2190" y="104"/>
                  </a:lnTo>
                  <a:lnTo>
                    <a:pt x="2304" y="95"/>
                  </a:lnTo>
                  <a:lnTo>
                    <a:pt x="2360" y="90"/>
                  </a:lnTo>
                  <a:lnTo>
                    <a:pt x="2413" y="85"/>
                  </a:lnTo>
                  <a:lnTo>
                    <a:pt x="2465" y="80"/>
                  </a:lnTo>
                  <a:lnTo>
                    <a:pt x="2515" y="75"/>
                  </a:lnTo>
                  <a:lnTo>
                    <a:pt x="2606" y="66"/>
                  </a:lnTo>
                  <a:lnTo>
                    <a:pt x="2697" y="58"/>
                  </a:lnTo>
                  <a:lnTo>
                    <a:pt x="2783" y="48"/>
                  </a:lnTo>
                  <a:lnTo>
                    <a:pt x="2869" y="38"/>
                  </a:lnTo>
                  <a:lnTo>
                    <a:pt x="2952" y="29"/>
                  </a:lnTo>
                  <a:lnTo>
                    <a:pt x="3034" y="19"/>
                  </a:lnTo>
                  <a:lnTo>
                    <a:pt x="3195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1" name="Freeform 167"/>
            <p:cNvSpPr/>
            <p:nvPr/>
          </p:nvSpPr>
          <p:spPr bwMode="auto">
            <a:xfrm>
              <a:off x="3251" y="2406"/>
              <a:ext cx="114" cy="491"/>
            </a:xfrm>
            <a:custGeom>
              <a:avLst/>
              <a:gdLst>
                <a:gd name="T0" fmla="*/ 29 w 227"/>
                <a:gd name="T1" fmla="*/ 0 h 983"/>
                <a:gd name="T2" fmla="*/ 24 w 227"/>
                <a:gd name="T3" fmla="*/ 3 h 983"/>
                <a:gd name="T4" fmla="*/ 19 w 227"/>
                <a:gd name="T5" fmla="*/ 7 h 983"/>
                <a:gd name="T6" fmla="*/ 14 w 227"/>
                <a:gd name="T7" fmla="*/ 11 h 983"/>
                <a:gd name="T8" fmla="*/ 10 w 227"/>
                <a:gd name="T9" fmla="*/ 16 h 983"/>
                <a:gd name="T10" fmla="*/ 6 w 227"/>
                <a:gd name="T11" fmla="*/ 20 h 983"/>
                <a:gd name="T12" fmla="*/ 5 w 227"/>
                <a:gd name="T13" fmla="*/ 23 h 983"/>
                <a:gd name="T14" fmla="*/ 3 w 227"/>
                <a:gd name="T15" fmla="*/ 26 h 983"/>
                <a:gd name="T16" fmla="*/ 2 w 227"/>
                <a:gd name="T17" fmla="*/ 28 h 983"/>
                <a:gd name="T18" fmla="*/ 2 w 227"/>
                <a:gd name="T19" fmla="*/ 31 h 983"/>
                <a:gd name="T20" fmla="*/ 1 w 227"/>
                <a:gd name="T21" fmla="*/ 34 h 983"/>
                <a:gd name="T22" fmla="*/ 0 w 227"/>
                <a:gd name="T23" fmla="*/ 37 h 983"/>
                <a:gd name="T24" fmla="*/ 0 w 227"/>
                <a:gd name="T25" fmla="*/ 41 h 983"/>
                <a:gd name="T26" fmla="*/ 1 w 227"/>
                <a:gd name="T27" fmla="*/ 45 h 983"/>
                <a:gd name="T28" fmla="*/ 1 w 227"/>
                <a:gd name="T29" fmla="*/ 49 h 983"/>
                <a:gd name="T30" fmla="*/ 2 w 227"/>
                <a:gd name="T31" fmla="*/ 53 h 983"/>
                <a:gd name="T32" fmla="*/ 3 w 227"/>
                <a:gd name="T33" fmla="*/ 57 h 983"/>
                <a:gd name="T34" fmla="*/ 4 w 227"/>
                <a:gd name="T35" fmla="*/ 62 h 983"/>
                <a:gd name="T36" fmla="*/ 7 w 227"/>
                <a:gd name="T37" fmla="*/ 72 h 983"/>
                <a:gd name="T38" fmla="*/ 11 w 227"/>
                <a:gd name="T39" fmla="*/ 81 h 983"/>
                <a:gd name="T40" fmla="*/ 12 w 227"/>
                <a:gd name="T41" fmla="*/ 85 h 983"/>
                <a:gd name="T42" fmla="*/ 14 w 227"/>
                <a:gd name="T43" fmla="*/ 90 h 983"/>
                <a:gd name="T44" fmla="*/ 16 w 227"/>
                <a:gd name="T45" fmla="*/ 94 h 983"/>
                <a:gd name="T46" fmla="*/ 17 w 227"/>
                <a:gd name="T47" fmla="*/ 97 h 983"/>
                <a:gd name="T48" fmla="*/ 18 w 227"/>
                <a:gd name="T49" fmla="*/ 101 h 983"/>
                <a:gd name="T50" fmla="*/ 19 w 227"/>
                <a:gd name="T51" fmla="*/ 104 h 983"/>
                <a:gd name="T52" fmla="*/ 20 w 227"/>
                <a:gd name="T53" fmla="*/ 106 h 983"/>
                <a:gd name="T54" fmla="*/ 21 w 227"/>
                <a:gd name="T55" fmla="*/ 108 h 983"/>
                <a:gd name="T56" fmla="*/ 22 w 227"/>
                <a:gd name="T57" fmla="*/ 110 h 983"/>
                <a:gd name="T58" fmla="*/ 23 w 227"/>
                <a:gd name="T59" fmla="*/ 112 h 983"/>
                <a:gd name="T60" fmla="*/ 23 w 227"/>
                <a:gd name="T61" fmla="*/ 114 h 983"/>
                <a:gd name="T62" fmla="*/ 24 w 227"/>
                <a:gd name="T63" fmla="*/ 115 h 983"/>
                <a:gd name="T64" fmla="*/ 25 w 227"/>
                <a:gd name="T65" fmla="*/ 117 h 983"/>
                <a:gd name="T66" fmla="*/ 26 w 227"/>
                <a:gd name="T67" fmla="*/ 119 h 983"/>
                <a:gd name="T68" fmla="*/ 27 w 227"/>
                <a:gd name="T69" fmla="*/ 120 h 983"/>
                <a:gd name="T70" fmla="*/ 29 w 227"/>
                <a:gd name="T71" fmla="*/ 122 h 9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7" h="983">
                  <a:moveTo>
                    <a:pt x="227" y="0"/>
                  </a:moveTo>
                  <a:lnTo>
                    <a:pt x="187" y="31"/>
                  </a:lnTo>
                  <a:lnTo>
                    <a:pt x="148" y="63"/>
                  </a:lnTo>
                  <a:lnTo>
                    <a:pt x="111" y="94"/>
                  </a:lnTo>
                  <a:lnTo>
                    <a:pt x="79" y="131"/>
                  </a:lnTo>
                  <a:lnTo>
                    <a:pt x="48" y="166"/>
                  </a:lnTo>
                  <a:lnTo>
                    <a:pt x="35" y="187"/>
                  </a:lnTo>
                  <a:lnTo>
                    <a:pt x="24" y="208"/>
                  </a:lnTo>
                  <a:lnTo>
                    <a:pt x="14" y="230"/>
                  </a:lnTo>
                  <a:lnTo>
                    <a:pt x="10" y="253"/>
                  </a:lnTo>
                  <a:lnTo>
                    <a:pt x="3" y="277"/>
                  </a:lnTo>
                  <a:lnTo>
                    <a:pt x="0" y="303"/>
                  </a:lnTo>
                  <a:lnTo>
                    <a:pt x="0" y="330"/>
                  </a:lnTo>
                  <a:lnTo>
                    <a:pt x="2" y="361"/>
                  </a:lnTo>
                  <a:lnTo>
                    <a:pt x="6" y="393"/>
                  </a:lnTo>
                  <a:lnTo>
                    <a:pt x="13" y="428"/>
                  </a:lnTo>
                  <a:lnTo>
                    <a:pt x="21" y="463"/>
                  </a:lnTo>
                  <a:lnTo>
                    <a:pt x="32" y="500"/>
                  </a:lnTo>
                  <a:lnTo>
                    <a:pt x="56" y="576"/>
                  </a:lnTo>
                  <a:lnTo>
                    <a:pt x="84" y="650"/>
                  </a:lnTo>
                  <a:lnTo>
                    <a:pt x="96" y="687"/>
                  </a:lnTo>
                  <a:lnTo>
                    <a:pt x="109" y="721"/>
                  </a:lnTo>
                  <a:lnTo>
                    <a:pt x="122" y="753"/>
                  </a:lnTo>
                  <a:lnTo>
                    <a:pt x="133" y="782"/>
                  </a:lnTo>
                  <a:lnTo>
                    <a:pt x="143" y="808"/>
                  </a:lnTo>
                  <a:lnTo>
                    <a:pt x="151" y="832"/>
                  </a:lnTo>
                  <a:lnTo>
                    <a:pt x="158" y="851"/>
                  </a:lnTo>
                  <a:lnTo>
                    <a:pt x="166" y="869"/>
                  </a:lnTo>
                  <a:lnTo>
                    <a:pt x="170" y="885"/>
                  </a:lnTo>
                  <a:lnTo>
                    <a:pt x="177" y="899"/>
                  </a:lnTo>
                  <a:lnTo>
                    <a:pt x="182" y="912"/>
                  </a:lnTo>
                  <a:lnTo>
                    <a:pt x="188" y="923"/>
                  </a:lnTo>
                  <a:lnTo>
                    <a:pt x="198" y="939"/>
                  </a:lnTo>
                  <a:lnTo>
                    <a:pt x="207" y="954"/>
                  </a:lnTo>
                  <a:lnTo>
                    <a:pt x="216" y="964"/>
                  </a:lnTo>
                  <a:lnTo>
                    <a:pt x="227" y="983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2" name="Freeform 168"/>
            <p:cNvSpPr/>
            <p:nvPr/>
          </p:nvSpPr>
          <p:spPr bwMode="auto">
            <a:xfrm>
              <a:off x="3464" y="2365"/>
              <a:ext cx="178" cy="305"/>
            </a:xfrm>
            <a:custGeom>
              <a:avLst/>
              <a:gdLst>
                <a:gd name="T0" fmla="*/ 32 w 355"/>
                <a:gd name="T1" fmla="*/ 0 h 611"/>
                <a:gd name="T2" fmla="*/ 35 w 355"/>
                <a:gd name="T3" fmla="*/ 0 h 611"/>
                <a:gd name="T4" fmla="*/ 38 w 355"/>
                <a:gd name="T5" fmla="*/ 0 h 611"/>
                <a:gd name="T6" fmla="*/ 40 w 355"/>
                <a:gd name="T7" fmla="*/ 0 h 611"/>
                <a:gd name="T8" fmla="*/ 41 w 355"/>
                <a:gd name="T9" fmla="*/ 0 h 611"/>
                <a:gd name="T10" fmla="*/ 42 w 355"/>
                <a:gd name="T11" fmla="*/ 0 h 611"/>
                <a:gd name="T12" fmla="*/ 43 w 355"/>
                <a:gd name="T13" fmla="*/ 1 h 611"/>
                <a:gd name="T14" fmla="*/ 43 w 355"/>
                <a:gd name="T15" fmla="*/ 1 h 611"/>
                <a:gd name="T16" fmla="*/ 44 w 355"/>
                <a:gd name="T17" fmla="*/ 2 h 611"/>
                <a:gd name="T18" fmla="*/ 45 w 355"/>
                <a:gd name="T19" fmla="*/ 3 h 611"/>
                <a:gd name="T20" fmla="*/ 45 w 355"/>
                <a:gd name="T21" fmla="*/ 4 h 611"/>
                <a:gd name="T22" fmla="*/ 45 w 355"/>
                <a:gd name="T23" fmla="*/ 5 h 611"/>
                <a:gd name="T24" fmla="*/ 44 w 355"/>
                <a:gd name="T25" fmla="*/ 6 h 611"/>
                <a:gd name="T26" fmla="*/ 44 w 355"/>
                <a:gd name="T27" fmla="*/ 7 h 611"/>
                <a:gd name="T28" fmla="*/ 43 w 355"/>
                <a:gd name="T29" fmla="*/ 8 h 611"/>
                <a:gd name="T30" fmla="*/ 42 w 355"/>
                <a:gd name="T31" fmla="*/ 10 h 611"/>
                <a:gd name="T32" fmla="*/ 40 w 355"/>
                <a:gd name="T33" fmla="*/ 11 h 611"/>
                <a:gd name="T34" fmla="*/ 39 w 355"/>
                <a:gd name="T35" fmla="*/ 13 h 611"/>
                <a:gd name="T36" fmla="*/ 36 w 355"/>
                <a:gd name="T37" fmla="*/ 15 h 611"/>
                <a:gd name="T38" fmla="*/ 34 w 355"/>
                <a:gd name="T39" fmla="*/ 17 h 611"/>
                <a:gd name="T40" fmla="*/ 32 w 355"/>
                <a:gd name="T41" fmla="*/ 20 h 611"/>
                <a:gd name="T42" fmla="*/ 29 w 355"/>
                <a:gd name="T43" fmla="*/ 22 h 611"/>
                <a:gd name="T44" fmla="*/ 23 w 355"/>
                <a:gd name="T45" fmla="*/ 28 h 611"/>
                <a:gd name="T46" fmla="*/ 17 w 355"/>
                <a:gd name="T47" fmla="*/ 33 h 611"/>
                <a:gd name="T48" fmla="*/ 14 w 355"/>
                <a:gd name="T49" fmla="*/ 36 h 611"/>
                <a:gd name="T50" fmla="*/ 12 w 355"/>
                <a:gd name="T51" fmla="*/ 38 h 611"/>
                <a:gd name="T52" fmla="*/ 9 w 355"/>
                <a:gd name="T53" fmla="*/ 41 h 611"/>
                <a:gd name="T54" fmla="*/ 7 w 355"/>
                <a:gd name="T55" fmla="*/ 43 h 611"/>
                <a:gd name="T56" fmla="*/ 5 w 355"/>
                <a:gd name="T57" fmla="*/ 45 h 611"/>
                <a:gd name="T58" fmla="*/ 4 w 355"/>
                <a:gd name="T59" fmla="*/ 48 h 611"/>
                <a:gd name="T60" fmla="*/ 3 w 355"/>
                <a:gd name="T61" fmla="*/ 49 h 611"/>
                <a:gd name="T62" fmla="*/ 2 w 355"/>
                <a:gd name="T63" fmla="*/ 51 h 611"/>
                <a:gd name="T64" fmla="*/ 1 w 355"/>
                <a:gd name="T65" fmla="*/ 55 h 611"/>
                <a:gd name="T66" fmla="*/ 0 w 355"/>
                <a:gd name="T67" fmla="*/ 59 h 611"/>
                <a:gd name="T68" fmla="*/ 0 w 355"/>
                <a:gd name="T69" fmla="*/ 63 h 611"/>
                <a:gd name="T70" fmla="*/ 1 w 355"/>
                <a:gd name="T71" fmla="*/ 66 h 611"/>
                <a:gd name="T72" fmla="*/ 2 w 355"/>
                <a:gd name="T73" fmla="*/ 69 h 611"/>
                <a:gd name="T74" fmla="*/ 3 w 355"/>
                <a:gd name="T75" fmla="*/ 73 h 611"/>
                <a:gd name="T76" fmla="*/ 4 w 355"/>
                <a:gd name="T77" fmla="*/ 76 h 61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5" h="611">
                  <a:moveTo>
                    <a:pt x="255" y="7"/>
                  </a:moveTo>
                  <a:lnTo>
                    <a:pt x="278" y="2"/>
                  </a:lnTo>
                  <a:lnTo>
                    <a:pt x="300" y="0"/>
                  </a:lnTo>
                  <a:lnTo>
                    <a:pt x="318" y="0"/>
                  </a:lnTo>
                  <a:lnTo>
                    <a:pt x="325" y="3"/>
                  </a:lnTo>
                  <a:lnTo>
                    <a:pt x="331" y="7"/>
                  </a:lnTo>
                  <a:lnTo>
                    <a:pt x="337" y="10"/>
                  </a:lnTo>
                  <a:lnTo>
                    <a:pt x="344" y="13"/>
                  </a:lnTo>
                  <a:lnTo>
                    <a:pt x="350" y="18"/>
                  </a:lnTo>
                  <a:lnTo>
                    <a:pt x="355" y="24"/>
                  </a:lnTo>
                  <a:lnTo>
                    <a:pt x="355" y="32"/>
                  </a:lnTo>
                  <a:lnTo>
                    <a:pt x="355" y="45"/>
                  </a:lnTo>
                  <a:lnTo>
                    <a:pt x="352" y="52"/>
                  </a:lnTo>
                  <a:lnTo>
                    <a:pt x="347" y="61"/>
                  </a:lnTo>
                  <a:lnTo>
                    <a:pt x="339" y="71"/>
                  </a:lnTo>
                  <a:lnTo>
                    <a:pt x="331" y="82"/>
                  </a:lnTo>
                  <a:lnTo>
                    <a:pt x="320" y="94"/>
                  </a:lnTo>
                  <a:lnTo>
                    <a:pt x="305" y="108"/>
                  </a:lnTo>
                  <a:lnTo>
                    <a:pt x="288" y="126"/>
                  </a:lnTo>
                  <a:lnTo>
                    <a:pt x="270" y="143"/>
                  </a:lnTo>
                  <a:lnTo>
                    <a:pt x="249" y="163"/>
                  </a:lnTo>
                  <a:lnTo>
                    <a:pt x="226" y="182"/>
                  </a:lnTo>
                  <a:lnTo>
                    <a:pt x="180" y="224"/>
                  </a:lnTo>
                  <a:lnTo>
                    <a:pt x="132" y="266"/>
                  </a:lnTo>
                  <a:lnTo>
                    <a:pt x="111" y="288"/>
                  </a:lnTo>
                  <a:lnTo>
                    <a:pt x="90" y="309"/>
                  </a:lnTo>
                  <a:lnTo>
                    <a:pt x="70" y="328"/>
                  </a:lnTo>
                  <a:lnTo>
                    <a:pt x="53" y="348"/>
                  </a:lnTo>
                  <a:lnTo>
                    <a:pt x="40" y="367"/>
                  </a:lnTo>
                  <a:lnTo>
                    <a:pt x="29" y="385"/>
                  </a:lnTo>
                  <a:lnTo>
                    <a:pt x="21" y="399"/>
                  </a:lnTo>
                  <a:lnTo>
                    <a:pt x="13" y="415"/>
                  </a:lnTo>
                  <a:lnTo>
                    <a:pt x="3" y="447"/>
                  </a:lnTo>
                  <a:lnTo>
                    <a:pt x="0" y="476"/>
                  </a:lnTo>
                  <a:lnTo>
                    <a:pt x="0" y="505"/>
                  </a:lnTo>
                  <a:lnTo>
                    <a:pt x="4" y="533"/>
                  </a:lnTo>
                  <a:lnTo>
                    <a:pt x="11" y="558"/>
                  </a:lnTo>
                  <a:lnTo>
                    <a:pt x="19" y="586"/>
                  </a:lnTo>
                  <a:lnTo>
                    <a:pt x="29" y="611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3" name="Freeform 169"/>
            <p:cNvSpPr/>
            <p:nvPr/>
          </p:nvSpPr>
          <p:spPr bwMode="auto">
            <a:xfrm>
              <a:off x="3743" y="2708"/>
              <a:ext cx="189" cy="190"/>
            </a:xfrm>
            <a:custGeom>
              <a:avLst/>
              <a:gdLst>
                <a:gd name="T0" fmla="*/ 0 w 378"/>
                <a:gd name="T1" fmla="*/ 19 h 379"/>
                <a:gd name="T2" fmla="*/ 6 w 378"/>
                <a:gd name="T3" fmla="*/ 24 h 379"/>
                <a:gd name="T4" fmla="*/ 11 w 378"/>
                <a:gd name="T5" fmla="*/ 29 h 379"/>
                <a:gd name="T6" fmla="*/ 17 w 378"/>
                <a:gd name="T7" fmla="*/ 34 h 379"/>
                <a:gd name="T8" fmla="*/ 22 w 378"/>
                <a:gd name="T9" fmla="*/ 38 h 379"/>
                <a:gd name="T10" fmla="*/ 27 w 378"/>
                <a:gd name="T11" fmla="*/ 41 h 379"/>
                <a:gd name="T12" fmla="*/ 29 w 378"/>
                <a:gd name="T13" fmla="*/ 43 h 379"/>
                <a:gd name="T14" fmla="*/ 31 w 378"/>
                <a:gd name="T15" fmla="*/ 44 h 379"/>
                <a:gd name="T16" fmla="*/ 33 w 378"/>
                <a:gd name="T17" fmla="*/ 46 h 379"/>
                <a:gd name="T18" fmla="*/ 35 w 378"/>
                <a:gd name="T19" fmla="*/ 46 h 379"/>
                <a:gd name="T20" fmla="*/ 37 w 378"/>
                <a:gd name="T21" fmla="*/ 47 h 379"/>
                <a:gd name="T22" fmla="*/ 38 w 378"/>
                <a:gd name="T23" fmla="*/ 48 h 379"/>
                <a:gd name="T24" fmla="*/ 40 w 378"/>
                <a:gd name="T25" fmla="*/ 48 h 379"/>
                <a:gd name="T26" fmla="*/ 41 w 378"/>
                <a:gd name="T27" fmla="*/ 48 h 379"/>
                <a:gd name="T28" fmla="*/ 42 w 378"/>
                <a:gd name="T29" fmla="*/ 47 h 379"/>
                <a:gd name="T30" fmla="*/ 43 w 378"/>
                <a:gd name="T31" fmla="*/ 46 h 379"/>
                <a:gd name="T32" fmla="*/ 44 w 378"/>
                <a:gd name="T33" fmla="*/ 45 h 379"/>
                <a:gd name="T34" fmla="*/ 45 w 378"/>
                <a:gd name="T35" fmla="*/ 44 h 379"/>
                <a:gd name="T36" fmla="*/ 46 w 378"/>
                <a:gd name="T37" fmla="*/ 42 h 379"/>
                <a:gd name="T38" fmla="*/ 47 w 378"/>
                <a:gd name="T39" fmla="*/ 39 h 379"/>
                <a:gd name="T40" fmla="*/ 47 w 378"/>
                <a:gd name="T41" fmla="*/ 35 h 379"/>
                <a:gd name="T42" fmla="*/ 48 w 378"/>
                <a:gd name="T43" fmla="*/ 32 h 379"/>
                <a:gd name="T44" fmla="*/ 48 w 378"/>
                <a:gd name="T45" fmla="*/ 29 h 379"/>
                <a:gd name="T46" fmla="*/ 47 w 378"/>
                <a:gd name="T47" fmla="*/ 25 h 379"/>
                <a:gd name="T48" fmla="*/ 46 w 378"/>
                <a:gd name="T49" fmla="*/ 22 h 379"/>
                <a:gd name="T50" fmla="*/ 45 w 378"/>
                <a:gd name="T51" fmla="*/ 18 h 379"/>
                <a:gd name="T52" fmla="*/ 43 w 378"/>
                <a:gd name="T53" fmla="*/ 13 h 379"/>
                <a:gd name="T54" fmla="*/ 42 w 378"/>
                <a:gd name="T55" fmla="*/ 9 h 379"/>
                <a:gd name="T56" fmla="*/ 40 w 378"/>
                <a:gd name="T57" fmla="*/ 6 h 379"/>
                <a:gd name="T58" fmla="*/ 40 w 378"/>
                <a:gd name="T59" fmla="*/ 4 h 379"/>
                <a:gd name="T60" fmla="*/ 39 w 378"/>
                <a:gd name="T61" fmla="*/ 2 h 379"/>
                <a:gd name="T62" fmla="*/ 39 w 378"/>
                <a:gd name="T63" fmla="*/ 1 h 379"/>
                <a:gd name="T64" fmla="*/ 38 w 378"/>
                <a:gd name="T65" fmla="*/ 0 h 3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8" h="379">
                  <a:moveTo>
                    <a:pt x="0" y="151"/>
                  </a:moveTo>
                  <a:lnTo>
                    <a:pt x="43" y="190"/>
                  </a:lnTo>
                  <a:lnTo>
                    <a:pt x="88" y="230"/>
                  </a:lnTo>
                  <a:lnTo>
                    <a:pt x="132" y="265"/>
                  </a:lnTo>
                  <a:lnTo>
                    <a:pt x="174" y="301"/>
                  </a:lnTo>
                  <a:lnTo>
                    <a:pt x="211" y="328"/>
                  </a:lnTo>
                  <a:lnTo>
                    <a:pt x="228" y="341"/>
                  </a:lnTo>
                  <a:lnTo>
                    <a:pt x="246" y="352"/>
                  </a:lnTo>
                  <a:lnTo>
                    <a:pt x="260" y="362"/>
                  </a:lnTo>
                  <a:lnTo>
                    <a:pt x="275" y="368"/>
                  </a:lnTo>
                  <a:lnTo>
                    <a:pt x="289" y="375"/>
                  </a:lnTo>
                  <a:lnTo>
                    <a:pt x="302" y="378"/>
                  </a:lnTo>
                  <a:lnTo>
                    <a:pt x="314" y="379"/>
                  </a:lnTo>
                  <a:lnTo>
                    <a:pt x="325" y="378"/>
                  </a:lnTo>
                  <a:lnTo>
                    <a:pt x="333" y="375"/>
                  </a:lnTo>
                  <a:lnTo>
                    <a:pt x="339" y="368"/>
                  </a:lnTo>
                  <a:lnTo>
                    <a:pt x="347" y="360"/>
                  </a:lnTo>
                  <a:lnTo>
                    <a:pt x="354" y="352"/>
                  </a:lnTo>
                  <a:lnTo>
                    <a:pt x="363" y="330"/>
                  </a:lnTo>
                  <a:lnTo>
                    <a:pt x="370" y="306"/>
                  </a:lnTo>
                  <a:lnTo>
                    <a:pt x="375" y="278"/>
                  </a:lnTo>
                  <a:lnTo>
                    <a:pt x="378" y="251"/>
                  </a:lnTo>
                  <a:lnTo>
                    <a:pt x="378" y="227"/>
                  </a:lnTo>
                  <a:lnTo>
                    <a:pt x="375" y="199"/>
                  </a:lnTo>
                  <a:lnTo>
                    <a:pt x="368" y="169"/>
                  </a:lnTo>
                  <a:lnTo>
                    <a:pt x="357" y="137"/>
                  </a:lnTo>
                  <a:lnTo>
                    <a:pt x="344" y="103"/>
                  </a:lnTo>
                  <a:lnTo>
                    <a:pt x="333" y="72"/>
                  </a:lnTo>
                  <a:lnTo>
                    <a:pt x="320" y="42"/>
                  </a:lnTo>
                  <a:lnTo>
                    <a:pt x="314" y="29"/>
                  </a:lnTo>
                  <a:lnTo>
                    <a:pt x="309" y="16"/>
                  </a:lnTo>
                  <a:lnTo>
                    <a:pt x="306" y="8"/>
                  </a:lnTo>
                  <a:lnTo>
                    <a:pt x="302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4" name="Freeform 170"/>
            <p:cNvSpPr/>
            <p:nvPr/>
          </p:nvSpPr>
          <p:spPr bwMode="auto">
            <a:xfrm>
              <a:off x="3365" y="2897"/>
              <a:ext cx="152" cy="162"/>
            </a:xfrm>
            <a:custGeom>
              <a:avLst/>
              <a:gdLst>
                <a:gd name="T0" fmla="*/ 10 w 304"/>
                <a:gd name="T1" fmla="*/ 0 h 325"/>
                <a:gd name="T2" fmla="*/ 15 w 304"/>
                <a:gd name="T3" fmla="*/ 0 h 325"/>
                <a:gd name="T4" fmla="*/ 20 w 304"/>
                <a:gd name="T5" fmla="*/ 1 h 325"/>
                <a:gd name="T6" fmla="*/ 24 w 304"/>
                <a:gd name="T7" fmla="*/ 2 h 325"/>
                <a:gd name="T8" fmla="*/ 29 w 304"/>
                <a:gd name="T9" fmla="*/ 2 h 325"/>
                <a:gd name="T10" fmla="*/ 32 w 304"/>
                <a:gd name="T11" fmla="*/ 4 h 325"/>
                <a:gd name="T12" fmla="*/ 34 w 304"/>
                <a:gd name="T13" fmla="*/ 4 h 325"/>
                <a:gd name="T14" fmla="*/ 35 w 304"/>
                <a:gd name="T15" fmla="*/ 5 h 325"/>
                <a:gd name="T16" fmla="*/ 36 w 304"/>
                <a:gd name="T17" fmla="*/ 6 h 325"/>
                <a:gd name="T18" fmla="*/ 37 w 304"/>
                <a:gd name="T19" fmla="*/ 7 h 325"/>
                <a:gd name="T20" fmla="*/ 38 w 304"/>
                <a:gd name="T21" fmla="*/ 8 h 325"/>
                <a:gd name="T22" fmla="*/ 38 w 304"/>
                <a:gd name="T23" fmla="*/ 9 h 325"/>
                <a:gd name="T24" fmla="*/ 38 w 304"/>
                <a:gd name="T25" fmla="*/ 10 h 325"/>
                <a:gd name="T26" fmla="*/ 38 w 304"/>
                <a:gd name="T27" fmla="*/ 12 h 325"/>
                <a:gd name="T28" fmla="*/ 38 w 304"/>
                <a:gd name="T29" fmla="*/ 13 h 325"/>
                <a:gd name="T30" fmla="*/ 37 w 304"/>
                <a:gd name="T31" fmla="*/ 15 h 325"/>
                <a:gd name="T32" fmla="*/ 36 w 304"/>
                <a:gd name="T33" fmla="*/ 17 h 325"/>
                <a:gd name="T34" fmla="*/ 35 w 304"/>
                <a:gd name="T35" fmla="*/ 19 h 325"/>
                <a:gd name="T36" fmla="*/ 32 w 304"/>
                <a:gd name="T37" fmla="*/ 24 h 325"/>
                <a:gd name="T38" fmla="*/ 29 w 304"/>
                <a:gd name="T39" fmla="*/ 28 h 325"/>
                <a:gd name="T40" fmla="*/ 25 w 304"/>
                <a:gd name="T41" fmla="*/ 32 h 325"/>
                <a:gd name="T42" fmla="*/ 23 w 304"/>
                <a:gd name="T43" fmla="*/ 34 h 325"/>
                <a:gd name="T44" fmla="*/ 22 w 304"/>
                <a:gd name="T45" fmla="*/ 35 h 325"/>
                <a:gd name="T46" fmla="*/ 21 w 304"/>
                <a:gd name="T47" fmla="*/ 36 h 325"/>
                <a:gd name="T48" fmla="*/ 19 w 304"/>
                <a:gd name="T49" fmla="*/ 37 h 325"/>
                <a:gd name="T50" fmla="*/ 17 w 304"/>
                <a:gd name="T51" fmla="*/ 39 h 325"/>
                <a:gd name="T52" fmla="*/ 14 w 304"/>
                <a:gd name="T53" fmla="*/ 40 h 325"/>
                <a:gd name="T54" fmla="*/ 12 w 304"/>
                <a:gd name="T55" fmla="*/ 40 h 325"/>
                <a:gd name="T56" fmla="*/ 10 w 304"/>
                <a:gd name="T57" fmla="*/ 40 h 325"/>
                <a:gd name="T58" fmla="*/ 7 w 304"/>
                <a:gd name="T59" fmla="*/ 40 h 325"/>
                <a:gd name="T60" fmla="*/ 5 w 304"/>
                <a:gd name="T61" fmla="*/ 39 h 325"/>
                <a:gd name="T62" fmla="*/ 0 w 304"/>
                <a:gd name="T63" fmla="*/ 37 h 32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04" h="325">
                  <a:moveTo>
                    <a:pt x="75" y="0"/>
                  </a:moveTo>
                  <a:lnTo>
                    <a:pt x="114" y="5"/>
                  </a:lnTo>
                  <a:lnTo>
                    <a:pt x="154" y="10"/>
                  </a:lnTo>
                  <a:lnTo>
                    <a:pt x="190" y="16"/>
                  </a:lnTo>
                  <a:lnTo>
                    <a:pt x="225" y="22"/>
                  </a:lnTo>
                  <a:lnTo>
                    <a:pt x="252" y="32"/>
                  </a:lnTo>
                  <a:lnTo>
                    <a:pt x="265" y="37"/>
                  </a:lnTo>
                  <a:lnTo>
                    <a:pt x="276" y="43"/>
                  </a:lnTo>
                  <a:lnTo>
                    <a:pt x="286" y="50"/>
                  </a:lnTo>
                  <a:lnTo>
                    <a:pt x="293" y="58"/>
                  </a:lnTo>
                  <a:lnTo>
                    <a:pt x="299" y="66"/>
                  </a:lnTo>
                  <a:lnTo>
                    <a:pt x="302" y="75"/>
                  </a:lnTo>
                  <a:lnTo>
                    <a:pt x="304" y="87"/>
                  </a:lnTo>
                  <a:lnTo>
                    <a:pt x="302" y="96"/>
                  </a:lnTo>
                  <a:lnTo>
                    <a:pt x="297" y="111"/>
                  </a:lnTo>
                  <a:lnTo>
                    <a:pt x="291" y="127"/>
                  </a:lnTo>
                  <a:lnTo>
                    <a:pt x="283" y="143"/>
                  </a:lnTo>
                  <a:lnTo>
                    <a:pt x="273" y="159"/>
                  </a:lnTo>
                  <a:lnTo>
                    <a:pt x="249" y="193"/>
                  </a:lnTo>
                  <a:lnTo>
                    <a:pt x="225" y="227"/>
                  </a:lnTo>
                  <a:lnTo>
                    <a:pt x="198" y="257"/>
                  </a:lnTo>
                  <a:lnTo>
                    <a:pt x="183" y="272"/>
                  </a:lnTo>
                  <a:lnTo>
                    <a:pt x="172" y="283"/>
                  </a:lnTo>
                  <a:lnTo>
                    <a:pt x="161" y="294"/>
                  </a:lnTo>
                  <a:lnTo>
                    <a:pt x="151" y="302"/>
                  </a:lnTo>
                  <a:lnTo>
                    <a:pt x="132" y="313"/>
                  </a:lnTo>
                  <a:lnTo>
                    <a:pt x="112" y="322"/>
                  </a:lnTo>
                  <a:lnTo>
                    <a:pt x="93" y="325"/>
                  </a:lnTo>
                  <a:lnTo>
                    <a:pt x="75" y="325"/>
                  </a:lnTo>
                  <a:lnTo>
                    <a:pt x="56" y="322"/>
                  </a:lnTo>
                  <a:lnTo>
                    <a:pt x="37" y="315"/>
                  </a:lnTo>
                  <a:lnTo>
                    <a:pt x="0" y="302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5" name="Freeform 171"/>
            <p:cNvSpPr/>
            <p:nvPr/>
          </p:nvSpPr>
          <p:spPr bwMode="auto">
            <a:xfrm>
              <a:off x="3334" y="2443"/>
              <a:ext cx="1001" cy="648"/>
            </a:xfrm>
            <a:custGeom>
              <a:avLst/>
              <a:gdLst>
                <a:gd name="T0" fmla="*/ 36 w 2003"/>
                <a:gd name="T1" fmla="*/ 76 h 1294"/>
                <a:gd name="T2" fmla="*/ 25 w 2003"/>
                <a:gd name="T3" fmla="*/ 95 h 1294"/>
                <a:gd name="T4" fmla="*/ 15 w 2003"/>
                <a:gd name="T5" fmla="*/ 112 h 1294"/>
                <a:gd name="T6" fmla="*/ 7 w 2003"/>
                <a:gd name="T7" fmla="*/ 126 h 1294"/>
                <a:gd name="T8" fmla="*/ 4 w 2003"/>
                <a:gd name="T9" fmla="*/ 133 h 1294"/>
                <a:gd name="T10" fmla="*/ 1 w 2003"/>
                <a:gd name="T11" fmla="*/ 143 h 1294"/>
                <a:gd name="T12" fmla="*/ 0 w 2003"/>
                <a:gd name="T13" fmla="*/ 152 h 1294"/>
                <a:gd name="T14" fmla="*/ 1 w 2003"/>
                <a:gd name="T15" fmla="*/ 158 h 1294"/>
                <a:gd name="T16" fmla="*/ 4 w 2003"/>
                <a:gd name="T17" fmla="*/ 161 h 1294"/>
                <a:gd name="T18" fmla="*/ 7 w 2003"/>
                <a:gd name="T19" fmla="*/ 162 h 1294"/>
                <a:gd name="T20" fmla="*/ 11 w 2003"/>
                <a:gd name="T21" fmla="*/ 163 h 1294"/>
                <a:gd name="T22" fmla="*/ 20 w 2003"/>
                <a:gd name="T23" fmla="*/ 161 h 1294"/>
                <a:gd name="T24" fmla="*/ 31 w 2003"/>
                <a:gd name="T25" fmla="*/ 158 h 1294"/>
                <a:gd name="T26" fmla="*/ 42 w 2003"/>
                <a:gd name="T27" fmla="*/ 152 h 1294"/>
                <a:gd name="T28" fmla="*/ 48 w 2003"/>
                <a:gd name="T29" fmla="*/ 147 h 1294"/>
                <a:gd name="T30" fmla="*/ 54 w 2003"/>
                <a:gd name="T31" fmla="*/ 142 h 1294"/>
                <a:gd name="T32" fmla="*/ 66 w 2003"/>
                <a:gd name="T33" fmla="*/ 130 h 1294"/>
                <a:gd name="T34" fmla="*/ 79 w 2003"/>
                <a:gd name="T35" fmla="*/ 116 h 1294"/>
                <a:gd name="T36" fmla="*/ 87 w 2003"/>
                <a:gd name="T37" fmla="*/ 107 h 1294"/>
                <a:gd name="T38" fmla="*/ 91 w 2003"/>
                <a:gd name="T39" fmla="*/ 102 h 1294"/>
                <a:gd name="T40" fmla="*/ 97 w 2003"/>
                <a:gd name="T41" fmla="*/ 94 h 1294"/>
                <a:gd name="T42" fmla="*/ 103 w 2003"/>
                <a:gd name="T43" fmla="*/ 84 h 1294"/>
                <a:gd name="T44" fmla="*/ 109 w 2003"/>
                <a:gd name="T45" fmla="*/ 74 h 1294"/>
                <a:gd name="T46" fmla="*/ 113 w 2003"/>
                <a:gd name="T47" fmla="*/ 70 h 1294"/>
                <a:gd name="T48" fmla="*/ 118 w 2003"/>
                <a:gd name="T49" fmla="*/ 67 h 1294"/>
                <a:gd name="T50" fmla="*/ 123 w 2003"/>
                <a:gd name="T51" fmla="*/ 63 h 1294"/>
                <a:gd name="T52" fmla="*/ 137 w 2003"/>
                <a:gd name="T53" fmla="*/ 59 h 1294"/>
                <a:gd name="T54" fmla="*/ 152 w 2003"/>
                <a:gd name="T55" fmla="*/ 55 h 1294"/>
                <a:gd name="T56" fmla="*/ 167 w 2003"/>
                <a:gd name="T57" fmla="*/ 51 h 1294"/>
                <a:gd name="T58" fmla="*/ 174 w 2003"/>
                <a:gd name="T59" fmla="*/ 48 h 1294"/>
                <a:gd name="T60" fmla="*/ 182 w 2003"/>
                <a:gd name="T61" fmla="*/ 44 h 1294"/>
                <a:gd name="T62" fmla="*/ 197 w 2003"/>
                <a:gd name="T63" fmla="*/ 34 h 1294"/>
                <a:gd name="T64" fmla="*/ 213 w 2003"/>
                <a:gd name="T65" fmla="*/ 23 h 1294"/>
                <a:gd name="T66" fmla="*/ 223 w 2003"/>
                <a:gd name="T67" fmla="*/ 15 h 1294"/>
                <a:gd name="T68" fmla="*/ 229 w 2003"/>
                <a:gd name="T69" fmla="*/ 11 h 1294"/>
                <a:gd name="T70" fmla="*/ 233 w 2003"/>
                <a:gd name="T71" fmla="*/ 8 h 1294"/>
                <a:gd name="T72" fmla="*/ 239 w 2003"/>
                <a:gd name="T73" fmla="*/ 5 h 1294"/>
                <a:gd name="T74" fmla="*/ 244 w 2003"/>
                <a:gd name="T75" fmla="*/ 3 h 1294"/>
                <a:gd name="T76" fmla="*/ 248 w 2003"/>
                <a:gd name="T77" fmla="*/ 1 h 1294"/>
                <a:gd name="T78" fmla="*/ 250 w 2003"/>
                <a:gd name="T79" fmla="*/ 0 h 12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03" h="1294">
                  <a:moveTo>
                    <a:pt x="339" y="529"/>
                  </a:moveTo>
                  <a:lnTo>
                    <a:pt x="293" y="605"/>
                  </a:lnTo>
                  <a:lnTo>
                    <a:pt x="246" y="679"/>
                  </a:lnTo>
                  <a:lnTo>
                    <a:pt x="203" y="753"/>
                  </a:lnTo>
                  <a:lnTo>
                    <a:pt x="159" y="822"/>
                  </a:lnTo>
                  <a:lnTo>
                    <a:pt x="122" y="888"/>
                  </a:lnTo>
                  <a:lnTo>
                    <a:pt x="87" y="950"/>
                  </a:lnTo>
                  <a:lnTo>
                    <a:pt x="60" y="1007"/>
                  </a:lnTo>
                  <a:lnTo>
                    <a:pt x="48" y="1032"/>
                  </a:lnTo>
                  <a:lnTo>
                    <a:pt x="37" y="1058"/>
                  </a:lnTo>
                  <a:lnTo>
                    <a:pt x="21" y="1103"/>
                  </a:lnTo>
                  <a:lnTo>
                    <a:pt x="8" y="1143"/>
                  </a:lnTo>
                  <a:lnTo>
                    <a:pt x="3" y="1179"/>
                  </a:lnTo>
                  <a:lnTo>
                    <a:pt x="0" y="1209"/>
                  </a:lnTo>
                  <a:lnTo>
                    <a:pt x="3" y="1235"/>
                  </a:lnTo>
                  <a:lnTo>
                    <a:pt x="8" y="1256"/>
                  </a:lnTo>
                  <a:lnTo>
                    <a:pt x="21" y="1274"/>
                  </a:lnTo>
                  <a:lnTo>
                    <a:pt x="37" y="1285"/>
                  </a:lnTo>
                  <a:lnTo>
                    <a:pt x="48" y="1290"/>
                  </a:lnTo>
                  <a:lnTo>
                    <a:pt x="61" y="1293"/>
                  </a:lnTo>
                  <a:lnTo>
                    <a:pt x="74" y="1294"/>
                  </a:lnTo>
                  <a:lnTo>
                    <a:pt x="89" y="1294"/>
                  </a:lnTo>
                  <a:lnTo>
                    <a:pt x="126" y="1293"/>
                  </a:lnTo>
                  <a:lnTo>
                    <a:pt x="164" y="1285"/>
                  </a:lnTo>
                  <a:lnTo>
                    <a:pt x="208" y="1274"/>
                  </a:lnTo>
                  <a:lnTo>
                    <a:pt x="251" y="1256"/>
                  </a:lnTo>
                  <a:lnTo>
                    <a:pt x="296" y="1235"/>
                  </a:lnTo>
                  <a:lnTo>
                    <a:pt x="339" y="1209"/>
                  </a:lnTo>
                  <a:lnTo>
                    <a:pt x="362" y="1193"/>
                  </a:lnTo>
                  <a:lnTo>
                    <a:pt x="385" y="1175"/>
                  </a:lnTo>
                  <a:lnTo>
                    <a:pt x="407" y="1155"/>
                  </a:lnTo>
                  <a:lnTo>
                    <a:pt x="433" y="1134"/>
                  </a:lnTo>
                  <a:lnTo>
                    <a:pt x="483" y="1085"/>
                  </a:lnTo>
                  <a:lnTo>
                    <a:pt x="534" y="1034"/>
                  </a:lnTo>
                  <a:lnTo>
                    <a:pt x="584" y="981"/>
                  </a:lnTo>
                  <a:lnTo>
                    <a:pt x="632" y="926"/>
                  </a:lnTo>
                  <a:lnTo>
                    <a:pt x="677" y="876"/>
                  </a:lnTo>
                  <a:lnTo>
                    <a:pt x="698" y="852"/>
                  </a:lnTo>
                  <a:lnTo>
                    <a:pt x="718" y="831"/>
                  </a:lnTo>
                  <a:lnTo>
                    <a:pt x="735" y="810"/>
                  </a:lnTo>
                  <a:lnTo>
                    <a:pt x="753" y="788"/>
                  </a:lnTo>
                  <a:lnTo>
                    <a:pt x="779" y="746"/>
                  </a:lnTo>
                  <a:lnTo>
                    <a:pt x="804" y="704"/>
                  </a:lnTo>
                  <a:lnTo>
                    <a:pt x="827" y="666"/>
                  </a:lnTo>
                  <a:lnTo>
                    <a:pt x="849" y="627"/>
                  </a:lnTo>
                  <a:lnTo>
                    <a:pt x="875" y="592"/>
                  </a:lnTo>
                  <a:lnTo>
                    <a:pt x="890" y="574"/>
                  </a:lnTo>
                  <a:lnTo>
                    <a:pt x="907" y="558"/>
                  </a:lnTo>
                  <a:lnTo>
                    <a:pt x="923" y="542"/>
                  </a:lnTo>
                  <a:lnTo>
                    <a:pt x="944" y="529"/>
                  </a:lnTo>
                  <a:lnTo>
                    <a:pt x="967" y="516"/>
                  </a:lnTo>
                  <a:lnTo>
                    <a:pt x="991" y="503"/>
                  </a:lnTo>
                  <a:lnTo>
                    <a:pt x="1042" y="484"/>
                  </a:lnTo>
                  <a:lnTo>
                    <a:pt x="1097" y="466"/>
                  </a:lnTo>
                  <a:lnTo>
                    <a:pt x="1157" y="453"/>
                  </a:lnTo>
                  <a:lnTo>
                    <a:pt x="1219" y="439"/>
                  </a:lnTo>
                  <a:lnTo>
                    <a:pt x="1281" y="423"/>
                  </a:lnTo>
                  <a:lnTo>
                    <a:pt x="1340" y="402"/>
                  </a:lnTo>
                  <a:lnTo>
                    <a:pt x="1371" y="389"/>
                  </a:lnTo>
                  <a:lnTo>
                    <a:pt x="1398" y="378"/>
                  </a:lnTo>
                  <a:lnTo>
                    <a:pt x="1427" y="362"/>
                  </a:lnTo>
                  <a:lnTo>
                    <a:pt x="1458" y="346"/>
                  </a:lnTo>
                  <a:lnTo>
                    <a:pt x="1520" y="307"/>
                  </a:lnTo>
                  <a:lnTo>
                    <a:pt x="1581" y="265"/>
                  </a:lnTo>
                  <a:lnTo>
                    <a:pt x="1644" y="222"/>
                  </a:lnTo>
                  <a:lnTo>
                    <a:pt x="1704" y="178"/>
                  </a:lnTo>
                  <a:lnTo>
                    <a:pt x="1762" y="138"/>
                  </a:lnTo>
                  <a:lnTo>
                    <a:pt x="1786" y="119"/>
                  </a:lnTo>
                  <a:lnTo>
                    <a:pt x="1810" y="103"/>
                  </a:lnTo>
                  <a:lnTo>
                    <a:pt x="1832" y="87"/>
                  </a:lnTo>
                  <a:lnTo>
                    <a:pt x="1852" y="75"/>
                  </a:lnTo>
                  <a:lnTo>
                    <a:pt x="1869" y="64"/>
                  </a:lnTo>
                  <a:lnTo>
                    <a:pt x="1887" y="55"/>
                  </a:lnTo>
                  <a:lnTo>
                    <a:pt x="1916" y="38"/>
                  </a:lnTo>
                  <a:lnTo>
                    <a:pt x="1937" y="26"/>
                  </a:lnTo>
                  <a:lnTo>
                    <a:pt x="1956" y="18"/>
                  </a:lnTo>
                  <a:lnTo>
                    <a:pt x="1972" y="11"/>
                  </a:lnTo>
                  <a:lnTo>
                    <a:pt x="1984" y="6"/>
                  </a:lnTo>
                  <a:lnTo>
                    <a:pt x="1995" y="5"/>
                  </a:lnTo>
                  <a:lnTo>
                    <a:pt x="2003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6" name="Freeform 172"/>
            <p:cNvSpPr/>
            <p:nvPr/>
          </p:nvSpPr>
          <p:spPr bwMode="auto">
            <a:xfrm>
              <a:off x="2959" y="1762"/>
              <a:ext cx="1597" cy="1278"/>
            </a:xfrm>
            <a:custGeom>
              <a:avLst/>
              <a:gdLst>
                <a:gd name="T0" fmla="*/ 155 w 3195"/>
                <a:gd name="T1" fmla="*/ 201 h 2555"/>
                <a:gd name="T2" fmla="*/ 172 w 3195"/>
                <a:gd name="T3" fmla="*/ 171 h 2555"/>
                <a:gd name="T4" fmla="*/ 187 w 3195"/>
                <a:gd name="T5" fmla="*/ 148 h 2555"/>
                <a:gd name="T6" fmla="*/ 192 w 3195"/>
                <a:gd name="T7" fmla="*/ 139 h 2555"/>
                <a:gd name="T8" fmla="*/ 191 w 3195"/>
                <a:gd name="T9" fmla="*/ 133 h 2555"/>
                <a:gd name="T10" fmla="*/ 182 w 3195"/>
                <a:gd name="T11" fmla="*/ 129 h 2555"/>
                <a:gd name="T12" fmla="*/ 169 w 3195"/>
                <a:gd name="T13" fmla="*/ 127 h 2555"/>
                <a:gd name="T14" fmla="*/ 143 w 3195"/>
                <a:gd name="T15" fmla="*/ 130 h 2555"/>
                <a:gd name="T16" fmla="*/ 125 w 3195"/>
                <a:gd name="T17" fmla="*/ 137 h 2555"/>
                <a:gd name="T18" fmla="*/ 104 w 3195"/>
                <a:gd name="T19" fmla="*/ 148 h 2555"/>
                <a:gd name="T20" fmla="*/ 78 w 3195"/>
                <a:gd name="T21" fmla="*/ 166 h 2555"/>
                <a:gd name="T22" fmla="*/ 62 w 3195"/>
                <a:gd name="T23" fmla="*/ 178 h 2555"/>
                <a:gd name="T24" fmla="*/ 53 w 3195"/>
                <a:gd name="T25" fmla="*/ 184 h 2555"/>
                <a:gd name="T26" fmla="*/ 50 w 3195"/>
                <a:gd name="T27" fmla="*/ 187 h 2555"/>
                <a:gd name="T28" fmla="*/ 50 w 3195"/>
                <a:gd name="T29" fmla="*/ 189 h 2555"/>
                <a:gd name="T30" fmla="*/ 49 w 3195"/>
                <a:gd name="T31" fmla="*/ 196 h 2555"/>
                <a:gd name="T32" fmla="*/ 47 w 3195"/>
                <a:gd name="T33" fmla="*/ 211 h 2555"/>
                <a:gd name="T34" fmla="*/ 46 w 3195"/>
                <a:gd name="T35" fmla="*/ 235 h 2555"/>
                <a:gd name="T36" fmla="*/ 43 w 3195"/>
                <a:gd name="T37" fmla="*/ 265 h 2555"/>
                <a:gd name="T38" fmla="*/ 40 w 3195"/>
                <a:gd name="T39" fmla="*/ 284 h 2555"/>
                <a:gd name="T40" fmla="*/ 36 w 3195"/>
                <a:gd name="T41" fmla="*/ 296 h 2555"/>
                <a:gd name="T42" fmla="*/ 31 w 3195"/>
                <a:gd name="T43" fmla="*/ 304 h 2555"/>
                <a:gd name="T44" fmla="*/ 21 w 3195"/>
                <a:gd name="T45" fmla="*/ 312 h 2555"/>
                <a:gd name="T46" fmla="*/ 11 w 3195"/>
                <a:gd name="T47" fmla="*/ 319 h 2555"/>
                <a:gd name="T48" fmla="*/ 6 w 3195"/>
                <a:gd name="T49" fmla="*/ 320 h 2555"/>
                <a:gd name="T50" fmla="*/ 2 w 3195"/>
                <a:gd name="T51" fmla="*/ 315 h 2555"/>
                <a:gd name="T52" fmla="*/ 1 w 3195"/>
                <a:gd name="T53" fmla="*/ 301 h 2555"/>
                <a:gd name="T54" fmla="*/ 0 w 3195"/>
                <a:gd name="T55" fmla="*/ 279 h 2555"/>
                <a:gd name="T56" fmla="*/ 1 w 3195"/>
                <a:gd name="T57" fmla="*/ 248 h 2555"/>
                <a:gd name="T58" fmla="*/ 2 w 3195"/>
                <a:gd name="T59" fmla="*/ 227 h 2555"/>
                <a:gd name="T60" fmla="*/ 0 w 3195"/>
                <a:gd name="T61" fmla="*/ 196 h 2555"/>
                <a:gd name="T62" fmla="*/ 1 w 3195"/>
                <a:gd name="T63" fmla="*/ 173 h 2555"/>
                <a:gd name="T64" fmla="*/ 6 w 3195"/>
                <a:gd name="T65" fmla="*/ 161 h 2555"/>
                <a:gd name="T66" fmla="*/ 14 w 3195"/>
                <a:gd name="T67" fmla="*/ 148 h 2555"/>
                <a:gd name="T68" fmla="*/ 24 w 3195"/>
                <a:gd name="T69" fmla="*/ 139 h 2555"/>
                <a:gd name="T70" fmla="*/ 38 w 3195"/>
                <a:gd name="T71" fmla="*/ 126 h 2555"/>
                <a:gd name="T72" fmla="*/ 59 w 3195"/>
                <a:gd name="T73" fmla="*/ 109 h 2555"/>
                <a:gd name="T74" fmla="*/ 100 w 3195"/>
                <a:gd name="T75" fmla="*/ 78 h 2555"/>
                <a:gd name="T76" fmla="*/ 124 w 3195"/>
                <a:gd name="T77" fmla="*/ 60 h 2555"/>
                <a:gd name="T78" fmla="*/ 153 w 3195"/>
                <a:gd name="T79" fmla="*/ 40 h 2555"/>
                <a:gd name="T80" fmla="*/ 175 w 3195"/>
                <a:gd name="T81" fmla="*/ 28 h 2555"/>
                <a:gd name="T82" fmla="*/ 185 w 3195"/>
                <a:gd name="T83" fmla="*/ 23 h 2555"/>
                <a:gd name="T84" fmla="*/ 194 w 3195"/>
                <a:gd name="T85" fmla="*/ 21 h 2555"/>
                <a:gd name="T86" fmla="*/ 206 w 3195"/>
                <a:gd name="T87" fmla="*/ 20 h 2555"/>
                <a:gd name="T88" fmla="*/ 226 w 3195"/>
                <a:gd name="T89" fmla="*/ 18 h 2555"/>
                <a:gd name="T90" fmla="*/ 252 w 3195"/>
                <a:gd name="T91" fmla="*/ 15 h 2555"/>
                <a:gd name="T92" fmla="*/ 295 w 3195"/>
                <a:gd name="T93" fmla="*/ 12 h 2555"/>
                <a:gd name="T94" fmla="*/ 325 w 3195"/>
                <a:gd name="T95" fmla="*/ 9 h 2555"/>
                <a:gd name="T96" fmla="*/ 369 w 3195"/>
                <a:gd name="T97" fmla="*/ 4 h 255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195" h="2555">
                  <a:moveTo>
                    <a:pt x="1077" y="1891"/>
                  </a:moveTo>
                  <a:lnTo>
                    <a:pt x="1162" y="1746"/>
                  </a:lnTo>
                  <a:lnTo>
                    <a:pt x="1204" y="1674"/>
                  </a:lnTo>
                  <a:lnTo>
                    <a:pt x="1242" y="1605"/>
                  </a:lnTo>
                  <a:lnTo>
                    <a:pt x="1281" y="1537"/>
                  </a:lnTo>
                  <a:lnTo>
                    <a:pt x="1316" y="1474"/>
                  </a:lnTo>
                  <a:lnTo>
                    <a:pt x="1350" y="1417"/>
                  </a:lnTo>
                  <a:lnTo>
                    <a:pt x="1379" y="1362"/>
                  </a:lnTo>
                  <a:lnTo>
                    <a:pt x="1410" y="1310"/>
                  </a:lnTo>
                  <a:lnTo>
                    <a:pt x="1442" y="1262"/>
                  </a:lnTo>
                  <a:lnTo>
                    <a:pt x="1474" y="1217"/>
                  </a:lnTo>
                  <a:lnTo>
                    <a:pt x="1503" y="1177"/>
                  </a:lnTo>
                  <a:lnTo>
                    <a:pt x="1516" y="1158"/>
                  </a:lnTo>
                  <a:lnTo>
                    <a:pt x="1524" y="1140"/>
                  </a:lnTo>
                  <a:lnTo>
                    <a:pt x="1533" y="1124"/>
                  </a:lnTo>
                  <a:lnTo>
                    <a:pt x="1538" y="1108"/>
                  </a:lnTo>
                  <a:lnTo>
                    <a:pt x="1542" y="1093"/>
                  </a:lnTo>
                  <a:lnTo>
                    <a:pt x="1542" y="1080"/>
                  </a:lnTo>
                  <a:lnTo>
                    <a:pt x="1538" y="1068"/>
                  </a:lnTo>
                  <a:lnTo>
                    <a:pt x="1530" y="1060"/>
                  </a:lnTo>
                  <a:lnTo>
                    <a:pt x="1519" y="1050"/>
                  </a:lnTo>
                  <a:lnTo>
                    <a:pt x="1505" y="1042"/>
                  </a:lnTo>
                  <a:lnTo>
                    <a:pt x="1485" y="1035"/>
                  </a:lnTo>
                  <a:lnTo>
                    <a:pt x="1463" y="1029"/>
                  </a:lnTo>
                  <a:lnTo>
                    <a:pt x="1440" y="1024"/>
                  </a:lnTo>
                  <a:lnTo>
                    <a:pt x="1411" y="1019"/>
                  </a:lnTo>
                  <a:lnTo>
                    <a:pt x="1382" y="1018"/>
                  </a:lnTo>
                  <a:lnTo>
                    <a:pt x="1352" y="1016"/>
                  </a:lnTo>
                  <a:lnTo>
                    <a:pt x="1286" y="1018"/>
                  </a:lnTo>
                  <a:lnTo>
                    <a:pt x="1215" y="1026"/>
                  </a:lnTo>
                  <a:lnTo>
                    <a:pt x="1180" y="1031"/>
                  </a:lnTo>
                  <a:lnTo>
                    <a:pt x="1144" y="1039"/>
                  </a:lnTo>
                  <a:lnTo>
                    <a:pt x="1110" y="1048"/>
                  </a:lnTo>
                  <a:lnTo>
                    <a:pt x="1077" y="1060"/>
                  </a:lnTo>
                  <a:lnTo>
                    <a:pt x="1043" y="1072"/>
                  </a:lnTo>
                  <a:lnTo>
                    <a:pt x="1004" y="1090"/>
                  </a:lnTo>
                  <a:lnTo>
                    <a:pt x="966" y="1109"/>
                  </a:lnTo>
                  <a:lnTo>
                    <a:pt x="924" y="1134"/>
                  </a:lnTo>
                  <a:lnTo>
                    <a:pt x="882" y="1156"/>
                  </a:lnTo>
                  <a:lnTo>
                    <a:pt x="837" y="1183"/>
                  </a:lnTo>
                  <a:lnTo>
                    <a:pt x="752" y="1238"/>
                  </a:lnTo>
                  <a:lnTo>
                    <a:pt x="708" y="1267"/>
                  </a:lnTo>
                  <a:lnTo>
                    <a:pt x="668" y="1294"/>
                  </a:lnTo>
                  <a:lnTo>
                    <a:pt x="626" y="1323"/>
                  </a:lnTo>
                  <a:lnTo>
                    <a:pt x="591" y="1351"/>
                  </a:lnTo>
                  <a:lnTo>
                    <a:pt x="555" y="1375"/>
                  </a:lnTo>
                  <a:lnTo>
                    <a:pt x="523" y="1397"/>
                  </a:lnTo>
                  <a:lnTo>
                    <a:pt x="496" y="1420"/>
                  </a:lnTo>
                  <a:lnTo>
                    <a:pt x="472" y="1437"/>
                  </a:lnTo>
                  <a:lnTo>
                    <a:pt x="452" y="1450"/>
                  </a:lnTo>
                  <a:lnTo>
                    <a:pt x="438" y="1463"/>
                  </a:lnTo>
                  <a:lnTo>
                    <a:pt x="425" y="1471"/>
                  </a:lnTo>
                  <a:lnTo>
                    <a:pt x="415" y="1478"/>
                  </a:lnTo>
                  <a:lnTo>
                    <a:pt x="409" y="1482"/>
                  </a:lnTo>
                  <a:lnTo>
                    <a:pt x="404" y="1487"/>
                  </a:lnTo>
                  <a:lnTo>
                    <a:pt x="403" y="1491"/>
                  </a:lnTo>
                  <a:lnTo>
                    <a:pt x="401" y="1494"/>
                  </a:lnTo>
                  <a:lnTo>
                    <a:pt x="401" y="1499"/>
                  </a:lnTo>
                  <a:lnTo>
                    <a:pt x="401" y="1503"/>
                  </a:lnTo>
                  <a:lnTo>
                    <a:pt x="403" y="1510"/>
                  </a:lnTo>
                  <a:lnTo>
                    <a:pt x="403" y="1519"/>
                  </a:lnTo>
                  <a:lnTo>
                    <a:pt x="403" y="1529"/>
                  </a:lnTo>
                  <a:lnTo>
                    <a:pt x="403" y="1545"/>
                  </a:lnTo>
                  <a:lnTo>
                    <a:pt x="399" y="1565"/>
                  </a:lnTo>
                  <a:lnTo>
                    <a:pt x="396" y="1589"/>
                  </a:lnTo>
                  <a:lnTo>
                    <a:pt x="391" y="1616"/>
                  </a:lnTo>
                  <a:lnTo>
                    <a:pt x="386" y="1651"/>
                  </a:lnTo>
                  <a:lnTo>
                    <a:pt x="383" y="1688"/>
                  </a:lnTo>
                  <a:lnTo>
                    <a:pt x="378" y="1732"/>
                  </a:lnTo>
                  <a:lnTo>
                    <a:pt x="375" y="1777"/>
                  </a:lnTo>
                  <a:lnTo>
                    <a:pt x="370" y="1825"/>
                  </a:lnTo>
                  <a:lnTo>
                    <a:pt x="369" y="1873"/>
                  </a:lnTo>
                  <a:lnTo>
                    <a:pt x="364" y="1923"/>
                  </a:lnTo>
                  <a:lnTo>
                    <a:pt x="356" y="2023"/>
                  </a:lnTo>
                  <a:lnTo>
                    <a:pt x="351" y="2071"/>
                  </a:lnTo>
                  <a:lnTo>
                    <a:pt x="345" y="2118"/>
                  </a:lnTo>
                  <a:lnTo>
                    <a:pt x="340" y="2161"/>
                  </a:lnTo>
                  <a:lnTo>
                    <a:pt x="333" y="2203"/>
                  </a:lnTo>
                  <a:lnTo>
                    <a:pt x="327" y="2237"/>
                  </a:lnTo>
                  <a:lnTo>
                    <a:pt x="321" y="2269"/>
                  </a:lnTo>
                  <a:lnTo>
                    <a:pt x="312" y="2295"/>
                  </a:lnTo>
                  <a:lnTo>
                    <a:pt x="304" y="2320"/>
                  </a:lnTo>
                  <a:lnTo>
                    <a:pt x="296" y="2343"/>
                  </a:lnTo>
                  <a:lnTo>
                    <a:pt x="288" y="2364"/>
                  </a:lnTo>
                  <a:lnTo>
                    <a:pt x="280" y="2380"/>
                  </a:lnTo>
                  <a:lnTo>
                    <a:pt x="271" y="2396"/>
                  </a:lnTo>
                  <a:lnTo>
                    <a:pt x="259" y="2412"/>
                  </a:lnTo>
                  <a:lnTo>
                    <a:pt x="250" y="2425"/>
                  </a:lnTo>
                  <a:lnTo>
                    <a:pt x="229" y="2446"/>
                  </a:lnTo>
                  <a:lnTo>
                    <a:pt x="210" y="2465"/>
                  </a:lnTo>
                  <a:lnTo>
                    <a:pt x="189" y="2481"/>
                  </a:lnTo>
                  <a:lnTo>
                    <a:pt x="169" y="2496"/>
                  </a:lnTo>
                  <a:lnTo>
                    <a:pt x="148" y="2512"/>
                  </a:lnTo>
                  <a:lnTo>
                    <a:pt x="129" y="2526"/>
                  </a:lnTo>
                  <a:lnTo>
                    <a:pt x="107" y="2542"/>
                  </a:lnTo>
                  <a:lnTo>
                    <a:pt x="95" y="2547"/>
                  </a:lnTo>
                  <a:lnTo>
                    <a:pt x="84" y="2552"/>
                  </a:lnTo>
                  <a:lnTo>
                    <a:pt x="73" y="2555"/>
                  </a:lnTo>
                  <a:lnTo>
                    <a:pt x="63" y="2555"/>
                  </a:lnTo>
                  <a:lnTo>
                    <a:pt x="55" y="2554"/>
                  </a:lnTo>
                  <a:lnTo>
                    <a:pt x="45" y="2549"/>
                  </a:lnTo>
                  <a:lnTo>
                    <a:pt x="37" y="2541"/>
                  </a:lnTo>
                  <a:lnTo>
                    <a:pt x="29" y="2529"/>
                  </a:lnTo>
                  <a:lnTo>
                    <a:pt x="23" y="2515"/>
                  </a:lnTo>
                  <a:lnTo>
                    <a:pt x="18" y="2496"/>
                  </a:lnTo>
                  <a:lnTo>
                    <a:pt x="13" y="2472"/>
                  </a:lnTo>
                  <a:lnTo>
                    <a:pt x="10" y="2441"/>
                  </a:lnTo>
                  <a:lnTo>
                    <a:pt x="8" y="2407"/>
                  </a:lnTo>
                  <a:lnTo>
                    <a:pt x="7" y="2367"/>
                  </a:lnTo>
                  <a:lnTo>
                    <a:pt x="7" y="2325"/>
                  </a:lnTo>
                  <a:lnTo>
                    <a:pt x="7" y="2280"/>
                  </a:lnTo>
                  <a:lnTo>
                    <a:pt x="7" y="2232"/>
                  </a:lnTo>
                  <a:lnTo>
                    <a:pt x="8" y="2184"/>
                  </a:lnTo>
                  <a:lnTo>
                    <a:pt x="12" y="2082"/>
                  </a:lnTo>
                  <a:lnTo>
                    <a:pt x="13" y="2034"/>
                  </a:lnTo>
                  <a:lnTo>
                    <a:pt x="15" y="1984"/>
                  </a:lnTo>
                  <a:lnTo>
                    <a:pt x="16" y="1938"/>
                  </a:lnTo>
                  <a:lnTo>
                    <a:pt x="16" y="1894"/>
                  </a:lnTo>
                  <a:lnTo>
                    <a:pt x="18" y="1852"/>
                  </a:lnTo>
                  <a:lnTo>
                    <a:pt x="18" y="1815"/>
                  </a:lnTo>
                  <a:lnTo>
                    <a:pt x="16" y="1746"/>
                  </a:lnTo>
                  <a:lnTo>
                    <a:pt x="13" y="1682"/>
                  </a:lnTo>
                  <a:lnTo>
                    <a:pt x="8" y="1621"/>
                  </a:lnTo>
                  <a:lnTo>
                    <a:pt x="4" y="1565"/>
                  </a:lnTo>
                  <a:lnTo>
                    <a:pt x="0" y="1511"/>
                  </a:lnTo>
                  <a:lnTo>
                    <a:pt x="2" y="1458"/>
                  </a:lnTo>
                  <a:lnTo>
                    <a:pt x="7" y="1409"/>
                  </a:lnTo>
                  <a:lnTo>
                    <a:pt x="12" y="1384"/>
                  </a:lnTo>
                  <a:lnTo>
                    <a:pt x="18" y="1362"/>
                  </a:lnTo>
                  <a:lnTo>
                    <a:pt x="26" y="1339"/>
                  </a:lnTo>
                  <a:lnTo>
                    <a:pt x="33" y="1317"/>
                  </a:lnTo>
                  <a:lnTo>
                    <a:pt x="49" y="1281"/>
                  </a:lnTo>
                  <a:lnTo>
                    <a:pt x="66" y="1246"/>
                  </a:lnTo>
                  <a:lnTo>
                    <a:pt x="89" y="1214"/>
                  </a:lnTo>
                  <a:lnTo>
                    <a:pt x="102" y="1199"/>
                  </a:lnTo>
                  <a:lnTo>
                    <a:pt x="118" y="1182"/>
                  </a:lnTo>
                  <a:lnTo>
                    <a:pt x="134" y="1164"/>
                  </a:lnTo>
                  <a:lnTo>
                    <a:pt x="150" y="1146"/>
                  </a:lnTo>
                  <a:lnTo>
                    <a:pt x="171" y="1129"/>
                  </a:lnTo>
                  <a:lnTo>
                    <a:pt x="193" y="1106"/>
                  </a:lnTo>
                  <a:lnTo>
                    <a:pt x="218" y="1084"/>
                  </a:lnTo>
                  <a:lnTo>
                    <a:pt x="245" y="1060"/>
                  </a:lnTo>
                  <a:lnTo>
                    <a:pt x="275" y="1032"/>
                  </a:lnTo>
                  <a:lnTo>
                    <a:pt x="309" y="1002"/>
                  </a:lnTo>
                  <a:lnTo>
                    <a:pt x="348" y="971"/>
                  </a:lnTo>
                  <a:lnTo>
                    <a:pt x="388" y="937"/>
                  </a:lnTo>
                  <a:lnTo>
                    <a:pt x="433" y="904"/>
                  </a:lnTo>
                  <a:lnTo>
                    <a:pt x="477" y="867"/>
                  </a:lnTo>
                  <a:lnTo>
                    <a:pt x="571" y="794"/>
                  </a:lnTo>
                  <a:lnTo>
                    <a:pt x="668" y="722"/>
                  </a:lnTo>
                  <a:lnTo>
                    <a:pt x="760" y="651"/>
                  </a:lnTo>
                  <a:lnTo>
                    <a:pt x="806" y="617"/>
                  </a:lnTo>
                  <a:lnTo>
                    <a:pt x="848" y="587"/>
                  </a:lnTo>
                  <a:lnTo>
                    <a:pt x="888" y="556"/>
                  </a:lnTo>
                  <a:lnTo>
                    <a:pt x="925" y="529"/>
                  </a:lnTo>
                  <a:lnTo>
                    <a:pt x="995" y="479"/>
                  </a:lnTo>
                  <a:lnTo>
                    <a:pt x="1059" y="434"/>
                  </a:lnTo>
                  <a:lnTo>
                    <a:pt x="1120" y="389"/>
                  </a:lnTo>
                  <a:lnTo>
                    <a:pt x="1176" y="350"/>
                  </a:lnTo>
                  <a:lnTo>
                    <a:pt x="1229" y="313"/>
                  </a:lnTo>
                  <a:lnTo>
                    <a:pt x="1283" y="283"/>
                  </a:lnTo>
                  <a:lnTo>
                    <a:pt x="1332" y="252"/>
                  </a:lnTo>
                  <a:lnTo>
                    <a:pt x="1379" y="227"/>
                  </a:lnTo>
                  <a:lnTo>
                    <a:pt x="1402" y="217"/>
                  </a:lnTo>
                  <a:lnTo>
                    <a:pt x="1421" y="207"/>
                  </a:lnTo>
                  <a:lnTo>
                    <a:pt x="1439" y="199"/>
                  </a:lnTo>
                  <a:lnTo>
                    <a:pt x="1453" y="193"/>
                  </a:lnTo>
                  <a:lnTo>
                    <a:pt x="1480" y="181"/>
                  </a:lnTo>
                  <a:lnTo>
                    <a:pt x="1508" y="175"/>
                  </a:lnTo>
                  <a:lnTo>
                    <a:pt x="1521" y="172"/>
                  </a:lnTo>
                  <a:lnTo>
                    <a:pt x="1537" y="170"/>
                  </a:lnTo>
                  <a:lnTo>
                    <a:pt x="1553" y="167"/>
                  </a:lnTo>
                  <a:lnTo>
                    <a:pt x="1574" y="165"/>
                  </a:lnTo>
                  <a:lnTo>
                    <a:pt x="1596" y="162"/>
                  </a:lnTo>
                  <a:lnTo>
                    <a:pt x="1620" y="159"/>
                  </a:lnTo>
                  <a:lnTo>
                    <a:pt x="1649" y="156"/>
                  </a:lnTo>
                  <a:lnTo>
                    <a:pt x="1681" y="151"/>
                  </a:lnTo>
                  <a:lnTo>
                    <a:pt x="1720" y="146"/>
                  </a:lnTo>
                  <a:lnTo>
                    <a:pt x="1762" y="141"/>
                  </a:lnTo>
                  <a:lnTo>
                    <a:pt x="1809" y="138"/>
                  </a:lnTo>
                  <a:lnTo>
                    <a:pt x="1857" y="133"/>
                  </a:lnTo>
                  <a:lnTo>
                    <a:pt x="1907" y="128"/>
                  </a:lnTo>
                  <a:lnTo>
                    <a:pt x="1963" y="124"/>
                  </a:lnTo>
                  <a:lnTo>
                    <a:pt x="2018" y="119"/>
                  </a:lnTo>
                  <a:lnTo>
                    <a:pt x="2074" y="114"/>
                  </a:lnTo>
                  <a:lnTo>
                    <a:pt x="2190" y="104"/>
                  </a:lnTo>
                  <a:lnTo>
                    <a:pt x="2304" y="95"/>
                  </a:lnTo>
                  <a:lnTo>
                    <a:pt x="2360" y="90"/>
                  </a:lnTo>
                  <a:lnTo>
                    <a:pt x="2413" y="85"/>
                  </a:lnTo>
                  <a:lnTo>
                    <a:pt x="2465" y="80"/>
                  </a:lnTo>
                  <a:lnTo>
                    <a:pt x="2515" y="75"/>
                  </a:lnTo>
                  <a:lnTo>
                    <a:pt x="2606" y="66"/>
                  </a:lnTo>
                  <a:lnTo>
                    <a:pt x="2697" y="58"/>
                  </a:lnTo>
                  <a:lnTo>
                    <a:pt x="2783" y="48"/>
                  </a:lnTo>
                  <a:lnTo>
                    <a:pt x="2869" y="38"/>
                  </a:lnTo>
                  <a:lnTo>
                    <a:pt x="2952" y="29"/>
                  </a:lnTo>
                  <a:lnTo>
                    <a:pt x="3034" y="19"/>
                  </a:lnTo>
                  <a:lnTo>
                    <a:pt x="3195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7" name="Freeform 173"/>
            <p:cNvSpPr/>
            <p:nvPr/>
          </p:nvSpPr>
          <p:spPr bwMode="auto">
            <a:xfrm>
              <a:off x="3251" y="2406"/>
              <a:ext cx="114" cy="491"/>
            </a:xfrm>
            <a:custGeom>
              <a:avLst/>
              <a:gdLst>
                <a:gd name="T0" fmla="*/ 29 w 227"/>
                <a:gd name="T1" fmla="*/ 0 h 983"/>
                <a:gd name="T2" fmla="*/ 24 w 227"/>
                <a:gd name="T3" fmla="*/ 3 h 983"/>
                <a:gd name="T4" fmla="*/ 19 w 227"/>
                <a:gd name="T5" fmla="*/ 7 h 983"/>
                <a:gd name="T6" fmla="*/ 14 w 227"/>
                <a:gd name="T7" fmla="*/ 11 h 983"/>
                <a:gd name="T8" fmla="*/ 10 w 227"/>
                <a:gd name="T9" fmla="*/ 16 h 983"/>
                <a:gd name="T10" fmla="*/ 6 w 227"/>
                <a:gd name="T11" fmla="*/ 20 h 983"/>
                <a:gd name="T12" fmla="*/ 5 w 227"/>
                <a:gd name="T13" fmla="*/ 23 h 983"/>
                <a:gd name="T14" fmla="*/ 3 w 227"/>
                <a:gd name="T15" fmla="*/ 26 h 983"/>
                <a:gd name="T16" fmla="*/ 2 w 227"/>
                <a:gd name="T17" fmla="*/ 28 h 983"/>
                <a:gd name="T18" fmla="*/ 2 w 227"/>
                <a:gd name="T19" fmla="*/ 31 h 983"/>
                <a:gd name="T20" fmla="*/ 1 w 227"/>
                <a:gd name="T21" fmla="*/ 34 h 983"/>
                <a:gd name="T22" fmla="*/ 0 w 227"/>
                <a:gd name="T23" fmla="*/ 37 h 983"/>
                <a:gd name="T24" fmla="*/ 0 w 227"/>
                <a:gd name="T25" fmla="*/ 41 h 983"/>
                <a:gd name="T26" fmla="*/ 1 w 227"/>
                <a:gd name="T27" fmla="*/ 45 h 983"/>
                <a:gd name="T28" fmla="*/ 1 w 227"/>
                <a:gd name="T29" fmla="*/ 49 h 983"/>
                <a:gd name="T30" fmla="*/ 2 w 227"/>
                <a:gd name="T31" fmla="*/ 53 h 983"/>
                <a:gd name="T32" fmla="*/ 3 w 227"/>
                <a:gd name="T33" fmla="*/ 57 h 983"/>
                <a:gd name="T34" fmla="*/ 4 w 227"/>
                <a:gd name="T35" fmla="*/ 62 h 983"/>
                <a:gd name="T36" fmla="*/ 7 w 227"/>
                <a:gd name="T37" fmla="*/ 72 h 983"/>
                <a:gd name="T38" fmla="*/ 11 w 227"/>
                <a:gd name="T39" fmla="*/ 81 h 983"/>
                <a:gd name="T40" fmla="*/ 12 w 227"/>
                <a:gd name="T41" fmla="*/ 85 h 983"/>
                <a:gd name="T42" fmla="*/ 14 w 227"/>
                <a:gd name="T43" fmla="*/ 90 h 983"/>
                <a:gd name="T44" fmla="*/ 16 w 227"/>
                <a:gd name="T45" fmla="*/ 94 h 983"/>
                <a:gd name="T46" fmla="*/ 17 w 227"/>
                <a:gd name="T47" fmla="*/ 97 h 983"/>
                <a:gd name="T48" fmla="*/ 18 w 227"/>
                <a:gd name="T49" fmla="*/ 101 h 983"/>
                <a:gd name="T50" fmla="*/ 19 w 227"/>
                <a:gd name="T51" fmla="*/ 104 h 983"/>
                <a:gd name="T52" fmla="*/ 20 w 227"/>
                <a:gd name="T53" fmla="*/ 106 h 983"/>
                <a:gd name="T54" fmla="*/ 21 w 227"/>
                <a:gd name="T55" fmla="*/ 108 h 983"/>
                <a:gd name="T56" fmla="*/ 22 w 227"/>
                <a:gd name="T57" fmla="*/ 110 h 983"/>
                <a:gd name="T58" fmla="*/ 23 w 227"/>
                <a:gd name="T59" fmla="*/ 112 h 983"/>
                <a:gd name="T60" fmla="*/ 23 w 227"/>
                <a:gd name="T61" fmla="*/ 114 h 983"/>
                <a:gd name="T62" fmla="*/ 24 w 227"/>
                <a:gd name="T63" fmla="*/ 115 h 983"/>
                <a:gd name="T64" fmla="*/ 25 w 227"/>
                <a:gd name="T65" fmla="*/ 117 h 983"/>
                <a:gd name="T66" fmla="*/ 26 w 227"/>
                <a:gd name="T67" fmla="*/ 119 h 983"/>
                <a:gd name="T68" fmla="*/ 27 w 227"/>
                <a:gd name="T69" fmla="*/ 120 h 983"/>
                <a:gd name="T70" fmla="*/ 29 w 227"/>
                <a:gd name="T71" fmla="*/ 122 h 98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27" h="983">
                  <a:moveTo>
                    <a:pt x="227" y="0"/>
                  </a:moveTo>
                  <a:lnTo>
                    <a:pt x="187" y="31"/>
                  </a:lnTo>
                  <a:lnTo>
                    <a:pt x="148" y="63"/>
                  </a:lnTo>
                  <a:lnTo>
                    <a:pt x="111" y="94"/>
                  </a:lnTo>
                  <a:lnTo>
                    <a:pt x="79" y="131"/>
                  </a:lnTo>
                  <a:lnTo>
                    <a:pt x="48" y="166"/>
                  </a:lnTo>
                  <a:lnTo>
                    <a:pt x="35" y="187"/>
                  </a:lnTo>
                  <a:lnTo>
                    <a:pt x="24" y="208"/>
                  </a:lnTo>
                  <a:lnTo>
                    <a:pt x="14" y="230"/>
                  </a:lnTo>
                  <a:lnTo>
                    <a:pt x="10" y="253"/>
                  </a:lnTo>
                  <a:lnTo>
                    <a:pt x="3" y="277"/>
                  </a:lnTo>
                  <a:lnTo>
                    <a:pt x="0" y="303"/>
                  </a:lnTo>
                  <a:lnTo>
                    <a:pt x="0" y="330"/>
                  </a:lnTo>
                  <a:lnTo>
                    <a:pt x="2" y="361"/>
                  </a:lnTo>
                  <a:lnTo>
                    <a:pt x="6" y="393"/>
                  </a:lnTo>
                  <a:lnTo>
                    <a:pt x="13" y="428"/>
                  </a:lnTo>
                  <a:lnTo>
                    <a:pt x="21" y="463"/>
                  </a:lnTo>
                  <a:lnTo>
                    <a:pt x="32" y="500"/>
                  </a:lnTo>
                  <a:lnTo>
                    <a:pt x="56" y="576"/>
                  </a:lnTo>
                  <a:lnTo>
                    <a:pt x="84" y="650"/>
                  </a:lnTo>
                  <a:lnTo>
                    <a:pt x="96" y="687"/>
                  </a:lnTo>
                  <a:lnTo>
                    <a:pt x="109" y="721"/>
                  </a:lnTo>
                  <a:lnTo>
                    <a:pt x="122" y="753"/>
                  </a:lnTo>
                  <a:lnTo>
                    <a:pt x="133" y="782"/>
                  </a:lnTo>
                  <a:lnTo>
                    <a:pt x="143" y="808"/>
                  </a:lnTo>
                  <a:lnTo>
                    <a:pt x="151" y="832"/>
                  </a:lnTo>
                  <a:lnTo>
                    <a:pt x="158" y="851"/>
                  </a:lnTo>
                  <a:lnTo>
                    <a:pt x="166" y="869"/>
                  </a:lnTo>
                  <a:lnTo>
                    <a:pt x="170" y="885"/>
                  </a:lnTo>
                  <a:lnTo>
                    <a:pt x="177" y="899"/>
                  </a:lnTo>
                  <a:lnTo>
                    <a:pt x="182" y="912"/>
                  </a:lnTo>
                  <a:lnTo>
                    <a:pt x="188" y="923"/>
                  </a:lnTo>
                  <a:lnTo>
                    <a:pt x="198" y="939"/>
                  </a:lnTo>
                  <a:lnTo>
                    <a:pt x="207" y="954"/>
                  </a:lnTo>
                  <a:lnTo>
                    <a:pt x="216" y="964"/>
                  </a:lnTo>
                  <a:lnTo>
                    <a:pt x="227" y="983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8" name="Freeform 174"/>
            <p:cNvSpPr/>
            <p:nvPr/>
          </p:nvSpPr>
          <p:spPr bwMode="auto">
            <a:xfrm>
              <a:off x="3464" y="2365"/>
              <a:ext cx="178" cy="305"/>
            </a:xfrm>
            <a:custGeom>
              <a:avLst/>
              <a:gdLst>
                <a:gd name="T0" fmla="*/ 32 w 355"/>
                <a:gd name="T1" fmla="*/ 0 h 611"/>
                <a:gd name="T2" fmla="*/ 35 w 355"/>
                <a:gd name="T3" fmla="*/ 0 h 611"/>
                <a:gd name="T4" fmla="*/ 38 w 355"/>
                <a:gd name="T5" fmla="*/ 0 h 611"/>
                <a:gd name="T6" fmla="*/ 40 w 355"/>
                <a:gd name="T7" fmla="*/ 0 h 611"/>
                <a:gd name="T8" fmla="*/ 41 w 355"/>
                <a:gd name="T9" fmla="*/ 0 h 611"/>
                <a:gd name="T10" fmla="*/ 42 w 355"/>
                <a:gd name="T11" fmla="*/ 0 h 611"/>
                <a:gd name="T12" fmla="*/ 43 w 355"/>
                <a:gd name="T13" fmla="*/ 1 h 611"/>
                <a:gd name="T14" fmla="*/ 43 w 355"/>
                <a:gd name="T15" fmla="*/ 1 h 611"/>
                <a:gd name="T16" fmla="*/ 44 w 355"/>
                <a:gd name="T17" fmla="*/ 2 h 611"/>
                <a:gd name="T18" fmla="*/ 45 w 355"/>
                <a:gd name="T19" fmla="*/ 3 h 611"/>
                <a:gd name="T20" fmla="*/ 45 w 355"/>
                <a:gd name="T21" fmla="*/ 4 h 611"/>
                <a:gd name="T22" fmla="*/ 45 w 355"/>
                <a:gd name="T23" fmla="*/ 5 h 611"/>
                <a:gd name="T24" fmla="*/ 44 w 355"/>
                <a:gd name="T25" fmla="*/ 6 h 611"/>
                <a:gd name="T26" fmla="*/ 44 w 355"/>
                <a:gd name="T27" fmla="*/ 7 h 611"/>
                <a:gd name="T28" fmla="*/ 43 w 355"/>
                <a:gd name="T29" fmla="*/ 8 h 611"/>
                <a:gd name="T30" fmla="*/ 42 w 355"/>
                <a:gd name="T31" fmla="*/ 10 h 611"/>
                <a:gd name="T32" fmla="*/ 40 w 355"/>
                <a:gd name="T33" fmla="*/ 11 h 611"/>
                <a:gd name="T34" fmla="*/ 39 w 355"/>
                <a:gd name="T35" fmla="*/ 13 h 611"/>
                <a:gd name="T36" fmla="*/ 36 w 355"/>
                <a:gd name="T37" fmla="*/ 15 h 611"/>
                <a:gd name="T38" fmla="*/ 34 w 355"/>
                <a:gd name="T39" fmla="*/ 17 h 611"/>
                <a:gd name="T40" fmla="*/ 32 w 355"/>
                <a:gd name="T41" fmla="*/ 20 h 611"/>
                <a:gd name="T42" fmla="*/ 29 w 355"/>
                <a:gd name="T43" fmla="*/ 22 h 611"/>
                <a:gd name="T44" fmla="*/ 23 w 355"/>
                <a:gd name="T45" fmla="*/ 28 h 611"/>
                <a:gd name="T46" fmla="*/ 17 w 355"/>
                <a:gd name="T47" fmla="*/ 33 h 611"/>
                <a:gd name="T48" fmla="*/ 14 w 355"/>
                <a:gd name="T49" fmla="*/ 36 h 611"/>
                <a:gd name="T50" fmla="*/ 12 w 355"/>
                <a:gd name="T51" fmla="*/ 38 h 611"/>
                <a:gd name="T52" fmla="*/ 9 w 355"/>
                <a:gd name="T53" fmla="*/ 41 h 611"/>
                <a:gd name="T54" fmla="*/ 7 w 355"/>
                <a:gd name="T55" fmla="*/ 43 h 611"/>
                <a:gd name="T56" fmla="*/ 5 w 355"/>
                <a:gd name="T57" fmla="*/ 45 h 611"/>
                <a:gd name="T58" fmla="*/ 4 w 355"/>
                <a:gd name="T59" fmla="*/ 48 h 611"/>
                <a:gd name="T60" fmla="*/ 3 w 355"/>
                <a:gd name="T61" fmla="*/ 49 h 611"/>
                <a:gd name="T62" fmla="*/ 2 w 355"/>
                <a:gd name="T63" fmla="*/ 51 h 611"/>
                <a:gd name="T64" fmla="*/ 1 w 355"/>
                <a:gd name="T65" fmla="*/ 55 h 611"/>
                <a:gd name="T66" fmla="*/ 0 w 355"/>
                <a:gd name="T67" fmla="*/ 59 h 611"/>
                <a:gd name="T68" fmla="*/ 0 w 355"/>
                <a:gd name="T69" fmla="*/ 63 h 611"/>
                <a:gd name="T70" fmla="*/ 1 w 355"/>
                <a:gd name="T71" fmla="*/ 66 h 611"/>
                <a:gd name="T72" fmla="*/ 2 w 355"/>
                <a:gd name="T73" fmla="*/ 69 h 611"/>
                <a:gd name="T74" fmla="*/ 3 w 355"/>
                <a:gd name="T75" fmla="*/ 73 h 611"/>
                <a:gd name="T76" fmla="*/ 4 w 355"/>
                <a:gd name="T77" fmla="*/ 76 h 61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55" h="611">
                  <a:moveTo>
                    <a:pt x="255" y="7"/>
                  </a:moveTo>
                  <a:lnTo>
                    <a:pt x="278" y="2"/>
                  </a:lnTo>
                  <a:lnTo>
                    <a:pt x="300" y="0"/>
                  </a:lnTo>
                  <a:lnTo>
                    <a:pt x="318" y="0"/>
                  </a:lnTo>
                  <a:lnTo>
                    <a:pt x="325" y="3"/>
                  </a:lnTo>
                  <a:lnTo>
                    <a:pt x="331" y="7"/>
                  </a:lnTo>
                  <a:lnTo>
                    <a:pt x="337" y="10"/>
                  </a:lnTo>
                  <a:lnTo>
                    <a:pt x="344" y="13"/>
                  </a:lnTo>
                  <a:lnTo>
                    <a:pt x="350" y="18"/>
                  </a:lnTo>
                  <a:lnTo>
                    <a:pt x="355" y="24"/>
                  </a:lnTo>
                  <a:lnTo>
                    <a:pt x="355" y="32"/>
                  </a:lnTo>
                  <a:lnTo>
                    <a:pt x="355" y="45"/>
                  </a:lnTo>
                  <a:lnTo>
                    <a:pt x="352" y="52"/>
                  </a:lnTo>
                  <a:lnTo>
                    <a:pt x="347" y="61"/>
                  </a:lnTo>
                  <a:lnTo>
                    <a:pt x="339" y="71"/>
                  </a:lnTo>
                  <a:lnTo>
                    <a:pt x="331" y="82"/>
                  </a:lnTo>
                  <a:lnTo>
                    <a:pt x="320" y="94"/>
                  </a:lnTo>
                  <a:lnTo>
                    <a:pt x="305" y="108"/>
                  </a:lnTo>
                  <a:lnTo>
                    <a:pt x="288" y="126"/>
                  </a:lnTo>
                  <a:lnTo>
                    <a:pt x="270" y="143"/>
                  </a:lnTo>
                  <a:lnTo>
                    <a:pt x="249" y="163"/>
                  </a:lnTo>
                  <a:lnTo>
                    <a:pt x="226" y="182"/>
                  </a:lnTo>
                  <a:lnTo>
                    <a:pt x="180" y="224"/>
                  </a:lnTo>
                  <a:lnTo>
                    <a:pt x="132" y="266"/>
                  </a:lnTo>
                  <a:lnTo>
                    <a:pt x="111" y="288"/>
                  </a:lnTo>
                  <a:lnTo>
                    <a:pt x="90" y="309"/>
                  </a:lnTo>
                  <a:lnTo>
                    <a:pt x="70" y="328"/>
                  </a:lnTo>
                  <a:lnTo>
                    <a:pt x="53" y="348"/>
                  </a:lnTo>
                  <a:lnTo>
                    <a:pt x="40" y="367"/>
                  </a:lnTo>
                  <a:lnTo>
                    <a:pt x="29" y="385"/>
                  </a:lnTo>
                  <a:lnTo>
                    <a:pt x="21" y="399"/>
                  </a:lnTo>
                  <a:lnTo>
                    <a:pt x="13" y="415"/>
                  </a:lnTo>
                  <a:lnTo>
                    <a:pt x="3" y="447"/>
                  </a:lnTo>
                  <a:lnTo>
                    <a:pt x="0" y="476"/>
                  </a:lnTo>
                  <a:lnTo>
                    <a:pt x="0" y="505"/>
                  </a:lnTo>
                  <a:lnTo>
                    <a:pt x="4" y="533"/>
                  </a:lnTo>
                  <a:lnTo>
                    <a:pt x="11" y="558"/>
                  </a:lnTo>
                  <a:lnTo>
                    <a:pt x="19" y="586"/>
                  </a:lnTo>
                  <a:lnTo>
                    <a:pt x="29" y="611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19" name="Freeform 175"/>
            <p:cNvSpPr/>
            <p:nvPr/>
          </p:nvSpPr>
          <p:spPr bwMode="auto">
            <a:xfrm>
              <a:off x="3743" y="2708"/>
              <a:ext cx="189" cy="190"/>
            </a:xfrm>
            <a:custGeom>
              <a:avLst/>
              <a:gdLst>
                <a:gd name="T0" fmla="*/ 0 w 378"/>
                <a:gd name="T1" fmla="*/ 19 h 379"/>
                <a:gd name="T2" fmla="*/ 6 w 378"/>
                <a:gd name="T3" fmla="*/ 24 h 379"/>
                <a:gd name="T4" fmla="*/ 11 w 378"/>
                <a:gd name="T5" fmla="*/ 29 h 379"/>
                <a:gd name="T6" fmla="*/ 17 w 378"/>
                <a:gd name="T7" fmla="*/ 34 h 379"/>
                <a:gd name="T8" fmla="*/ 22 w 378"/>
                <a:gd name="T9" fmla="*/ 38 h 379"/>
                <a:gd name="T10" fmla="*/ 27 w 378"/>
                <a:gd name="T11" fmla="*/ 41 h 379"/>
                <a:gd name="T12" fmla="*/ 29 w 378"/>
                <a:gd name="T13" fmla="*/ 43 h 379"/>
                <a:gd name="T14" fmla="*/ 31 w 378"/>
                <a:gd name="T15" fmla="*/ 44 h 379"/>
                <a:gd name="T16" fmla="*/ 33 w 378"/>
                <a:gd name="T17" fmla="*/ 46 h 379"/>
                <a:gd name="T18" fmla="*/ 35 w 378"/>
                <a:gd name="T19" fmla="*/ 46 h 379"/>
                <a:gd name="T20" fmla="*/ 37 w 378"/>
                <a:gd name="T21" fmla="*/ 47 h 379"/>
                <a:gd name="T22" fmla="*/ 38 w 378"/>
                <a:gd name="T23" fmla="*/ 48 h 379"/>
                <a:gd name="T24" fmla="*/ 40 w 378"/>
                <a:gd name="T25" fmla="*/ 48 h 379"/>
                <a:gd name="T26" fmla="*/ 41 w 378"/>
                <a:gd name="T27" fmla="*/ 48 h 379"/>
                <a:gd name="T28" fmla="*/ 42 w 378"/>
                <a:gd name="T29" fmla="*/ 47 h 379"/>
                <a:gd name="T30" fmla="*/ 43 w 378"/>
                <a:gd name="T31" fmla="*/ 46 h 379"/>
                <a:gd name="T32" fmla="*/ 44 w 378"/>
                <a:gd name="T33" fmla="*/ 45 h 379"/>
                <a:gd name="T34" fmla="*/ 45 w 378"/>
                <a:gd name="T35" fmla="*/ 44 h 379"/>
                <a:gd name="T36" fmla="*/ 46 w 378"/>
                <a:gd name="T37" fmla="*/ 42 h 379"/>
                <a:gd name="T38" fmla="*/ 47 w 378"/>
                <a:gd name="T39" fmla="*/ 39 h 379"/>
                <a:gd name="T40" fmla="*/ 47 w 378"/>
                <a:gd name="T41" fmla="*/ 35 h 379"/>
                <a:gd name="T42" fmla="*/ 48 w 378"/>
                <a:gd name="T43" fmla="*/ 32 h 379"/>
                <a:gd name="T44" fmla="*/ 48 w 378"/>
                <a:gd name="T45" fmla="*/ 29 h 379"/>
                <a:gd name="T46" fmla="*/ 47 w 378"/>
                <a:gd name="T47" fmla="*/ 25 h 379"/>
                <a:gd name="T48" fmla="*/ 46 w 378"/>
                <a:gd name="T49" fmla="*/ 22 h 379"/>
                <a:gd name="T50" fmla="*/ 45 w 378"/>
                <a:gd name="T51" fmla="*/ 18 h 379"/>
                <a:gd name="T52" fmla="*/ 43 w 378"/>
                <a:gd name="T53" fmla="*/ 13 h 379"/>
                <a:gd name="T54" fmla="*/ 42 w 378"/>
                <a:gd name="T55" fmla="*/ 9 h 379"/>
                <a:gd name="T56" fmla="*/ 40 w 378"/>
                <a:gd name="T57" fmla="*/ 6 h 379"/>
                <a:gd name="T58" fmla="*/ 40 w 378"/>
                <a:gd name="T59" fmla="*/ 4 h 379"/>
                <a:gd name="T60" fmla="*/ 39 w 378"/>
                <a:gd name="T61" fmla="*/ 2 h 379"/>
                <a:gd name="T62" fmla="*/ 39 w 378"/>
                <a:gd name="T63" fmla="*/ 1 h 379"/>
                <a:gd name="T64" fmla="*/ 38 w 378"/>
                <a:gd name="T65" fmla="*/ 0 h 3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8" h="379">
                  <a:moveTo>
                    <a:pt x="0" y="151"/>
                  </a:moveTo>
                  <a:lnTo>
                    <a:pt x="43" y="190"/>
                  </a:lnTo>
                  <a:lnTo>
                    <a:pt x="88" y="230"/>
                  </a:lnTo>
                  <a:lnTo>
                    <a:pt x="132" y="265"/>
                  </a:lnTo>
                  <a:lnTo>
                    <a:pt x="174" y="301"/>
                  </a:lnTo>
                  <a:lnTo>
                    <a:pt x="211" y="328"/>
                  </a:lnTo>
                  <a:lnTo>
                    <a:pt x="228" y="341"/>
                  </a:lnTo>
                  <a:lnTo>
                    <a:pt x="246" y="352"/>
                  </a:lnTo>
                  <a:lnTo>
                    <a:pt x="260" y="362"/>
                  </a:lnTo>
                  <a:lnTo>
                    <a:pt x="275" y="368"/>
                  </a:lnTo>
                  <a:lnTo>
                    <a:pt x="289" y="375"/>
                  </a:lnTo>
                  <a:lnTo>
                    <a:pt x="302" y="378"/>
                  </a:lnTo>
                  <a:lnTo>
                    <a:pt x="314" y="379"/>
                  </a:lnTo>
                  <a:lnTo>
                    <a:pt x="325" y="378"/>
                  </a:lnTo>
                  <a:lnTo>
                    <a:pt x="333" y="375"/>
                  </a:lnTo>
                  <a:lnTo>
                    <a:pt x="339" y="368"/>
                  </a:lnTo>
                  <a:lnTo>
                    <a:pt x="347" y="360"/>
                  </a:lnTo>
                  <a:lnTo>
                    <a:pt x="354" y="352"/>
                  </a:lnTo>
                  <a:lnTo>
                    <a:pt x="363" y="330"/>
                  </a:lnTo>
                  <a:lnTo>
                    <a:pt x="370" y="306"/>
                  </a:lnTo>
                  <a:lnTo>
                    <a:pt x="375" y="278"/>
                  </a:lnTo>
                  <a:lnTo>
                    <a:pt x="378" y="251"/>
                  </a:lnTo>
                  <a:lnTo>
                    <a:pt x="378" y="227"/>
                  </a:lnTo>
                  <a:lnTo>
                    <a:pt x="375" y="199"/>
                  </a:lnTo>
                  <a:lnTo>
                    <a:pt x="368" y="169"/>
                  </a:lnTo>
                  <a:lnTo>
                    <a:pt x="357" y="137"/>
                  </a:lnTo>
                  <a:lnTo>
                    <a:pt x="344" y="103"/>
                  </a:lnTo>
                  <a:lnTo>
                    <a:pt x="333" y="72"/>
                  </a:lnTo>
                  <a:lnTo>
                    <a:pt x="320" y="42"/>
                  </a:lnTo>
                  <a:lnTo>
                    <a:pt x="314" y="29"/>
                  </a:lnTo>
                  <a:lnTo>
                    <a:pt x="309" y="16"/>
                  </a:lnTo>
                  <a:lnTo>
                    <a:pt x="306" y="8"/>
                  </a:lnTo>
                  <a:lnTo>
                    <a:pt x="302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0" name="Freeform 176"/>
            <p:cNvSpPr/>
            <p:nvPr/>
          </p:nvSpPr>
          <p:spPr bwMode="auto">
            <a:xfrm>
              <a:off x="3365" y="2897"/>
              <a:ext cx="152" cy="162"/>
            </a:xfrm>
            <a:custGeom>
              <a:avLst/>
              <a:gdLst>
                <a:gd name="T0" fmla="*/ 10 w 304"/>
                <a:gd name="T1" fmla="*/ 0 h 325"/>
                <a:gd name="T2" fmla="*/ 15 w 304"/>
                <a:gd name="T3" fmla="*/ 0 h 325"/>
                <a:gd name="T4" fmla="*/ 20 w 304"/>
                <a:gd name="T5" fmla="*/ 1 h 325"/>
                <a:gd name="T6" fmla="*/ 24 w 304"/>
                <a:gd name="T7" fmla="*/ 2 h 325"/>
                <a:gd name="T8" fmla="*/ 29 w 304"/>
                <a:gd name="T9" fmla="*/ 2 h 325"/>
                <a:gd name="T10" fmla="*/ 32 w 304"/>
                <a:gd name="T11" fmla="*/ 4 h 325"/>
                <a:gd name="T12" fmla="*/ 34 w 304"/>
                <a:gd name="T13" fmla="*/ 4 h 325"/>
                <a:gd name="T14" fmla="*/ 35 w 304"/>
                <a:gd name="T15" fmla="*/ 5 h 325"/>
                <a:gd name="T16" fmla="*/ 36 w 304"/>
                <a:gd name="T17" fmla="*/ 6 h 325"/>
                <a:gd name="T18" fmla="*/ 37 w 304"/>
                <a:gd name="T19" fmla="*/ 7 h 325"/>
                <a:gd name="T20" fmla="*/ 38 w 304"/>
                <a:gd name="T21" fmla="*/ 8 h 325"/>
                <a:gd name="T22" fmla="*/ 38 w 304"/>
                <a:gd name="T23" fmla="*/ 9 h 325"/>
                <a:gd name="T24" fmla="*/ 38 w 304"/>
                <a:gd name="T25" fmla="*/ 10 h 325"/>
                <a:gd name="T26" fmla="*/ 38 w 304"/>
                <a:gd name="T27" fmla="*/ 12 h 325"/>
                <a:gd name="T28" fmla="*/ 38 w 304"/>
                <a:gd name="T29" fmla="*/ 13 h 325"/>
                <a:gd name="T30" fmla="*/ 37 w 304"/>
                <a:gd name="T31" fmla="*/ 15 h 325"/>
                <a:gd name="T32" fmla="*/ 36 w 304"/>
                <a:gd name="T33" fmla="*/ 17 h 325"/>
                <a:gd name="T34" fmla="*/ 35 w 304"/>
                <a:gd name="T35" fmla="*/ 19 h 325"/>
                <a:gd name="T36" fmla="*/ 32 w 304"/>
                <a:gd name="T37" fmla="*/ 24 h 325"/>
                <a:gd name="T38" fmla="*/ 29 w 304"/>
                <a:gd name="T39" fmla="*/ 28 h 325"/>
                <a:gd name="T40" fmla="*/ 25 w 304"/>
                <a:gd name="T41" fmla="*/ 32 h 325"/>
                <a:gd name="T42" fmla="*/ 23 w 304"/>
                <a:gd name="T43" fmla="*/ 34 h 325"/>
                <a:gd name="T44" fmla="*/ 22 w 304"/>
                <a:gd name="T45" fmla="*/ 35 h 325"/>
                <a:gd name="T46" fmla="*/ 21 w 304"/>
                <a:gd name="T47" fmla="*/ 36 h 325"/>
                <a:gd name="T48" fmla="*/ 19 w 304"/>
                <a:gd name="T49" fmla="*/ 37 h 325"/>
                <a:gd name="T50" fmla="*/ 17 w 304"/>
                <a:gd name="T51" fmla="*/ 39 h 325"/>
                <a:gd name="T52" fmla="*/ 14 w 304"/>
                <a:gd name="T53" fmla="*/ 40 h 325"/>
                <a:gd name="T54" fmla="*/ 12 w 304"/>
                <a:gd name="T55" fmla="*/ 40 h 325"/>
                <a:gd name="T56" fmla="*/ 10 w 304"/>
                <a:gd name="T57" fmla="*/ 40 h 325"/>
                <a:gd name="T58" fmla="*/ 7 w 304"/>
                <a:gd name="T59" fmla="*/ 40 h 325"/>
                <a:gd name="T60" fmla="*/ 5 w 304"/>
                <a:gd name="T61" fmla="*/ 39 h 325"/>
                <a:gd name="T62" fmla="*/ 0 w 304"/>
                <a:gd name="T63" fmla="*/ 37 h 32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04" h="325">
                  <a:moveTo>
                    <a:pt x="75" y="0"/>
                  </a:moveTo>
                  <a:lnTo>
                    <a:pt x="114" y="5"/>
                  </a:lnTo>
                  <a:lnTo>
                    <a:pt x="154" y="10"/>
                  </a:lnTo>
                  <a:lnTo>
                    <a:pt x="190" y="16"/>
                  </a:lnTo>
                  <a:lnTo>
                    <a:pt x="225" y="22"/>
                  </a:lnTo>
                  <a:lnTo>
                    <a:pt x="252" y="32"/>
                  </a:lnTo>
                  <a:lnTo>
                    <a:pt x="265" y="37"/>
                  </a:lnTo>
                  <a:lnTo>
                    <a:pt x="276" y="43"/>
                  </a:lnTo>
                  <a:lnTo>
                    <a:pt x="286" y="50"/>
                  </a:lnTo>
                  <a:lnTo>
                    <a:pt x="293" y="58"/>
                  </a:lnTo>
                  <a:lnTo>
                    <a:pt x="299" y="66"/>
                  </a:lnTo>
                  <a:lnTo>
                    <a:pt x="302" y="75"/>
                  </a:lnTo>
                  <a:lnTo>
                    <a:pt x="304" y="87"/>
                  </a:lnTo>
                  <a:lnTo>
                    <a:pt x="302" y="96"/>
                  </a:lnTo>
                  <a:lnTo>
                    <a:pt x="297" y="111"/>
                  </a:lnTo>
                  <a:lnTo>
                    <a:pt x="291" y="127"/>
                  </a:lnTo>
                  <a:lnTo>
                    <a:pt x="283" y="143"/>
                  </a:lnTo>
                  <a:lnTo>
                    <a:pt x="273" y="159"/>
                  </a:lnTo>
                  <a:lnTo>
                    <a:pt x="249" y="193"/>
                  </a:lnTo>
                  <a:lnTo>
                    <a:pt x="225" y="227"/>
                  </a:lnTo>
                  <a:lnTo>
                    <a:pt x="198" y="257"/>
                  </a:lnTo>
                  <a:lnTo>
                    <a:pt x="183" y="272"/>
                  </a:lnTo>
                  <a:lnTo>
                    <a:pt x="172" y="283"/>
                  </a:lnTo>
                  <a:lnTo>
                    <a:pt x="161" y="294"/>
                  </a:lnTo>
                  <a:lnTo>
                    <a:pt x="151" y="302"/>
                  </a:lnTo>
                  <a:lnTo>
                    <a:pt x="132" y="313"/>
                  </a:lnTo>
                  <a:lnTo>
                    <a:pt x="112" y="322"/>
                  </a:lnTo>
                  <a:lnTo>
                    <a:pt x="93" y="325"/>
                  </a:lnTo>
                  <a:lnTo>
                    <a:pt x="75" y="325"/>
                  </a:lnTo>
                  <a:lnTo>
                    <a:pt x="56" y="322"/>
                  </a:lnTo>
                  <a:lnTo>
                    <a:pt x="37" y="315"/>
                  </a:lnTo>
                  <a:lnTo>
                    <a:pt x="0" y="302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1" name="Freeform 177"/>
            <p:cNvSpPr/>
            <p:nvPr/>
          </p:nvSpPr>
          <p:spPr bwMode="auto">
            <a:xfrm>
              <a:off x="2400" y="528"/>
              <a:ext cx="1502" cy="1028"/>
            </a:xfrm>
            <a:custGeom>
              <a:avLst/>
              <a:gdLst>
                <a:gd name="T0" fmla="*/ 235 w 3004"/>
                <a:gd name="T1" fmla="*/ 67 h 2056"/>
                <a:gd name="T2" fmla="*/ 237 w 3004"/>
                <a:gd name="T3" fmla="*/ 77 h 2056"/>
                <a:gd name="T4" fmla="*/ 245 w 3004"/>
                <a:gd name="T5" fmla="*/ 86 h 2056"/>
                <a:gd name="T6" fmla="*/ 264 w 3004"/>
                <a:gd name="T7" fmla="*/ 95 h 2056"/>
                <a:gd name="T8" fmla="*/ 290 w 3004"/>
                <a:gd name="T9" fmla="*/ 104 h 2056"/>
                <a:gd name="T10" fmla="*/ 302 w 3004"/>
                <a:gd name="T11" fmla="*/ 108 h 2056"/>
                <a:gd name="T12" fmla="*/ 306 w 3004"/>
                <a:gd name="T13" fmla="*/ 107 h 2056"/>
                <a:gd name="T14" fmla="*/ 306 w 3004"/>
                <a:gd name="T15" fmla="*/ 106 h 2056"/>
                <a:gd name="T16" fmla="*/ 309 w 3004"/>
                <a:gd name="T17" fmla="*/ 113 h 2056"/>
                <a:gd name="T18" fmla="*/ 314 w 3004"/>
                <a:gd name="T19" fmla="*/ 136 h 2056"/>
                <a:gd name="T20" fmla="*/ 321 w 3004"/>
                <a:gd name="T21" fmla="*/ 151 h 2056"/>
                <a:gd name="T22" fmla="*/ 331 w 3004"/>
                <a:gd name="T23" fmla="*/ 165 h 2056"/>
                <a:gd name="T24" fmla="*/ 337 w 3004"/>
                <a:gd name="T25" fmla="*/ 167 h 2056"/>
                <a:gd name="T26" fmla="*/ 340 w 3004"/>
                <a:gd name="T27" fmla="*/ 165 h 2056"/>
                <a:gd name="T28" fmla="*/ 336 w 3004"/>
                <a:gd name="T29" fmla="*/ 161 h 2056"/>
                <a:gd name="T30" fmla="*/ 333 w 3004"/>
                <a:gd name="T31" fmla="*/ 162 h 2056"/>
                <a:gd name="T32" fmla="*/ 330 w 3004"/>
                <a:gd name="T33" fmla="*/ 173 h 2056"/>
                <a:gd name="T34" fmla="*/ 326 w 3004"/>
                <a:gd name="T35" fmla="*/ 192 h 2056"/>
                <a:gd name="T36" fmla="*/ 323 w 3004"/>
                <a:gd name="T37" fmla="*/ 217 h 2056"/>
                <a:gd name="T38" fmla="*/ 324 w 3004"/>
                <a:gd name="T39" fmla="*/ 232 h 2056"/>
                <a:gd name="T40" fmla="*/ 330 w 3004"/>
                <a:gd name="T41" fmla="*/ 246 h 2056"/>
                <a:gd name="T42" fmla="*/ 336 w 3004"/>
                <a:gd name="T43" fmla="*/ 253 h 2056"/>
                <a:gd name="T44" fmla="*/ 343 w 3004"/>
                <a:gd name="T45" fmla="*/ 257 h 2056"/>
                <a:gd name="T46" fmla="*/ 348 w 3004"/>
                <a:gd name="T47" fmla="*/ 256 h 2056"/>
                <a:gd name="T48" fmla="*/ 352 w 3004"/>
                <a:gd name="T49" fmla="*/ 251 h 2056"/>
                <a:gd name="T50" fmla="*/ 355 w 3004"/>
                <a:gd name="T51" fmla="*/ 244 h 2056"/>
                <a:gd name="T52" fmla="*/ 358 w 3004"/>
                <a:gd name="T53" fmla="*/ 232 h 2056"/>
                <a:gd name="T54" fmla="*/ 365 w 3004"/>
                <a:gd name="T55" fmla="*/ 202 h 2056"/>
                <a:gd name="T56" fmla="*/ 371 w 3004"/>
                <a:gd name="T57" fmla="*/ 176 h 2056"/>
                <a:gd name="T58" fmla="*/ 373 w 3004"/>
                <a:gd name="T59" fmla="*/ 164 h 2056"/>
                <a:gd name="T60" fmla="*/ 375 w 3004"/>
                <a:gd name="T61" fmla="*/ 160 h 2056"/>
                <a:gd name="T62" fmla="*/ 376 w 3004"/>
                <a:gd name="T63" fmla="*/ 163 h 2056"/>
                <a:gd name="T64" fmla="*/ 375 w 3004"/>
                <a:gd name="T65" fmla="*/ 162 h 2056"/>
                <a:gd name="T66" fmla="*/ 373 w 3004"/>
                <a:gd name="T67" fmla="*/ 157 h 2056"/>
                <a:gd name="T68" fmla="*/ 369 w 3004"/>
                <a:gd name="T69" fmla="*/ 145 h 2056"/>
                <a:gd name="T70" fmla="*/ 360 w 3004"/>
                <a:gd name="T71" fmla="*/ 115 h 2056"/>
                <a:gd name="T72" fmla="*/ 348 w 3004"/>
                <a:gd name="T73" fmla="*/ 79 h 2056"/>
                <a:gd name="T74" fmla="*/ 342 w 3004"/>
                <a:gd name="T75" fmla="*/ 62 h 2056"/>
                <a:gd name="T76" fmla="*/ 337 w 3004"/>
                <a:gd name="T77" fmla="*/ 52 h 2056"/>
                <a:gd name="T78" fmla="*/ 332 w 3004"/>
                <a:gd name="T79" fmla="*/ 45 h 2056"/>
                <a:gd name="T80" fmla="*/ 326 w 3004"/>
                <a:gd name="T81" fmla="*/ 44 h 2056"/>
                <a:gd name="T82" fmla="*/ 313 w 3004"/>
                <a:gd name="T83" fmla="*/ 40 h 2056"/>
                <a:gd name="T84" fmla="*/ 294 w 3004"/>
                <a:gd name="T85" fmla="*/ 33 h 2056"/>
                <a:gd name="T86" fmla="*/ 258 w 3004"/>
                <a:gd name="T87" fmla="*/ 21 h 2056"/>
                <a:gd name="T88" fmla="*/ 225 w 3004"/>
                <a:gd name="T89" fmla="*/ 11 h 2056"/>
                <a:gd name="T90" fmla="*/ 212 w 3004"/>
                <a:gd name="T91" fmla="*/ 7 h 2056"/>
                <a:gd name="T92" fmla="*/ 200 w 3004"/>
                <a:gd name="T93" fmla="*/ 5 h 2056"/>
                <a:gd name="T94" fmla="*/ 194 w 3004"/>
                <a:gd name="T95" fmla="*/ 7 h 2056"/>
                <a:gd name="T96" fmla="*/ 190 w 3004"/>
                <a:gd name="T97" fmla="*/ 7 h 2056"/>
                <a:gd name="T98" fmla="*/ 196 w 3004"/>
                <a:gd name="T99" fmla="*/ 3 h 2056"/>
                <a:gd name="T100" fmla="*/ 197 w 3004"/>
                <a:gd name="T101" fmla="*/ 0 h 2056"/>
                <a:gd name="T102" fmla="*/ 193 w 3004"/>
                <a:gd name="T103" fmla="*/ 2 h 2056"/>
                <a:gd name="T104" fmla="*/ 182 w 3004"/>
                <a:gd name="T105" fmla="*/ 8 h 2056"/>
                <a:gd name="T106" fmla="*/ 165 w 3004"/>
                <a:gd name="T107" fmla="*/ 17 h 2056"/>
                <a:gd name="T108" fmla="*/ 141 w 3004"/>
                <a:gd name="T109" fmla="*/ 30 h 2056"/>
                <a:gd name="T110" fmla="*/ 96 w 3004"/>
                <a:gd name="T111" fmla="*/ 55 h 2056"/>
                <a:gd name="T112" fmla="*/ 29 w 3004"/>
                <a:gd name="T113" fmla="*/ 92 h 205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004" h="2056">
                  <a:moveTo>
                    <a:pt x="1921" y="390"/>
                  </a:moveTo>
                  <a:lnTo>
                    <a:pt x="1907" y="426"/>
                  </a:lnTo>
                  <a:lnTo>
                    <a:pt x="1892" y="461"/>
                  </a:lnTo>
                  <a:lnTo>
                    <a:pt x="1882" y="495"/>
                  </a:lnTo>
                  <a:lnTo>
                    <a:pt x="1878" y="530"/>
                  </a:lnTo>
                  <a:lnTo>
                    <a:pt x="1876" y="546"/>
                  </a:lnTo>
                  <a:lnTo>
                    <a:pt x="1876" y="562"/>
                  </a:lnTo>
                  <a:lnTo>
                    <a:pt x="1879" y="579"/>
                  </a:lnTo>
                  <a:lnTo>
                    <a:pt x="1882" y="595"/>
                  </a:lnTo>
                  <a:lnTo>
                    <a:pt x="1889" y="609"/>
                  </a:lnTo>
                  <a:lnTo>
                    <a:pt x="1897" y="625"/>
                  </a:lnTo>
                  <a:lnTo>
                    <a:pt x="1907" y="640"/>
                  </a:lnTo>
                  <a:lnTo>
                    <a:pt x="1921" y="656"/>
                  </a:lnTo>
                  <a:lnTo>
                    <a:pt x="1937" y="670"/>
                  </a:lnTo>
                  <a:lnTo>
                    <a:pt x="1960" y="685"/>
                  </a:lnTo>
                  <a:lnTo>
                    <a:pt x="1984" y="699"/>
                  </a:lnTo>
                  <a:lnTo>
                    <a:pt x="2013" y="714"/>
                  </a:lnTo>
                  <a:lnTo>
                    <a:pt x="2045" y="728"/>
                  </a:lnTo>
                  <a:lnTo>
                    <a:pt x="2077" y="743"/>
                  </a:lnTo>
                  <a:lnTo>
                    <a:pt x="2112" y="757"/>
                  </a:lnTo>
                  <a:lnTo>
                    <a:pt x="2148" y="772"/>
                  </a:lnTo>
                  <a:lnTo>
                    <a:pt x="2219" y="797"/>
                  </a:lnTo>
                  <a:lnTo>
                    <a:pt x="2252" y="809"/>
                  </a:lnTo>
                  <a:lnTo>
                    <a:pt x="2285" y="820"/>
                  </a:lnTo>
                  <a:lnTo>
                    <a:pt x="2315" y="829"/>
                  </a:lnTo>
                  <a:lnTo>
                    <a:pt x="2343" y="839"/>
                  </a:lnTo>
                  <a:lnTo>
                    <a:pt x="2365" y="847"/>
                  </a:lnTo>
                  <a:lnTo>
                    <a:pt x="2384" y="854"/>
                  </a:lnTo>
                  <a:lnTo>
                    <a:pt x="2399" y="858"/>
                  </a:lnTo>
                  <a:lnTo>
                    <a:pt x="2412" y="862"/>
                  </a:lnTo>
                  <a:lnTo>
                    <a:pt x="2421" y="862"/>
                  </a:lnTo>
                  <a:lnTo>
                    <a:pt x="2428" y="862"/>
                  </a:lnTo>
                  <a:lnTo>
                    <a:pt x="2433" y="858"/>
                  </a:lnTo>
                  <a:lnTo>
                    <a:pt x="2437" y="857"/>
                  </a:lnTo>
                  <a:lnTo>
                    <a:pt x="2442" y="849"/>
                  </a:lnTo>
                  <a:lnTo>
                    <a:pt x="2442" y="842"/>
                  </a:lnTo>
                  <a:lnTo>
                    <a:pt x="2442" y="841"/>
                  </a:lnTo>
                  <a:lnTo>
                    <a:pt x="2442" y="839"/>
                  </a:lnTo>
                  <a:lnTo>
                    <a:pt x="2444" y="842"/>
                  </a:lnTo>
                  <a:lnTo>
                    <a:pt x="2447" y="847"/>
                  </a:lnTo>
                  <a:lnTo>
                    <a:pt x="2450" y="854"/>
                  </a:lnTo>
                  <a:lnTo>
                    <a:pt x="2454" y="863"/>
                  </a:lnTo>
                  <a:lnTo>
                    <a:pt x="2458" y="874"/>
                  </a:lnTo>
                  <a:lnTo>
                    <a:pt x="2462" y="887"/>
                  </a:lnTo>
                  <a:lnTo>
                    <a:pt x="2465" y="903"/>
                  </a:lnTo>
                  <a:lnTo>
                    <a:pt x="2471" y="936"/>
                  </a:lnTo>
                  <a:lnTo>
                    <a:pt x="2479" y="974"/>
                  </a:lnTo>
                  <a:lnTo>
                    <a:pt x="2487" y="1013"/>
                  </a:lnTo>
                  <a:lnTo>
                    <a:pt x="2495" y="1051"/>
                  </a:lnTo>
                  <a:lnTo>
                    <a:pt x="2505" y="1087"/>
                  </a:lnTo>
                  <a:lnTo>
                    <a:pt x="2510" y="1103"/>
                  </a:lnTo>
                  <a:lnTo>
                    <a:pt x="2516" y="1119"/>
                  </a:lnTo>
                  <a:lnTo>
                    <a:pt x="2529" y="1148"/>
                  </a:lnTo>
                  <a:lnTo>
                    <a:pt x="2547" y="1177"/>
                  </a:lnTo>
                  <a:lnTo>
                    <a:pt x="2565" y="1206"/>
                  </a:lnTo>
                  <a:lnTo>
                    <a:pt x="2582" y="1235"/>
                  </a:lnTo>
                  <a:lnTo>
                    <a:pt x="2600" y="1260"/>
                  </a:lnTo>
                  <a:lnTo>
                    <a:pt x="2618" y="1283"/>
                  </a:lnTo>
                  <a:lnTo>
                    <a:pt x="2635" y="1302"/>
                  </a:lnTo>
                  <a:lnTo>
                    <a:pt x="2648" y="1317"/>
                  </a:lnTo>
                  <a:lnTo>
                    <a:pt x="2655" y="1322"/>
                  </a:lnTo>
                  <a:lnTo>
                    <a:pt x="2661" y="1326"/>
                  </a:lnTo>
                  <a:lnTo>
                    <a:pt x="2674" y="1331"/>
                  </a:lnTo>
                  <a:lnTo>
                    <a:pt x="2684" y="1331"/>
                  </a:lnTo>
                  <a:lnTo>
                    <a:pt x="2693" y="1330"/>
                  </a:lnTo>
                  <a:lnTo>
                    <a:pt x="2703" y="1325"/>
                  </a:lnTo>
                  <a:lnTo>
                    <a:pt x="2709" y="1322"/>
                  </a:lnTo>
                  <a:lnTo>
                    <a:pt x="2713" y="1318"/>
                  </a:lnTo>
                  <a:lnTo>
                    <a:pt x="2714" y="1317"/>
                  </a:lnTo>
                  <a:lnTo>
                    <a:pt x="2714" y="1315"/>
                  </a:lnTo>
                  <a:lnTo>
                    <a:pt x="2713" y="1313"/>
                  </a:lnTo>
                  <a:lnTo>
                    <a:pt x="2708" y="1305"/>
                  </a:lnTo>
                  <a:lnTo>
                    <a:pt x="2700" y="1296"/>
                  </a:lnTo>
                  <a:lnTo>
                    <a:pt x="2690" y="1288"/>
                  </a:lnTo>
                  <a:lnTo>
                    <a:pt x="2684" y="1285"/>
                  </a:lnTo>
                  <a:lnTo>
                    <a:pt x="2679" y="1283"/>
                  </a:lnTo>
                  <a:lnTo>
                    <a:pt x="2674" y="1283"/>
                  </a:lnTo>
                  <a:lnTo>
                    <a:pt x="2667" y="1283"/>
                  </a:lnTo>
                  <a:lnTo>
                    <a:pt x="2663" y="1288"/>
                  </a:lnTo>
                  <a:lnTo>
                    <a:pt x="2658" y="1294"/>
                  </a:lnTo>
                  <a:lnTo>
                    <a:pt x="2653" y="1304"/>
                  </a:lnTo>
                  <a:lnTo>
                    <a:pt x="2648" y="1317"/>
                  </a:lnTo>
                  <a:lnTo>
                    <a:pt x="2645" y="1333"/>
                  </a:lnTo>
                  <a:lnTo>
                    <a:pt x="2639" y="1354"/>
                  </a:lnTo>
                  <a:lnTo>
                    <a:pt x="2635" y="1379"/>
                  </a:lnTo>
                  <a:lnTo>
                    <a:pt x="2629" y="1407"/>
                  </a:lnTo>
                  <a:lnTo>
                    <a:pt x="2624" y="1437"/>
                  </a:lnTo>
                  <a:lnTo>
                    <a:pt x="2618" y="1468"/>
                  </a:lnTo>
                  <a:lnTo>
                    <a:pt x="2613" y="1502"/>
                  </a:lnTo>
                  <a:lnTo>
                    <a:pt x="2606" y="1535"/>
                  </a:lnTo>
                  <a:lnTo>
                    <a:pt x="2597" y="1605"/>
                  </a:lnTo>
                  <a:lnTo>
                    <a:pt x="2593" y="1640"/>
                  </a:lnTo>
                  <a:lnTo>
                    <a:pt x="2589" y="1672"/>
                  </a:lnTo>
                  <a:lnTo>
                    <a:pt x="2587" y="1703"/>
                  </a:lnTo>
                  <a:lnTo>
                    <a:pt x="2584" y="1732"/>
                  </a:lnTo>
                  <a:lnTo>
                    <a:pt x="2582" y="1757"/>
                  </a:lnTo>
                  <a:lnTo>
                    <a:pt x="2582" y="1780"/>
                  </a:lnTo>
                  <a:lnTo>
                    <a:pt x="2582" y="1799"/>
                  </a:lnTo>
                  <a:lnTo>
                    <a:pt x="2584" y="1818"/>
                  </a:lnTo>
                  <a:lnTo>
                    <a:pt x="2589" y="1852"/>
                  </a:lnTo>
                  <a:lnTo>
                    <a:pt x="2597" y="1880"/>
                  </a:lnTo>
                  <a:lnTo>
                    <a:pt x="2606" y="1904"/>
                  </a:lnTo>
                  <a:lnTo>
                    <a:pt x="2618" y="1926"/>
                  </a:lnTo>
                  <a:lnTo>
                    <a:pt x="2629" y="1944"/>
                  </a:lnTo>
                  <a:lnTo>
                    <a:pt x="2639" y="1962"/>
                  </a:lnTo>
                  <a:lnTo>
                    <a:pt x="2648" y="1978"/>
                  </a:lnTo>
                  <a:lnTo>
                    <a:pt x="2656" y="1994"/>
                  </a:lnTo>
                  <a:lnTo>
                    <a:pt x="2664" y="2007"/>
                  </a:lnTo>
                  <a:lnTo>
                    <a:pt x="2674" y="2016"/>
                  </a:lnTo>
                  <a:lnTo>
                    <a:pt x="2682" y="2024"/>
                  </a:lnTo>
                  <a:lnTo>
                    <a:pt x="2690" y="2031"/>
                  </a:lnTo>
                  <a:lnTo>
                    <a:pt x="2698" y="2036"/>
                  </a:lnTo>
                  <a:lnTo>
                    <a:pt x="2714" y="2045"/>
                  </a:lnTo>
                  <a:lnTo>
                    <a:pt x="2732" y="2053"/>
                  </a:lnTo>
                  <a:lnTo>
                    <a:pt x="2740" y="2055"/>
                  </a:lnTo>
                  <a:lnTo>
                    <a:pt x="2748" y="2056"/>
                  </a:lnTo>
                  <a:lnTo>
                    <a:pt x="2756" y="2056"/>
                  </a:lnTo>
                  <a:lnTo>
                    <a:pt x="2764" y="2055"/>
                  </a:lnTo>
                  <a:lnTo>
                    <a:pt x="2772" y="2052"/>
                  </a:lnTo>
                  <a:lnTo>
                    <a:pt x="2780" y="2045"/>
                  </a:lnTo>
                  <a:lnTo>
                    <a:pt x="2790" y="2037"/>
                  </a:lnTo>
                  <a:lnTo>
                    <a:pt x="2796" y="2032"/>
                  </a:lnTo>
                  <a:lnTo>
                    <a:pt x="2803" y="2026"/>
                  </a:lnTo>
                  <a:lnTo>
                    <a:pt x="2809" y="2016"/>
                  </a:lnTo>
                  <a:lnTo>
                    <a:pt x="2814" y="2008"/>
                  </a:lnTo>
                  <a:lnTo>
                    <a:pt x="2819" y="2002"/>
                  </a:lnTo>
                  <a:lnTo>
                    <a:pt x="2820" y="1992"/>
                  </a:lnTo>
                  <a:lnTo>
                    <a:pt x="2827" y="1981"/>
                  </a:lnTo>
                  <a:lnTo>
                    <a:pt x="2830" y="1968"/>
                  </a:lnTo>
                  <a:lnTo>
                    <a:pt x="2836" y="1952"/>
                  </a:lnTo>
                  <a:lnTo>
                    <a:pt x="2841" y="1933"/>
                  </a:lnTo>
                  <a:lnTo>
                    <a:pt x="2848" y="1912"/>
                  </a:lnTo>
                  <a:lnTo>
                    <a:pt x="2849" y="1900"/>
                  </a:lnTo>
                  <a:lnTo>
                    <a:pt x="2854" y="1888"/>
                  </a:lnTo>
                  <a:lnTo>
                    <a:pt x="2861" y="1855"/>
                  </a:lnTo>
                  <a:lnTo>
                    <a:pt x="2869" y="1822"/>
                  </a:lnTo>
                  <a:lnTo>
                    <a:pt x="2878" y="1785"/>
                  </a:lnTo>
                  <a:lnTo>
                    <a:pt x="2888" y="1743"/>
                  </a:lnTo>
                  <a:lnTo>
                    <a:pt x="2898" y="1699"/>
                  </a:lnTo>
                  <a:lnTo>
                    <a:pt x="2917" y="1611"/>
                  </a:lnTo>
                  <a:lnTo>
                    <a:pt x="2926" y="1566"/>
                  </a:lnTo>
                  <a:lnTo>
                    <a:pt x="2936" y="1523"/>
                  </a:lnTo>
                  <a:lnTo>
                    <a:pt x="2946" y="1479"/>
                  </a:lnTo>
                  <a:lnTo>
                    <a:pt x="2954" y="1439"/>
                  </a:lnTo>
                  <a:lnTo>
                    <a:pt x="2962" y="1402"/>
                  </a:lnTo>
                  <a:lnTo>
                    <a:pt x="2968" y="1370"/>
                  </a:lnTo>
                  <a:lnTo>
                    <a:pt x="2975" y="1341"/>
                  </a:lnTo>
                  <a:lnTo>
                    <a:pt x="2976" y="1328"/>
                  </a:lnTo>
                  <a:lnTo>
                    <a:pt x="2980" y="1317"/>
                  </a:lnTo>
                  <a:lnTo>
                    <a:pt x="2983" y="1307"/>
                  </a:lnTo>
                  <a:lnTo>
                    <a:pt x="2983" y="1299"/>
                  </a:lnTo>
                  <a:lnTo>
                    <a:pt x="2984" y="1293"/>
                  </a:lnTo>
                  <a:lnTo>
                    <a:pt x="2988" y="1288"/>
                  </a:lnTo>
                  <a:lnTo>
                    <a:pt x="2992" y="1283"/>
                  </a:lnTo>
                  <a:lnTo>
                    <a:pt x="2994" y="1280"/>
                  </a:lnTo>
                  <a:lnTo>
                    <a:pt x="2999" y="1281"/>
                  </a:lnTo>
                  <a:lnTo>
                    <a:pt x="3002" y="1285"/>
                  </a:lnTo>
                  <a:lnTo>
                    <a:pt x="3002" y="1291"/>
                  </a:lnTo>
                  <a:lnTo>
                    <a:pt x="3004" y="1296"/>
                  </a:lnTo>
                  <a:lnTo>
                    <a:pt x="3004" y="1302"/>
                  </a:lnTo>
                  <a:lnTo>
                    <a:pt x="3004" y="1305"/>
                  </a:lnTo>
                  <a:lnTo>
                    <a:pt x="3002" y="1307"/>
                  </a:lnTo>
                  <a:lnTo>
                    <a:pt x="3002" y="1305"/>
                  </a:lnTo>
                  <a:lnTo>
                    <a:pt x="2997" y="1301"/>
                  </a:lnTo>
                  <a:lnTo>
                    <a:pt x="2996" y="1296"/>
                  </a:lnTo>
                  <a:lnTo>
                    <a:pt x="2992" y="1291"/>
                  </a:lnTo>
                  <a:lnTo>
                    <a:pt x="2991" y="1283"/>
                  </a:lnTo>
                  <a:lnTo>
                    <a:pt x="2986" y="1273"/>
                  </a:lnTo>
                  <a:lnTo>
                    <a:pt x="2983" y="1264"/>
                  </a:lnTo>
                  <a:lnTo>
                    <a:pt x="2980" y="1251"/>
                  </a:lnTo>
                  <a:lnTo>
                    <a:pt x="2975" y="1236"/>
                  </a:lnTo>
                  <a:lnTo>
                    <a:pt x="2970" y="1220"/>
                  </a:lnTo>
                  <a:lnTo>
                    <a:pt x="2963" y="1201"/>
                  </a:lnTo>
                  <a:lnTo>
                    <a:pt x="2959" y="1182"/>
                  </a:lnTo>
                  <a:lnTo>
                    <a:pt x="2952" y="1159"/>
                  </a:lnTo>
                  <a:lnTo>
                    <a:pt x="2944" y="1138"/>
                  </a:lnTo>
                  <a:lnTo>
                    <a:pt x="2930" y="1088"/>
                  </a:lnTo>
                  <a:lnTo>
                    <a:pt x="2915" y="1034"/>
                  </a:lnTo>
                  <a:lnTo>
                    <a:pt x="2896" y="977"/>
                  </a:lnTo>
                  <a:lnTo>
                    <a:pt x="2878" y="918"/>
                  </a:lnTo>
                  <a:lnTo>
                    <a:pt x="2859" y="858"/>
                  </a:lnTo>
                  <a:lnTo>
                    <a:pt x="2840" y="797"/>
                  </a:lnTo>
                  <a:lnTo>
                    <a:pt x="2820" y="738"/>
                  </a:lnTo>
                  <a:lnTo>
                    <a:pt x="2801" y="680"/>
                  </a:lnTo>
                  <a:lnTo>
                    <a:pt x="2782" y="627"/>
                  </a:lnTo>
                  <a:lnTo>
                    <a:pt x="2764" y="575"/>
                  </a:lnTo>
                  <a:lnTo>
                    <a:pt x="2754" y="551"/>
                  </a:lnTo>
                  <a:lnTo>
                    <a:pt x="2746" y="530"/>
                  </a:lnTo>
                  <a:lnTo>
                    <a:pt x="2738" y="509"/>
                  </a:lnTo>
                  <a:lnTo>
                    <a:pt x="2730" y="490"/>
                  </a:lnTo>
                  <a:lnTo>
                    <a:pt x="2722" y="472"/>
                  </a:lnTo>
                  <a:lnTo>
                    <a:pt x="2714" y="456"/>
                  </a:lnTo>
                  <a:lnTo>
                    <a:pt x="2708" y="443"/>
                  </a:lnTo>
                  <a:lnTo>
                    <a:pt x="2703" y="431"/>
                  </a:lnTo>
                  <a:lnTo>
                    <a:pt x="2692" y="410"/>
                  </a:lnTo>
                  <a:lnTo>
                    <a:pt x="2682" y="394"/>
                  </a:lnTo>
                  <a:lnTo>
                    <a:pt x="2674" y="381"/>
                  </a:lnTo>
                  <a:lnTo>
                    <a:pt x="2667" y="371"/>
                  </a:lnTo>
                  <a:lnTo>
                    <a:pt x="2663" y="365"/>
                  </a:lnTo>
                  <a:lnTo>
                    <a:pt x="2655" y="360"/>
                  </a:lnTo>
                  <a:lnTo>
                    <a:pt x="2648" y="357"/>
                  </a:lnTo>
                  <a:lnTo>
                    <a:pt x="2640" y="357"/>
                  </a:lnTo>
                  <a:lnTo>
                    <a:pt x="2632" y="355"/>
                  </a:lnTo>
                  <a:lnTo>
                    <a:pt x="2619" y="353"/>
                  </a:lnTo>
                  <a:lnTo>
                    <a:pt x="2606" y="352"/>
                  </a:lnTo>
                  <a:lnTo>
                    <a:pt x="2589" y="347"/>
                  </a:lnTo>
                  <a:lnTo>
                    <a:pt x="2568" y="342"/>
                  </a:lnTo>
                  <a:lnTo>
                    <a:pt x="2545" y="336"/>
                  </a:lnTo>
                  <a:lnTo>
                    <a:pt x="2516" y="324"/>
                  </a:lnTo>
                  <a:lnTo>
                    <a:pt x="2500" y="318"/>
                  </a:lnTo>
                  <a:lnTo>
                    <a:pt x="2481" y="310"/>
                  </a:lnTo>
                  <a:lnTo>
                    <a:pt x="2462" y="304"/>
                  </a:lnTo>
                  <a:lnTo>
                    <a:pt x="2442" y="296"/>
                  </a:lnTo>
                  <a:lnTo>
                    <a:pt x="2396" y="279"/>
                  </a:lnTo>
                  <a:lnTo>
                    <a:pt x="2346" y="260"/>
                  </a:lnTo>
                  <a:lnTo>
                    <a:pt x="2291" y="242"/>
                  </a:lnTo>
                  <a:lnTo>
                    <a:pt x="2236" y="223"/>
                  </a:lnTo>
                  <a:lnTo>
                    <a:pt x="2178" y="202"/>
                  </a:lnTo>
                  <a:lnTo>
                    <a:pt x="2119" y="183"/>
                  </a:lnTo>
                  <a:lnTo>
                    <a:pt x="2059" y="164"/>
                  </a:lnTo>
                  <a:lnTo>
                    <a:pt x="2001" y="144"/>
                  </a:lnTo>
                  <a:lnTo>
                    <a:pt x="1947" y="127"/>
                  </a:lnTo>
                  <a:lnTo>
                    <a:pt x="1892" y="111"/>
                  </a:lnTo>
                  <a:lnTo>
                    <a:pt x="1842" y="96"/>
                  </a:lnTo>
                  <a:lnTo>
                    <a:pt x="1796" y="82"/>
                  </a:lnTo>
                  <a:lnTo>
                    <a:pt x="1776" y="75"/>
                  </a:lnTo>
                  <a:lnTo>
                    <a:pt x="1757" y="69"/>
                  </a:lnTo>
                  <a:lnTo>
                    <a:pt x="1738" y="64"/>
                  </a:lnTo>
                  <a:lnTo>
                    <a:pt x="1722" y="59"/>
                  </a:lnTo>
                  <a:lnTo>
                    <a:pt x="1693" y="53"/>
                  </a:lnTo>
                  <a:lnTo>
                    <a:pt x="1668" y="48"/>
                  </a:lnTo>
                  <a:lnTo>
                    <a:pt x="1646" y="43"/>
                  </a:lnTo>
                  <a:lnTo>
                    <a:pt x="1627" y="41"/>
                  </a:lnTo>
                  <a:lnTo>
                    <a:pt x="1611" y="40"/>
                  </a:lnTo>
                  <a:lnTo>
                    <a:pt x="1598" y="40"/>
                  </a:lnTo>
                  <a:lnTo>
                    <a:pt x="1586" y="41"/>
                  </a:lnTo>
                  <a:lnTo>
                    <a:pt x="1577" y="43"/>
                  </a:lnTo>
                  <a:lnTo>
                    <a:pt x="1569" y="46"/>
                  </a:lnTo>
                  <a:lnTo>
                    <a:pt x="1562" y="48"/>
                  </a:lnTo>
                  <a:lnTo>
                    <a:pt x="1549" y="54"/>
                  </a:lnTo>
                  <a:lnTo>
                    <a:pt x="1537" y="58"/>
                  </a:lnTo>
                  <a:lnTo>
                    <a:pt x="1524" y="59"/>
                  </a:lnTo>
                  <a:lnTo>
                    <a:pt x="1520" y="59"/>
                  </a:lnTo>
                  <a:lnTo>
                    <a:pt x="1517" y="58"/>
                  </a:lnTo>
                  <a:lnTo>
                    <a:pt x="1517" y="54"/>
                  </a:lnTo>
                  <a:lnTo>
                    <a:pt x="1522" y="48"/>
                  </a:lnTo>
                  <a:lnTo>
                    <a:pt x="1530" y="41"/>
                  </a:lnTo>
                  <a:lnTo>
                    <a:pt x="1540" y="33"/>
                  </a:lnTo>
                  <a:lnTo>
                    <a:pt x="1549" y="25"/>
                  </a:lnTo>
                  <a:lnTo>
                    <a:pt x="1561" y="17"/>
                  </a:lnTo>
                  <a:lnTo>
                    <a:pt x="1569" y="9"/>
                  </a:lnTo>
                  <a:lnTo>
                    <a:pt x="1575" y="4"/>
                  </a:lnTo>
                  <a:lnTo>
                    <a:pt x="1578" y="1"/>
                  </a:lnTo>
                  <a:lnTo>
                    <a:pt x="1577" y="0"/>
                  </a:lnTo>
                  <a:lnTo>
                    <a:pt x="1575" y="0"/>
                  </a:lnTo>
                  <a:lnTo>
                    <a:pt x="1572" y="1"/>
                  </a:lnTo>
                  <a:lnTo>
                    <a:pt x="1569" y="4"/>
                  </a:lnTo>
                  <a:lnTo>
                    <a:pt x="1562" y="8"/>
                  </a:lnTo>
                  <a:lnTo>
                    <a:pt x="1553" y="9"/>
                  </a:lnTo>
                  <a:lnTo>
                    <a:pt x="1543" y="16"/>
                  </a:lnTo>
                  <a:lnTo>
                    <a:pt x="1532" y="21"/>
                  </a:lnTo>
                  <a:lnTo>
                    <a:pt x="1516" y="29"/>
                  </a:lnTo>
                  <a:lnTo>
                    <a:pt x="1500" y="38"/>
                  </a:lnTo>
                  <a:lnTo>
                    <a:pt x="1479" y="48"/>
                  </a:lnTo>
                  <a:lnTo>
                    <a:pt x="1456" y="59"/>
                  </a:lnTo>
                  <a:lnTo>
                    <a:pt x="1432" y="74"/>
                  </a:lnTo>
                  <a:lnTo>
                    <a:pt x="1406" y="86"/>
                  </a:lnTo>
                  <a:lnTo>
                    <a:pt x="1377" y="103"/>
                  </a:lnTo>
                  <a:lnTo>
                    <a:pt x="1347" y="119"/>
                  </a:lnTo>
                  <a:lnTo>
                    <a:pt x="1313" y="135"/>
                  </a:lnTo>
                  <a:lnTo>
                    <a:pt x="1281" y="154"/>
                  </a:lnTo>
                  <a:lnTo>
                    <a:pt x="1244" y="173"/>
                  </a:lnTo>
                  <a:lnTo>
                    <a:pt x="1207" y="193"/>
                  </a:lnTo>
                  <a:lnTo>
                    <a:pt x="1168" y="214"/>
                  </a:lnTo>
                  <a:lnTo>
                    <a:pt x="1128" y="236"/>
                  </a:lnTo>
                  <a:lnTo>
                    <a:pt x="1086" y="259"/>
                  </a:lnTo>
                  <a:lnTo>
                    <a:pt x="1043" y="281"/>
                  </a:lnTo>
                  <a:lnTo>
                    <a:pt x="954" y="331"/>
                  </a:lnTo>
                  <a:lnTo>
                    <a:pt x="859" y="382"/>
                  </a:lnTo>
                  <a:lnTo>
                    <a:pt x="761" y="435"/>
                  </a:lnTo>
                  <a:lnTo>
                    <a:pt x="658" y="492"/>
                  </a:lnTo>
                  <a:lnTo>
                    <a:pt x="554" y="550"/>
                  </a:lnTo>
                  <a:lnTo>
                    <a:pt x="446" y="608"/>
                  </a:lnTo>
                  <a:lnTo>
                    <a:pt x="336" y="669"/>
                  </a:lnTo>
                  <a:lnTo>
                    <a:pt x="225" y="730"/>
                  </a:lnTo>
                  <a:lnTo>
                    <a:pt x="0" y="854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2" name="Line 178"/>
            <p:cNvSpPr>
              <a:spLocks noChangeShapeType="1"/>
            </p:cNvSpPr>
            <p:nvPr/>
          </p:nvSpPr>
          <p:spPr bwMode="auto">
            <a:xfrm flipV="1">
              <a:off x="3054" y="1323"/>
              <a:ext cx="382" cy="36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3" name="Line 179"/>
            <p:cNvSpPr>
              <a:spLocks noChangeShapeType="1"/>
            </p:cNvSpPr>
            <p:nvPr/>
          </p:nvSpPr>
          <p:spPr bwMode="auto">
            <a:xfrm>
              <a:off x="3054" y="1475"/>
              <a:ext cx="382" cy="27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4" name="Line 180"/>
            <p:cNvSpPr>
              <a:spLocks noChangeShapeType="1"/>
            </p:cNvSpPr>
            <p:nvPr/>
          </p:nvSpPr>
          <p:spPr bwMode="auto">
            <a:xfrm>
              <a:off x="3436" y="1323"/>
              <a:ext cx="1" cy="17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5" name="Line 181"/>
            <p:cNvSpPr>
              <a:spLocks noChangeShapeType="1"/>
            </p:cNvSpPr>
            <p:nvPr/>
          </p:nvSpPr>
          <p:spPr bwMode="auto">
            <a:xfrm>
              <a:off x="3054" y="1359"/>
              <a:ext cx="1" cy="116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6" name="Freeform 182"/>
            <p:cNvSpPr/>
            <p:nvPr/>
          </p:nvSpPr>
          <p:spPr bwMode="auto">
            <a:xfrm>
              <a:off x="3527" y="1234"/>
              <a:ext cx="89" cy="357"/>
            </a:xfrm>
            <a:custGeom>
              <a:avLst/>
              <a:gdLst>
                <a:gd name="T0" fmla="*/ 11 w 179"/>
                <a:gd name="T1" fmla="*/ 90 h 714"/>
                <a:gd name="T2" fmla="*/ 13 w 179"/>
                <a:gd name="T3" fmla="*/ 89 h 714"/>
                <a:gd name="T4" fmla="*/ 16 w 179"/>
                <a:gd name="T5" fmla="*/ 88 h 714"/>
                <a:gd name="T6" fmla="*/ 18 w 179"/>
                <a:gd name="T7" fmla="*/ 86 h 714"/>
                <a:gd name="T8" fmla="*/ 20 w 179"/>
                <a:gd name="T9" fmla="*/ 84 h 714"/>
                <a:gd name="T10" fmla="*/ 21 w 179"/>
                <a:gd name="T11" fmla="*/ 81 h 714"/>
                <a:gd name="T12" fmla="*/ 22 w 179"/>
                <a:gd name="T13" fmla="*/ 78 h 714"/>
                <a:gd name="T14" fmla="*/ 22 w 179"/>
                <a:gd name="T15" fmla="*/ 12 h 714"/>
                <a:gd name="T16" fmla="*/ 21 w 179"/>
                <a:gd name="T17" fmla="*/ 9 h 714"/>
                <a:gd name="T18" fmla="*/ 20 w 179"/>
                <a:gd name="T19" fmla="*/ 6 h 714"/>
                <a:gd name="T20" fmla="*/ 18 w 179"/>
                <a:gd name="T21" fmla="*/ 4 h 714"/>
                <a:gd name="T22" fmla="*/ 16 w 179"/>
                <a:gd name="T23" fmla="*/ 2 h 714"/>
                <a:gd name="T24" fmla="*/ 13 w 179"/>
                <a:gd name="T25" fmla="*/ 1 h 714"/>
                <a:gd name="T26" fmla="*/ 11 w 179"/>
                <a:gd name="T27" fmla="*/ 0 h 714"/>
                <a:gd name="T28" fmla="*/ 8 w 179"/>
                <a:gd name="T29" fmla="*/ 1 h 714"/>
                <a:gd name="T30" fmla="*/ 5 w 179"/>
                <a:gd name="T31" fmla="*/ 2 h 714"/>
                <a:gd name="T32" fmla="*/ 3 w 179"/>
                <a:gd name="T33" fmla="*/ 4 h 714"/>
                <a:gd name="T34" fmla="*/ 1 w 179"/>
                <a:gd name="T35" fmla="*/ 6 h 714"/>
                <a:gd name="T36" fmla="*/ 0 w 179"/>
                <a:gd name="T37" fmla="*/ 9 h 714"/>
                <a:gd name="T38" fmla="*/ 0 w 179"/>
                <a:gd name="T39" fmla="*/ 12 h 714"/>
                <a:gd name="T40" fmla="*/ 0 w 179"/>
                <a:gd name="T41" fmla="*/ 78 h 714"/>
                <a:gd name="T42" fmla="*/ 0 w 179"/>
                <a:gd name="T43" fmla="*/ 81 h 714"/>
                <a:gd name="T44" fmla="*/ 1 w 179"/>
                <a:gd name="T45" fmla="*/ 84 h 714"/>
                <a:gd name="T46" fmla="*/ 3 w 179"/>
                <a:gd name="T47" fmla="*/ 86 h 714"/>
                <a:gd name="T48" fmla="*/ 5 w 179"/>
                <a:gd name="T49" fmla="*/ 88 h 714"/>
                <a:gd name="T50" fmla="*/ 8 w 179"/>
                <a:gd name="T51" fmla="*/ 89 h 714"/>
                <a:gd name="T52" fmla="*/ 11 w 179"/>
                <a:gd name="T53" fmla="*/ 90 h 71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79" h="714">
                  <a:moveTo>
                    <a:pt x="89" y="714"/>
                  </a:moveTo>
                  <a:lnTo>
                    <a:pt x="111" y="711"/>
                  </a:lnTo>
                  <a:lnTo>
                    <a:pt x="134" y="703"/>
                  </a:lnTo>
                  <a:lnTo>
                    <a:pt x="151" y="688"/>
                  </a:lnTo>
                  <a:lnTo>
                    <a:pt x="166" y="669"/>
                  </a:lnTo>
                  <a:lnTo>
                    <a:pt x="175" y="648"/>
                  </a:lnTo>
                  <a:lnTo>
                    <a:pt x="179" y="624"/>
                  </a:lnTo>
                  <a:lnTo>
                    <a:pt x="179" y="89"/>
                  </a:lnTo>
                  <a:lnTo>
                    <a:pt x="175" y="66"/>
                  </a:lnTo>
                  <a:lnTo>
                    <a:pt x="166" y="45"/>
                  </a:lnTo>
                  <a:lnTo>
                    <a:pt x="151" y="26"/>
                  </a:lnTo>
                  <a:lnTo>
                    <a:pt x="134" y="11"/>
                  </a:lnTo>
                  <a:lnTo>
                    <a:pt x="111" y="3"/>
                  </a:lnTo>
                  <a:lnTo>
                    <a:pt x="89" y="0"/>
                  </a:lnTo>
                  <a:lnTo>
                    <a:pt x="66" y="3"/>
                  </a:lnTo>
                  <a:lnTo>
                    <a:pt x="44" y="11"/>
                  </a:lnTo>
                  <a:lnTo>
                    <a:pt x="26" y="26"/>
                  </a:lnTo>
                  <a:lnTo>
                    <a:pt x="11" y="45"/>
                  </a:lnTo>
                  <a:lnTo>
                    <a:pt x="2" y="66"/>
                  </a:lnTo>
                  <a:lnTo>
                    <a:pt x="0" y="89"/>
                  </a:lnTo>
                  <a:lnTo>
                    <a:pt x="0" y="624"/>
                  </a:lnTo>
                  <a:lnTo>
                    <a:pt x="2" y="648"/>
                  </a:lnTo>
                  <a:lnTo>
                    <a:pt x="11" y="669"/>
                  </a:lnTo>
                  <a:lnTo>
                    <a:pt x="26" y="688"/>
                  </a:lnTo>
                  <a:lnTo>
                    <a:pt x="44" y="703"/>
                  </a:lnTo>
                  <a:lnTo>
                    <a:pt x="66" y="711"/>
                  </a:lnTo>
                  <a:lnTo>
                    <a:pt x="89" y="714"/>
                  </a:lnTo>
                  <a:close/>
                </a:path>
              </a:pathLst>
            </a:custGeom>
            <a:solidFill>
              <a:srgbClr val="9A9A9A"/>
            </a:solidFill>
            <a:ln w="23813">
              <a:solidFill>
                <a:srgbClr val="000000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7" name="Line 183"/>
            <p:cNvSpPr>
              <a:spLocks noChangeShapeType="1"/>
            </p:cNvSpPr>
            <p:nvPr/>
          </p:nvSpPr>
          <p:spPr bwMode="auto">
            <a:xfrm>
              <a:off x="3062" y="2636"/>
              <a:ext cx="55" cy="87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8" name="Line 184"/>
            <p:cNvSpPr>
              <a:spLocks noChangeShapeType="1"/>
            </p:cNvSpPr>
            <p:nvPr/>
          </p:nvSpPr>
          <p:spPr bwMode="auto">
            <a:xfrm flipV="1">
              <a:off x="3420" y="2627"/>
              <a:ext cx="44" cy="8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29" name="Line 185"/>
            <p:cNvSpPr>
              <a:spLocks noChangeShapeType="1"/>
            </p:cNvSpPr>
            <p:nvPr/>
          </p:nvSpPr>
          <p:spPr bwMode="auto">
            <a:xfrm>
              <a:off x="3417" y="2722"/>
              <a:ext cx="1" cy="119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0" name="Line 186"/>
            <p:cNvSpPr>
              <a:spLocks noChangeShapeType="1"/>
            </p:cNvSpPr>
            <p:nvPr/>
          </p:nvSpPr>
          <p:spPr bwMode="auto">
            <a:xfrm>
              <a:off x="3113" y="2866"/>
              <a:ext cx="297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1" name="Line 187"/>
            <p:cNvSpPr>
              <a:spLocks noChangeShapeType="1"/>
            </p:cNvSpPr>
            <p:nvPr/>
          </p:nvSpPr>
          <p:spPr bwMode="auto">
            <a:xfrm>
              <a:off x="3231" y="1939"/>
              <a:ext cx="18" cy="474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2" name="Line 188"/>
            <p:cNvSpPr>
              <a:spLocks noChangeShapeType="1"/>
            </p:cNvSpPr>
            <p:nvPr/>
          </p:nvSpPr>
          <p:spPr bwMode="auto">
            <a:xfrm flipH="1">
              <a:off x="3280" y="1939"/>
              <a:ext cx="41" cy="474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3" name="Line 189"/>
            <p:cNvSpPr>
              <a:spLocks noChangeShapeType="1"/>
            </p:cNvSpPr>
            <p:nvPr/>
          </p:nvSpPr>
          <p:spPr bwMode="auto">
            <a:xfrm>
              <a:off x="3258" y="2413"/>
              <a:ext cx="45" cy="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4" name="Line 190"/>
            <p:cNvSpPr>
              <a:spLocks noChangeShapeType="1"/>
            </p:cNvSpPr>
            <p:nvPr/>
          </p:nvSpPr>
          <p:spPr bwMode="auto">
            <a:xfrm>
              <a:off x="3063" y="1511"/>
              <a:ext cx="361" cy="18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5" name="Line 191"/>
            <p:cNvSpPr>
              <a:spLocks noChangeShapeType="1"/>
            </p:cNvSpPr>
            <p:nvPr/>
          </p:nvSpPr>
          <p:spPr bwMode="auto">
            <a:xfrm>
              <a:off x="2946" y="3413"/>
              <a:ext cx="714" cy="268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6" name="Rectangle 192"/>
            <p:cNvSpPr>
              <a:spLocks noChangeArrowheads="1"/>
            </p:cNvSpPr>
            <p:nvPr/>
          </p:nvSpPr>
          <p:spPr bwMode="auto">
            <a:xfrm>
              <a:off x="3225" y="1529"/>
              <a:ext cx="100" cy="209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7" name="Freeform 193"/>
            <p:cNvSpPr/>
            <p:nvPr/>
          </p:nvSpPr>
          <p:spPr bwMode="auto">
            <a:xfrm>
              <a:off x="2992" y="3471"/>
              <a:ext cx="621" cy="388"/>
            </a:xfrm>
            <a:custGeom>
              <a:avLst/>
              <a:gdLst>
                <a:gd name="T0" fmla="*/ 26 w 1244"/>
                <a:gd name="T1" fmla="*/ 97 h 777"/>
                <a:gd name="T2" fmla="*/ 155 w 1244"/>
                <a:gd name="T3" fmla="*/ 62 h 777"/>
                <a:gd name="T4" fmla="*/ 0 w 1244"/>
                <a:gd name="T5" fmla="*/ 0 h 777"/>
                <a:gd name="T6" fmla="*/ 26 w 1244"/>
                <a:gd name="T7" fmla="*/ 97 h 77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44" h="777">
                  <a:moveTo>
                    <a:pt x="209" y="777"/>
                  </a:moveTo>
                  <a:lnTo>
                    <a:pt x="1244" y="499"/>
                  </a:lnTo>
                  <a:lnTo>
                    <a:pt x="0" y="0"/>
                  </a:lnTo>
                  <a:lnTo>
                    <a:pt x="209" y="777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8" name="Rectangle 194"/>
            <p:cNvSpPr>
              <a:spLocks noChangeArrowheads="1"/>
            </p:cNvSpPr>
            <p:nvPr/>
          </p:nvSpPr>
          <p:spPr bwMode="auto">
            <a:xfrm>
              <a:off x="3116" y="2727"/>
              <a:ext cx="53" cy="132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39" name="Rectangle 195"/>
            <p:cNvSpPr>
              <a:spLocks noChangeArrowheads="1"/>
            </p:cNvSpPr>
            <p:nvPr/>
          </p:nvSpPr>
          <p:spPr bwMode="auto">
            <a:xfrm>
              <a:off x="3177" y="2727"/>
              <a:ext cx="19" cy="132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0" name="Rectangle 196"/>
            <p:cNvSpPr>
              <a:spLocks noChangeArrowheads="1"/>
            </p:cNvSpPr>
            <p:nvPr/>
          </p:nvSpPr>
          <p:spPr bwMode="auto">
            <a:xfrm>
              <a:off x="3063" y="2602"/>
              <a:ext cx="394" cy="32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1" name="Freeform 197"/>
            <p:cNvSpPr/>
            <p:nvPr/>
          </p:nvSpPr>
          <p:spPr bwMode="auto">
            <a:xfrm>
              <a:off x="3177" y="1083"/>
              <a:ext cx="29" cy="238"/>
            </a:xfrm>
            <a:custGeom>
              <a:avLst/>
              <a:gdLst>
                <a:gd name="T0" fmla="*/ 0 w 56"/>
                <a:gd name="T1" fmla="*/ 0 h 476"/>
                <a:gd name="T2" fmla="*/ 0 w 56"/>
                <a:gd name="T3" fmla="*/ 1 h 476"/>
                <a:gd name="T4" fmla="*/ 0 w 56"/>
                <a:gd name="T5" fmla="*/ 1 h 476"/>
                <a:gd name="T6" fmla="*/ 1 w 56"/>
                <a:gd name="T7" fmla="*/ 2 h 476"/>
                <a:gd name="T8" fmla="*/ 1 w 56"/>
                <a:gd name="T9" fmla="*/ 4 h 476"/>
                <a:gd name="T10" fmla="*/ 1 w 56"/>
                <a:gd name="T11" fmla="*/ 5 h 476"/>
                <a:gd name="T12" fmla="*/ 1 w 56"/>
                <a:gd name="T13" fmla="*/ 7 h 476"/>
                <a:gd name="T14" fmla="*/ 2 w 56"/>
                <a:gd name="T15" fmla="*/ 9 h 476"/>
                <a:gd name="T16" fmla="*/ 2 w 56"/>
                <a:gd name="T17" fmla="*/ 11 h 476"/>
                <a:gd name="T18" fmla="*/ 2 w 56"/>
                <a:gd name="T19" fmla="*/ 14 h 476"/>
                <a:gd name="T20" fmla="*/ 3 w 56"/>
                <a:gd name="T21" fmla="*/ 17 h 476"/>
                <a:gd name="T22" fmla="*/ 3 w 56"/>
                <a:gd name="T23" fmla="*/ 19 h 476"/>
                <a:gd name="T24" fmla="*/ 3 w 56"/>
                <a:gd name="T25" fmla="*/ 22 h 476"/>
                <a:gd name="T26" fmla="*/ 4 w 56"/>
                <a:gd name="T27" fmla="*/ 25 h 476"/>
                <a:gd name="T28" fmla="*/ 4 w 56"/>
                <a:gd name="T29" fmla="*/ 28 h 476"/>
                <a:gd name="T30" fmla="*/ 5 w 56"/>
                <a:gd name="T31" fmla="*/ 31 h 476"/>
                <a:gd name="T32" fmla="*/ 5 w 56"/>
                <a:gd name="T33" fmla="*/ 33 h 476"/>
                <a:gd name="T34" fmla="*/ 5 w 56"/>
                <a:gd name="T35" fmla="*/ 36 h 476"/>
                <a:gd name="T36" fmla="*/ 6 w 56"/>
                <a:gd name="T37" fmla="*/ 39 h 476"/>
                <a:gd name="T38" fmla="*/ 6 w 56"/>
                <a:gd name="T39" fmla="*/ 42 h 476"/>
                <a:gd name="T40" fmla="*/ 6 w 56"/>
                <a:gd name="T41" fmla="*/ 45 h 476"/>
                <a:gd name="T42" fmla="*/ 7 w 56"/>
                <a:gd name="T43" fmla="*/ 48 h 476"/>
                <a:gd name="T44" fmla="*/ 7 w 56"/>
                <a:gd name="T45" fmla="*/ 50 h 476"/>
                <a:gd name="T46" fmla="*/ 7 w 56"/>
                <a:gd name="T47" fmla="*/ 52 h 476"/>
                <a:gd name="T48" fmla="*/ 7 w 56"/>
                <a:gd name="T49" fmla="*/ 54 h 476"/>
                <a:gd name="T50" fmla="*/ 8 w 56"/>
                <a:gd name="T51" fmla="*/ 56 h 476"/>
                <a:gd name="T52" fmla="*/ 8 w 56"/>
                <a:gd name="T53" fmla="*/ 57 h 476"/>
                <a:gd name="T54" fmla="*/ 8 w 56"/>
                <a:gd name="T55" fmla="*/ 59 h 476"/>
                <a:gd name="T56" fmla="*/ 8 w 56"/>
                <a:gd name="T57" fmla="*/ 59 h 476"/>
                <a:gd name="T58" fmla="*/ 8 w 56"/>
                <a:gd name="T59" fmla="*/ 60 h 476"/>
                <a:gd name="T60" fmla="*/ 8 w 56"/>
                <a:gd name="T61" fmla="*/ 60 h 4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6" h="476">
                  <a:moveTo>
                    <a:pt x="0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2" y="14"/>
                  </a:lnTo>
                  <a:lnTo>
                    <a:pt x="3" y="26"/>
                  </a:lnTo>
                  <a:lnTo>
                    <a:pt x="5" y="38"/>
                  </a:lnTo>
                  <a:lnTo>
                    <a:pt x="6" y="53"/>
                  </a:lnTo>
                  <a:lnTo>
                    <a:pt x="10" y="71"/>
                  </a:lnTo>
                  <a:lnTo>
                    <a:pt x="11" y="88"/>
                  </a:lnTo>
                  <a:lnTo>
                    <a:pt x="14" y="109"/>
                  </a:lnTo>
                  <a:lnTo>
                    <a:pt x="18" y="130"/>
                  </a:lnTo>
                  <a:lnTo>
                    <a:pt x="21" y="151"/>
                  </a:lnTo>
                  <a:lnTo>
                    <a:pt x="24" y="174"/>
                  </a:lnTo>
                  <a:lnTo>
                    <a:pt x="26" y="196"/>
                  </a:lnTo>
                  <a:lnTo>
                    <a:pt x="29" y="219"/>
                  </a:lnTo>
                  <a:lnTo>
                    <a:pt x="32" y="243"/>
                  </a:lnTo>
                  <a:lnTo>
                    <a:pt x="35" y="264"/>
                  </a:lnTo>
                  <a:lnTo>
                    <a:pt x="37" y="286"/>
                  </a:lnTo>
                  <a:lnTo>
                    <a:pt x="40" y="312"/>
                  </a:lnTo>
                  <a:lnTo>
                    <a:pt x="43" y="336"/>
                  </a:lnTo>
                  <a:lnTo>
                    <a:pt x="47" y="360"/>
                  </a:lnTo>
                  <a:lnTo>
                    <a:pt x="48" y="381"/>
                  </a:lnTo>
                  <a:lnTo>
                    <a:pt x="50" y="400"/>
                  </a:lnTo>
                  <a:lnTo>
                    <a:pt x="51" y="416"/>
                  </a:lnTo>
                  <a:lnTo>
                    <a:pt x="53" y="432"/>
                  </a:lnTo>
                  <a:lnTo>
                    <a:pt x="55" y="445"/>
                  </a:lnTo>
                  <a:lnTo>
                    <a:pt x="55" y="455"/>
                  </a:lnTo>
                  <a:lnTo>
                    <a:pt x="56" y="465"/>
                  </a:lnTo>
                  <a:lnTo>
                    <a:pt x="56" y="469"/>
                  </a:lnTo>
                  <a:lnTo>
                    <a:pt x="56" y="474"/>
                  </a:lnTo>
                  <a:lnTo>
                    <a:pt x="56" y="476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2" name="Freeform 198"/>
            <p:cNvSpPr/>
            <p:nvPr/>
          </p:nvSpPr>
          <p:spPr bwMode="auto">
            <a:xfrm>
              <a:off x="3339" y="1083"/>
              <a:ext cx="28" cy="219"/>
            </a:xfrm>
            <a:custGeom>
              <a:avLst/>
              <a:gdLst>
                <a:gd name="T0" fmla="*/ 7 w 57"/>
                <a:gd name="T1" fmla="*/ 0 h 437"/>
                <a:gd name="T2" fmla="*/ 7 w 57"/>
                <a:gd name="T3" fmla="*/ 1 h 437"/>
                <a:gd name="T4" fmla="*/ 6 w 57"/>
                <a:gd name="T5" fmla="*/ 1 h 437"/>
                <a:gd name="T6" fmla="*/ 6 w 57"/>
                <a:gd name="T7" fmla="*/ 2 h 437"/>
                <a:gd name="T8" fmla="*/ 6 w 57"/>
                <a:gd name="T9" fmla="*/ 3 h 437"/>
                <a:gd name="T10" fmla="*/ 6 w 57"/>
                <a:gd name="T11" fmla="*/ 5 h 437"/>
                <a:gd name="T12" fmla="*/ 6 w 57"/>
                <a:gd name="T13" fmla="*/ 7 h 437"/>
                <a:gd name="T14" fmla="*/ 5 w 57"/>
                <a:gd name="T15" fmla="*/ 9 h 437"/>
                <a:gd name="T16" fmla="*/ 5 w 57"/>
                <a:gd name="T17" fmla="*/ 11 h 437"/>
                <a:gd name="T18" fmla="*/ 5 w 57"/>
                <a:gd name="T19" fmla="*/ 13 h 437"/>
                <a:gd name="T20" fmla="*/ 4 w 57"/>
                <a:gd name="T21" fmla="*/ 16 h 437"/>
                <a:gd name="T22" fmla="*/ 4 w 57"/>
                <a:gd name="T23" fmla="*/ 18 h 437"/>
                <a:gd name="T24" fmla="*/ 3 w 57"/>
                <a:gd name="T25" fmla="*/ 21 h 437"/>
                <a:gd name="T26" fmla="*/ 3 w 57"/>
                <a:gd name="T27" fmla="*/ 24 h 437"/>
                <a:gd name="T28" fmla="*/ 3 w 57"/>
                <a:gd name="T29" fmla="*/ 26 h 437"/>
                <a:gd name="T30" fmla="*/ 2 w 57"/>
                <a:gd name="T31" fmla="*/ 29 h 437"/>
                <a:gd name="T32" fmla="*/ 2 w 57"/>
                <a:gd name="T33" fmla="*/ 31 h 437"/>
                <a:gd name="T34" fmla="*/ 1 w 57"/>
                <a:gd name="T35" fmla="*/ 34 h 437"/>
                <a:gd name="T36" fmla="*/ 1 w 57"/>
                <a:gd name="T37" fmla="*/ 37 h 437"/>
                <a:gd name="T38" fmla="*/ 1 w 57"/>
                <a:gd name="T39" fmla="*/ 40 h 437"/>
                <a:gd name="T40" fmla="*/ 1 w 57"/>
                <a:gd name="T41" fmla="*/ 43 h 437"/>
                <a:gd name="T42" fmla="*/ 0 w 57"/>
                <a:gd name="T43" fmla="*/ 45 h 437"/>
                <a:gd name="T44" fmla="*/ 0 w 57"/>
                <a:gd name="T45" fmla="*/ 47 h 437"/>
                <a:gd name="T46" fmla="*/ 0 w 57"/>
                <a:gd name="T47" fmla="*/ 49 h 437"/>
                <a:gd name="T48" fmla="*/ 0 w 57"/>
                <a:gd name="T49" fmla="*/ 51 h 437"/>
                <a:gd name="T50" fmla="*/ 0 w 57"/>
                <a:gd name="T51" fmla="*/ 52 h 437"/>
                <a:gd name="T52" fmla="*/ 0 w 57"/>
                <a:gd name="T53" fmla="*/ 53 h 437"/>
                <a:gd name="T54" fmla="*/ 0 w 57"/>
                <a:gd name="T55" fmla="*/ 54 h 437"/>
                <a:gd name="T56" fmla="*/ 0 w 57"/>
                <a:gd name="T57" fmla="*/ 55 h 437"/>
                <a:gd name="T58" fmla="*/ 0 w 57"/>
                <a:gd name="T59" fmla="*/ 55 h 43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7" h="437">
                  <a:moveTo>
                    <a:pt x="57" y="0"/>
                  </a:moveTo>
                  <a:lnTo>
                    <a:pt x="57" y="1"/>
                  </a:lnTo>
                  <a:lnTo>
                    <a:pt x="55" y="6"/>
                  </a:lnTo>
                  <a:lnTo>
                    <a:pt x="55" y="14"/>
                  </a:lnTo>
                  <a:lnTo>
                    <a:pt x="52" y="24"/>
                  </a:lnTo>
                  <a:lnTo>
                    <a:pt x="50" y="35"/>
                  </a:lnTo>
                  <a:lnTo>
                    <a:pt x="49" y="50"/>
                  </a:lnTo>
                  <a:lnTo>
                    <a:pt x="45" y="66"/>
                  </a:lnTo>
                  <a:lnTo>
                    <a:pt x="42" y="83"/>
                  </a:lnTo>
                  <a:lnTo>
                    <a:pt x="41" y="101"/>
                  </a:lnTo>
                  <a:lnTo>
                    <a:pt x="37" y="122"/>
                  </a:lnTo>
                  <a:lnTo>
                    <a:pt x="34" y="141"/>
                  </a:lnTo>
                  <a:lnTo>
                    <a:pt x="31" y="162"/>
                  </a:lnTo>
                  <a:lnTo>
                    <a:pt x="28" y="185"/>
                  </a:lnTo>
                  <a:lnTo>
                    <a:pt x="24" y="206"/>
                  </a:lnTo>
                  <a:lnTo>
                    <a:pt x="21" y="227"/>
                  </a:lnTo>
                  <a:lnTo>
                    <a:pt x="18" y="248"/>
                  </a:lnTo>
                  <a:lnTo>
                    <a:pt x="15" y="272"/>
                  </a:lnTo>
                  <a:lnTo>
                    <a:pt x="13" y="296"/>
                  </a:lnTo>
                  <a:lnTo>
                    <a:pt x="10" y="318"/>
                  </a:lnTo>
                  <a:lnTo>
                    <a:pt x="8" y="339"/>
                  </a:lnTo>
                  <a:lnTo>
                    <a:pt x="7" y="357"/>
                  </a:lnTo>
                  <a:lnTo>
                    <a:pt x="5" y="375"/>
                  </a:lnTo>
                  <a:lnTo>
                    <a:pt x="4" y="391"/>
                  </a:lnTo>
                  <a:lnTo>
                    <a:pt x="2" y="404"/>
                  </a:lnTo>
                  <a:lnTo>
                    <a:pt x="0" y="416"/>
                  </a:lnTo>
                  <a:lnTo>
                    <a:pt x="0" y="424"/>
                  </a:lnTo>
                  <a:lnTo>
                    <a:pt x="0" y="431"/>
                  </a:lnTo>
                  <a:lnTo>
                    <a:pt x="0" y="436"/>
                  </a:lnTo>
                  <a:lnTo>
                    <a:pt x="0" y="437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3" name="Freeform 199"/>
            <p:cNvSpPr/>
            <p:nvPr/>
          </p:nvSpPr>
          <p:spPr bwMode="auto">
            <a:xfrm>
              <a:off x="3339" y="1302"/>
              <a:ext cx="85" cy="1"/>
            </a:xfrm>
            <a:custGeom>
              <a:avLst/>
              <a:gdLst>
                <a:gd name="T0" fmla="*/ 0 w 171"/>
                <a:gd name="T1" fmla="*/ 0 h 1"/>
                <a:gd name="T2" fmla="*/ 0 w 171"/>
                <a:gd name="T3" fmla="*/ 0 h 1"/>
                <a:gd name="T4" fmla="*/ 0 w 171"/>
                <a:gd name="T5" fmla="*/ 0 h 1"/>
                <a:gd name="T6" fmla="*/ 1 w 171"/>
                <a:gd name="T7" fmla="*/ 0 h 1"/>
                <a:gd name="T8" fmla="*/ 2 w 171"/>
                <a:gd name="T9" fmla="*/ 0 h 1"/>
                <a:gd name="T10" fmla="*/ 3 w 171"/>
                <a:gd name="T11" fmla="*/ 0 h 1"/>
                <a:gd name="T12" fmla="*/ 4 w 171"/>
                <a:gd name="T13" fmla="*/ 0 h 1"/>
                <a:gd name="T14" fmla="*/ 6 w 171"/>
                <a:gd name="T15" fmla="*/ 0 h 1"/>
                <a:gd name="T16" fmla="*/ 7 w 171"/>
                <a:gd name="T17" fmla="*/ 0 h 1"/>
                <a:gd name="T18" fmla="*/ 9 w 171"/>
                <a:gd name="T19" fmla="*/ 0 h 1"/>
                <a:gd name="T20" fmla="*/ 10 w 171"/>
                <a:gd name="T21" fmla="*/ 0 h 1"/>
                <a:gd name="T22" fmla="*/ 12 w 171"/>
                <a:gd name="T23" fmla="*/ 0 h 1"/>
                <a:gd name="T24" fmla="*/ 13 w 171"/>
                <a:gd name="T25" fmla="*/ 0 h 1"/>
                <a:gd name="T26" fmla="*/ 15 w 171"/>
                <a:gd name="T27" fmla="*/ 0 h 1"/>
                <a:gd name="T28" fmla="*/ 16 w 171"/>
                <a:gd name="T29" fmla="*/ 0 h 1"/>
                <a:gd name="T30" fmla="*/ 17 w 171"/>
                <a:gd name="T31" fmla="*/ 0 h 1"/>
                <a:gd name="T32" fmla="*/ 19 w 171"/>
                <a:gd name="T33" fmla="*/ 0 h 1"/>
                <a:gd name="T34" fmla="*/ 20 w 171"/>
                <a:gd name="T35" fmla="*/ 0 h 1"/>
                <a:gd name="T36" fmla="*/ 20 w 171"/>
                <a:gd name="T37" fmla="*/ 0 h 1"/>
                <a:gd name="T38" fmla="*/ 21 w 171"/>
                <a:gd name="T39" fmla="*/ 0 h 1"/>
                <a:gd name="T40" fmla="*/ 21 w 171"/>
                <a:gd name="T41" fmla="*/ 0 h 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71" h="1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7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6" y="0"/>
                  </a:lnTo>
                  <a:lnTo>
                    <a:pt x="87" y="0"/>
                  </a:lnTo>
                  <a:lnTo>
                    <a:pt x="100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3" y="0"/>
                  </a:lnTo>
                  <a:lnTo>
                    <a:pt x="160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1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4" name="Line 200"/>
            <p:cNvSpPr>
              <a:spLocks noChangeShapeType="1"/>
            </p:cNvSpPr>
            <p:nvPr/>
          </p:nvSpPr>
          <p:spPr bwMode="auto">
            <a:xfrm flipH="1">
              <a:off x="3320" y="1529"/>
              <a:ext cx="19" cy="418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5" name="Line 201"/>
            <p:cNvSpPr>
              <a:spLocks noChangeShapeType="1"/>
            </p:cNvSpPr>
            <p:nvPr/>
          </p:nvSpPr>
          <p:spPr bwMode="auto">
            <a:xfrm>
              <a:off x="3206" y="1511"/>
              <a:ext cx="29" cy="541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6" name="Rectangle 202"/>
            <p:cNvSpPr>
              <a:spLocks noChangeArrowheads="1"/>
            </p:cNvSpPr>
            <p:nvPr/>
          </p:nvSpPr>
          <p:spPr bwMode="auto">
            <a:xfrm>
              <a:off x="3210" y="1359"/>
              <a:ext cx="219" cy="114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7" name="Rectangle 203"/>
            <p:cNvSpPr>
              <a:spLocks noChangeArrowheads="1"/>
            </p:cNvSpPr>
            <p:nvPr/>
          </p:nvSpPr>
          <p:spPr bwMode="auto">
            <a:xfrm>
              <a:off x="3063" y="1368"/>
              <a:ext cx="152" cy="95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8" name="Rectangle 204"/>
            <p:cNvSpPr>
              <a:spLocks noChangeArrowheads="1"/>
            </p:cNvSpPr>
            <p:nvPr/>
          </p:nvSpPr>
          <p:spPr bwMode="auto">
            <a:xfrm>
              <a:off x="2921" y="1354"/>
              <a:ext cx="95" cy="124"/>
            </a:xfrm>
            <a:prstGeom prst="rect">
              <a:avLst/>
            </a:prstGeom>
            <a:solidFill>
              <a:srgbClr val="9A9A9A"/>
            </a:solidFill>
            <a:ln w="23813">
              <a:solidFill>
                <a:srgbClr val="000000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49" name="Rectangle 205"/>
            <p:cNvSpPr>
              <a:spLocks noChangeArrowheads="1"/>
            </p:cNvSpPr>
            <p:nvPr/>
          </p:nvSpPr>
          <p:spPr bwMode="auto">
            <a:xfrm>
              <a:off x="3187" y="228"/>
              <a:ext cx="171" cy="855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0" name="Rectangle 206"/>
            <p:cNvSpPr>
              <a:spLocks noChangeArrowheads="1"/>
            </p:cNvSpPr>
            <p:nvPr/>
          </p:nvSpPr>
          <p:spPr bwMode="auto">
            <a:xfrm>
              <a:off x="3215" y="1064"/>
              <a:ext cx="115" cy="266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1" name="Freeform 207"/>
            <p:cNvSpPr/>
            <p:nvPr/>
          </p:nvSpPr>
          <p:spPr bwMode="auto">
            <a:xfrm>
              <a:off x="3312" y="1081"/>
              <a:ext cx="46" cy="231"/>
            </a:xfrm>
            <a:custGeom>
              <a:avLst/>
              <a:gdLst>
                <a:gd name="T0" fmla="*/ 0 w 91"/>
                <a:gd name="T1" fmla="*/ 1 h 461"/>
                <a:gd name="T2" fmla="*/ 4 w 91"/>
                <a:gd name="T3" fmla="*/ 58 h 461"/>
                <a:gd name="T4" fmla="*/ 12 w 91"/>
                <a:gd name="T5" fmla="*/ 0 h 461"/>
                <a:gd name="T6" fmla="*/ 0 w 91"/>
                <a:gd name="T7" fmla="*/ 1 h 4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" h="461">
                  <a:moveTo>
                    <a:pt x="0" y="4"/>
                  </a:moveTo>
                  <a:lnTo>
                    <a:pt x="32" y="461"/>
                  </a:lnTo>
                  <a:lnTo>
                    <a:pt x="91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2" name="Freeform 208"/>
            <p:cNvSpPr/>
            <p:nvPr/>
          </p:nvSpPr>
          <p:spPr bwMode="auto">
            <a:xfrm>
              <a:off x="3186" y="1083"/>
              <a:ext cx="45" cy="231"/>
            </a:xfrm>
            <a:custGeom>
              <a:avLst/>
              <a:gdLst>
                <a:gd name="T0" fmla="*/ 11 w 92"/>
                <a:gd name="T1" fmla="*/ 1 h 461"/>
                <a:gd name="T2" fmla="*/ 7 w 92"/>
                <a:gd name="T3" fmla="*/ 58 h 461"/>
                <a:gd name="T4" fmla="*/ 0 w 92"/>
                <a:gd name="T5" fmla="*/ 0 h 461"/>
                <a:gd name="T6" fmla="*/ 11 w 92"/>
                <a:gd name="T7" fmla="*/ 1 h 4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2" h="461">
                  <a:moveTo>
                    <a:pt x="92" y="6"/>
                  </a:moveTo>
                  <a:lnTo>
                    <a:pt x="60" y="461"/>
                  </a:lnTo>
                  <a:lnTo>
                    <a:pt x="0" y="0"/>
                  </a:lnTo>
                  <a:lnTo>
                    <a:pt x="92" y="6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3" name="Freeform 209"/>
            <p:cNvSpPr/>
            <p:nvPr/>
          </p:nvSpPr>
          <p:spPr bwMode="auto">
            <a:xfrm>
              <a:off x="3063" y="1331"/>
              <a:ext cx="365" cy="47"/>
            </a:xfrm>
            <a:custGeom>
              <a:avLst/>
              <a:gdLst>
                <a:gd name="T0" fmla="*/ 91 w 730"/>
                <a:gd name="T1" fmla="*/ 12 h 93"/>
                <a:gd name="T2" fmla="*/ 0 w 730"/>
                <a:gd name="T3" fmla="*/ 9 h 93"/>
                <a:gd name="T4" fmla="*/ 92 w 730"/>
                <a:gd name="T5" fmla="*/ 0 h 93"/>
                <a:gd name="T6" fmla="*/ 91 w 730"/>
                <a:gd name="T7" fmla="*/ 12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0" h="93">
                  <a:moveTo>
                    <a:pt x="728" y="93"/>
                  </a:moveTo>
                  <a:lnTo>
                    <a:pt x="0" y="71"/>
                  </a:lnTo>
                  <a:lnTo>
                    <a:pt x="730" y="0"/>
                  </a:lnTo>
                  <a:lnTo>
                    <a:pt x="728" y="93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4" name="Freeform 210"/>
            <p:cNvSpPr/>
            <p:nvPr/>
          </p:nvSpPr>
          <p:spPr bwMode="auto">
            <a:xfrm>
              <a:off x="3035" y="1321"/>
              <a:ext cx="171" cy="18"/>
            </a:xfrm>
            <a:custGeom>
              <a:avLst/>
              <a:gdLst>
                <a:gd name="T0" fmla="*/ 0 w 341"/>
                <a:gd name="T1" fmla="*/ 4 h 37"/>
                <a:gd name="T2" fmla="*/ 0 w 341"/>
                <a:gd name="T3" fmla="*/ 4 h 37"/>
                <a:gd name="T4" fmla="*/ 1 w 341"/>
                <a:gd name="T5" fmla="*/ 4 h 37"/>
                <a:gd name="T6" fmla="*/ 2 w 341"/>
                <a:gd name="T7" fmla="*/ 4 h 37"/>
                <a:gd name="T8" fmla="*/ 3 w 341"/>
                <a:gd name="T9" fmla="*/ 4 h 37"/>
                <a:gd name="T10" fmla="*/ 4 w 341"/>
                <a:gd name="T11" fmla="*/ 4 h 37"/>
                <a:gd name="T12" fmla="*/ 6 w 341"/>
                <a:gd name="T13" fmla="*/ 4 h 37"/>
                <a:gd name="T14" fmla="*/ 8 w 341"/>
                <a:gd name="T15" fmla="*/ 3 h 37"/>
                <a:gd name="T16" fmla="*/ 10 w 341"/>
                <a:gd name="T17" fmla="*/ 3 h 37"/>
                <a:gd name="T18" fmla="*/ 12 w 341"/>
                <a:gd name="T19" fmla="*/ 3 h 37"/>
                <a:gd name="T20" fmla="*/ 14 w 341"/>
                <a:gd name="T21" fmla="*/ 3 h 37"/>
                <a:gd name="T22" fmla="*/ 17 w 341"/>
                <a:gd name="T23" fmla="*/ 2 h 37"/>
                <a:gd name="T24" fmla="*/ 19 w 341"/>
                <a:gd name="T25" fmla="*/ 2 h 37"/>
                <a:gd name="T26" fmla="*/ 22 w 341"/>
                <a:gd name="T27" fmla="*/ 2 h 37"/>
                <a:gd name="T28" fmla="*/ 24 w 341"/>
                <a:gd name="T29" fmla="*/ 2 h 37"/>
                <a:gd name="T30" fmla="*/ 26 w 341"/>
                <a:gd name="T31" fmla="*/ 1 h 37"/>
                <a:gd name="T32" fmla="*/ 29 w 341"/>
                <a:gd name="T33" fmla="*/ 1 h 37"/>
                <a:gd name="T34" fmla="*/ 31 w 341"/>
                <a:gd name="T35" fmla="*/ 1 h 37"/>
                <a:gd name="T36" fmla="*/ 33 w 341"/>
                <a:gd name="T37" fmla="*/ 1 h 37"/>
                <a:gd name="T38" fmla="*/ 35 w 341"/>
                <a:gd name="T39" fmla="*/ 0 h 37"/>
                <a:gd name="T40" fmla="*/ 37 w 341"/>
                <a:gd name="T41" fmla="*/ 0 h 37"/>
                <a:gd name="T42" fmla="*/ 39 w 341"/>
                <a:gd name="T43" fmla="*/ 0 h 37"/>
                <a:gd name="T44" fmla="*/ 40 w 341"/>
                <a:gd name="T45" fmla="*/ 0 h 37"/>
                <a:gd name="T46" fmla="*/ 41 w 341"/>
                <a:gd name="T47" fmla="*/ 0 h 37"/>
                <a:gd name="T48" fmla="*/ 42 w 341"/>
                <a:gd name="T49" fmla="*/ 0 h 37"/>
                <a:gd name="T50" fmla="*/ 43 w 341"/>
                <a:gd name="T51" fmla="*/ 0 h 37"/>
                <a:gd name="T52" fmla="*/ 43 w 341"/>
                <a:gd name="T53" fmla="*/ 0 h 3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41" h="37">
                  <a:moveTo>
                    <a:pt x="0" y="37"/>
                  </a:moveTo>
                  <a:lnTo>
                    <a:pt x="0" y="37"/>
                  </a:lnTo>
                  <a:lnTo>
                    <a:pt x="5" y="37"/>
                  </a:lnTo>
                  <a:lnTo>
                    <a:pt x="11" y="35"/>
                  </a:lnTo>
                  <a:lnTo>
                    <a:pt x="20" y="35"/>
                  </a:lnTo>
                  <a:lnTo>
                    <a:pt x="31" y="34"/>
                  </a:lnTo>
                  <a:lnTo>
                    <a:pt x="44" y="32"/>
                  </a:lnTo>
                  <a:lnTo>
                    <a:pt x="58" y="30"/>
                  </a:lnTo>
                  <a:lnTo>
                    <a:pt x="74" y="29"/>
                  </a:lnTo>
                  <a:lnTo>
                    <a:pt x="92" y="27"/>
                  </a:lnTo>
                  <a:lnTo>
                    <a:pt x="111" y="26"/>
                  </a:lnTo>
                  <a:lnTo>
                    <a:pt x="131" y="22"/>
                  </a:lnTo>
                  <a:lnTo>
                    <a:pt x="151" y="21"/>
                  </a:lnTo>
                  <a:lnTo>
                    <a:pt x="171" y="18"/>
                  </a:lnTo>
                  <a:lnTo>
                    <a:pt x="188" y="16"/>
                  </a:lnTo>
                  <a:lnTo>
                    <a:pt x="208" y="14"/>
                  </a:lnTo>
                  <a:lnTo>
                    <a:pt x="227" y="13"/>
                  </a:lnTo>
                  <a:lnTo>
                    <a:pt x="245" y="10"/>
                  </a:lnTo>
                  <a:lnTo>
                    <a:pt x="262" y="8"/>
                  </a:lnTo>
                  <a:lnTo>
                    <a:pt x="279" y="6"/>
                  </a:lnTo>
                  <a:lnTo>
                    <a:pt x="293" y="5"/>
                  </a:lnTo>
                  <a:lnTo>
                    <a:pt x="307" y="3"/>
                  </a:lnTo>
                  <a:lnTo>
                    <a:pt x="319" y="1"/>
                  </a:lnTo>
                  <a:lnTo>
                    <a:pt x="328" y="1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1" y="0"/>
                  </a:lnTo>
                </a:path>
              </a:pathLst>
            </a:custGeom>
            <a:noFill/>
            <a:ln w="23813">
              <a:solidFill>
                <a:srgbClr val="000000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5" name="Freeform 211"/>
            <p:cNvSpPr/>
            <p:nvPr/>
          </p:nvSpPr>
          <p:spPr bwMode="auto">
            <a:xfrm>
              <a:off x="3063" y="1450"/>
              <a:ext cx="366" cy="45"/>
            </a:xfrm>
            <a:custGeom>
              <a:avLst/>
              <a:gdLst>
                <a:gd name="T0" fmla="*/ 91 w 731"/>
                <a:gd name="T1" fmla="*/ 0 h 92"/>
                <a:gd name="T2" fmla="*/ 0 w 731"/>
                <a:gd name="T3" fmla="*/ 4 h 92"/>
                <a:gd name="T4" fmla="*/ 92 w 731"/>
                <a:gd name="T5" fmla="*/ 11 h 92"/>
                <a:gd name="T6" fmla="*/ 91 w 731"/>
                <a:gd name="T7" fmla="*/ 0 h 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31" h="92">
                  <a:moveTo>
                    <a:pt x="727" y="0"/>
                  </a:moveTo>
                  <a:lnTo>
                    <a:pt x="0" y="34"/>
                  </a:lnTo>
                  <a:lnTo>
                    <a:pt x="731" y="92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6" name="Freeform 212"/>
            <p:cNvSpPr/>
            <p:nvPr/>
          </p:nvSpPr>
          <p:spPr bwMode="auto">
            <a:xfrm>
              <a:off x="3287" y="1528"/>
              <a:ext cx="47" cy="365"/>
            </a:xfrm>
            <a:custGeom>
              <a:avLst/>
              <a:gdLst>
                <a:gd name="T0" fmla="*/ 12 w 93"/>
                <a:gd name="T1" fmla="*/ 1 h 728"/>
                <a:gd name="T2" fmla="*/ 8 w 93"/>
                <a:gd name="T3" fmla="*/ 92 h 728"/>
                <a:gd name="T4" fmla="*/ 0 w 93"/>
                <a:gd name="T5" fmla="*/ 0 h 728"/>
                <a:gd name="T6" fmla="*/ 12 w 93"/>
                <a:gd name="T7" fmla="*/ 1 h 7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3" h="728">
                  <a:moveTo>
                    <a:pt x="93" y="5"/>
                  </a:moveTo>
                  <a:lnTo>
                    <a:pt x="59" y="728"/>
                  </a:lnTo>
                  <a:lnTo>
                    <a:pt x="0" y="0"/>
                  </a:lnTo>
                  <a:lnTo>
                    <a:pt x="93" y="5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7" name="Freeform 213"/>
            <p:cNvSpPr/>
            <p:nvPr/>
          </p:nvSpPr>
          <p:spPr bwMode="auto">
            <a:xfrm>
              <a:off x="3216" y="1526"/>
              <a:ext cx="47" cy="364"/>
            </a:xfrm>
            <a:custGeom>
              <a:avLst/>
              <a:gdLst>
                <a:gd name="T0" fmla="*/ 0 w 93"/>
                <a:gd name="T1" fmla="*/ 1 h 728"/>
                <a:gd name="T2" fmla="*/ 5 w 93"/>
                <a:gd name="T3" fmla="*/ 91 h 728"/>
                <a:gd name="T4" fmla="*/ 12 w 93"/>
                <a:gd name="T5" fmla="*/ 0 h 728"/>
                <a:gd name="T6" fmla="*/ 0 w 93"/>
                <a:gd name="T7" fmla="*/ 1 h 7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3" h="728">
                  <a:moveTo>
                    <a:pt x="0" y="5"/>
                  </a:moveTo>
                  <a:lnTo>
                    <a:pt x="36" y="728"/>
                  </a:lnTo>
                  <a:lnTo>
                    <a:pt x="93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9A9A9A"/>
            </a:solidFill>
            <a:ln w="3175">
              <a:solidFill>
                <a:srgbClr val="9A9A9A"/>
              </a:solidFill>
              <a:prstDash val="solid"/>
              <a:round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8" name="Rectangle 214"/>
            <p:cNvSpPr>
              <a:spLocks noChangeArrowheads="1"/>
            </p:cNvSpPr>
            <p:nvPr/>
          </p:nvSpPr>
          <p:spPr bwMode="auto">
            <a:xfrm>
              <a:off x="3472" y="1349"/>
              <a:ext cx="45" cy="124"/>
            </a:xfrm>
            <a:prstGeom prst="rect">
              <a:avLst/>
            </a:prstGeom>
            <a:solidFill>
              <a:srgbClr val="9A9A9A"/>
            </a:solidFill>
            <a:ln w="3175">
              <a:solidFill>
                <a:srgbClr val="9A9A9A"/>
              </a:solidFill>
              <a:miter lim="800000"/>
            </a:ln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59" name="Freeform 215"/>
            <p:cNvSpPr/>
            <p:nvPr/>
          </p:nvSpPr>
          <p:spPr bwMode="auto">
            <a:xfrm>
              <a:off x="2520" y="1152"/>
              <a:ext cx="984" cy="480"/>
            </a:xfrm>
            <a:custGeom>
              <a:avLst/>
              <a:gdLst>
                <a:gd name="T0" fmla="*/ 644 w 943"/>
                <a:gd name="T1" fmla="*/ 27 h 434"/>
                <a:gd name="T2" fmla="*/ 727 w 943"/>
                <a:gd name="T3" fmla="*/ 103 h 434"/>
                <a:gd name="T4" fmla="*/ 827 w 943"/>
                <a:gd name="T5" fmla="*/ 206 h 434"/>
                <a:gd name="T6" fmla="*/ 859 w 943"/>
                <a:gd name="T7" fmla="*/ 232 h 434"/>
                <a:gd name="T8" fmla="*/ 982 w 943"/>
                <a:gd name="T9" fmla="*/ 373 h 434"/>
                <a:gd name="T10" fmla="*/ 1061 w 943"/>
                <a:gd name="T11" fmla="*/ 422 h 434"/>
                <a:gd name="T12" fmla="*/ 1016 w 943"/>
                <a:gd name="T13" fmla="*/ 565 h 434"/>
                <a:gd name="T14" fmla="*/ 973 w 943"/>
                <a:gd name="T15" fmla="*/ 587 h 434"/>
                <a:gd name="T16" fmla="*/ 920 w 943"/>
                <a:gd name="T17" fmla="*/ 576 h 434"/>
                <a:gd name="T18" fmla="*/ 888 w 943"/>
                <a:gd name="T19" fmla="*/ 539 h 434"/>
                <a:gd name="T20" fmla="*/ 874 w 943"/>
                <a:gd name="T21" fmla="*/ 531 h 434"/>
                <a:gd name="T22" fmla="*/ 838 w 943"/>
                <a:gd name="T23" fmla="*/ 484 h 434"/>
                <a:gd name="T24" fmla="*/ 777 w 943"/>
                <a:gd name="T25" fmla="*/ 425 h 434"/>
                <a:gd name="T26" fmla="*/ 729 w 943"/>
                <a:gd name="T27" fmla="*/ 397 h 434"/>
                <a:gd name="T28" fmla="*/ 627 w 943"/>
                <a:gd name="T29" fmla="*/ 359 h 434"/>
                <a:gd name="T30" fmla="*/ 539 w 943"/>
                <a:gd name="T31" fmla="*/ 371 h 434"/>
                <a:gd name="T32" fmla="*/ 409 w 943"/>
                <a:gd name="T33" fmla="*/ 397 h 434"/>
                <a:gd name="T34" fmla="*/ 275 w 943"/>
                <a:gd name="T35" fmla="*/ 417 h 434"/>
                <a:gd name="T36" fmla="*/ 159 w 943"/>
                <a:gd name="T37" fmla="*/ 434 h 434"/>
                <a:gd name="T38" fmla="*/ 21 w 943"/>
                <a:gd name="T39" fmla="*/ 390 h 434"/>
                <a:gd name="T40" fmla="*/ 0 w 943"/>
                <a:gd name="T41" fmla="*/ 335 h 434"/>
                <a:gd name="T42" fmla="*/ 2 w 943"/>
                <a:gd name="T43" fmla="*/ 305 h 434"/>
                <a:gd name="T44" fmla="*/ 67 w 943"/>
                <a:gd name="T45" fmla="*/ 250 h 434"/>
                <a:gd name="T46" fmla="*/ 111 w 943"/>
                <a:gd name="T47" fmla="*/ 200 h 434"/>
                <a:gd name="T48" fmla="*/ 139 w 943"/>
                <a:gd name="T49" fmla="*/ 152 h 434"/>
                <a:gd name="T50" fmla="*/ 205 w 943"/>
                <a:gd name="T51" fmla="*/ 105 h 434"/>
                <a:gd name="T52" fmla="*/ 257 w 943"/>
                <a:gd name="T53" fmla="*/ 60 h 434"/>
                <a:gd name="T54" fmla="*/ 275 w 943"/>
                <a:gd name="T55" fmla="*/ 33 h 434"/>
                <a:gd name="T56" fmla="*/ 334 w 943"/>
                <a:gd name="T57" fmla="*/ 11 h 434"/>
                <a:gd name="T58" fmla="*/ 548 w 943"/>
                <a:gd name="T59" fmla="*/ 0 h 434"/>
                <a:gd name="T60" fmla="*/ 600 w 943"/>
                <a:gd name="T61" fmla="*/ 4 h 434"/>
                <a:gd name="T62" fmla="*/ 629 w 943"/>
                <a:gd name="T63" fmla="*/ 15 h 434"/>
                <a:gd name="T64" fmla="*/ 648 w 943"/>
                <a:gd name="T65" fmla="*/ 33 h 434"/>
                <a:gd name="T66" fmla="*/ 644 w 943"/>
                <a:gd name="T67" fmla="*/ 27 h 4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43" h="434">
                  <a:moveTo>
                    <a:pt x="566" y="20"/>
                  </a:moveTo>
                  <a:cubicBezTo>
                    <a:pt x="595" y="30"/>
                    <a:pt x="616" y="60"/>
                    <a:pt x="640" y="76"/>
                  </a:cubicBezTo>
                  <a:cubicBezTo>
                    <a:pt x="662" y="109"/>
                    <a:pt x="695" y="132"/>
                    <a:pt x="728" y="152"/>
                  </a:cubicBezTo>
                  <a:cubicBezTo>
                    <a:pt x="738" y="158"/>
                    <a:pt x="745" y="168"/>
                    <a:pt x="756" y="172"/>
                  </a:cubicBezTo>
                  <a:cubicBezTo>
                    <a:pt x="796" y="202"/>
                    <a:pt x="824" y="244"/>
                    <a:pt x="864" y="276"/>
                  </a:cubicBezTo>
                  <a:cubicBezTo>
                    <a:pt x="886" y="293"/>
                    <a:pt x="912" y="297"/>
                    <a:pt x="934" y="312"/>
                  </a:cubicBezTo>
                  <a:cubicBezTo>
                    <a:pt x="943" y="340"/>
                    <a:pt x="918" y="398"/>
                    <a:pt x="894" y="418"/>
                  </a:cubicBezTo>
                  <a:cubicBezTo>
                    <a:pt x="884" y="427"/>
                    <a:pt x="869" y="431"/>
                    <a:pt x="856" y="434"/>
                  </a:cubicBezTo>
                  <a:cubicBezTo>
                    <a:pt x="840" y="433"/>
                    <a:pt x="825" y="431"/>
                    <a:pt x="810" y="426"/>
                  </a:cubicBezTo>
                  <a:cubicBezTo>
                    <a:pt x="803" y="419"/>
                    <a:pt x="791" y="401"/>
                    <a:pt x="782" y="398"/>
                  </a:cubicBezTo>
                  <a:cubicBezTo>
                    <a:pt x="776" y="396"/>
                    <a:pt x="775" y="396"/>
                    <a:pt x="770" y="392"/>
                  </a:cubicBezTo>
                  <a:cubicBezTo>
                    <a:pt x="758" y="381"/>
                    <a:pt x="752" y="367"/>
                    <a:pt x="738" y="358"/>
                  </a:cubicBezTo>
                  <a:cubicBezTo>
                    <a:pt x="725" y="339"/>
                    <a:pt x="707" y="322"/>
                    <a:pt x="684" y="314"/>
                  </a:cubicBezTo>
                  <a:cubicBezTo>
                    <a:pt x="673" y="303"/>
                    <a:pt x="657" y="299"/>
                    <a:pt x="642" y="294"/>
                  </a:cubicBezTo>
                  <a:cubicBezTo>
                    <a:pt x="612" y="284"/>
                    <a:pt x="583" y="269"/>
                    <a:pt x="552" y="266"/>
                  </a:cubicBezTo>
                  <a:cubicBezTo>
                    <a:pt x="521" y="268"/>
                    <a:pt x="502" y="270"/>
                    <a:pt x="474" y="274"/>
                  </a:cubicBezTo>
                  <a:cubicBezTo>
                    <a:pt x="437" y="286"/>
                    <a:pt x="399" y="290"/>
                    <a:pt x="360" y="294"/>
                  </a:cubicBezTo>
                  <a:cubicBezTo>
                    <a:pt x="320" y="298"/>
                    <a:pt x="284" y="306"/>
                    <a:pt x="242" y="308"/>
                  </a:cubicBezTo>
                  <a:cubicBezTo>
                    <a:pt x="208" y="312"/>
                    <a:pt x="174" y="316"/>
                    <a:pt x="140" y="320"/>
                  </a:cubicBezTo>
                  <a:cubicBezTo>
                    <a:pt x="60" y="318"/>
                    <a:pt x="60" y="330"/>
                    <a:pt x="18" y="288"/>
                  </a:cubicBezTo>
                  <a:cubicBezTo>
                    <a:pt x="14" y="276"/>
                    <a:pt x="6" y="260"/>
                    <a:pt x="0" y="248"/>
                  </a:cubicBezTo>
                  <a:cubicBezTo>
                    <a:pt x="1" y="241"/>
                    <a:pt x="0" y="233"/>
                    <a:pt x="2" y="226"/>
                  </a:cubicBezTo>
                  <a:cubicBezTo>
                    <a:pt x="4" y="216"/>
                    <a:pt x="47" y="193"/>
                    <a:pt x="58" y="184"/>
                  </a:cubicBezTo>
                  <a:cubicBezTo>
                    <a:pt x="72" y="172"/>
                    <a:pt x="83" y="159"/>
                    <a:pt x="98" y="148"/>
                  </a:cubicBezTo>
                  <a:cubicBezTo>
                    <a:pt x="109" y="140"/>
                    <a:pt x="112" y="122"/>
                    <a:pt x="122" y="112"/>
                  </a:cubicBezTo>
                  <a:cubicBezTo>
                    <a:pt x="137" y="97"/>
                    <a:pt x="161" y="86"/>
                    <a:pt x="180" y="78"/>
                  </a:cubicBezTo>
                  <a:cubicBezTo>
                    <a:pt x="193" y="65"/>
                    <a:pt x="211" y="55"/>
                    <a:pt x="226" y="44"/>
                  </a:cubicBezTo>
                  <a:cubicBezTo>
                    <a:pt x="233" y="39"/>
                    <a:pt x="236" y="29"/>
                    <a:pt x="242" y="24"/>
                  </a:cubicBezTo>
                  <a:cubicBezTo>
                    <a:pt x="255" y="14"/>
                    <a:pt x="278" y="10"/>
                    <a:pt x="294" y="8"/>
                  </a:cubicBezTo>
                  <a:cubicBezTo>
                    <a:pt x="318" y="0"/>
                    <a:pt x="447" y="1"/>
                    <a:pt x="482" y="0"/>
                  </a:cubicBezTo>
                  <a:cubicBezTo>
                    <a:pt x="498" y="1"/>
                    <a:pt x="513" y="1"/>
                    <a:pt x="528" y="4"/>
                  </a:cubicBezTo>
                  <a:cubicBezTo>
                    <a:pt x="537" y="6"/>
                    <a:pt x="554" y="12"/>
                    <a:pt x="554" y="12"/>
                  </a:cubicBezTo>
                  <a:cubicBezTo>
                    <a:pt x="558" y="19"/>
                    <a:pt x="570" y="29"/>
                    <a:pt x="570" y="24"/>
                  </a:cubicBezTo>
                  <a:cubicBezTo>
                    <a:pt x="570" y="20"/>
                    <a:pt x="560" y="20"/>
                    <a:pt x="566" y="20"/>
                  </a:cubicBez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folHlink"/>
              </a:solidFill>
              <a:prstDash val="solid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0" name="Freeform 216"/>
            <p:cNvSpPr/>
            <p:nvPr/>
          </p:nvSpPr>
          <p:spPr bwMode="auto">
            <a:xfrm>
              <a:off x="2901" y="1021"/>
              <a:ext cx="664" cy="651"/>
            </a:xfrm>
            <a:custGeom>
              <a:avLst/>
              <a:gdLst>
                <a:gd name="T0" fmla="*/ 42 w 1328"/>
                <a:gd name="T1" fmla="*/ 20 h 1301"/>
                <a:gd name="T2" fmla="*/ 41 w 1328"/>
                <a:gd name="T3" fmla="*/ 33 h 1301"/>
                <a:gd name="T4" fmla="*/ 40 w 1328"/>
                <a:gd name="T5" fmla="*/ 37 h 1301"/>
                <a:gd name="T6" fmla="*/ 39 w 1328"/>
                <a:gd name="T7" fmla="*/ 38 h 1301"/>
                <a:gd name="T8" fmla="*/ 40 w 1328"/>
                <a:gd name="T9" fmla="*/ 40 h 1301"/>
                <a:gd name="T10" fmla="*/ 39 w 1328"/>
                <a:gd name="T11" fmla="*/ 37 h 1301"/>
                <a:gd name="T12" fmla="*/ 35 w 1328"/>
                <a:gd name="T13" fmla="*/ 33 h 1301"/>
                <a:gd name="T14" fmla="*/ 29 w 1328"/>
                <a:gd name="T15" fmla="*/ 21 h 1301"/>
                <a:gd name="T16" fmla="*/ 27 w 1328"/>
                <a:gd name="T17" fmla="*/ 20 h 1301"/>
                <a:gd name="T18" fmla="*/ 28 w 1328"/>
                <a:gd name="T19" fmla="*/ 21 h 1301"/>
                <a:gd name="T20" fmla="*/ 27 w 1328"/>
                <a:gd name="T21" fmla="*/ 21 h 1301"/>
                <a:gd name="T22" fmla="*/ 32 w 1328"/>
                <a:gd name="T23" fmla="*/ 25 h 1301"/>
                <a:gd name="T24" fmla="*/ 46 w 1328"/>
                <a:gd name="T25" fmla="*/ 37 h 1301"/>
                <a:gd name="T26" fmla="*/ 78 w 1328"/>
                <a:gd name="T27" fmla="*/ 65 h 1301"/>
                <a:gd name="T28" fmla="*/ 108 w 1328"/>
                <a:gd name="T29" fmla="*/ 88 h 1301"/>
                <a:gd name="T30" fmla="*/ 132 w 1328"/>
                <a:gd name="T31" fmla="*/ 108 h 1301"/>
                <a:gd name="T32" fmla="*/ 154 w 1328"/>
                <a:gd name="T33" fmla="*/ 131 h 1301"/>
                <a:gd name="T34" fmla="*/ 158 w 1328"/>
                <a:gd name="T35" fmla="*/ 138 h 1301"/>
                <a:gd name="T36" fmla="*/ 163 w 1328"/>
                <a:gd name="T37" fmla="*/ 149 h 1301"/>
                <a:gd name="T38" fmla="*/ 163 w 1328"/>
                <a:gd name="T39" fmla="*/ 150 h 1301"/>
                <a:gd name="T40" fmla="*/ 162 w 1328"/>
                <a:gd name="T41" fmla="*/ 153 h 1301"/>
                <a:gd name="T42" fmla="*/ 157 w 1328"/>
                <a:gd name="T43" fmla="*/ 156 h 1301"/>
                <a:gd name="T44" fmla="*/ 151 w 1328"/>
                <a:gd name="T45" fmla="*/ 158 h 1301"/>
                <a:gd name="T46" fmla="*/ 130 w 1328"/>
                <a:gd name="T47" fmla="*/ 159 h 1301"/>
                <a:gd name="T48" fmla="*/ 124 w 1328"/>
                <a:gd name="T49" fmla="*/ 157 h 1301"/>
                <a:gd name="T50" fmla="*/ 113 w 1328"/>
                <a:gd name="T51" fmla="*/ 151 h 1301"/>
                <a:gd name="T52" fmla="*/ 92 w 1328"/>
                <a:gd name="T53" fmla="*/ 135 h 1301"/>
                <a:gd name="T54" fmla="*/ 72 w 1328"/>
                <a:gd name="T55" fmla="*/ 117 h 1301"/>
                <a:gd name="T56" fmla="*/ 56 w 1328"/>
                <a:gd name="T57" fmla="*/ 110 h 1301"/>
                <a:gd name="T58" fmla="*/ 39 w 1328"/>
                <a:gd name="T59" fmla="*/ 107 h 1301"/>
                <a:gd name="T60" fmla="*/ 26 w 1328"/>
                <a:gd name="T61" fmla="*/ 108 h 1301"/>
                <a:gd name="T62" fmla="*/ 12 w 1328"/>
                <a:gd name="T63" fmla="*/ 113 h 1301"/>
                <a:gd name="T64" fmla="*/ 1 w 1328"/>
                <a:gd name="T65" fmla="*/ 119 h 1301"/>
                <a:gd name="T66" fmla="*/ 15 w 1328"/>
                <a:gd name="T67" fmla="*/ 116 h 1301"/>
                <a:gd name="T68" fmla="*/ 30 w 1328"/>
                <a:gd name="T69" fmla="*/ 111 h 1301"/>
                <a:gd name="T70" fmla="*/ 39 w 1328"/>
                <a:gd name="T71" fmla="*/ 111 h 1301"/>
                <a:gd name="T72" fmla="*/ 50 w 1328"/>
                <a:gd name="T73" fmla="*/ 112 h 1301"/>
                <a:gd name="T74" fmla="*/ 70 w 1328"/>
                <a:gd name="T75" fmla="*/ 120 h 1301"/>
                <a:gd name="T76" fmla="*/ 79 w 1328"/>
                <a:gd name="T77" fmla="*/ 128 h 1301"/>
                <a:gd name="T78" fmla="*/ 102 w 1328"/>
                <a:gd name="T79" fmla="*/ 147 h 1301"/>
                <a:gd name="T80" fmla="*/ 120 w 1328"/>
                <a:gd name="T81" fmla="*/ 159 h 1301"/>
                <a:gd name="T82" fmla="*/ 129 w 1328"/>
                <a:gd name="T83" fmla="*/ 162 h 1301"/>
                <a:gd name="T84" fmla="*/ 140 w 1328"/>
                <a:gd name="T85" fmla="*/ 163 h 1301"/>
                <a:gd name="T86" fmla="*/ 157 w 1328"/>
                <a:gd name="T87" fmla="*/ 160 h 1301"/>
                <a:gd name="T88" fmla="*/ 164 w 1328"/>
                <a:gd name="T89" fmla="*/ 156 h 1301"/>
                <a:gd name="T90" fmla="*/ 166 w 1328"/>
                <a:gd name="T91" fmla="*/ 150 h 1301"/>
                <a:gd name="T92" fmla="*/ 164 w 1328"/>
                <a:gd name="T93" fmla="*/ 142 h 1301"/>
                <a:gd name="T94" fmla="*/ 158 w 1328"/>
                <a:gd name="T95" fmla="*/ 131 h 1301"/>
                <a:gd name="T96" fmla="*/ 138 w 1328"/>
                <a:gd name="T97" fmla="*/ 109 h 1301"/>
                <a:gd name="T98" fmla="*/ 119 w 1328"/>
                <a:gd name="T99" fmla="*/ 93 h 1301"/>
                <a:gd name="T100" fmla="*/ 84 w 1328"/>
                <a:gd name="T101" fmla="*/ 66 h 1301"/>
                <a:gd name="T102" fmla="*/ 69 w 1328"/>
                <a:gd name="T103" fmla="*/ 54 h 1301"/>
                <a:gd name="T104" fmla="*/ 42 w 1328"/>
                <a:gd name="T105" fmla="*/ 29 h 1301"/>
                <a:gd name="T106" fmla="*/ 30 w 1328"/>
                <a:gd name="T107" fmla="*/ 20 h 1301"/>
                <a:gd name="T108" fmla="*/ 27 w 1328"/>
                <a:gd name="T109" fmla="*/ 18 h 1301"/>
                <a:gd name="T110" fmla="*/ 25 w 1328"/>
                <a:gd name="T111" fmla="*/ 20 h 1301"/>
                <a:gd name="T112" fmla="*/ 27 w 1328"/>
                <a:gd name="T113" fmla="*/ 26 h 1301"/>
                <a:gd name="T114" fmla="*/ 34 w 1328"/>
                <a:gd name="T115" fmla="*/ 37 h 1301"/>
                <a:gd name="T116" fmla="*/ 39 w 1328"/>
                <a:gd name="T117" fmla="*/ 41 h 1301"/>
                <a:gd name="T118" fmla="*/ 42 w 1328"/>
                <a:gd name="T119" fmla="*/ 41 h 1301"/>
                <a:gd name="T120" fmla="*/ 44 w 1328"/>
                <a:gd name="T121" fmla="*/ 35 h 1301"/>
                <a:gd name="T122" fmla="*/ 45 w 1328"/>
                <a:gd name="T123" fmla="*/ 26 h 1301"/>
                <a:gd name="T124" fmla="*/ 47 w 1328"/>
                <a:gd name="T125" fmla="*/ 1 h 13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28" h="1301">
                  <a:moveTo>
                    <a:pt x="373" y="2"/>
                  </a:moveTo>
                  <a:lnTo>
                    <a:pt x="345" y="0"/>
                  </a:lnTo>
                  <a:lnTo>
                    <a:pt x="342" y="55"/>
                  </a:lnTo>
                  <a:lnTo>
                    <a:pt x="339" y="106"/>
                  </a:lnTo>
                  <a:lnTo>
                    <a:pt x="334" y="156"/>
                  </a:lnTo>
                  <a:lnTo>
                    <a:pt x="333" y="179"/>
                  </a:lnTo>
                  <a:lnTo>
                    <a:pt x="331" y="201"/>
                  </a:lnTo>
                  <a:lnTo>
                    <a:pt x="329" y="222"/>
                  </a:lnTo>
                  <a:lnTo>
                    <a:pt x="326" y="240"/>
                  </a:lnTo>
                  <a:lnTo>
                    <a:pt x="323" y="259"/>
                  </a:lnTo>
                  <a:lnTo>
                    <a:pt x="337" y="259"/>
                  </a:lnTo>
                  <a:lnTo>
                    <a:pt x="323" y="253"/>
                  </a:lnTo>
                  <a:lnTo>
                    <a:pt x="321" y="269"/>
                  </a:lnTo>
                  <a:lnTo>
                    <a:pt x="318" y="280"/>
                  </a:lnTo>
                  <a:lnTo>
                    <a:pt x="313" y="291"/>
                  </a:lnTo>
                  <a:lnTo>
                    <a:pt x="310" y="301"/>
                  </a:lnTo>
                  <a:lnTo>
                    <a:pt x="323" y="307"/>
                  </a:lnTo>
                  <a:lnTo>
                    <a:pt x="313" y="298"/>
                  </a:lnTo>
                  <a:lnTo>
                    <a:pt x="310" y="304"/>
                  </a:lnTo>
                  <a:lnTo>
                    <a:pt x="307" y="304"/>
                  </a:lnTo>
                  <a:lnTo>
                    <a:pt x="316" y="314"/>
                  </a:lnTo>
                  <a:lnTo>
                    <a:pt x="312" y="301"/>
                  </a:lnTo>
                  <a:lnTo>
                    <a:pt x="316" y="299"/>
                  </a:lnTo>
                  <a:lnTo>
                    <a:pt x="313" y="301"/>
                  </a:lnTo>
                  <a:lnTo>
                    <a:pt x="313" y="315"/>
                  </a:lnTo>
                  <a:lnTo>
                    <a:pt x="320" y="302"/>
                  </a:lnTo>
                  <a:lnTo>
                    <a:pt x="312" y="299"/>
                  </a:lnTo>
                  <a:lnTo>
                    <a:pt x="307" y="312"/>
                  </a:lnTo>
                  <a:lnTo>
                    <a:pt x="316" y="302"/>
                  </a:lnTo>
                  <a:lnTo>
                    <a:pt x="307" y="296"/>
                  </a:lnTo>
                  <a:lnTo>
                    <a:pt x="297" y="286"/>
                  </a:lnTo>
                  <a:lnTo>
                    <a:pt x="286" y="272"/>
                  </a:lnTo>
                  <a:lnTo>
                    <a:pt x="275" y="257"/>
                  </a:lnTo>
                  <a:lnTo>
                    <a:pt x="265" y="267"/>
                  </a:lnTo>
                  <a:lnTo>
                    <a:pt x="279" y="261"/>
                  </a:lnTo>
                  <a:lnTo>
                    <a:pt x="257" y="228"/>
                  </a:lnTo>
                  <a:lnTo>
                    <a:pt x="247" y="211"/>
                  </a:lnTo>
                  <a:lnTo>
                    <a:pt x="239" y="195"/>
                  </a:lnTo>
                  <a:lnTo>
                    <a:pt x="231" y="179"/>
                  </a:lnTo>
                  <a:lnTo>
                    <a:pt x="226" y="167"/>
                  </a:lnTo>
                  <a:lnTo>
                    <a:pt x="223" y="156"/>
                  </a:lnTo>
                  <a:lnTo>
                    <a:pt x="210" y="162"/>
                  </a:lnTo>
                  <a:lnTo>
                    <a:pt x="225" y="162"/>
                  </a:lnTo>
                  <a:lnTo>
                    <a:pt x="225" y="156"/>
                  </a:lnTo>
                  <a:lnTo>
                    <a:pt x="210" y="156"/>
                  </a:lnTo>
                  <a:lnTo>
                    <a:pt x="223" y="161"/>
                  </a:lnTo>
                  <a:lnTo>
                    <a:pt x="220" y="166"/>
                  </a:lnTo>
                  <a:lnTo>
                    <a:pt x="223" y="162"/>
                  </a:lnTo>
                  <a:lnTo>
                    <a:pt x="214" y="153"/>
                  </a:lnTo>
                  <a:lnTo>
                    <a:pt x="220" y="166"/>
                  </a:lnTo>
                  <a:lnTo>
                    <a:pt x="214" y="167"/>
                  </a:lnTo>
                  <a:lnTo>
                    <a:pt x="217" y="167"/>
                  </a:lnTo>
                  <a:lnTo>
                    <a:pt x="217" y="154"/>
                  </a:lnTo>
                  <a:lnTo>
                    <a:pt x="210" y="167"/>
                  </a:lnTo>
                  <a:lnTo>
                    <a:pt x="214" y="167"/>
                  </a:lnTo>
                  <a:lnTo>
                    <a:pt x="225" y="175"/>
                  </a:lnTo>
                  <a:lnTo>
                    <a:pt x="230" y="162"/>
                  </a:lnTo>
                  <a:lnTo>
                    <a:pt x="220" y="172"/>
                  </a:lnTo>
                  <a:lnTo>
                    <a:pt x="234" y="183"/>
                  </a:lnTo>
                  <a:lnTo>
                    <a:pt x="251" y="196"/>
                  </a:lnTo>
                  <a:lnTo>
                    <a:pt x="268" y="211"/>
                  </a:lnTo>
                  <a:lnTo>
                    <a:pt x="289" y="228"/>
                  </a:lnTo>
                  <a:lnTo>
                    <a:pt x="312" y="249"/>
                  </a:lnTo>
                  <a:lnTo>
                    <a:pt x="336" y="270"/>
                  </a:lnTo>
                  <a:lnTo>
                    <a:pt x="362" y="294"/>
                  </a:lnTo>
                  <a:lnTo>
                    <a:pt x="416" y="343"/>
                  </a:lnTo>
                  <a:lnTo>
                    <a:pt x="474" y="394"/>
                  </a:lnTo>
                  <a:lnTo>
                    <a:pt x="532" y="445"/>
                  </a:lnTo>
                  <a:lnTo>
                    <a:pt x="590" y="495"/>
                  </a:lnTo>
                  <a:lnTo>
                    <a:pt x="617" y="518"/>
                  </a:lnTo>
                  <a:lnTo>
                    <a:pt x="649" y="544"/>
                  </a:lnTo>
                  <a:lnTo>
                    <a:pt x="682" y="568"/>
                  </a:lnTo>
                  <a:lnTo>
                    <a:pt x="717" y="593"/>
                  </a:lnTo>
                  <a:lnTo>
                    <a:pt x="788" y="648"/>
                  </a:lnTo>
                  <a:lnTo>
                    <a:pt x="860" y="703"/>
                  </a:lnTo>
                  <a:lnTo>
                    <a:pt x="931" y="756"/>
                  </a:lnTo>
                  <a:lnTo>
                    <a:pt x="963" y="785"/>
                  </a:lnTo>
                  <a:lnTo>
                    <a:pt x="997" y="811"/>
                  </a:lnTo>
                  <a:lnTo>
                    <a:pt x="1028" y="836"/>
                  </a:lnTo>
                  <a:lnTo>
                    <a:pt x="1056" y="862"/>
                  </a:lnTo>
                  <a:lnTo>
                    <a:pt x="1084" y="886"/>
                  </a:lnTo>
                  <a:lnTo>
                    <a:pt x="1106" y="909"/>
                  </a:lnTo>
                  <a:lnTo>
                    <a:pt x="1150" y="955"/>
                  </a:lnTo>
                  <a:lnTo>
                    <a:pt x="1190" y="1000"/>
                  </a:lnTo>
                  <a:lnTo>
                    <a:pt x="1225" y="1044"/>
                  </a:lnTo>
                  <a:lnTo>
                    <a:pt x="1240" y="1066"/>
                  </a:lnTo>
                  <a:lnTo>
                    <a:pt x="1250" y="1057"/>
                  </a:lnTo>
                  <a:lnTo>
                    <a:pt x="1237" y="1061"/>
                  </a:lnTo>
                  <a:lnTo>
                    <a:pt x="1251" y="1082"/>
                  </a:lnTo>
                  <a:lnTo>
                    <a:pt x="1264" y="1103"/>
                  </a:lnTo>
                  <a:lnTo>
                    <a:pt x="1275" y="1123"/>
                  </a:lnTo>
                  <a:lnTo>
                    <a:pt x="1285" y="1142"/>
                  </a:lnTo>
                  <a:lnTo>
                    <a:pt x="1291" y="1160"/>
                  </a:lnTo>
                  <a:lnTo>
                    <a:pt x="1298" y="1176"/>
                  </a:lnTo>
                  <a:lnTo>
                    <a:pt x="1301" y="1192"/>
                  </a:lnTo>
                  <a:lnTo>
                    <a:pt x="1314" y="1185"/>
                  </a:lnTo>
                  <a:lnTo>
                    <a:pt x="1299" y="1185"/>
                  </a:lnTo>
                  <a:lnTo>
                    <a:pt x="1301" y="1200"/>
                  </a:lnTo>
                  <a:lnTo>
                    <a:pt x="1315" y="1200"/>
                  </a:lnTo>
                  <a:lnTo>
                    <a:pt x="1301" y="1193"/>
                  </a:lnTo>
                  <a:lnTo>
                    <a:pt x="1301" y="1209"/>
                  </a:lnTo>
                  <a:lnTo>
                    <a:pt x="1296" y="1217"/>
                  </a:lnTo>
                  <a:lnTo>
                    <a:pt x="1309" y="1224"/>
                  </a:lnTo>
                  <a:lnTo>
                    <a:pt x="1299" y="1214"/>
                  </a:lnTo>
                  <a:lnTo>
                    <a:pt x="1291" y="1224"/>
                  </a:lnTo>
                  <a:lnTo>
                    <a:pt x="1282" y="1233"/>
                  </a:lnTo>
                  <a:lnTo>
                    <a:pt x="1291" y="1245"/>
                  </a:lnTo>
                  <a:lnTo>
                    <a:pt x="1287" y="1232"/>
                  </a:lnTo>
                  <a:lnTo>
                    <a:pt x="1272" y="1240"/>
                  </a:lnTo>
                  <a:lnTo>
                    <a:pt x="1256" y="1248"/>
                  </a:lnTo>
                  <a:lnTo>
                    <a:pt x="1238" y="1254"/>
                  </a:lnTo>
                  <a:lnTo>
                    <a:pt x="1219" y="1261"/>
                  </a:lnTo>
                  <a:lnTo>
                    <a:pt x="1198" y="1264"/>
                  </a:lnTo>
                  <a:lnTo>
                    <a:pt x="1204" y="1277"/>
                  </a:lnTo>
                  <a:lnTo>
                    <a:pt x="1204" y="1264"/>
                  </a:lnTo>
                  <a:lnTo>
                    <a:pt x="1159" y="1270"/>
                  </a:lnTo>
                  <a:lnTo>
                    <a:pt x="1114" y="1274"/>
                  </a:lnTo>
                  <a:lnTo>
                    <a:pt x="1073" y="1274"/>
                  </a:lnTo>
                  <a:lnTo>
                    <a:pt x="1053" y="1270"/>
                  </a:lnTo>
                  <a:lnTo>
                    <a:pt x="1037" y="1269"/>
                  </a:lnTo>
                  <a:lnTo>
                    <a:pt x="1016" y="1264"/>
                  </a:lnTo>
                  <a:lnTo>
                    <a:pt x="1016" y="1277"/>
                  </a:lnTo>
                  <a:lnTo>
                    <a:pt x="1023" y="1264"/>
                  </a:lnTo>
                  <a:lnTo>
                    <a:pt x="1005" y="1259"/>
                  </a:lnTo>
                  <a:lnTo>
                    <a:pt x="987" y="1253"/>
                  </a:lnTo>
                  <a:lnTo>
                    <a:pt x="970" y="1245"/>
                  </a:lnTo>
                  <a:lnTo>
                    <a:pt x="933" y="1224"/>
                  </a:lnTo>
                  <a:lnTo>
                    <a:pt x="897" y="1200"/>
                  </a:lnTo>
                  <a:lnTo>
                    <a:pt x="891" y="1213"/>
                  </a:lnTo>
                  <a:lnTo>
                    <a:pt x="900" y="1203"/>
                  </a:lnTo>
                  <a:lnTo>
                    <a:pt x="867" y="1177"/>
                  </a:lnTo>
                  <a:lnTo>
                    <a:pt x="831" y="1151"/>
                  </a:lnTo>
                  <a:lnTo>
                    <a:pt x="797" y="1124"/>
                  </a:lnTo>
                  <a:lnTo>
                    <a:pt x="764" y="1100"/>
                  </a:lnTo>
                  <a:lnTo>
                    <a:pt x="735" y="1077"/>
                  </a:lnTo>
                  <a:lnTo>
                    <a:pt x="707" y="1052"/>
                  </a:lnTo>
                  <a:lnTo>
                    <a:pt x="651" y="1000"/>
                  </a:lnTo>
                  <a:lnTo>
                    <a:pt x="625" y="976"/>
                  </a:lnTo>
                  <a:lnTo>
                    <a:pt x="598" y="952"/>
                  </a:lnTo>
                  <a:lnTo>
                    <a:pt x="571" y="931"/>
                  </a:lnTo>
                  <a:lnTo>
                    <a:pt x="566" y="930"/>
                  </a:lnTo>
                  <a:lnTo>
                    <a:pt x="538" y="912"/>
                  </a:lnTo>
                  <a:lnTo>
                    <a:pt x="506" y="899"/>
                  </a:lnTo>
                  <a:lnTo>
                    <a:pt x="474" y="888"/>
                  </a:lnTo>
                  <a:lnTo>
                    <a:pt x="442" y="878"/>
                  </a:lnTo>
                  <a:lnTo>
                    <a:pt x="408" y="868"/>
                  </a:lnTo>
                  <a:lnTo>
                    <a:pt x="403" y="868"/>
                  </a:lnTo>
                  <a:lnTo>
                    <a:pt x="370" y="862"/>
                  </a:lnTo>
                  <a:lnTo>
                    <a:pt x="337" y="857"/>
                  </a:lnTo>
                  <a:lnTo>
                    <a:pt x="308" y="854"/>
                  </a:lnTo>
                  <a:lnTo>
                    <a:pt x="281" y="852"/>
                  </a:lnTo>
                  <a:lnTo>
                    <a:pt x="255" y="852"/>
                  </a:lnTo>
                  <a:lnTo>
                    <a:pt x="231" y="857"/>
                  </a:lnTo>
                  <a:lnTo>
                    <a:pt x="226" y="857"/>
                  </a:lnTo>
                  <a:lnTo>
                    <a:pt x="204" y="864"/>
                  </a:lnTo>
                  <a:lnTo>
                    <a:pt x="183" y="868"/>
                  </a:lnTo>
                  <a:lnTo>
                    <a:pt x="144" y="885"/>
                  </a:lnTo>
                  <a:lnTo>
                    <a:pt x="127" y="889"/>
                  </a:lnTo>
                  <a:lnTo>
                    <a:pt x="111" y="896"/>
                  </a:lnTo>
                  <a:lnTo>
                    <a:pt x="91" y="899"/>
                  </a:lnTo>
                  <a:lnTo>
                    <a:pt x="75" y="904"/>
                  </a:lnTo>
                  <a:lnTo>
                    <a:pt x="46" y="912"/>
                  </a:lnTo>
                  <a:lnTo>
                    <a:pt x="20" y="918"/>
                  </a:lnTo>
                  <a:lnTo>
                    <a:pt x="0" y="923"/>
                  </a:lnTo>
                  <a:lnTo>
                    <a:pt x="6" y="949"/>
                  </a:lnTo>
                  <a:lnTo>
                    <a:pt x="32" y="942"/>
                  </a:lnTo>
                  <a:lnTo>
                    <a:pt x="57" y="938"/>
                  </a:lnTo>
                  <a:lnTo>
                    <a:pt x="86" y="930"/>
                  </a:lnTo>
                  <a:lnTo>
                    <a:pt x="103" y="925"/>
                  </a:lnTo>
                  <a:lnTo>
                    <a:pt x="119" y="922"/>
                  </a:lnTo>
                  <a:lnTo>
                    <a:pt x="138" y="915"/>
                  </a:lnTo>
                  <a:lnTo>
                    <a:pt x="156" y="909"/>
                  </a:lnTo>
                  <a:lnTo>
                    <a:pt x="194" y="894"/>
                  </a:lnTo>
                  <a:lnTo>
                    <a:pt x="215" y="888"/>
                  </a:lnTo>
                  <a:lnTo>
                    <a:pt x="238" y="883"/>
                  </a:lnTo>
                  <a:lnTo>
                    <a:pt x="231" y="870"/>
                  </a:lnTo>
                  <a:lnTo>
                    <a:pt x="231" y="885"/>
                  </a:lnTo>
                  <a:lnTo>
                    <a:pt x="255" y="880"/>
                  </a:lnTo>
                  <a:lnTo>
                    <a:pt x="281" y="880"/>
                  </a:lnTo>
                  <a:lnTo>
                    <a:pt x="308" y="881"/>
                  </a:lnTo>
                  <a:lnTo>
                    <a:pt x="337" y="885"/>
                  </a:lnTo>
                  <a:lnTo>
                    <a:pt x="370" y="889"/>
                  </a:lnTo>
                  <a:lnTo>
                    <a:pt x="403" y="896"/>
                  </a:lnTo>
                  <a:lnTo>
                    <a:pt x="403" y="881"/>
                  </a:lnTo>
                  <a:lnTo>
                    <a:pt x="397" y="894"/>
                  </a:lnTo>
                  <a:lnTo>
                    <a:pt x="431" y="902"/>
                  </a:lnTo>
                  <a:lnTo>
                    <a:pt x="464" y="912"/>
                  </a:lnTo>
                  <a:lnTo>
                    <a:pt x="495" y="923"/>
                  </a:lnTo>
                  <a:lnTo>
                    <a:pt x="526" y="938"/>
                  </a:lnTo>
                  <a:lnTo>
                    <a:pt x="555" y="954"/>
                  </a:lnTo>
                  <a:lnTo>
                    <a:pt x="561" y="941"/>
                  </a:lnTo>
                  <a:lnTo>
                    <a:pt x="551" y="950"/>
                  </a:lnTo>
                  <a:lnTo>
                    <a:pt x="579" y="971"/>
                  </a:lnTo>
                  <a:lnTo>
                    <a:pt x="606" y="995"/>
                  </a:lnTo>
                  <a:lnTo>
                    <a:pt x="632" y="1021"/>
                  </a:lnTo>
                  <a:lnTo>
                    <a:pt x="688" y="1071"/>
                  </a:lnTo>
                  <a:lnTo>
                    <a:pt x="715" y="1097"/>
                  </a:lnTo>
                  <a:lnTo>
                    <a:pt x="748" y="1123"/>
                  </a:lnTo>
                  <a:lnTo>
                    <a:pt x="778" y="1143"/>
                  </a:lnTo>
                  <a:lnTo>
                    <a:pt x="812" y="1171"/>
                  </a:lnTo>
                  <a:lnTo>
                    <a:pt x="847" y="1197"/>
                  </a:lnTo>
                  <a:lnTo>
                    <a:pt x="881" y="1222"/>
                  </a:lnTo>
                  <a:lnTo>
                    <a:pt x="886" y="1224"/>
                  </a:lnTo>
                  <a:lnTo>
                    <a:pt x="921" y="1248"/>
                  </a:lnTo>
                  <a:lnTo>
                    <a:pt x="958" y="1269"/>
                  </a:lnTo>
                  <a:lnTo>
                    <a:pt x="976" y="1277"/>
                  </a:lnTo>
                  <a:lnTo>
                    <a:pt x="994" y="1285"/>
                  </a:lnTo>
                  <a:lnTo>
                    <a:pt x="1011" y="1290"/>
                  </a:lnTo>
                  <a:lnTo>
                    <a:pt x="1016" y="1291"/>
                  </a:lnTo>
                  <a:lnTo>
                    <a:pt x="1032" y="1295"/>
                  </a:lnTo>
                  <a:lnTo>
                    <a:pt x="1034" y="1282"/>
                  </a:lnTo>
                  <a:lnTo>
                    <a:pt x="1032" y="1295"/>
                  </a:lnTo>
                  <a:lnTo>
                    <a:pt x="1053" y="1298"/>
                  </a:lnTo>
                  <a:lnTo>
                    <a:pt x="1073" y="1301"/>
                  </a:lnTo>
                  <a:lnTo>
                    <a:pt x="1114" y="1301"/>
                  </a:lnTo>
                  <a:lnTo>
                    <a:pt x="1159" y="1298"/>
                  </a:lnTo>
                  <a:lnTo>
                    <a:pt x="1204" y="1291"/>
                  </a:lnTo>
                  <a:lnTo>
                    <a:pt x="1209" y="1290"/>
                  </a:lnTo>
                  <a:lnTo>
                    <a:pt x="1230" y="1285"/>
                  </a:lnTo>
                  <a:lnTo>
                    <a:pt x="1250" y="1279"/>
                  </a:lnTo>
                  <a:lnTo>
                    <a:pt x="1267" y="1274"/>
                  </a:lnTo>
                  <a:lnTo>
                    <a:pt x="1283" y="1264"/>
                  </a:lnTo>
                  <a:lnTo>
                    <a:pt x="1298" y="1256"/>
                  </a:lnTo>
                  <a:lnTo>
                    <a:pt x="1301" y="1254"/>
                  </a:lnTo>
                  <a:lnTo>
                    <a:pt x="1311" y="1245"/>
                  </a:lnTo>
                  <a:lnTo>
                    <a:pt x="1319" y="1233"/>
                  </a:lnTo>
                  <a:lnTo>
                    <a:pt x="1322" y="1229"/>
                  </a:lnTo>
                  <a:lnTo>
                    <a:pt x="1328" y="1214"/>
                  </a:lnTo>
                  <a:lnTo>
                    <a:pt x="1328" y="1205"/>
                  </a:lnTo>
                  <a:lnTo>
                    <a:pt x="1328" y="1200"/>
                  </a:lnTo>
                  <a:lnTo>
                    <a:pt x="1328" y="1185"/>
                  </a:lnTo>
                  <a:lnTo>
                    <a:pt x="1328" y="1180"/>
                  </a:lnTo>
                  <a:lnTo>
                    <a:pt x="1324" y="1164"/>
                  </a:lnTo>
                  <a:lnTo>
                    <a:pt x="1317" y="1148"/>
                  </a:lnTo>
                  <a:lnTo>
                    <a:pt x="1311" y="1131"/>
                  </a:lnTo>
                  <a:lnTo>
                    <a:pt x="1301" y="1113"/>
                  </a:lnTo>
                  <a:lnTo>
                    <a:pt x="1290" y="1092"/>
                  </a:lnTo>
                  <a:lnTo>
                    <a:pt x="1277" y="1071"/>
                  </a:lnTo>
                  <a:lnTo>
                    <a:pt x="1264" y="1052"/>
                  </a:lnTo>
                  <a:lnTo>
                    <a:pt x="1259" y="1047"/>
                  </a:lnTo>
                  <a:lnTo>
                    <a:pt x="1245" y="1024"/>
                  </a:lnTo>
                  <a:lnTo>
                    <a:pt x="1209" y="979"/>
                  </a:lnTo>
                  <a:lnTo>
                    <a:pt x="1169" y="936"/>
                  </a:lnTo>
                  <a:lnTo>
                    <a:pt x="1126" y="889"/>
                  </a:lnTo>
                  <a:lnTo>
                    <a:pt x="1103" y="867"/>
                  </a:lnTo>
                  <a:lnTo>
                    <a:pt x="1076" y="843"/>
                  </a:lnTo>
                  <a:lnTo>
                    <a:pt x="1047" y="817"/>
                  </a:lnTo>
                  <a:lnTo>
                    <a:pt x="1016" y="791"/>
                  </a:lnTo>
                  <a:lnTo>
                    <a:pt x="982" y="766"/>
                  </a:lnTo>
                  <a:lnTo>
                    <a:pt x="950" y="737"/>
                  </a:lnTo>
                  <a:lnTo>
                    <a:pt x="880" y="683"/>
                  </a:lnTo>
                  <a:lnTo>
                    <a:pt x="807" y="629"/>
                  </a:lnTo>
                  <a:lnTo>
                    <a:pt x="736" y="574"/>
                  </a:lnTo>
                  <a:lnTo>
                    <a:pt x="701" y="548"/>
                  </a:lnTo>
                  <a:lnTo>
                    <a:pt x="669" y="523"/>
                  </a:lnTo>
                  <a:lnTo>
                    <a:pt x="637" y="499"/>
                  </a:lnTo>
                  <a:lnTo>
                    <a:pt x="606" y="474"/>
                  </a:lnTo>
                  <a:lnTo>
                    <a:pt x="598" y="484"/>
                  </a:lnTo>
                  <a:lnTo>
                    <a:pt x="608" y="474"/>
                  </a:lnTo>
                  <a:lnTo>
                    <a:pt x="551" y="426"/>
                  </a:lnTo>
                  <a:lnTo>
                    <a:pt x="493" y="375"/>
                  </a:lnTo>
                  <a:lnTo>
                    <a:pt x="436" y="323"/>
                  </a:lnTo>
                  <a:lnTo>
                    <a:pt x="381" y="275"/>
                  </a:lnTo>
                  <a:lnTo>
                    <a:pt x="355" y="251"/>
                  </a:lnTo>
                  <a:lnTo>
                    <a:pt x="331" y="230"/>
                  </a:lnTo>
                  <a:lnTo>
                    <a:pt x="308" y="209"/>
                  </a:lnTo>
                  <a:lnTo>
                    <a:pt x="288" y="191"/>
                  </a:lnTo>
                  <a:lnTo>
                    <a:pt x="270" y="177"/>
                  </a:lnTo>
                  <a:lnTo>
                    <a:pt x="254" y="164"/>
                  </a:lnTo>
                  <a:lnTo>
                    <a:pt x="239" y="153"/>
                  </a:lnTo>
                  <a:lnTo>
                    <a:pt x="236" y="150"/>
                  </a:lnTo>
                  <a:lnTo>
                    <a:pt x="228" y="145"/>
                  </a:lnTo>
                  <a:lnTo>
                    <a:pt x="222" y="142"/>
                  </a:lnTo>
                  <a:lnTo>
                    <a:pt x="217" y="140"/>
                  </a:lnTo>
                  <a:lnTo>
                    <a:pt x="214" y="138"/>
                  </a:lnTo>
                  <a:lnTo>
                    <a:pt x="209" y="140"/>
                  </a:lnTo>
                  <a:lnTo>
                    <a:pt x="204" y="143"/>
                  </a:lnTo>
                  <a:lnTo>
                    <a:pt x="201" y="146"/>
                  </a:lnTo>
                  <a:lnTo>
                    <a:pt x="197" y="150"/>
                  </a:lnTo>
                  <a:lnTo>
                    <a:pt x="197" y="156"/>
                  </a:lnTo>
                  <a:lnTo>
                    <a:pt x="197" y="162"/>
                  </a:lnTo>
                  <a:lnTo>
                    <a:pt x="197" y="167"/>
                  </a:lnTo>
                  <a:lnTo>
                    <a:pt x="199" y="177"/>
                  </a:lnTo>
                  <a:lnTo>
                    <a:pt x="205" y="190"/>
                  </a:lnTo>
                  <a:lnTo>
                    <a:pt x="212" y="206"/>
                  </a:lnTo>
                  <a:lnTo>
                    <a:pt x="220" y="222"/>
                  </a:lnTo>
                  <a:lnTo>
                    <a:pt x="230" y="238"/>
                  </a:lnTo>
                  <a:lnTo>
                    <a:pt x="252" y="272"/>
                  </a:lnTo>
                  <a:lnTo>
                    <a:pt x="255" y="277"/>
                  </a:lnTo>
                  <a:lnTo>
                    <a:pt x="267" y="291"/>
                  </a:lnTo>
                  <a:lnTo>
                    <a:pt x="278" y="306"/>
                  </a:lnTo>
                  <a:lnTo>
                    <a:pt x="288" y="315"/>
                  </a:lnTo>
                  <a:lnTo>
                    <a:pt x="297" y="322"/>
                  </a:lnTo>
                  <a:lnTo>
                    <a:pt x="300" y="325"/>
                  </a:lnTo>
                  <a:lnTo>
                    <a:pt x="308" y="328"/>
                  </a:lnTo>
                  <a:lnTo>
                    <a:pt x="313" y="330"/>
                  </a:lnTo>
                  <a:lnTo>
                    <a:pt x="316" y="328"/>
                  </a:lnTo>
                  <a:lnTo>
                    <a:pt x="321" y="328"/>
                  </a:lnTo>
                  <a:lnTo>
                    <a:pt x="326" y="323"/>
                  </a:lnTo>
                  <a:lnTo>
                    <a:pt x="331" y="322"/>
                  </a:lnTo>
                  <a:lnTo>
                    <a:pt x="333" y="317"/>
                  </a:lnTo>
                  <a:lnTo>
                    <a:pt x="336" y="312"/>
                  </a:lnTo>
                  <a:lnTo>
                    <a:pt x="341" y="302"/>
                  </a:lnTo>
                  <a:lnTo>
                    <a:pt x="344" y="291"/>
                  </a:lnTo>
                  <a:lnTo>
                    <a:pt x="347" y="278"/>
                  </a:lnTo>
                  <a:lnTo>
                    <a:pt x="350" y="264"/>
                  </a:lnTo>
                  <a:lnTo>
                    <a:pt x="352" y="259"/>
                  </a:lnTo>
                  <a:lnTo>
                    <a:pt x="353" y="240"/>
                  </a:lnTo>
                  <a:lnTo>
                    <a:pt x="357" y="222"/>
                  </a:lnTo>
                  <a:lnTo>
                    <a:pt x="358" y="201"/>
                  </a:lnTo>
                  <a:lnTo>
                    <a:pt x="362" y="179"/>
                  </a:lnTo>
                  <a:lnTo>
                    <a:pt x="362" y="156"/>
                  </a:lnTo>
                  <a:lnTo>
                    <a:pt x="366" y="106"/>
                  </a:lnTo>
                  <a:lnTo>
                    <a:pt x="371" y="55"/>
                  </a:lnTo>
                  <a:lnTo>
                    <a:pt x="37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1" name="Freeform 217"/>
            <p:cNvSpPr/>
            <p:nvPr/>
          </p:nvSpPr>
          <p:spPr bwMode="auto">
            <a:xfrm>
              <a:off x="3180" y="1478"/>
              <a:ext cx="212" cy="154"/>
            </a:xfrm>
            <a:custGeom>
              <a:avLst/>
              <a:gdLst>
                <a:gd name="T0" fmla="*/ 0 w 212"/>
                <a:gd name="T1" fmla="*/ 0 h 154"/>
                <a:gd name="T2" fmla="*/ 56 w 212"/>
                <a:gd name="T3" fmla="*/ 50 h 154"/>
                <a:gd name="T4" fmla="*/ 104 w 212"/>
                <a:gd name="T5" fmla="*/ 88 h 154"/>
                <a:gd name="T6" fmla="*/ 140 w 212"/>
                <a:gd name="T7" fmla="*/ 114 h 154"/>
                <a:gd name="T8" fmla="*/ 158 w 212"/>
                <a:gd name="T9" fmla="*/ 122 h 154"/>
                <a:gd name="T10" fmla="*/ 164 w 212"/>
                <a:gd name="T11" fmla="*/ 124 h 154"/>
                <a:gd name="T12" fmla="*/ 212 w 212"/>
                <a:gd name="T13" fmla="*/ 154 h 154"/>
                <a:gd name="T14" fmla="*/ 180 w 212"/>
                <a:gd name="T15" fmla="*/ 128 h 154"/>
                <a:gd name="T16" fmla="*/ 150 w 212"/>
                <a:gd name="T17" fmla="*/ 104 h 154"/>
                <a:gd name="T18" fmla="*/ 132 w 212"/>
                <a:gd name="T19" fmla="*/ 90 h 154"/>
                <a:gd name="T20" fmla="*/ 118 w 212"/>
                <a:gd name="T21" fmla="*/ 72 h 154"/>
                <a:gd name="T22" fmla="*/ 102 w 212"/>
                <a:gd name="T23" fmla="*/ 50 h 154"/>
                <a:gd name="T24" fmla="*/ 80 w 212"/>
                <a:gd name="T25" fmla="*/ 34 h 154"/>
                <a:gd name="T26" fmla="*/ 0 w 212"/>
                <a:gd name="T27" fmla="*/ 0 h 15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12" h="154">
                  <a:moveTo>
                    <a:pt x="0" y="0"/>
                  </a:moveTo>
                  <a:cubicBezTo>
                    <a:pt x="23" y="8"/>
                    <a:pt x="38" y="36"/>
                    <a:pt x="56" y="50"/>
                  </a:cubicBezTo>
                  <a:cubicBezTo>
                    <a:pt x="72" y="63"/>
                    <a:pt x="89" y="73"/>
                    <a:pt x="104" y="88"/>
                  </a:cubicBezTo>
                  <a:cubicBezTo>
                    <a:pt x="114" y="98"/>
                    <a:pt x="127" y="108"/>
                    <a:pt x="140" y="114"/>
                  </a:cubicBezTo>
                  <a:cubicBezTo>
                    <a:pt x="159" y="124"/>
                    <a:pt x="127" y="112"/>
                    <a:pt x="158" y="122"/>
                  </a:cubicBezTo>
                  <a:cubicBezTo>
                    <a:pt x="160" y="123"/>
                    <a:pt x="164" y="124"/>
                    <a:pt x="164" y="124"/>
                  </a:cubicBezTo>
                  <a:cubicBezTo>
                    <a:pt x="177" y="144"/>
                    <a:pt x="188" y="151"/>
                    <a:pt x="212" y="154"/>
                  </a:cubicBezTo>
                  <a:cubicBezTo>
                    <a:pt x="209" y="140"/>
                    <a:pt x="194" y="133"/>
                    <a:pt x="180" y="128"/>
                  </a:cubicBezTo>
                  <a:cubicBezTo>
                    <a:pt x="171" y="119"/>
                    <a:pt x="161" y="111"/>
                    <a:pt x="150" y="104"/>
                  </a:cubicBezTo>
                  <a:cubicBezTo>
                    <a:pt x="144" y="100"/>
                    <a:pt x="132" y="90"/>
                    <a:pt x="132" y="90"/>
                  </a:cubicBezTo>
                  <a:cubicBezTo>
                    <a:pt x="122" y="76"/>
                    <a:pt x="127" y="81"/>
                    <a:pt x="118" y="72"/>
                  </a:cubicBezTo>
                  <a:cubicBezTo>
                    <a:pt x="115" y="62"/>
                    <a:pt x="110" y="56"/>
                    <a:pt x="102" y="50"/>
                  </a:cubicBezTo>
                  <a:cubicBezTo>
                    <a:pt x="97" y="43"/>
                    <a:pt x="88" y="37"/>
                    <a:pt x="80" y="34"/>
                  </a:cubicBezTo>
                  <a:cubicBezTo>
                    <a:pt x="58" y="12"/>
                    <a:pt x="30" y="0"/>
                    <a:pt x="0" y="0"/>
                  </a:cubicBez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folHlink"/>
              </a:solidFill>
              <a:prstDash val="solid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2" name="Freeform 218"/>
            <p:cNvSpPr/>
            <p:nvPr/>
          </p:nvSpPr>
          <p:spPr bwMode="auto">
            <a:xfrm>
              <a:off x="3312" y="1584"/>
              <a:ext cx="48" cy="28"/>
            </a:xfrm>
            <a:custGeom>
              <a:avLst/>
              <a:gdLst>
                <a:gd name="T0" fmla="*/ 0 w 48"/>
                <a:gd name="T1" fmla="*/ 4 h 28"/>
                <a:gd name="T2" fmla="*/ 22 w 48"/>
                <a:gd name="T3" fmla="*/ 22 h 28"/>
                <a:gd name="T4" fmla="*/ 40 w 48"/>
                <a:gd name="T5" fmla="*/ 28 h 28"/>
                <a:gd name="T6" fmla="*/ 24 w 48"/>
                <a:gd name="T7" fmla="*/ 4 h 28"/>
                <a:gd name="T8" fmla="*/ 12 w 48"/>
                <a:gd name="T9" fmla="*/ 0 h 28"/>
                <a:gd name="T10" fmla="*/ 0 w 48"/>
                <a:gd name="T11" fmla="*/ 4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" h="28">
                  <a:moveTo>
                    <a:pt x="0" y="4"/>
                  </a:moveTo>
                  <a:cubicBezTo>
                    <a:pt x="6" y="12"/>
                    <a:pt x="14" y="16"/>
                    <a:pt x="22" y="22"/>
                  </a:cubicBezTo>
                  <a:cubicBezTo>
                    <a:pt x="27" y="26"/>
                    <a:pt x="40" y="28"/>
                    <a:pt x="40" y="28"/>
                  </a:cubicBezTo>
                  <a:cubicBezTo>
                    <a:pt x="48" y="16"/>
                    <a:pt x="36" y="8"/>
                    <a:pt x="24" y="4"/>
                  </a:cubicBezTo>
                  <a:cubicBezTo>
                    <a:pt x="20" y="3"/>
                    <a:pt x="12" y="0"/>
                    <a:pt x="12" y="0"/>
                  </a:cubicBezTo>
                  <a:cubicBezTo>
                    <a:pt x="1" y="2"/>
                    <a:pt x="4" y="0"/>
                    <a:pt x="0" y="4"/>
                  </a:cubicBezTo>
                  <a:close/>
                </a:path>
              </a:pathLst>
            </a:custGeom>
            <a:solidFill>
              <a:schemeClr val="folHlink"/>
            </a:solidFill>
            <a:ln w="9525" cap="flat" cmpd="sng">
              <a:solidFill>
                <a:schemeClr val="folHlink"/>
              </a:solidFill>
              <a:prstDash val="solid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6563" name="Freeform 219"/>
            <p:cNvSpPr/>
            <p:nvPr/>
          </p:nvSpPr>
          <p:spPr bwMode="auto">
            <a:xfrm>
              <a:off x="3364" y="914"/>
              <a:ext cx="282" cy="366"/>
            </a:xfrm>
            <a:custGeom>
              <a:avLst/>
              <a:gdLst>
                <a:gd name="T0" fmla="*/ 24 w 282"/>
                <a:gd name="T1" fmla="*/ 0 h 366"/>
                <a:gd name="T2" fmla="*/ 18 w 282"/>
                <a:gd name="T3" fmla="*/ 106 h 366"/>
                <a:gd name="T4" fmla="*/ 20 w 282"/>
                <a:gd name="T5" fmla="*/ 208 h 366"/>
                <a:gd name="T6" fmla="*/ 8 w 282"/>
                <a:gd name="T7" fmla="*/ 250 h 366"/>
                <a:gd name="T8" fmla="*/ 0 w 282"/>
                <a:gd name="T9" fmla="*/ 300 h 366"/>
                <a:gd name="T10" fmla="*/ 76 w 282"/>
                <a:gd name="T11" fmla="*/ 354 h 366"/>
                <a:gd name="T12" fmla="*/ 102 w 282"/>
                <a:gd name="T13" fmla="*/ 362 h 366"/>
                <a:gd name="T14" fmla="*/ 114 w 282"/>
                <a:gd name="T15" fmla="*/ 366 h 366"/>
                <a:gd name="T16" fmla="*/ 136 w 282"/>
                <a:gd name="T17" fmla="*/ 350 h 366"/>
                <a:gd name="T18" fmla="*/ 144 w 282"/>
                <a:gd name="T19" fmla="*/ 338 h 366"/>
                <a:gd name="T20" fmla="*/ 164 w 282"/>
                <a:gd name="T21" fmla="*/ 312 h 366"/>
                <a:gd name="T22" fmla="*/ 216 w 282"/>
                <a:gd name="T23" fmla="*/ 296 h 366"/>
                <a:gd name="T24" fmla="*/ 250 w 282"/>
                <a:gd name="T25" fmla="*/ 298 h 366"/>
                <a:gd name="T26" fmla="*/ 270 w 282"/>
                <a:gd name="T27" fmla="*/ 304 h 366"/>
                <a:gd name="T28" fmla="*/ 282 w 282"/>
                <a:gd name="T29" fmla="*/ 290 h 366"/>
                <a:gd name="T30" fmla="*/ 248 w 282"/>
                <a:gd name="T31" fmla="*/ 144 h 366"/>
                <a:gd name="T32" fmla="*/ 208 w 282"/>
                <a:gd name="T33" fmla="*/ 86 h 366"/>
                <a:gd name="T34" fmla="*/ 134 w 282"/>
                <a:gd name="T35" fmla="*/ 50 h 366"/>
                <a:gd name="T36" fmla="*/ 60 w 282"/>
                <a:gd name="T37" fmla="*/ 24 h 366"/>
                <a:gd name="T38" fmla="*/ 24 w 282"/>
                <a:gd name="T39" fmla="*/ 0 h 36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282" h="366">
                  <a:moveTo>
                    <a:pt x="24" y="0"/>
                  </a:moveTo>
                  <a:cubicBezTo>
                    <a:pt x="30" y="36"/>
                    <a:pt x="24" y="71"/>
                    <a:pt x="18" y="106"/>
                  </a:cubicBezTo>
                  <a:cubicBezTo>
                    <a:pt x="20" y="140"/>
                    <a:pt x="23" y="174"/>
                    <a:pt x="20" y="208"/>
                  </a:cubicBezTo>
                  <a:cubicBezTo>
                    <a:pt x="19" y="223"/>
                    <a:pt x="10" y="236"/>
                    <a:pt x="8" y="250"/>
                  </a:cubicBezTo>
                  <a:cubicBezTo>
                    <a:pt x="5" y="267"/>
                    <a:pt x="3" y="283"/>
                    <a:pt x="0" y="300"/>
                  </a:cubicBezTo>
                  <a:cubicBezTo>
                    <a:pt x="4" y="358"/>
                    <a:pt x="21" y="352"/>
                    <a:pt x="76" y="354"/>
                  </a:cubicBezTo>
                  <a:cubicBezTo>
                    <a:pt x="87" y="356"/>
                    <a:pt x="92" y="358"/>
                    <a:pt x="102" y="362"/>
                  </a:cubicBezTo>
                  <a:cubicBezTo>
                    <a:pt x="106" y="364"/>
                    <a:pt x="114" y="366"/>
                    <a:pt x="114" y="366"/>
                  </a:cubicBezTo>
                  <a:cubicBezTo>
                    <a:pt x="129" y="364"/>
                    <a:pt x="129" y="362"/>
                    <a:pt x="136" y="350"/>
                  </a:cubicBezTo>
                  <a:cubicBezTo>
                    <a:pt x="138" y="346"/>
                    <a:pt x="144" y="338"/>
                    <a:pt x="144" y="338"/>
                  </a:cubicBezTo>
                  <a:cubicBezTo>
                    <a:pt x="148" y="321"/>
                    <a:pt x="148" y="317"/>
                    <a:pt x="164" y="312"/>
                  </a:cubicBezTo>
                  <a:cubicBezTo>
                    <a:pt x="173" y="299"/>
                    <a:pt x="201" y="298"/>
                    <a:pt x="216" y="296"/>
                  </a:cubicBezTo>
                  <a:cubicBezTo>
                    <a:pt x="227" y="297"/>
                    <a:pt x="239" y="297"/>
                    <a:pt x="250" y="298"/>
                  </a:cubicBezTo>
                  <a:cubicBezTo>
                    <a:pt x="257" y="299"/>
                    <a:pt x="270" y="304"/>
                    <a:pt x="270" y="304"/>
                  </a:cubicBezTo>
                  <a:cubicBezTo>
                    <a:pt x="278" y="301"/>
                    <a:pt x="279" y="298"/>
                    <a:pt x="282" y="290"/>
                  </a:cubicBezTo>
                  <a:cubicBezTo>
                    <a:pt x="280" y="227"/>
                    <a:pt x="282" y="195"/>
                    <a:pt x="248" y="144"/>
                  </a:cubicBezTo>
                  <a:cubicBezTo>
                    <a:pt x="234" y="123"/>
                    <a:pt x="234" y="99"/>
                    <a:pt x="208" y="86"/>
                  </a:cubicBezTo>
                  <a:cubicBezTo>
                    <a:pt x="183" y="74"/>
                    <a:pt x="159" y="61"/>
                    <a:pt x="134" y="50"/>
                  </a:cubicBezTo>
                  <a:cubicBezTo>
                    <a:pt x="110" y="40"/>
                    <a:pt x="84" y="35"/>
                    <a:pt x="60" y="24"/>
                  </a:cubicBezTo>
                  <a:cubicBezTo>
                    <a:pt x="47" y="18"/>
                    <a:pt x="24" y="16"/>
                    <a:pt x="24" y="0"/>
                  </a:cubicBezTo>
                  <a:close/>
                </a:path>
              </a:pathLst>
            </a:custGeom>
            <a:solidFill>
              <a:schemeClr val="hlink"/>
            </a:solidFill>
            <a:ln w="9525" cap="flat" cmpd="sng">
              <a:solidFill>
                <a:schemeClr val="hlink"/>
              </a:solidFill>
              <a:prstDash val="solid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/>
          </p:cNvSpPr>
          <p:nvPr/>
        </p:nvSpPr>
        <p:spPr bwMode="auto">
          <a:xfrm>
            <a:off x="434340" y="-19439"/>
            <a:ext cx="9927771" cy="334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举例：以标准盐酸滴定未知氢氧化钠为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例</a:t>
            </a:r>
            <a:endParaRPr lang="en-US" altLang="zh-CN" sz="28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5000"/>
            </a:pP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、滴定</a:t>
            </a:r>
            <a:r>
              <a:rPr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前的准备工作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检查②洗涤③润洗④装液⑤赶气泡，调</a:t>
            </a:r>
            <a:r>
              <a:rPr lang="zh-CN" altLang="en-US" sz="2800" b="1" dirty="0" smtClean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液面</a:t>
            </a:r>
            <a:endParaRPr lang="en-US" altLang="zh-CN" sz="2800" b="1" dirty="0" smtClean="0">
              <a:solidFill>
                <a:srgbClr val="FF33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5000"/>
            </a:pPr>
            <a:r>
              <a:rPr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、滴定</a:t>
            </a:r>
            <a:endParaRPr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准确量取待测液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25.00ml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于锥形瓶中，滴入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～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滴酚酞，振荡。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②把锥形瓶放在酸式滴定管下面，在瓶底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垫一张白纸</a:t>
            </a: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，小心滴入酸液，边滴边摇动锥形瓶，直至</a:t>
            </a: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滴入一滴酸液，溶液由红色变为无色，并在半分钟内不褪去为止。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③记录滴定后液面刻度。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④重复上述操作一至两次。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endParaRPr lang="zh-CN" altLang="en-US" sz="2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14398" y="1044675"/>
            <a:ext cx="3289604" cy="523220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</a:pPr>
            <a:r>
              <a:rPr kumimoji="1" lang="en-US" altLang="zh-CN" sz="2800" b="1" dirty="0" smtClean="0">
                <a:cs typeface="Times New Roman" panose="02020603050405020304" pitchFamily="18" charset="0"/>
              </a:rPr>
              <a:t>C</a:t>
            </a:r>
            <a:r>
              <a:rPr lang="zh-CN" altLang="en-US" sz="2800" b="1" dirty="0">
                <a:cs typeface="Times New Roman" panose="02020603050405020304" pitchFamily="18" charset="0"/>
              </a:rPr>
              <a:t> 、</a:t>
            </a:r>
            <a:r>
              <a:rPr kumimoji="1" lang="zh-CN" altLang="en-US" sz="2800" b="1" dirty="0" smtClean="0">
                <a:cs typeface="Times New Roman" panose="02020603050405020304" pitchFamily="18" charset="0"/>
              </a:rPr>
              <a:t>数据处理</a:t>
            </a:r>
            <a:endParaRPr kumimoji="1" lang="zh-CN" altLang="en-US" sz="2800" b="1" dirty="0">
              <a:cs typeface="Times New Roman" panose="02020603050405020304" pitchFamily="18" charset="0"/>
            </a:endParaRPr>
          </a:p>
        </p:txBody>
      </p:sp>
      <p:grpSp>
        <p:nvGrpSpPr>
          <p:cNvPr id="113667" name="Group 3"/>
          <p:cNvGrpSpPr/>
          <p:nvPr/>
        </p:nvGrpSpPr>
        <p:grpSpPr bwMode="auto">
          <a:xfrm>
            <a:off x="2029886" y="4783368"/>
            <a:ext cx="2895605" cy="1171575"/>
            <a:chOff x="1111" y="2296"/>
            <a:chExt cx="1368" cy="738"/>
          </a:xfrm>
        </p:grpSpPr>
        <p:sp>
          <p:nvSpPr>
            <p:cNvPr id="26667" name="Line 4"/>
            <p:cNvSpPr>
              <a:spLocks noChangeShapeType="1"/>
            </p:cNvSpPr>
            <p:nvPr/>
          </p:nvSpPr>
          <p:spPr bwMode="auto">
            <a:xfrm>
              <a:off x="1701" y="2704"/>
              <a:ext cx="5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 dirty="0">
                <a:ea typeface="微软雅黑" panose="020B0503020204020204" pitchFamily="34" charset="-122"/>
              </a:endParaRPr>
            </a:p>
          </p:txBody>
        </p:sp>
        <p:sp>
          <p:nvSpPr>
            <p:cNvPr id="26668" name="Text Box 5"/>
            <p:cNvSpPr txBox="1">
              <a:spLocks noChangeArrowheads="1"/>
            </p:cNvSpPr>
            <p:nvPr/>
          </p:nvSpPr>
          <p:spPr bwMode="auto">
            <a:xfrm>
              <a:off x="1753" y="2296"/>
              <a:ext cx="72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c</a:t>
              </a:r>
              <a:r>
                <a:rPr lang="en-US" altLang="zh-CN" sz="2800" b="1" baseline="-250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A</a:t>
              </a:r>
              <a:r>
                <a:rPr lang="en-US" altLang="zh-CN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V</a:t>
              </a:r>
              <a:r>
                <a:rPr lang="en-US" altLang="zh-CN" sz="2800" b="1" baseline="-250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A</a:t>
              </a:r>
              <a:endParaRPr lang="en-US" altLang="zh-CN" sz="2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  <p:sp>
          <p:nvSpPr>
            <p:cNvPr id="26669" name="Text Box 6"/>
            <p:cNvSpPr txBox="1">
              <a:spLocks noChangeArrowheads="1"/>
            </p:cNvSpPr>
            <p:nvPr/>
          </p:nvSpPr>
          <p:spPr bwMode="auto">
            <a:xfrm>
              <a:off x="1837" y="2704"/>
              <a:ext cx="49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V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B</a:t>
              </a:r>
              <a:endPara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  <p:sp>
          <p:nvSpPr>
            <p:cNvPr id="26670" name="Text Box 7"/>
            <p:cNvSpPr txBox="1">
              <a:spLocks noChangeArrowheads="1"/>
            </p:cNvSpPr>
            <p:nvPr/>
          </p:nvSpPr>
          <p:spPr bwMode="auto">
            <a:xfrm>
              <a:off x="1429" y="2523"/>
              <a:ext cx="40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=</a:t>
              </a:r>
              <a:endPara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  <p:sp>
          <p:nvSpPr>
            <p:cNvPr id="26671" name="Text Box 8"/>
            <p:cNvSpPr txBox="1">
              <a:spLocks noChangeArrowheads="1"/>
            </p:cNvSpPr>
            <p:nvPr/>
          </p:nvSpPr>
          <p:spPr bwMode="auto">
            <a:xfrm>
              <a:off x="1111" y="2478"/>
              <a:ext cx="72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c</a:t>
              </a:r>
              <a:r>
                <a:rPr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B</a:t>
              </a:r>
              <a:endParaRPr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</p:grpSp>
      <p:grpSp>
        <p:nvGrpSpPr>
          <p:cNvPr id="113673" name="Group 9"/>
          <p:cNvGrpSpPr/>
          <p:nvPr/>
        </p:nvGrpSpPr>
        <p:grpSpPr bwMode="auto">
          <a:xfrm>
            <a:off x="6703500" y="4783369"/>
            <a:ext cx="2702989" cy="1171575"/>
            <a:chOff x="3152" y="2568"/>
            <a:chExt cx="1277" cy="738"/>
          </a:xfrm>
        </p:grpSpPr>
        <p:sp>
          <p:nvSpPr>
            <p:cNvPr id="26662" name="Line 10"/>
            <p:cNvSpPr>
              <a:spLocks noChangeShapeType="1"/>
            </p:cNvSpPr>
            <p:nvPr/>
          </p:nvSpPr>
          <p:spPr bwMode="auto">
            <a:xfrm>
              <a:off x="3651" y="2976"/>
              <a:ext cx="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 sz="2800" dirty="0">
                <a:ea typeface="微软雅黑" panose="020B0503020204020204" pitchFamily="34" charset="-122"/>
              </a:endParaRPr>
            </a:p>
          </p:txBody>
        </p:sp>
        <p:sp>
          <p:nvSpPr>
            <p:cNvPr id="26663" name="Text Box 11"/>
            <p:cNvSpPr txBox="1">
              <a:spLocks noChangeArrowheads="1"/>
            </p:cNvSpPr>
            <p:nvPr/>
          </p:nvSpPr>
          <p:spPr bwMode="auto">
            <a:xfrm>
              <a:off x="3703" y="2568"/>
              <a:ext cx="72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c</a:t>
              </a:r>
              <a:r>
                <a:rPr lang="en-US" altLang="zh-CN" sz="2800" b="1" baseline="-250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B</a:t>
              </a:r>
              <a:r>
                <a:rPr lang="en-US" altLang="zh-CN" sz="2800" b="1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V</a:t>
              </a:r>
              <a:r>
                <a:rPr lang="en-US" altLang="zh-CN" sz="2800" b="1" baseline="-2500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B</a:t>
              </a:r>
              <a:endParaRPr lang="en-US" altLang="zh-CN" sz="2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  <p:sp>
          <p:nvSpPr>
            <p:cNvPr id="26664" name="Text Box 12"/>
            <p:cNvSpPr txBox="1">
              <a:spLocks noChangeArrowheads="1"/>
            </p:cNvSpPr>
            <p:nvPr/>
          </p:nvSpPr>
          <p:spPr bwMode="auto">
            <a:xfrm>
              <a:off x="3787" y="2976"/>
              <a:ext cx="33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V</a:t>
              </a:r>
              <a:r>
                <a:rPr lang="en-US" altLang="zh-CN" sz="2800" b="1" baseline="-25000" dirty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A</a:t>
              </a:r>
              <a:endParaRPr lang="en-US" altLang="zh-CN" sz="28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  <p:sp>
          <p:nvSpPr>
            <p:cNvPr id="26666" name="Text Box 14"/>
            <p:cNvSpPr txBox="1">
              <a:spLocks noChangeArrowheads="1"/>
            </p:cNvSpPr>
            <p:nvPr/>
          </p:nvSpPr>
          <p:spPr bwMode="auto">
            <a:xfrm>
              <a:off x="3152" y="2750"/>
              <a:ext cx="43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2800" b="1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c</a:t>
              </a:r>
              <a:r>
                <a:rPr lang="en-US" altLang="zh-CN" sz="2800" b="1" baseline="-250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A</a:t>
              </a:r>
              <a:r>
                <a:rPr lang="en-US" altLang="zh-CN" sz="2800" b="1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  </a:t>
              </a:r>
              <a:r>
                <a:rPr lang="en-US" altLang="zh-CN" sz="28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MS Mincho" panose="02020609040205080304" pitchFamily="49" charset="-128"/>
                </a:rPr>
                <a:t>=</a:t>
              </a:r>
              <a:endParaRPr lang="en-US" altLang="zh-C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</a:endParaRPr>
            </a:p>
          </p:txBody>
        </p:sp>
      </p:grpSp>
      <p:sp>
        <p:nvSpPr>
          <p:cNvPr id="26629" name="Text Box 15"/>
          <p:cNvSpPr txBox="1">
            <a:spLocks noChangeArrowheads="1"/>
          </p:cNvSpPr>
          <p:nvPr/>
        </p:nvSpPr>
        <p:spPr bwMode="auto">
          <a:xfrm>
            <a:off x="1775885" y="1989138"/>
            <a:ext cx="5759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zh-CN" sz="2800"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graphicFrame>
        <p:nvGraphicFramePr>
          <p:cNvPr id="113680" name="Group 16"/>
          <p:cNvGraphicFramePr>
            <a:graphicFrameLocks noGrp="1"/>
          </p:cNvGraphicFramePr>
          <p:nvPr>
            <p:ph idx="1"/>
          </p:nvPr>
        </p:nvGraphicFramePr>
        <p:xfrm>
          <a:off x="1074057" y="1905001"/>
          <a:ext cx="10638972" cy="25908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12800"/>
                <a:gridCol w="2202440"/>
                <a:gridCol w="2010008"/>
                <a:gridCol w="1831293"/>
                <a:gridCol w="1940625"/>
                <a:gridCol w="1841806"/>
              </a:tblGrid>
              <a:tr h="2167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次</a:t>
                      </a:r>
                      <a:endParaRPr kumimoji="0" lang="zh-CN" altLang="en-US" sz="28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数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待测液体积</a:t>
                      </a:r>
                      <a:endParaRPr kumimoji="0" lang="en-US" altLang="zh-CN" sz="28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0" lang="en-US" altLang="zh-CN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标准液体积（</a:t>
                      </a:r>
                      <a:r>
                        <a:rPr kumimoji="0" lang="en-US" altLang="zh-CN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16719"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滴定前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滴定后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实际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平均值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  <a:tr h="276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zh-CN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388995" y="620395"/>
            <a:ext cx="682244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若某次数据相差较大的话，必须舍去，然后再取平均值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28912" y="986976"/>
            <a:ext cx="10319657" cy="1248228"/>
          </a:xfrm>
        </p:spPr>
        <p:txBody>
          <a:bodyPr/>
          <a:lstStyle/>
          <a:p>
            <a:pPr algn="l"/>
            <a:r>
              <a:rPr kumimoji="1" lang="zh-CN" altLang="en-US" sz="2800" b="1" dirty="0" smtClean="0"/>
              <a:t>例</a:t>
            </a:r>
            <a:r>
              <a:rPr kumimoji="1" lang="en-US" altLang="zh-CN" sz="2800" b="1" dirty="0" smtClean="0"/>
              <a:t>6</a:t>
            </a:r>
            <a:r>
              <a:rPr kumimoji="1" lang="zh-CN" altLang="en-US" sz="2800" b="1" dirty="0" smtClean="0"/>
              <a:t>、</a:t>
            </a:r>
            <a:r>
              <a:rPr lang="zh-CN" altLang="en-US" sz="2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上述酸碱中和滴定的实验数据如下表所示，试通过计算确定</a:t>
            </a:r>
            <a:r>
              <a:rPr lang="en-US" altLang="zh-CN" sz="2800" b="1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NaOH</a:t>
            </a:r>
            <a:r>
              <a:rPr lang="zh-CN" altLang="en-US" sz="28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的物质的量浓度。</a:t>
            </a:r>
            <a:endParaRPr lang="zh-CN" altLang="en-US" sz="2800" b="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14691" name="Group 3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1248228" y="2540010"/>
          <a:ext cx="9710058" cy="3439888"/>
        </p:xfrm>
        <a:graphic>
          <a:graphicData uri="http://schemas.openxmlformats.org/drawingml/2006/table">
            <a:tbl>
              <a:tblPr/>
              <a:tblGrid>
                <a:gridCol w="1130297"/>
                <a:gridCol w="2120900"/>
                <a:gridCol w="3164118"/>
                <a:gridCol w="3294743"/>
              </a:tblGrid>
              <a:tr h="103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实验编号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盐酸的浓度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en-US" altLang="zh-CN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mol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/L)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滴定完成时滴入盐酸的体积（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mL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待测液</a:t>
                      </a:r>
                      <a:r>
                        <a:rPr kumimoji="0" lang="en-US" altLang="zh-CN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NaOH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溶液的体积（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mL</a:t>
                      </a:r>
                      <a:r>
                        <a:rPr kumimoji="0" lang="zh-CN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</a:t>
                      </a:r>
                      <a:endParaRPr kumimoji="0" lang="zh-CN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0.1154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26.72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25.00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0.1154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26.70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25.00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0.1154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26.71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25.00</a:t>
                      </a: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>
          <a:xfrm>
            <a:off x="422275" y="1998980"/>
            <a:ext cx="9307195" cy="2595245"/>
          </a:xfrm>
        </p:spPr>
        <p:txBody>
          <a:bodyPr anchor="ctr"/>
          <a:p>
            <a:r>
              <a:rPr lang="zh-CN" altLang="en-US" b="1">
                <a:latin typeface="Times New Roman" panose="02020603050405020304" pitchFamily="18" charset="0"/>
              </a:rPr>
              <a:t>现在有一瓶失去标签的</a:t>
            </a:r>
            <a:r>
              <a:rPr lang="en-US" altLang="zh-CN" b="1">
                <a:latin typeface="Times New Roman" panose="02020603050405020304" pitchFamily="18" charset="0"/>
              </a:rPr>
              <a:t>NaOH</a:t>
            </a:r>
            <a:r>
              <a:rPr lang="zh-CN" altLang="en-US" b="1">
                <a:latin typeface="Times New Roman" panose="02020603050405020304" pitchFamily="18" charset="0"/>
              </a:rPr>
              <a:t>溶液</a:t>
            </a:r>
            <a:r>
              <a:rPr lang="en-US" altLang="zh-CN" b="1">
                <a:latin typeface="Times New Roman" panose="02020603050405020304" pitchFamily="18" charset="0"/>
              </a:rPr>
              <a:t>, </a:t>
            </a:r>
            <a:r>
              <a:rPr lang="zh-CN" altLang="en-US" b="1">
                <a:latin typeface="Times New Roman" panose="02020603050405020304" pitchFamily="18" charset="0"/>
              </a:rPr>
              <a:t>为测出其真实浓度</a:t>
            </a:r>
            <a:r>
              <a:rPr lang="en-US" altLang="zh-CN" b="1">
                <a:latin typeface="Times New Roman" panose="02020603050405020304" pitchFamily="18" charset="0"/>
              </a:rPr>
              <a:t>,</a:t>
            </a:r>
            <a:r>
              <a:rPr lang="zh-CN" altLang="en-US" b="1">
                <a:latin typeface="Times New Roman" panose="02020603050405020304" pitchFamily="18" charset="0"/>
              </a:rPr>
              <a:t>请设计实验方案</a:t>
            </a:r>
            <a:r>
              <a:rPr lang="zh-CN" altLang="en-US" sz="4800" b="1">
                <a:latin typeface="Times New Roman" panose="02020603050405020304" pitchFamily="18" charset="0"/>
              </a:rPr>
              <a:t>。</a:t>
            </a:r>
            <a:endParaRPr lang="zh-CN" altLang="en-US" sz="4800" b="1">
              <a:latin typeface="Times New Roman" panose="02020603050405020304" pitchFamily="18" charset="0"/>
            </a:endParaRPr>
          </a:p>
        </p:txBody>
      </p:sp>
      <p:sp>
        <p:nvSpPr>
          <p:cNvPr id="4099" name="矩形 4098"/>
          <p:cNvSpPr/>
          <p:nvPr/>
        </p:nvSpPr>
        <p:spPr>
          <a:xfrm>
            <a:off x="543560" y="730885"/>
            <a:ext cx="2090738" cy="760413"/>
          </a:xfrm>
          <a:prstGeom prst="rect">
            <a:avLst/>
          </a:prstGeom>
          <a:gradFill rotWithShape="1">
            <a:gsLst>
              <a:gs pos="0">
                <a:srgbClr val="CC00CC"/>
              </a:gs>
              <a:gs pos="100000">
                <a:schemeClr val="bg1"/>
              </a:gs>
            </a:gsLst>
            <a:lin ang="5400000" scaled="1"/>
            <a:tileRect/>
          </a:gradFill>
          <a:ln w="38100" cap="flat" cmpd="sng">
            <a:solidFill>
              <a:srgbClr val="000066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u="none" kern="1200" baseline="0">
                <a:solidFill>
                  <a:schemeClr val="tx2"/>
                </a:solidFill>
                <a:latin typeface="Arial" panose="020B0604020202020204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>
                <a:ea typeface="楷体_GB2312" pitchFamily="49" charset="-122"/>
              </a:rPr>
              <a:t>探讨</a:t>
            </a:r>
            <a:endParaRPr lang="zh-CN" altLang="en-US" b="1">
              <a:ea typeface="楷体_GB2312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858375" y="3127375"/>
            <a:ext cx="1659890" cy="2655570"/>
            <a:chOff x="15525" y="4925"/>
            <a:chExt cx="2614" cy="4182"/>
          </a:xfrm>
        </p:grpSpPr>
        <p:pic>
          <p:nvPicPr>
            <p:cNvPr id="4101" name="Picture 13" descr="t014e041335c75c776d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5525" y="4925"/>
              <a:ext cx="2615" cy="418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4103" name="Text Box 21"/>
            <p:cNvSpPr txBox="1"/>
            <p:nvPr/>
          </p:nvSpPr>
          <p:spPr>
            <a:xfrm>
              <a:off x="15616" y="7092"/>
              <a:ext cx="1700" cy="10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1" hangingPunct="1"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000000"/>
                  </a:solidFill>
                  <a:latin typeface="Tahoma" panose="020B0604030504040204" pitchFamily="34" charset="0"/>
                </a:rPr>
                <a:t>◆</a:t>
              </a:r>
              <a:r>
                <a:rPr lang="zh-CN" altLang="en-US" sz="3600" dirty="0">
                  <a:solidFill>
                    <a:srgbClr val="000000"/>
                  </a:solidFill>
                  <a:latin typeface="Tahoma" panose="020B0604030504040204" pitchFamily="34" charset="0"/>
                </a:rPr>
                <a:t> </a:t>
              </a:r>
              <a:endParaRPr lang="zh-CN" altLang="en-US" sz="3600" dirty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795655" y="1229271"/>
            <a:ext cx="10871200" cy="4399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中和滴定过程中，容易产生误差的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个方面是：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①洗涤仪器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滴定管、移液管、锥形瓶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②气泡；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③体积读数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仰视、俯视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④指示剂选择不当；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⑤杂质的影响；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⑥操作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如用力过猛引起待测液外溅等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 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238125" y="97473"/>
            <a:ext cx="2090738" cy="760412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 i="1" dirty="0">
                <a:solidFill>
                  <a:srgbClr val="FFFFFF"/>
                </a:solidFill>
                <a:ea typeface="隶书" panose="02010509060101010101" pitchFamily="49" charset="-122"/>
              </a:rPr>
              <a:t>探究四</a:t>
            </a:r>
            <a:endParaRPr lang="zh-CN" altLang="en-US" sz="4400" b="1" i="1" dirty="0">
              <a:solidFill>
                <a:srgbClr val="FFFFFF"/>
              </a:solidFill>
              <a:ea typeface="隶书" panose="02010509060101010101" pitchFamily="49" charset="-122"/>
            </a:endParaRPr>
          </a:p>
        </p:txBody>
      </p:sp>
      <p:sp>
        <p:nvSpPr>
          <p:cNvPr id="12290" name="Rectangle 2"/>
          <p:cNvSpPr/>
          <p:nvPr/>
        </p:nvSpPr>
        <p:spPr>
          <a:xfrm>
            <a:off x="2646045" y="172720"/>
            <a:ext cx="484505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rgbClr val="3333CC"/>
              </a:buCl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中和滴定操作的误差分析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202474" y="53431"/>
            <a:ext cx="10464800" cy="5259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具体分析如下：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滴定前，在用蒸馏水洗涤滴定管后，未用标准液润洗。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滴定前，滴定管尖端有气泡，滴定后气泡消失。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滴定前，用待测液润洗锥形瓶。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取待测液时，移液管用蒸馏水洗涤后，未用待测液润洗。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偏低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取液时，移液管尖端的残留液吹入锥形瓶中。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读取标准液的刻度时，滴定前平视，滴定后俯视。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偏低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滴定过程中，锥形瓶振荡太剧烈，有少量溶液溅出。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偏低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滴定后，滴定管尖端挂有液滴未滴入锥形瓶中。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滴定前仰视读数，滴定后平视刻度读数。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偏低</a:t>
            </a:r>
            <a:r>
              <a:rPr kumimoji="1"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2504315" y="5442846"/>
          <a:ext cx="1695452" cy="1271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Flash Movie" r:id="rId1" imgW="1770380" imgH="1770380" progId="Flash.Movie">
                  <p:embed/>
                </p:oleObj>
              </mc:Choice>
              <mc:Fallback>
                <p:oleObj name="Flash Movie" r:id="rId1" imgW="1770380" imgH="1770380" progId="Flash.Movie">
                  <p:embed/>
                  <p:pic>
                    <p:nvPicPr>
                      <p:cNvPr id="0" name="图片 6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315" y="5442846"/>
                        <a:ext cx="1695452" cy="12715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Rot="1" noChangeArrowheads="1"/>
          </p:cNvSpPr>
          <p:nvPr/>
        </p:nvSpPr>
        <p:spPr bwMode="auto">
          <a:xfrm>
            <a:off x="1031115" y="5442846"/>
            <a:ext cx="1351722" cy="455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俯视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8011882" y="5368234"/>
          <a:ext cx="1744435" cy="1308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Flash Movie" r:id="rId3" imgW="1770380" imgH="1770380" progId="Flash.Movie">
                  <p:embed/>
                </p:oleObj>
              </mc:Choice>
              <mc:Fallback>
                <p:oleObj name="Flash Movie" r:id="rId3" imgW="1770380" imgH="1770380" progId="Flash.Movie">
                  <p:embed/>
                  <p:pic>
                    <p:nvPicPr>
                      <p:cNvPr id="0" name="图片 6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1882" y="5368234"/>
                        <a:ext cx="1744435" cy="13083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 txBox="1">
            <a:spLocks noRot="1" noChangeArrowheads="1"/>
          </p:cNvSpPr>
          <p:nvPr/>
        </p:nvSpPr>
        <p:spPr bwMode="auto">
          <a:xfrm>
            <a:off x="5878283" y="5404746"/>
            <a:ext cx="1079500" cy="511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仰视</a:t>
            </a:r>
            <a:endParaRPr lang="zh-CN" altLang="en-US" sz="2800" b="1" dirty="0">
              <a:solidFill>
                <a:srgbClr val="FF33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39196" y="718553"/>
            <a:ext cx="985943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滴定过程中向锥形瓶内加少量蒸馏水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无影响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滴定过程中，滴定管漏液。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滴定临近终点时，用洗瓶中的蒸馏水洗下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滴定管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尖嘴口的半滴标准溶液至锥形瓶中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kumimoji="1" lang="en-US" altLang="zh-CN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操作正确，无影响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过早估计滴定终点。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偏低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过晚估计滴定终点。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n.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一滴标准溶液附在锥形瓶壁上未洗下。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偏高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kumimoji="1" lang="en-US" altLang="zh-CN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899930" y="1186806"/>
            <a:ext cx="9347200" cy="504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</a:rPr>
              <a:t>例、</a:t>
            </a:r>
            <a:r>
              <a:rPr kumimoji="1" lang="zh-CN" altLang="en-US" sz="28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标准盐酸滴定待测烧碱，下列错误操作将对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（酸）和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（碱）有何影响？（偏大、偏小和无影响）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、盛标准酸的滴定管尖嘴部分有气泡未排除就开始滴定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、振荡时液体飞溅出来 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，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、开始读标准酸时用仰视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、终点读标准酸时用俯视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1" lang="zh-CN" altLang="en-US" sz="28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、滴定前盛放氢氧化钠溶液的锥形瓶用蒸馏水洗净后没有干燥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kumimoji="1" lang="zh-CN" altLang="en-US" sz="2800" b="1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</a:t>
            </a:r>
            <a:r>
              <a:rPr kumimoji="1" lang="zh-CN" altLang="en-US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r>
              <a:rPr kumimoji="1"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1" lang="zh-CN" altLang="en-US" sz="2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436949" y="2614746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偏大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2685178" y="2610888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偏大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4862330" y="3267660"/>
            <a:ext cx="1045029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2" name="Text Box 6"/>
          <p:cNvSpPr txBox="1">
            <a:spLocks noChangeArrowheads="1"/>
          </p:cNvSpPr>
          <p:nvPr/>
        </p:nvSpPr>
        <p:spPr bwMode="auto">
          <a:xfrm>
            <a:off x="6197644" y="3267659"/>
            <a:ext cx="899886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3" name="Text Box 7"/>
          <p:cNvSpPr txBox="1">
            <a:spLocks noChangeArrowheads="1"/>
          </p:cNvSpPr>
          <p:nvPr/>
        </p:nvSpPr>
        <p:spPr bwMode="auto">
          <a:xfrm>
            <a:off x="5239700" y="3902660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6415368" y="3902660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5" name="Text Box 9"/>
          <p:cNvSpPr txBox="1">
            <a:spLocks noChangeArrowheads="1"/>
          </p:cNvSpPr>
          <p:nvPr/>
        </p:nvSpPr>
        <p:spPr bwMode="auto">
          <a:xfrm>
            <a:off x="5181666" y="4530403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6" name="Text Box 10"/>
          <p:cNvSpPr txBox="1">
            <a:spLocks noChangeArrowheads="1"/>
          </p:cNvSpPr>
          <p:nvPr/>
        </p:nvSpPr>
        <p:spPr bwMode="auto">
          <a:xfrm>
            <a:off x="6415388" y="4530403"/>
            <a:ext cx="162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偏小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7" name="Text Box 11"/>
          <p:cNvSpPr txBox="1">
            <a:spLocks noChangeArrowheads="1"/>
          </p:cNvSpPr>
          <p:nvPr/>
        </p:nvSpPr>
        <p:spPr bwMode="auto">
          <a:xfrm>
            <a:off x="1727278" y="5626231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无影响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21868" name="Text Box 12"/>
          <p:cNvSpPr txBox="1">
            <a:spLocks noChangeArrowheads="1"/>
          </p:cNvSpPr>
          <p:nvPr/>
        </p:nvSpPr>
        <p:spPr bwMode="auto">
          <a:xfrm>
            <a:off x="3323860" y="5626231"/>
            <a:ext cx="172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无影响</a:t>
            </a:r>
            <a:endParaRPr kumimoji="1"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autoUpdateAnimBg="0"/>
      <p:bldP spid="121860" grpId="0" autoUpdateAnimBg="0"/>
      <p:bldP spid="121861" grpId="0" autoUpdateAnimBg="0"/>
      <p:bldP spid="121862" grpId="0" autoUpdateAnimBg="0"/>
      <p:bldP spid="121863" grpId="0" autoUpdateAnimBg="0"/>
      <p:bldP spid="121864" grpId="0" autoUpdateAnimBg="0"/>
      <p:bldP spid="121865" grpId="0" autoUpdateAnimBg="0"/>
      <p:bldP spid="121866" grpId="0" autoUpdateAnimBg="0"/>
      <p:bldP spid="121867" grpId="0" autoUpdateAnimBg="0"/>
      <p:bldP spid="12186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8" name="Text Box 4"/>
          <p:cNvSpPr txBox="1"/>
          <p:nvPr/>
        </p:nvSpPr>
        <p:spPr>
          <a:xfrm>
            <a:off x="104775" y="308928"/>
            <a:ext cx="61928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rgbClr val="0000FF"/>
                </a:solidFill>
              </a:rPr>
              <a:t>反思提升</a:t>
            </a:r>
            <a:endParaRPr lang="en-US" altLang="zh-CN" sz="3600" dirty="0">
              <a:solidFill>
                <a:srgbClr val="0000FF"/>
              </a:solidFill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1908493" y="1082358"/>
            <a:ext cx="72009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Tahoma" panose="020B0604030504040204" pitchFamily="34" charset="0"/>
              </a:rPr>
              <a:t>你认为酸碱中和滴定的关键是什么？</a:t>
            </a:r>
            <a:endParaRPr lang="zh-CN" altLang="en-US" sz="3200" b="1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6870" name="Text Box 6"/>
          <p:cNvSpPr txBox="1"/>
          <p:nvPr/>
        </p:nvSpPr>
        <p:spPr>
          <a:xfrm>
            <a:off x="1705293" y="1778635"/>
            <a:ext cx="7272337" cy="1470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457200" lvl="0" indent="-457200" algn="ctr" eaLnBrk="1" hangingPunct="1">
              <a:lnSpc>
                <a:spcPct val="14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①准确测定出参加反应酸、碱的体积   </a:t>
            </a:r>
            <a:endParaRPr lang="zh-CN" altLang="en-US" b="1" dirty="0">
              <a:solidFill>
                <a:srgbClr val="FF0000"/>
              </a:solidFill>
            </a:endParaRPr>
          </a:p>
          <a:p>
            <a:pPr marL="457200" lvl="0" indent="-457200" algn="ctr" eaLnBrk="1" hangingPunct="1">
              <a:lnSpc>
                <a:spcPct val="14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 ②准确判断中和反应是否恰好完全反应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6872" name="Text Box 8"/>
          <p:cNvSpPr txBox="1"/>
          <p:nvPr/>
        </p:nvSpPr>
        <p:spPr>
          <a:xfrm>
            <a:off x="1491615" y="3647440"/>
            <a:ext cx="76180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fontAlgn="b" hangingPunct="1">
              <a:spcBef>
                <a:spcPct val="45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Tahoma" panose="020B0604030504040204" pitchFamily="34" charset="0"/>
              </a:rPr>
              <a:t>你觉得定量实验与定性实验的区别是什么？</a:t>
            </a:r>
            <a:endParaRPr lang="zh-CN" altLang="en-US" sz="3200" b="1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36874" name="Text Box 10"/>
          <p:cNvSpPr txBox="1"/>
          <p:nvPr/>
        </p:nvSpPr>
        <p:spPr>
          <a:xfrm>
            <a:off x="2064068" y="4690428"/>
            <a:ext cx="69135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定量实验对试剂量的要求更准确严格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9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7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72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87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6870">
                                            <p:txEl>
                                              <p:charRg st="20" end="3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6874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69570" y="233998"/>
            <a:ext cx="2303463" cy="723900"/>
          </a:xfrm>
          <a:gradFill rotWithShape="1">
            <a:gsLst>
              <a:gs pos="0">
                <a:srgbClr val="FFCC66"/>
              </a:gs>
              <a:gs pos="100000">
                <a:schemeClr val="accent1"/>
              </a:gs>
            </a:gsLst>
            <a:lin ang="5400000" scaled="1"/>
            <a:tileRect/>
          </a:gradFill>
          <a:ln w="38100">
            <a:solidFill>
              <a:schemeClr val="tx2"/>
            </a:solidFill>
            <a:miter/>
          </a:ln>
        </p:spPr>
        <p:txBody>
          <a:bodyPr anchor="ctr"/>
          <a:p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方案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123" name="内容占位符 512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2118043" y="1605598"/>
            <a:ext cx="7680325" cy="2665412"/>
          </a:xfrm>
        </p:spPr>
        <p:txBody>
          <a:bodyPr/>
          <a:p>
            <a:pPr defTabSz="914400">
              <a:buSzPct val="75000"/>
            </a:pPr>
            <a:r>
              <a:rPr lang="zh-CN" altLang="en-US" sz="3600" b="1" kern="1200" baseline="0">
                <a:latin typeface="楷体_GB2312" pitchFamily="49" charset="-122"/>
                <a:ea typeface="楷体_GB2312" pitchFamily="49" charset="-122"/>
              </a:rPr>
              <a:t>气体法    </a:t>
            </a:r>
            <a:endParaRPr lang="zh-CN" altLang="en-US" sz="3600" b="1" kern="1200" baseline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buSzPct val="75000"/>
            </a:pPr>
            <a:r>
              <a:rPr lang="zh-CN" altLang="en-US" sz="3600" b="1" kern="1200" baseline="0">
                <a:latin typeface="楷体_GB2312" pitchFamily="49" charset="-122"/>
                <a:ea typeface="楷体_GB2312" pitchFamily="49" charset="-122"/>
              </a:rPr>
              <a:t>沉淀法    </a:t>
            </a:r>
            <a:endParaRPr lang="zh-CN" altLang="en-US" sz="3600" b="1" kern="1200" baseline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buSzPct val="75000"/>
            </a:pPr>
            <a:r>
              <a:rPr lang="en-US" altLang="zh-CN" sz="3600" b="1" kern="1200" baseline="0">
                <a:latin typeface="楷体_GB2312" pitchFamily="49" charset="-122"/>
                <a:ea typeface="楷体_GB2312" pitchFamily="49" charset="-122"/>
              </a:rPr>
              <a:t>pH</a:t>
            </a:r>
            <a:r>
              <a:rPr lang="zh-CN" altLang="en-US" sz="3600" b="1" kern="1200" baseline="0">
                <a:latin typeface="楷体_GB2312" pitchFamily="49" charset="-122"/>
                <a:ea typeface="楷体_GB2312" pitchFamily="49" charset="-122"/>
              </a:rPr>
              <a:t>法     </a:t>
            </a:r>
            <a:endParaRPr lang="zh-CN" altLang="en-US" sz="3600" b="1" kern="1200" baseline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buSzPct val="75000"/>
            </a:pPr>
            <a:r>
              <a:rPr lang="zh-CN" altLang="en-US" sz="3600" b="1" kern="1200" baseline="0">
                <a:latin typeface="楷体_GB2312" pitchFamily="49" charset="-122"/>
                <a:ea typeface="楷体_GB2312" pitchFamily="49" charset="-122"/>
              </a:rPr>
              <a:t>中和法等</a:t>
            </a:r>
            <a:endParaRPr lang="zh-CN" altLang="en-US" sz="3600" b="1" kern="1200" baseline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124" name="矩形 5123"/>
          <p:cNvSpPr/>
          <p:nvPr>
            <p:custDataLst>
              <p:tags r:id="rId3"/>
            </p:custDataLst>
          </p:nvPr>
        </p:nvSpPr>
        <p:spPr>
          <a:xfrm>
            <a:off x="1847850" y="5373688"/>
            <a:ext cx="8221663" cy="8794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u="none" kern="1200" baseline="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b="0" i="0" u="none" kern="1200" baseline="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b="0" i="0" u="none" kern="1200" baseline="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b="0" i="0" u="none" kern="1200" baseline="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</a:defRPr>
            </a:lvl5pPr>
          </a:lstStyle>
          <a:p>
            <a:pPr lvl="0">
              <a:buClr>
                <a:schemeClr val="hlink"/>
              </a:buClr>
              <a:buNone/>
            </a:pPr>
            <a:r>
              <a:rPr lang="zh-CN" altLang="en-US" sz="800" b="1">
                <a:solidFill>
                  <a:srgbClr val="0000CC"/>
                </a:solidFill>
              </a:rPr>
              <a:t>                                      </a:t>
            </a:r>
            <a:endParaRPr lang="en-US" altLang="zh-CN" b="1">
              <a:solidFill>
                <a:srgbClr val="0000FF"/>
              </a:solidFill>
            </a:endParaRPr>
          </a:p>
        </p:txBody>
      </p:sp>
      <p:sp>
        <p:nvSpPr>
          <p:cNvPr id="5126" name="矩形 5125"/>
          <p:cNvSpPr/>
          <p:nvPr>
            <p:custDataLst>
              <p:tags r:id="rId4"/>
            </p:custDataLst>
          </p:nvPr>
        </p:nvSpPr>
        <p:spPr>
          <a:xfrm>
            <a:off x="4507230" y="1589405"/>
            <a:ext cx="7548880" cy="3469005"/>
          </a:xfrm>
          <a:prstGeom prst="rect">
            <a:avLst/>
          </a:prstGeom>
          <a:noFill/>
          <a:ln w="9525">
            <a:noFill/>
          </a:ln>
          <a:scene3d>
            <a:camera prst="legacyPerspectiveTopLeft">
              <a:rot lat="0" lon="2052000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00"/>
            </a:extrusionClr>
          </a:sp3d>
        </p:spPr>
        <p:txBody>
          <a:bodyPr wrap="square">
            <a:spAutoFit/>
            <a:flatTx/>
          </a:bodyPr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气体法难以准确测量气体的体积</a:t>
            </a:r>
            <a:endParaRPr lang="zh-CN" altLang="en-US" sz="36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沉淀法操作麻烦</a:t>
            </a:r>
            <a:endParaRPr lang="zh-CN" altLang="en-US" sz="36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en-US" altLang="zh-CN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pH</a:t>
            </a:r>
            <a:r>
              <a:rPr lang="zh-CN" altLang="en-US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试纸法（只能计整数）  </a:t>
            </a:r>
            <a:endParaRPr lang="zh-CN" altLang="en-US" sz="36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</a:pPr>
            <a:r>
              <a:rPr lang="zh-CN" altLang="en-US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  不够准确</a:t>
            </a:r>
            <a:r>
              <a:rPr lang="en-US" altLang="zh-CN" sz="3600" b="1">
                <a:solidFill>
                  <a:schemeClr val="hlink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36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spcBef>
                <a:spcPct val="50000"/>
              </a:spcBef>
              <a:buSzPct val="100000"/>
            </a:pPr>
            <a:endParaRPr lang="zh-CN" altLang="en-US" sz="3600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矩形 6145"/>
          <p:cNvSpPr/>
          <p:nvPr>
            <p:custDataLst>
              <p:tags r:id="rId1"/>
            </p:custDataLst>
          </p:nvPr>
        </p:nvSpPr>
        <p:spPr>
          <a:xfrm>
            <a:off x="1693863" y="923925"/>
            <a:ext cx="8569325" cy="1322070"/>
          </a:xfrm>
          <a:prstGeom prst="rect">
            <a:avLst/>
          </a:prstGeom>
          <a:noFill/>
          <a:ln w="9525">
            <a:noFill/>
          </a:ln>
          <a:scene3d>
            <a:camera prst="legacyPerspectiveTopLeft">
              <a:rot lat="0" lon="2052000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00"/>
            </a:extrusionClr>
          </a:sp3d>
        </p:spPr>
        <p:txBody>
          <a:bodyPr>
            <a:spAutoFit/>
            <a:flatTx/>
          </a:bodyPr>
          <a:p>
            <a:pPr algn="ctr">
              <a:spcBef>
                <a:spcPct val="50000"/>
              </a:spcBef>
              <a:buSzPct val="100000"/>
            </a:pPr>
            <a:r>
              <a:rPr lang="zh-CN" altLang="en-US" sz="8000" b="1">
                <a:solidFill>
                  <a:srgbClr val="FF0000"/>
                </a:solidFill>
                <a:latin typeface="Arial" panose="020B0604020202020204"/>
                <a:ea typeface="楷体_GB2312" pitchFamily="49" charset="-122"/>
              </a:rPr>
              <a:t>酸碱中和滴定</a:t>
            </a:r>
            <a:endParaRPr lang="zh-CN" altLang="en-US" sz="8000" b="1">
              <a:solidFill>
                <a:srgbClr val="FF0000"/>
              </a:solidFill>
              <a:latin typeface="Arial" panose="020B0604020202020204"/>
              <a:ea typeface="楷体_GB2312" pitchFamily="49" charset="-122"/>
            </a:endParaRPr>
          </a:p>
        </p:txBody>
      </p:sp>
      <p:sp>
        <p:nvSpPr>
          <p:cNvPr id="6147" name="矩形 6146"/>
          <p:cNvSpPr/>
          <p:nvPr>
            <p:custDataLst>
              <p:tags r:id="rId2"/>
            </p:custDataLst>
          </p:nvPr>
        </p:nvSpPr>
        <p:spPr>
          <a:xfrm>
            <a:off x="2012315" y="2999740"/>
            <a:ext cx="8358188" cy="2122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>
                <a:solidFill>
                  <a:srgbClr val="336600"/>
                </a:solidFill>
                <a:latin typeface="楷体_GB2312" pitchFamily="49" charset="-122"/>
                <a:ea typeface="楷体_GB2312" pitchFamily="49" charset="-122"/>
              </a:rPr>
              <a:t>酸碱中和滴定</a:t>
            </a:r>
            <a:r>
              <a:rPr lang="en-US" altLang="zh-CN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——</a:t>
            </a:r>
            <a:r>
              <a:rPr lang="zh-CN" altLang="en-US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用已知物质的量浓度的酸</a:t>
            </a:r>
            <a:r>
              <a:rPr lang="en-US" altLang="zh-CN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或碱</a:t>
            </a:r>
            <a:r>
              <a:rPr lang="en-US" altLang="zh-CN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en-US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来测定未知物质的量浓度的碱</a:t>
            </a:r>
            <a:r>
              <a:rPr lang="en-US" altLang="zh-CN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或酸</a:t>
            </a:r>
            <a:r>
              <a:rPr lang="en-US" altLang="zh-CN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zh-CN" altLang="en-US" sz="4400" b="1">
                <a:solidFill>
                  <a:srgbClr val="65152C"/>
                </a:solidFill>
                <a:latin typeface="楷体_GB2312" pitchFamily="49" charset="-122"/>
                <a:ea typeface="楷体_GB2312" pitchFamily="49" charset="-122"/>
              </a:rPr>
              <a:t>的方法。</a:t>
            </a:r>
            <a:endParaRPr lang="zh-CN" altLang="en-US" sz="4400" b="1">
              <a:solidFill>
                <a:srgbClr val="65152C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3000" fill="hold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9154" name="Group 2"/>
          <p:cNvGrpSpPr/>
          <p:nvPr/>
        </p:nvGrpSpPr>
        <p:grpSpPr>
          <a:xfrm>
            <a:off x="3287713" y="4221163"/>
            <a:ext cx="5400675" cy="1287462"/>
            <a:chOff x="0" y="0"/>
            <a:chExt cx="3402" cy="811"/>
          </a:xfrm>
        </p:grpSpPr>
        <p:sp>
          <p:nvSpPr>
            <p:cNvPr id="6156" name="Rectangle 3"/>
            <p:cNvSpPr/>
            <p:nvPr/>
          </p:nvSpPr>
          <p:spPr>
            <a:xfrm>
              <a:off x="1146" y="85"/>
              <a:ext cx="100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b">
              <a:spAutoFit/>
            </a:bodyPr>
            <a:p>
              <a:pPr eaLnBrk="1" hangingPunct="1"/>
              <a:r>
                <a: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C (HCl)</a:t>
              </a:r>
              <a:endParaRPr lang="en-US" altLang="zh-CN" sz="28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57" name="Group 4"/>
            <p:cNvGrpSpPr/>
            <p:nvPr/>
          </p:nvGrpSpPr>
          <p:grpSpPr>
            <a:xfrm>
              <a:off x="0" y="268"/>
              <a:ext cx="1152" cy="335"/>
              <a:chOff x="0" y="0"/>
              <a:chExt cx="1152" cy="335"/>
            </a:xfrm>
          </p:grpSpPr>
          <p:sp>
            <p:nvSpPr>
              <p:cNvPr id="6163" name="Rectangle 5"/>
              <p:cNvSpPr/>
              <p:nvPr/>
            </p:nvSpPr>
            <p:spPr>
              <a:xfrm>
                <a:off x="0" y="0"/>
                <a:ext cx="983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b">
                <a:spAutoFit/>
              </a:bodyPr>
              <a:p>
                <a:pPr eaLnBrk="1" hangingPunct="1"/>
                <a:r>
                  <a:rPr lang="en-US" altLang="zh-CN" sz="2800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C(</a:t>
                </a:r>
                <a:r>
                  <a:rPr lang="en-US" altLang="zh-CN" sz="2800" dirty="0">
                    <a:solidFill>
                      <a:srgbClr val="333399"/>
                    </a:solidFill>
                    <a:latin typeface="Tahoma" panose="020B0604030504040204" pitchFamily="34" charset="0"/>
                  </a:rPr>
                  <a:t>NaOH</a:t>
                </a:r>
                <a:r>
                  <a:rPr lang="en-US" altLang="zh-CN" sz="2800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)</a:t>
                </a:r>
                <a:endPara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64" name="Rectangle 6"/>
              <p:cNvSpPr/>
              <p:nvPr/>
            </p:nvSpPr>
            <p:spPr>
              <a:xfrm>
                <a:off x="910" y="8"/>
                <a:ext cx="24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b">
                <a:spAutoFit/>
              </a:bodyPr>
              <a:p>
                <a:pPr eaLnBrk="1" hangingPunct="1"/>
                <a:r>
                  <a:rPr lang="en-US" altLang="zh-CN" sz="2800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=</a:t>
                </a:r>
                <a:endPara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158" name="Line 7"/>
            <p:cNvSpPr/>
            <p:nvPr/>
          </p:nvSpPr>
          <p:spPr>
            <a:xfrm>
              <a:off x="1168" y="427"/>
              <a:ext cx="205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59" name="Rectangle 8"/>
            <p:cNvSpPr/>
            <p:nvPr/>
          </p:nvSpPr>
          <p:spPr>
            <a:xfrm>
              <a:off x="1538" y="484"/>
              <a:ext cx="100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b">
              <a:spAutoFit/>
            </a:bodyPr>
            <a:p>
              <a:pPr eaLnBrk="1" hangingPunct="1"/>
              <a:r>
                <a: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V(</a:t>
              </a:r>
              <a:r>
                <a:rPr lang="en-US" altLang="zh-CN" sz="2800" dirty="0">
                  <a:solidFill>
                    <a:srgbClr val="333399"/>
                  </a:solidFill>
                  <a:latin typeface="Tahoma" panose="020B0604030504040204" pitchFamily="34" charset="0"/>
                </a:rPr>
                <a:t>NaOH</a:t>
              </a:r>
              <a:r>
                <a: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)</a:t>
              </a:r>
              <a:endParaRPr lang="en-US" altLang="zh-CN" sz="2800" dirty="0">
                <a:solidFill>
                  <a:srgbClr val="333399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160" name="Group 9"/>
            <p:cNvGrpSpPr/>
            <p:nvPr/>
          </p:nvGrpSpPr>
          <p:grpSpPr>
            <a:xfrm>
              <a:off x="2075" y="0"/>
              <a:ext cx="1327" cy="391"/>
              <a:chOff x="0" y="0"/>
              <a:chExt cx="1327" cy="391"/>
            </a:xfrm>
          </p:grpSpPr>
          <p:sp>
            <p:nvSpPr>
              <p:cNvPr id="6161" name="Rectangle 10"/>
              <p:cNvSpPr/>
              <p:nvPr/>
            </p:nvSpPr>
            <p:spPr>
              <a:xfrm>
                <a:off x="172" y="64"/>
                <a:ext cx="1155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b">
                <a:spAutoFit/>
              </a:bodyPr>
              <a:p>
                <a:pPr eaLnBrk="1" hangingPunct="1"/>
                <a:r>
                  <a:rPr lang="en-US" altLang="zh-CN" sz="2800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V(</a:t>
                </a:r>
                <a:r>
                  <a:rPr lang="en-US" altLang="zh-CN" sz="2800" dirty="0">
                    <a:solidFill>
                      <a:srgbClr val="333399"/>
                    </a:solidFill>
                    <a:latin typeface="Tahoma" panose="020B0604030504040204" pitchFamily="34" charset="0"/>
                  </a:rPr>
                  <a:t>HCl</a:t>
                </a:r>
                <a:r>
                  <a:rPr lang="en-US" altLang="zh-CN" sz="2800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)</a:t>
                </a:r>
                <a:endParaRPr lang="en-US" altLang="zh-CN" sz="2800" dirty="0">
                  <a:solidFill>
                    <a:srgbClr val="333399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62" name="Rectangle 11"/>
              <p:cNvSpPr/>
              <p:nvPr/>
            </p:nvSpPr>
            <p:spPr>
              <a:xfrm>
                <a:off x="0" y="0"/>
                <a:ext cx="172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b">
                <a:spAutoFit/>
              </a:bodyPr>
              <a:p>
                <a:pPr eaLnBrk="1" hangingPunct="1"/>
                <a:r>
                  <a:rPr lang="en-US" altLang="zh-CN" sz="2800" b="1" dirty="0">
                    <a:solidFill>
                      <a:srgbClr val="333399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 sz="2800" b="1" dirty="0">
                  <a:solidFill>
                    <a:srgbClr val="333399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9164" name="Group 12"/>
          <p:cNvGrpSpPr/>
          <p:nvPr/>
        </p:nvGrpSpPr>
        <p:grpSpPr>
          <a:xfrm>
            <a:off x="2279650" y="3284538"/>
            <a:ext cx="8064500" cy="3422650"/>
            <a:chOff x="0" y="0"/>
            <a:chExt cx="5080" cy="2156"/>
          </a:xfrm>
        </p:grpSpPr>
        <p:sp>
          <p:nvSpPr>
            <p:cNvPr id="6152" name="AutoShape 13"/>
            <p:cNvSpPr/>
            <p:nvPr/>
          </p:nvSpPr>
          <p:spPr>
            <a:xfrm>
              <a:off x="0" y="0"/>
              <a:ext cx="2949" cy="428"/>
            </a:xfrm>
            <a:prstGeom prst="wedgeEllipseCallout">
              <a:avLst>
                <a:gd name="adj1" fmla="val 27009"/>
                <a:gd name="adj2" fmla="val 114255"/>
              </a:avLst>
            </a:prstGeom>
            <a:solidFill>
              <a:schemeClr val="bg1">
                <a:alpha val="21960"/>
              </a:schemeClr>
            </a:solidFill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b"/>
            <a:p>
              <a:pPr algn="ctr" eaLnBrk="1" hangingPunct="1"/>
              <a:r>
                <a:rPr lang="zh-CN" altLang="en-US" sz="2800" b="1" dirty="0">
                  <a:solidFill>
                    <a:srgbClr val="3333CC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已知：</a:t>
              </a:r>
              <a:r>
                <a:rPr lang="en-US" altLang="zh-CN" sz="2800" dirty="0">
                  <a:solidFill>
                    <a:srgbClr val="080808"/>
                  </a:solidFill>
                  <a:latin typeface="Times New Roman" panose="02020603050405020304" pitchFamily="18" charset="0"/>
                </a:rPr>
                <a:t>0.1000mol/L</a:t>
              </a:r>
              <a:endParaRPr lang="en-US" altLang="zh-CN" sz="2800" dirty="0">
                <a:solidFill>
                  <a:srgbClr val="080808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3" name="AutoShape 14"/>
            <p:cNvSpPr/>
            <p:nvPr/>
          </p:nvSpPr>
          <p:spPr>
            <a:xfrm>
              <a:off x="3761" y="0"/>
              <a:ext cx="1319" cy="372"/>
            </a:xfrm>
            <a:prstGeom prst="wedgeEllipseCallout">
              <a:avLst>
                <a:gd name="adj1" fmla="val -86315"/>
                <a:gd name="adj2" fmla="val 130375"/>
              </a:avLst>
            </a:prstGeom>
            <a:solidFill>
              <a:schemeClr val="bg1">
                <a:alpha val="21960"/>
              </a:schemeClr>
            </a:solidFill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b"/>
            <a:p>
              <a:pPr algn="ctr" eaLnBrk="1" hangingPunct="1"/>
              <a:r>
                <a:rPr lang="zh-CN" altLang="en-US" sz="2800" b="1" dirty="0">
                  <a:solidFill>
                    <a:srgbClr val="3333CC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需确定</a:t>
              </a:r>
              <a:endParaRPr lang="zh-CN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6154" name="AutoShape 15"/>
            <p:cNvSpPr/>
            <p:nvPr/>
          </p:nvSpPr>
          <p:spPr>
            <a:xfrm>
              <a:off x="2410" y="1808"/>
              <a:ext cx="2534" cy="348"/>
            </a:xfrm>
            <a:prstGeom prst="wedgeEllipseCallout">
              <a:avLst>
                <a:gd name="adj1" fmla="val -45264"/>
                <a:gd name="adj2" fmla="val -195116"/>
              </a:avLst>
            </a:prstGeom>
            <a:solidFill>
              <a:schemeClr val="bg1">
                <a:alpha val="21960"/>
              </a:schemeClr>
            </a:solidFill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b"/>
            <a:p>
              <a:pPr algn="ctr" eaLnBrk="1" hangingPunct="1"/>
              <a:r>
                <a:rPr lang="zh-CN" altLang="en-US" sz="2800" b="1" dirty="0">
                  <a:solidFill>
                    <a:srgbClr val="3333CC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量取：</a:t>
              </a:r>
              <a:r>
                <a:rPr lang="en-US" altLang="zh-CN" sz="28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10.00ml</a:t>
              </a:r>
              <a:endPara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5" name="AutoShape 16"/>
            <p:cNvSpPr/>
            <p:nvPr/>
          </p:nvSpPr>
          <p:spPr>
            <a:xfrm>
              <a:off x="150" y="1356"/>
              <a:ext cx="939" cy="336"/>
            </a:xfrm>
            <a:prstGeom prst="wedgeEllipseCallout">
              <a:avLst>
                <a:gd name="adj1" fmla="val 40736"/>
                <a:gd name="adj2" fmla="val -132440"/>
              </a:avLst>
            </a:prstGeom>
            <a:solidFill>
              <a:schemeClr val="bg1">
                <a:alpha val="21960"/>
              </a:schemeClr>
            </a:solidFill>
            <a:ln w="2857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b"/>
            <a:p>
              <a:pPr algn="ctr" eaLnBrk="1" hangingPunct="1"/>
              <a:r>
                <a:rPr lang="zh-CN" altLang="en-US" sz="2800" b="1" dirty="0">
                  <a:solidFill>
                    <a:srgbClr val="3333CC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待测</a:t>
              </a:r>
              <a:endParaRPr lang="zh-CN" altLang="en-US" sz="2800" b="1" dirty="0">
                <a:solidFill>
                  <a:srgbClr val="3333CC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</p:grpSp>
      <p:sp>
        <p:nvSpPr>
          <p:cNvPr id="49169" name="Rectangle 17"/>
          <p:cNvSpPr/>
          <p:nvPr/>
        </p:nvSpPr>
        <p:spPr>
          <a:xfrm>
            <a:off x="2351088" y="1989138"/>
            <a:ext cx="7454900" cy="10668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rgbClr val="3333CC"/>
              </a:buClr>
              <a:buNone/>
            </a:pPr>
            <a:r>
              <a:rPr lang="zh-CN" altLang="en-US" sz="2800" b="1" dirty="0">
                <a:solidFill>
                  <a:srgbClr val="080808"/>
                </a:solidFill>
              </a:rPr>
              <a:t>　　　现在我们用</a:t>
            </a:r>
            <a:r>
              <a:rPr lang="en-US" altLang="zh-CN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0.1000mol/L</a:t>
            </a:r>
            <a:r>
              <a:rPr lang="zh-CN" altLang="en-US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的</a:t>
            </a:r>
            <a:r>
              <a:rPr lang="zh-CN" altLang="en-US" sz="2800" b="1" dirty="0">
                <a:solidFill>
                  <a:srgbClr val="080808"/>
                </a:solidFill>
              </a:rPr>
              <a:t>盐酸</a:t>
            </a:r>
            <a:r>
              <a:rPr lang="zh-CN" altLang="en-US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标准</a:t>
            </a:r>
            <a:r>
              <a:rPr lang="zh-CN" altLang="en-US" sz="2800" b="1" dirty="0">
                <a:solidFill>
                  <a:srgbClr val="080808"/>
                </a:solidFill>
              </a:rPr>
              <a:t>溶液测定未知浓度的</a:t>
            </a:r>
            <a:r>
              <a:rPr lang="en-US" altLang="zh-CN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NaOH</a:t>
            </a:r>
            <a:r>
              <a:rPr lang="zh-CN" altLang="en-US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溶液</a:t>
            </a:r>
            <a:endParaRPr lang="zh-CN" altLang="en-US" sz="2800" b="1" dirty="0">
              <a:solidFill>
                <a:srgbClr val="0808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Rectangle 18"/>
          <p:cNvSpPr/>
          <p:nvPr/>
        </p:nvSpPr>
        <p:spPr>
          <a:xfrm>
            <a:off x="1703388" y="404813"/>
            <a:ext cx="4876800" cy="6858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3600" b="1" dirty="0">
                <a:solidFill>
                  <a:srgbClr val="FF0000"/>
                </a:solidFill>
              </a:rPr>
              <a:t>一、酸碱中和滴定原理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sp>
        <p:nvSpPr>
          <p:cNvPr id="49171" name="Rectangle 19"/>
          <p:cNvSpPr/>
          <p:nvPr/>
        </p:nvSpPr>
        <p:spPr>
          <a:xfrm>
            <a:off x="2640013" y="1196975"/>
            <a:ext cx="5072062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rgbClr val="3333CC"/>
              </a:buClr>
              <a:buNone/>
            </a:pPr>
            <a:r>
              <a:rPr lang="zh-CN" altLang="en-US" b="1" dirty="0">
                <a:solidFill>
                  <a:srgbClr val="333399"/>
                </a:solidFill>
              </a:rPr>
              <a:t>酸碱中和反应的实质</a:t>
            </a:r>
            <a:endParaRPr lang="zh-CN" altLang="en-US" b="1" dirty="0">
              <a:solidFill>
                <a:srgbClr val="333399"/>
              </a:solidFill>
            </a:endParaRPr>
          </a:p>
        </p:txBody>
      </p:sp>
      <p:sp>
        <p:nvSpPr>
          <p:cNvPr id="49172" name="Text Box 20"/>
          <p:cNvSpPr txBox="1"/>
          <p:nvPr/>
        </p:nvSpPr>
        <p:spPr>
          <a:xfrm>
            <a:off x="6600825" y="1125538"/>
            <a:ext cx="2971800" cy="588962"/>
          </a:xfrm>
          <a:prstGeom prst="rect">
            <a:avLst/>
          </a:prstGeom>
          <a:solidFill>
            <a:srgbClr val="3333FF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30000" dirty="0">
                <a:solidFill>
                  <a:srgbClr val="FFFFFF"/>
                </a:solidFill>
                <a:latin typeface="Times New Roman" panose="02020603050405020304" pitchFamily="18" charset="0"/>
              </a:rPr>
              <a:t>+</a:t>
            </a:r>
            <a:r>
              <a:rPr lang="zh-CN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＋</a:t>
            </a:r>
            <a:r>
              <a:rPr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OH</a:t>
            </a:r>
            <a:r>
              <a:rPr lang="en-US" altLang="zh-CN" sz="3200" b="1" baseline="30000" dirty="0">
                <a:solidFill>
                  <a:srgbClr val="FFFFFF"/>
                </a:solidFill>
                <a:latin typeface="Times New Roman" panose="02020603050405020304" pitchFamily="18" charset="0"/>
              </a:rPr>
              <a:t>-</a:t>
            </a:r>
            <a:r>
              <a:rPr lang="zh-CN" altLang="en-US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＝</a:t>
            </a:r>
            <a:r>
              <a:rPr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H</a:t>
            </a:r>
            <a:r>
              <a:rPr lang="en-US" altLang="zh-CN" sz="3200" b="1" baseline="-25000" dirty="0">
                <a:solidFill>
                  <a:srgbClr val="FFFF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32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O</a:t>
            </a:r>
            <a:endParaRPr lang="en-US" altLang="zh-CN" sz="3200" b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7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9" grpId="0" bldLvl="0" animBg="1"/>
      <p:bldP spid="49171" grpId="0" build="p"/>
      <p:bldP spid="4917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/>
          <p:nvPr/>
        </p:nvSpPr>
        <p:spPr>
          <a:xfrm>
            <a:off x="1687195" y="2336165"/>
            <a:ext cx="3562350" cy="12966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lnSpc>
                <a:spcPct val="14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用什么仪器来准确量取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酸或碱的体积？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3"/>
          <p:cNvSpPr/>
          <p:nvPr/>
        </p:nvSpPr>
        <p:spPr>
          <a:xfrm>
            <a:off x="2782888" y="836613"/>
            <a:ext cx="5329237" cy="760412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 i="1" dirty="0">
                <a:solidFill>
                  <a:srgbClr val="FFFFFF"/>
                </a:solidFill>
                <a:ea typeface="隶书" panose="02010509060101010101" pitchFamily="49" charset="-122"/>
              </a:rPr>
              <a:t>探究一     </a:t>
            </a:r>
            <a:r>
              <a:rPr lang="zh-CN" altLang="en-US" sz="4400" b="1" i="1" dirty="0">
                <a:solidFill>
                  <a:srgbClr val="FF0000"/>
                </a:solidFill>
                <a:ea typeface="隶书" panose="02010509060101010101" pitchFamily="49" charset="-122"/>
              </a:rPr>
              <a:t>选仪器</a:t>
            </a:r>
            <a:endParaRPr lang="en-US" altLang="zh-CN" sz="4400" b="1" i="1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pic>
        <p:nvPicPr>
          <p:cNvPr id="11270" name="Picture 6" descr="量器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08663" y="1557338"/>
            <a:ext cx="4440237" cy="4895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1" name="Rectangle 7"/>
          <p:cNvSpPr/>
          <p:nvPr/>
        </p:nvSpPr>
        <p:spPr>
          <a:xfrm>
            <a:off x="2208213" y="4508500"/>
            <a:ext cx="2808287" cy="1176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Tx/>
              <a:buSzTx/>
              <a:buFontTx/>
              <a:buNone/>
            </a:pPr>
            <a:r>
              <a:rPr lang="zh-CN" altLang="zh-CN" b="1" dirty="0">
                <a:solidFill>
                  <a:srgbClr val="FF0000"/>
                </a:solidFill>
                <a:latin typeface="Comic Sans MS" panose="030F0702030302020204" pitchFamily="66" charset="0"/>
              </a:rPr>
              <a:t>讨论结果</a:t>
            </a:r>
            <a:r>
              <a:rPr lang="zh-CN" alt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：</a:t>
            </a:r>
            <a:endParaRPr lang="zh-CN" alt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lvl="0" indent="-342900" eaLnBrk="1" hangingPunct="1">
              <a:buClrTx/>
              <a:buSzTx/>
              <a:buFontTx/>
              <a:buNone/>
            </a:pPr>
            <a:r>
              <a:rPr lang="zh-CN" altLang="en-US" b="1" dirty="0">
                <a:solidFill>
                  <a:srgbClr val="333399"/>
                </a:solidFill>
                <a:latin typeface="Comic Sans MS" panose="030F0702030302020204" pitchFamily="66" charset="0"/>
              </a:rPr>
              <a:t>滴定管，精确</a:t>
            </a:r>
            <a:r>
              <a:rPr lang="zh-CN" altLang="en-US" sz="2800" b="1" dirty="0">
                <a:solidFill>
                  <a:srgbClr val="333399"/>
                </a:solidFill>
                <a:latin typeface="Times New Roman" panose="02020603050405020304" pitchFamily="18" charset="0"/>
              </a:rPr>
              <a:t>。</a:t>
            </a:r>
            <a:endParaRPr lang="zh-CN" altLang="en-US" sz="2400" dirty="0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ldLvl="0" animBg="1"/>
      <p:bldP spid="112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/>
          <p:nvPr/>
        </p:nvSpPr>
        <p:spPr>
          <a:xfrm>
            <a:off x="6003925" y="3105150"/>
            <a:ext cx="184150" cy="647700"/>
          </a:xfrm>
          <a:prstGeom prst="rect">
            <a:avLst/>
          </a:prstGeom>
          <a:solidFill>
            <a:srgbClr val="0000CC"/>
          </a:solidFill>
          <a:ln w="9525">
            <a:noFill/>
          </a:ln>
        </p:spPr>
        <p:txBody>
          <a:bodyPr wrap="none" anchor="ctr">
            <a:spAutoFit/>
          </a:bodyPr>
          <a:p>
            <a:pPr algn="ctr" eaLnBrk="1" hangingPunct="1"/>
            <a:endParaRPr lang="zh-CN" altLang="en-US" sz="36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28675" name="Picture 3"/>
          <p:cNvPicPr>
            <a:picLocks noChangeAspect="1"/>
          </p:cNvPicPr>
          <p:nvPr/>
        </p:nvPicPr>
        <p:blipFill>
          <a:blip r:embed="rId1"/>
          <a:srcRect l="1721" t="2011"/>
          <a:stretch>
            <a:fillRect/>
          </a:stretch>
        </p:blipFill>
        <p:spPr>
          <a:xfrm>
            <a:off x="3243263" y="0"/>
            <a:ext cx="4770437" cy="324961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196" name="Group 4"/>
          <p:cNvGrpSpPr>
            <a:grpSpLocks noChangeAspect="1"/>
          </p:cNvGrpSpPr>
          <p:nvPr/>
        </p:nvGrpSpPr>
        <p:grpSpPr>
          <a:xfrm>
            <a:off x="1550988" y="684213"/>
            <a:ext cx="1395412" cy="5040312"/>
            <a:chOff x="0" y="0"/>
            <a:chExt cx="879" cy="3175"/>
          </a:xfrm>
        </p:grpSpPr>
        <p:pic>
          <p:nvPicPr>
            <p:cNvPr id="8202" name="Picture 5"/>
            <p:cNvPicPr>
              <a:picLocks noChangeAspect="1"/>
            </p:cNvPicPr>
            <p:nvPr/>
          </p:nvPicPr>
          <p:blipFill>
            <a:blip r:embed="rId2"/>
            <a:srcRect l="18066" r="10143"/>
            <a:stretch>
              <a:fillRect/>
            </a:stretch>
          </p:blipFill>
          <p:spPr>
            <a:xfrm>
              <a:off x="0" y="0"/>
              <a:ext cx="453" cy="316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203" name="Picture 6"/>
            <p:cNvPicPr>
              <a:picLocks noChangeAspect="1"/>
            </p:cNvPicPr>
            <p:nvPr/>
          </p:nvPicPr>
          <p:blipFill>
            <a:blip r:embed="rId3"/>
            <a:srcRect l="21362" r="18637"/>
            <a:stretch>
              <a:fillRect/>
            </a:stretch>
          </p:blipFill>
          <p:spPr>
            <a:xfrm>
              <a:off x="426" y="0"/>
              <a:ext cx="453" cy="3175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28679" name="Picture 7"/>
          <p:cNvPicPr>
            <a:picLocks noChangeAspect="1"/>
          </p:cNvPicPr>
          <p:nvPr/>
        </p:nvPicPr>
        <p:blipFill>
          <a:blip r:embed="rId4"/>
          <a:srcRect l="4341" r="2899" b="139"/>
          <a:stretch>
            <a:fillRect/>
          </a:stretch>
        </p:blipFill>
        <p:spPr>
          <a:xfrm>
            <a:off x="2765425" y="3468688"/>
            <a:ext cx="4725988" cy="33893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0" name="Picture 8"/>
          <p:cNvPicPr>
            <a:picLocks noChangeAspect="1"/>
          </p:cNvPicPr>
          <p:nvPr/>
        </p:nvPicPr>
        <p:blipFill>
          <a:blip r:embed="rId5"/>
          <a:srcRect l="1291" t="7446" r="6252"/>
          <a:stretch>
            <a:fillRect/>
          </a:stretch>
        </p:blipFill>
        <p:spPr>
          <a:xfrm>
            <a:off x="7805738" y="3249613"/>
            <a:ext cx="2681287" cy="2476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9" name="Text Box 9"/>
          <p:cNvSpPr txBox="1"/>
          <p:nvPr/>
        </p:nvSpPr>
        <p:spPr>
          <a:xfrm>
            <a:off x="8928100" y="115888"/>
            <a:ext cx="1416050" cy="316865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99FF66"/>
                </a:solidFill>
                <a:latin typeface="Arial" panose="020B0604020202020204" pitchFamily="34" charset="0"/>
                <a:ea typeface="楷体_GB2312" pitchFamily="49" charset="-122"/>
              </a:rPr>
              <a:t>滴定管的构造特点</a:t>
            </a:r>
            <a:endParaRPr lang="zh-CN" altLang="en-US" sz="4000" b="1" dirty="0">
              <a:solidFill>
                <a:srgbClr val="99FF66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pic>
        <p:nvPicPr>
          <p:cNvPr id="28682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4150" y="71438"/>
            <a:ext cx="1308100" cy="3124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83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34463" y="152400"/>
            <a:ext cx="1222375" cy="2971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341630" y="567055"/>
            <a:ext cx="11397615" cy="5836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① 检查：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活塞处是否漏水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② 洗涤：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蒸馏水洗—待</a:t>
            </a:r>
            <a:r>
              <a:rPr lang="zh-CN" altLang="en-US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盛装溶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液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润洗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。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③ 装液：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把溶液注入滴定管中，使液面位于“0”以上2cm~3cm处，再把滴定管固定在滴定管夹上，在滴定管下放一个烧杯，调节活塞使滴定管的尖嘴部分充满溶液（不留气泡）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④调零：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使液面处在“0”或“0”以下某一刻度处，记下准确读数。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⑤ 读数：</a:t>
            </a: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a、滴定管要垂直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                 b、装液或放液后静置一会儿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                 c、视线与凹液面最低处保持水平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0000"/>
              </a:lnSpc>
              <a:spcBef>
                <a:spcPct val="5000"/>
              </a:spcBef>
            </a:pPr>
            <a:r>
              <a:rPr lang="zh-CN" altLang="zh-CN" sz="2800" b="1" dirty="0">
                <a:solidFill>
                  <a:srgbClr val="1C1C1C"/>
                </a:solidFill>
                <a:latin typeface="Times New Roman" panose="02020603050405020304" pitchFamily="18" charset="0"/>
              </a:rPr>
              <a:t>                 d、估读到小数点后两位</a:t>
            </a:r>
            <a:endParaRPr lang="zh-CN" altLang="zh-CN" sz="2800" b="1" dirty="0">
              <a:solidFill>
                <a:srgbClr val="1C1C1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AutoShape 3"/>
          <p:cNvSpPr/>
          <p:nvPr/>
        </p:nvSpPr>
        <p:spPr>
          <a:xfrm>
            <a:off x="7470140" y="0"/>
            <a:ext cx="3964940" cy="63055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33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eaLnBrk="1" hangingPunct="1"/>
            <a:r>
              <a:rPr lang="zh-CN" altLang="en-US" sz="3200" b="1" dirty="0">
                <a:solidFill>
                  <a:srgbClr val="FF0000"/>
                </a:solidFill>
                <a:latin typeface="Tahoma" panose="020B0604030504040204" pitchFamily="34" charset="0"/>
              </a:rPr>
              <a:t>滴定管的使用方法</a:t>
            </a:r>
            <a:endParaRPr lang="zh-CN" altLang="en-US" sz="3200" b="1" dirty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  <p:sp>
        <p:nvSpPr>
          <p:cNvPr id="9220" name="Text Box 4"/>
          <p:cNvSpPr txBox="1"/>
          <p:nvPr/>
        </p:nvSpPr>
        <p:spPr>
          <a:xfrm>
            <a:off x="66040" y="4445"/>
            <a:ext cx="740410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zh-CN" sz="3600" dirty="0">
                <a:solidFill>
                  <a:srgbClr val="3333CC"/>
                </a:solidFill>
                <a:latin typeface="Tahoma" panose="020B0604030504040204" pitchFamily="34" charset="0"/>
              </a:rPr>
              <a:t>【</a:t>
            </a:r>
            <a:r>
              <a:rPr lang="zh-CN" altLang="en-US" sz="3600" b="1" dirty="0">
                <a:solidFill>
                  <a:srgbClr val="3333CC"/>
                </a:solidFill>
                <a:latin typeface="Tahoma" panose="020B0604030504040204" pitchFamily="34" charset="0"/>
              </a:rPr>
              <a:t>方法导引（五三</a:t>
            </a:r>
            <a:r>
              <a:rPr lang="en-US" altLang="zh-CN" sz="3600" b="1" dirty="0">
                <a:solidFill>
                  <a:srgbClr val="3333CC"/>
                </a:solidFill>
                <a:latin typeface="Tahoma" panose="020B0604030504040204" pitchFamily="34" charset="0"/>
              </a:rPr>
              <a:t>P115</a:t>
            </a:r>
            <a:r>
              <a:rPr lang="zh-CN" altLang="en-US" sz="3600" b="1" dirty="0">
                <a:solidFill>
                  <a:srgbClr val="3333CC"/>
                </a:solidFill>
                <a:latin typeface="Tahoma" panose="020B0604030504040204" pitchFamily="34" charset="0"/>
              </a:rPr>
              <a:t>，疑难五</a:t>
            </a:r>
            <a:r>
              <a:rPr lang="zh-CN" altLang="en-US" sz="3600" b="1" dirty="0">
                <a:solidFill>
                  <a:srgbClr val="3333CC"/>
                </a:solidFill>
                <a:latin typeface="Tahoma" panose="020B0604030504040204" pitchFamily="34" charset="0"/>
              </a:rPr>
              <a:t>）</a:t>
            </a:r>
            <a:r>
              <a:rPr lang="en-US" altLang="zh-CN" sz="3600" dirty="0">
                <a:solidFill>
                  <a:srgbClr val="3333CC"/>
                </a:solidFill>
                <a:latin typeface="Tahoma" panose="020B0604030504040204" pitchFamily="34" charset="0"/>
              </a:rPr>
              <a:t>】</a:t>
            </a:r>
            <a:endParaRPr lang="en-US" altLang="zh-CN" sz="3600" dirty="0">
              <a:solidFill>
                <a:srgbClr val="3333CC"/>
              </a:solidFill>
              <a:latin typeface="Tahoma" panose="020B060403050404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260" y="6070600"/>
            <a:ext cx="92513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kumimoji="1"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思考：</a:t>
            </a:r>
            <a:r>
              <a:rPr kumimoji="1" lang="en-US" altLang="zh-CN" sz="3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25mL</a:t>
            </a:r>
            <a:r>
              <a:rPr kumimoji="1" lang="zh-CN" altLang="en-US" sz="3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量程的滴定管只能盛放</a:t>
            </a:r>
            <a:r>
              <a:rPr kumimoji="1" lang="en-US" altLang="zh-CN" sz="3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25mL</a:t>
            </a:r>
            <a:r>
              <a:rPr kumimoji="1" lang="zh-CN" altLang="en-US" sz="32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的液体吗？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/>
          <p:nvPr/>
        </p:nvSpPr>
        <p:spPr>
          <a:xfrm>
            <a:off x="2427288" y="4972050"/>
            <a:ext cx="7202487" cy="15049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lnSpc>
                <a:spcPct val="90000"/>
              </a:lnSpc>
              <a:buClr>
                <a:srgbClr val="3333CC"/>
              </a:buClr>
            </a:pPr>
            <a:endParaRPr lang="zh-CN" altLang="en-US" sz="2800" b="1" dirty="0">
              <a:solidFill>
                <a:srgbClr val="333399"/>
              </a:solidFill>
            </a:endParaRPr>
          </a:p>
        </p:txBody>
      </p:sp>
      <p:sp>
        <p:nvSpPr>
          <p:cNvPr id="16388" name="Rectangle 4"/>
          <p:cNvSpPr/>
          <p:nvPr/>
        </p:nvSpPr>
        <p:spPr>
          <a:xfrm>
            <a:off x="1639888" y="407988"/>
            <a:ext cx="6913562" cy="760412"/>
          </a:xfrm>
          <a:prstGeom prst="rect">
            <a:avLst/>
          </a:prstGeom>
          <a:solidFill>
            <a:srgbClr val="0000FF"/>
          </a:solidFill>
          <a:ln w="9525">
            <a:noFill/>
          </a:ln>
        </p:spPr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sz="4400" b="1" i="1" dirty="0">
                <a:solidFill>
                  <a:srgbClr val="FFFFFF"/>
                </a:solidFill>
                <a:ea typeface="隶书" panose="02010509060101010101" pitchFamily="49" charset="-122"/>
              </a:rPr>
              <a:t>探究二    </a:t>
            </a:r>
            <a:r>
              <a:rPr lang="zh-CN" altLang="en-US" sz="4400" b="1" i="1" dirty="0">
                <a:solidFill>
                  <a:srgbClr val="FF0000"/>
                </a:solidFill>
                <a:ea typeface="隶书" panose="02010509060101010101" pitchFamily="49" charset="-122"/>
              </a:rPr>
              <a:t>滴定终点的判断</a:t>
            </a:r>
            <a:endParaRPr lang="zh-CN" altLang="en-US" sz="4400" b="1" i="1" dirty="0">
              <a:solidFill>
                <a:srgbClr val="FF0000"/>
              </a:solidFill>
              <a:ea typeface="隶书" panose="02010509060101010101" pitchFamily="49" charset="-122"/>
            </a:endParaRPr>
          </a:p>
        </p:txBody>
      </p:sp>
      <p:sp>
        <p:nvSpPr>
          <p:cNvPr id="16389" name="Rectangle 5"/>
          <p:cNvSpPr>
            <a:spLocks noGrp="1"/>
          </p:cNvSpPr>
          <p:nvPr>
            <p:ph idx="1" hasCustomPrompt="1"/>
          </p:nvPr>
        </p:nvSpPr>
        <p:spPr>
          <a:xfrm>
            <a:off x="792480" y="1481455"/>
            <a:ext cx="10607675" cy="237680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tx2"/>
                </a:solidFill>
              </a:rPr>
              <a:t> </a:t>
            </a:r>
            <a:r>
              <a:rPr lang="zh-CN" altLang="en-US" b="1" dirty="0">
                <a:solidFill>
                  <a:schemeClr val="tx2"/>
                </a:solidFill>
              </a:rPr>
              <a:t>　　盐酸和氢氧化钠反应过程中溶液一直都是无色的</a:t>
            </a:r>
            <a:r>
              <a:rPr lang="en-US" altLang="en-US" b="1" dirty="0">
                <a:solidFill>
                  <a:schemeClr val="tx2"/>
                </a:solidFill>
              </a:rPr>
              <a:t>，</a:t>
            </a:r>
            <a:r>
              <a:rPr lang="zh-CN" altLang="en-US" b="1" dirty="0">
                <a:solidFill>
                  <a:schemeClr val="tx2"/>
                </a:solidFill>
              </a:rPr>
              <a:t>那如何判断所加的盐酸与氢氧化钠溶液恰好完全中和呢</a:t>
            </a:r>
            <a:r>
              <a:rPr lang="en-US" altLang="en-US" b="1" dirty="0">
                <a:solidFill>
                  <a:schemeClr val="tx2"/>
                </a:solidFill>
              </a:rPr>
              <a:t>？</a:t>
            </a:r>
            <a:endParaRPr lang="zh-CN" altLang="en-US" b="1" dirty="0">
              <a:solidFill>
                <a:schemeClr val="tx2"/>
              </a:solidFill>
            </a:endParaRPr>
          </a:p>
        </p:txBody>
      </p:sp>
      <p:sp>
        <p:nvSpPr>
          <p:cNvPr id="16391" name="Rectangle 7"/>
          <p:cNvSpPr/>
          <p:nvPr/>
        </p:nvSpPr>
        <p:spPr>
          <a:xfrm>
            <a:off x="1027430" y="3592830"/>
            <a:ext cx="9800590" cy="1282700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rgbClr val="3333CC"/>
              </a:buClr>
              <a:buNone/>
            </a:pPr>
            <a:r>
              <a:rPr lang="zh-CN" altLang="en-US" sz="2800" b="1" dirty="0">
                <a:solidFill>
                  <a:srgbClr val="080808"/>
                </a:solidFill>
              </a:rPr>
              <a:t>　　　可供选择的试剂和仪器： </a:t>
            </a:r>
            <a:r>
              <a:rPr lang="en-US" altLang="zh-CN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0.1000mol/L</a:t>
            </a:r>
            <a:r>
              <a:rPr lang="zh-CN" altLang="en-US" sz="2800" b="1" dirty="0">
                <a:solidFill>
                  <a:srgbClr val="080808"/>
                </a:solidFill>
                <a:latin typeface="Times New Roman" panose="02020603050405020304" pitchFamily="18" charset="0"/>
              </a:rPr>
              <a:t>的</a:t>
            </a:r>
            <a:r>
              <a:rPr lang="zh-CN" altLang="en-US" sz="2800" b="1" dirty="0">
                <a:solidFill>
                  <a:srgbClr val="080808"/>
                </a:solidFill>
              </a:rPr>
              <a:t>盐酸、酚酞溶液、甲基橙溶液、酸式滴定管、碱式滴定管、锥形瓶、烧杯、量筒、铁架台等</a:t>
            </a:r>
            <a:endParaRPr lang="zh-CN" altLang="en-US" sz="2800" b="1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charRg st="0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ldLvl="0" animBg="1"/>
      <p:bldP spid="16391" grpId="0" bldLvl="0" animBg="1"/>
    </p:bldLst>
  </p:timing>
</p:sld>
</file>

<file path=ppt/tags/tag1.xml><?xml version="1.0" encoding="utf-8"?>
<p:tagLst xmlns:p="http://schemas.openxmlformats.org/presentationml/2006/main">
  <p:tag name="KSO_WM_UNIT_PLACING_PICTURE_USER_VIEWPORT" val="{&quot;height&quot;:4182.5007874015746,&quot;width&quot;:2615}"/>
</p:tagLst>
</file>

<file path=ppt/tags/tag2.xml><?xml version="1.0" encoding="utf-8"?>
<p:tagLst xmlns:p="http://schemas.openxmlformats.org/presentationml/2006/main">
  <p:tag name="AS_UNIQUEID" val="2"/>
</p:tagLst>
</file>

<file path=ppt/tags/tag3.xml><?xml version="1.0" encoding="utf-8"?>
<p:tagLst xmlns:p="http://schemas.openxmlformats.org/presentationml/2006/main">
  <p:tag name="AS_UNIQUEID" val="3"/>
</p:tagLst>
</file>

<file path=ppt/tags/tag4.xml><?xml version="1.0" encoding="utf-8"?>
<p:tagLst xmlns:p="http://schemas.openxmlformats.org/presentationml/2006/main">
  <p:tag name="AS_UNIQUEID" val="4"/>
</p:tagLst>
</file>

<file path=ppt/tags/tag5.xml><?xml version="1.0" encoding="utf-8"?>
<p:tagLst xmlns:p="http://schemas.openxmlformats.org/presentationml/2006/main">
  <p:tag name="AS_UNIQUEID" val="6"/>
</p:tagLst>
</file>

<file path=ppt/tags/tag6.xml><?xml version="1.0" encoding="utf-8"?>
<p:tagLst xmlns:p="http://schemas.openxmlformats.org/presentationml/2006/main">
  <p:tag name="AS_UNIQUEID" val="7"/>
</p:tagLst>
</file>

<file path=ppt/tags/tag7.xml><?xml version="1.0" encoding="utf-8"?>
<p:tagLst xmlns:p="http://schemas.openxmlformats.org/presentationml/2006/main">
  <p:tag name="AS_UNIQUEID" val="8"/>
</p:tagLst>
</file>

<file path=ppt/tags/tag8.xml><?xml version="1.0" encoding="utf-8"?>
<p:tagLst xmlns:p="http://schemas.openxmlformats.org/presentationml/2006/main">
  <p:tag name="KSO_WM_UNIT_TABLE_BEAUTIFY" val="smartTable{bc519d61-78d2-4046-b075-1d1ed391d9e1}"/>
</p:tagLst>
</file>

<file path=ppt/tags/tag9.xml><?xml version="1.0" encoding="utf-8"?>
<p:tagLst xmlns:p="http://schemas.openxmlformats.org/presentationml/2006/main">
  <p:tag name="KSO_WM_UNIT_TABLE_BEAUTIFY" val="smartTable{f02d3497-77b9-4171-bb22-d8ac53136a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53b61e8296919</Template>
  <TotalTime>0</TotalTime>
  <Words>3001</Words>
  <Application>WPS 演示</Application>
  <PresentationFormat>自定义</PresentationFormat>
  <Paragraphs>393</Paragraphs>
  <Slides>24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24</vt:i4>
      </vt:variant>
    </vt:vector>
  </HeadingPairs>
  <TitlesOfParts>
    <vt:vector size="44" baseType="lpstr">
      <vt:lpstr>Arial</vt:lpstr>
      <vt:lpstr>宋体</vt:lpstr>
      <vt:lpstr>Wingdings</vt:lpstr>
      <vt:lpstr>Calibri</vt:lpstr>
      <vt:lpstr>Times New Roman</vt:lpstr>
      <vt:lpstr>微软雅黑</vt:lpstr>
      <vt:lpstr>Arial</vt:lpstr>
      <vt:lpstr>楷体_GB2312</vt:lpstr>
      <vt:lpstr>新宋体</vt:lpstr>
      <vt:lpstr>Tahoma</vt:lpstr>
      <vt:lpstr>隶书</vt:lpstr>
      <vt:lpstr>Comic Sans MS</vt:lpstr>
      <vt:lpstr>Arial Unicode MS</vt:lpstr>
      <vt:lpstr>Garamond</vt:lpstr>
      <vt:lpstr>PMingLiU</vt:lpstr>
      <vt:lpstr>MS Mincho</vt:lpstr>
      <vt:lpstr>Office 主题​​</vt:lpstr>
      <vt:lpstr>Equation.DSMT4</vt:lpstr>
      <vt:lpstr>Flash.Movie</vt:lpstr>
      <vt:lpstr>Flash.Movie</vt:lpstr>
      <vt:lpstr>PowerPoint 演示文稿</vt:lpstr>
      <vt:lpstr>现在有一瓶失去标签的NaOH溶液, 为测出其真实浓度,请设计实验方案。</vt:lpstr>
      <vt:lpstr>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酸碱中和滴定过程中为什么会出现颜色的突变？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 、数据处理</vt:lpstr>
      <vt:lpstr>例6、上述酸碱中和滴定的实验数据如下表所示，试通过计算确定NaOH的物质的量浓度。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吴波</dc:creator>
  <cp:lastModifiedBy>User</cp:lastModifiedBy>
  <cp:revision>1809</cp:revision>
  <cp:lastPrinted>2016-01-16T05:34:00Z</cp:lastPrinted>
  <dcterms:created xsi:type="dcterms:W3CDTF">2013-04-17T01:49:00Z</dcterms:created>
  <dcterms:modified xsi:type="dcterms:W3CDTF">2020-12-04T02:10:47Z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