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3">
  <p:sldMasterIdLst>
    <p:sldMasterId id="2147483648" r:id="rId1"/>
  </p:sldMasterIdLst>
  <p:sldIdLst>
    <p:sldId id="257" r:id="rId3"/>
    <p:sldId id="279" r:id="rId4"/>
    <p:sldId id="262" r:id="rId5"/>
    <p:sldId id="308" r:id="rId6"/>
    <p:sldId id="310" r:id="rId7"/>
    <p:sldId id="312" r:id="rId8"/>
    <p:sldId id="311" r:id="rId9"/>
    <p:sldId id="309" r:id="rId10"/>
    <p:sldId id="313" r:id="rId11"/>
    <p:sldId id="314" r:id="rId12"/>
    <p:sldId id="306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g yuan" initials="dy" lastIdx="1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-78" y="-78"/>
      </p:cViewPr>
      <p:guideLst>
        <p:guide orient="horz" pos="2160"/>
        <p:guide pos="38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ommentAuthors" Target="commentAuthors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08T16:06:07.863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看"/>
          <p:cNvPicPr>
            <a:picLocks noChangeAspect="1"/>
          </p:cNvPicPr>
          <p:nvPr userDrawn="1"/>
        </p:nvPicPr>
        <p:blipFill>
          <a:blip r:embed="rId2" cstate="print"/>
          <a:srcRect l="31" t="445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就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270250" y="1854835"/>
            <a:ext cx="5651500" cy="28943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022600" y="932815"/>
            <a:ext cx="8331200" cy="132588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三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667000"/>
            <a:ext cx="12192000" cy="1524000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667000"/>
            <a:ext cx="3391535" cy="1524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581400" y="2985135"/>
            <a:ext cx="7018020" cy="88709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1523365"/>
            <a:ext cx="10304145" cy="3811905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图片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475615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501765"/>
            <a:ext cx="12191365" cy="35623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9.png"/><Relationship Id="rId3" Type="http://schemas.microsoft.com/office/2007/relationships/media" Target="file:///E:\&#31995;&#32479;&#25991;&#20214;\360MoveData\Users\Administrator\Desktop\&#20248;&#31168;&#25945;&#26696;&#36873;&#25321;&#24615;&#24517;&#20462;&#19968;U5\&#20154;&#25945;&#36873;&#25321;&#24615;&#24517;&#20462;&#19968;U5&#38468;&#36192;&#36164;&#28304;\&#36873;&#20462;1unit5&#38899;&#39057;\31%202%20Listen%20to%20a%20radio%20interview%20and%20take%20notes&#8230;.mp3" TargetMode="External"/><Relationship Id="rId2" Type="http://schemas.openxmlformats.org/officeDocument/2006/relationships/audio" Target="file:///E:\&#31995;&#32479;&#25991;&#20214;\360MoveData\Users\Administrator\Desktop\&#20248;&#31168;&#25945;&#26696;&#36873;&#25321;&#24615;&#24517;&#20462;&#19968;U5\&#20154;&#25945;&#36873;&#25321;&#24615;&#24517;&#20462;&#19968;U5&#38468;&#36192;&#36164;&#28304;\&#36873;&#20462;1unit5&#38899;&#39057;\31%202%20Listen%20to%20a%20radio%20interview%20and%20take%20notes&#8230;.mp3" TargetMode="Externa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9.png"/><Relationship Id="rId2" Type="http://schemas.microsoft.com/office/2007/relationships/media" Target="file:///E:\&#31995;&#32479;&#25991;&#20214;\360MoveData\Users\Administrator\Desktop\&#20248;&#31168;&#25945;&#26696;&#36873;&#25321;&#24615;&#24517;&#20462;&#19968;U5\&#20154;&#25945;&#36873;&#25321;&#24615;&#24517;&#20462;&#19968;U5&#38468;&#36192;&#36164;&#28304;\&#36873;&#20462;1unit5&#38899;&#39057;\32%203%20Listen%20again%20and%20identify%20how%20the%20speaker%20supports%20his%20facts....mp3" TargetMode="External"/><Relationship Id="rId1" Type="http://schemas.openxmlformats.org/officeDocument/2006/relationships/audio" Target="file:///E:\&#31995;&#32479;&#25991;&#20214;\360MoveData\Users\Administrator\Desktop\&#20248;&#31168;&#25945;&#26696;&#36873;&#25321;&#24615;&#24517;&#20462;&#19968;U5\&#20154;&#25945;&#36873;&#25321;&#24615;&#24517;&#20462;&#19968;U5&#38468;&#36192;&#36164;&#28304;\&#36873;&#20462;1unit5&#38899;&#39057;\32%203%20Listen%20again%20and%20identify%20how%20the%20speaker%20supports%20his%20facts....mp3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99382" y="1568008"/>
            <a:ext cx="8271287" cy="2822507"/>
          </a:xfrm>
        </p:spPr>
        <p:txBody>
          <a:bodyPr>
            <a:normAutofit fontScale="90000"/>
          </a:bodyPr>
          <a:lstStyle/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Unit </a:t>
            </a:r>
            <a:r>
              <a:rPr lang="en-US" altLang="zh-C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5 Using Language</a:t>
            </a:r>
            <a:br>
              <a:rPr lang="en-US" altLang="zh-CN" sz="4400" dirty="0"/>
            </a:br>
            <a:r>
              <a:rPr lang="en-US" altLang="zh-CN" sz="4400" b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Explore the world hunger problem</a:t>
            </a:r>
            <a:endParaRPr lang="zh-C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635" y="682625"/>
            <a:ext cx="12114530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Step IV World Food Day Activities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Work in groups to brainstorm ideas for some school activities that celebrate World Food Day. Use the following expressions to help you communicate with your group members.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Sharing your opinions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3742857" name="文本框 1073742856"/>
          <p:cNvSpPr txBox="1"/>
          <p:nvPr/>
        </p:nvSpPr>
        <p:spPr>
          <a:xfrm>
            <a:off x="249555" y="2940050"/>
            <a:ext cx="11693525" cy="183515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horz" wrap="square" anchor="t"/>
          <a:p>
            <a:r>
              <a:rPr lang="zh-CN" altLang="en-US" sz="2400"/>
              <a:t>I</a:t>
            </a:r>
            <a:r>
              <a:rPr lang="en-US" altLang="zh-CN" sz="2400"/>
              <a:t>'</a:t>
            </a:r>
            <a:r>
              <a:rPr lang="zh-CN" altLang="en-US" sz="2400"/>
              <a:t>d rather...                             In my eyes                                In my opinion,...</a:t>
            </a:r>
            <a:endParaRPr lang="zh-CN" altLang="en-US" sz="2400"/>
          </a:p>
          <a:p>
            <a:r>
              <a:rPr lang="zh-CN" altLang="en-US" sz="2400"/>
              <a:t>Without a doubt...               The advantages are...             I have a feeling that...</a:t>
            </a:r>
            <a:endParaRPr lang="zh-CN" altLang="en-US" sz="2400"/>
          </a:p>
          <a:p>
            <a:r>
              <a:rPr lang="zh-CN" altLang="en-US" sz="2400"/>
              <a:t>It</a:t>
            </a:r>
            <a:r>
              <a:rPr lang="en-US" altLang="zh-CN" sz="2400"/>
              <a:t>'</a:t>
            </a:r>
            <a:r>
              <a:rPr lang="zh-CN" altLang="en-US" sz="2400"/>
              <a:t>s a pity that...                    I</a:t>
            </a:r>
            <a:r>
              <a:rPr lang="en-US" altLang="zh-CN" sz="2400"/>
              <a:t>'</a:t>
            </a:r>
            <a:r>
              <a:rPr lang="zh-CN" altLang="en-US" sz="2400"/>
              <a:t>d prefer...because...             My impression is that...</a:t>
            </a:r>
            <a:endParaRPr lang="zh-CN" altLang="en-US" sz="2400"/>
          </a:p>
          <a:p>
            <a:r>
              <a:rPr lang="zh-CN" altLang="en-US" sz="2400"/>
              <a:t>I think/guess/believe...       From my point of view,...       My view/opinion/belief is that...</a:t>
            </a:r>
            <a:endParaRPr lang="zh-CN" altLang="en-US" sz="2400"/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 (86)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30345" y="642169"/>
            <a:ext cx="11894180" cy="581446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占位符 1"/>
          <p:cNvSpPr>
            <a:spLocks noGrp="1"/>
          </p:cNvSpPr>
          <p:nvPr>
            <p:ph type="body" sz="half" idx="2"/>
          </p:nvPr>
        </p:nvSpPr>
        <p:spPr>
          <a:xfrm>
            <a:off x="2108008" y="2063468"/>
            <a:ext cx="7775890" cy="3811905"/>
          </a:xfrm>
        </p:spPr>
        <p:txBody>
          <a:bodyPr>
            <a:normAutofit fontScale="90000"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1.To surf the Internet for further information about the World Food Day.</a:t>
            </a:r>
            <a:endParaRPr sz="32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sz="3200" b="1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2.Write a speech to call on more people to safe food.</a:t>
            </a:r>
            <a:endParaRPr sz="3200" b="1" dirty="0" smtClean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WordArt 3"/>
          <p:cNvSpPr/>
          <p:nvPr/>
        </p:nvSpPr>
        <p:spPr>
          <a:xfrm>
            <a:off x="3783245" y="928241"/>
            <a:ext cx="3673475" cy="10795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3600" b="1" dirty="0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53882" dir="2699999" algn="ctr" rotWithShape="0">
                    <a:srgbClr val="9999FF">
                      <a:alpha val="78000"/>
                    </a:srgbClr>
                  </a:outerShdw>
                </a:effectLst>
                <a:latin typeface="Arial Black" panose="020B0A04020102020204" charset="0"/>
                <a:ea typeface="Arial Black" panose="020B0A04020102020204" charset="0"/>
              </a:rPr>
              <a:t>homework</a:t>
            </a:r>
            <a:endParaRPr lang="zh-CN" altLang="en-US" sz="3600" b="1" dirty="0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53882" dir="2699999" algn="ctr" rotWithShape="0">
                  <a:srgbClr val="9999FF">
                    <a:alpha val="78000"/>
                  </a:srgbClr>
                </a:outerShdw>
              </a:effectLst>
              <a:latin typeface="Arial Black" panose="020B0A04020102020204" charset="0"/>
              <a:ea typeface="Arial Black" panose="020B0A040201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446" y="569486"/>
            <a:ext cx="10323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Teaching objectives:</a:t>
            </a:r>
            <a:endParaRPr lang="en-US" altLang="zh-CN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4308" y="1479794"/>
            <a:ext cx="1089601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lnSpc>
                <a:spcPts val="43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n"/>
            </a:pPr>
            <a:r>
              <a:rPr lang="en-US" altLang="zh-CN" sz="3600" b="1" dirty="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Segoe UI" panose="020B0502040204020203" pitchFamily="34" charset="0"/>
              </a:rPr>
              <a:t>By the end of this period, you will be able to</a:t>
            </a:r>
            <a:r>
              <a:rPr lang="en-US" altLang="zh-CN" sz="3600" b="1" dirty="0">
                <a:solidFill>
                  <a:srgbClr val="000000"/>
                </a:solidFill>
                <a:latin typeface="+mj-lt"/>
                <a:ea typeface="Segoe UI" panose="020B0502040204020203" pitchFamily="34" charset="0"/>
              </a:rPr>
              <a:t>…</a:t>
            </a:r>
            <a:endParaRPr lang="zh-CN" altLang="en-US" sz="3600" b="1" dirty="0">
              <a:solidFill>
                <a:srgbClr val="000000"/>
              </a:solidFill>
              <a:latin typeface="+mj-lt"/>
              <a:ea typeface="Segoe UI" panose="020B0502040204020203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4475" y="2006600"/>
            <a:ext cx="1175702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zh-CN" sz="32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 know about the problem of world hunger.</a:t>
            </a:r>
            <a:endParaRPr lang="en-US" altLang="zh-CN" sz="3200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lv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zh-CN" sz="32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understand the content of listening texts</a:t>
            </a:r>
            <a:endParaRPr lang="en-US" altLang="zh-CN" sz="3200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lv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zh-CN" sz="32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 talk with their peers about the causes of world hunger.</a:t>
            </a:r>
            <a:endParaRPr lang="en-US" altLang="zh-CN" sz="3200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R="0" lvl="0" indent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None/>
            </a:pPr>
            <a:r>
              <a:rPr lang="en-US" altLang="zh-CN" sz="3200" b="1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 voice their opinions on possible solutions to world hunger.</a:t>
            </a:r>
            <a:endParaRPr lang="en-US" altLang="zh-CN" sz="3200" b="1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84754" y="1246757"/>
            <a:ext cx="11580540" cy="1076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 kern="100" smtClean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pairs discuss what you can see in the photo and how you think each photo relates to world hunger.</a:t>
            </a:r>
            <a:endParaRPr lang="en-US" altLang="zh-CN" sz="3200" b="1" kern="100" smtClean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6783" y="600294"/>
            <a:ext cx="314804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Lead in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20" descr="0399f6afb9621bd97eb0d160aaf43a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2729865"/>
            <a:ext cx="11938000" cy="2621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14630" y="884555"/>
            <a:ext cx="11762740" cy="37306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Step II Listening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 1 Listen to a radio interview and take notes. Then answer the following questions.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1.What is FAO? What is its mission?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2.What can seriously affect crop production?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3.What does the FAO think about nutritious food?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4.What is the FAO doing to alleviate world hunger?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5.What does the FAO suggest countries do?</a:t>
            </a:r>
            <a:r>
              <a:rPr lang="zh-CN" altLang="en-US" b="1"/>
              <a:t>    </a:t>
            </a:r>
            <a:endParaRPr lang="zh-CN" altLang="en-US" b="1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5280" y="2218690"/>
            <a:ext cx="3042920" cy="4302760"/>
          </a:xfrm>
          <a:prstGeom prst="rect">
            <a:avLst/>
          </a:prstGeom>
        </p:spPr>
      </p:pic>
      <p:pic>
        <p:nvPicPr>
          <p:cNvPr id="5" name="31 2 Listen to a radio interview and take notes…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99630" y="4873625"/>
            <a:ext cx="1514475" cy="109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77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51460" y="796290"/>
            <a:ext cx="11485245" cy="2907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6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1.What is FAO? What is its mission?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3660"/>
              </a:lnSpc>
            </a:pP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3660"/>
              </a:lnSpc>
            </a:pP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3660"/>
              </a:lnSpc>
            </a:pP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3660"/>
              </a:lnSpc>
            </a:pP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2.What can seriously affect crop production?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558290"/>
            <a:ext cx="1147254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FAO stands for Food and Agriculture Organization. Its aim is to eliminate world hunger.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4160" y="4027805"/>
            <a:ext cx="11472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Droughts, floods and climate change.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225280" y="2218690"/>
            <a:ext cx="3042920" cy="4302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150495" y="732790"/>
            <a:ext cx="11889105" cy="38461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6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3.What does the FAO think about nutritious food?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3660"/>
              </a:lnSpc>
            </a:pP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60"/>
              </a:lnSpc>
            </a:pP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4.What is the FAO doing to alleviate world hunger?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3660"/>
              </a:lnSpc>
            </a:pP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3660"/>
              </a:lnSpc>
            </a:pP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fontAlgn="auto">
              <a:lnSpc>
                <a:spcPts val="3660"/>
              </a:lnSpc>
            </a:pP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36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5.What does the FAO suggest countries do?</a:t>
            </a:r>
            <a:r>
              <a:rPr lang="zh-CN" altLang="en-US" sz="2800" b="1">
                <a:sym typeface="+mn-ea"/>
              </a:rPr>
              <a:t>   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85140" y="1275715"/>
            <a:ext cx="112198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FAO believes everyone should have the right to get healthy food.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7825" y="2815590"/>
            <a:ext cx="1137158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The FSO runs a project calls Climate-Smart Agriculture, which helps countries to develop sustainable agriculture.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9725" y="4632960"/>
            <a:ext cx="1152334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Every country needs to focus on making new achievements in agriculture too, which can often benefit the whole world.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74930" y="594360"/>
            <a:ext cx="1211643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 2 Listen again and identify how the speaker supports his facts. Match the supporting evidence with the facts.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According to our latest figures,.....                 A. wars can heavily affect food                            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production and transportation.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There is strong evidence to suggest that....    B. (world hunger) stands at around 11% of the world’s population.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Our research indicates that ....                       C. many people just can</a:t>
            </a:r>
            <a:r>
              <a:rPr lang="en-US" altLang="zh-CN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afford to eat well</a:t>
            </a:r>
            <a:endParaRPr lang="zh-CN" altLang="en-US" sz="28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5906135" y="1742440"/>
            <a:ext cx="1198880" cy="13379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5906135" y="3080385"/>
            <a:ext cx="1198880" cy="13379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5918835" y="1843405"/>
            <a:ext cx="1362710" cy="242316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32 3 Listen again and identify how the speaker supports his facts...">
            <a:hlinkClick r:id="" action="ppaction://media"/>
          </p:cNvPr>
          <p:cNvPicPr/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497060" y="5491480"/>
            <a:ext cx="1060450" cy="9467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3" dur="1778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6860" y="909955"/>
            <a:ext cx="11699875" cy="42564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Task 3 Listen for details.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41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1.There is strong evidence to suggest that many people just can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 afford to eat well. And it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 not just about ____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________;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41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people need to eat ____________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________, which often _______________________________  or ____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____________.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lnSpc>
                <a:spcPts val="416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2.And, of course, global conflict must_____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__________. And don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 forget that we as individuals can also make a difference: ____________________________.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51475" y="1818640"/>
            <a:ext cx="64623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enough food to eat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31210" y="2449195"/>
            <a:ext cx="4808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nutritious food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2620" y="2971165"/>
            <a:ext cx="4808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enough food to eat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525260" y="2971165"/>
            <a:ext cx="4808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have access to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78245" y="3493135"/>
            <a:ext cx="48088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eliminated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7190" y="4519930"/>
            <a:ext cx="661416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 food that supports the environment, and never waste food.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6695" y="846455"/>
            <a:ext cx="11636375" cy="31076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Step III  Speaking：Talk about world hunger and possible solutions.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1.What are the possible causes of world hunger that you can think of?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2.What can people and countries do to help alleviate these causes?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49895" y="4630420"/>
            <a:ext cx="4142105" cy="1937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8625" y="2411730"/>
            <a:ext cx="115100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Droughts, floods, poverty; war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28625" y="4108450"/>
            <a:ext cx="1151001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droughts, we can invent new forms of agriculture that do not rely so much on water, and drought-resistant crops; floods can often be prevented by the building of dams and levees; poverty is best solved through economic development and programmes that give people more opportunities; war may be solved through international negotiation.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2202,&quot;width&quot;:10029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lang="zh-CN" altLang="en-US" sz="2800" b="1">
            <a:latin typeface="Times New Roman" panose="02020603050405020304" pitchFamily="18" charset="0"/>
            <a:cs typeface="Times New Roman" panose="02020603050405020304" pitchFamily="18" charset="0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4021</Words>
  <Application>WPS 演示</Application>
  <PresentationFormat>自定义</PresentationFormat>
  <Paragraphs>110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Times New Roman</vt:lpstr>
      <vt:lpstr>微软雅黑</vt:lpstr>
      <vt:lpstr>Segoe UI</vt:lpstr>
      <vt:lpstr>Arial Black</vt:lpstr>
      <vt:lpstr>Arial Unicode MS</vt:lpstr>
      <vt:lpstr>Calibri</vt:lpstr>
      <vt:lpstr>Office 主题</vt:lpstr>
      <vt:lpstr>Unit 5 Using Language Explore the world hunger problem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Hannah</cp:lastModifiedBy>
  <cp:revision>108</cp:revision>
  <dcterms:created xsi:type="dcterms:W3CDTF">2020-01-14T10:19:00Z</dcterms:created>
  <dcterms:modified xsi:type="dcterms:W3CDTF">2021-08-15T09:12:28Z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BE9A21D4D5AE458F8703A9B261B0A186</vt:lpwstr>
  </property>
</Properties>
</file>