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sldIdLst>
    <p:sldId id="329" r:id="rId3"/>
    <p:sldId id="333" r:id="rId4"/>
    <p:sldId id="356" r:id="rId5"/>
    <p:sldId id="357" r:id="rId6"/>
    <p:sldId id="399" r:id="rId7"/>
    <p:sldId id="358" r:id="rId8"/>
    <p:sldId id="416" r:id="rId9"/>
    <p:sldId id="400" r:id="rId10"/>
    <p:sldId id="360" r:id="rId11"/>
    <p:sldId id="361" r:id="rId12"/>
    <p:sldId id="362" r:id="rId13"/>
    <p:sldId id="363" r:id="rId14"/>
    <p:sldId id="364" r:id="rId15"/>
    <p:sldId id="373" r:id="rId16"/>
    <p:sldId id="409" r:id="rId17"/>
    <p:sldId id="410" r:id="rId18"/>
    <p:sldId id="403" r:id="rId19"/>
    <p:sldId id="404" r:id="rId20"/>
    <p:sldId id="405" r:id="rId21"/>
    <p:sldId id="406" r:id="rId22"/>
    <p:sldId id="407" r:id="rId23"/>
    <p:sldId id="411" r:id="rId24"/>
    <p:sldId id="412" r:id="rId25"/>
    <p:sldId id="413" r:id="rId26"/>
    <p:sldId id="414" r:id="rId27"/>
    <p:sldId id="415" r:id="rId28"/>
    <p:sldId id="330" r:id="rId29"/>
  </p:sldIdLst>
  <p:sldSz cx="12192000" cy="6858000"/>
  <p:notesSz cx="7103745" cy="10234295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tags" Target="tags/tag1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5" Type="http://schemas.openxmlformats.org/officeDocument/2006/relationships/theme" Target="../theme/theme1.xml"/><Relationship Id="rId24" Type="http://schemas.openxmlformats.org/officeDocument/2006/relationships/image" Target="../media/image1.png"/><Relationship Id="rId23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</p:sldLayoutIdLst>
  <p:transition spd="slow">
    <p:random/>
  </p:transition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0.xml"/><Relationship Id="rId2" Type="http://schemas.openxmlformats.org/officeDocument/2006/relationships/image" Target="../media/image4.emf"/><Relationship Id="rId1" Type="http://schemas.openxmlformats.org/officeDocument/2006/relationships/package" Target="../embeddings/Document2.docx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21.xml"/><Relationship Id="rId4" Type="http://schemas.openxmlformats.org/officeDocument/2006/relationships/image" Target="../media/image6.emf"/><Relationship Id="rId3" Type="http://schemas.openxmlformats.org/officeDocument/2006/relationships/package" Target="../embeddings/Document4.docx"/><Relationship Id="rId2" Type="http://schemas.openxmlformats.org/officeDocument/2006/relationships/image" Target="../media/image5.emf"/><Relationship Id="rId1" Type="http://schemas.openxmlformats.org/officeDocument/2006/relationships/package" Target="../embeddings/Document3.docx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23.xml"/><Relationship Id="rId2" Type="http://schemas.openxmlformats.org/officeDocument/2006/relationships/image" Target="../media/image7.emf"/><Relationship Id="rId1" Type="http://schemas.openxmlformats.org/officeDocument/2006/relationships/package" Target="../embeddings/Document5.docx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emf"/><Relationship Id="rId1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6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0.e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9.wmf"/><Relationship Id="rId1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7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emf"/><Relationship Id="rId1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8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2.emf"/><Relationship Id="rId1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9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3.emf"/><Relationship Id="rId1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0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5.emf"/><Relationship Id="rId3" Type="http://schemas.openxmlformats.org/officeDocument/2006/relationships/oleObject" Target="../embeddings/oleObject8.bin"/><Relationship Id="rId2" Type="http://schemas.openxmlformats.org/officeDocument/2006/relationships/image" Target="../media/image14.emf"/><Relationship Id="rId1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1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7.emf"/><Relationship Id="rId3" Type="http://schemas.openxmlformats.org/officeDocument/2006/relationships/oleObject" Target="../embeddings/oleObject10.bin"/><Relationship Id="rId2" Type="http://schemas.openxmlformats.org/officeDocument/2006/relationships/image" Target="../media/image16.emf"/><Relationship Id="rId1" Type="http://schemas.openxmlformats.org/officeDocument/2006/relationships/oleObject" Target="../embeddings/oleObject9.bin"/></Relationships>
</file>

<file path=ppt/slides/_rels/slide21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2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9.emf"/><Relationship Id="rId3" Type="http://schemas.openxmlformats.org/officeDocument/2006/relationships/oleObject" Target="../embeddings/oleObject12.bin"/><Relationship Id="rId2" Type="http://schemas.openxmlformats.org/officeDocument/2006/relationships/image" Target="../media/image18.emf"/><Relationship Id="rId1" Type="http://schemas.openxmlformats.org/officeDocument/2006/relationships/oleObject" Target="../embeddings/oleObject11.bin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3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0.emf"/><Relationship Id="rId1" Type="http://schemas.openxmlformats.org/officeDocument/2006/relationships/package" Target="../embeddings/Document6.docx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4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1.emf"/><Relationship Id="rId1" Type="http://schemas.openxmlformats.org/officeDocument/2006/relationships/package" Target="../embeddings/Document7.docx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5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2.emf"/><Relationship Id="rId1" Type="http://schemas.openxmlformats.org/officeDocument/2006/relationships/oleObject" Target="../embeddings/oleObject13.bin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6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3.emf"/><Relationship Id="rId1" Type="http://schemas.openxmlformats.org/officeDocument/2006/relationships/package" Target="../embeddings/Document8.docx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9.xml"/><Relationship Id="rId2" Type="http://schemas.openxmlformats.org/officeDocument/2006/relationships/image" Target="../media/image3.emf"/><Relationship Id="rId1" Type="http://schemas.openxmlformats.org/officeDocument/2006/relationships/package" Target="../embeddings/Document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983817" y="131936"/>
            <a:ext cx="2957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人教</a:t>
            </a:r>
            <a:r>
              <a:rPr lang="en-US" altLang="zh-CN" b="1">
                <a:solidFill>
                  <a:schemeClr val="accent1"/>
                </a:solidFill>
              </a:rPr>
              <a:t>A</a:t>
            </a:r>
            <a:r>
              <a:rPr lang="zh-CN" altLang="en-US" b="1">
                <a:solidFill>
                  <a:schemeClr val="accent1"/>
                </a:solidFill>
              </a:rPr>
              <a:t>版 必修第一册</a:t>
            </a:r>
            <a:endParaRPr lang="zh-CN" altLang="en-US" b="1">
              <a:solidFill>
                <a:schemeClr val="accent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47670" y="1048385"/>
            <a:ext cx="798512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>
                <a:solidFill>
                  <a:srgbClr val="FF0000"/>
                </a:solidFill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第一章  集合与常用逻辑用语</a:t>
            </a:r>
            <a:endParaRPr lang="zh-CN" altLang="en-US" sz="4400" b="1">
              <a:solidFill>
                <a:srgbClr val="FF0000"/>
              </a:solidFill>
              <a:latin typeface="字魂27号-布丁体" panose="00000500000000000000" charset="-122"/>
              <a:ea typeface="字魂27号-布丁体" panose="00000500000000000000" charset="-122"/>
              <a:cs typeface="字魂27号-布丁体" panose="000005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85341" y="2948186"/>
            <a:ext cx="627951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rgbClr val="FF0000"/>
                </a:solidFill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章 末 总 结</a:t>
            </a:r>
            <a:endParaRPr lang="zh-CN" altLang="en-US" sz="4000" b="1">
              <a:solidFill>
                <a:srgbClr val="FF0000"/>
              </a:solidFill>
              <a:latin typeface="字魂27号-布丁体" panose="00000500000000000000" charset="-122"/>
              <a:ea typeface="字魂27号-布丁体" panose="00000500000000000000" charset="-122"/>
              <a:cs typeface="字魂27号-布丁体" panose="00000500000000000000" charset="-122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>
            <a:spLocks noChangeAspect="1"/>
          </p:cNvSpPr>
          <p:nvPr/>
        </p:nvSpPr>
        <p:spPr>
          <a:xfrm>
            <a:off x="1877060" y="874011"/>
            <a:ext cx="4773930" cy="6819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32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专题三     </a:t>
            </a:r>
            <a:r>
              <a:rPr lang="zh-CN" altLang="zh-CN" sz="32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集合的基本运算</a:t>
            </a:r>
            <a:endParaRPr lang="zh-CN" altLang="zh-CN" sz="3200" b="1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0" name="对象 9"/>
          <p:cNvGraphicFramePr/>
          <p:nvPr/>
        </p:nvGraphicFramePr>
        <p:xfrm>
          <a:off x="1420102" y="1555546"/>
          <a:ext cx="8169910" cy="1148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文档" r:id="rId1" imgW="3848100" imgH="542925" progId="Word.Document.12">
                  <p:embed/>
                </p:oleObj>
              </mc:Choice>
              <mc:Fallback>
                <p:oleObj name="文档" r:id="rId1" imgW="3848100" imgH="54292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420102" y="1555546"/>
                        <a:ext cx="8169910" cy="11487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>
            <a:spLocks noChangeAspect="1"/>
          </p:cNvSpPr>
          <p:nvPr/>
        </p:nvSpPr>
        <p:spPr>
          <a:xfrm>
            <a:off x="2032000" y="2704664"/>
            <a:ext cx="8128000" cy="363474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当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∩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∪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若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32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∁</a:t>
            </a:r>
            <a:r>
              <a:rPr lang="en-US" altLang="zh-CN" sz="32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)∩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B=B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求实数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的取值范围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3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分析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先将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代入集合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再借助数轴求解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"/>
                <a:tab pos="2538095" algn=""/>
                <a:tab pos="3221990" algn="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先将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32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∁</a:t>
            </a:r>
            <a:r>
              <a:rPr lang="en-US" altLang="zh-CN" sz="32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)∩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B=B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转化为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32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⊆∁</a:t>
            </a:r>
            <a:r>
              <a:rPr lang="en-US" altLang="zh-CN" sz="32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再分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B=</a:t>
            </a:r>
            <a:r>
              <a:rPr lang="en-US" altLang="zh-CN" sz="32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⌀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和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US" altLang="zh-CN" sz="32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⌀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两种情况讨论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3200" i="1">
              <a:solidFill>
                <a:srgbClr val="000000"/>
              </a:solidFill>
              <a:effectLst/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2032000" y="545677"/>
            <a:ext cx="5087620" cy="6076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"/>
                <a:tab pos="2538095" algn=""/>
                <a:tab pos="3221990" algn=""/>
              </a:tabLst>
            </a:pPr>
            <a:r>
              <a:rPr lang="zh-CN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解</a:t>
            </a: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当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a=-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时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B=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x|-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&lt;x&lt;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1}, 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/>
          <p:nvPr/>
        </p:nvGraphicFramePr>
        <p:xfrm>
          <a:off x="1784432" y="1153112"/>
          <a:ext cx="8169910" cy="1376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文档" r:id="rId1" imgW="3848100" imgH="647700" progId="Word.Document.12">
                  <p:embed/>
                </p:oleObj>
              </mc:Choice>
              <mc:Fallback>
                <p:oleObj name="文档" r:id="rId1" imgW="3848100" imgH="64770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784432" y="1153112"/>
                        <a:ext cx="8169910" cy="13766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>
            <a:spLocks noChangeAspect="1"/>
          </p:cNvSpPr>
          <p:nvPr/>
        </p:nvSpPr>
        <p:spPr>
          <a:xfrm>
            <a:off x="2032000" y="2368112"/>
            <a:ext cx="8128000" cy="112458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∵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8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∁</a:t>
            </a:r>
            <a:r>
              <a:rPr lang="en-US" altLang="zh-CN" sz="28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)∩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B=B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∴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8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⊆∁</a:t>
            </a:r>
            <a:r>
              <a:rPr lang="en-US" altLang="zh-CN" sz="2800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当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B=</a:t>
            </a:r>
            <a:r>
              <a:rPr lang="en-US" altLang="zh-CN" sz="28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⌀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时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,2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8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≥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a+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解得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8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≥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2;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9" name="对象 8"/>
          <p:cNvGraphicFramePr/>
          <p:nvPr/>
        </p:nvGraphicFramePr>
        <p:xfrm>
          <a:off x="1661877" y="3491993"/>
          <a:ext cx="8169910" cy="2404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文档" r:id="rId3" imgW="3848100" imgH="1133475" progId="Word.Document.12">
                  <p:embed/>
                </p:oleObj>
              </mc:Choice>
              <mc:Fallback>
                <p:oleObj name="文档" r:id="rId3" imgW="3848100" imgH="11334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661877" y="3491993"/>
                        <a:ext cx="8169910" cy="24041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>
            <a:spLocks noChangeAspect="1"/>
          </p:cNvSpPr>
          <p:nvPr/>
        </p:nvSpPr>
        <p:spPr>
          <a:xfrm>
            <a:off x="1381125" y="1057275"/>
            <a:ext cx="9218930" cy="4299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解题技巧：</a:t>
            </a:r>
            <a:endParaRPr lang="zh-CN" altLang="en-US" sz="28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</a:t>
            </a:r>
            <a:r>
              <a:rPr lang="zh-CN" altLang="zh-CN" sz="280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若所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给集合是有限集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则首先把集合中的元素一一列举出来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然后结合交集、并集、补集的定义来求解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另外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针对此类问题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在解答过程中也常常借助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Venn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图来求解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这样处理起来比较直观、形象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且解答时不易出错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若所给集合是无限集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则常借助数轴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首先把已知集合及全集分别表示在数轴上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然后再根据交集、并集、补集的定义求解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这样处理比较形象直观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解答过程中注意边界问题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833755" y="748030"/>
            <a:ext cx="10063480" cy="3709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28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【跟踪训练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28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4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设全集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U=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集合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400" i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x|x</a:t>
            </a:r>
            <a:r>
              <a:rPr lang="en-US" altLang="zh-CN" sz="24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或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≥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5}, 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B=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x|x</a:t>
            </a:r>
            <a:r>
              <a:rPr lang="en-US" altLang="zh-CN" sz="24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2}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4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zh-CN" sz="24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∁</a:t>
            </a:r>
            <a:r>
              <a:rPr lang="en-US" altLang="zh-CN" sz="2400" i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∪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zh-CN" altLang="zh-CN" sz="24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记</a:t>
            </a:r>
            <a:r>
              <a:rPr lang="en-US" altLang="zh-CN" sz="24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∁</a:t>
            </a:r>
            <a:r>
              <a:rPr lang="en-US" altLang="zh-CN" sz="2400" i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∪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=D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C=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4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且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∩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D=C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的取值范围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4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24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解</a:t>
            </a:r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由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400" i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x|x</a:t>
            </a:r>
            <a:r>
              <a:rPr lang="en-US" altLang="zh-CN" sz="24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≥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5},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B=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x|x</a:t>
            </a:r>
            <a:r>
              <a:rPr lang="en-US" altLang="zh-CN" sz="24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2},</a:t>
            </a:r>
            <a:endParaRPr lang="zh-CN" altLang="zh-CN" sz="24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可知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∪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B=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x|x</a:t>
            </a:r>
            <a:r>
              <a:rPr lang="en-US" altLang="zh-CN" sz="24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≥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5}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4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又全集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U=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故</a:t>
            </a:r>
            <a:r>
              <a:rPr lang="en-US" altLang="zh-CN" sz="24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∁</a:t>
            </a:r>
            <a:r>
              <a:rPr lang="en-US" altLang="zh-CN" sz="2400" i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∪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&lt;x&lt;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5}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4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由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得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D=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&lt;x&lt;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5}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由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∩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D=C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得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4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⊆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endParaRPr lang="zh-CN" altLang="zh-CN" sz="24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①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当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C=</a:t>
            </a:r>
            <a:r>
              <a:rPr lang="en-US" altLang="zh-CN" sz="24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⌀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时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有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-a&lt;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解得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a&gt;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1;</a:t>
            </a:r>
            <a:endParaRPr lang="zh-CN" altLang="zh-CN" sz="24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对象 3"/>
          <p:cNvGraphicFramePr/>
          <p:nvPr/>
        </p:nvGraphicFramePr>
        <p:xfrm>
          <a:off x="552450" y="4384040"/>
          <a:ext cx="9137650" cy="1408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文档" r:id="rId1" imgW="3841115" imgH="567055" progId="Word.Document.12">
                  <p:embed/>
                </p:oleObj>
              </mc:Choice>
              <mc:Fallback>
                <p:oleObj name="文档" r:id="rId1" imgW="3841115" imgH="56705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52450" y="4384040"/>
                        <a:ext cx="9137650" cy="14084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>
            <a:spLocks noChangeAspect="1"/>
          </p:cNvSpPr>
          <p:nvPr/>
        </p:nvSpPr>
        <p:spPr>
          <a:xfrm>
            <a:off x="833755" y="5792785"/>
            <a:ext cx="4236720" cy="5340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综上可知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的取值范围为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a&gt;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02" name="对象 102401"/>
          <p:cNvGraphicFramePr/>
          <p:nvPr/>
        </p:nvGraphicFramePr>
        <p:xfrm>
          <a:off x="746125" y="993140"/>
          <a:ext cx="7173759" cy="2723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1" imgW="7219950" imgH="2571750" progId="Word.Document.8">
                  <p:embed/>
                </p:oleObj>
              </mc:Choice>
              <mc:Fallback>
                <p:oleObj name="Document" r:id="rId1" imgW="7219950" imgH="25717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46125" y="993140"/>
                        <a:ext cx="7173759" cy="27234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/>
          <p:cNvSpPr>
            <a:spLocks noChangeAspect="1"/>
          </p:cNvSpPr>
          <p:nvPr/>
        </p:nvSpPr>
        <p:spPr>
          <a:xfrm>
            <a:off x="1090930" y="169796"/>
            <a:ext cx="8040370" cy="6819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32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专题四     </a:t>
            </a:r>
            <a:r>
              <a:rPr lang="zh-CN" altLang="zh-CN" sz="32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充分条件、必要条件的判断及应用</a:t>
            </a:r>
            <a:endParaRPr lang="zh-CN" altLang="zh-CN" sz="3200" b="1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899653" y="3614700"/>
            <a:ext cx="10304204" cy="181588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612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28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解析：</a:t>
            </a:r>
            <a:r>
              <a:rPr kumimoji="0" 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楷体_GB2312" pitchFamily="49" charset="-122"/>
                <a:cs typeface="Times New Roman" panose="02020603050405020304" pitchFamily="18" charset="0"/>
              </a:rPr>
              <a:t>要使不等式</a:t>
            </a:r>
            <a:r>
              <a:rPr kumimoji="0" lang="zh-CN" altLang="zh-CN" sz="2800" b="1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x</a:t>
            </a:r>
            <a:r>
              <a:rPr kumimoji="0" lang="zh-CN" altLang="zh-CN" sz="4000" b="1" i="0" u="none" strike="noStrike" cap="none" normalizeH="0" baseline="3000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2</a:t>
            </a:r>
            <a:r>
              <a:rPr kumimoji="0" 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－</a:t>
            </a: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2</a:t>
            </a:r>
            <a:r>
              <a:rPr kumimoji="0" lang="zh-CN" altLang="zh-CN" sz="2800" b="1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ax</a:t>
            </a:r>
            <a:r>
              <a:rPr kumimoji="0" 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＋</a:t>
            </a:r>
            <a:r>
              <a:rPr kumimoji="0" lang="zh-CN" altLang="zh-CN" sz="2800" b="1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a</a:t>
            </a: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&gt;0</a:t>
            </a:r>
            <a:r>
              <a:rPr kumimoji="0" 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的解集为</a:t>
            </a: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R</a:t>
            </a:r>
            <a:r>
              <a:rPr kumimoji="0" 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，应有</a:t>
            </a:r>
            <a:r>
              <a:rPr kumimoji="0" lang="zh-CN" altLang="zh-CN" sz="2800" b="1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Δ</a:t>
            </a:r>
            <a:r>
              <a:rPr kumimoji="0" 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＝</a:t>
            </a: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(</a:t>
            </a:r>
            <a:r>
              <a:rPr kumimoji="0" 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－</a:t>
            </a: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2</a:t>
            </a:r>
            <a:r>
              <a:rPr kumimoji="0" lang="zh-CN" altLang="zh-CN" sz="2800" b="1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a</a:t>
            </a: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)</a:t>
            </a:r>
            <a:r>
              <a:rPr kumimoji="0" lang="zh-CN" altLang="zh-CN" sz="4000" b="1" i="0" u="none" strike="noStrike" cap="none" normalizeH="0" baseline="3000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2</a:t>
            </a:r>
            <a:r>
              <a:rPr kumimoji="0" 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－</a:t>
            </a: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4</a:t>
            </a:r>
            <a:r>
              <a:rPr kumimoji="0" lang="zh-CN" altLang="zh-CN" sz="2800" b="1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a</a:t>
            </a: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&lt;0</a:t>
            </a:r>
            <a:r>
              <a:rPr kumimoji="0" 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，即</a:t>
            </a: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4</a:t>
            </a:r>
            <a:r>
              <a:rPr kumimoji="0" lang="zh-CN" altLang="zh-CN" sz="2800" b="1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a</a:t>
            </a:r>
            <a:r>
              <a:rPr kumimoji="0" lang="zh-CN" altLang="zh-CN" sz="4000" b="1" i="0" u="none" strike="noStrike" cap="none" normalizeH="0" baseline="3000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2</a:t>
            </a:r>
            <a:r>
              <a:rPr kumimoji="0" 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－</a:t>
            </a: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4</a:t>
            </a:r>
            <a:r>
              <a:rPr kumimoji="0" lang="zh-CN" altLang="zh-CN" sz="2800" b="1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a</a:t>
            </a: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&lt;0</a:t>
            </a:r>
            <a:r>
              <a:rPr kumimoji="0" 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，所以</a:t>
            </a: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0&lt;</a:t>
            </a:r>
            <a:r>
              <a:rPr kumimoji="0" lang="zh-CN" altLang="zh-CN" sz="2800" b="1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a</a:t>
            </a: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&lt;1</a:t>
            </a:r>
            <a:r>
              <a:rPr kumimoji="0" 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，此即为</a:t>
            </a:r>
            <a:r>
              <a:rPr kumimoji="0" 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kumimoji="0" 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楷体_GB2312" pitchFamily="49" charset="-122"/>
                <a:cs typeface="Times New Roman" panose="02020603050405020304" pitchFamily="18" charset="0"/>
              </a:rPr>
              <a:t>关于</a:t>
            </a:r>
            <a:r>
              <a:rPr kumimoji="0" lang="zh-CN" altLang="zh-CN" sz="2800" b="1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x</a:t>
            </a:r>
            <a:r>
              <a:rPr kumimoji="0" 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的不等式</a:t>
            </a:r>
            <a:r>
              <a:rPr kumimoji="0" lang="zh-CN" altLang="zh-CN" sz="2800" b="1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x</a:t>
            </a:r>
            <a:r>
              <a:rPr kumimoji="0" lang="zh-CN" altLang="zh-CN" sz="4000" b="1" i="0" u="none" strike="noStrike" cap="none" normalizeH="0" baseline="3000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2</a:t>
            </a:r>
            <a:r>
              <a:rPr kumimoji="0" 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－</a:t>
            </a: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2</a:t>
            </a:r>
            <a:r>
              <a:rPr kumimoji="0" lang="zh-CN" altLang="zh-CN" sz="2800" b="1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ax</a:t>
            </a:r>
            <a:r>
              <a:rPr kumimoji="0" 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＋</a:t>
            </a:r>
            <a:r>
              <a:rPr kumimoji="0" lang="zh-CN" altLang="zh-CN" sz="2800" b="1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a</a:t>
            </a: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&gt;0</a:t>
            </a:r>
            <a:r>
              <a:rPr kumimoji="0" 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的解集为</a:t>
            </a: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R</a:t>
            </a: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kumimoji="0" 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楷体_GB2312" pitchFamily="49" charset="-122"/>
                <a:cs typeface="Times New Roman" panose="02020603050405020304" pitchFamily="18" charset="0"/>
              </a:rPr>
              <a:t>的充要条件，因此一个必要不充分条件是</a:t>
            </a: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0</a:t>
            </a: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≤</a:t>
            </a:r>
            <a:r>
              <a:rPr kumimoji="0" lang="zh-CN" altLang="zh-CN" sz="2800" b="1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a</a:t>
            </a: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≤</a:t>
            </a:r>
            <a:r>
              <a:rPr kumimoji="0" lang="zh-CN" altLang="zh-CN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1.</a:t>
            </a:r>
            <a:endParaRPr kumimoji="0" lang="zh-CN" altLang="zh-CN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870155" y="5855110"/>
            <a:ext cx="12192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612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24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答案：</a:t>
            </a:r>
            <a:r>
              <a:rPr kumimoji="0" lang="zh-CN" altLang="zh-CN" sz="24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088" grpId="0"/>
      <p:bldP spid="308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98245" y="744220"/>
            <a:ext cx="1021715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609600"/>
            <a:r>
              <a:rPr lang="en-US" sz="3200" b="0">
                <a:latin typeface="Times New Roman" panose="02020603050405020304" pitchFamily="18" charset="0"/>
              </a:rPr>
              <a:t>(2)</a:t>
            </a:r>
            <a:r>
              <a:rPr lang="zh-CN" sz="3200" b="0">
                <a:ea typeface="宋体" panose="02010600030101010101" pitchFamily="2" charset="-122"/>
              </a:rPr>
              <a:t>已知</a:t>
            </a:r>
            <a:r>
              <a:rPr lang="en-US" sz="3200" b="0" i="1">
                <a:latin typeface="Times New Roman" panose="02020603050405020304" pitchFamily="18" charset="0"/>
              </a:rPr>
              <a:t>x</a:t>
            </a:r>
            <a:r>
              <a:rPr lang="zh-CN" sz="3200" b="0">
                <a:ea typeface="宋体" panose="02010600030101010101" pitchFamily="2" charset="-122"/>
              </a:rPr>
              <a:t>，</a:t>
            </a:r>
            <a:r>
              <a:rPr lang="en-US" sz="3200" b="0" i="1">
                <a:latin typeface="Times New Roman" panose="02020603050405020304" pitchFamily="18" charset="0"/>
              </a:rPr>
              <a:t>y</a:t>
            </a:r>
            <a:r>
              <a:rPr lang="zh-CN" sz="3200" b="0">
                <a:ea typeface="宋体" panose="02010600030101010101" pitchFamily="2" charset="-122"/>
              </a:rPr>
              <a:t>都是非零实数，且</a:t>
            </a:r>
            <a:r>
              <a:rPr lang="en-US" sz="3200" b="0" i="1">
                <a:latin typeface="Times New Roman" panose="02020603050405020304" pitchFamily="18" charset="0"/>
              </a:rPr>
              <a:t>x</a:t>
            </a:r>
            <a:r>
              <a:rPr lang="en-US" sz="3200" b="0">
                <a:latin typeface="Times New Roman" panose="02020603050405020304" pitchFamily="18" charset="0"/>
              </a:rPr>
              <a:t>&gt;</a:t>
            </a:r>
            <a:r>
              <a:rPr lang="en-US" sz="3200" b="0" i="1">
                <a:latin typeface="Times New Roman" panose="02020603050405020304" pitchFamily="18" charset="0"/>
              </a:rPr>
              <a:t>y</a:t>
            </a:r>
            <a:r>
              <a:rPr lang="zh-CN" sz="3200" b="0">
                <a:ea typeface="宋体" panose="02010600030101010101" pitchFamily="2" charset="-122"/>
              </a:rPr>
              <a:t>，求证：         的充要条件是</a:t>
            </a:r>
            <a:r>
              <a:rPr lang="en-US" sz="3200" b="0" i="1">
                <a:latin typeface="Times New Roman" panose="02020603050405020304" pitchFamily="18" charset="0"/>
              </a:rPr>
              <a:t>xy</a:t>
            </a:r>
            <a:r>
              <a:rPr lang="en-US" sz="3200" b="0">
                <a:latin typeface="Times New Roman" panose="02020603050405020304" pitchFamily="18" charset="0"/>
              </a:rPr>
              <a:t>&gt;0.</a:t>
            </a:r>
            <a:endParaRPr lang="zh-CN" altLang="en-US" sz="3200"/>
          </a:p>
        </p:txBody>
      </p:sp>
      <p:graphicFrame>
        <p:nvGraphicFramePr>
          <p:cNvPr id="2" name="对象 1">
            <a:hlinkClick r:id="" action="ppaction://ole?verb=0"/>
          </p:cNvPr>
          <p:cNvGraphicFramePr/>
          <p:nvPr/>
        </p:nvGraphicFramePr>
        <p:xfrm>
          <a:off x="9323705" y="744220"/>
          <a:ext cx="739140" cy="763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" r:id="rId1" imgW="9753600" imgH="10058400" progId="Equation.DSMT4">
                  <p:embed/>
                </p:oleObj>
              </mc:Choice>
              <mc:Fallback>
                <p:oleObj name="" r:id="rId1" imgW="9753600" imgH="10058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9323705" y="744220"/>
                        <a:ext cx="739140" cy="7632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6389" name="对象 656388"/>
          <p:cNvGraphicFramePr/>
          <p:nvPr/>
        </p:nvGraphicFramePr>
        <p:xfrm>
          <a:off x="924878" y="2582228"/>
          <a:ext cx="10763885" cy="360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Document" r:id="rId3" imgW="10153650" imgH="3419475" progId="Word.Document.8">
                  <p:embed/>
                </p:oleObj>
              </mc:Choice>
              <mc:Fallback>
                <p:oleObj name="Document" r:id="rId3" imgW="10153650" imgH="34194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924878" y="2582228"/>
                        <a:ext cx="10763885" cy="360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7413" name="对象 657412"/>
          <p:cNvGraphicFramePr/>
          <p:nvPr/>
        </p:nvGraphicFramePr>
        <p:xfrm>
          <a:off x="718955" y="1451874"/>
          <a:ext cx="10754090" cy="3955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cument" r:id="rId1" imgW="10144760" imgH="3749040" progId="Word.Document.8">
                  <p:embed/>
                </p:oleObj>
              </mc:Choice>
              <mc:Fallback>
                <p:oleObj name="Document" r:id="rId1" imgW="10144760" imgH="374904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18955" y="1451874"/>
                        <a:ext cx="10754090" cy="39559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450" name="对象 104449"/>
          <p:cNvGraphicFramePr/>
          <p:nvPr/>
        </p:nvGraphicFramePr>
        <p:xfrm>
          <a:off x="1320688" y="1077532"/>
          <a:ext cx="8688070" cy="5194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" r:id="rId1" imgW="7991475" imgH="4772025" progId="Word.Document.8">
                  <p:embed/>
                </p:oleObj>
              </mc:Choice>
              <mc:Fallback>
                <p:oleObj name="" r:id="rId1" imgW="7991475" imgH="477202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320688" y="1077532"/>
                        <a:ext cx="8688070" cy="51949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1171575" y="115570"/>
            <a:ext cx="235204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解题技巧：</a:t>
            </a:r>
            <a:endParaRPr lang="zh-CN" altLang="en-US" sz="3200" b="1"/>
          </a:p>
        </p:txBody>
      </p:sp>
    </p:spTree>
  </p:cSld>
  <p:clrMapOvr>
    <a:masterClrMapping/>
  </p:clrMapOvr>
  <p:transition spd="slow"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26" name="对象 103425"/>
          <p:cNvGraphicFramePr/>
          <p:nvPr/>
        </p:nvGraphicFramePr>
        <p:xfrm>
          <a:off x="1257657" y="1233137"/>
          <a:ext cx="8174241" cy="3861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" r:id="rId1" imgW="7499350" imgH="3543300" progId="Word.Document.8">
                  <p:embed/>
                </p:oleObj>
              </mc:Choice>
              <mc:Fallback>
                <p:oleObj name="" r:id="rId1" imgW="7499350" imgH="35433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257657" y="1233137"/>
                        <a:ext cx="8174241" cy="38616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1746" name="对象 671745"/>
          <p:cNvGraphicFramePr/>
          <p:nvPr/>
        </p:nvGraphicFramePr>
        <p:xfrm>
          <a:off x="489109" y="1352868"/>
          <a:ext cx="11167745" cy="1358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Document" r:id="rId1" imgW="10582275" imgH="1295400" progId="Word.Document.8">
                  <p:embed/>
                </p:oleObj>
              </mc:Choice>
              <mc:Fallback>
                <p:oleObj name="Document" r:id="rId1" imgW="10582275" imgH="12954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89109" y="1352868"/>
                        <a:ext cx="11167745" cy="13582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对象 1"/>
          <p:cNvGraphicFramePr/>
          <p:nvPr/>
        </p:nvGraphicFramePr>
        <p:xfrm>
          <a:off x="726258" y="4096484"/>
          <a:ext cx="10739120" cy="1186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" r:id="rId3" imgW="10153650" imgH="1123950" progId="Word.Document.8">
                  <p:embed/>
                </p:oleObj>
              </mc:Choice>
              <mc:Fallback>
                <p:oleObj name="" r:id="rId3" imgW="10153650" imgH="11239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26258" y="4096484"/>
                        <a:ext cx="10739120" cy="11868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49567"/>
            <a:ext cx="10972800" cy="1143000"/>
          </a:xfrm>
        </p:spPr>
        <p:txBody>
          <a:bodyPr/>
          <a:lstStyle/>
          <a:p>
            <a:r>
              <a:rPr lang="zh-CN" altLang="en-US" b="1"/>
              <a:t>教学目标及核心素养</a:t>
            </a:r>
            <a:endParaRPr lang="zh-CN" altLang="en-US" b="1"/>
          </a:p>
        </p:txBody>
      </p:sp>
      <p:graphicFrame>
        <p:nvGraphicFramePr>
          <p:cNvPr id="557098" name="Group 42"/>
          <p:cNvGraphicFramePr>
            <a:graphicFrameLocks noGrp="1"/>
          </p:cNvGraphicFramePr>
          <p:nvPr>
            <p:ph idx="1"/>
          </p:nvPr>
        </p:nvGraphicFramePr>
        <p:xfrm>
          <a:off x="838200" y="1492250"/>
          <a:ext cx="10515600" cy="5396865"/>
        </p:xfrm>
        <a:graphic>
          <a:graphicData uri="http://schemas.openxmlformats.org/drawingml/2006/table">
            <a:tbl>
              <a:tblPr/>
              <a:tblGrid>
                <a:gridCol w="1584960"/>
                <a:gridCol w="8930640"/>
              </a:tblGrid>
              <a:tr h="1909445">
                <a:tc>
                  <a:txBody>
                    <a:bodyPr wrap="square"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Calibri" panose="020F0502020204030204" charset="0"/>
                        </a:rPr>
                        <a:t>教学目标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Calibri" panose="020F0502020204030204" charset="0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r>
                        <a:rPr altLang="zh-CN" sz="2000" b="1" kern="1000" baseline="0"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1.</a:t>
                      </a:r>
                      <a:r>
                        <a:rPr lang="zh-CN" altLang="zh-CN" sz="2000" b="1" baseline="0">
                          <a:solidFill>
                            <a:srgbClr val="000000"/>
                          </a:solidFill>
                          <a:latin typeface="+mn-ea"/>
                          <a:cs typeface="+mn-ea"/>
                          <a:sym typeface="+mn-ea"/>
                        </a:rPr>
                        <a:t>能够掌握集合的概念、元素与集合间的关系、集合与集合间的关系、集合的基本运算</a:t>
                      </a:r>
                      <a:r>
                        <a:rPr lang="en-US" altLang="zh-CN" sz="2000" b="1" i="1" baseline="0">
                          <a:solidFill>
                            <a:srgbClr val="000000"/>
                          </a:solidFill>
                          <a:latin typeface="+mn-ea"/>
                          <a:cs typeface="+mn-ea"/>
                          <a:sym typeface="+mn-ea"/>
                        </a:rPr>
                        <a:t>.</a:t>
                      </a:r>
                      <a:r>
                        <a:rPr altLang="zh-CN" sz="2000" b="1" kern="1000" baseline="0"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；</a:t>
                      </a:r>
                      <a:endParaRPr altLang="zh-CN" sz="2000" b="1" kern="1000" baseline="0">
                        <a:solidFill>
                          <a:schemeClr val="tx1"/>
                        </a:solidFill>
                        <a:effectLst/>
                        <a:latin typeface="+mn-ea"/>
                        <a:cs typeface="+mn-ea"/>
                      </a:endParaRPr>
                    </a:p>
                    <a:p>
                      <a:r>
                        <a:rPr altLang="zh-CN" sz="2000" b="1" kern="1000" baseline="0"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2.</a:t>
                      </a:r>
                      <a:r>
                        <a:rPr lang="zh-CN" altLang="zh-CN" sz="2000" b="1" baseline="0">
                          <a:solidFill>
                            <a:srgbClr val="000000"/>
                          </a:solidFill>
                          <a:latin typeface="+mn-ea"/>
                          <a:cs typeface="+mn-ea"/>
                          <a:sym typeface="+mn-ea"/>
                        </a:rPr>
                        <a:t>熟练地掌握集合的</a:t>
                      </a:r>
                      <a:r>
                        <a:rPr lang="en-US" altLang="zh-CN" sz="2000" b="1" baseline="0">
                          <a:solidFill>
                            <a:srgbClr val="000000"/>
                          </a:solidFill>
                          <a:latin typeface="+mn-ea"/>
                          <a:cs typeface="+mn-ea"/>
                          <a:sym typeface="+mn-ea"/>
                        </a:rPr>
                        <a:t>Venn</a:t>
                      </a:r>
                      <a:r>
                        <a:rPr lang="zh-CN" altLang="zh-CN" sz="2000" b="1" baseline="0">
                          <a:solidFill>
                            <a:srgbClr val="000000"/>
                          </a:solidFill>
                          <a:latin typeface="+mn-ea"/>
                          <a:cs typeface="+mn-ea"/>
                          <a:sym typeface="+mn-ea"/>
                        </a:rPr>
                        <a:t>图表示法和数轴表示法</a:t>
                      </a:r>
                      <a:r>
                        <a:rPr lang="en-US" altLang="zh-CN" sz="2000" b="1" baseline="0">
                          <a:solidFill>
                            <a:srgbClr val="000000"/>
                          </a:solidFill>
                          <a:latin typeface="+mn-ea"/>
                          <a:cs typeface="+mn-ea"/>
                          <a:sym typeface="+mn-ea"/>
                        </a:rPr>
                        <a:t>,</a:t>
                      </a:r>
                      <a:r>
                        <a:rPr lang="zh-CN" altLang="zh-CN" sz="2000" b="1" baseline="0">
                          <a:solidFill>
                            <a:srgbClr val="000000"/>
                          </a:solidFill>
                          <a:latin typeface="+mn-ea"/>
                          <a:cs typeface="+mn-ea"/>
                          <a:sym typeface="+mn-ea"/>
                        </a:rPr>
                        <a:t>培养数形结合思想</a:t>
                      </a:r>
                      <a:r>
                        <a:rPr altLang="zh-CN" sz="2000" b="1" kern="1000" baseline="0"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；</a:t>
                      </a:r>
                      <a:endParaRPr altLang="zh-CN" sz="2000" b="1" kern="1000" baseline="0">
                        <a:solidFill>
                          <a:schemeClr val="tx1"/>
                        </a:solidFill>
                        <a:effectLst/>
                        <a:latin typeface="+mn-ea"/>
                        <a:cs typeface="+mn-ea"/>
                      </a:endParaRPr>
                    </a:p>
                    <a:p>
                      <a:r>
                        <a:rPr altLang="zh-CN" sz="2000" b="1" kern="1000" baseline="0"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3.能够利用命题之间的关系判定充要关系或进行充要条件的证明</a:t>
                      </a:r>
                      <a:r>
                        <a:rPr lang="zh-CN" sz="2000" b="1" kern="1000" baseline="0"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；</a:t>
                      </a:r>
                      <a:endParaRPr lang="zh-CN" sz="2000" b="1" kern="1000" baseline="0">
                        <a:solidFill>
                          <a:schemeClr val="tx1"/>
                        </a:solidFill>
                        <a:effectLst/>
                        <a:latin typeface="+mn-ea"/>
                        <a:cs typeface="+mn-ea"/>
                      </a:endParaRPr>
                    </a:p>
                    <a:p>
                      <a:r>
                        <a:rPr lang="en-US" altLang="zh-CN" sz="2000" b="1" kern="1000" baseline="0"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4. 掌握全称命题与特称命题真假性的判定</a:t>
                      </a:r>
                      <a:r>
                        <a:rPr lang="zh-CN" altLang="en-US" sz="2000" b="1" kern="1000" baseline="0"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且</a:t>
                      </a:r>
                      <a:r>
                        <a:rPr lang="en-US" altLang="zh-CN" sz="2000" b="1" kern="1000" baseline="0"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能正确地对含有一个量词的命题进行否定</a:t>
                      </a:r>
                      <a:r>
                        <a:rPr altLang="zh-CN" sz="2000" b="1" kern="1000" baseline="0"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．</a:t>
                      </a:r>
                      <a:endParaRPr altLang="zh-CN" sz="2000" b="1" kern="1000" baseline="0">
                        <a:solidFill>
                          <a:schemeClr val="tx1"/>
                        </a:solidFill>
                        <a:effectLst/>
                        <a:latin typeface="+mn-ea"/>
                        <a:cs typeface="+mn-ea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25">
                <a:tc>
                  <a:txBody>
                    <a:bodyPr wrap="square"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Calibri" panose="020F0502020204030204" charset="0"/>
                        </a:rPr>
                        <a:t>核心素养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Calibri" panose="020F0502020204030204" charset="0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r>
                        <a:rPr altLang="zh-CN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a.数学抽象：</a:t>
                      </a:r>
                      <a:r>
                        <a:rPr lang="zh-CN" altLang="zh-CN"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集合的概念、元素与集合间的关系、集合与集合间的关系、命题间的关系的判断</a:t>
                      </a:r>
                      <a:r>
                        <a:rPr altLang="zh-CN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；</a:t>
                      </a:r>
                      <a:endParaRPr altLang="zh-CN" sz="20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altLang="zh-CN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b.逻辑推理：</a:t>
                      </a:r>
                      <a:r>
                        <a:rPr lang="zh-CN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判断集合间的关系、两个命题满足什么条件</a:t>
                      </a:r>
                      <a:r>
                        <a:rPr altLang="zh-CN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；</a:t>
                      </a:r>
                      <a:endParaRPr altLang="zh-CN" sz="20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altLang="zh-CN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c.数学运算：</a:t>
                      </a:r>
                      <a:r>
                        <a:rPr lang="zh-CN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求集合的交集、并集、补集</a:t>
                      </a:r>
                      <a:r>
                        <a:rPr altLang="zh-CN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；</a:t>
                      </a:r>
                      <a:endParaRPr altLang="zh-CN" sz="20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altLang="zh-CN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d.直观想象：</a:t>
                      </a:r>
                      <a:r>
                        <a:rPr lang="zh-CN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通过数形结合在数轴上画出相应的集合区间</a:t>
                      </a:r>
                      <a:r>
                        <a:rPr altLang="zh-CN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；</a:t>
                      </a:r>
                      <a:endParaRPr altLang="zh-CN" sz="20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altLang="zh-CN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e.数学建模：转化思想的应用</a:t>
                      </a:r>
                      <a:r>
                        <a:rPr lang="zh-CN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：将集合间的关系、命题间的关系转化为数据，再求相关问题</a:t>
                      </a:r>
                      <a:r>
                        <a:rPr lang="en-US" altLang="zh-CN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altLang="zh-CN" sz="20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0722" name="对象 670721"/>
          <p:cNvGraphicFramePr/>
          <p:nvPr/>
        </p:nvGraphicFramePr>
        <p:xfrm>
          <a:off x="714058" y="817370"/>
          <a:ext cx="10763885" cy="4719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Document" r:id="rId1" imgW="10153650" imgH="4467225" progId="Word.Document.8">
                  <p:embed/>
                </p:oleObj>
              </mc:Choice>
              <mc:Fallback>
                <p:oleObj name="Document" r:id="rId1" imgW="10153650" imgH="446722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14058" y="817370"/>
                        <a:ext cx="10763885" cy="47193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0723" name="对象 670722"/>
          <p:cNvGraphicFramePr/>
          <p:nvPr/>
        </p:nvGraphicFramePr>
        <p:xfrm>
          <a:off x="718955" y="5503555"/>
          <a:ext cx="10754090" cy="628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Document" r:id="rId3" imgW="10144760" imgH="604520" progId="Word.Document.8">
                  <p:embed/>
                </p:oleObj>
              </mc:Choice>
              <mc:Fallback>
                <p:oleObj name="Document" r:id="rId3" imgW="10144760" imgH="60452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18955" y="5503555"/>
                        <a:ext cx="10754090" cy="6282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8437" name="对象 658436"/>
          <p:cNvGraphicFramePr/>
          <p:nvPr/>
        </p:nvGraphicFramePr>
        <p:xfrm>
          <a:off x="631073" y="1093503"/>
          <a:ext cx="10592435" cy="190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Document" r:id="rId1" imgW="10163175" imgH="1828800" progId="Word.Document.8">
                  <p:embed/>
                </p:oleObj>
              </mc:Choice>
              <mc:Fallback>
                <p:oleObj name="Document" r:id="rId1" imgW="10163175" imgH="18288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31073" y="1093503"/>
                        <a:ext cx="10592435" cy="190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/>
          <p:nvPr/>
        </p:nvGraphicFramePr>
        <p:xfrm>
          <a:off x="550269" y="3038397"/>
          <a:ext cx="10754090" cy="24558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Document" r:id="rId3" imgW="10144760" imgH="2331720" progId="Word.Document.8">
                  <p:embed/>
                </p:oleObj>
              </mc:Choice>
              <mc:Fallback>
                <p:oleObj name="Document" r:id="rId3" imgW="10144760" imgH="233172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50269" y="3038397"/>
                        <a:ext cx="10754090" cy="24558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7" name="矩形 655366"/>
          <p:cNvSpPr/>
          <p:nvPr/>
        </p:nvSpPr>
        <p:spPr>
          <a:xfrm>
            <a:off x="431321" y="638426"/>
            <a:ext cx="10670876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r>
              <a:rPr lang="zh-CN" altLang="zh-CN" sz="4000" b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专题五 </a:t>
            </a:r>
            <a:r>
              <a:rPr lang="zh-CN" altLang="en-US" sz="4000" b="1">
                <a:solidFill>
                  <a:schemeClr val="tx1"/>
                </a:solidFill>
                <a:latin typeface="+mn-ea"/>
                <a:sym typeface="+mn-ea"/>
              </a:rPr>
              <a:t> 全称量词命题与存在量词命题的否定</a:t>
            </a:r>
            <a:endParaRPr lang="zh-CN" altLang="en-US" sz="4000" b="1">
              <a:solidFill>
                <a:schemeClr val="tx1"/>
              </a:solidFill>
              <a:latin typeface="+mn-ea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69010" y="1888490"/>
            <a:ext cx="9918065" cy="30441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2540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【例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】写出下列命题的否定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并判断其真假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zh-CN" altLang="zh-CN" sz="3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(1)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有些质数是奇数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</a:t>
            </a:r>
            <a:endParaRPr lang="zh-CN" altLang="zh-CN" sz="3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188085" algn=""/>
                <a:tab pos="2163445" algn="l"/>
                <a:tab pos="3142615" algn="l"/>
                <a:tab pos="4190365" algn="l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(2)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菱形的对角线互相垂直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endParaRPr lang="en-US" altLang="zh-CN" sz="3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(4)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不论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取何实数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方程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3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+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x-m=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0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都有实数根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en-US" sz="3200"/>
          </a:p>
        </p:txBody>
      </p:sp>
      <p:graphicFrame>
        <p:nvGraphicFramePr>
          <p:cNvPr id="10" name="对象 9"/>
          <p:cNvGraphicFramePr/>
          <p:nvPr/>
        </p:nvGraphicFramePr>
        <p:xfrm>
          <a:off x="513080" y="3710940"/>
          <a:ext cx="11165205" cy="503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文档" r:id="rId1" imgW="3839210" imgH="175260" progId="Word.Document.12">
                  <p:embed/>
                </p:oleObj>
              </mc:Choice>
              <mc:Fallback>
                <p:oleObj name="文档" r:id="rId1" imgW="3839210" imgH="17526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13080" y="3710940"/>
                        <a:ext cx="11165205" cy="5035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02335" y="865505"/>
            <a:ext cx="10387330" cy="21583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8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解析</a:t>
            </a:r>
            <a:r>
              <a:rPr lang="en-US" altLang="zh-CN" sz="2800">
                <a:solidFill>
                  <a:srgbClr val="FF0000"/>
                </a:solidFill>
                <a:effectLst/>
                <a:latin typeface="+mn-ea"/>
                <a:cs typeface="+mn-ea"/>
                <a:sym typeface="+mn-ea"/>
              </a:rPr>
              <a:t>: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(1)“</a:t>
            </a:r>
            <a:r>
              <a:rPr lang="zh-CN" altLang="zh-CN" sz="2800">
                <a:solidFill>
                  <a:srgbClr val="000000"/>
                </a:solidFill>
                <a:effectLst/>
                <a:latin typeface="+mn-ea"/>
                <a:cs typeface="+mn-ea"/>
                <a:sym typeface="+mn-ea"/>
              </a:rPr>
              <a:t>有些质数是奇数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”</a:t>
            </a:r>
            <a:r>
              <a:rPr lang="zh-CN" altLang="zh-CN" sz="2800">
                <a:solidFill>
                  <a:srgbClr val="000000"/>
                </a:solidFill>
                <a:effectLst/>
                <a:latin typeface="+mn-ea"/>
                <a:cs typeface="+mn-ea"/>
                <a:sym typeface="+mn-ea"/>
              </a:rPr>
              <a:t>是特称命题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effectLst/>
                <a:latin typeface="+mn-ea"/>
                <a:cs typeface="+mn-ea"/>
                <a:sym typeface="+mn-ea"/>
              </a:rPr>
              <a:t>其否定为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“</a:t>
            </a:r>
            <a:r>
              <a:rPr lang="zh-CN" altLang="zh-CN" sz="2800">
                <a:solidFill>
                  <a:srgbClr val="000000"/>
                </a:solidFill>
                <a:effectLst/>
                <a:latin typeface="+mn-ea"/>
                <a:cs typeface="+mn-ea"/>
                <a:sym typeface="+mn-ea"/>
              </a:rPr>
              <a:t>所有质数都不是奇数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”,</a:t>
            </a:r>
            <a:r>
              <a:rPr lang="zh-CN" altLang="zh-CN" sz="2800">
                <a:solidFill>
                  <a:srgbClr val="000000"/>
                </a:solidFill>
                <a:effectLst/>
                <a:latin typeface="+mn-ea"/>
                <a:cs typeface="+mn-ea"/>
                <a:sym typeface="+mn-ea"/>
              </a:rPr>
              <a:t>它是假命题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.</a:t>
            </a:r>
            <a:endParaRPr lang="zh-CN" altLang="zh-CN" sz="2800">
              <a:solidFill>
                <a:srgbClr val="000000"/>
              </a:solidFill>
              <a:effectLst/>
              <a:latin typeface="+mn-ea"/>
              <a:cs typeface="+mn-ea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188085" algn=""/>
                <a:tab pos="2163445" algn="l"/>
                <a:tab pos="3142615" algn="l"/>
                <a:tab pos="4190365" algn="l"/>
              </a:tabLst>
            </a:pP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(2)“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菱形的对角线互相垂直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”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是全称命题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其否定为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“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有的菱形的对角线不垂直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”,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它是假命题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.</a:t>
            </a:r>
            <a:endParaRPr lang="zh-CN" altLang="en-US" sz="2800">
              <a:latin typeface="+mn-ea"/>
              <a:cs typeface="+mn-ea"/>
            </a:endParaRPr>
          </a:p>
        </p:txBody>
      </p:sp>
      <p:graphicFrame>
        <p:nvGraphicFramePr>
          <p:cNvPr id="9" name="对象 8"/>
          <p:cNvGraphicFramePr/>
          <p:nvPr/>
        </p:nvGraphicFramePr>
        <p:xfrm>
          <a:off x="642303" y="2973070"/>
          <a:ext cx="11221720" cy="1191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文档" r:id="rId1" imgW="3857625" imgH="409575" progId="Word.Document.12">
                  <p:embed/>
                </p:oleObj>
              </mc:Choice>
              <mc:Fallback>
                <p:oleObj name="文档" r:id="rId1" imgW="3857625" imgH="4095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42303" y="2973070"/>
                        <a:ext cx="11221720" cy="11912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/>
          <p:cNvSpPr>
            <a:spLocks noChangeAspect="1"/>
          </p:cNvSpPr>
          <p:nvPr/>
        </p:nvSpPr>
        <p:spPr>
          <a:xfrm>
            <a:off x="642620" y="4164330"/>
            <a:ext cx="10492740" cy="1641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 (4)“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不论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m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取何实数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方程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x</a:t>
            </a:r>
            <a:r>
              <a:rPr lang="en-US" altLang="zh-CN" sz="2800" baseline="30000">
                <a:solidFill>
                  <a:srgbClr val="000000"/>
                </a:solidFill>
                <a:latin typeface="+mn-ea"/>
                <a:cs typeface="+mn-ea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+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x-m=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0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都有实数根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”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是全称命题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其否定为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“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存在实数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m</a:t>
            </a:r>
            <a:r>
              <a:rPr lang="en-US" altLang="zh-CN" sz="2800" baseline="-25000">
                <a:solidFill>
                  <a:srgbClr val="000000"/>
                </a:solidFill>
                <a:latin typeface="+mn-ea"/>
                <a:cs typeface="+mn-ea"/>
              </a:rPr>
              <a:t>0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使得方程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x</a:t>
            </a:r>
            <a:r>
              <a:rPr lang="en-US" altLang="zh-CN" sz="2800" baseline="30000">
                <a:solidFill>
                  <a:srgbClr val="000000"/>
                </a:solidFill>
                <a:latin typeface="+mn-ea"/>
                <a:cs typeface="+mn-ea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+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x-m</a:t>
            </a:r>
            <a:r>
              <a:rPr lang="en-US" altLang="zh-CN" sz="2800" baseline="-25000">
                <a:solidFill>
                  <a:srgbClr val="000000"/>
                </a:solidFill>
                <a:latin typeface="+mn-ea"/>
                <a:cs typeface="+mn-ea"/>
              </a:rPr>
              <a:t>0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=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0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没有实数根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”,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它是真命题</a:t>
            </a:r>
            <a:r>
              <a:rPr lang="en-US" altLang="zh-CN" sz="2200" i="1">
                <a:solidFill>
                  <a:srgbClr val="000000"/>
                </a:solidFill>
                <a:latin typeface="+mn-ea"/>
                <a:cs typeface="+mn-ea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+mn-ea"/>
              <a:cs typeface="+mn-ea"/>
            </a:endParaRPr>
          </a:p>
        </p:txBody>
      </p:sp>
    </p:spTree>
  </p:cSld>
  <p:clrMapOvr>
    <a:masterClrMapping/>
  </p:clrMapOvr>
  <p:transition spd="slow"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6851" y="1306903"/>
            <a:ext cx="11484635" cy="4843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解题技巧：</a:t>
            </a:r>
            <a:endParaRPr lang="en-US" altLang="zh-CN" sz="2800" kern="10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2800" kern="10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(1)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一般地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写含有一个量词的命题的否定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首先要明确这个命题是全称量词命题还是存在量词命题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并找到其量词的位置及相应结论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然后把命题中的全称量词改成存在量词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存在量词改成全称量词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同时否定结论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188085" algn=""/>
                <a:tab pos="2163445" algn="l"/>
                <a:tab pos="3142615" algn="l"/>
                <a:tab pos="4190365" algn="l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(2)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对于省略量词的命题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应先挖掘命题中隐含的量词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改写成含量词的完整形式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再依据规则来写出命题的否定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endParaRPr lang="en-US" altLang="zh-CN" sz="3600">
              <a:solidFill>
                <a:srgbClr val="002060"/>
              </a:solidFill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8437" name="对象 658436"/>
          <p:cNvGraphicFramePr/>
          <p:nvPr/>
        </p:nvGraphicFramePr>
        <p:xfrm>
          <a:off x="446923" y="707739"/>
          <a:ext cx="10592435" cy="4917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Document" r:id="rId1" imgW="10163175" imgH="4724400" progId="Word.Document.8">
                  <p:embed/>
                </p:oleObj>
              </mc:Choice>
              <mc:Fallback>
                <p:oleObj name="Document" r:id="rId1" imgW="10163175" imgH="47244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46923" y="707739"/>
                        <a:ext cx="10592435" cy="49174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1140460" y="709229"/>
          <a:ext cx="8171180" cy="5649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文档" r:id="rId1" imgW="3857625" imgH="2667000" progId="Word.Document.12">
                  <p:embed/>
                </p:oleObj>
              </mc:Choice>
              <mc:Fallback>
                <p:oleObj name="文档" r:id="rId1" imgW="3857625" imgH="266700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140460" y="709229"/>
                        <a:ext cx="8171180" cy="56495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134765" y="193251"/>
            <a:ext cx="2662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人教</a:t>
            </a:r>
            <a:r>
              <a:rPr lang="en-US" altLang="zh-CN" b="1">
                <a:solidFill>
                  <a:schemeClr val="accent1"/>
                </a:solidFill>
              </a:rPr>
              <a:t>A</a:t>
            </a:r>
            <a:r>
              <a:rPr lang="zh-CN" altLang="en-US" b="1">
                <a:solidFill>
                  <a:schemeClr val="accent1"/>
                </a:solidFill>
              </a:rPr>
              <a:t>版 必修第一册</a:t>
            </a:r>
            <a:endParaRPr lang="zh-CN" altLang="en-US" b="1">
              <a:solidFill>
                <a:schemeClr val="accent1"/>
              </a:solidFill>
            </a:endParaRPr>
          </a:p>
        </p:txBody>
      </p:sp>
      <p:pic>
        <p:nvPicPr>
          <p:cNvPr id="5" name="New picture" hidden="1"/>
          <p:cNvPicPr/>
          <p:nvPr/>
        </p:nvPicPr>
        <p:blipFill>
          <a:blip r:embed="rId1"/>
          <a:stretch>
            <a:fillRect/>
          </a:stretch>
        </p:blipFill>
        <p:spPr>
          <a:xfrm>
            <a:off x="10883900" y="11671300"/>
            <a:ext cx="279400" cy="495300"/>
          </a:xfrm>
          <a:prstGeom prst="cube">
            <a:avLst/>
          </a:prstGeom>
        </p:spPr>
      </p:pic>
    </p:spTree>
  </p:cSld>
  <p:clrMapOvr>
    <a:masterClrMapping/>
  </p:clrMapOvr>
  <p:transition spd="slow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>
            <a:spLocks noChangeAspect="1"/>
          </p:cNvSpPr>
          <p:nvPr/>
        </p:nvSpPr>
        <p:spPr>
          <a:xfrm>
            <a:off x="476250" y="1611630"/>
            <a:ext cx="10615930" cy="3634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专题一     </a:t>
            </a:r>
            <a:r>
              <a:rPr lang="zh-CN" altLang="zh-CN" sz="3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集合的表示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3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【例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3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设集合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{0,1,2},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则集合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3200" i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x-y|x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∈</a:t>
            </a:r>
            <a:r>
              <a:rPr lang="en-US" altLang="zh-CN" sz="3200" i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20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3200" i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∈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中元素的个数是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	  B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	    C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	D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3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分析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正确理解集合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中</a:t>
            </a:r>
            <a:r>
              <a:rPr lang="en-US" altLang="zh-CN" sz="3200" i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3200" i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的取值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结合集合中元素的特征写出集合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1747" name="Text Box 2"/>
          <p:cNvSpPr txBox="1"/>
          <p:nvPr/>
        </p:nvSpPr>
        <p:spPr>
          <a:xfrm>
            <a:off x="1169338" y="663087"/>
            <a:ext cx="10197826" cy="6819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defTabSz="685800">
              <a:lnSpc>
                <a:spcPct val="100000"/>
              </a:lnSpc>
            </a:pPr>
            <a:r>
              <a:rPr lang="zh-CN" altLang="en-US" sz="384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主题串讲 </a:t>
            </a:r>
            <a:r>
              <a:rPr lang="en-US" altLang="zh-CN" sz="384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zh-CN" altLang="en-US" sz="216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方法提炼</a:t>
            </a:r>
            <a:r>
              <a:rPr lang="en-US" altLang="zh-CN" sz="2160">
                <a:solidFill>
                  <a:srgbClr val="0000FF"/>
                </a:solidFill>
                <a:latin typeface="宋体" panose="02010600030101010101" pitchFamily="2" charset="-122"/>
                <a:ea typeface="黑体" panose="02010609060101010101" pitchFamily="49" charset="-122"/>
              </a:rPr>
              <a:t>·</a:t>
            </a:r>
            <a:r>
              <a:rPr lang="zh-CN" altLang="en-US" sz="216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总结升华</a:t>
            </a:r>
            <a:r>
              <a:rPr lang="zh-CN" altLang="en-US" sz="384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endParaRPr lang="zh-CN" altLang="en-US" sz="264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>
            <a:spLocks noChangeAspect="1"/>
          </p:cNvSpPr>
          <p:nvPr/>
        </p:nvSpPr>
        <p:spPr>
          <a:xfrm>
            <a:off x="738505" y="873760"/>
            <a:ext cx="10714355" cy="5406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3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因为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{0,1,2},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又集合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中元素为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x-y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且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∈</a:t>
            </a:r>
            <a:r>
              <a:rPr lang="en-US" altLang="zh-CN" sz="3200" i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20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3200" i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∈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"/>
                <a:tab pos="2538095" algn=""/>
                <a:tab pos="3221990" algn=""/>
              </a:tabLst>
            </a:pP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的可能取值为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0,1,2,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的可能取值为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0,1,2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当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时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此时对应的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x-y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的值为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2;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当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时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此时对应的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x-y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的值为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1,0,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1;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当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时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此时对应的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x-y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的值为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2,1,0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综上可知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集合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1,0,1,2},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所以集合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中元素的个数为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3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答案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endParaRPr lang="zh-CN" altLang="zh-CN" sz="3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02690" y="1064260"/>
            <a:ext cx="10015855" cy="42252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"/>
                <a:tab pos="2538095" algn=""/>
                <a:tab pos="3221990" algn=""/>
              </a:tabLst>
            </a:pPr>
            <a:r>
              <a:rPr lang="zh-CN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解题技巧：</a:t>
            </a:r>
            <a:endParaRPr lang="zh-CN" altLang="en-US" sz="32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若已知集合是用描述法给出的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则读懂集合的代表元素及其属性是解题的关键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若已知集合是用列举法给出的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则整体把握元素的共同特征是解题的关键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对集合中的元素要进行验证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保证集合内的元素不重复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en-US" sz="3200"/>
          </a:p>
        </p:txBody>
      </p:sp>
    </p:spTree>
  </p:cSld>
  <p:clrMapOvr>
    <a:masterClrMapping/>
  </p:clrMapOvr>
  <p:transition spd="slow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1152525" y="725805"/>
            <a:ext cx="9692640" cy="4815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32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【跟踪训练</a:t>
            </a:r>
            <a:r>
              <a:rPr lang="en-US" altLang="zh-CN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2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3200">
                <a:solidFill>
                  <a:srgbClr val="00206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设集合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3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&lt;x&lt;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4},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4)(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0},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3200" i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x|x=a+b</a:t>
            </a:r>
            <a:r>
              <a:rPr lang="en-US" altLang="zh-CN" sz="320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3200" i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3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3200" i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20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3200" i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3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则集合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中元素的个数为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	   B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	C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   	D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3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由已知可得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{1,2,3},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{4,5},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则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的取值可能为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1,2,3,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的取值可能为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4,5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故</a:t>
            </a:r>
            <a:r>
              <a:rPr lang="en-US" altLang="zh-CN" sz="3200" i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的值可能为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5,6,7,8,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即集合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中有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个元素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3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答案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CN" altLang="zh-CN" sz="3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01148" y="371062"/>
            <a:ext cx="9024730" cy="504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3600" b="1">
                <a:solidFill>
                  <a:srgbClr val="000000"/>
                </a:solidFill>
                <a:latin typeface="+mn-ea"/>
                <a:cs typeface="Times New Roman" panose="02020603050405020304" pitchFamily="18" charset="0"/>
                <a:sym typeface="+mn-ea"/>
              </a:rPr>
              <a:t>专题</a:t>
            </a:r>
            <a:r>
              <a:rPr lang="zh-CN" altLang="en-US" sz="3600" b="1">
                <a:solidFill>
                  <a:srgbClr val="000000"/>
                </a:solidFill>
                <a:latin typeface="+mn-ea"/>
                <a:cs typeface="Times New Roman" panose="02020603050405020304" pitchFamily="18" charset="0"/>
                <a:sym typeface="+mn-ea"/>
              </a:rPr>
              <a:t>二  </a:t>
            </a:r>
            <a:r>
              <a:rPr lang="zh-CN" altLang="zh-CN" sz="3600" b="1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集合间的基本关系</a:t>
            </a:r>
            <a:endParaRPr lang="en-US" altLang="zh-CN" sz="3600" b="1">
              <a:solidFill>
                <a:srgbClr val="000000"/>
              </a:solidFill>
              <a:latin typeface="+mn-ea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endParaRPr lang="en-US" altLang="zh-CN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28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【例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8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已知集合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8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x&lt;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4},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B=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800" i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x|x&lt;a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若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8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⫋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求实数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的取值集合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分析</a:t>
            </a: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将集合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在数轴上表示出来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再将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在数轴上表示出来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使得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8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⫋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即可求出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的取值范围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800" i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解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将集合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表示在数轴上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如图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要满足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8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⫋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表示数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的点必须在表示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的点处或在表示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的点的右边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所以所求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的取值集合为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a|a</a:t>
            </a:r>
            <a:r>
              <a:rPr lang="en-US" altLang="zh-CN" sz="28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≥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4}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800" i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endParaRPr lang="en-US" altLang="zh-CN" i="1">
              <a:solidFill>
                <a:srgbClr val="000000"/>
              </a:solidFill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89091" name="Picture 3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1087921" y="5399916"/>
            <a:ext cx="8132763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02690" y="1064260"/>
            <a:ext cx="10015855" cy="30441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解题技巧：</a:t>
            </a:r>
            <a:endParaRPr lang="zh-CN" altLang="en-US" sz="32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利用集合的基本关系求参数的问题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借助数轴分析时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要验证参数能否取到端点值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要注意空集是任何集合的子集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是任何非空集合的真子集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en-US" sz="3200"/>
          </a:p>
        </p:txBody>
      </p:sp>
    </p:spTree>
  </p:cSld>
  <p:clrMapOvr>
    <a:masterClrMapping/>
  </p:clrMapOvr>
  <p:transition spd="slow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>
            <a:spLocks noChangeAspect="1"/>
          </p:cNvSpPr>
          <p:nvPr/>
        </p:nvSpPr>
        <p:spPr>
          <a:xfrm>
            <a:off x="598805" y="833755"/>
            <a:ext cx="10247630" cy="1641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28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【变式训练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8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已知集合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M=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800" i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x|x-a=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0},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N=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x|ax-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0},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若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28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⊆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则实数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的值为</a:t>
            </a:r>
            <a:r>
              <a:rPr lang="zh-CN" altLang="zh-CN" sz="2800" i="1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800" i="1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 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当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N=</a:t>
            </a:r>
            <a:r>
              <a:rPr lang="en-US" altLang="zh-CN" sz="28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即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时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符合题意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当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US" altLang="zh-CN" sz="28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⌀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时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≠0,</a:t>
            </a:r>
            <a:endParaRPr lang="en-US" altLang="zh-CN" sz="2800">
              <a:solidFill>
                <a:srgbClr val="000000"/>
              </a:solidFill>
              <a:effectLst/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6" name="对象 5"/>
          <p:cNvGraphicFramePr/>
          <p:nvPr/>
        </p:nvGraphicFramePr>
        <p:xfrm>
          <a:off x="1031875" y="2475230"/>
          <a:ext cx="5948045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文档" r:id="rId1" imgW="3848100" imgH="914400" progId="Word.Document.12">
                  <p:embed/>
                </p:oleObj>
              </mc:Choice>
              <mc:Fallback>
                <p:oleObj name="文档" r:id="rId1" imgW="3848100" imgH="91440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031875" y="2475230"/>
                        <a:ext cx="5948045" cy="1409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>
            <a:spLocks noChangeAspect="1"/>
          </p:cNvSpPr>
          <p:nvPr/>
        </p:nvSpPr>
        <p:spPr>
          <a:xfrm>
            <a:off x="1031875" y="4008254"/>
            <a:ext cx="8128000" cy="112458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综上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实数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的值为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答案</a:t>
            </a: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或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或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zh-CN" sz="2800">
              <a:solidFill>
                <a:srgbClr val="000000"/>
              </a:solidFill>
              <a:effectLst/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2557</Words>
  <Application>WPS 演示</Application>
  <PresentationFormat>宽屏</PresentationFormat>
  <Paragraphs>125</Paragraphs>
  <Slides>27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21</vt:i4>
      </vt:variant>
      <vt:variant>
        <vt:lpstr>幻灯片标题</vt:lpstr>
      </vt:variant>
      <vt:variant>
        <vt:i4>27</vt:i4>
      </vt:variant>
    </vt:vector>
  </HeadingPairs>
  <TitlesOfParts>
    <vt:vector size="66" baseType="lpstr">
      <vt:lpstr>Arial</vt:lpstr>
      <vt:lpstr>宋体</vt:lpstr>
      <vt:lpstr>Wingdings</vt:lpstr>
      <vt:lpstr>字魂27号-布丁体</vt:lpstr>
      <vt:lpstr>黑体</vt:lpstr>
      <vt:lpstr>Calibri</vt:lpstr>
      <vt:lpstr>Times New Roman</vt:lpstr>
      <vt:lpstr>楷体</vt:lpstr>
      <vt:lpstr>NEU-BZ-S92</vt:lpstr>
      <vt:lpstr>Segoe Print</vt:lpstr>
      <vt:lpstr>方正书宋_GBK</vt:lpstr>
      <vt:lpstr>Cambria Math</vt:lpstr>
      <vt:lpstr>微软雅黑</vt:lpstr>
      <vt:lpstr>Arial Unicode MS</vt:lpstr>
      <vt:lpstr>楷体_GB2312</vt:lpstr>
      <vt:lpstr>新宋体</vt:lpstr>
      <vt:lpstr>Courier New</vt:lpstr>
      <vt:lpstr>1_Office 主题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Word.Document.8</vt:lpstr>
      <vt:lpstr>Word.Document.8</vt:lpstr>
      <vt:lpstr>Word.Document.8</vt:lpstr>
      <vt:lpstr>Word.Document.8</vt:lpstr>
      <vt:lpstr>Word.Document.8</vt:lpstr>
      <vt:lpstr>Equation.DSMT4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PowerPoint 演示文稿</vt:lpstr>
      <vt:lpstr>教学目标及核心素养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Administrator</cp:lastModifiedBy>
  <cp:revision>42</cp:revision>
  <dcterms:created xsi:type="dcterms:W3CDTF">2019-01-12T04:39:00Z</dcterms:created>
  <dcterms:modified xsi:type="dcterms:W3CDTF">2020-08-29T03:36:22Z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