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329" r:id="rId3"/>
    <p:sldId id="401" r:id="rId4"/>
    <p:sldId id="402" r:id="rId5"/>
    <p:sldId id="403" r:id="rId6"/>
    <p:sldId id="468" r:id="rId7"/>
    <p:sldId id="450" r:id="rId8"/>
    <p:sldId id="406" r:id="rId9"/>
    <p:sldId id="451" r:id="rId10"/>
    <p:sldId id="409" r:id="rId11"/>
    <p:sldId id="454" r:id="rId12"/>
    <p:sldId id="455" r:id="rId13"/>
    <p:sldId id="415" r:id="rId14"/>
    <p:sldId id="418" r:id="rId15"/>
    <p:sldId id="420" r:id="rId16"/>
    <p:sldId id="457" r:id="rId17"/>
    <p:sldId id="424" r:id="rId18"/>
    <p:sldId id="425" r:id="rId19"/>
    <p:sldId id="428" r:id="rId20"/>
    <p:sldId id="429" r:id="rId21"/>
    <p:sldId id="432" r:id="rId22"/>
    <p:sldId id="433" r:id="rId23"/>
    <p:sldId id="458" r:id="rId24"/>
  </p:sldIdLst>
  <p:sldSz cx="12192000" cy="6858000"/>
  <p:notesSz cx="7103745" cy="10234295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gs" Target="tags/tag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notesMaster" Target="notesMasters/notesMaster1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4" Type="http://schemas.openxmlformats.org/officeDocument/2006/relationships/image" Target="../media/image10.wmf"/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emf"/><Relationship Id="rId1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1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e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5.emf"/><Relationship Id="rId1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10.wmf"/><Relationship Id="rId7" Type="http://schemas.openxmlformats.org/officeDocument/2006/relationships/oleObject" Target="../embeddings/oleObject9.bin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Relationship Id="rId3" Type="http://schemas.openxmlformats.org/officeDocument/2006/relationships/oleObject" Target="../embeddings/oleObject7.bin"/><Relationship Id="rId2" Type="http://schemas.openxmlformats.org/officeDocument/2006/relationships/image" Target="../media/image7.wmf"/><Relationship Id="rId10" Type="http://schemas.openxmlformats.org/officeDocument/2006/relationships/vmlDrawing" Target="../drawings/vmlDrawing5.vml"/><Relationship Id="rId1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2.emf"/><Relationship Id="rId3" Type="http://schemas.openxmlformats.org/officeDocument/2006/relationships/oleObject" Target="../embeddings/oleObject11.bin"/><Relationship Id="rId2" Type="http://schemas.openxmlformats.org/officeDocument/2006/relationships/image" Target="../media/image11.emf"/><Relationship Id="rId1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emf"/><Relationship Id="rId1" Type="http://schemas.openxmlformats.org/officeDocument/2006/relationships/package" Target="../embeddings/Document1.docx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4.emf"/><Relationship Id="rId1" Type="http://schemas.openxmlformats.org/officeDocument/2006/relationships/package" Target="../embeddings/Document2.doc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9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5.emf"/><Relationship Id="rId1" Type="http://schemas.openxmlformats.org/officeDocument/2006/relationships/oleObject" Target="../embeddings/oleObject12.bin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0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6.emf"/><Relationship Id="rId1" Type="http://schemas.openxmlformats.org/officeDocument/2006/relationships/package" Target="../embeddings/Document3.doc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emf"/><Relationship Id="rId1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136852" y="160511"/>
            <a:ext cx="2957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A</a:t>
            </a:r>
            <a:r>
              <a:rPr lang="zh-CN" altLang="en-US" b="1">
                <a:solidFill>
                  <a:schemeClr val="accent1"/>
                </a:solidFill>
              </a:rPr>
              <a:t>版 必修第一册</a:t>
            </a:r>
            <a:endParaRPr lang="zh-CN" altLang="en-US" b="1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15728" y="1048203"/>
            <a:ext cx="8643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rgbClr val="FF0000"/>
                </a:solidFill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第一章 集合与常用逻辑用语</a:t>
            </a:r>
            <a:endParaRPr lang="en-US" altLang="zh-CN" sz="4800" b="1">
              <a:solidFill>
                <a:srgbClr val="FF0000"/>
              </a:solidFill>
              <a:latin typeface="字魂27号-布丁体" panose="00000500000000000000" charset="-122"/>
              <a:ea typeface="字魂27号-布丁体" panose="00000500000000000000" charset="-122"/>
              <a:cs typeface="字魂27号-布丁体" panose="000005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36768" y="2888329"/>
            <a:ext cx="62795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1.5  </a:t>
            </a:r>
            <a:r>
              <a:rPr lang="zh-CN" altLang="en-US" sz="4000" b="1">
                <a:solidFill>
                  <a:srgbClr val="FF0000"/>
                </a:solidFill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全称量词与存在量词</a:t>
            </a:r>
            <a:endParaRPr lang="zh-CN" altLang="en-US" sz="4000" b="1">
              <a:solidFill>
                <a:srgbClr val="FF0000"/>
              </a:solidFill>
              <a:latin typeface="字魂27号-布丁体" panose="00000500000000000000" charset="-122"/>
              <a:ea typeface="字魂27号-布丁体" panose="00000500000000000000" charset="-122"/>
              <a:cs typeface="字魂27号-布丁体" panose="000005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5483225" y="653415"/>
            <a:ext cx="201930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sym typeface="+mn-ea"/>
              </a:rPr>
              <a:t>知识清单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1352286" y="1321323"/>
            <a:ext cx="4130939" cy="46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797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全称命题与特称命题的否定</a:t>
            </a:r>
            <a:r>
              <a:rPr lang="en-US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1210194" y="4441937"/>
            <a:ext cx="9771611" cy="16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特别提醒</a:t>
            </a:r>
            <a:endParaRPr lang="en-US" altLang="zh-CN" sz="220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写出一个全称量词命题或存在量词命题的否定时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通常要将命题的两个地方进行改变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一是量词符号要改变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二是结论要进行否定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全称量词命题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或存在量词命题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与其否定的真假性恰好相反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364740" y="1993900"/>
          <a:ext cx="7462520" cy="22415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6555"/>
                <a:gridCol w="2792095"/>
                <a:gridCol w="3023870"/>
              </a:tblGrid>
              <a:tr h="375920"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命题类型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全称量词命题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存在量词命题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335"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形式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∀x∈M,p(x)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∃</a:t>
                      </a:r>
                      <a:r>
                        <a:rPr lang="en-US" sz="2000" b="0">
                          <a:latin typeface="宋体" panose="02010600030101010101" pitchFamily="2" charset="-122"/>
                        </a:rPr>
                        <a:t>∈M,p(</a:t>
                      </a:r>
                      <a:r>
                        <a:rPr lang="en-US" altLang="zh-CN" sz="2000" b="0">
                          <a:latin typeface="宋体" panose="02010600030101010101" pitchFamily="2" charset="-122"/>
                        </a:rPr>
                        <a:t>x</a:t>
                      </a:r>
                      <a:r>
                        <a:rPr lang="en-US" sz="2000" b="0">
                          <a:latin typeface="宋体" panose="02010600030101010101" pitchFamily="2" charset="-122"/>
                        </a:rPr>
                        <a:t>)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否定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245"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 err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结论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全称量词命题的否定是存在量词命题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 err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存在量词命题的否定是全称量词命题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图片 5"/>
          <p:cNvPicPr/>
          <p:nvPr/>
        </p:nvPicPr>
        <p:blipFill>
          <a:blip r:embed="rId1"/>
          <a:stretch>
            <a:fillRect/>
          </a:stretch>
        </p:blipFill>
        <p:spPr>
          <a:xfrm>
            <a:off x="6611620" y="3044190"/>
            <a:ext cx="17145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图片 6"/>
          <p:cNvPicPr/>
          <p:nvPr/>
        </p:nvPicPr>
        <p:blipFill>
          <a:blip r:embed="rId1"/>
          <a:stretch>
            <a:fillRect/>
          </a:stretch>
        </p:blipFill>
        <p:spPr>
          <a:xfrm>
            <a:off x="6611620" y="3044190"/>
            <a:ext cx="171450" cy="228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文本框 7"/>
          <p:cNvSpPr txBox="1"/>
          <p:nvPr/>
        </p:nvSpPr>
        <p:spPr>
          <a:xfrm>
            <a:off x="4550410" y="2812415"/>
            <a:ext cx="2430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  <a:sym typeface="+mn-ea"/>
              </a:rPr>
              <a:t>∃</a:t>
            </a:r>
            <a:r>
              <a:rPr lang="en-US" altLang="zh-CN" sz="2400" i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400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zh-CN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NEU-BZ-S92"/>
                <a:cs typeface="宋体" panose="02010600030101010101" pitchFamily="2" charset="-122"/>
                <a:sym typeface="+mn-ea"/>
              </a:rPr>
              <a:t>∈</a:t>
            </a:r>
            <a:r>
              <a:rPr lang="en-US" altLang="zh-CN" sz="2400" i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</a:t>
            </a:r>
            <a:r>
              <a:rPr lang="en-US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en-US" altLang="zh-CN" sz="2400" i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</a:t>
            </a:r>
            <a:r>
              <a:rPr lang="en-US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2400" i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400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endParaRPr lang="en-US" altLang="zh-CN" sz="240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397115" y="2812415"/>
            <a:ext cx="2430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sym typeface="+mn-ea"/>
              </a:rPr>
              <a:t>∀x∈M,p(x)</a:t>
            </a:r>
            <a:endParaRPr altLang="zh-CN" sz="2400">
              <a:solidFill>
                <a:srgbClr val="FF0000"/>
              </a:solidFill>
              <a:uFill>
                <a:solidFill>
                  <a:srgbClr val="000000"/>
                </a:solidFill>
              </a:uFill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2" name="Object 10"/>
          <p:cNvGraphicFramePr>
            <a:graphicFrameLocks noChangeAspect="1"/>
          </p:cNvGraphicFramePr>
          <p:nvPr/>
        </p:nvGraphicFramePr>
        <p:xfrm>
          <a:off x="4156220" y="701386"/>
          <a:ext cx="617855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1" imgW="5318760" imgH="599440" progId="Word.Document.8">
                  <p:embed/>
                </p:oleObj>
              </mc:Choice>
              <mc:Fallback>
                <p:oleObj name="Document" r:id="rId1" imgW="5318760" imgH="59944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56220" y="701386"/>
                        <a:ext cx="6178550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>
            <a:spLocks noChangeAspect="1"/>
          </p:cNvSpPr>
          <p:nvPr/>
        </p:nvSpPr>
        <p:spPr>
          <a:xfrm>
            <a:off x="1681018" y="1728778"/>
            <a:ext cx="8128000" cy="293243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tabLst>
                <a:tab pos="1029335" algn=""/>
                <a:tab pos="1850390" algn=""/>
                <a:tab pos="2538095" algn=""/>
              </a:tabLst>
            </a:pPr>
            <a:r>
              <a:rPr lang="en-US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存在一个三角形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内角和不等于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的否定为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存在一个三角形的内角和等于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°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所有三角形的内角和都等于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°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所有三角形的内角和都不等于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°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很多三角形的内角和不等于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°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zh-CN" sz="22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∀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,4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是奇数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的否定是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________.</a:t>
            </a:r>
            <a:r>
              <a:rPr lang="zh-CN" altLang="zh-CN" sz="2200" i="1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　　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1.B</a:t>
            </a:r>
            <a:r>
              <a:rPr lang="zh-CN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altLang="zh-CN" sz="22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∃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,4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不是奇数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rmAutofit/>
          </a:bodyPr>
          <a:lstStyle/>
          <a:p>
            <a:r>
              <a:rPr lang="zh-CN" altLang="en-US" sz="4800" b="1">
                <a:solidFill>
                  <a:srgbClr val="FF0000"/>
                </a:solidFill>
              </a:rPr>
              <a:t>题型分析         举一反三</a:t>
            </a:r>
            <a:endParaRPr lang="zh-CN" altLang="zh-CN" sz="480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8319" y="1007134"/>
            <a:ext cx="10972800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>
                <a:solidFill>
                  <a:srgbClr val="002060"/>
                </a:solidFill>
              </a:rPr>
              <a:t>题型一    </a:t>
            </a:r>
            <a:r>
              <a:rPr lang="zh-CN" altLang="en-US" sz="3600" b="1">
                <a:solidFill>
                  <a:srgbClr val="002060"/>
                </a:solidFill>
                <a:sym typeface="+mn-ea"/>
              </a:rPr>
              <a:t>全称命题与特称命题的辨析</a:t>
            </a:r>
            <a:endParaRPr lang="zh-CN" altLang="zh-CN" sz="3600" b="1">
              <a:solidFill>
                <a:srgbClr val="002060"/>
              </a:solidFill>
            </a:endParaRPr>
          </a:p>
          <a:p>
            <a:endParaRPr lang="en-US" altLang="zh-CN" sz="3600"/>
          </a:p>
        </p:txBody>
      </p:sp>
      <p:graphicFrame>
        <p:nvGraphicFramePr>
          <p:cNvPr id="5" name="Object 15"/>
          <p:cNvGraphicFramePr>
            <a:graphicFrameLocks noChangeAspect="1"/>
          </p:cNvGraphicFramePr>
          <p:nvPr/>
        </p:nvGraphicFramePr>
        <p:xfrm>
          <a:off x="1098319" y="1863351"/>
          <a:ext cx="9173845" cy="4464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1" imgW="8429625" imgH="4286250" progId="Word.Document.8">
                  <p:embed/>
                </p:oleObj>
              </mc:Choice>
              <mc:Fallback>
                <p:oleObj name="Document" r:id="rId1" imgW="8429625" imgH="42862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98319" y="1863351"/>
                        <a:ext cx="9173845" cy="44646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552113" y="5493212"/>
            <a:ext cx="882586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答案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: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(1)</a:t>
            </a:r>
            <a:r>
              <a:rPr lang="zh-CN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和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(3)</a:t>
            </a:r>
            <a:r>
              <a:rPr lang="zh-CN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为全称量词命题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;(2)</a:t>
            </a:r>
            <a:r>
              <a:rPr lang="zh-CN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和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(4)</a:t>
            </a:r>
            <a:r>
              <a:rPr lang="zh-CN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为存在量词命题</a:t>
            </a:r>
            <a:r>
              <a:rPr lang="en-US" altLang="zh-CN" sz="28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en-US" sz="28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6851" y="1306903"/>
            <a:ext cx="11484635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>
                <a:solidFill>
                  <a:srgbClr val="002060"/>
                </a:solidFill>
              </a:rPr>
              <a:t>解题方法</a:t>
            </a:r>
            <a:r>
              <a:rPr lang="zh-CN" altLang="en-US" sz="2800">
                <a:solidFill>
                  <a:schemeClr val="tx2"/>
                </a:solidFill>
              </a:rPr>
              <a:t>（</a:t>
            </a:r>
            <a:r>
              <a:rPr lang="zh-CN" altLang="zh-CN" sz="2800">
                <a:solidFill>
                  <a:schemeClr val="tx2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判断一个命题是全称量词命题还是存在量词命题的方法</a:t>
            </a:r>
            <a:r>
              <a:rPr lang="zh-CN" altLang="en-US" sz="2800" kern="10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(1)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分析命题中所含的量词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含有全称量词的命题是全称量词命题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含有存在量词的命题是存在量词命题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(2)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当命题中不含量词时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要注意根据命题的含义进行判断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(3)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全称量词命题有时会省略全称量词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但存在量词命题的量词一般不能省略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en-US" sz="320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561427" y="1204120"/>
          <a:ext cx="9104630" cy="418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1" imgW="8020050" imgH="3581400" progId="Word.Document.8">
                  <p:embed/>
                </p:oleObj>
              </mc:Choice>
              <mc:Fallback>
                <p:oleObj name="Document" r:id="rId1" imgW="8020050" imgH="35814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61427" y="1204120"/>
                        <a:ext cx="9104630" cy="41871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133600" y="4184650"/>
          <a:ext cx="8091488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3" imgW="8351520" imgH="2418080" progId="Word.Document.8">
                  <p:embed/>
                </p:oleObj>
              </mc:Choice>
              <mc:Fallback>
                <p:oleObj name="Document" r:id="rId3" imgW="8351520" imgH="24180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0" y="4184650"/>
                        <a:ext cx="8091488" cy="233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60705" y="5092065"/>
            <a:ext cx="591058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[答案]</a:t>
            </a:r>
            <a:r>
              <a:rPr lang="zh-CN" altLang="en-US" sz="2800" b="1"/>
              <a:t>①②③       　④</a:t>
            </a:r>
            <a:endParaRPr lang="zh-CN" altLang="en-US" sz="2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8" name="矩形 425987"/>
          <p:cNvSpPr/>
          <p:nvPr/>
        </p:nvSpPr>
        <p:spPr>
          <a:xfrm>
            <a:off x="247650" y="639763"/>
            <a:ext cx="11697335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algn="l"/>
            <a:r>
              <a:rPr lang="zh-CN" altLang="en-US" sz="4000" b="1">
                <a:solidFill>
                  <a:schemeClr val="tx2"/>
                </a:solidFill>
                <a:latin typeface="+mn-ea"/>
                <a:sym typeface="+mn-ea"/>
              </a:rPr>
              <a:t>题型二  </a:t>
            </a:r>
            <a:r>
              <a:rPr lang="zh-CN" altLang="zh-CN" sz="4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全称量词命题与存在量词命题的真假判断</a:t>
            </a:r>
            <a:r>
              <a:rPr lang="zh-CN" altLang="en-US" sz="360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zh-CN" altLang="en-US" sz="3600">
              <a:solidFill>
                <a:schemeClr val="tx2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2" name="对象 1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" r:id="rId1" imgW="914400" imgH="215900" progId="Equation.KSEE3">
                  <p:embed/>
                </p:oleObj>
              </mc:Choice>
              <mc:Fallback>
                <p:oleObj name="" r:id="rId1" imgW="9144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1307465" y="1560195"/>
            <a:ext cx="8586470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/>
              <a:t>【例2】　</a:t>
            </a:r>
            <a:r>
              <a:rPr lang="zh-CN" altLang="en-US" sz="2800"/>
              <a:t>判断下列命题的真假</a:t>
            </a:r>
            <a:endParaRPr lang="zh-CN" altLang="en-US" sz="2800"/>
          </a:p>
          <a:p>
            <a:r>
              <a:rPr lang="en-US" altLang="zh-CN" sz="2800"/>
              <a:t>1.所有的素数都是奇数；</a:t>
            </a:r>
            <a:endParaRPr lang="en-US" altLang="zh-CN" sz="2800"/>
          </a:p>
          <a:p>
            <a:r>
              <a:rPr lang="en-US" altLang="zh-CN" sz="2800"/>
              <a:t>2.</a:t>
            </a:r>
            <a:endParaRPr lang="en-US" altLang="zh-CN" sz="2800"/>
          </a:p>
          <a:p>
            <a:r>
              <a:rPr lang="en-US" altLang="zh-CN" sz="2800"/>
              <a:t>3.有一个实数   ，使</a:t>
            </a:r>
            <a:endParaRPr lang="en-US" altLang="zh-CN" sz="2800"/>
          </a:p>
          <a:p>
            <a:r>
              <a:rPr lang="en-US" altLang="zh-CN" sz="2800"/>
              <a:t>4.平面内存在两条相交直线垂直于同一条直线。</a:t>
            </a:r>
            <a:endParaRPr lang="en-US" altLang="zh-CN" sz="2800"/>
          </a:p>
        </p:txBody>
      </p:sp>
      <p:graphicFrame>
        <p:nvGraphicFramePr>
          <p:cNvPr id="4" name="对象 -2147482624"/>
          <p:cNvGraphicFramePr>
            <a:graphicFrameLocks noChangeAspect="1"/>
          </p:cNvGraphicFramePr>
          <p:nvPr/>
        </p:nvGraphicFramePr>
        <p:xfrm>
          <a:off x="1819275" y="2474595"/>
          <a:ext cx="2172335" cy="394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" r:id="rId3" imgW="1117600" imgH="203200" progId="Equation.KSEE3">
                  <p:embed/>
                </p:oleObj>
              </mc:Choice>
              <mc:Fallback>
                <p:oleObj name="" r:id="rId3" imgW="11176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19275" y="2474595"/>
                        <a:ext cx="2172335" cy="39497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-2147482623"/>
          <p:cNvGraphicFramePr>
            <a:graphicFrameLocks noChangeAspect="1"/>
          </p:cNvGraphicFramePr>
          <p:nvPr/>
        </p:nvGraphicFramePr>
        <p:xfrm>
          <a:off x="3372485" y="2970530"/>
          <a:ext cx="316230" cy="350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" r:id="rId5" imgW="127000" imgH="139700" progId="Equation.KSEE3">
                  <p:embed/>
                </p:oleObj>
              </mc:Choice>
              <mc:Fallback>
                <p:oleObj name="" r:id="rId5" imgW="127000" imgH="139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72485" y="2970530"/>
                        <a:ext cx="316230" cy="35052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-2147482622"/>
          <p:cNvGraphicFramePr>
            <a:graphicFrameLocks noChangeAspect="1"/>
          </p:cNvGraphicFramePr>
          <p:nvPr/>
        </p:nvGraphicFramePr>
        <p:xfrm>
          <a:off x="4580255" y="2869565"/>
          <a:ext cx="1944370" cy="451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" r:id="rId7" imgW="952500" imgH="228600" progId="Equation.KSEE3">
                  <p:embed/>
                </p:oleObj>
              </mc:Choice>
              <mc:Fallback>
                <p:oleObj name="" r:id="rId7" imgW="9525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80255" y="2869565"/>
                        <a:ext cx="1944370" cy="4514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172845" y="4577080"/>
            <a:ext cx="70269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b="1">
                <a:solidFill>
                  <a:srgbClr val="FF0000"/>
                </a:solidFill>
              </a:rPr>
              <a:t>答案：</a:t>
            </a:r>
            <a:r>
              <a:rPr lang="zh-CN" altLang="zh-CN" sz="2800" b="1">
                <a:solidFill>
                  <a:schemeClr val="tx1"/>
                </a:solidFill>
              </a:rPr>
              <a:t>真命题：</a:t>
            </a:r>
            <a:r>
              <a:rPr lang="en-US" altLang="zh-CN" sz="2800" b="1">
                <a:solidFill>
                  <a:schemeClr val="tx1"/>
                </a:solidFill>
              </a:rPr>
              <a:t>2</a:t>
            </a:r>
            <a:r>
              <a:rPr lang="en-US" altLang="zh-CN" sz="2800" b="1">
                <a:solidFill>
                  <a:schemeClr val="tx1"/>
                </a:solidFill>
                <a:sym typeface="+mn-ea"/>
              </a:rPr>
              <a:t>,</a:t>
            </a:r>
            <a:r>
              <a:rPr lang="en-US" altLang="zh-CN" sz="2800" b="1">
                <a:solidFill>
                  <a:schemeClr val="tx1"/>
                </a:solidFill>
              </a:rPr>
              <a:t>4</a:t>
            </a:r>
            <a:r>
              <a:rPr lang="zh-CN" altLang="zh-CN" sz="2800" b="1">
                <a:solidFill>
                  <a:schemeClr val="tx1"/>
                </a:solidFill>
              </a:rPr>
              <a:t>        假命题：</a:t>
            </a:r>
            <a:r>
              <a:rPr lang="en-US" altLang="zh-CN" sz="2800" b="1">
                <a:solidFill>
                  <a:schemeClr val="tx1"/>
                </a:solidFill>
              </a:rPr>
              <a:t>1,3</a:t>
            </a:r>
            <a:endParaRPr lang="en-US" altLang="zh-CN" sz="28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6851" y="1306903"/>
            <a:ext cx="11484635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>
                <a:solidFill>
                  <a:srgbClr val="002060"/>
                </a:solidFill>
              </a:rPr>
              <a:t>解题方法</a:t>
            </a:r>
            <a:r>
              <a:rPr lang="zh-CN" altLang="en-US" sz="2800">
                <a:solidFill>
                  <a:srgbClr val="002060"/>
                </a:solidFill>
              </a:rPr>
              <a:t>（</a:t>
            </a:r>
            <a:r>
              <a:rPr lang="zh-CN" altLang="zh-CN" sz="2800">
                <a:solidFill>
                  <a:srgbClr val="00206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全称量词命题与存在量词命题真假的判断技巧</a:t>
            </a:r>
            <a:r>
              <a:rPr lang="zh-CN" altLang="en-US" sz="2800" kern="100">
                <a:solidFill>
                  <a:srgbClr val="00206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</a:t>
            </a:r>
            <a:endParaRPr lang="en-US" altLang="zh-CN" sz="2800" kern="10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2800" kern="100">
              <a:solidFill>
                <a:srgbClr val="002060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(1)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全称量词命题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要判定一个全称量词命题是真命题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必须对限定集合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中的每个元素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验证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成立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但要判定全称量词 命题是假命题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只要能举出集合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中的一个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x=x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使得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不成立即可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(2)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存在量词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要判定一个存在量词命题是真命题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只要在限定集合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中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找到一个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x=x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使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成立即可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否则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这一存在量词命题就是假命题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endParaRPr lang="en-US" altLang="zh-CN" sz="360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8437" name="对象 658436"/>
          <p:cNvGraphicFramePr>
            <a:graphicFrameLocks noChangeAspect="1"/>
          </p:cNvGraphicFramePr>
          <p:nvPr/>
        </p:nvGraphicFramePr>
        <p:xfrm>
          <a:off x="464163" y="316114"/>
          <a:ext cx="10665460" cy="3680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1" imgW="10163175" imgH="3514725" progId="Word.Document.8">
                  <p:embed/>
                </p:oleObj>
              </mc:Choice>
              <mc:Fallback>
                <p:oleObj name="Document" r:id="rId1" imgW="10163175" imgH="35147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64163" y="316114"/>
                        <a:ext cx="10665460" cy="36804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8438" name="对象 658437"/>
          <p:cNvGraphicFramePr>
            <a:graphicFrameLocks noChangeAspect="1"/>
          </p:cNvGraphicFramePr>
          <p:nvPr/>
        </p:nvGraphicFramePr>
        <p:xfrm>
          <a:off x="1091727" y="4378487"/>
          <a:ext cx="11981180" cy="937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" r:id="rId3" imgW="10296525" imgH="809625" progId="Word.Document.8">
                  <p:embed/>
                </p:oleObj>
              </mc:Choice>
              <mc:Fallback>
                <p:oleObj name="Document" r:id="rId3" imgW="10296525" imgH="8096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1727" y="4378487"/>
                        <a:ext cx="11981180" cy="9372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7" name="矩形 655366"/>
          <p:cNvSpPr/>
          <p:nvPr/>
        </p:nvSpPr>
        <p:spPr>
          <a:xfrm>
            <a:off x="431321" y="638426"/>
            <a:ext cx="10670876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r>
              <a:rPr lang="zh-CN" altLang="en-US" sz="4000" b="1">
                <a:solidFill>
                  <a:schemeClr val="accent1">
                    <a:lumMod val="75000"/>
                  </a:schemeClr>
                </a:solidFill>
                <a:latin typeface="+mn-ea"/>
                <a:sym typeface="+mn-ea"/>
              </a:rPr>
              <a:t>题型三 全称量词命题与存在量词命题的否定</a:t>
            </a:r>
            <a:endParaRPr lang="zh-CN" altLang="en-US" sz="4000" b="1">
              <a:solidFill>
                <a:schemeClr val="accent1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69010" y="1888490"/>
            <a:ext cx="9918065" cy="30441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540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"/>
                <a:tab pos="2538095" algn=""/>
                <a:tab pos="3221990" algn=""/>
              </a:tabLst>
            </a:pP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【例3】写出下列命题的否定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并判断其真假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zh-CN" altLang="zh-CN" sz="3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(1)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有些质数是奇数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endParaRPr lang="zh-CN" altLang="zh-CN" sz="3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188085" algn=""/>
                <a:tab pos="2163445" algn="l"/>
                <a:tab pos="3142615" algn="l"/>
                <a:tab pos="4190365" algn="l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(2)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菱形的对角线互相垂直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endParaRPr lang="en-US" altLang="zh-CN" sz="3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(4)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不论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取何实数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方程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3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+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x-m=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都有实数根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en-US" sz="3200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513080" y="3710940"/>
          <a:ext cx="11165205" cy="503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文档" r:id="rId1" imgW="3839210" imgH="175260" progId="Word.Document.12">
                  <p:embed/>
                </p:oleObj>
              </mc:Choice>
              <mc:Fallback>
                <p:oleObj name="文档" r:id="rId1" imgW="3839210" imgH="17526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13080" y="3710940"/>
                        <a:ext cx="11165205" cy="503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02335" y="865505"/>
            <a:ext cx="10387330" cy="21583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zh-CN" altLang="zh-CN" sz="28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解析</a:t>
            </a:r>
            <a:r>
              <a:rPr lang="en-US" altLang="zh-CN" sz="2800">
                <a:solidFill>
                  <a:srgbClr val="FF0000"/>
                </a:solidFill>
                <a:effectLst/>
                <a:latin typeface="+mn-ea"/>
                <a:cs typeface="+mn-ea"/>
                <a:sym typeface="+mn-ea"/>
              </a:rPr>
              <a:t>: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(1)“</a:t>
            </a:r>
            <a:r>
              <a:rPr lang="zh-CN" altLang="zh-CN" sz="2800">
                <a:solidFill>
                  <a:srgbClr val="000000"/>
                </a:solidFill>
                <a:effectLst/>
                <a:latin typeface="+mn-ea"/>
                <a:cs typeface="+mn-ea"/>
                <a:sym typeface="+mn-ea"/>
              </a:rPr>
              <a:t>有些质数是奇数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”</a:t>
            </a:r>
            <a:r>
              <a:rPr lang="zh-CN" altLang="zh-CN" sz="2800">
                <a:solidFill>
                  <a:srgbClr val="000000"/>
                </a:solidFill>
                <a:effectLst/>
                <a:latin typeface="+mn-ea"/>
                <a:cs typeface="+mn-ea"/>
                <a:sym typeface="+mn-ea"/>
              </a:rPr>
              <a:t>是特称命题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effectLst/>
                <a:latin typeface="+mn-ea"/>
                <a:cs typeface="+mn-ea"/>
                <a:sym typeface="+mn-ea"/>
              </a:rPr>
              <a:t>其否定为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“</a:t>
            </a:r>
            <a:r>
              <a:rPr lang="zh-CN" altLang="zh-CN" sz="2800">
                <a:solidFill>
                  <a:srgbClr val="000000"/>
                </a:solidFill>
                <a:effectLst/>
                <a:latin typeface="+mn-ea"/>
                <a:cs typeface="+mn-ea"/>
                <a:sym typeface="+mn-ea"/>
              </a:rPr>
              <a:t>所有质数都不是奇数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”,</a:t>
            </a:r>
            <a:r>
              <a:rPr lang="zh-CN" altLang="zh-CN" sz="2800">
                <a:solidFill>
                  <a:srgbClr val="000000"/>
                </a:solidFill>
                <a:effectLst/>
                <a:latin typeface="+mn-ea"/>
                <a:cs typeface="+mn-ea"/>
                <a:sym typeface="+mn-ea"/>
              </a:rPr>
              <a:t>它是假命题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.</a:t>
            </a:r>
            <a:endParaRPr lang="zh-CN" altLang="zh-CN" sz="2800">
              <a:solidFill>
                <a:srgbClr val="000000"/>
              </a:solidFill>
              <a:effectLst/>
              <a:latin typeface="+mn-ea"/>
              <a:cs typeface="+mn-ea"/>
            </a:endParaRPr>
          </a:p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188085" algn=""/>
                <a:tab pos="2163445" algn="l"/>
                <a:tab pos="3142615" algn="l"/>
                <a:tab pos="4190365" algn="l"/>
              </a:tabLst>
            </a:pP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(2)“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菱形的对角线互相垂直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”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是全称命题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其否定为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“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有的菱形的对角线不垂直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”,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它是假命题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  <a:sym typeface="+mn-ea"/>
              </a:rPr>
              <a:t>.</a:t>
            </a:r>
            <a:endParaRPr lang="zh-CN" altLang="en-US" sz="2800">
              <a:latin typeface="+mn-ea"/>
              <a:cs typeface="+mn-ea"/>
            </a:endParaRP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642303" y="2973070"/>
          <a:ext cx="11221720" cy="1191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文档" r:id="rId1" imgW="3857625" imgH="409575" progId="Word.Document.12">
                  <p:embed/>
                </p:oleObj>
              </mc:Choice>
              <mc:Fallback>
                <p:oleObj name="文档" r:id="rId1" imgW="3857625" imgH="4095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42303" y="2973070"/>
                        <a:ext cx="11221720" cy="11912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>
            <a:spLocks noChangeAspect="1"/>
          </p:cNvSpPr>
          <p:nvPr/>
        </p:nvSpPr>
        <p:spPr>
          <a:xfrm>
            <a:off x="642620" y="4164330"/>
            <a:ext cx="10492740" cy="1641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lnSpc>
                <a:spcPct val="120000"/>
              </a:lnSpc>
              <a:spcAft>
                <a:spcPct val="0"/>
              </a:spcAft>
              <a:tabLst>
                <a:tab pos="1188085" algn=""/>
                <a:tab pos="2163445" algn="l"/>
                <a:tab pos="3142615" algn="l"/>
                <a:tab pos="4190365" algn="l"/>
              </a:tabLst>
            </a:pP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 (4)“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不论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m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取何实数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方程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x</a:t>
            </a:r>
            <a:r>
              <a:rPr lang="en-US" altLang="zh-CN" sz="2800" baseline="30000">
                <a:solidFill>
                  <a:srgbClr val="000000"/>
                </a:solidFill>
                <a:latin typeface="+mn-ea"/>
                <a:cs typeface="+mn-ea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+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x-m=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0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都有实数根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”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是全称命题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其否定为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“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存在实数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m</a:t>
            </a:r>
            <a:r>
              <a:rPr lang="en-US" altLang="zh-CN" sz="2800" baseline="-25000">
                <a:solidFill>
                  <a:srgbClr val="000000"/>
                </a:solidFill>
                <a:latin typeface="+mn-ea"/>
                <a:cs typeface="+mn-ea"/>
              </a:rPr>
              <a:t>0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使得方程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x</a:t>
            </a:r>
            <a:r>
              <a:rPr lang="en-US" altLang="zh-CN" sz="2800" baseline="30000">
                <a:solidFill>
                  <a:srgbClr val="000000"/>
                </a:solidFill>
                <a:latin typeface="+mn-ea"/>
                <a:cs typeface="+mn-ea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+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x-m</a:t>
            </a:r>
            <a:r>
              <a:rPr lang="en-US" altLang="zh-CN" sz="2800" baseline="-25000">
                <a:solidFill>
                  <a:srgbClr val="000000"/>
                </a:solidFill>
                <a:latin typeface="+mn-ea"/>
                <a:cs typeface="+mn-ea"/>
              </a:rPr>
              <a:t>0</a:t>
            </a:r>
            <a:r>
              <a:rPr lang="en-US" altLang="zh-CN" sz="2800" i="1">
                <a:solidFill>
                  <a:srgbClr val="000000"/>
                </a:solidFill>
                <a:latin typeface="+mn-ea"/>
                <a:cs typeface="+mn-ea"/>
              </a:rPr>
              <a:t>=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0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没有实数根</a:t>
            </a:r>
            <a:r>
              <a:rPr lang="en-US" altLang="zh-CN" sz="2800">
                <a:solidFill>
                  <a:srgbClr val="000000"/>
                </a:solidFill>
                <a:latin typeface="+mn-ea"/>
                <a:cs typeface="+mn-ea"/>
              </a:rPr>
              <a:t>”,</a:t>
            </a:r>
            <a:r>
              <a:rPr lang="zh-CN" altLang="zh-CN" sz="2800">
                <a:solidFill>
                  <a:srgbClr val="000000"/>
                </a:solidFill>
                <a:latin typeface="+mn-ea"/>
                <a:cs typeface="+mn-ea"/>
              </a:rPr>
              <a:t>它是真命题</a:t>
            </a:r>
            <a:r>
              <a:rPr lang="en-US" altLang="zh-CN" sz="2200" i="1">
                <a:solidFill>
                  <a:srgbClr val="000000"/>
                </a:solidFill>
                <a:latin typeface="+mn-ea"/>
                <a:cs typeface="+mn-ea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+mn-ea"/>
              <a:cs typeface="+mn-ea"/>
            </a:endParaRP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3721" y="360901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zh-CN" altLang="zh-CN" b="1">
                <a:solidFill>
                  <a:srgbClr val="FF0000"/>
                </a:solidFill>
              </a:rPr>
              <a:t>课程目标</a:t>
            </a:r>
            <a:br>
              <a:rPr lang="zh-CN" altLang="zh-CN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3290" y="1130194"/>
            <a:ext cx="10972800" cy="4843731"/>
          </a:xfrm>
        </p:spPr>
        <p:txBody>
          <a:bodyPr>
            <a:normAutofit/>
          </a:bodyPr>
          <a:lstStyle/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理解全称量词与存在量词的含义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熟悉常见的全称量词和存在量词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了解含有量词的全称命题和特称命题的含义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并能用数学符号表示含有量词的命题及判断命题的真假性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029335" algn=""/>
                <a:tab pos="1850390" algn="l"/>
                <a:tab pos="2538095" algn="l"/>
                <a:tab pos="3221990" algn="l"/>
              </a:tabLst>
            </a:pP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能正确地对含有一个量词的命题进行否定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理解全称命题与特称命题之间的关系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6851" y="1306903"/>
            <a:ext cx="11484635" cy="4843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>
                <a:solidFill>
                  <a:srgbClr val="002060"/>
                </a:solidFill>
              </a:rPr>
              <a:t>解题方法</a:t>
            </a:r>
            <a:r>
              <a:rPr lang="zh-CN" altLang="en-US" sz="2800">
                <a:solidFill>
                  <a:srgbClr val="002060"/>
                </a:solidFill>
              </a:rPr>
              <a:t>（</a:t>
            </a:r>
            <a:r>
              <a:rPr lang="zh-CN" altLang="zh-CN" sz="2800">
                <a:solidFill>
                  <a:srgbClr val="00206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含有一个量词的命题的否定方法</a:t>
            </a:r>
            <a:r>
              <a:rPr lang="zh-CN" altLang="en-US" sz="2800" kern="10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）</a:t>
            </a:r>
            <a:endParaRPr lang="en-US" altLang="zh-CN" sz="2800" kern="10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2800" kern="10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188085" algn=""/>
                <a:tab pos="2163445" algn="l"/>
                <a:tab pos="3142615" algn="l"/>
                <a:tab pos="4190365" algn="l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(1)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一般地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写含有一个量词的命题的否定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首先要明确这个命题是全称量词命题还是存在量词命题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并找到其量词的位置及相应结论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然后把命题中的全称量词改成存在量词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存在量词改成全称量词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同时否定结论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Aft>
                <a:spcPct val="0"/>
              </a:spcAft>
              <a:buNone/>
              <a:tabLst>
                <a:tab pos="1188085" algn=""/>
                <a:tab pos="2163445" algn="l"/>
                <a:tab pos="3142615" algn="l"/>
                <a:tab pos="4190365" algn="l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(2)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对于省略量词的命题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应先挖掘命题中隐含的量词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改写成含量词的完整形式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  <a:sym typeface="+mn-ea"/>
              </a:rPr>
              <a:t>再依据规则来写出命题的否定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endParaRPr lang="en-US" altLang="zh-CN" sz="360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8437" name="对象 658436"/>
          <p:cNvGraphicFramePr>
            <a:graphicFrameLocks noChangeAspect="1"/>
          </p:cNvGraphicFramePr>
          <p:nvPr/>
        </p:nvGraphicFramePr>
        <p:xfrm>
          <a:off x="446923" y="730917"/>
          <a:ext cx="10592435" cy="4906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1" imgW="10163175" imgH="4714875" progId="Word.Document.8">
                  <p:embed/>
                </p:oleObj>
              </mc:Choice>
              <mc:Fallback>
                <p:oleObj name="Document" r:id="rId1" imgW="10163175" imgH="47148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46923" y="730917"/>
                        <a:ext cx="10592435" cy="490664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1140460" y="709229"/>
          <a:ext cx="8171180" cy="5649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文档" r:id="rId1" imgW="3857625" imgH="2667000" progId="Word.Document.12">
                  <p:embed/>
                </p:oleObj>
              </mc:Choice>
              <mc:Fallback>
                <p:oleObj name="文档" r:id="rId1" imgW="3857625" imgH="26670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40460" y="709229"/>
                        <a:ext cx="8171180" cy="564959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rmAutofit/>
          </a:bodyPr>
          <a:lstStyle/>
          <a:p>
            <a:r>
              <a:rPr lang="zh-CN" altLang="zh-CN" b="1">
                <a:solidFill>
                  <a:srgbClr val="FF0000"/>
                </a:solidFill>
              </a:rPr>
              <a:t>数学学科素养</a:t>
            </a:r>
            <a:endParaRPr lang="zh-CN" altLang="zh-CN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6852" y="1306903"/>
            <a:ext cx="10972800" cy="4843731"/>
          </a:xfrm>
        </p:spPr>
        <p:txBody>
          <a:bodyPr>
            <a:normAutofit fontScale="95000" lnSpcReduction="10000"/>
          </a:bodyPr>
          <a:lstStyle/>
          <a:p>
            <a:pPr marL="0" indent="0">
              <a:buNone/>
            </a:pPr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1.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数学抽象：全称量词命题、存在量词命题与全称量词命题的否定与存在量词命题的否定的理解；</a:t>
            </a:r>
            <a:endParaRPr lang="zh-CN" altLang="zh-CN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2.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逻辑推理：通过实例得出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全称量词命题、存在量词命题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含义，并通过两者的联系与区别得出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全称量词命题与存在量词命题的否定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；</a:t>
            </a:r>
            <a:endParaRPr lang="zh-CN" altLang="zh-CN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3.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数学运算：关于命题真假的判断；</a:t>
            </a:r>
            <a:endParaRPr lang="zh-CN" altLang="zh-CN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4.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数据分析：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含有一个量词的命题的否定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；</a:t>
            </a:r>
            <a:endParaRPr lang="zh-CN" altLang="zh-CN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5.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数学建模：通过对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全称量词命题、存在量词命题</a:t>
            </a:r>
            <a:r>
              <a:rPr lang="zh-CN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概念的理解和运用，培养学生分析、判断和归纳的逻辑思维能力。</a:t>
            </a:r>
            <a:endParaRPr lang="zh-CN" altLang="zh-CN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endParaRPr lang="zh-CN" altLang="en-US">
              <a:latin typeface="华文楷体" panose="02010600040101010101" charset="-122"/>
              <a:ea typeface="华文楷体" panose="02010600040101010101" charset="-122"/>
              <a:cs typeface="华文楷体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rm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自主预习，回答问题</a:t>
            </a:r>
            <a:endParaRPr lang="zh-CN" altLang="zh-CN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6852" y="1306903"/>
            <a:ext cx="10761584" cy="4843731"/>
          </a:xfrm>
        </p:spPr>
        <p:txBody>
          <a:bodyPr>
            <a:normAutofit fontScale="90000" lnSpcReduction="20000"/>
          </a:bodyPr>
          <a:lstStyle/>
          <a:p>
            <a:pPr marL="0" indent="0">
              <a:buNone/>
            </a:pPr>
            <a:r>
              <a:rPr lang="zh-CN" altLang="en-US" sz="3600" b="1">
                <a:solidFill>
                  <a:srgbClr val="002060"/>
                </a:solidFill>
              </a:rPr>
              <a:t>阅读课本</a:t>
            </a:r>
            <a:r>
              <a:rPr lang="en-US" altLang="zh-CN" sz="3600" b="1">
                <a:solidFill>
                  <a:srgbClr val="002060"/>
                </a:solidFill>
              </a:rPr>
              <a:t>24-26</a:t>
            </a:r>
            <a:r>
              <a:rPr lang="zh-CN" altLang="en-US" sz="3600" b="1">
                <a:solidFill>
                  <a:srgbClr val="002060"/>
                </a:solidFill>
              </a:rPr>
              <a:t>页，思考并完成以下问题</a:t>
            </a:r>
            <a:endParaRPr lang="en-US" altLang="zh-CN" sz="3600" b="1">
              <a:solidFill>
                <a:srgbClr val="002060"/>
              </a:solidFill>
            </a:endParaRPr>
          </a:p>
          <a:p>
            <a:endParaRPr lang="zh-CN" altLang="zh-CN" sz="3600" b="1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altLang="zh-CN" sz="3600"/>
              <a:t>1.</a:t>
            </a:r>
            <a:r>
              <a:rPr lang="zh-CN" altLang="en-US" sz="3600"/>
              <a:t>什么是全称量词？常见的全称量词有哪些？怎样表示全称量词命题？</a:t>
            </a:r>
            <a:endParaRPr lang="en-US" altLang="zh-CN" sz="3600"/>
          </a:p>
          <a:p>
            <a:pPr marL="0" indent="0">
              <a:buNone/>
            </a:pPr>
            <a:r>
              <a:rPr lang="en-US" altLang="zh-CN" sz="3600"/>
              <a:t>2.</a:t>
            </a:r>
            <a:r>
              <a:rPr lang="zh-CN" altLang="en-US" sz="3600">
                <a:sym typeface="+mn-ea"/>
              </a:rPr>
              <a:t>什么是存在量词？常见的存在量词有哪些？怎样表示存在量词命题？</a:t>
            </a:r>
            <a:endParaRPr lang="zh-CN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pPr marL="0" indent="0">
              <a:buNone/>
            </a:pPr>
            <a:r>
              <a:rPr lang="zh-CN" altLang="en-US" sz="2400">
                <a:solidFill>
                  <a:srgbClr val="FF0000"/>
                </a:solidFill>
              </a:rPr>
              <a:t>要求：学生独立完成，以小组为单位，组内可商量，最终选出代表回答问题。</a:t>
            </a:r>
            <a:endParaRPr lang="zh-CN" alt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>
            <a:spLocks noChangeAspect="1"/>
          </p:cNvSpPr>
          <p:nvPr/>
        </p:nvSpPr>
        <p:spPr>
          <a:xfrm>
            <a:off x="1186642" y="1400175"/>
            <a:ext cx="9653905" cy="4556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797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全称量词与全称命题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短语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所有的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任意一个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在逻辑中通常叫做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并用符号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zh-CN" sz="22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含有全称量词的命题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叫做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全称命题的表述形式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中任意一个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可简记为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:___________,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读作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对任意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属于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全称量词命题的真假判断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要判断一个全称命题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量词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是真命题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必须对限定集合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中的每一个元素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验证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但要判断一个全称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量词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命题是假命题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只需列举出一个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使得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不成立即可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名师点拨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常用的全称量词还有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所有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每一个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任何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任意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一切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任给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全部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只要含有这些量词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或者命题具有全称量词所表达的含义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就是全称量词命题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483225" y="653415"/>
            <a:ext cx="201930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b="1">
                <a:solidFill>
                  <a:srgbClr val="FF0000"/>
                </a:solidFill>
                <a:sym typeface="+mn-ea"/>
              </a:rPr>
              <a:t>知识清单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311390" y="1726565"/>
            <a:ext cx="17767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>
                <a:solidFill>
                  <a:srgbClr val="FF0000"/>
                </a:solidFill>
              </a:rPr>
              <a:t>全称量词</a:t>
            </a:r>
            <a:endParaRPr lang="zh-CN" altLang="zh-CN" sz="2400">
              <a:solidFill>
                <a:srgbClr val="FF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278120" y="2186940"/>
            <a:ext cx="2430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>
                <a:solidFill>
                  <a:srgbClr val="FF0000"/>
                </a:solidFill>
              </a:rPr>
              <a:t>全称量词命题</a:t>
            </a:r>
            <a:endParaRPr lang="zh-CN" altLang="zh-CN" sz="240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239250" y="2498090"/>
            <a:ext cx="2430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sym typeface="+mn-ea"/>
              </a:rPr>
              <a:t>∀x∈M,p(x)</a:t>
            </a:r>
            <a:endParaRPr altLang="zh-CN" sz="2400">
              <a:solidFill>
                <a:srgbClr val="FF0000"/>
              </a:solidFill>
              <a:uFill>
                <a:solidFill>
                  <a:srgbClr val="000000"/>
                </a:solidFill>
              </a:uFill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2"/>
      <p:bldP spid="2" grpId="0"/>
      <p:bldP spid="4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1468582" y="1077595"/>
            <a:ext cx="9254836" cy="4961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7970">
              <a:lnSpc>
                <a:spcPct val="120000"/>
              </a:lnSpc>
              <a:tabLst>
                <a:tab pos="1029335" algn=""/>
                <a:tab pos="1850390" algn=""/>
                <a:tab pos="2538095" algn="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存在量词与存在量词命题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短语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存在一个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至少有一个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在逻辑中通常叫做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并用符号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zh-CN" sz="22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含有存在量词的命题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叫做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存在量词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命题的表述形式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存在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中的一个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可简记为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_____________:,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读作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存在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中的元素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存在量词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命题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的真假判断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要判断一个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存在量词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命题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是真命题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只要在限定集合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能找到一个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使得命题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成立即可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否则这一命题就是假命题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名师点拨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常用的存在量词还有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有些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有一个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存在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某个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有的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等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只要含有这些量词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或者命题具有存在量词所表达的含义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就是存在量词命题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912215" y="1468524"/>
            <a:ext cx="17767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>
                <a:solidFill>
                  <a:srgbClr val="FF0000"/>
                </a:solidFill>
              </a:rPr>
              <a:t>全称量词</a:t>
            </a:r>
            <a:endParaRPr lang="zh-CN" altLang="zh-CN" sz="240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647690" y="2169853"/>
            <a:ext cx="2430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>
                <a:solidFill>
                  <a:srgbClr val="FF0000"/>
                </a:solidFill>
              </a:rPr>
              <a:t>全称量词命题</a:t>
            </a:r>
            <a:endParaRPr lang="zh-CN" altLang="zh-CN" sz="240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468582" y="3098165"/>
            <a:ext cx="2430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  <a:sym typeface="+mn-ea"/>
              </a:rPr>
              <a:t>∃</a:t>
            </a:r>
            <a:r>
              <a:rPr lang="en-US" altLang="zh-CN" sz="2400" i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400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zh-CN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NEU-BZ-S92"/>
                <a:cs typeface="宋体" panose="02010600030101010101" pitchFamily="2" charset="-122"/>
                <a:sym typeface="+mn-ea"/>
              </a:rPr>
              <a:t>∈</a:t>
            </a:r>
            <a:r>
              <a:rPr lang="en-US" altLang="zh-CN" sz="2400" i="1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</a:t>
            </a:r>
            <a:r>
              <a:rPr lang="en-US" altLang="zh-CN" sz="240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en-US" altLang="zh-CN" sz="2400" i="1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</a:t>
            </a:r>
            <a:r>
              <a:rPr lang="en-US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altLang="zh-CN" sz="2400" i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400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endParaRPr lang="en-US" altLang="zh-CN" sz="240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2" name="Object 10"/>
          <p:cNvGraphicFramePr>
            <a:graphicFrameLocks noChangeAspect="1"/>
          </p:cNvGraphicFramePr>
          <p:nvPr/>
        </p:nvGraphicFramePr>
        <p:xfrm>
          <a:off x="5024438" y="692150"/>
          <a:ext cx="617855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1" imgW="5318760" imgH="599440" progId="Word.Document.8">
                  <p:embed/>
                </p:oleObj>
              </mc:Choice>
              <mc:Fallback>
                <p:oleObj name="Document" r:id="rId1" imgW="5318760" imgH="59944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24438" y="692150"/>
                        <a:ext cx="6178550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374775" y="1709420"/>
            <a:ext cx="9190355" cy="2158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800"/>
              <a:t>1.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给出下列命题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  <a:sym typeface="+mn-ea"/>
              </a:rPr>
              <a:t>①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平行四边形的对角线互相平分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  <a:sym typeface="+mn-ea"/>
              </a:rPr>
              <a:t>②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梯形有两边平行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r>
              <a:rPr lang="zh-CN" altLang="zh-CN" sz="2800">
                <a:solidFill>
                  <a:srgbClr val="000000"/>
                </a:solidFill>
                <a:latin typeface="NEU-BZ-S92"/>
                <a:cs typeface="宋体" panose="02010600030101010101" pitchFamily="2" charset="-122"/>
                <a:sym typeface="+mn-ea"/>
              </a:rPr>
              <a:t>③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存在一个菱形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它的四条边不相等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其中全称命题的个数为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zh-CN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tabLst>
                <a:tab pos="1029335" algn=""/>
                <a:tab pos="1850390" algn="l"/>
                <a:tab pos="2538095" algn="l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A.0	   B.1	       C.2   	D.3</a:t>
            </a:r>
            <a:endParaRPr lang="en-US" altLang="zh-CN" sz="2800"/>
          </a:p>
        </p:txBody>
      </p:sp>
      <p:sp>
        <p:nvSpPr>
          <p:cNvPr id="100" name="文本框 99"/>
          <p:cNvSpPr txBox="1"/>
          <p:nvPr/>
        </p:nvSpPr>
        <p:spPr>
          <a:xfrm>
            <a:off x="1677670" y="4372293"/>
            <a:ext cx="5080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答案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endParaRPr lang="zh-CN" alt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677670" y="4372293"/>
            <a:ext cx="5080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答案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1120140" y="1888490"/>
            <a:ext cx="9566275" cy="21583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2667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1028700" algn=""/>
                <a:tab pos="1851025" algn="l"/>
                <a:tab pos="2538095" algn="l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给出下列命题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NEU-BZ-S92"/>
                <a:cs typeface="Times New Roman" panose="02020603050405020304" pitchFamily="18" charset="0"/>
                <a:sym typeface="+mn-ea"/>
              </a:rPr>
              <a:t>①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有些自然数是偶数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NEU-BZ-S92"/>
                <a:cs typeface="Times New Roman" panose="02020603050405020304" pitchFamily="18" charset="0"/>
                <a:sym typeface="+mn-ea"/>
              </a:rPr>
              <a:t>②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正方形是菱形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NEU-BZ-S92"/>
                <a:cs typeface="Times New Roman" panose="02020603050405020304" pitchFamily="18" charset="0"/>
                <a:sym typeface="+mn-ea"/>
              </a:rPr>
              <a:t>③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能被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整除的数也能被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整除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;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NEU-BZ-S92"/>
                <a:cs typeface="Times New Roman" panose="02020603050405020304" pitchFamily="18" charset="0"/>
                <a:sym typeface="+mn-ea"/>
              </a:rPr>
              <a:t>④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对于任意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NEU-BZ-S92"/>
                <a:cs typeface="Times New Roman" panose="02020603050405020304" pitchFamily="18" charset="0"/>
                <a:sym typeface="+mn-ea"/>
              </a:rPr>
              <a:t>∈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总有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|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sin 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x|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≤1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其中特称命题的个数是 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zh-CN" altLang="en-US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　　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1028700" algn=""/>
                <a:tab pos="1851025" algn="l"/>
                <a:tab pos="2538095" algn="l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A.0	    B.1   	C.2	 D.3</a:t>
            </a:r>
            <a:endParaRPr lang="zh-CN" alt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rm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自主预习，回答问题</a:t>
            </a:r>
            <a:endParaRPr lang="zh-CN" altLang="zh-CN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0743" y="1325376"/>
            <a:ext cx="10972800" cy="4843731"/>
          </a:xfrm>
        </p:spPr>
        <p:txBody>
          <a:bodyPr>
            <a:normAutofit fontScale="90000" lnSpcReduction="10000"/>
          </a:bodyPr>
          <a:lstStyle/>
          <a:p>
            <a:pPr marL="0" indent="0">
              <a:buNone/>
            </a:pPr>
            <a:r>
              <a:rPr lang="zh-CN" altLang="en-US" sz="3600" b="1">
                <a:solidFill>
                  <a:srgbClr val="002060"/>
                </a:solidFill>
              </a:rPr>
              <a:t>阅读课本</a:t>
            </a:r>
            <a:r>
              <a:rPr lang="en-US" altLang="zh-CN" sz="3600" b="1">
                <a:solidFill>
                  <a:srgbClr val="002060"/>
                </a:solidFill>
              </a:rPr>
              <a:t>26-29</a:t>
            </a:r>
            <a:r>
              <a:rPr lang="zh-CN" altLang="en-US" sz="3600" b="1">
                <a:solidFill>
                  <a:srgbClr val="002060"/>
                </a:solidFill>
              </a:rPr>
              <a:t>页，思考并完成以下问题</a:t>
            </a:r>
            <a:endParaRPr lang="en-US" altLang="zh-CN" sz="3600" b="1">
              <a:solidFill>
                <a:srgbClr val="002060"/>
              </a:solidFill>
            </a:endParaRPr>
          </a:p>
          <a:p>
            <a:endParaRPr lang="zh-CN" altLang="zh-CN" sz="3600" b="1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altLang="zh-CN" sz="3600"/>
              <a:t>1.</a:t>
            </a:r>
            <a:r>
              <a:rPr lang="zh-CN" altLang="en-US" sz="3600"/>
              <a:t>什么是命题的否定？</a:t>
            </a:r>
            <a:endParaRPr lang="en-US" altLang="zh-CN" sz="3600"/>
          </a:p>
          <a:p>
            <a:pPr marL="0" indent="0">
              <a:buNone/>
            </a:pPr>
            <a:r>
              <a:rPr lang="en-US" altLang="zh-CN" sz="3600"/>
              <a:t>2.</a:t>
            </a:r>
            <a:r>
              <a:rPr lang="zh-CN" altLang="en-US" sz="3600"/>
              <a:t>怎样表示全称量词命题的否定？</a:t>
            </a:r>
            <a:endParaRPr lang="zh-CN" altLang="en-US" sz="3600"/>
          </a:p>
          <a:p>
            <a:pPr marL="0" indent="0">
              <a:buNone/>
            </a:pPr>
            <a:r>
              <a:rPr lang="en-US" altLang="zh-CN" sz="3600"/>
              <a:t>3.</a:t>
            </a:r>
            <a:r>
              <a:rPr lang="zh-CN" altLang="en-US" sz="3600"/>
              <a:t>怎样表示存在</a:t>
            </a:r>
            <a:r>
              <a:rPr lang="zh-CN" altLang="en-US" sz="3600">
                <a:sym typeface="+mn-ea"/>
              </a:rPr>
              <a:t>量词</a:t>
            </a:r>
            <a:r>
              <a:rPr lang="zh-CN" altLang="en-US" sz="3600"/>
              <a:t>命题的否定？</a:t>
            </a:r>
            <a:endParaRPr lang="zh-CN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endParaRPr lang="en-US" altLang="zh-CN" sz="3600"/>
          </a:p>
          <a:p>
            <a:pPr marL="0" indent="0">
              <a:buNone/>
            </a:pPr>
            <a:r>
              <a:rPr lang="zh-CN" altLang="en-US" sz="2400">
                <a:solidFill>
                  <a:srgbClr val="FF0000"/>
                </a:solidFill>
              </a:rPr>
              <a:t>要求：学生独立完成，以小组为单位，组内可商量，最终选出代表回答问题。</a:t>
            </a:r>
            <a:endParaRPr lang="zh-CN" alt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2836</Words>
  <Application>WPS 演示</Application>
  <PresentationFormat>宽屏</PresentationFormat>
  <Paragraphs>177</Paragraphs>
  <Slides>22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15</vt:i4>
      </vt:variant>
      <vt:variant>
        <vt:lpstr>幻灯片标题</vt:lpstr>
      </vt:variant>
      <vt:variant>
        <vt:i4>22</vt:i4>
      </vt:variant>
    </vt:vector>
  </HeadingPairs>
  <TitlesOfParts>
    <vt:vector size="55" baseType="lpstr">
      <vt:lpstr>Arial</vt:lpstr>
      <vt:lpstr>宋体</vt:lpstr>
      <vt:lpstr>Wingdings</vt:lpstr>
      <vt:lpstr>字魂27号-布丁体</vt:lpstr>
      <vt:lpstr>Times New Roman</vt:lpstr>
      <vt:lpstr>楷体</vt:lpstr>
      <vt:lpstr>NEU-BZ-S92</vt:lpstr>
      <vt:lpstr>Segoe Print</vt:lpstr>
      <vt:lpstr>方正书宋_GBK</vt:lpstr>
      <vt:lpstr>华文楷体</vt:lpstr>
      <vt:lpstr>华文楷体</vt:lpstr>
      <vt:lpstr>黑体</vt:lpstr>
      <vt:lpstr>Cambria Math</vt:lpstr>
      <vt:lpstr>仿宋</vt:lpstr>
      <vt:lpstr>Calibri</vt:lpstr>
      <vt:lpstr>微软雅黑</vt:lpstr>
      <vt:lpstr>Arial Unicode MS</vt:lpstr>
      <vt:lpstr>1_Office 主题</vt:lpstr>
      <vt:lpstr>Word.Document.12</vt:lpstr>
      <vt:lpstr>Word.Document.12</vt:lpstr>
      <vt:lpstr>Word.Document.12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Equation.KSEE3</vt:lpstr>
      <vt:lpstr>Equation.KSEE3</vt:lpstr>
      <vt:lpstr>Equation.KSEE3</vt:lpstr>
      <vt:lpstr>Equation.KSEE3</vt:lpstr>
      <vt:lpstr>PowerPoint 演示文稿</vt:lpstr>
      <vt:lpstr>课程目标 </vt:lpstr>
      <vt:lpstr>数学学科素养</vt:lpstr>
      <vt:lpstr>自主预习，回答问题</vt:lpstr>
      <vt:lpstr>PowerPoint 演示文稿</vt:lpstr>
      <vt:lpstr>PowerPoint 演示文稿</vt:lpstr>
      <vt:lpstr>PowerPoint 演示文稿</vt:lpstr>
      <vt:lpstr>PowerPoint 演示文稿</vt:lpstr>
      <vt:lpstr>自主预习，回答问题</vt:lpstr>
      <vt:lpstr>PowerPoint 演示文稿</vt:lpstr>
      <vt:lpstr>PowerPoint 演示文稿</vt:lpstr>
      <vt:lpstr>题型分析         举一反三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100</cp:revision>
  <dcterms:created xsi:type="dcterms:W3CDTF">2019-01-12T04:39:00Z</dcterms:created>
  <dcterms:modified xsi:type="dcterms:W3CDTF">2020-08-29T03:35:22Z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