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1"/>
  </p:notesMasterIdLst>
  <p:sldIdLst>
    <p:sldId id="260" r:id="rId4"/>
    <p:sldId id="256" r:id="rId5"/>
    <p:sldId id="257" r:id="rId6"/>
    <p:sldId id="258" r:id="rId7"/>
    <p:sldId id="259" r:id="rId8"/>
    <p:sldId id="261" r:id="rId9"/>
    <p:sldId id="270" r:id="rId10"/>
    <p:sldId id="269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" y="-102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136194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 lIns="91440" tIns="45720" rIns="91440" bIns="45720" anchor="t"/>
          <a:lstStyle/>
          <a:p>
            <a:pPr lvl="0"/>
            <a:endParaRPr lang="zh-CN" altLang="en-US"/>
          </a:p>
        </p:txBody>
      </p:sp>
      <p:sp>
        <p:nvSpPr>
          <p:cNvPr id="136195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8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tags" Target="../tags/tag11.xml"/><Relationship Id="rId4" Type="http://schemas.openxmlformats.org/officeDocument/2006/relationships/image" Target="../media/image1.png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我读人物通讯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400"/>
              <a:t>【学习目标】</a:t>
            </a:r>
            <a:endParaRPr lang="zh-CN" altLang="en-US" sz="4400"/>
          </a:p>
          <a:p>
            <a:endParaRPr lang="zh-CN" altLang="en-US"/>
          </a:p>
          <a:p>
            <a:r>
              <a:rPr lang="zh-CN" altLang="en-US" sz="5400"/>
              <a:t>能区分消息、通讯、特写、新闻评论等体裁；阅读单元的三篇人物通讯，梳理其内容和写法，探究人物通讯的体裁特点。</a:t>
            </a:r>
            <a:endParaRPr lang="zh-CN" altLang="en-US" sz="5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/>
              <a:t>参考的内容：（1）选择具有时代意义的对象（模范人物、“不普通”的普通人等）；（2）新闻性与文学性的结合；（3）通过典型事例、细节描写，表现人物精神品质；（4）通讯的个性，来自新闻对象和作者经营，体现于选材、布局与语言等方面；（5）充分考虑受众（读者），以获得读者最大量的关注。</a:t>
            </a:r>
            <a:endParaRPr lang="zh-CN" altLang="en-US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40005"/>
            <a:ext cx="9229090" cy="2387600"/>
          </a:xfrm>
        </p:spPr>
        <p:txBody>
          <a:bodyPr/>
          <a:p>
            <a:r>
              <a:rPr lang="zh-CN" altLang="en-US"/>
              <a:t>《喜看稻菽千重浪——记首届国家最高科技奖获得者袁隆平》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活动一：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画出反映课文内容、写法的思维导图，组织小组评选、班级展示。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82725" y="3033395"/>
            <a:ext cx="907288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/>
              <a:t>提示：勾画圈点自己感兴趣的或画思维导图所需的词句，</a:t>
            </a:r>
            <a:endParaRPr lang="zh-CN" altLang="en-US" sz="2800"/>
          </a:p>
          <a:p>
            <a:pPr algn="l"/>
            <a:r>
              <a:rPr lang="zh-CN" altLang="en-US" sz="2800"/>
              <a:t>在页边空白处归纳具体事件，点评人物精神。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1270" y="94615"/>
          <a:ext cx="12128500" cy="666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125"/>
                <a:gridCol w="3032125"/>
                <a:gridCol w="3032125"/>
                <a:gridCol w="3032125"/>
              </a:tblGrid>
              <a:tr h="91249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rgbClr val="FF0000"/>
                          </a:solidFill>
                        </a:rPr>
                        <a:t>篇目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buNone/>
                      </a:pP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rgbClr val="FF0000"/>
                          </a:solidFill>
                        </a:rPr>
                        <a:t>选取事例</a:t>
                      </a:r>
                      <a:endParaRPr lang="zh-CN" altLang="en-US" sz="24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rgbClr val="FF0000"/>
                          </a:solidFill>
                        </a:rPr>
                        <a:t>人物精神</a:t>
                      </a:r>
                      <a:endParaRPr lang="zh-CN" altLang="en-US" sz="24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rgbClr val="FF0000"/>
                          </a:solidFill>
                        </a:rPr>
                        <a:t>写法</a:t>
                      </a:r>
                      <a:endParaRPr lang="zh-CN" altLang="en-US" sz="24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438275">
                <a:tc rowSpan="4"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>
                          <a:sym typeface="+mn-ea"/>
                        </a:rPr>
                        <a:t>《喜看稻菽千重浪——记首届国家最高科技奖获得者袁隆平》</a:t>
                      </a:r>
                      <a:endParaRPr lang="zh-CN" altLang="en-US" sz="360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36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437005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43891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43637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第二课时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800"/>
              <a:t>活动：迁移《喜看稻菽千重浪》阅读经验，阅读《心有一团火，温暖众人心》《“探界者”钟扬》，画出两文的思维导图。小组交流、班级展示的方式同上。</a:t>
            </a:r>
            <a:endParaRPr lang="zh-CN" altLang="en-US" sz="4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6835" y="26035"/>
          <a:ext cx="12065000" cy="675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250"/>
                <a:gridCol w="3016250"/>
                <a:gridCol w="3016250"/>
                <a:gridCol w="3016250"/>
              </a:tblGrid>
              <a:tr h="65278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olidFill>
                            <a:srgbClr val="FF0000"/>
                          </a:solidFill>
                        </a:rPr>
                        <a:t>篇目</a:t>
                      </a:r>
                      <a:endParaRPr lang="zh-CN" altLang="en-US" sz="28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olidFill>
                            <a:srgbClr val="FF0000"/>
                          </a:solidFill>
                        </a:rPr>
                        <a:t>选取事例</a:t>
                      </a:r>
                      <a:endParaRPr lang="zh-CN" altLang="en-US" sz="28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olidFill>
                            <a:srgbClr val="FF0000"/>
                          </a:solidFill>
                        </a:rPr>
                        <a:t>人物精神</a:t>
                      </a:r>
                      <a:endParaRPr lang="zh-CN" altLang="en-US" sz="28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olidFill>
                            <a:srgbClr val="FF0000"/>
                          </a:solidFill>
                        </a:rPr>
                        <a:t>写法</a:t>
                      </a:r>
                      <a:endParaRPr lang="zh-CN" altLang="en-US" sz="28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016635">
                <a:tc rowSpan="3"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/>
                        <a:t>《心有一团火，温暖众人心》</a:t>
                      </a:r>
                      <a:endParaRPr lang="zh-CN" altLang="en-US" sz="36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015365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015365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017270">
                <a:tc rowSpan="3"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/>
                        <a:t>《“探界者”钟扬》</a:t>
                      </a:r>
                      <a:endParaRPr lang="zh-CN" altLang="en-US" sz="36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016635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01600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矩形 2"/>
          <p:cNvSpPr/>
          <p:nvPr>
            <p:custDataLst>
              <p:tags r:id="rId1"/>
            </p:custDataLst>
          </p:nvPr>
        </p:nvSpPr>
        <p:spPr>
          <a:xfrm>
            <a:off x="-635" y="81280"/>
            <a:ext cx="12192635" cy="2776855"/>
          </a:xfrm>
          <a:prstGeom prst="rect">
            <a:avLst/>
          </a:prstGeom>
          <a:noFill/>
          <a:ln w="9525">
            <a:noFill/>
          </a:ln>
        </p:spPr>
        <p:txBody>
          <a:bodyPr wrap="square" lIns="76786" tIns="38392" rIns="76786" bIns="38392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3300" b="1">
                <a:latin typeface="Times New Roman" panose="02020603050405020304" charset="0"/>
                <a:ea typeface="微软雅黑" panose="020B0503020204020204" charset="-122"/>
              </a:rPr>
              <a:t>比较探究</a:t>
            </a:r>
            <a:endParaRPr lang="zh-CN" altLang="zh-CN" sz="33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>
                <a:latin typeface="Times New Roman" panose="02020603050405020304" charset="0"/>
                <a:ea typeface="微软雅黑" panose="020B0503020204020204" charset="-122"/>
              </a:rPr>
              <a:t>1.</a:t>
            </a:r>
            <a:r>
              <a:rPr lang="zh-CN" altLang="zh-CN" sz="2800">
                <a:latin typeface="Times New Roman" panose="02020603050405020304" charset="0"/>
                <a:ea typeface="微软雅黑" panose="020B0503020204020204" charset="-122"/>
              </a:rPr>
              <a:t>袁隆平、张秉贵、钟扬，他们三个人的工作岗位各不相同，但在他们身上却体现着许多共同的精神品质。请简要概括一下他们具有哪些共同的精神品质。</a:t>
            </a:r>
            <a:endParaRPr lang="zh-CN" altLang="zh-CN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>
            <p:custDataLst>
              <p:tags r:id="rId2"/>
            </p:custDataLst>
          </p:nvPr>
        </p:nvSpPr>
        <p:spPr>
          <a:xfrm>
            <a:off x="501015" y="3235960"/>
            <a:ext cx="10892155" cy="3288665"/>
          </a:xfrm>
          <a:prstGeom prst="rect">
            <a:avLst/>
          </a:prstGeom>
          <a:noFill/>
          <a:ln w="9525">
            <a:noFill/>
          </a:ln>
        </p:spPr>
        <p:txBody>
          <a:bodyPr wrap="square" lIns="57600" tIns="28800" rIns="57600" bIns="2880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800" b="1">
                <a:solidFill>
                  <a:srgbClr val="0000FF"/>
                </a:solidFill>
                <a:latin typeface="Times New Roman" panose="02020603050405020304" charset="0"/>
                <a:ea typeface="微软雅黑" panose="020B0503020204020204" charset="-122"/>
              </a:rPr>
              <a:t>答案　</a:t>
            </a:r>
            <a:r>
              <a:rPr lang="en-US" altLang="zh-CN" sz="280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①</a:t>
            </a:r>
            <a:r>
              <a:rPr lang="zh-CN" altLang="zh-CN" sz="2800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</a:rPr>
              <a:t>热爱本职工作，致力于做好本职工作；</a:t>
            </a:r>
            <a:endParaRPr lang="en-US" altLang="zh-CN" sz="2800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②</a:t>
            </a:r>
            <a:r>
              <a:rPr lang="zh-CN" altLang="zh-CN" sz="2800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</a:rPr>
              <a:t>有责任，有担当，有着崇高、远大的理想；</a:t>
            </a:r>
            <a:endParaRPr lang="en-US" altLang="zh-CN" sz="2800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③</a:t>
            </a:r>
            <a:r>
              <a:rPr lang="zh-CN" altLang="zh-CN" sz="2800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</a:rPr>
              <a:t>面对困难、挑战，不屈不挠，不懈奋斗；</a:t>
            </a:r>
            <a:endParaRPr lang="en-US" altLang="zh-CN" sz="2800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④</a:t>
            </a:r>
            <a:r>
              <a:rPr lang="zh-CN" altLang="zh-CN" sz="2800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</a:rPr>
              <a:t>主动探索，勇于实践；</a:t>
            </a:r>
            <a:endParaRPr lang="en-US" altLang="zh-CN" sz="2800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⑤</a:t>
            </a:r>
            <a:r>
              <a:rPr lang="zh-CN" altLang="zh-CN" sz="2800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</a:rPr>
              <a:t>不计个人得失，无私奉献。</a:t>
            </a:r>
            <a:endParaRPr lang="zh-CN" altLang="zh-CN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1524000" y="0"/>
            <a:ext cx="9143365" cy="575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2100" b="1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zh-CN" sz="2100" b="1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100" b="1">
                <a:latin typeface="Arial" panose="020B0604020202020204" pitchFamily="34" charset="0"/>
                <a:ea typeface="宋体" panose="02010600030101010101" pitchFamily="2" charset="-122"/>
              </a:rPr>
              <a:t>这三篇文章在结构和刻画人物方面各有哪些异同？</a:t>
            </a:r>
            <a:endParaRPr lang="zh-CN" altLang="zh-CN" sz="21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9291" y="618490"/>
          <a:ext cx="12384405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660"/>
                <a:gridCol w="1290320"/>
                <a:gridCol w="1312545"/>
                <a:gridCol w="6532880"/>
              </a:tblGrid>
              <a:tr h="617855">
                <a:tc>
                  <a:txBody>
                    <a:bodyPr wrap="square"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CN" altLang="en-US" sz="1125"/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2"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zh-CN" sz="2400" b="0" smtClean="0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文章结构</a:t>
                      </a:r>
                      <a:endParaRPr lang="zh-CN" altLang="zh-CN" sz="2400" b="0" smtClean="0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zh-CN" sz="2400" smtClean="0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刻画人物</a:t>
                      </a:r>
                      <a:endParaRPr lang="zh-CN" altLang="zh-CN" sz="2400" smtClean="0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697355">
                <a:tc>
                  <a:txBody>
                    <a:bodyPr wrap="square"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CN" sz="1125" smtClean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zh-CN" sz="2400" smtClean="0">
                          <a:latin typeface="黑体" panose="02010609060101010101" charset="-122"/>
                          <a:ea typeface="黑体" panose="02010609060101010101" charset="-122"/>
                        </a:rPr>
                        <a:t>《喜看稻菽</a:t>
                      </a:r>
                      <a:endParaRPr lang="zh-CN" altLang="zh-CN" sz="2400" smtClean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zh-CN" sz="2400" smtClean="0">
                          <a:latin typeface="黑体" panose="02010609060101010101" charset="-122"/>
                          <a:ea typeface="黑体" panose="02010609060101010101" charset="-122"/>
                        </a:rPr>
                        <a:t>千重浪》</a:t>
                      </a:r>
                      <a:endParaRPr lang="zh-CN" altLang="zh-CN" sz="2400" smtClean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 wrap="square"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CN" sz="1125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CN" sz="1125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CN" sz="1125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zh-CN" altLang="zh-CN" sz="2800" b="1" smtClean="0">
                        <a:solidFill>
                          <a:schemeClr val="tx1"/>
                        </a:solidFill>
                      </a:endParaRPr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CN" sz="1125" b="1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zh-CN" altLang="en-US" sz="1500" b="1"/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wrap="square"/>
                    <a:lstStyle/>
                    <a:p>
                      <a:pPr marL="0" algn="l" defTabSz="685800" rtl="0" eaLnBrk="1" latinLnBrk="0" hangingPunct="1">
                        <a:lnSpc>
                          <a:spcPct val="150000"/>
                        </a:lnSpc>
                      </a:pPr>
                      <a:endParaRPr lang="zh-CN" altLang="en-US" sz="1500" b="1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236470">
                <a:tc>
                  <a:txBody>
                    <a:bodyPr wrap="square"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CN" sz="1125" smtClean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zh-CN" sz="2400" smtClean="0">
                          <a:latin typeface="黑体" panose="02010609060101010101" charset="-122"/>
                          <a:ea typeface="黑体" panose="02010609060101010101" charset="-122"/>
                        </a:rPr>
                        <a:t>《心有一团火，</a:t>
                      </a:r>
                      <a:endParaRPr lang="en-US" altLang="zh-CN" sz="2400" smtClean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zh-CN" sz="2400" smtClean="0">
                          <a:latin typeface="黑体" panose="02010609060101010101" charset="-122"/>
                          <a:ea typeface="黑体" panose="02010609060101010101" charset="-122"/>
                        </a:rPr>
                        <a:t>温暖众人心》</a:t>
                      </a:r>
                      <a:endParaRPr lang="zh-CN" altLang="zh-CN" sz="2400" smtClean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 wrap="square"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CN" altLang="en-US" sz="1125" b="1"/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wrap="square"/>
                    <a:lstStyle/>
                    <a:p>
                      <a:pPr marL="0" algn="l" defTabSz="685800" rtl="0" eaLnBrk="1" latinLnBrk="0" hangingPunct="1">
                        <a:lnSpc>
                          <a:spcPct val="150000"/>
                        </a:lnSpc>
                      </a:pPr>
                      <a:endParaRPr lang="zh-CN" altLang="en-US" sz="1500" b="1" kern="120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696720">
                <a:tc>
                  <a:txBody>
                    <a:bodyPr wrap="square"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CN" sz="1125" smtClean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zh-CN" sz="2400" smtClean="0">
                          <a:latin typeface="黑体" panose="02010609060101010101" charset="-122"/>
                          <a:ea typeface="黑体" panose="02010609060101010101" charset="-122"/>
                        </a:rPr>
                        <a:t>《</a:t>
                      </a:r>
                      <a:r>
                        <a:rPr lang="en-US" altLang="zh-CN" sz="2400" smtClean="0">
                          <a:latin typeface="黑体" panose="02010609060101010101" charset="-122"/>
                          <a:ea typeface="黑体" panose="02010609060101010101" charset="-122"/>
                        </a:rPr>
                        <a:t>“</a:t>
                      </a:r>
                      <a:r>
                        <a:rPr lang="zh-CN" altLang="zh-CN" sz="2400" smtClean="0">
                          <a:latin typeface="黑体" panose="02010609060101010101" charset="-122"/>
                          <a:ea typeface="黑体" panose="02010609060101010101" charset="-122"/>
                        </a:rPr>
                        <a:t>探界者</a:t>
                      </a:r>
                      <a:r>
                        <a:rPr lang="en-US" altLang="zh-CN" sz="2400" smtClean="0">
                          <a:latin typeface="黑体" panose="02010609060101010101" charset="-122"/>
                          <a:ea typeface="黑体" panose="02010609060101010101" charset="-122"/>
                        </a:rPr>
                        <a:t>”</a:t>
                      </a:r>
                      <a:r>
                        <a:rPr lang="zh-CN" altLang="zh-CN" sz="2400" smtClean="0">
                          <a:latin typeface="黑体" panose="02010609060101010101" charset="-122"/>
                          <a:ea typeface="黑体" panose="02010609060101010101" charset="-122"/>
                        </a:rPr>
                        <a:t>钟扬》</a:t>
                      </a: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CN" sz="1125" b="1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zh-CN" altLang="en-US" sz="1500" b="1"/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wrap="square"/>
                    <a:lstStyle/>
                    <a:p>
                      <a:pPr marL="0" algn="l" defTabSz="685800" rtl="0" eaLnBrk="1" latinLnBrk="0" hangingPunct="1">
                        <a:lnSpc>
                          <a:spcPct val="150000"/>
                        </a:lnSpc>
                      </a:pPr>
                      <a:endParaRPr lang="zh-CN" altLang="zh-CN" sz="1500" b="1" kern="1200" smtClean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2" marR="51432" marT="25717" marB="25717" vert="horz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New picture" hidden="1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0506075" y="9010650"/>
            <a:ext cx="323850" cy="238125"/>
          </a:xfrm>
          <a:prstGeom prst="cube">
            <a:avLst/>
          </a:prstGeom>
        </p:spPr>
      </p:pic>
      <p:pic>
        <p:nvPicPr>
          <p:cNvPr id="8" name="New picture"/>
          <p:cNvPicPr/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877425" y="9963150"/>
            <a:ext cx="266700" cy="200025"/>
          </a:xfrm>
          <a:prstGeom prst="cube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515995" y="2466975"/>
            <a:ext cx="79502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zh-CN" sz="2400" b="1" smtClean="0">
                <a:sym typeface="+mn-ea"/>
              </a:rPr>
              <a:t>倒叙</a:t>
            </a:r>
            <a:endParaRPr lang="en-US" altLang="zh-CN" sz="2400" b="1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zh-CN" altLang="zh-CN" sz="2400" b="1" smtClean="0">
                <a:sym typeface="+mn-ea"/>
              </a:rPr>
              <a:t>手法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4990465" y="1755140"/>
            <a:ext cx="79502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zh-CN" sz="2400" b="1" smtClean="0">
                <a:sym typeface="+mn-ea"/>
              </a:rPr>
              <a:t>小标</a:t>
            </a:r>
            <a:endParaRPr lang="zh-CN" altLang="zh-CN" sz="2400" b="1" smtClean="0"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zh-CN" sz="2400" b="1" smtClean="0">
                <a:sym typeface="+mn-ea"/>
              </a:rPr>
              <a:t>题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4951730" y="5393055"/>
            <a:ext cx="79502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zh-CN" sz="2400" b="1" smtClean="0">
                <a:sym typeface="+mn-ea"/>
              </a:rPr>
              <a:t>小标</a:t>
            </a:r>
            <a:endParaRPr lang="zh-CN" altLang="zh-CN" sz="2400" b="1" smtClean="0"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zh-CN" sz="2400" b="1" smtClean="0">
                <a:sym typeface="+mn-ea"/>
              </a:rPr>
              <a:t>题</a:t>
            </a:r>
            <a:endParaRPr lang="zh-CN" altLang="en-US" sz="2400"/>
          </a:p>
        </p:txBody>
      </p:sp>
      <p:sp>
        <p:nvSpPr>
          <p:cNvPr id="10" name="文本框 9"/>
          <p:cNvSpPr txBox="1"/>
          <p:nvPr/>
        </p:nvSpPr>
        <p:spPr>
          <a:xfrm>
            <a:off x="5746750" y="1248410"/>
            <a:ext cx="32473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zh-CN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以正面描写人物为主</a:t>
            </a:r>
            <a:endParaRPr lang="zh-CN" altLang="en-US" sz="2000"/>
          </a:p>
        </p:txBody>
      </p:sp>
      <p:sp>
        <p:nvSpPr>
          <p:cNvPr id="11" name="文本框 10"/>
          <p:cNvSpPr txBox="1"/>
          <p:nvPr/>
        </p:nvSpPr>
        <p:spPr>
          <a:xfrm>
            <a:off x="5960110" y="1873250"/>
            <a:ext cx="120396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zh-CN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细节描写</a:t>
            </a:r>
            <a:endParaRPr lang="zh-CN" altLang="en-US" sz="2000"/>
          </a:p>
        </p:txBody>
      </p:sp>
      <p:sp>
        <p:nvSpPr>
          <p:cNvPr id="12" name="文本框 11"/>
          <p:cNvSpPr txBox="1"/>
          <p:nvPr/>
        </p:nvSpPr>
        <p:spPr>
          <a:xfrm>
            <a:off x="5960110" y="2466975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zh-CN" sz="2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人物的心理描写</a:t>
            </a:r>
            <a:endParaRPr lang="zh-CN" altLang="zh-CN" sz="2000" b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60110" y="3025775"/>
            <a:ext cx="270002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algn="l" defTabSz="685800" rtl="0" eaLnBrk="1" latinLnBrk="0" hangingPunct="1">
              <a:lnSpc>
                <a:spcPct val="150000"/>
              </a:lnSpc>
            </a:pPr>
            <a:r>
              <a:rPr lang="zh-CN" altLang="zh-CN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sym typeface="+mn-ea"/>
              </a:rPr>
              <a:t>正侧面结合的手法</a:t>
            </a:r>
            <a:endParaRPr lang="zh-CN" altLang="en-US" sz="2000"/>
          </a:p>
        </p:txBody>
      </p:sp>
      <p:sp>
        <p:nvSpPr>
          <p:cNvPr id="14" name="文本框 13"/>
          <p:cNvSpPr txBox="1"/>
          <p:nvPr/>
        </p:nvSpPr>
        <p:spPr>
          <a:xfrm>
            <a:off x="6061710" y="3665855"/>
            <a:ext cx="120396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algn="l" defTabSz="685800" rtl="0" eaLnBrk="1" latinLnBrk="0" hangingPunct="1">
              <a:lnSpc>
                <a:spcPct val="150000"/>
              </a:lnSpc>
            </a:pPr>
            <a:r>
              <a:rPr lang="zh-CN" altLang="zh-CN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sym typeface="+mn-ea"/>
              </a:rPr>
              <a:t>细节描写</a:t>
            </a:r>
            <a:endParaRPr lang="zh-CN" altLang="en-US" sz="2000"/>
          </a:p>
        </p:txBody>
      </p:sp>
      <p:sp>
        <p:nvSpPr>
          <p:cNvPr id="15" name="文本框 14"/>
          <p:cNvSpPr txBox="1"/>
          <p:nvPr/>
        </p:nvSpPr>
        <p:spPr>
          <a:xfrm>
            <a:off x="5960110" y="4218940"/>
            <a:ext cx="452247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algn="l" defTabSz="685800" rtl="0" eaLnBrk="1" latinLnBrk="0" hangingPunct="1">
              <a:lnSpc>
                <a:spcPct val="150000"/>
              </a:lnSpc>
            </a:pPr>
            <a:r>
              <a:rPr lang="zh-CN" altLang="zh-CN" sz="2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sym typeface="+mn-ea"/>
              </a:rPr>
              <a:t>既有人物语言描写、行动描写，也有人</a:t>
            </a:r>
            <a:endParaRPr lang="zh-CN" altLang="zh-CN" sz="2000" b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sym typeface="+mn-ea"/>
            </a:endParaRPr>
          </a:p>
          <a:p>
            <a:pPr marL="0" algn="l" defTabSz="685800" rtl="0" eaLnBrk="1" latinLnBrk="0" hangingPunct="1">
              <a:lnSpc>
                <a:spcPct val="150000"/>
              </a:lnSpc>
            </a:pPr>
            <a:r>
              <a:rPr lang="zh-CN" altLang="zh-CN" sz="2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sym typeface="+mn-ea"/>
              </a:rPr>
              <a:t>物的心理描写</a:t>
            </a:r>
            <a:endParaRPr lang="zh-CN" altLang="zh-CN" sz="2000" b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908040" y="5156835"/>
            <a:ext cx="222504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algn="l" defTabSz="685800" rtl="0" eaLnBrk="1" latinLnBrk="0" hangingPunct="1">
              <a:lnSpc>
                <a:spcPct val="150000"/>
              </a:lnSpc>
            </a:pPr>
            <a:r>
              <a:rPr lang="zh-CN" altLang="zh-CN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sym typeface="+mn-ea"/>
              </a:rPr>
              <a:t>正侧面结合的手法</a:t>
            </a:r>
            <a:endParaRPr lang="zh-CN" altLang="en-US" sz="2000"/>
          </a:p>
        </p:txBody>
      </p:sp>
      <p:sp>
        <p:nvSpPr>
          <p:cNvPr id="17" name="文本框 16"/>
          <p:cNvSpPr txBox="1"/>
          <p:nvPr/>
        </p:nvSpPr>
        <p:spPr>
          <a:xfrm>
            <a:off x="6112510" y="5638165"/>
            <a:ext cx="120396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algn="l" defTabSz="685800" rtl="0" eaLnBrk="1" latinLnBrk="0" hangingPunct="1">
              <a:lnSpc>
                <a:spcPct val="150000"/>
              </a:lnSpc>
            </a:pPr>
            <a:r>
              <a:rPr lang="zh-CN" altLang="zh-CN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sym typeface="+mn-ea"/>
              </a:rPr>
              <a:t>概述事迹</a:t>
            </a:r>
            <a:endParaRPr lang="zh-CN" altLang="en-US" sz="2000"/>
          </a:p>
        </p:txBody>
      </p:sp>
      <p:sp>
        <p:nvSpPr>
          <p:cNvPr id="19" name="文本框 18"/>
          <p:cNvSpPr txBox="1"/>
          <p:nvPr/>
        </p:nvSpPr>
        <p:spPr>
          <a:xfrm>
            <a:off x="6112510" y="6191250"/>
            <a:ext cx="248031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algn="l" defTabSz="685800" rtl="0" eaLnBrk="1" latinLnBrk="0" hangingPunct="1">
              <a:lnSpc>
                <a:spcPct val="150000"/>
              </a:lnSpc>
            </a:pPr>
            <a:r>
              <a:rPr lang="zh-CN" altLang="zh-CN" sz="2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sym typeface="+mn-ea"/>
              </a:rPr>
              <a:t>人物语言来表现人物</a:t>
            </a:r>
            <a:endParaRPr lang="zh-CN" altLang="zh-CN" sz="2000" b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/>
              <a:t>活动：结合三篇课文，探究人物通讯的体裁特点。提出假设、文本验证，小组交流，班级整理归纳。</a:t>
            </a:r>
            <a:endParaRPr lang="zh-CN" altLang="en-US" sz="3600"/>
          </a:p>
          <a:p>
            <a:r>
              <a:rPr lang="zh-CN" altLang="en-US" sz="3600"/>
              <a:t>提示：从选何人、如何写（选材、布局、语言）等方面思考、归纳。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TABLE_BEAUTIFY" val="smartTable{305d939f-4c29-46ed-956e-8a1a8da2f25a}"/>
  <p:tag name="TABLE_ENDDRAG_ORIGIN_RECT" val="954*524"/>
  <p:tag name="TABLE_ENDDRAG_RECT" val="0*7*954*524"/>
</p:tagLst>
</file>

<file path=ppt/tags/tag10.xml><?xml version="1.0" encoding="utf-8"?>
<p:tagLst xmlns:p="http://schemas.openxmlformats.org/presentationml/2006/main">
  <p:tag name="AS_UNIQUEID" val="893"/>
</p:tagLst>
</file>

<file path=ppt/tags/tag11.xml><?xml version="1.0" encoding="utf-8"?>
<p:tagLst xmlns:p="http://schemas.openxmlformats.org/presentationml/2006/main">
  <p:tag name="AS_UNIQUEID" val="894"/>
</p:tagLst>
</file>

<file path=ppt/tags/tag2.xml><?xml version="1.0" encoding="utf-8"?>
<p:tagLst xmlns:p="http://schemas.openxmlformats.org/presentationml/2006/main">
  <p:tag name="KSO_WM_UNIT_TABLE_BEAUTIFY" val="smartTable{85847713-c489-4565-9895-3d4bb2cbbc45}"/>
  <p:tag name="TABLE_ENDDRAG_ORIGIN_RECT" val="949*531"/>
  <p:tag name="TABLE_ENDDRAG_RECT" val="6*2*949*531"/>
</p:tagLst>
</file>

<file path=ppt/tags/tag3.xml><?xml version="1.0" encoding="utf-8"?>
<p:tagLst xmlns:p="http://schemas.openxmlformats.org/presentationml/2006/main">
  <p:tag name="AS_UNIQUEID" val="888"/>
</p:tagLst>
</file>

<file path=ppt/tags/tag4.xml><?xml version="1.0" encoding="utf-8"?>
<p:tagLst xmlns:p="http://schemas.openxmlformats.org/presentationml/2006/main">
  <p:tag name="AS_UNIQUEID" val="889"/>
</p:tagLst>
</file>

<file path=ppt/tags/tag5.xml><?xml version="1.0" encoding="utf-8"?>
<p:tagLst xmlns:p="http://schemas.openxmlformats.org/presentationml/2006/main">
  <p:tag name="AS_UNIQUEID" val="884"/>
</p:tagLst>
</file>

<file path=ppt/tags/tag6.xml><?xml version="1.0" encoding="utf-8"?>
<p:tagLst xmlns:p="http://schemas.openxmlformats.org/presentationml/2006/main">
  <p:tag name="AS_UNIQUEID" val="885"/>
</p:tagLst>
</file>

<file path=ppt/tags/tag7.xml><?xml version="1.0" encoding="utf-8"?>
<p:tagLst xmlns:p="http://schemas.openxmlformats.org/presentationml/2006/main">
  <p:tag name="AS_UNIQUEID" val="886"/>
</p:tagLst>
</file>

<file path=ppt/tags/tag8.xml><?xml version="1.0" encoding="utf-8"?>
<p:tagLst xmlns:p="http://schemas.openxmlformats.org/presentationml/2006/main">
  <p:tag name="AS_UNIQUEID" val="891"/>
</p:tagLst>
</file>

<file path=ppt/tags/tag9.xml><?xml version="1.0" encoding="utf-8"?>
<p:tagLst xmlns:p="http://schemas.openxmlformats.org/presentationml/2006/main">
  <p:tag name="AS_UNIQUEID" val="892"/>
  <p:tag name="KSO_WM_UNIT_TABLE_BEAUTIFY" val="smartTable{0a8f5208-1ca8-4f5c-99a8-0046b7432cf9}"/>
  <p:tag name="TABLE_ENDDRAG_ORIGIN_RECT" val="975*492"/>
  <p:tag name="TABLE_ENDDRAG_RECT" val="3*48*975*492"/>
</p:tagLst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971</Words>
  <Application>WPS 演示</Application>
  <PresentationFormat>On-screen Show</PresentationFormat>
  <Paragraphs>134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微软雅黑</vt:lpstr>
      <vt:lpstr>Calibri</vt:lpstr>
      <vt:lpstr>黑体</vt:lpstr>
      <vt:lpstr>Arial Unicode MS</vt:lpstr>
      <vt:lpstr/>
      <vt:lpstr>1_</vt:lpstr>
      <vt:lpstr>我读人物通讯</vt:lpstr>
      <vt:lpstr>《喜看稻菽千重浪——记首届国家最高科技奖获得者袁隆平》</vt:lpstr>
      <vt:lpstr>活动一：</vt:lpstr>
      <vt:lpstr>PowerPoint 演示文稿</vt:lpstr>
      <vt:lpstr>第二课时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hhh</dc:creator>
  <cp:lastModifiedBy>User</cp:lastModifiedBy>
  <cp:revision>5</cp:revision>
  <dcterms:created xsi:type="dcterms:W3CDTF">2020-11-01T01:45:00Z</dcterms:created>
  <dcterms:modified xsi:type="dcterms:W3CDTF">2020-12-11T01:33:42Z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2052-11.1.0.10228</vt:lpwstr>
  </property>
</Properties>
</file>