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" ContentType="application/msword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580" r:id="rId3"/>
    <p:sldId id="554" r:id="rId4"/>
    <p:sldId id="555" r:id="rId5"/>
    <p:sldId id="556" r:id="rId6"/>
    <p:sldId id="557" r:id="rId7"/>
    <p:sldId id="558" r:id="rId8"/>
    <p:sldId id="559" r:id="rId9"/>
    <p:sldId id="560" r:id="rId10"/>
    <p:sldId id="561" r:id="rId11"/>
    <p:sldId id="562" r:id="rId12"/>
    <p:sldId id="563" r:id="rId13"/>
    <p:sldId id="564" r:id="rId14"/>
    <p:sldId id="565" r:id="rId15"/>
    <p:sldId id="566" r:id="rId16"/>
    <p:sldId id="578" r:id="rId17"/>
    <p:sldId id="579" r:id="rId18"/>
    <p:sldId id="567" r:id="rId19"/>
    <p:sldId id="568" r:id="rId20"/>
    <p:sldId id="569" r:id="rId21"/>
    <p:sldId id="570" r:id="rId22"/>
    <p:sldId id="571" r:id="rId23"/>
    <p:sldId id="574" r:id="rId24"/>
    <p:sldId id="575" r:id="rId25"/>
    <p:sldId id="576" r:id="rId26"/>
    <p:sldId id="581" r:id="rId27"/>
  </p:sldIdLst>
  <p:sldSz cx="12192000" cy="6858000"/>
  <p:notesSz cx="7103745" cy="10234295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160"/>
        <p:guide pos="38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gs" Target="tags/tag6.xml"/><Relationship Id="rId32" Type="http://schemas.openxmlformats.org/officeDocument/2006/relationships/commentAuthors" Target="commentAuthors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7.emf"/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9" name="圆角矩形 8"/>
          <p:cNvSpPr/>
          <p:nvPr userDrawn="1"/>
        </p:nvSpPr>
        <p:spPr>
          <a:xfrm>
            <a:off x="10075545" y="86360"/>
            <a:ext cx="201676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10075545" y="145415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075545" y="86360"/>
            <a:ext cx="201676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075545" y="145415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2" name="圆角矩形 1"/>
          <p:cNvSpPr/>
          <p:nvPr userDrawn="1"/>
        </p:nvSpPr>
        <p:spPr>
          <a:xfrm>
            <a:off x="10075545" y="86360"/>
            <a:ext cx="201676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10075545" y="145415"/>
            <a:ext cx="2604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7.emf"/><Relationship Id="rId7" Type="http://schemas.openxmlformats.org/officeDocument/2006/relationships/oleObject" Target="../embeddings/Document4.doc"/><Relationship Id="rId6" Type="http://schemas.openxmlformats.org/officeDocument/2006/relationships/image" Target="../media/image16.emf"/><Relationship Id="rId5" Type="http://schemas.openxmlformats.org/officeDocument/2006/relationships/oleObject" Target="../embeddings/Document3.doc"/><Relationship Id="rId4" Type="http://schemas.openxmlformats.org/officeDocument/2006/relationships/image" Target="../media/image15.emf"/><Relationship Id="rId3" Type="http://schemas.openxmlformats.org/officeDocument/2006/relationships/oleObject" Target="../embeddings/Document2.doc"/><Relationship Id="rId2" Type="http://schemas.openxmlformats.org/officeDocument/2006/relationships/image" Target="../media/image14.emf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Document1.doc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emf"/><Relationship Id="rId1" Type="http://schemas.openxmlformats.org/officeDocument/2006/relationships/oleObject" Target="../embeddings/Document5.doc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0.emf"/><Relationship Id="rId3" Type="http://schemas.openxmlformats.org/officeDocument/2006/relationships/oleObject" Target="../embeddings/Document7.doc"/><Relationship Id="rId2" Type="http://schemas.openxmlformats.org/officeDocument/2006/relationships/image" Target="../media/image19.emf"/><Relationship Id="rId1" Type="http://schemas.openxmlformats.org/officeDocument/2006/relationships/oleObject" Target="../embeddings/Document6.doc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2.emf"/><Relationship Id="rId3" Type="http://schemas.openxmlformats.org/officeDocument/2006/relationships/oleObject" Target="../embeddings/Document9.doc"/><Relationship Id="rId2" Type="http://schemas.openxmlformats.org/officeDocument/2006/relationships/image" Target="../media/image21.emf"/><Relationship Id="rId1" Type="http://schemas.openxmlformats.org/officeDocument/2006/relationships/oleObject" Target="../embeddings/Document8.doc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4.emf"/><Relationship Id="rId2" Type="http://schemas.openxmlformats.org/officeDocument/2006/relationships/oleObject" Target="../embeddings/Document10.doc"/><Relationship Id="rId1" Type="http://schemas.openxmlformats.org/officeDocument/2006/relationships/image" Target="../media/image23.emf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6.png"/><Relationship Id="rId2" Type="http://schemas.openxmlformats.org/officeDocument/2006/relationships/image" Target="../media/image25.emf"/><Relationship Id="rId1" Type="http://schemas.openxmlformats.org/officeDocument/2006/relationships/oleObject" Target="../embeddings/Document11.doc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.xml"/><Relationship Id="rId3" Type="http://schemas.openxmlformats.org/officeDocument/2006/relationships/image" Target="../media/image28.png"/><Relationship Id="rId2" Type="http://schemas.openxmlformats.org/officeDocument/2006/relationships/image" Target="../media/image27.emf"/><Relationship Id="rId1" Type="http://schemas.openxmlformats.org/officeDocument/2006/relationships/oleObject" Target="../embeddings/Document12.doc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9.emf"/><Relationship Id="rId1" Type="http://schemas.openxmlformats.org/officeDocument/2006/relationships/oleObject" Target="../embeddings/Document13.doc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image" Target="../media/image30.emf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2.emf"/><Relationship Id="rId3" Type="http://schemas.openxmlformats.org/officeDocument/2006/relationships/oleObject" Target="../embeddings/Document15.doc"/><Relationship Id="rId2" Type="http://schemas.openxmlformats.org/officeDocument/2006/relationships/image" Target="../media/image31.emf"/><Relationship Id="rId1" Type="http://schemas.openxmlformats.org/officeDocument/2006/relationships/oleObject" Target="../embeddings/Document14.doc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0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4.emf"/><Relationship Id="rId3" Type="http://schemas.openxmlformats.org/officeDocument/2006/relationships/oleObject" Target="../embeddings/Document17.doc"/><Relationship Id="rId2" Type="http://schemas.openxmlformats.org/officeDocument/2006/relationships/image" Target="../media/image33.emf"/><Relationship Id="rId1" Type="http://schemas.openxmlformats.org/officeDocument/2006/relationships/oleObject" Target="../embeddings/Document16.doc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5.png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048385" y="1143000"/>
            <a:ext cx="105143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第四章    指数函数与对数函数</a:t>
            </a:r>
            <a:endParaRPr lang="zh-CN" altLang="en-US" sz="6000" b="1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4"/>
          <p:cNvSpPr txBox="1"/>
          <p:nvPr/>
        </p:nvSpPr>
        <p:spPr>
          <a:xfrm>
            <a:off x="3893185" y="3567430"/>
            <a:ext cx="4691380" cy="64516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defRPr/>
            </a:pP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4.2.1 指数函数的概念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02926" y="721590"/>
            <a:ext cx="10829365" cy="4110997"/>
          </a:xfrm>
          <a:prstGeom prst="rect">
            <a:avLst/>
          </a:prstGeom>
          <a:blipFill rotWithShape="0">
            <a:blip r:embed="rId1"/>
            <a:stretch>
              <a:fillRect l="-1182" t="-1481" r="-3547" b="-889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3" name="矩形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0998" y="5011025"/>
            <a:ext cx="11798114" cy="1645772"/>
          </a:xfrm>
          <a:prstGeom prst="rect">
            <a:avLst/>
          </a:prstGeom>
          <a:blipFill rotWithShape="0">
            <a:blip r:embed="rId2"/>
            <a:stretch>
              <a:fillRect l="-1085" t="-3704" r="-310" b="-7778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问题探究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18246" y="1112920"/>
            <a:ext cx="11138647" cy="2223879"/>
          </a:xfrm>
          <a:prstGeom prst="rect">
            <a:avLst/>
          </a:prstGeom>
          <a:blipFill rotWithShape="0">
            <a:blip r:embed="rId1"/>
            <a:stretch>
              <a:fillRect l="-1368" b="-7418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概念解析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对象 49187"/>
          <p:cNvGraphicFramePr>
            <a:graphicFrameLocks noChangeAspect="1"/>
          </p:cNvGraphicFramePr>
          <p:nvPr/>
        </p:nvGraphicFramePr>
        <p:xfrm>
          <a:off x="683260" y="1614170"/>
          <a:ext cx="11134725" cy="2430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1" imgW="10354310" imgH="2160905" progId="Word.Document.8">
                  <p:embed/>
                </p:oleObj>
              </mc:Choice>
              <mc:Fallback>
                <p:oleObj name="Document" r:id="rId1" imgW="10354310" imgH="21609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3260" y="1614170"/>
                        <a:ext cx="11134725" cy="24301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9" name="对象 49188"/>
          <p:cNvGraphicFramePr>
            <a:graphicFrameLocks noChangeAspect="1"/>
          </p:cNvGraphicFramePr>
          <p:nvPr/>
        </p:nvGraphicFramePr>
        <p:xfrm>
          <a:off x="2498716" y="2257654"/>
          <a:ext cx="5642453" cy="41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5317490" imgH="402590" progId="Word.Document.8">
                  <p:embed/>
                </p:oleObj>
              </mc:Choice>
              <mc:Fallback>
                <p:oleObj name="" r:id="rId3" imgW="5317490" imgH="4025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98716" y="2257654"/>
                        <a:ext cx="5642453" cy="41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0" name="对象 49189"/>
          <p:cNvGraphicFramePr>
            <a:graphicFrameLocks noChangeAspect="1"/>
          </p:cNvGraphicFramePr>
          <p:nvPr/>
        </p:nvGraphicFramePr>
        <p:xfrm>
          <a:off x="8572453" y="2257654"/>
          <a:ext cx="1290088" cy="41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5" imgW="1243330" imgH="402590" progId="Word.Document.8">
                  <p:embed/>
                </p:oleObj>
              </mc:Choice>
              <mc:Fallback>
                <p:oleObj name="" r:id="rId5" imgW="1243330" imgH="4025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572453" y="2257654"/>
                        <a:ext cx="1290088" cy="41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2" name="对象 49191"/>
          <p:cNvGraphicFramePr>
            <a:graphicFrameLocks noChangeAspect="1"/>
          </p:cNvGraphicFramePr>
          <p:nvPr/>
        </p:nvGraphicFramePr>
        <p:xfrm>
          <a:off x="1733575" y="2759080"/>
          <a:ext cx="5580301" cy="403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7" imgW="5326380" imgH="402590" progId="Word.Document.8">
                  <p:embed/>
                </p:oleObj>
              </mc:Choice>
              <mc:Fallback>
                <p:oleObj name="" r:id="rId7" imgW="5326380" imgH="4025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33575" y="2759080"/>
                        <a:ext cx="5580301" cy="403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概念解析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对象 437249"/>
          <p:cNvGraphicFramePr>
            <a:graphicFrameLocks noChangeAspect="1"/>
          </p:cNvGraphicFramePr>
          <p:nvPr/>
        </p:nvGraphicFramePr>
        <p:xfrm>
          <a:off x="604838" y="1843088"/>
          <a:ext cx="10914062" cy="314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1" imgW="10382885" imgH="2983865" progId="Word.Document.8">
                  <p:embed/>
                </p:oleObj>
              </mc:Choice>
              <mc:Fallback>
                <p:oleObj name="Document" r:id="rId1" imgW="10382885" imgH="298386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4838" y="1843088"/>
                        <a:ext cx="10914062" cy="314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概念辨析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对象 434177"/>
          <p:cNvGraphicFramePr>
            <a:graphicFrameLocks noChangeAspect="1"/>
          </p:cNvGraphicFramePr>
          <p:nvPr/>
        </p:nvGraphicFramePr>
        <p:xfrm>
          <a:off x="614808" y="1152870"/>
          <a:ext cx="10843120" cy="2840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1" imgW="10354310" imgH="2712720" progId="Word.Document.8">
                  <p:embed/>
                </p:oleObj>
              </mc:Choice>
              <mc:Fallback>
                <p:oleObj name="Document" r:id="rId1" imgW="10354310" imgH="2712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4808" y="1152870"/>
                        <a:ext cx="10843120" cy="28405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79" name="对象 434178"/>
          <p:cNvGraphicFramePr>
            <a:graphicFrameLocks noChangeAspect="1"/>
          </p:cNvGraphicFramePr>
          <p:nvPr/>
        </p:nvGraphicFramePr>
        <p:xfrm>
          <a:off x="609770" y="4003493"/>
          <a:ext cx="10974143" cy="56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3" imgW="10382885" imgH="534670" progId="Word.Document.8">
                  <p:embed/>
                </p:oleObj>
              </mc:Choice>
              <mc:Fallback>
                <p:oleObj name="Document" r:id="rId3" imgW="10382885" imgH="5346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770" y="4003493"/>
                        <a:ext cx="10974143" cy="56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概念辨析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5" name="对象 402435"/>
          <p:cNvGraphicFramePr>
            <a:graphicFrameLocks noChangeAspect="1"/>
          </p:cNvGraphicFramePr>
          <p:nvPr/>
        </p:nvGraphicFramePr>
        <p:xfrm>
          <a:off x="496318" y="1266601"/>
          <a:ext cx="11002700" cy="1706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1" imgW="10382885" imgH="1606550" progId="Word.Document.8">
                  <p:embed/>
                </p:oleObj>
              </mc:Choice>
              <mc:Fallback>
                <p:oleObj name="Document" r:id="rId1" imgW="10382885" imgH="16065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96318" y="1266601"/>
                        <a:ext cx="11002700" cy="17066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2437" name="对象 402436"/>
          <p:cNvGraphicFramePr>
            <a:graphicFrameLocks noChangeAspect="1"/>
          </p:cNvGraphicFramePr>
          <p:nvPr/>
        </p:nvGraphicFramePr>
        <p:xfrm>
          <a:off x="596331" y="3948059"/>
          <a:ext cx="11002700" cy="577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3" imgW="10382885" imgH="544195" progId="Word.Document.8">
                  <p:embed/>
                </p:oleObj>
              </mc:Choice>
              <mc:Fallback>
                <p:oleObj name="Document" r:id="rId3" imgW="10382885" imgH="5441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6331" y="3948059"/>
                        <a:ext cx="11002700" cy="5778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当堂达标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2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1242" y="1058347"/>
            <a:ext cx="95205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下列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图象中，有可能表示指数函数的是（　　）．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8412" y="2022150"/>
            <a:ext cx="9349249" cy="2642250"/>
          </a:xfrm>
          <a:prstGeom prst="rect">
            <a:avLst/>
          </a:prstGeom>
        </p:spPr>
      </p:pic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738188" y="5383213"/>
          <a:ext cx="10912475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2" imgW="10382885" imgH="542290" progId="Word.Document.8">
                  <p:embed/>
                </p:oleObj>
              </mc:Choice>
              <mc:Fallback>
                <p:oleObj name="Document" r:id="rId2" imgW="10382885" imgH="5422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38188" y="5383213"/>
                        <a:ext cx="10912475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当堂达标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对象 416769"/>
          <p:cNvGraphicFramePr>
            <a:graphicFrameLocks noChangeAspect="1"/>
          </p:cNvGraphicFramePr>
          <p:nvPr/>
        </p:nvGraphicFramePr>
        <p:xfrm>
          <a:off x="419100" y="752475"/>
          <a:ext cx="13995400" cy="333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1" imgW="10518775" imgH="2493010" progId="Word.Document.8">
                  <p:embed/>
                </p:oleObj>
              </mc:Choice>
              <mc:Fallback>
                <p:oleObj name="Document" r:id="rId1" imgW="10518775" imgH="24930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9100" y="752475"/>
                        <a:ext cx="13995400" cy="333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290512" y="2418556"/>
            <a:ext cx="11768137" cy="861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Aft>
                <a:spcPct val="0"/>
              </a:spcAft>
              <a:tabLst>
                <a:tab pos="4229100" algn="l"/>
              </a:tabLst>
            </a:pPr>
            <a:r>
              <a:rPr lang="zh-CN" altLang="en-US" sz="2800" kern="100" smtClean="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分析：要求</a:t>
            </a:r>
            <a:r>
              <a:rPr lang="en-US" altLang="zh-CN" sz="2800" i="1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f</a:t>
            </a:r>
            <a:r>
              <a:rPr lang="en-US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2800" i="1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lang="en-US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f</a:t>
            </a:r>
            <a:r>
              <a:rPr lang="en-US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2800" i="1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f</a:t>
            </a:r>
            <a:r>
              <a:rPr lang="en-US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2800" i="1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-3</a:t>
            </a:r>
            <a:r>
              <a:rPr lang="en-US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zh-CN" altLang="zh-CN" sz="2800" kern="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值</a:t>
            </a:r>
            <a:r>
              <a:rPr lang="zh-CN" altLang="en-US" sz="2800" kern="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，应先求出</a:t>
            </a:r>
            <a:r>
              <a:rPr lang="en-US" altLang="zh-CN" sz="2800" i="1" kern="100" smtClean="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f</a:t>
            </a:r>
            <a:r>
              <a:rPr lang="en-US" altLang="zh-CN" sz="2800" kern="100" smtClean="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2800" i="1" kern="100" smtClean="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en-US" altLang="zh-CN" sz="2800" kern="10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sz="2800" kern="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800" kern="100" smtClean="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altLang="zh-CN" sz="2800" i="1" kern="1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zh-CN" altLang="en-US" sz="2800" kern="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的解析式即先求出</a:t>
            </a:r>
            <a:r>
              <a:rPr lang="en-US" altLang="zh-CN" sz="2800" kern="100" smtClean="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en-US" sz="2800" kern="100" smtClean="0">
                <a:solidFill>
                  <a:srgbClr val="FF0000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的值；</a:t>
            </a:r>
            <a:endParaRPr lang="zh-CN" altLang="zh-CN" sz="2800" kern="100">
              <a:solidFill>
                <a:srgbClr val="FF000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35000"/>
              </a:lnSpc>
              <a:spcAft>
                <a:spcPct val="0"/>
              </a:spcAft>
              <a:tabLst>
                <a:tab pos="4229100" algn="l"/>
              </a:tabLst>
            </a:pPr>
            <a:endParaRPr lang="zh-CN" altLang="zh-CN" sz="900" kern="10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6305" y="3626290"/>
            <a:ext cx="10496550" cy="2486002"/>
          </a:xfrm>
          <a:prstGeom prst="rect">
            <a:avLst/>
          </a:prstGeom>
          <a:blipFill rotWithShape="0">
            <a:blip r:embed="rId3"/>
            <a:stretch>
              <a:fillRect l="-1220" b="-735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典例</a:t>
            </a: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解析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对象 428033"/>
          <p:cNvGraphicFramePr>
            <a:graphicFrameLocks noChangeAspect="1"/>
          </p:cNvGraphicFramePr>
          <p:nvPr/>
        </p:nvGraphicFramePr>
        <p:xfrm>
          <a:off x="504825" y="2799616"/>
          <a:ext cx="10899775" cy="297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1" imgW="10524490" imgH="2755265" progId="Word.Document.8">
                  <p:embed/>
                </p:oleObj>
              </mc:Choice>
              <mc:Fallback>
                <p:oleObj name="Document" r:id="rId1" imgW="10524490" imgH="275526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4825" y="2799616"/>
                        <a:ext cx="10899775" cy="297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358" y="626573"/>
            <a:ext cx="10095841" cy="1759712"/>
          </a:xfrm>
          <a:prstGeom prst="rect">
            <a:avLst/>
          </a:prstGeom>
          <a:blipFill rotWithShape="0">
            <a:blip r:embed="rId3"/>
            <a:stretch>
              <a:fillRect l="-1510" r="-785" b="-1038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跟踪训练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4" name="文本框 2"/>
          <p:cNvSpPr/>
          <p:nvPr>
            <p:custDataLst>
              <p:tags r:id="rId4"/>
            </p:custDataLst>
          </p:nvPr>
        </p:nvSpPr>
        <p:spPr>
          <a:xfrm>
            <a:off x="7044055" y="593661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P115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对象 427009"/>
          <p:cNvGraphicFramePr>
            <a:graphicFrameLocks noChangeAspect="1"/>
          </p:cNvGraphicFramePr>
          <p:nvPr/>
        </p:nvGraphicFramePr>
        <p:xfrm>
          <a:off x="529139" y="1712244"/>
          <a:ext cx="11135404" cy="3433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1" imgW="10524490" imgH="3241675" progId="Word.Document.8">
                  <p:embed/>
                </p:oleObj>
              </mc:Choice>
              <mc:Fallback>
                <p:oleObj name="Document" r:id="rId1" imgW="10524490" imgH="32416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9139" y="1712244"/>
                        <a:ext cx="11135404" cy="3433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归纳总结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9962" y="4897344"/>
            <a:ext cx="3132038" cy="196065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97629" y="1334675"/>
            <a:ext cx="10086416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SSJ-PK7482000052a-Identity-H"/>
              </a:rPr>
              <a:t>对于</a:t>
            </a:r>
            <a:r>
              <a:rPr lang="zh-CN" altLang="en-US" sz="2800" smtClean="0">
                <a:latin typeface="SSJ-PK7482000052a-Identity-H"/>
              </a:rPr>
              <a:t>幂</a:t>
            </a:r>
            <a:r>
              <a:rPr lang="zh-CN" altLang="en-US" sz="3200">
                <a:latin typeface="H-SS9-PK74820000531-Identity-H"/>
              </a:rPr>
              <a:t> </a:t>
            </a:r>
            <a:r>
              <a:rPr lang="zh-CN" altLang="en-US" sz="3600" smtClean="0">
                <a:latin typeface="H-SS9-PK74820000531-Identity-H"/>
              </a:rPr>
              <a:t>     </a:t>
            </a:r>
            <a:r>
              <a:rPr lang="zh-CN" altLang="en-US" sz="3200" smtClean="0">
                <a:latin typeface="H-SS9-PK74820000531-Identity-H"/>
              </a:rPr>
              <a:t> </a:t>
            </a:r>
            <a:r>
              <a:rPr lang="zh-CN" altLang="en-US" sz="2800" smtClean="0">
                <a:latin typeface="H-SS9-PK74820000531-Identity-H"/>
              </a:rPr>
              <a:t>  ，</a:t>
            </a:r>
            <a:r>
              <a:rPr lang="zh-CN" altLang="en-US" sz="2800">
                <a:latin typeface="SSJ-PK7482000052a-Identity-H"/>
              </a:rPr>
              <a:t>我们已经把</a:t>
            </a:r>
            <a:r>
              <a:rPr lang="zh-CN" altLang="en-US" sz="2800" smtClean="0">
                <a:latin typeface="SSJ-PK7482000052a-Identity-H"/>
              </a:rPr>
              <a:t>指数   的</a:t>
            </a:r>
            <a:r>
              <a:rPr lang="zh-CN" altLang="en-US" sz="2800">
                <a:latin typeface="SSJ-PK7482000052a-Identity-H"/>
              </a:rPr>
              <a:t>范围拓展到了实数</a:t>
            </a:r>
            <a:r>
              <a:rPr lang="zh-CN" altLang="en-US" sz="2800">
                <a:latin typeface="E-BX9-PK7481a2-Identity-H"/>
              </a:rPr>
              <a:t>．</a:t>
            </a:r>
            <a:r>
              <a:rPr lang="zh-CN" altLang="en-US" sz="2800">
                <a:latin typeface="SSJ-PK7482000052a-Identity-H"/>
              </a:rPr>
              <a:t>上一章学习了函数的概念和基本性质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通过对</a:t>
            </a:r>
            <a:r>
              <a:rPr lang="zh-CN" altLang="en-US" sz="2800" smtClean="0">
                <a:latin typeface="SSJ-PK7482000052a-Identity-H"/>
              </a:rPr>
              <a:t>幂函数的</a:t>
            </a:r>
            <a:r>
              <a:rPr lang="zh-CN" altLang="en-US" sz="2800">
                <a:latin typeface="SSJ-PK7482000052a-Identity-H"/>
              </a:rPr>
              <a:t>研究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进一步了解了研究一类函数的过程和方法</a:t>
            </a:r>
            <a:r>
              <a:rPr lang="zh-CN" altLang="en-US" sz="2800">
                <a:latin typeface="E-BX9-PK7481a2-Identity-H"/>
              </a:rPr>
              <a:t>．</a:t>
            </a:r>
            <a:r>
              <a:rPr lang="zh-CN" altLang="en-US" sz="2800">
                <a:latin typeface="SSJ-PK7482000052a-Identity-H"/>
              </a:rPr>
              <a:t>下面</a:t>
            </a:r>
            <a:r>
              <a:rPr lang="zh-CN" altLang="en-US" sz="2800" smtClean="0">
                <a:latin typeface="SSJ-PK7482000052a-Identity-H"/>
              </a:rPr>
              <a:t>继续</a:t>
            </a:r>
            <a:r>
              <a:rPr lang="zh-CN" altLang="en-US" sz="2800">
                <a:latin typeface="SSJ-PK7482000052a-Identity-H"/>
              </a:rPr>
              <a:t>研究其他类型的基本初等函数</a:t>
            </a:r>
            <a:r>
              <a:rPr lang="zh-CN" altLang="en-US" sz="2800">
                <a:latin typeface="E-BX9-PK7481a2-Identity-H"/>
              </a:rPr>
              <a:t>．</a:t>
            </a:r>
            <a:endParaRPr lang="zh-CN" altLang="en-US" sz="2800"/>
          </a:p>
        </p:txBody>
      </p:sp>
      <p:sp>
        <p:nvSpPr>
          <p:cNvPr id="5" name="矩形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97898" y="1606137"/>
            <a:ext cx="2088340" cy="52322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6" name="矩形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90148" y="1605730"/>
            <a:ext cx="508088" cy="584775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问题探究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9271" y="689913"/>
            <a:ext cx="103587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例</a:t>
            </a:r>
            <a:r>
              <a:rPr lang="zh-CN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２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在问题１中，如果平均每位游客出游一次可给当地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带来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门票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之外的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收入，Ａ地景区的门票价格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，比较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间Ａ，Ｂ两地旅游收入变化情况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20769" y="2298588"/>
            <a:ext cx="11456894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解：（１）设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经过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，游客给Ａ，Ｂ两地带来的收入分别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和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），则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）＝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1150×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10x+600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），</a:t>
            </a:r>
            <a:endParaRPr lang="zh-CN" altLang="en-US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altLang="zh-TW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TW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TW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TW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）＝</a:t>
            </a:r>
            <a:r>
              <a:rPr lang="en-US" altLang="zh-TW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1000×278×1.11</a:t>
            </a:r>
            <a:r>
              <a:rPr lang="en-US" altLang="zh-TW" sz="28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TW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TW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39271" y="3616908"/>
            <a:ext cx="104234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利用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计算工具可得，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x=0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时，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０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）－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０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）＝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412000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10.22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时，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10.22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10.22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）．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结合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图可知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＜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10.22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时，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）＞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），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10.22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时，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）＜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）．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时，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）－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）≈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347303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典例</a:t>
            </a: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解析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16825" y="3068320"/>
            <a:ext cx="4252595" cy="33839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43637" y="804617"/>
            <a:ext cx="5349573" cy="4257074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485774" y="369698"/>
            <a:ext cx="5186363" cy="4534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这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说明，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2001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，游客给Ａ地带来的收入比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Ｂ地多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412000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万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元；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随后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虽然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）＞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），但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的增长速度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大于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）；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根据上述数据，并考虑到实际情况，在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2011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月某个时刻就</a:t>
            </a: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）＝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），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5774" y="4790229"/>
            <a:ext cx="10935986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这时游客给Ａ地带来的收入和Ｂ地差不多；此后，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）＜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），游客给Ｂ地带来的收入超过了Ａ地；由于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）增长得越来越快，在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年，Ｂ地的收入已经比Ａ地多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347303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万元了．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典例</a:t>
            </a: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解析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5" name="文本框 2"/>
          <p:cNvSpPr/>
          <p:nvPr>
            <p:custDataLst>
              <p:tags r:id="rId2"/>
            </p:custDataLst>
          </p:nvPr>
        </p:nvSpPr>
        <p:spPr>
          <a:xfrm>
            <a:off x="8418195" y="633603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P115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对象 425988"/>
          <p:cNvGraphicFramePr>
            <a:graphicFrameLocks noChangeAspect="1"/>
          </p:cNvGraphicFramePr>
          <p:nvPr/>
        </p:nvGraphicFramePr>
        <p:xfrm>
          <a:off x="304801" y="1066801"/>
          <a:ext cx="10914062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1" imgW="10382885" imgH="1065530" progId="Word.Document.8">
                  <p:embed/>
                </p:oleObj>
              </mc:Choice>
              <mc:Fallback>
                <p:oleObj name="Document" r:id="rId1" imgW="10382885" imgH="10655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4801" y="1066801"/>
                        <a:ext cx="10914062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5990" name="对象 425989"/>
          <p:cNvGraphicFramePr>
            <a:graphicFrameLocks noChangeAspect="1"/>
          </p:cNvGraphicFramePr>
          <p:nvPr/>
        </p:nvGraphicFramePr>
        <p:xfrm>
          <a:off x="604838" y="2773363"/>
          <a:ext cx="10914062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3" imgW="10382885" imgH="2774950" progId="Word.Document.8">
                  <p:embed/>
                </p:oleObj>
              </mc:Choice>
              <mc:Fallback>
                <p:oleObj name="Document" r:id="rId3" imgW="10382885" imgH="27749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838" y="2773363"/>
                        <a:ext cx="10914062" cy="291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当堂达标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5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5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对象 417793"/>
          <p:cNvGraphicFramePr>
            <a:graphicFrameLocks noChangeAspect="1"/>
          </p:cNvGraphicFramePr>
          <p:nvPr/>
        </p:nvGraphicFramePr>
        <p:xfrm>
          <a:off x="602659" y="1222376"/>
          <a:ext cx="10914062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1" imgW="10382885" imgH="1482725" progId="Word.Document.8">
                  <p:embed/>
                </p:oleObj>
              </mc:Choice>
              <mc:Fallback>
                <p:oleObj name="Document" r:id="rId1" imgW="10382885" imgH="14827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2659" y="1222376"/>
                        <a:ext cx="10914062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7795" name="对象 417794"/>
          <p:cNvGraphicFramePr>
            <a:graphicFrameLocks noChangeAspect="1"/>
          </p:cNvGraphicFramePr>
          <p:nvPr/>
        </p:nvGraphicFramePr>
        <p:xfrm>
          <a:off x="629927" y="3323173"/>
          <a:ext cx="10886794" cy="1397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3" imgW="10363200" imgH="1333500" progId="Word.Document.8">
                  <p:embed/>
                </p:oleObj>
              </mc:Choice>
              <mc:Fallback>
                <p:oleObj name="Document" r:id="rId3" imgW="10363200" imgH="13335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9927" y="3323173"/>
                        <a:ext cx="10886794" cy="13975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当堂达标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7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7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文本框 34820"/>
          <p:cNvSpPr txBox="1"/>
          <p:nvPr/>
        </p:nvSpPr>
        <p:spPr>
          <a:xfrm>
            <a:off x="1402080" y="881380"/>
            <a:ext cx="56280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、指数函数概念？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22" name="文本框 34821"/>
          <p:cNvSpPr txBox="1"/>
          <p:nvPr/>
        </p:nvSpPr>
        <p:spPr>
          <a:xfrm>
            <a:off x="869041" y="1781377"/>
            <a:ext cx="10215563" cy="1217641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altLang="zh-CN">
                <a:solidFill>
                  <a:srgbClr val="000099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        </a:t>
            </a:r>
            <a:r>
              <a:rPr lang="zh-CN" altLang="en-US" sz="320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函数</a:t>
            </a:r>
            <a:r>
              <a:rPr lang="en-US" altLang="zh-CN" sz="32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y = a</a:t>
            </a:r>
            <a:r>
              <a:rPr lang="en-US" altLang="zh-CN" sz="3200" baseline="300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x</a:t>
            </a:r>
            <a:r>
              <a:rPr lang="en-US" altLang="zh-CN" sz="32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(a</a:t>
            </a:r>
            <a:r>
              <a:rPr lang="en-US" altLang="zh-CN" sz="32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  <a:sym typeface="Symbol" panose="05050102010706020507" pitchFamily="2" charset="2"/>
              </a:rPr>
              <a:t></a:t>
            </a:r>
            <a:r>
              <a:rPr lang="en-US" altLang="zh-CN" sz="32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0</a:t>
            </a:r>
            <a:r>
              <a:rPr lang="zh-CN" altLang="en-US" sz="32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，且</a:t>
            </a:r>
            <a:r>
              <a:rPr lang="en-US" altLang="zh-CN" sz="32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a </a:t>
            </a:r>
            <a:r>
              <a:rPr lang="en-US" altLang="zh-CN" sz="32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  <a:sym typeface="Symbol" panose="05050102010706020507" pitchFamily="2" charset="2"/>
              </a:rPr>
              <a:t></a:t>
            </a:r>
            <a:r>
              <a:rPr lang="en-US" altLang="zh-CN" sz="32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1)</a:t>
            </a:r>
            <a:r>
              <a:rPr lang="zh-CN" altLang="en-US" sz="320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叫做指数函数，其中</a:t>
            </a:r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x</a:t>
            </a:r>
            <a:r>
              <a:rPr lang="zh-CN" altLang="en-US" sz="320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是自变量 </a:t>
            </a:r>
            <a:r>
              <a:rPr lang="en-US" altLang="zh-CN" sz="3200" smtClean="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.</a:t>
            </a:r>
            <a:r>
              <a:rPr lang="zh-CN" altLang="en-US" sz="3200" smtClean="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函数</a:t>
            </a:r>
            <a:r>
              <a:rPr lang="zh-CN" altLang="en-US" sz="320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的定义域是</a:t>
            </a:r>
            <a:r>
              <a:rPr lang="en-US" altLang="zh-CN" sz="3200">
                <a:solidFill>
                  <a:srgbClr val="FF3399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R </a:t>
            </a:r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新宋体" panose="02010609030101010101" pitchFamily="1" charset="-122"/>
              </a:rPr>
              <a:t>.</a:t>
            </a:r>
            <a:endParaRPr lang="en-US" altLang="zh-CN" sz="3200">
              <a:solidFill>
                <a:schemeClr val="tx2"/>
              </a:solidFill>
              <a:latin typeface="Times New Roman" panose="02020603050405020304" pitchFamily="18" charset="0"/>
              <a:ea typeface="新宋体" panose="02010609030101010101" pitchFamily="1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课堂小结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62405" y="3795395"/>
            <a:ext cx="70313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、本节课讲了几种题型与解法？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课后作业</a:t>
            </a:r>
            <a:endParaRPr lang="zh-CN" altLang="en-US" sz="3735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98576" y="1472276"/>
            <a:ext cx="11892995" cy="28714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P118 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P116--118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:P58--60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5737" y="716488"/>
            <a:ext cx="66179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问题１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随着中国经济高速增长，人民生活水平不断提高，旅游成了越来越多家庭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的重要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生活方式．由于旅游人数不断增加，Ａ，Ｂ两地景区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</a:t>
            </a:r>
            <a:r>
              <a:rPr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2011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年起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采取了不同的应对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措施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，Ａ地提高了景区门票价格，而Ｂ地则取消了景区门票</a:t>
            </a:r>
            <a:r>
              <a:rPr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626" y="560527"/>
            <a:ext cx="5207374" cy="390553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85737" y="5491848"/>
            <a:ext cx="115843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下表给出了Ａ，Ｂ两地景区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2011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年至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年的游客人次以及逐年增加量．</a:t>
            </a:r>
            <a:endParaRPr lang="zh-CN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问题探究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36989" y="573242"/>
            <a:ext cx="8715539" cy="6284758"/>
          </a:xfrm>
          <a:prstGeom prst="rect">
            <a:avLst/>
          </a:prstGeom>
        </p:spPr>
      </p:pic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问题探究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1284" y="626567"/>
            <a:ext cx="11996738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smtClean="0">
                <a:latin typeface="SSJ-PK7482000052a-Identity-H"/>
              </a:rPr>
              <a:t>   比较</a:t>
            </a:r>
            <a:r>
              <a:rPr lang="zh-CN" altLang="en-US" sz="3600">
                <a:latin typeface="SSJ-PK7482000052a-Identity-H"/>
              </a:rPr>
              <a:t>两地景区游客人次的变化情况</a:t>
            </a:r>
            <a:r>
              <a:rPr lang="zh-CN" altLang="en-US" sz="3600">
                <a:latin typeface="H-SS9-PK74820000531-Identity-H"/>
              </a:rPr>
              <a:t>，</a:t>
            </a:r>
            <a:r>
              <a:rPr lang="zh-CN" altLang="en-US" sz="3600">
                <a:latin typeface="SSJ-PK7482000052a-Identity-H"/>
              </a:rPr>
              <a:t>你发现了怎样的</a:t>
            </a:r>
            <a:r>
              <a:rPr lang="zh-CN" altLang="en-US" sz="3600" smtClean="0">
                <a:latin typeface="SSJ-PK7482000052a-Identity-H"/>
              </a:rPr>
              <a:t>变化</a:t>
            </a:r>
            <a:r>
              <a:rPr lang="zh-CN" altLang="en-US" sz="3600">
                <a:latin typeface="SSJ-PK7482000052a-Identity-H"/>
              </a:rPr>
              <a:t>规律</a:t>
            </a:r>
            <a:r>
              <a:rPr lang="zh-CN" altLang="en-US" sz="3600" smtClean="0">
                <a:latin typeface="SSJ-PK7482000052a-Identity-H"/>
              </a:rPr>
              <a:t>？为了</a:t>
            </a:r>
            <a:r>
              <a:rPr lang="zh-CN" altLang="en-US" sz="3600">
                <a:latin typeface="SSJ-PK7482000052a-Identity-H"/>
              </a:rPr>
              <a:t>有利于观察规律</a:t>
            </a:r>
            <a:r>
              <a:rPr lang="zh-CN" altLang="en-US" sz="3600">
                <a:latin typeface="H-SS9-PK74820000531-Identity-H"/>
              </a:rPr>
              <a:t>，</a:t>
            </a:r>
            <a:r>
              <a:rPr lang="zh-CN" altLang="en-US" sz="3600">
                <a:latin typeface="SSJ-PK7482000052a-Identity-H"/>
              </a:rPr>
              <a:t>根据</a:t>
            </a:r>
            <a:r>
              <a:rPr lang="zh-CN" altLang="en-US" sz="3600" smtClean="0">
                <a:latin typeface="SSJ-PK7482000052a-Identity-H"/>
              </a:rPr>
              <a:t>表</a:t>
            </a:r>
            <a:r>
              <a:rPr lang="zh-CN" altLang="en-US" sz="3600" smtClean="0">
                <a:latin typeface="H-SS9-PK74820000531-Identity-H"/>
              </a:rPr>
              <a:t>，</a:t>
            </a:r>
            <a:r>
              <a:rPr lang="zh-CN" altLang="en-US" sz="3600">
                <a:latin typeface="SSJ-PK7482000052a-Identity-H"/>
              </a:rPr>
              <a:t>分别画出</a:t>
            </a:r>
            <a:r>
              <a:rPr lang="zh-CN" altLang="en-US" sz="3600">
                <a:latin typeface="E-BZ9-PK7481a4-Identity-H"/>
              </a:rPr>
              <a:t>Ａ</a:t>
            </a:r>
            <a:r>
              <a:rPr lang="zh-CN" altLang="en-US" sz="3600">
                <a:latin typeface="H-SS9-PK74820000531-Identity-H"/>
              </a:rPr>
              <a:t>，</a:t>
            </a:r>
            <a:r>
              <a:rPr lang="zh-CN" altLang="en-US" sz="3600" smtClean="0">
                <a:latin typeface="E-BZ9-PK7481a4-Identity-H"/>
              </a:rPr>
              <a:t>Ｂ</a:t>
            </a:r>
            <a:r>
              <a:rPr lang="zh-CN" altLang="en-US" sz="3600" smtClean="0">
                <a:latin typeface="SSJ-PK7482000052a-Identity-H"/>
              </a:rPr>
              <a:t>两地</a:t>
            </a:r>
            <a:r>
              <a:rPr lang="zh-CN" altLang="en-US" sz="3600">
                <a:latin typeface="SSJ-PK7482000052a-Identity-H"/>
              </a:rPr>
              <a:t>景区采取不同措施后</a:t>
            </a:r>
            <a:r>
              <a:rPr lang="zh-CN" altLang="en-US" sz="3600" smtClean="0">
                <a:latin typeface="SSJ-PK7482000052a-Identity-H"/>
              </a:rPr>
              <a:t>的</a:t>
            </a:r>
            <a:r>
              <a:rPr lang="en-US" altLang="zh-CN" sz="3600" smtClean="0"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sz="3600" smtClean="0">
                <a:latin typeface="SSJ-PK7482000052a-Identity-H"/>
              </a:rPr>
              <a:t>年</a:t>
            </a:r>
            <a:r>
              <a:rPr lang="zh-CN" altLang="en-US" sz="3600">
                <a:latin typeface="SSJ-PK7482000052a-Identity-H"/>
              </a:rPr>
              <a:t>游客人次的</a:t>
            </a:r>
            <a:r>
              <a:rPr lang="zh-CN" altLang="en-US" sz="3600" smtClean="0">
                <a:latin typeface="SSJ-PK7482000052a-Identity-H"/>
              </a:rPr>
              <a:t>图</a:t>
            </a:r>
            <a:endParaRPr lang="zh-CN" altLang="en-US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519" y="2388609"/>
            <a:ext cx="11120047" cy="4469391"/>
          </a:xfrm>
          <a:prstGeom prst="rect">
            <a:avLst/>
          </a:prstGeom>
        </p:spPr>
      </p:pic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问题探究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98336" y="1001889"/>
            <a:ext cx="11008379" cy="2953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观察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图象和表格，可以发现，Ａ地景区的游客人次近似于直线上升（线性增长），</a:t>
            </a:r>
            <a:r>
              <a:rPr lang="zh-CN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年增加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量大致相等（约为１０万次）；Ｂ地景区的游客人次则是非线性增长，年增加量</a:t>
            </a:r>
            <a:r>
              <a:rPr lang="zh-CN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越来越大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，但从图象和年增加量都难以看出变化规律．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问题探究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9317" y="608956"/>
            <a:ext cx="116378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smtClean="0">
                <a:latin typeface="FSJ-PK74820000539-Identity-H"/>
              </a:rPr>
              <a:t>    我们</a:t>
            </a:r>
            <a:r>
              <a:rPr lang="zh-CN" altLang="en-US" sz="2800">
                <a:latin typeface="FSJ-PK74820000539-Identity-H"/>
              </a:rPr>
              <a:t>知道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FSJ-PK74820000539-Identity-H"/>
              </a:rPr>
              <a:t>年增加量是对相邻两年的游客人次做减法得到的</a:t>
            </a:r>
            <a:r>
              <a:rPr lang="zh-CN" altLang="en-US" sz="2800">
                <a:latin typeface="E-BZ9-PK7481a4-Identity-H"/>
              </a:rPr>
              <a:t>．</a:t>
            </a:r>
            <a:r>
              <a:rPr lang="zh-CN" altLang="en-US" sz="2800">
                <a:latin typeface="FSJ-PK74820000539-Identity-H"/>
              </a:rPr>
              <a:t>能否通过对</a:t>
            </a:r>
            <a:r>
              <a:rPr lang="zh-CN" altLang="en-US" sz="2800">
                <a:latin typeface="E-BZ9-PK7481a4-Identity-H"/>
              </a:rPr>
              <a:t>Ｂ</a:t>
            </a:r>
            <a:r>
              <a:rPr lang="zh-CN" altLang="en-US" sz="2800">
                <a:latin typeface="FSJ-PK74820000539-Identity-H"/>
              </a:rPr>
              <a:t>地</a:t>
            </a:r>
            <a:r>
              <a:rPr lang="zh-CN" altLang="en-US" sz="2800" smtClean="0">
                <a:latin typeface="FSJ-PK74820000539-Identity-H"/>
              </a:rPr>
              <a:t>景区</a:t>
            </a:r>
            <a:r>
              <a:rPr lang="zh-CN" altLang="en-US" sz="2800">
                <a:latin typeface="FSJ-PK74820000539-Identity-H"/>
              </a:rPr>
              <a:t>每年的游客人次做其他运算发现游客人次的变化规律呢</a:t>
            </a:r>
            <a:r>
              <a:rPr lang="zh-CN" altLang="en-US" sz="2800" smtClean="0">
                <a:latin typeface="SSJ-PK7482000052a-Identity-H"/>
              </a:rPr>
              <a:t>？</a:t>
            </a:r>
            <a:r>
              <a:rPr lang="zh-CN" altLang="en-US" sz="2800" smtClean="0">
                <a:latin typeface="FSJ-PK74820000539-Identity-H"/>
              </a:rPr>
              <a:t>请你试一试</a:t>
            </a:r>
            <a:r>
              <a:rPr lang="zh-CN" altLang="en-US" sz="2800" smtClean="0">
                <a:latin typeface="E-BZ9-PK7481a4-Identity-H"/>
              </a:rPr>
              <a:t>．</a:t>
            </a:r>
            <a:endParaRPr lang="zh-CN" altLang="en-US" sz="2800"/>
          </a:p>
        </p:txBody>
      </p:sp>
      <p:sp>
        <p:nvSpPr>
          <p:cNvPr id="3" name="矩形 2"/>
          <p:cNvSpPr/>
          <p:nvPr/>
        </p:nvSpPr>
        <p:spPr>
          <a:xfrm>
            <a:off x="149317" y="2086351"/>
            <a:ext cx="11985811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smtClean="0">
                <a:latin typeface="SSJ-PK7482000052a-Identity-H"/>
              </a:rPr>
              <a:t>从</a:t>
            </a:r>
            <a:r>
              <a:rPr lang="en-US" altLang="zh-CN" sz="2800" smtClean="0">
                <a:latin typeface="E-BZ9-PK7481a4-Identity-H"/>
              </a:rPr>
              <a:t>2002</a:t>
            </a:r>
            <a:r>
              <a:rPr lang="zh-CN" altLang="en-US" sz="2800" smtClean="0">
                <a:latin typeface="SSJ-PK7482000052a-Identity-H"/>
              </a:rPr>
              <a:t>年起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将</a:t>
            </a:r>
            <a:r>
              <a:rPr lang="zh-CN" altLang="en-US" sz="2800">
                <a:latin typeface="E-BZ9-PK7481a4-Identity-H"/>
              </a:rPr>
              <a:t>Ｂ</a:t>
            </a:r>
            <a:r>
              <a:rPr lang="zh-CN" altLang="en-US" sz="2800">
                <a:latin typeface="SSJ-PK7482000052a-Identity-H"/>
              </a:rPr>
              <a:t>地景区每年的游客人次除以上一年的游客人次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可以得到</a:t>
            </a:r>
            <a:endParaRPr lang="zh-CN" altLang="en-US" sz="2800">
              <a:latin typeface="SSJ-PK7482000052a-Identity-H"/>
            </a:endParaRPr>
          </a:p>
          <a:p>
            <a:endParaRPr lang="en-US" altLang="zh-CN" smtClean="0">
              <a:latin typeface="H-SS9-PK74820000531-Identity-H"/>
            </a:endParaRPr>
          </a:p>
          <a:p>
            <a:endParaRPr lang="en-US" altLang="zh-CN" smtClean="0">
              <a:latin typeface="H-SS9-PK74820000531-Identity-H"/>
            </a:endParaRPr>
          </a:p>
          <a:p>
            <a:r>
              <a:rPr lang="zh-CN" altLang="en-US">
                <a:latin typeface="O9-PK7481dd-Identity-H"/>
              </a:rPr>
              <a:t>　　</a:t>
            </a:r>
            <a:endParaRPr lang="zh-CN" altLang="en-US">
              <a:latin typeface="O9-PK7481dd-Identity-H"/>
            </a:endParaRPr>
          </a:p>
          <a:p>
            <a:endParaRPr lang="en-US" altLang="zh-CN" sz="1600" smtClean="0">
              <a:latin typeface="KTJ-PK7482000053d-Identity-H"/>
            </a:endParaRPr>
          </a:p>
          <a:p>
            <a:endParaRPr lang="en-US" altLang="zh-CN" sz="1600">
              <a:latin typeface="KTJ-PK7482000053d-Identity-H"/>
            </a:endParaRPr>
          </a:p>
          <a:p>
            <a:endParaRPr lang="en-US" altLang="zh-CN" sz="1600" smtClean="0">
              <a:latin typeface="KTJ-PK7482000053d-Identity-H"/>
            </a:endParaRPr>
          </a:p>
          <a:p>
            <a:endParaRPr lang="en-US" altLang="zh-CN" sz="1600">
              <a:latin typeface="KTJ-PK7482000053d-Identity-H"/>
            </a:endParaRPr>
          </a:p>
          <a:p>
            <a:endParaRPr lang="en-US" altLang="zh-CN" sz="1600" smtClean="0">
              <a:latin typeface="KTJ-PK7482000053d-Identity-H"/>
            </a:endParaRPr>
          </a:p>
          <a:p>
            <a:endParaRPr lang="en-US" altLang="zh-CN" sz="1600">
              <a:latin typeface="KTJ-PK7482000053d-Identity-H"/>
            </a:endParaRPr>
          </a:p>
          <a:p>
            <a:endParaRPr lang="en-US" altLang="zh-CN" sz="1600" smtClean="0">
              <a:latin typeface="KTJ-PK7482000053d-Identity-H"/>
            </a:endParaRPr>
          </a:p>
        </p:txBody>
      </p:sp>
      <p:sp>
        <p:nvSpPr>
          <p:cNvPr id="5" name="矩形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5337" y="2848512"/>
            <a:ext cx="4590744" cy="273607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9316" y="5713169"/>
            <a:ext cx="116378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>
                <a:latin typeface="SSJ-PK7482000052a-Identity-H"/>
              </a:rPr>
              <a:t>结果表明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E-BZ9-PK7481a4-Identity-H"/>
              </a:rPr>
              <a:t>Ｂ </a:t>
            </a:r>
            <a:r>
              <a:rPr lang="zh-CN" altLang="en-US" sz="2800">
                <a:latin typeface="SSJ-PK7482000052a-Identity-H"/>
              </a:rPr>
              <a:t>地景区的游客人次的年增长率都约</a:t>
            </a:r>
            <a:r>
              <a:rPr lang="zh-CN" altLang="en-US" sz="2800" smtClean="0">
                <a:latin typeface="SSJ-PK7482000052a-Identity-H"/>
              </a:rPr>
              <a:t>为</a:t>
            </a:r>
            <a:r>
              <a:rPr lang="en-US" altLang="zh-CN" sz="2800" smtClean="0">
                <a:latin typeface="SSJ-PK7482000052a-Identity-H"/>
              </a:rPr>
              <a:t>1.11</a:t>
            </a:r>
            <a:r>
              <a:rPr lang="en-US" altLang="zh-CN" sz="2800" smtClean="0">
                <a:latin typeface="E-BZ9-PK7481a4-Identity-H"/>
              </a:rPr>
              <a:t>-1</a:t>
            </a:r>
            <a:r>
              <a:rPr lang="zh-CN" altLang="en-US" sz="2800" smtClean="0">
                <a:latin typeface="E-BZ9-PK7481a4-Identity-H"/>
              </a:rPr>
              <a:t>＝</a:t>
            </a:r>
            <a:r>
              <a:rPr lang="en-US" altLang="zh-CN" sz="2800" smtClean="0">
                <a:latin typeface="E-BZ9-PK7481a4-Identity-H"/>
              </a:rPr>
              <a:t>0.11</a:t>
            </a:r>
            <a:r>
              <a:rPr lang="zh-CN" altLang="en-US" sz="2800" smtClean="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是一个常数</a:t>
            </a:r>
            <a:r>
              <a:rPr lang="zh-CN" altLang="en-US" sz="2800">
                <a:latin typeface="E-BZ9-PK7481a4-Identity-H"/>
              </a:rPr>
              <a:t>．</a:t>
            </a:r>
            <a:endParaRPr lang="zh-CN" altLang="en-US" sz="2800"/>
          </a:p>
        </p:txBody>
      </p:sp>
      <p:sp>
        <p:nvSpPr>
          <p:cNvPr id="7" name="矩形 6"/>
          <p:cNvSpPr/>
          <p:nvPr/>
        </p:nvSpPr>
        <p:spPr>
          <a:xfrm>
            <a:off x="6142222" y="2848512"/>
            <a:ext cx="57526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smtClean="0">
                <a:solidFill>
                  <a:srgbClr val="0070C0"/>
                </a:solidFill>
                <a:latin typeface="KTJ-PK7482000053d-Identity-H"/>
              </a:rPr>
              <a:t>   做</a:t>
            </a:r>
            <a:r>
              <a:rPr lang="zh-CN" altLang="en-US" sz="2800" b="1">
                <a:solidFill>
                  <a:srgbClr val="0070C0"/>
                </a:solidFill>
                <a:latin typeface="KTJ-PK7482000053d-Identity-H"/>
              </a:rPr>
              <a:t>减法可以得到游客人次的年增加量</a:t>
            </a:r>
            <a:r>
              <a:rPr lang="zh-CN" altLang="en-US" sz="2800" b="1">
                <a:solidFill>
                  <a:srgbClr val="0070C0"/>
                </a:solidFill>
                <a:latin typeface="H-SS9-PK74820000531-Identity-H"/>
              </a:rPr>
              <a:t>，</a:t>
            </a:r>
            <a:r>
              <a:rPr lang="zh-CN" altLang="en-US" sz="2800" b="1">
                <a:solidFill>
                  <a:srgbClr val="0070C0"/>
                </a:solidFill>
                <a:latin typeface="KTJ-PK7482000053d-Identity-H"/>
              </a:rPr>
              <a:t>做除法可以得到游客人次的年增长率</a:t>
            </a:r>
            <a:r>
              <a:rPr lang="zh-CN" altLang="en-US" sz="2800" b="1">
                <a:solidFill>
                  <a:srgbClr val="0070C0"/>
                </a:solidFill>
                <a:latin typeface="E-BZ9-PK7481a4-Identity-H"/>
              </a:rPr>
              <a:t>．</a:t>
            </a:r>
            <a:r>
              <a:rPr lang="zh-CN" altLang="en-US" sz="2800" b="1">
                <a:solidFill>
                  <a:srgbClr val="0070C0"/>
                </a:solidFill>
                <a:latin typeface="KTJ-PK7482000053d-Identity-H"/>
              </a:rPr>
              <a:t>增加量</a:t>
            </a:r>
            <a:r>
              <a:rPr lang="zh-CN" altLang="en-US" sz="2800" b="1">
                <a:solidFill>
                  <a:srgbClr val="0070C0"/>
                </a:solidFill>
                <a:latin typeface="H-SS9-PK74820000531-Identity-H"/>
              </a:rPr>
              <a:t>、</a:t>
            </a:r>
            <a:r>
              <a:rPr lang="zh-CN" altLang="en-US" sz="2800" b="1">
                <a:solidFill>
                  <a:srgbClr val="0070C0"/>
                </a:solidFill>
                <a:latin typeface="KTJ-PK7482000053d-Identity-H"/>
              </a:rPr>
              <a:t>增长率</a:t>
            </a:r>
            <a:r>
              <a:rPr lang="zh-CN" altLang="en-US" sz="2800" b="1" smtClean="0">
                <a:solidFill>
                  <a:srgbClr val="0070C0"/>
                </a:solidFill>
                <a:latin typeface="KTJ-PK7482000053d-Identity-H"/>
              </a:rPr>
              <a:t>是刻画</a:t>
            </a:r>
            <a:r>
              <a:rPr lang="zh-CN" altLang="en-US" sz="2800" b="1">
                <a:solidFill>
                  <a:srgbClr val="0070C0"/>
                </a:solidFill>
                <a:latin typeface="KTJ-PK7482000053d-Identity-H"/>
              </a:rPr>
              <a:t>事物变化规律的两个很重要的量</a:t>
            </a:r>
            <a:r>
              <a:rPr lang="zh-CN" altLang="en-US" sz="2800" b="1">
                <a:solidFill>
                  <a:srgbClr val="0070C0"/>
                </a:solidFill>
                <a:latin typeface="E-BZ9-PK7481a4-Identity-H"/>
              </a:rPr>
              <a:t>．</a:t>
            </a:r>
            <a:endParaRPr lang="en-US" altLang="zh-CN" sz="2800" b="1">
              <a:solidFill>
                <a:srgbClr val="0070C0"/>
              </a:solidFill>
              <a:latin typeface="E-BZ9-PK7481a4-Identity-H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问题探究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78106" y="2241858"/>
            <a:ext cx="90089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>
                <a:latin typeface="E-BZ9-PK7481a4-Identity-H"/>
              </a:rPr>
              <a:t>１</a:t>
            </a:r>
            <a:r>
              <a:rPr lang="zh-CN" altLang="en-US" sz="2800">
                <a:latin typeface="SSJ-PK7482000052a-Identity-H"/>
              </a:rPr>
              <a:t>年后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游客人次是</a:t>
            </a:r>
            <a:r>
              <a:rPr lang="zh-CN" altLang="en-US" sz="2800" smtClean="0">
                <a:latin typeface="E-BZ9-PK7481a4-Identity-H"/>
              </a:rPr>
              <a:t>２００１</a:t>
            </a:r>
            <a:r>
              <a:rPr lang="zh-CN" altLang="en-US" sz="2800" smtClean="0">
                <a:latin typeface="SSJ-PK7482000052a-Identity-H"/>
              </a:rPr>
              <a:t>年的</a:t>
            </a:r>
            <a:r>
              <a:rPr lang="en-US" altLang="zh-CN" sz="2800" smtClean="0">
                <a:latin typeface="E-BZ9-PK7481a4-Identity-H"/>
              </a:rPr>
              <a:t>1.11</a:t>
            </a:r>
            <a:r>
              <a:rPr lang="en-US" altLang="zh-CN" sz="2800" baseline="30000" smtClean="0">
                <a:latin typeface="E-BZ9-PK7481a4-Identity-H"/>
              </a:rPr>
              <a:t>1</a:t>
            </a:r>
            <a:r>
              <a:rPr lang="zh-CN" altLang="en-US" sz="2800" smtClean="0">
                <a:latin typeface="SSJ-PK7482000052a-Identity-H"/>
              </a:rPr>
              <a:t>倍</a:t>
            </a:r>
            <a:r>
              <a:rPr lang="zh-CN" altLang="en-US" sz="2800">
                <a:latin typeface="H-SS9-PK74820000531-Identity-H"/>
              </a:rPr>
              <a:t>；</a:t>
            </a:r>
            <a:endParaRPr lang="zh-CN" altLang="en-US" sz="2800">
              <a:latin typeface="H-SS9-PK74820000531-Identity-H"/>
            </a:endParaRPr>
          </a:p>
          <a:p>
            <a:r>
              <a:rPr lang="zh-CN" altLang="en-US" sz="2800">
                <a:latin typeface="E-BZ9-PK7481a4-Identity-H"/>
              </a:rPr>
              <a:t>２</a:t>
            </a:r>
            <a:r>
              <a:rPr lang="zh-CN" altLang="en-US" sz="2800">
                <a:latin typeface="SSJ-PK7482000052a-Identity-H"/>
              </a:rPr>
              <a:t>年后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游客人次是</a:t>
            </a:r>
            <a:r>
              <a:rPr lang="zh-CN" altLang="en-US" sz="2800">
                <a:latin typeface="E-BZ9-PK7481a4-Identity-H"/>
              </a:rPr>
              <a:t>２００１</a:t>
            </a:r>
            <a:r>
              <a:rPr lang="zh-CN" altLang="en-US" sz="2800">
                <a:latin typeface="SSJ-PK7482000052a-Identity-H"/>
              </a:rPr>
              <a:t>年</a:t>
            </a:r>
            <a:r>
              <a:rPr lang="zh-CN" altLang="en-US" sz="2800" smtClean="0">
                <a:latin typeface="SSJ-PK7482000052a-Identity-H"/>
              </a:rPr>
              <a:t>的</a:t>
            </a:r>
            <a:r>
              <a:rPr lang="en-US" altLang="zh-CN" sz="2800" smtClean="0">
                <a:latin typeface="E-BZ9-PK7481a4-Identity-H"/>
              </a:rPr>
              <a:t>1.11</a:t>
            </a:r>
            <a:r>
              <a:rPr lang="en-US" altLang="zh-CN" sz="2800" baseline="30000" smtClean="0">
                <a:latin typeface="E-BZ9-PK7481a4-Identity-H"/>
              </a:rPr>
              <a:t>2</a:t>
            </a:r>
            <a:r>
              <a:rPr lang="zh-CN" altLang="en-US" sz="2800" smtClean="0">
                <a:latin typeface="SSJ-PK7482000052a-Identity-H"/>
              </a:rPr>
              <a:t>倍</a:t>
            </a:r>
            <a:r>
              <a:rPr lang="zh-CN" altLang="en-US" sz="2800">
                <a:latin typeface="H-SS9-PK74820000531-Identity-H"/>
              </a:rPr>
              <a:t>；</a:t>
            </a:r>
            <a:endParaRPr lang="zh-CN" altLang="en-US" sz="2800">
              <a:latin typeface="H-SS9-PK74820000531-Identity-H"/>
            </a:endParaRPr>
          </a:p>
          <a:p>
            <a:r>
              <a:rPr lang="zh-CN" altLang="en-US" sz="2800">
                <a:latin typeface="E-BZ9-PK7481a4-Identity-H"/>
              </a:rPr>
              <a:t>３</a:t>
            </a:r>
            <a:r>
              <a:rPr lang="zh-CN" altLang="en-US" sz="2800">
                <a:latin typeface="SSJ-PK7482000052a-Identity-H"/>
              </a:rPr>
              <a:t>年后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游客人次是</a:t>
            </a:r>
            <a:r>
              <a:rPr lang="zh-CN" altLang="en-US" sz="2800">
                <a:latin typeface="E-BZ9-PK7481a4-Identity-H"/>
              </a:rPr>
              <a:t>２００１</a:t>
            </a:r>
            <a:r>
              <a:rPr lang="zh-CN" altLang="en-US" sz="2800">
                <a:latin typeface="SSJ-PK7482000052a-Identity-H"/>
              </a:rPr>
              <a:t>年</a:t>
            </a:r>
            <a:r>
              <a:rPr lang="zh-CN" altLang="en-US" sz="2800" smtClean="0">
                <a:latin typeface="SSJ-PK7482000052a-Identity-H"/>
              </a:rPr>
              <a:t>的</a:t>
            </a:r>
            <a:r>
              <a:rPr lang="en-US" altLang="zh-CN" sz="2800" smtClean="0">
                <a:latin typeface="E-BZ9-PK7481a4-Identity-H"/>
              </a:rPr>
              <a:t>1.11</a:t>
            </a:r>
            <a:r>
              <a:rPr lang="en-US" altLang="zh-CN" sz="2800" baseline="30000" smtClean="0">
                <a:latin typeface="E-BZ9-PK7481a4-Identity-H"/>
              </a:rPr>
              <a:t>3</a:t>
            </a:r>
            <a:r>
              <a:rPr lang="zh-CN" altLang="en-US" sz="2800" smtClean="0">
                <a:latin typeface="SSJ-PK7482000052a-Identity-H"/>
              </a:rPr>
              <a:t>倍</a:t>
            </a:r>
            <a:r>
              <a:rPr lang="zh-CN" altLang="en-US" sz="2800">
                <a:latin typeface="H-SS9-PK74820000531-Identity-H"/>
              </a:rPr>
              <a:t>；</a:t>
            </a:r>
            <a:endParaRPr lang="zh-CN" altLang="en-US" sz="2800">
              <a:latin typeface="H-SS9-PK74820000531-Identity-H"/>
            </a:endParaRPr>
          </a:p>
          <a:p>
            <a:r>
              <a:rPr lang="en-US" altLang="zh-CN" sz="2800">
                <a:latin typeface="H-SS9-PK74820000531-Identity-H"/>
              </a:rPr>
              <a:t>……</a:t>
            </a:r>
            <a:endParaRPr lang="en-US" altLang="zh-CN" sz="2800">
              <a:latin typeface="H-SS9-PK74820000531-Identity-H"/>
            </a:endParaRPr>
          </a:p>
          <a:p>
            <a:r>
              <a:rPr lang="en-US" altLang="zh-CN" sz="2800" smtClean="0">
                <a:latin typeface="SSJ-PK7482000052a-Identity-H"/>
              </a:rPr>
              <a:t>x</a:t>
            </a:r>
            <a:r>
              <a:rPr lang="zh-CN" altLang="en-US" sz="2800" smtClean="0">
                <a:latin typeface="SSJ-PK7482000052a-Identity-H"/>
              </a:rPr>
              <a:t>年</a:t>
            </a:r>
            <a:r>
              <a:rPr lang="zh-CN" altLang="en-US" sz="2800">
                <a:latin typeface="SSJ-PK7482000052a-Identity-H"/>
              </a:rPr>
              <a:t>后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游客人次是</a:t>
            </a:r>
            <a:r>
              <a:rPr lang="zh-CN" altLang="en-US" sz="2800">
                <a:latin typeface="E-BZ9-PK7481a4-Identity-H"/>
              </a:rPr>
              <a:t>２００１</a:t>
            </a:r>
            <a:r>
              <a:rPr lang="zh-CN" altLang="en-US" sz="2800">
                <a:latin typeface="SSJ-PK7482000052a-Identity-H"/>
              </a:rPr>
              <a:t>年</a:t>
            </a:r>
            <a:r>
              <a:rPr lang="zh-CN" altLang="en-US" sz="2800" smtClean="0">
                <a:latin typeface="SSJ-PK7482000052a-Identity-H"/>
              </a:rPr>
              <a:t>的</a:t>
            </a:r>
            <a:r>
              <a:rPr lang="en-US" altLang="zh-CN" sz="2800" smtClean="0">
                <a:latin typeface="E-BZ9-PK7481a4-Identity-H"/>
              </a:rPr>
              <a:t>1.11</a:t>
            </a:r>
            <a:r>
              <a:rPr lang="en-US" altLang="zh-CN" sz="2800" baseline="30000" smtClean="0">
                <a:latin typeface="E-BZ9-PK7481a4-Identity-H"/>
              </a:rPr>
              <a:t>x</a:t>
            </a:r>
            <a:r>
              <a:rPr lang="zh-CN" altLang="en-US" sz="2800" smtClean="0">
                <a:latin typeface="SSJ-PK7482000052a-Identity-H"/>
              </a:rPr>
              <a:t>倍</a:t>
            </a:r>
            <a:r>
              <a:rPr lang="zh-CN" altLang="en-US" sz="2800">
                <a:latin typeface="E-BX9-PK7481a2-Identity-H"/>
              </a:rPr>
              <a:t>．</a:t>
            </a:r>
            <a:endParaRPr lang="zh-CN" altLang="en-US" sz="2800">
              <a:latin typeface="E-BX9-PK7481a2-Identity-H"/>
            </a:endParaRPr>
          </a:p>
          <a:p>
            <a:r>
              <a:rPr lang="zh-CN" altLang="en-US" sz="2800">
                <a:latin typeface="SSJ-PK7482000052a-Identity-H"/>
              </a:rPr>
              <a:t>如果设</a:t>
            </a:r>
            <a:r>
              <a:rPr lang="zh-CN" altLang="en-US" sz="2800" smtClean="0">
                <a:latin typeface="SSJ-PK7482000052a-Identity-H"/>
              </a:rPr>
              <a:t>经过</a:t>
            </a:r>
            <a:r>
              <a:rPr lang="en-US" altLang="zh-CN" sz="2800" smtClean="0">
                <a:latin typeface="E-BX9-PK7481a2-Identity-H"/>
              </a:rPr>
              <a:t>x</a:t>
            </a:r>
            <a:r>
              <a:rPr lang="zh-CN" altLang="en-US" sz="2800" smtClean="0">
                <a:latin typeface="SSJ-PK7482000052a-Identity-H"/>
              </a:rPr>
              <a:t>年</a:t>
            </a:r>
            <a:r>
              <a:rPr lang="zh-CN" altLang="en-US" sz="2800">
                <a:latin typeface="SSJ-PK7482000052a-Identity-H"/>
              </a:rPr>
              <a:t>后的游客人次为</a:t>
            </a:r>
            <a:r>
              <a:rPr lang="zh-CN" altLang="en-US" sz="2800">
                <a:latin typeface="E-BZ9-PK7481a4-Identity-H"/>
              </a:rPr>
              <a:t>２００１</a:t>
            </a:r>
            <a:r>
              <a:rPr lang="zh-CN" altLang="en-US" sz="2800">
                <a:latin typeface="SSJ-PK7482000052a-Identity-H"/>
              </a:rPr>
              <a:t>年</a:t>
            </a:r>
            <a:r>
              <a:rPr lang="zh-CN" altLang="en-US" sz="2800" smtClean="0">
                <a:latin typeface="SSJ-PK7482000052a-Identity-H"/>
              </a:rPr>
              <a:t>的</a:t>
            </a:r>
            <a:r>
              <a:rPr lang="en-US" altLang="zh-CN" sz="2800" smtClean="0">
                <a:latin typeface="SSJ-PK7482000052a-Identity-H"/>
              </a:rPr>
              <a:t>y</a:t>
            </a:r>
            <a:r>
              <a:rPr lang="zh-CN" altLang="en-US" sz="2800" smtClean="0">
                <a:latin typeface="SSJ-PK7482000052a-Identity-H"/>
              </a:rPr>
              <a:t>倍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那么</a:t>
            </a:r>
            <a:endParaRPr lang="zh-CN" altLang="en-US" sz="2800">
              <a:latin typeface="SSJ-PK7482000052a-Identity-H"/>
            </a:endParaRPr>
          </a:p>
          <a:p>
            <a:r>
              <a:rPr lang="en-US" altLang="zh-TW" sz="2800" smtClean="0">
                <a:latin typeface="E-BX9-PK7481a2-Identity-H"/>
              </a:rPr>
              <a:t>y</a:t>
            </a:r>
            <a:r>
              <a:rPr lang="zh-TW" altLang="en-US" sz="2800" smtClean="0">
                <a:latin typeface="E-BZ9-PK7481a4-Identity-H"/>
              </a:rPr>
              <a:t>＝</a:t>
            </a:r>
            <a:r>
              <a:rPr lang="en-US" altLang="zh-CN" sz="2800" smtClean="0">
                <a:latin typeface="E-BZ9-PK7481a4-Identity-H"/>
              </a:rPr>
              <a:t> </a:t>
            </a:r>
            <a:r>
              <a:rPr lang="en-US" altLang="zh-CN" sz="2800">
                <a:latin typeface="E-BZ9-PK7481a4-Identity-H"/>
              </a:rPr>
              <a:t>1.11</a:t>
            </a:r>
            <a:r>
              <a:rPr lang="en-US" altLang="zh-CN" sz="2800" baseline="30000">
                <a:latin typeface="E-BZ9-PK7481a4-Identity-H"/>
              </a:rPr>
              <a:t>x </a:t>
            </a:r>
            <a:r>
              <a:rPr lang="zh-TW" altLang="en-US" sz="2800" smtClean="0">
                <a:latin typeface="H-SS9-PK74820000531-Identity-H"/>
              </a:rPr>
              <a:t>（</a:t>
            </a:r>
            <a:r>
              <a:rPr lang="en-US" altLang="zh-TW" sz="2800" smtClean="0">
                <a:latin typeface="E-BX9-PK7481a2-Identity-H"/>
              </a:rPr>
              <a:t>x</a:t>
            </a:r>
            <a:r>
              <a:rPr lang="zh-TW" altLang="en-US" sz="2800" smtClean="0">
                <a:latin typeface="O9-PK7481dd-Identity-H"/>
              </a:rPr>
              <a:t>∈</a:t>
            </a:r>
            <a:r>
              <a:rPr lang="en-US" altLang="zh-TW" sz="2800" smtClean="0">
                <a:latin typeface="O9-PK7481dd-Identity-H"/>
              </a:rPr>
              <a:t>[</a:t>
            </a:r>
            <a:r>
              <a:rPr lang="zh-TW" altLang="en-US" sz="2800" smtClean="0">
                <a:latin typeface="E-BZ9-PK7481a4-Identity-H"/>
              </a:rPr>
              <a:t>０</a:t>
            </a:r>
            <a:r>
              <a:rPr lang="zh-TW" altLang="en-US" sz="2800">
                <a:latin typeface="H-SS9-PK74820000531-Identity-H"/>
              </a:rPr>
              <a:t>，</a:t>
            </a:r>
            <a:r>
              <a:rPr lang="zh-TW" altLang="en-US" sz="2800">
                <a:latin typeface="E-BZ9-PK7481a4-Identity-H"/>
              </a:rPr>
              <a:t>＋∞</a:t>
            </a:r>
            <a:r>
              <a:rPr lang="zh-TW" altLang="en-US" sz="2800">
                <a:latin typeface="H-SS9-PK74820000531-Identity-H"/>
              </a:rPr>
              <a:t>））</a:t>
            </a:r>
            <a:r>
              <a:rPr lang="zh-TW" altLang="en-US" sz="2800">
                <a:latin typeface="E-BX9-PK7481a2-Identity-H"/>
              </a:rPr>
              <a:t>． </a:t>
            </a:r>
            <a:r>
              <a:rPr lang="zh-TW" altLang="en-US" sz="2800">
                <a:latin typeface="F-BZ9-PK7481cf-Identity-H"/>
              </a:rPr>
              <a:t>①</a:t>
            </a:r>
            <a:endParaRPr lang="zh-TW" altLang="en-US" sz="2800">
              <a:latin typeface="F-BZ9-PK7481cf-Identity-H"/>
            </a:endParaRPr>
          </a:p>
          <a:p>
            <a:r>
              <a:rPr lang="zh-CN" altLang="en-US" sz="2800">
                <a:latin typeface="SSJ-PK7482000052a-Identity-H"/>
              </a:rPr>
              <a:t>这是一个函数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其中</a:t>
            </a:r>
            <a:r>
              <a:rPr lang="zh-CN" altLang="en-US" sz="2800" smtClean="0">
                <a:latin typeface="SSJ-PK7482000052a-Identity-H"/>
              </a:rPr>
              <a:t>指数</a:t>
            </a:r>
            <a:r>
              <a:rPr lang="en-US" altLang="zh-CN" sz="2800" smtClean="0">
                <a:latin typeface="E-BX9-PK7481a2-Identity-H"/>
              </a:rPr>
              <a:t>x</a:t>
            </a:r>
            <a:r>
              <a:rPr lang="zh-CN" altLang="en-US" sz="2800" smtClean="0">
                <a:latin typeface="SSJ-PK7482000052a-Identity-H"/>
              </a:rPr>
              <a:t>是</a:t>
            </a:r>
            <a:r>
              <a:rPr lang="zh-CN" altLang="en-US" sz="2800">
                <a:latin typeface="SSJ-PK7482000052a-Identity-H"/>
              </a:rPr>
              <a:t>自变量</a:t>
            </a:r>
            <a:r>
              <a:rPr lang="zh-CN" altLang="en-US" sz="2800">
                <a:latin typeface="E-BX9-PK7481a2-Identity-H"/>
              </a:rPr>
              <a:t>．</a:t>
            </a:r>
            <a:endParaRPr lang="zh-CN" altLang="en-US" sz="2800"/>
          </a:p>
        </p:txBody>
      </p:sp>
      <p:sp>
        <p:nvSpPr>
          <p:cNvPr id="5" name="矩形 4"/>
          <p:cNvSpPr/>
          <p:nvPr/>
        </p:nvSpPr>
        <p:spPr>
          <a:xfrm>
            <a:off x="104644" y="660318"/>
            <a:ext cx="119544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smtClean="0">
                <a:latin typeface="SSJ-PK7482000052a-Identity-H"/>
              </a:rPr>
              <a:t>    像</a:t>
            </a:r>
            <a:r>
              <a:rPr lang="zh-CN" altLang="en-US" sz="2800">
                <a:latin typeface="SSJ-PK7482000052a-Identity-H"/>
              </a:rPr>
              <a:t>这样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增长率为常数的变化方式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我们称为</a:t>
            </a:r>
            <a:r>
              <a:rPr lang="zh-CN" altLang="en-US" sz="2800" smtClean="0">
                <a:latin typeface="SSJ-PK7482000052a-Identity-H"/>
              </a:rPr>
              <a:t>指数增长</a:t>
            </a:r>
            <a:r>
              <a:rPr lang="zh-CN" altLang="en-US" sz="2800">
                <a:latin typeface="E-BZ9-PK7481a4-Identity-H"/>
              </a:rPr>
              <a:t>．</a:t>
            </a:r>
            <a:r>
              <a:rPr lang="zh-CN" altLang="en-US" sz="2800">
                <a:latin typeface="SSJ-PK7482000052a-Identity-H"/>
              </a:rPr>
              <a:t>因此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E-BZ9-PK7481a4-Identity-H"/>
              </a:rPr>
              <a:t>Ｂ</a:t>
            </a:r>
            <a:r>
              <a:rPr lang="zh-CN" altLang="en-US" sz="2800">
                <a:latin typeface="SSJ-PK7482000052a-Identity-H"/>
              </a:rPr>
              <a:t>地景区的游客人次近似于指数增长</a:t>
            </a:r>
            <a:r>
              <a:rPr lang="zh-CN" altLang="en-US" sz="2800" smtClean="0">
                <a:latin typeface="E-BZ9-PK7481a4-Identity-H"/>
              </a:rPr>
              <a:t>．</a:t>
            </a:r>
            <a:r>
              <a:rPr lang="zh-CN" altLang="en-US" sz="2800" smtClean="0">
                <a:latin typeface="SSJ-PK7482000052a-Identity-H"/>
              </a:rPr>
              <a:t>显然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SSJ-PK7482000052a-Identity-H"/>
              </a:rPr>
              <a:t>从</a:t>
            </a:r>
            <a:r>
              <a:rPr lang="zh-CN" altLang="en-US" sz="2800">
                <a:latin typeface="E-BZ9-PK7481a4-Identity-H"/>
              </a:rPr>
              <a:t>２００１</a:t>
            </a:r>
            <a:r>
              <a:rPr lang="zh-CN" altLang="en-US" sz="2800">
                <a:latin typeface="SSJ-PK7482000052a-Identity-H"/>
              </a:rPr>
              <a:t>年开始</a:t>
            </a:r>
            <a:r>
              <a:rPr lang="zh-CN" altLang="en-US" sz="2800">
                <a:latin typeface="H-SS9-PK74820000531-Identity-H"/>
              </a:rPr>
              <a:t>，</a:t>
            </a:r>
            <a:r>
              <a:rPr lang="zh-CN" altLang="en-US" sz="2800">
                <a:latin typeface="E-BZ9-PK7481a4-Identity-H"/>
              </a:rPr>
              <a:t>Ｂ</a:t>
            </a:r>
            <a:r>
              <a:rPr lang="zh-CN" altLang="en-US" sz="2800">
                <a:latin typeface="SSJ-PK7482000052a-Identity-H"/>
              </a:rPr>
              <a:t>地景区游客人次的变化</a:t>
            </a:r>
            <a:r>
              <a:rPr lang="zh-CN" altLang="en-US" sz="2800" smtClean="0">
                <a:latin typeface="SSJ-PK7482000052a-Identity-H"/>
              </a:rPr>
              <a:t>规律可以</a:t>
            </a:r>
            <a:r>
              <a:rPr lang="zh-CN" altLang="en-US" sz="2800">
                <a:latin typeface="SSJ-PK7482000052a-Identity-H"/>
              </a:rPr>
              <a:t>近似描述为</a:t>
            </a:r>
            <a:r>
              <a:rPr lang="zh-CN" altLang="en-US" sz="2800">
                <a:latin typeface="H-SS9-PK74820000531-Identity-H"/>
              </a:rPr>
              <a:t>：</a:t>
            </a:r>
            <a:endParaRPr lang="zh-CN" altLang="en-US" sz="2800"/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问题探究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560527"/>
            <a:ext cx="118443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问题２</a:t>
            </a:r>
            <a:r>
              <a:rPr lang="zh-CN" altLang="en-US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当生物死亡后，它机体内原有的碳</a:t>
            </a:r>
            <a:r>
              <a:rPr lang="en-US" altLang="zh-CN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含量会按确定的比率衰减（称为衰减率），大约每经过</a:t>
            </a:r>
            <a:r>
              <a:rPr lang="en-US" altLang="zh-CN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5730</a:t>
            </a:r>
            <a:r>
              <a:rPr lang="zh-CN" altLang="en-US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年衰减为原来的一半，这个时间称为“半衰期”．按照上述变化规律，生物体内碳</a:t>
            </a:r>
            <a:r>
              <a:rPr lang="en-US" altLang="zh-CN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含量与死亡年数之间有怎样的关系？</a:t>
            </a:r>
            <a:endParaRPr lang="zh-CN" altLang="en-US" sz="32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设死亡生物体内碳</a:t>
            </a:r>
            <a:r>
              <a:rPr lang="en-US" altLang="zh-CN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含量的年衰减率为狆，如果把刚死亡的生物体内碳</a:t>
            </a:r>
            <a:r>
              <a:rPr lang="en-US" altLang="zh-CN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含量看成</a:t>
            </a:r>
            <a:r>
              <a:rPr lang="en-US" altLang="zh-CN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个单位，那么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 descr="img20080310061636086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86800" y="4622800"/>
            <a:ext cx="3505200" cy="2235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问题探究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UNIQUEID" val="243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AS_UNIQUEID" val="21"/>
</p:tagLst>
</file>

<file path=ppt/tags/tag5.xml><?xml version="1.0" encoding="utf-8"?>
<p:tagLst xmlns:p="http://schemas.openxmlformats.org/presentationml/2006/main">
  <p:tag name="AS_UNIQUEID" val="335"/>
</p:tagLst>
</file>

<file path=ppt/tags/tag6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1881</Words>
  <Application>WPS 演示</Application>
  <PresentationFormat/>
  <Paragraphs>149</Paragraphs>
  <Slides>25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17</vt:i4>
      </vt:variant>
      <vt:variant>
        <vt:lpstr>幻灯片标题</vt:lpstr>
      </vt:variant>
      <vt:variant>
        <vt:i4>25</vt:i4>
      </vt:variant>
    </vt:vector>
  </HeadingPairs>
  <TitlesOfParts>
    <vt:vector size="66" baseType="lpstr">
      <vt:lpstr>Arial</vt:lpstr>
      <vt:lpstr>宋体</vt:lpstr>
      <vt:lpstr>Wingdings</vt:lpstr>
      <vt:lpstr>微软雅黑</vt:lpstr>
      <vt:lpstr>SSJ-PK7482000052a-Identity-H</vt:lpstr>
      <vt:lpstr>Segoe Print</vt:lpstr>
      <vt:lpstr>H-SS9-PK74820000531-Identity-H</vt:lpstr>
      <vt:lpstr>E-BX9-PK7481a2-Identity-H</vt:lpstr>
      <vt:lpstr>楷体</vt:lpstr>
      <vt:lpstr>隶书</vt:lpstr>
      <vt:lpstr>Times New Roman</vt:lpstr>
      <vt:lpstr>E-BZ9-PK7481a4-Identity-H</vt:lpstr>
      <vt:lpstr>FSJ-PK74820000539-Identity-H</vt:lpstr>
      <vt:lpstr>O9-PK7481dd-Identity-H</vt:lpstr>
      <vt:lpstr>KTJ-PK7482000053d-Identity-H</vt:lpstr>
      <vt:lpstr>F-BZ9-PK7481cf-Identity-H</vt:lpstr>
      <vt:lpstr>Calibri</vt:lpstr>
      <vt:lpstr>Arial Unicode MS</vt:lpstr>
      <vt:lpstr>Courier New</vt:lpstr>
      <vt:lpstr>新宋体</vt:lpstr>
      <vt:lpstr>Symbol</vt:lpstr>
      <vt:lpstr>黑体</vt:lpstr>
      <vt:lpstr>PMingLiU</vt:lpstr>
      <vt:lpstr>1_Office 主题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Administrator</cp:lastModifiedBy>
  <cp:revision>5</cp:revision>
  <cp:lastPrinted>2020-10-22T09:19:00Z</cp:lastPrinted>
  <dcterms:created xsi:type="dcterms:W3CDTF">2020-10-22T09:19:00Z</dcterms:created>
  <dcterms:modified xsi:type="dcterms:W3CDTF">2020-10-24T03:31:46Z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2052-11.1.0.9999</vt:lpwstr>
  </property>
</Properties>
</file>