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emf" ContentType="image/x-em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80" r:id="rId3"/>
    <p:sldId id="558" r:id="rId4"/>
    <p:sldId id="492" r:id="rId5"/>
    <p:sldId id="525" r:id="rId6"/>
    <p:sldId id="529" r:id="rId7"/>
    <p:sldId id="559" r:id="rId8"/>
    <p:sldId id="560" r:id="rId9"/>
    <p:sldId id="562" r:id="rId10"/>
    <p:sldId id="561" r:id="rId11"/>
    <p:sldId id="497" r:id="rId12"/>
    <p:sldId id="476" r:id="rId13"/>
    <p:sldId id="403" r:id="rId14"/>
    <p:sldId id="491" r:id="rId15"/>
    <p:sldId id="557" r:id="rId16"/>
    <p:sldId id="489" r:id="rId17"/>
    <p:sldId id="490" r:id="rId18"/>
    <p:sldId id="585" r:id="rId19"/>
    <p:sldId id="583" r:id="rId20"/>
    <p:sldId id="584" r:id="rId21"/>
    <p:sldId id="593" r:id="rId22"/>
    <p:sldId id="576" r:id="rId23"/>
    <p:sldId id="580" r:id="rId24"/>
    <p:sldId id="578" r:id="rId25"/>
    <p:sldId id="581" r:id="rId26"/>
    <p:sldId id="535" r:id="rId27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00" autoAdjust="0"/>
    <p:restoredTop sz="94660"/>
  </p:normalViewPr>
  <p:slideViewPr>
    <p:cSldViewPr>
      <p:cViewPr varScale="1">
        <p:scale>
          <a:sx n="67" d="100"/>
          <a:sy n="67" d="100"/>
        </p:scale>
        <p:origin x="-1584" y="-90"/>
      </p:cViewPr>
      <p:guideLst>
        <p:guide orient="horz" pos="220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8028800" cy="780288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tags" Target="tags/tag2.xml" /><Relationship Id="rId29" Type="http://schemas.openxmlformats.org/officeDocument/2006/relationships/presProps" Target="presProps.xml" /><Relationship Id="rId3" Type="http://schemas.openxmlformats.org/officeDocument/2006/relationships/slide" Target="slides/slide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A95E66C-D884-4CD2-B76A-19CBA7C655D4}" type="datetimeFigureOut">
              <a:rPr lang="zh-CN" altLang="en-US"/>
              <a:pPr>
                <a:defRPr/>
              </a:pPr>
              <a:t>2020-3-8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450BA90-9EB1-4A2E-891B-616B599E15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2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8130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en-US" altLang="zh-CN"/>
          </a:p>
          <a:p>
            <a:pPr lvl="0"/>
            <a:endParaRPr lang="en-US" altLang="zh-CN"/>
          </a:p>
          <a:p>
            <a:pPr lvl="0"/>
            <a:endParaRPr lang="zh-CN" altLang="en-US"/>
          </a:p>
        </p:txBody>
      </p:sp>
      <p:sp>
        <p:nvSpPr>
          <p:cNvPr id="48131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/>
              <a:pPr lvl="0" algn="r"/>
              <a:t>25</a:t>
            </a:fld>
            <a:endParaRPr lang="en-US" altLang="zh-CN" sz="1200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E5318-60F6-4AEF-8CDB-8362BC66D3A7}" type="datetimeFigureOut">
              <a:rPr lang="zh-CN" altLang="en-US"/>
              <a:pPr>
                <a:defRPr/>
              </a:pPr>
              <a:t>2020-3-8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D036C-4B8D-4ADF-9C32-9B37BAF9C5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D2ED8-CF8C-4AA4-B87E-60615BCF07DA}" type="datetimeFigureOut">
              <a:rPr lang="zh-CN" altLang="en-US"/>
              <a:pPr>
                <a:defRPr/>
              </a:pPr>
              <a:t>2020-3-8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816D4-2A49-4554-91D9-AA050B041D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D1ADB-818B-4CD7-9534-6A60EC8D5CF5}" type="datetimeFigureOut">
              <a:rPr lang="zh-CN" altLang="en-US"/>
              <a:pPr>
                <a:defRPr/>
              </a:pPr>
              <a:t>2020-3-8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C77B1-10A2-410B-93B7-6099CB60C7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139E9-3555-438A-BE63-7F0D6368144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2483B-982C-40DC-B351-37182598820A}" type="datetimeFigureOut">
              <a:rPr lang="zh-CN" altLang="en-US"/>
              <a:pPr>
                <a:defRPr/>
              </a:pPr>
              <a:t>2020-3-8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9EC5E-B16D-4B52-AD30-3E63015CE6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4F0F5-3A6E-4BC9-A139-E92FDCF1E8A1}" type="datetimeFigureOut">
              <a:rPr lang="zh-CN" altLang="en-US"/>
              <a:pPr>
                <a:defRPr/>
              </a:pPr>
              <a:t>2020-3-8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023DE-7278-4286-BAA1-2B812E8499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0A424-5CA8-40F5-9DEB-7B6B529260A0}" type="datetimeFigureOut">
              <a:rPr lang="zh-CN" altLang="en-US"/>
              <a:pPr>
                <a:defRPr/>
              </a:pPr>
              <a:t>2020-3-8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C4447-17DC-42BF-802E-6A0EE02672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B1EE1-A08E-49DE-8069-0D9C695884EC}" type="datetimeFigureOut">
              <a:rPr lang="zh-CN" altLang="en-US"/>
              <a:pPr>
                <a:defRPr/>
              </a:pPr>
              <a:t>2020-3-8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BDB9F-3815-44CD-91E7-D1597A9E1E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4AE91-05A0-4AD1-ABB2-0FBB27C88018}" type="datetimeFigureOut">
              <a:rPr lang="zh-CN" altLang="en-US"/>
              <a:pPr>
                <a:defRPr/>
              </a:pPr>
              <a:t>2020-3-8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8803E-073A-43F2-8DF6-1FC274CC09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C3539-29EE-4F17-A552-D8470F8B272B}" type="datetimeFigureOut">
              <a:rPr lang="zh-CN" altLang="en-US"/>
              <a:pPr>
                <a:defRPr/>
              </a:pPr>
              <a:t>2020-3-8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EC3D7-BCE4-4D29-A4C1-7889AD0512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32329-C4DF-45EB-AFB1-58F2AA1A37A6}" type="datetimeFigureOut">
              <a:rPr lang="zh-CN" altLang="en-US"/>
              <a:pPr>
                <a:defRPr/>
              </a:pPr>
              <a:t>2020-3-8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101EC-0646-438E-A0F3-97590E2794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B14C9-4608-4885-9F42-AF75E8D5204B}" type="datetimeFigureOut">
              <a:rPr lang="zh-CN" altLang="en-US"/>
              <a:pPr>
                <a:defRPr/>
              </a:pPr>
              <a:t>2020-3-8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4906D-2C2A-4F60-AF2F-EA508E4ADA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1.jpe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CA71C8D-4E8F-4AC0-8F60-EAB320BD08D2}" type="datetimeFigureOut">
              <a:rPr lang="zh-CN" altLang="en-US"/>
              <a:pPr>
                <a:defRPr/>
              </a:pPr>
              <a:t>2020-3-8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8972743-3258-4555-8860-B7F0272B62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emf" /><Relationship Id="rId4" Type="http://schemas.openxmlformats.org/officeDocument/2006/relationships/image" Target="../media/image3.jpeg" /><Relationship Id="rId5" Type="http://schemas.openxmlformats.org/officeDocument/2006/relationships/image" Target="../media/image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4213" y="1700213"/>
            <a:ext cx="7772400" cy="190341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defRPr/>
            </a:pPr>
            <a:r>
              <a:rPr lang="zh-CN" altLang="en-US" sz="6000" b="1" smtClean="0">
                <a:solidFill>
                  <a:srgbClr val="000099"/>
                </a:solidFill>
              </a:rPr>
              <a:t>语法填空和短文改错</a:t>
            </a:r>
            <a:br>
              <a:rPr lang="zh-CN" altLang="en-US" sz="6000" b="1" smtClean="0">
                <a:solidFill>
                  <a:srgbClr val="000099"/>
                </a:solidFill>
              </a:rPr>
            </a:br>
            <a:r>
              <a:rPr lang="zh-CN" altLang="en-US" sz="4000" b="1" smtClean="0">
                <a:solidFill>
                  <a:srgbClr val="FF00FF"/>
                </a:solidFill>
              </a:rPr>
              <a:t>解题思路和方法指导</a:t>
            </a: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095" y="761365"/>
            <a:ext cx="8866505" cy="426974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 typeface="Calibri" panose="020f0502020204030204" pitchFamily="34" charset="0"/>
              <a:buNone/>
            </a:pPr>
            <a:r>
              <a:rPr lang="en-US" altLang="zh-CN" sz="3600" b="1" smtClean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9. Give your body and brain a rest by stepping outside for  ___ while, exercising, or doing something you enjoy. </a:t>
            </a:r>
            <a:r>
              <a:rPr lang="zh-CN" altLang="en-US" sz="3600" b="1" smtClean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3600" b="1" smtClean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2016</a:t>
            </a:r>
            <a:r>
              <a:rPr lang="zh-CN" altLang="en-US" sz="3600" b="1" smtClean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）</a:t>
            </a:r>
          </a:p>
          <a:p>
            <a:pPr marL="0" indent="0" eaLnBrk="1" hangingPunct="1">
              <a:lnSpc>
                <a:spcPct val="90000"/>
              </a:lnSpc>
              <a:buFont typeface="Calibri" panose="020f0502020204030204" pitchFamily="34" charset="0"/>
              <a:buNone/>
            </a:pPr>
            <a:r>
              <a:rPr lang="en-US" altLang="zh-CN" sz="3600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10. It’s about thirty ____________(minute) walk from here to school.</a:t>
            </a:r>
          </a:p>
          <a:p>
            <a:pPr marL="0" indent="0" eaLnBrk="1" hangingPunct="1">
              <a:lnSpc>
                <a:spcPct val="90000"/>
              </a:lnSpc>
              <a:buFont typeface="Calibri" panose="020f0502020204030204" pitchFamily="34" charset="0"/>
              <a:buNone/>
            </a:pPr>
            <a:r>
              <a:rPr lang="en-US" altLang="zh-CN" sz="3600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11. I’m a  ________   (science) who studies animals such as apes and monkeys.</a:t>
            </a:r>
            <a:r>
              <a:rPr lang="zh-CN" altLang="en-US" sz="3600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600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2018</a:t>
            </a:r>
            <a:r>
              <a:rPr lang="zh-CN" altLang="en-US" sz="3600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）</a:t>
            </a:r>
          </a:p>
          <a:p>
            <a:pPr marL="0" indent="0" eaLnBrk="1" hangingPunct="1">
              <a:lnSpc>
                <a:spcPct val="90000"/>
              </a:lnSpc>
              <a:buFont typeface="Calibri" panose="020f0502020204030204" pitchFamily="34" charset="0"/>
              <a:buNone/>
            </a:pPr>
            <a:r>
              <a:rPr lang="en-US" altLang="zh-CN" sz="3600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12. </a:t>
            </a:r>
            <a:r>
              <a:rPr lang="en-US" altLang="zh-CN" sz="3600" b="1" smtClean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Steam engines _________ (use) to pull the carriages and it must have been fairly unpleasant for the passengers, with all the smoke and noise.</a:t>
            </a:r>
            <a:r>
              <a:rPr lang="zh-CN" altLang="en-US" sz="3600" b="1" smtClean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3600" b="1" smtClean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2017</a:t>
            </a:r>
            <a:r>
              <a:rPr lang="zh-CN" altLang="en-US" sz="3600" b="1" smtClean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）</a:t>
            </a:r>
          </a:p>
          <a:p>
            <a:pPr marL="0" indent="0" eaLnBrk="1" hangingPunct="1">
              <a:lnSpc>
                <a:spcPct val="90000"/>
              </a:lnSpc>
              <a:buFont typeface="Calibri" panose="020f0502020204030204" pitchFamily="34" charset="0"/>
              <a:buNone/>
            </a:pPr>
            <a:endParaRPr lang="zh-CN" altLang="en-US" sz="3600" b="1" smtClean="0">
              <a:solidFill>
                <a:schemeClr val="tx1"/>
              </a:solidFill>
              <a:latin typeface="Times New Roman" pitchFamily="18" charset="0"/>
              <a:sym typeface="+mn-ea"/>
            </a:endParaRPr>
          </a:p>
          <a:p>
            <a:pPr marL="514350" indent="-514350" eaLnBrk="1" hangingPunct="1">
              <a:lnSpc>
                <a:spcPct val="90000"/>
              </a:lnSpc>
              <a:buFont typeface="Calibri" panose="020f0502020204030204" pitchFamily="34" charset="0"/>
              <a:buNone/>
            </a:pPr>
            <a:endParaRPr lang="zh-CN" altLang="en-US" sz="3600" b="1" smtClean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pPr marL="514350" indent="-514350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>
                <a:solidFill>
                  <a:schemeClr val="tx1"/>
                </a:solidFill>
              </a:rPr>
              <a:t>         </a:t>
            </a:r>
          </a:p>
        </p:txBody>
      </p:sp>
      <p:sp>
        <p:nvSpPr>
          <p:cNvPr id="24582" name="矩形 3"/>
          <p:cNvSpPr>
            <a:spLocks noChangeArrowheads="1"/>
          </p:cNvSpPr>
          <p:nvPr/>
        </p:nvSpPr>
        <p:spPr bwMode="auto">
          <a:xfrm>
            <a:off x="4500563" y="2332038"/>
            <a:ext cx="201612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CC"/>
                </a:solidFill>
                <a:latin typeface="Times New Roman" panose="02020603050405020304" pitchFamily="18" charset="0"/>
              </a:rPr>
              <a:t>minutes’</a:t>
            </a:r>
            <a:endParaRPr lang="zh-CN" altLang="en-US" sz="36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3" name="矩形 3"/>
          <p:cNvSpPr>
            <a:spLocks noChangeArrowheads="1"/>
          </p:cNvSpPr>
          <p:nvPr/>
        </p:nvSpPr>
        <p:spPr bwMode="auto">
          <a:xfrm>
            <a:off x="1908175" y="3335338"/>
            <a:ext cx="20161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CC"/>
                </a:solidFill>
                <a:latin typeface="Times New Roman" panose="02020603050405020304" pitchFamily="18" charset="0"/>
              </a:rPr>
              <a:t>scientist</a:t>
            </a:r>
            <a:endParaRPr lang="zh-CN" altLang="en-US" sz="36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7" name="矩形 3"/>
          <p:cNvSpPr>
            <a:spLocks noChangeArrowheads="1"/>
          </p:cNvSpPr>
          <p:nvPr/>
        </p:nvSpPr>
        <p:spPr bwMode="auto">
          <a:xfrm>
            <a:off x="4395470" y="1199833"/>
            <a:ext cx="5048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CC"/>
                </a:solidFill>
                <a:latin typeface="Times New Roman" panose="02020603050405020304" pitchFamily="18" charset="0"/>
              </a:rPr>
              <a:t>a</a:t>
            </a:r>
            <a:endParaRPr lang="zh-CN" altLang="en-US" sz="36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702" name="矩形 3"/>
          <p:cNvSpPr>
            <a:spLocks noChangeArrowheads="1"/>
          </p:cNvSpPr>
          <p:nvPr/>
        </p:nvSpPr>
        <p:spPr bwMode="auto">
          <a:xfrm>
            <a:off x="3708400" y="4475163"/>
            <a:ext cx="24479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CC"/>
                </a:solidFill>
                <a:latin typeface="Times New Roman" panose="02020603050405020304" pitchFamily="18" charset="0"/>
              </a:rPr>
              <a:t>were used</a:t>
            </a:r>
            <a:endParaRPr lang="zh-CN" altLang="en-US" sz="36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451860" y="1200150"/>
            <a:ext cx="2795270" cy="76200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839720" y="2332355"/>
            <a:ext cx="1250950" cy="76200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25095" y="2753360"/>
            <a:ext cx="1084580" cy="76200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23595" y="3439160"/>
            <a:ext cx="1167765" cy="76200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987415" y="3335655"/>
            <a:ext cx="1084580" cy="76200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824980" y="4415155"/>
            <a:ext cx="1525905" cy="76200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06780" y="4475480"/>
            <a:ext cx="2801620" cy="76200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839720" y="5116830"/>
            <a:ext cx="868680" cy="525145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090670" y="5040630"/>
            <a:ext cx="3136265" cy="76200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817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388350" cy="836295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0099"/>
                </a:solidFill>
              </a:rPr>
              <a:t>前瞻后顾，直接分析寻找突破口</a:t>
            </a:r>
            <a:endParaRPr lang="zh-CN" alt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/>
      <p:bldP spid="24583" grpId="0"/>
      <p:bldP spid="21507" grpId="0"/>
      <p:bldP spid="29702" grpId="0"/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7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388350" cy="831215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0099"/>
                </a:solidFill>
              </a:rPr>
              <a:t>  </a:t>
            </a:r>
            <a:endParaRPr lang="zh-CN" altLang="en-US" smtClean="0"/>
          </a:p>
        </p:txBody>
      </p:sp>
      <p:sp>
        <p:nvSpPr>
          <p:cNvPr id="34818" name="内容占位符 2"/>
          <p:cNvSpPr>
            <a:spLocks noGrp="1"/>
          </p:cNvSpPr>
          <p:nvPr>
            <p:ph idx="1"/>
          </p:nvPr>
        </p:nvSpPr>
        <p:spPr>
          <a:xfrm>
            <a:off x="248920" y="908050"/>
            <a:ext cx="8472170" cy="5949950"/>
          </a:xfrm>
        </p:spPr>
        <p:txBody>
          <a:bodyPr/>
          <a:lstStyle/>
          <a:p>
            <a:pPr marL="0" indent="0" eaLnBrk="1" hangingPunct="1">
              <a:buFont typeface="Calibri" panose="020f0502020204030204" pitchFamily="34" charset="0"/>
              <a:buNone/>
            </a:pPr>
            <a:r>
              <a:rPr lang="en-US" altLang="zh-CN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13. This development was only possible with the            	_________ (introduce) of electric-powered engines and lifts. </a:t>
            </a:r>
            <a:r>
              <a:rPr lang="zh-CN" altLang="en-US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2017</a:t>
            </a:r>
            <a:r>
              <a:rPr lang="zh-CN" altLang="en-US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）</a:t>
            </a:r>
          </a:p>
          <a:p>
            <a:pPr marL="0" indent="0" eaLnBrk="1" hangingPunct="1">
              <a:buFont typeface="Calibri" panose="020f0502020204030204" pitchFamily="34" charset="0"/>
              <a:buNone/>
            </a:pPr>
            <a:r>
              <a:rPr lang="en-US" altLang="zh-CN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14. The crowd of strangers  ________(sudden) became friendly to one another.</a:t>
            </a:r>
          </a:p>
        </p:txBody>
      </p:sp>
      <p:sp>
        <p:nvSpPr>
          <p:cNvPr id="34821" name="矩形 3"/>
          <p:cNvSpPr>
            <a:spLocks noChangeArrowheads="1"/>
          </p:cNvSpPr>
          <p:nvPr/>
        </p:nvSpPr>
        <p:spPr bwMode="auto">
          <a:xfrm>
            <a:off x="684213" y="1412875"/>
            <a:ext cx="24479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</a:rPr>
              <a:t>introduction</a:t>
            </a:r>
            <a:endParaRPr lang="en-US" altLang="zh-CN" sz="32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24" name="矩形 3"/>
          <p:cNvSpPr>
            <a:spLocks noChangeArrowheads="1"/>
          </p:cNvSpPr>
          <p:nvPr/>
        </p:nvSpPr>
        <p:spPr bwMode="auto">
          <a:xfrm>
            <a:off x="5007928" y="2433003"/>
            <a:ext cx="24479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</a:rPr>
              <a:t>suddenly</a:t>
            </a:r>
            <a:endParaRPr lang="en-US" altLang="zh-CN" sz="32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/>
        </p:nvSpPr>
        <p:spPr>
          <a:xfrm>
            <a:off x="375285" y="3644900"/>
            <a:ext cx="8768715" cy="23355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90000"/>
              </a:lnSpc>
              <a:buFont typeface="Calibri" panose="020f0502020204030204" pitchFamily="34" charset="0"/>
              <a:buNone/>
            </a:pPr>
            <a:r>
              <a:rPr lang="en-US" altLang="zh-CN" sz="3600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15. Once a habit is formed, it is difficult, and sometimes ______________ (possible), to get rid of it.  </a:t>
            </a:r>
          </a:p>
          <a:p>
            <a:pPr marL="514350" indent="-514350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3600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    </a:t>
            </a:r>
          </a:p>
        </p:txBody>
      </p:sp>
      <p:sp>
        <p:nvSpPr>
          <p:cNvPr id="27654" name="矩形 3"/>
          <p:cNvSpPr>
            <a:spLocks noChangeArrowheads="1"/>
          </p:cNvSpPr>
          <p:nvPr/>
        </p:nvSpPr>
        <p:spPr bwMode="auto">
          <a:xfrm>
            <a:off x="3701415" y="4024630"/>
            <a:ext cx="2449513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CC"/>
                </a:solidFill>
                <a:latin typeface="Times New Roman" panose="02020603050405020304" pitchFamily="18" charset="0"/>
              </a:rPr>
              <a:t>impossible</a:t>
            </a:r>
            <a:endParaRPr lang="zh-CN" altLang="en-US" sz="36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7141845" y="831850"/>
            <a:ext cx="1487170" cy="76200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111115" y="1412875"/>
            <a:ext cx="611505" cy="579755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037590" y="2527935"/>
            <a:ext cx="611505" cy="579755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817495" y="2528570"/>
            <a:ext cx="611505" cy="579755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596765" y="2528570"/>
            <a:ext cx="514350" cy="484505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48920" y="3031490"/>
            <a:ext cx="1400810" cy="442595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594475" y="3502025"/>
            <a:ext cx="1717040" cy="76200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/>
        </p:nvSpPr>
        <p:spPr>
          <a:xfrm>
            <a:off x="0" y="0"/>
            <a:ext cx="8388350" cy="836295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smtClean="0">
                <a:solidFill>
                  <a:srgbClr val="000099"/>
                </a:solidFill>
              </a:rPr>
              <a:t>后顾，看特殊，直接分析 </a:t>
            </a:r>
            <a:r>
              <a:rPr lang="en-US" altLang="zh-CN" b="1" smtClean="0">
                <a:solidFill>
                  <a:srgbClr val="000099"/>
                </a:solidFill>
              </a:rPr>
              <a:t>+</a:t>
            </a:r>
            <a:r>
              <a:rPr lang="zh-CN" altLang="en-US" b="1" smtClean="0">
                <a:solidFill>
                  <a:srgbClr val="000099"/>
                </a:solidFill>
              </a:rPr>
              <a:t>语感 </a:t>
            </a:r>
            <a:endParaRPr lang="zh-CN" altLang="en-US" smtClean="0"/>
          </a:p>
        </p:txBody>
      </p:sp>
      <p:sp>
        <p:nvSpPr>
          <p:cNvPr id="11" name="椭圆 10"/>
          <p:cNvSpPr/>
          <p:nvPr/>
        </p:nvSpPr>
        <p:spPr>
          <a:xfrm>
            <a:off x="5687695" y="3646170"/>
            <a:ext cx="611505" cy="579755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75285" y="4154170"/>
            <a:ext cx="869315" cy="579755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80365" y="4712970"/>
            <a:ext cx="514350" cy="484505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  <p:bldP spid="34824" grpId="0"/>
      <p:bldP spid="27654" grpId="0"/>
      <p:bldP spid="2" grpId="0"/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内容占位符 2"/>
          <p:cNvSpPr>
            <a:spLocks noGrp="1"/>
          </p:cNvSpPr>
          <p:nvPr>
            <p:ph idx="1"/>
          </p:nvPr>
        </p:nvSpPr>
        <p:spPr>
          <a:xfrm>
            <a:off x="2916238" y="1412875"/>
            <a:ext cx="3960812" cy="4525963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600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做真题！</a:t>
            </a:r>
            <a:endParaRPr lang="en-US" altLang="zh-CN" sz="600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行楷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600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找思路！</a:t>
            </a:r>
            <a:endParaRPr lang="en-US" altLang="zh-CN" sz="600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行楷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600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练方法！</a:t>
            </a:r>
            <a:endParaRPr lang="en-US" altLang="zh-CN" sz="600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行楷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600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重积累！</a:t>
            </a:r>
            <a:endParaRPr lang="zh-CN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050"/>
          </a:xfrm>
          <a:solidFill>
            <a:srgbClr val="FFFF00"/>
          </a:solidFill>
          <a:ln w="57150" cmpd="thickThin">
            <a:solidFill>
              <a:srgbClr val="0000CC"/>
            </a:solidFill>
          </a:ln>
        </p:spPr>
        <p:txBody>
          <a:bodyPr/>
          <a:lstStyle/>
          <a:p>
            <a:pPr algn="l" eaLnBrk="1" hangingPunct="1"/>
            <a:r>
              <a:rPr lang="en-US" altLang="zh-CN" sz="4000" b="1" smtClean="0">
                <a:solidFill>
                  <a:srgbClr val="0000CC"/>
                </a:solidFill>
              </a:rPr>
              <a:t>2018</a:t>
            </a:r>
            <a:r>
              <a:rPr lang="zh-CN" altLang="en-US" sz="4000" b="1" smtClean="0">
                <a:solidFill>
                  <a:srgbClr val="0000CC"/>
                </a:solidFill>
              </a:rPr>
              <a:t>贵州</a:t>
            </a:r>
            <a:r>
              <a:rPr lang="zh-CN" altLang="zh-CN" sz="4000" b="1" smtClean="0">
                <a:solidFill>
                  <a:srgbClr val="0000CC"/>
                </a:solidFill>
              </a:rPr>
              <a:t>高考真题</a:t>
            </a:r>
            <a:endParaRPr lang="zh-CN" altLang="en-US" sz="4000" smtClean="0">
              <a:solidFill>
                <a:srgbClr val="0000C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206500"/>
            <a:ext cx="8977630" cy="565150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 eaLnBrk="1" hangingPunct="1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</a:rPr>
              <a:t>  I'm not sure 61.________ is more frightened, me or the female gorilla(</a:t>
            </a:r>
            <a:r>
              <a:rPr lang="zh-CN" altLang="en-US" sz="2800" b="1" smtClean="0">
                <a:solidFill>
                  <a:srgbClr val="000000"/>
                </a:solidFill>
                <a:latin typeface="Times New Roman" panose="02020603050405020304" pitchFamily="18" charset="0"/>
              </a:rPr>
              <a:t>大猩猩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</a:rPr>
              <a:t>) that suddenly appears out of nowhere. I'm walking on a path in the forest in the Central African Republic. Unexpectedly, I'm face-to-face with the gorilla, who begins screaming at 62.________  top of her lungs. That makes her baby scream, and then a 400-pound male appears. He screams the 63.________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(loud) 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</a:rPr>
              <a:t>of  all. The noise shakes the trees as the male beats his chest and charges toward me. I quickly lower myself, ducking my head to avoid 64._______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(look) 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</a:rPr>
              <a:t>directly into his eyes so he doesn't feel 65.______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(challenge).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7411" name="Rectangle 5"/>
          <p:cNvSpPr>
            <a:spLocks noChangeArrowheads="1"/>
          </p:cNvSpPr>
          <p:nvPr/>
        </p:nvSpPr>
        <p:spPr bwMode="auto">
          <a:xfrm>
            <a:off x="4284663" y="44450"/>
            <a:ext cx="4859337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CC"/>
                </a:solidFill>
              </a:rPr>
              <a:t>Cloze 3        2018</a:t>
            </a:r>
            <a:r>
              <a:rPr lang="zh-CN" altLang="en-US" sz="2400" b="1">
                <a:solidFill>
                  <a:srgbClr val="0000CC"/>
                </a:solidFill>
              </a:rPr>
              <a:t>全国卷</a:t>
            </a:r>
            <a:r>
              <a:rPr lang="en-US" altLang="zh-CN" sz="2400" b="1">
                <a:solidFill>
                  <a:srgbClr val="0000CC"/>
                </a:solidFill>
              </a:rPr>
              <a:t>III</a:t>
            </a:r>
            <a:r>
              <a:rPr lang="zh-CN" altLang="en-US" sz="2400" b="1">
                <a:solidFill>
                  <a:srgbClr val="0000CC"/>
                </a:solidFill>
              </a:rPr>
              <a:t>，</a:t>
            </a:r>
            <a:r>
              <a:rPr lang="en-US" altLang="zh-CN" sz="2400" b="1">
                <a:solidFill>
                  <a:srgbClr val="0000CC"/>
                </a:solidFill>
              </a:rPr>
              <a:t>15</a:t>
            </a:r>
            <a:r>
              <a:rPr lang="zh-CN" altLang="en-US" sz="2400" b="1">
                <a:solidFill>
                  <a:srgbClr val="0000CC"/>
                </a:solidFill>
              </a:rPr>
              <a:t>分</a:t>
            </a:r>
            <a:r>
              <a:rPr lang="en-US" sz="2400" b="1">
                <a:solidFill>
                  <a:srgbClr val="0000CC"/>
                </a:solidFill>
              </a:rPr>
              <a:t>   </a:t>
            </a:r>
            <a:endParaRPr lang="en-US" altLang="zh-CN" sz="2400" b="1">
              <a:solidFill>
                <a:srgbClr val="0000CC"/>
              </a:solidFill>
            </a:endParaRPr>
          </a:p>
          <a:p>
            <a:r>
              <a:rPr lang="zh-CN" altLang="en-US" sz="2400" b="1">
                <a:solidFill>
                  <a:srgbClr val="0000CC"/>
                </a:solidFill>
              </a:rPr>
              <a:t>话题：邂逅大猩猩</a:t>
            </a:r>
            <a:r>
              <a:rPr lang="en-US" sz="2400" b="1">
                <a:solidFill>
                  <a:srgbClr val="0000CC"/>
                </a:solidFill>
              </a:rPr>
              <a:t>  </a:t>
            </a:r>
            <a:r>
              <a:rPr lang="en-US" altLang="zh-CN" sz="2400" b="1">
                <a:solidFill>
                  <a:srgbClr val="0000CC"/>
                </a:solidFill>
              </a:rPr>
              <a:t> </a:t>
            </a:r>
            <a:r>
              <a:rPr lang="en-US" sz="2400" b="1">
                <a:solidFill>
                  <a:srgbClr val="0000CC"/>
                </a:solidFill>
              </a:rPr>
              <a:t> </a:t>
            </a:r>
            <a:r>
              <a:rPr lang="en-US" altLang="zh-CN" sz="2400" b="1">
                <a:solidFill>
                  <a:srgbClr val="0000CC"/>
                </a:solidFill>
              </a:rPr>
              <a:t>  </a:t>
            </a:r>
            <a:r>
              <a:rPr lang="zh-CN" altLang="en-US" sz="2400" b="1">
                <a:solidFill>
                  <a:srgbClr val="0000CC"/>
                </a:solidFill>
              </a:rPr>
              <a:t>词数：</a:t>
            </a:r>
            <a:r>
              <a:rPr lang="en-US" altLang="zh-CN" sz="2400" b="1">
                <a:solidFill>
                  <a:srgbClr val="0000CC"/>
                </a:solidFill>
              </a:rPr>
              <a:t>184</a:t>
            </a:r>
            <a:endParaRPr lang="zh-CN" altLang="en-US" sz="2400" b="1">
              <a:solidFill>
                <a:srgbClr val="0000CC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7237095" y="1206500"/>
            <a:ext cx="1583690" cy="53975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400415" y="2868930"/>
            <a:ext cx="609600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557780" y="3254375"/>
            <a:ext cx="2749550" cy="76200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160645" y="4103370"/>
            <a:ext cx="1005840" cy="69088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669415" y="4138930"/>
            <a:ext cx="609600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034655" y="4953635"/>
            <a:ext cx="873760" cy="653415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74015" y="5891530"/>
            <a:ext cx="609600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050"/>
          </a:xfrm>
          <a:solidFill>
            <a:srgbClr val="FFFF00"/>
          </a:solidFill>
          <a:ln w="57150" cmpd="thickThin">
            <a:solidFill>
              <a:srgbClr val="0000CC"/>
            </a:solidFill>
          </a:ln>
        </p:spPr>
        <p:txBody>
          <a:bodyPr/>
          <a:lstStyle/>
          <a:p>
            <a:pPr algn="l" eaLnBrk="1" hangingPunct="1"/>
            <a:r>
              <a:rPr lang="en-US" altLang="zh-CN" sz="4000" b="1" smtClean="0">
                <a:solidFill>
                  <a:srgbClr val="0000CC"/>
                </a:solidFill>
              </a:rPr>
              <a:t>2018</a:t>
            </a:r>
            <a:r>
              <a:rPr lang="zh-CN" altLang="en-US" sz="4000" b="1" smtClean="0">
                <a:solidFill>
                  <a:srgbClr val="0000CC"/>
                </a:solidFill>
              </a:rPr>
              <a:t>贵州</a:t>
            </a:r>
            <a:r>
              <a:rPr lang="zh-CN" altLang="zh-CN" sz="4000" b="1" smtClean="0">
                <a:solidFill>
                  <a:srgbClr val="0000CC"/>
                </a:solidFill>
              </a:rPr>
              <a:t>高考真题</a:t>
            </a:r>
            <a:endParaRPr lang="zh-CN" altLang="en-US" sz="4000" smtClean="0">
              <a:solidFill>
                <a:srgbClr val="0000C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37285"/>
            <a:ext cx="9018905" cy="5720715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00" b="1" smtClean="0">
                <a:solidFill>
                  <a:srgbClr val="000000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</a:rPr>
              <a:t> My name is Mireya Mayor. I'm a  66.________ </a:t>
            </a: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(science) </a:t>
            </a: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</a:rPr>
              <a:t>who studies animals such as apes and monkeys. I was searching  67.________   these three western lowland gorillas I'd been observing. No one had seen them for hours, and my colleagues and I were worried. </a:t>
            </a:r>
          </a:p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When the gorillas and I frightened each other, I was just glad to find  68._______</a:t>
            </a: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(they) </a:t>
            </a: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</a:rPr>
              <a:t>alive. True to a gorilla's unaggressive nature, the huge animal   69._______</a:t>
            </a: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(mean) </a:t>
            </a: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</a:rPr>
              <a:t>me no real harm. He was just saying: "I’m king of this forest, and here is your reminder!" Once his message was delivered, he allowed me 70._______</a:t>
            </a: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(stay) </a:t>
            </a: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</a:rPr>
              <a:t>and watch.</a:t>
            </a:r>
          </a:p>
        </p:txBody>
      </p:sp>
      <p:sp>
        <p:nvSpPr>
          <p:cNvPr id="17411" name="Rectangle 5"/>
          <p:cNvSpPr>
            <a:spLocks noChangeArrowheads="1"/>
          </p:cNvSpPr>
          <p:nvPr/>
        </p:nvSpPr>
        <p:spPr bwMode="auto">
          <a:xfrm>
            <a:off x="4284663" y="44450"/>
            <a:ext cx="4859337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CC"/>
                </a:solidFill>
              </a:rPr>
              <a:t>Cloze 3        2018</a:t>
            </a:r>
            <a:r>
              <a:rPr lang="zh-CN" altLang="en-US" sz="2400" b="1">
                <a:solidFill>
                  <a:srgbClr val="0000CC"/>
                </a:solidFill>
              </a:rPr>
              <a:t>全国卷</a:t>
            </a:r>
            <a:r>
              <a:rPr lang="en-US" altLang="zh-CN" sz="2400" b="1">
                <a:solidFill>
                  <a:srgbClr val="0000CC"/>
                </a:solidFill>
              </a:rPr>
              <a:t>III</a:t>
            </a:r>
            <a:r>
              <a:rPr lang="zh-CN" altLang="en-US" sz="2400" b="1">
                <a:solidFill>
                  <a:srgbClr val="0000CC"/>
                </a:solidFill>
              </a:rPr>
              <a:t>，</a:t>
            </a:r>
            <a:r>
              <a:rPr lang="en-US" altLang="zh-CN" sz="2400" b="1">
                <a:solidFill>
                  <a:srgbClr val="0000CC"/>
                </a:solidFill>
              </a:rPr>
              <a:t>15</a:t>
            </a:r>
            <a:r>
              <a:rPr lang="zh-CN" altLang="en-US" sz="2400" b="1">
                <a:solidFill>
                  <a:srgbClr val="0000CC"/>
                </a:solidFill>
              </a:rPr>
              <a:t>分</a:t>
            </a:r>
            <a:r>
              <a:rPr lang="en-US" sz="2400" b="1">
                <a:solidFill>
                  <a:srgbClr val="0000CC"/>
                </a:solidFill>
              </a:rPr>
              <a:t>   </a:t>
            </a:r>
            <a:endParaRPr lang="en-US" altLang="zh-CN" sz="2400" b="1">
              <a:solidFill>
                <a:srgbClr val="0000CC"/>
              </a:solidFill>
            </a:endParaRPr>
          </a:p>
          <a:p>
            <a:r>
              <a:rPr lang="zh-CN" altLang="en-US" sz="2400" b="1">
                <a:solidFill>
                  <a:srgbClr val="0000CC"/>
                </a:solidFill>
              </a:rPr>
              <a:t>话题：邂逅大猩猩</a:t>
            </a:r>
            <a:r>
              <a:rPr lang="en-US" sz="2400" b="1">
                <a:solidFill>
                  <a:srgbClr val="0000CC"/>
                </a:solidFill>
              </a:rPr>
              <a:t>  </a:t>
            </a:r>
            <a:r>
              <a:rPr lang="en-US" altLang="zh-CN" sz="2400" b="1">
                <a:solidFill>
                  <a:srgbClr val="0000CC"/>
                </a:solidFill>
              </a:rPr>
              <a:t> </a:t>
            </a:r>
            <a:r>
              <a:rPr lang="en-US" sz="2400" b="1">
                <a:solidFill>
                  <a:srgbClr val="0000CC"/>
                </a:solidFill>
              </a:rPr>
              <a:t> </a:t>
            </a:r>
            <a:r>
              <a:rPr lang="en-US" altLang="zh-CN" sz="2400" b="1">
                <a:solidFill>
                  <a:srgbClr val="0000CC"/>
                </a:solidFill>
              </a:rPr>
              <a:t>  </a:t>
            </a:r>
            <a:r>
              <a:rPr lang="zh-CN" altLang="en-US" sz="2400" b="1">
                <a:solidFill>
                  <a:srgbClr val="0000CC"/>
                </a:solidFill>
              </a:rPr>
              <a:t>词数：</a:t>
            </a:r>
            <a:r>
              <a:rPr lang="en-US" altLang="zh-CN" sz="2400" b="1">
                <a:solidFill>
                  <a:srgbClr val="0000CC"/>
                </a:solidFill>
              </a:rPr>
              <a:t>184</a:t>
            </a:r>
            <a:endParaRPr lang="zh-CN" altLang="en-US" sz="2400" b="1">
              <a:solidFill>
                <a:srgbClr val="0000CC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5380990" y="1016000"/>
            <a:ext cx="1102360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064385" y="1449705"/>
            <a:ext cx="861695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371215" y="1802130"/>
            <a:ext cx="1234440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514725" y="3891280"/>
            <a:ext cx="862330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276215" y="4697730"/>
            <a:ext cx="609600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398385" y="4240530"/>
            <a:ext cx="1600835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99415" y="5078730"/>
            <a:ext cx="717550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828925" y="5784850"/>
            <a:ext cx="1471295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3" name="矩形 1"/>
          <p:cNvSpPr>
            <a:spLocks noChangeArrowheads="1"/>
          </p:cNvSpPr>
          <p:nvPr/>
        </p:nvSpPr>
        <p:spPr bwMode="auto">
          <a:xfrm>
            <a:off x="0" y="0"/>
            <a:ext cx="9144000" cy="900113"/>
          </a:xfrm>
          <a:prstGeom prst="rect">
            <a:avLst/>
          </a:prstGeom>
          <a:solidFill>
            <a:srgbClr val="FFFF00"/>
          </a:solidFill>
          <a:ln w="76200" cmpd="tri">
            <a:solidFill>
              <a:srgbClr val="0000CC"/>
            </a:solidFill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8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</a:rPr>
              <a:t>2017</a:t>
            </a:r>
            <a:r>
              <a:rPr lang="zh-CN" altLang="en-US" sz="48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</a:rPr>
              <a:t>贵州</a:t>
            </a:r>
            <a:r>
              <a:rPr lang="zh-CN" altLang="zh-CN" sz="48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</a:rPr>
              <a:t>高考真题</a:t>
            </a:r>
            <a:endParaRPr lang="zh-CN" altLang="en-US" sz="4800">
              <a:solidFill>
                <a:srgbClr val="00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38914" name="Rectangle 1"/>
          <p:cNvSpPr>
            <a:spLocks noChangeArrowheads="1"/>
          </p:cNvSpPr>
          <p:nvPr/>
        </p:nvSpPr>
        <p:spPr bwMode="auto">
          <a:xfrm>
            <a:off x="0" y="1036638"/>
            <a:ext cx="9144000" cy="5487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阅读下面短文，在空白处填入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个适当的单词或括号内单词的正确形式。</a:t>
            </a:r>
            <a:endParaRPr lang="zh-CN" altLang="en-US" sz="2800" b="1">
              <a:latin typeface="Times New Roman" pitchFamily="18" charset="0"/>
            </a:endParaRPr>
          </a:p>
          <a:p>
            <a:pPr eaLnBrk="0" hangingPunct="0">
              <a:lnSpc>
                <a:spcPct val="115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In 1863 the first underground passenger railway in the world opened in London. It ran for just under seven kilometers and allowed people to avoid terrible _______1 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(crowd)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on the roads above as they travelled to and     ________2  work. It took three years to complete and was built using an interesting method. This included digging up the road,     ________3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(lay)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the track and then building a strong roof over     ________4 top. When all those had been done, the road surface was replaced.</a:t>
            </a:r>
            <a:endParaRPr lang="en-US" altLang="zh-CN" sz="2800" b="1">
              <a:latin typeface="Times New Roman" pitchFamily="18" charset="0"/>
            </a:endParaRP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5051425" y="404813"/>
            <a:ext cx="4092575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地下客运铁路 词数：</a:t>
            </a:r>
            <a:r>
              <a:rPr lang="en-US" altLang="zh-CN" sz="28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181</a:t>
            </a:r>
            <a:endParaRPr lang="zh-CN" altLang="en-US" sz="2800" b="1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" name="椭圆 3"/>
          <p:cNvSpPr/>
          <p:nvPr/>
        </p:nvSpPr>
        <p:spPr>
          <a:xfrm>
            <a:off x="1313815" y="3562985"/>
            <a:ext cx="1980565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803140" y="3009265"/>
            <a:ext cx="2498725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809615" y="5002530"/>
            <a:ext cx="609600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161415" y="5002530"/>
            <a:ext cx="609600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378065" y="4448810"/>
            <a:ext cx="1235075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200265" y="5033010"/>
            <a:ext cx="1412240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771650" y="5498465"/>
            <a:ext cx="3447415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774815" y="3529330"/>
            <a:ext cx="1114425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0" y="887413"/>
            <a:ext cx="9144000" cy="5854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Steam engines  ________5 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(use)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to pull the carriages and it must have been  ________6 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(fair)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unpleasant for the passengers, with all the smoke and noise. However, the railway quickly proved to be a great success and within six months, more than 25,000 people were using  ________7    every day.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eaLnBrk="0" hangingPunct="0">
              <a:lnSpc>
                <a:spcPct val="9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Later, engineers _______8 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(manage)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to construct railways in a system of deep tunnels (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隧道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), which became known as the Tube. This development was only possible with the  _______9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(introduce)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of electric-powered engines and lifts. The Central London Railway was one of the most  _______________10 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(success)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of these new lines, and was opened in  1900. It had white-painted tunnels and bright red carriages, and proved extremely popular with the public.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250180" y="811530"/>
            <a:ext cx="1169035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19380" y="786130"/>
            <a:ext cx="2251075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369300" y="786130"/>
            <a:ext cx="691515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22580" y="1217930"/>
            <a:ext cx="2449195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758180" y="1167130"/>
            <a:ext cx="1680210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981700" y="2360930"/>
            <a:ext cx="842645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3180" y="2691130"/>
            <a:ext cx="1564640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54380" y="3097530"/>
            <a:ext cx="2449195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570980" y="3046730"/>
            <a:ext cx="1900555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882515" y="4368165"/>
            <a:ext cx="506095" cy="421005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18515" y="4342765"/>
            <a:ext cx="564515" cy="52578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228715" y="5104765"/>
            <a:ext cx="506095" cy="421005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6515" y="5104765"/>
            <a:ext cx="506095" cy="421005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89915" y="5104765"/>
            <a:ext cx="793115" cy="421005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内容占位符 2"/>
          <p:cNvSpPr>
            <a:spLocks noGrp="1"/>
          </p:cNvSpPr>
          <p:nvPr>
            <p:ph idx="1"/>
          </p:nvPr>
        </p:nvSpPr>
        <p:spPr>
          <a:xfrm>
            <a:off x="774700" y="1412875"/>
            <a:ext cx="7409815" cy="4526280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600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短文改错如法炮制！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600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行楷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600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做真题找思路练方法！</a:t>
            </a:r>
            <a:endParaRPr lang="zh-CN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80415"/>
            <a:ext cx="8921750" cy="4664710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5400" b="1" smtClean="0">
                <a:solidFill>
                  <a:srgbClr val="0000CC"/>
                </a:solidFill>
                <a:sym typeface="+mn-ea"/>
              </a:rPr>
              <a:t>解题思路：</a:t>
            </a:r>
            <a:r>
              <a:rPr lang="en-US" altLang="zh-CN" sz="5400" b="1" smtClean="0">
                <a:solidFill>
                  <a:srgbClr val="0000CC"/>
                </a:solidFill>
              </a:rPr>
              <a:t>“</a:t>
            </a:r>
            <a:r>
              <a:rPr lang="zh-CN" altLang="en-US" sz="5400" b="1" smtClean="0">
                <a:solidFill>
                  <a:srgbClr val="0000CC"/>
                </a:solidFill>
              </a:rPr>
              <a:t>两个方向</a:t>
            </a:r>
            <a:r>
              <a:rPr lang="en-US" altLang="zh-CN" sz="5400" b="1" smtClean="0">
                <a:solidFill>
                  <a:srgbClr val="0000CC"/>
                </a:solidFill>
              </a:rPr>
              <a:t>”</a:t>
            </a:r>
            <a:endParaRPr lang="zh-CN" altLang="en-US" sz="5400" b="1" smtClean="0">
              <a:solidFill>
                <a:srgbClr val="0000CC"/>
              </a:solidFill>
            </a:endParaRPr>
          </a:p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400" b="1" smtClean="0">
              <a:solidFill>
                <a:srgbClr val="FF00FF"/>
              </a:solidFill>
            </a:endParaRPr>
          </a:p>
          <a:p>
            <a:pPr algn="ctr" eaLnBrk="1" hangingPunct="1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4000" b="1" smtClean="0">
                <a:solidFill>
                  <a:srgbClr val="FF00FF"/>
                </a:solidFill>
              </a:rPr>
              <a:t>第一，直接分析或直观地寻找语句中的较明显的突破口。</a:t>
            </a:r>
          </a:p>
          <a:p>
            <a:pPr algn="l" eaLnBrk="1" hangingPunct="1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4000" b="1" smtClean="0">
                <a:solidFill>
                  <a:srgbClr val="FF00FF"/>
                </a:solidFill>
              </a:rPr>
              <a:t>第二，默读相关语句，凭语感解决隐蔽     </a:t>
            </a:r>
            <a:r>
              <a:rPr lang="en-US" altLang="zh-CN" sz="4000" b="1" smtClean="0">
                <a:solidFill>
                  <a:srgbClr val="FF00FF"/>
                </a:solidFill>
              </a:rPr>
              <a:t>		</a:t>
            </a:r>
            <a:r>
              <a:rPr lang="zh-CN" altLang="en-US" sz="4000" b="1" smtClean="0">
                <a:solidFill>
                  <a:srgbClr val="FF00FF"/>
                </a:solidFill>
              </a:rPr>
              <a:t>性较强的题目。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628775"/>
            <a:ext cx="9144000" cy="3816350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5400" b="1" smtClean="0">
                <a:solidFill>
                  <a:srgbClr val="0000CC"/>
                </a:solidFill>
                <a:sym typeface="+mn-ea"/>
              </a:rPr>
              <a:t>解题方法：</a:t>
            </a:r>
            <a:r>
              <a:rPr lang="en-US" altLang="zh-CN" sz="5400" b="1" smtClean="0">
                <a:solidFill>
                  <a:srgbClr val="0000CC"/>
                </a:solidFill>
              </a:rPr>
              <a:t>“</a:t>
            </a:r>
            <a:r>
              <a:rPr lang="zh-CN" altLang="en-US" sz="5400" b="1" smtClean="0">
                <a:solidFill>
                  <a:srgbClr val="0000CC"/>
                </a:solidFill>
              </a:rPr>
              <a:t>三步走</a:t>
            </a:r>
            <a:r>
              <a:rPr lang="en-US" altLang="zh-CN" sz="5400" b="1" smtClean="0">
                <a:solidFill>
                  <a:srgbClr val="0000CC"/>
                </a:solidFill>
              </a:rPr>
              <a:t>”</a:t>
            </a:r>
            <a:endParaRPr lang="zh-CN" altLang="en-US" sz="5400" b="1" smtClean="0">
              <a:solidFill>
                <a:srgbClr val="0000CC"/>
              </a:solidFill>
            </a:endParaRPr>
          </a:p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4800" b="1" smtClean="0">
                <a:solidFill>
                  <a:srgbClr val="FF00FF"/>
                </a:solidFill>
              </a:rPr>
              <a:t>第一步：</a:t>
            </a:r>
            <a:r>
              <a:rPr lang="en-US" altLang="zh-CN" sz="4800" b="1" smtClean="0">
                <a:solidFill>
                  <a:srgbClr val="FF00FF"/>
                </a:solidFill>
              </a:rPr>
              <a:t>前瞻</a:t>
            </a:r>
            <a:r>
              <a:rPr lang="zh-CN" altLang="en-US" sz="4800" b="1" smtClean="0">
                <a:solidFill>
                  <a:srgbClr val="FF00FF"/>
                </a:solidFill>
              </a:rPr>
              <a:t>！</a:t>
            </a:r>
          </a:p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4800" b="1" smtClean="0">
                <a:solidFill>
                  <a:srgbClr val="FF00FF"/>
                </a:solidFill>
              </a:rPr>
              <a:t>第二步：</a:t>
            </a:r>
            <a:r>
              <a:rPr lang="en-US" altLang="zh-CN" sz="4800" b="1" smtClean="0">
                <a:solidFill>
                  <a:srgbClr val="FF00FF"/>
                </a:solidFill>
              </a:rPr>
              <a:t>后顾</a:t>
            </a:r>
            <a:r>
              <a:rPr lang="zh-CN" altLang="en-US" sz="4800" b="1" smtClean="0">
                <a:solidFill>
                  <a:srgbClr val="FF00FF"/>
                </a:solidFill>
              </a:rPr>
              <a:t>！</a:t>
            </a:r>
          </a:p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4800" b="1" smtClean="0">
                <a:solidFill>
                  <a:srgbClr val="FF00FF"/>
                </a:solidFill>
              </a:rPr>
              <a:t>第三步：</a:t>
            </a:r>
            <a:r>
              <a:rPr lang="en-US" altLang="zh-CN" sz="4800" b="1" smtClean="0">
                <a:solidFill>
                  <a:srgbClr val="FF00FF"/>
                </a:solidFill>
              </a:rPr>
              <a:t>看特殊</a:t>
            </a:r>
            <a:r>
              <a:rPr lang="zh-CN" altLang="en-US" sz="4800" b="1" smtClean="0">
                <a:solidFill>
                  <a:srgbClr val="FF00FF"/>
                </a:solidFill>
              </a:rPr>
              <a:t>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80415"/>
            <a:ext cx="8921750" cy="4664710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5400" b="1" smtClean="0">
                <a:solidFill>
                  <a:srgbClr val="0000CC"/>
                </a:solidFill>
                <a:sym typeface="+mn-ea"/>
              </a:rPr>
              <a:t>解题思路：</a:t>
            </a:r>
            <a:r>
              <a:rPr lang="en-US" altLang="zh-CN" sz="5400" b="1" smtClean="0">
                <a:solidFill>
                  <a:srgbClr val="0000CC"/>
                </a:solidFill>
              </a:rPr>
              <a:t>“</a:t>
            </a:r>
            <a:r>
              <a:rPr lang="zh-CN" altLang="en-US" sz="5400" b="1" smtClean="0">
                <a:solidFill>
                  <a:srgbClr val="0000CC"/>
                </a:solidFill>
              </a:rPr>
              <a:t>两个方向</a:t>
            </a:r>
            <a:r>
              <a:rPr lang="en-US" altLang="zh-CN" sz="5400" b="1" smtClean="0">
                <a:solidFill>
                  <a:srgbClr val="0000CC"/>
                </a:solidFill>
              </a:rPr>
              <a:t>”</a:t>
            </a:r>
            <a:endParaRPr lang="zh-CN" altLang="en-US" sz="5400" b="1" smtClean="0">
              <a:solidFill>
                <a:srgbClr val="0000CC"/>
              </a:solidFill>
            </a:endParaRPr>
          </a:p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400" b="1" smtClean="0">
              <a:solidFill>
                <a:srgbClr val="FF00FF"/>
              </a:solidFill>
            </a:endParaRPr>
          </a:p>
          <a:p>
            <a:pPr algn="ctr" eaLnBrk="1" hangingPunct="1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4000" b="1" smtClean="0">
                <a:solidFill>
                  <a:srgbClr val="FF00FF"/>
                </a:solidFill>
              </a:rPr>
              <a:t>第一，直接分析或直观地寻找语句中的较明显的突破口。</a:t>
            </a:r>
          </a:p>
          <a:p>
            <a:pPr algn="l" eaLnBrk="1" hangingPunct="1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4000" b="1" smtClean="0">
                <a:solidFill>
                  <a:srgbClr val="FF00FF"/>
                </a:solidFill>
              </a:rPr>
              <a:t>第二，默读相关语句，凭语感解决隐蔽     </a:t>
            </a:r>
            <a:r>
              <a:rPr lang="en-US" altLang="zh-CN" sz="4000" b="1" smtClean="0">
                <a:solidFill>
                  <a:srgbClr val="FF00FF"/>
                </a:solidFill>
              </a:rPr>
              <a:t>		</a:t>
            </a:r>
            <a:r>
              <a:rPr lang="zh-CN" altLang="en-US" sz="4000" b="1" smtClean="0">
                <a:solidFill>
                  <a:srgbClr val="FF00FF"/>
                </a:solidFill>
              </a:rPr>
              <a:t>性较强的题目。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70940"/>
            <a:ext cx="9144000" cy="4274185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5400" b="1" smtClean="0">
                <a:solidFill>
                  <a:srgbClr val="0000CC"/>
                </a:solidFill>
              </a:rPr>
              <a:t>“</a:t>
            </a:r>
            <a:r>
              <a:rPr lang="zh-CN" altLang="en-US" sz="5400" b="1" smtClean="0">
                <a:solidFill>
                  <a:srgbClr val="0000CC"/>
                </a:solidFill>
              </a:rPr>
              <a:t>三步走</a:t>
            </a:r>
            <a:r>
              <a:rPr lang="en-US" altLang="zh-CN" sz="5400" b="1" smtClean="0">
                <a:solidFill>
                  <a:srgbClr val="0000CC"/>
                </a:solidFill>
              </a:rPr>
              <a:t>”</a:t>
            </a:r>
            <a:r>
              <a:rPr lang="zh-CN" altLang="en-US" sz="5400" b="1" smtClean="0">
                <a:solidFill>
                  <a:srgbClr val="0000CC"/>
                </a:solidFill>
              </a:rPr>
              <a:t>的简要内容</a:t>
            </a:r>
          </a:p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5400" b="1" smtClean="0">
                <a:solidFill>
                  <a:srgbClr val="FF00FF"/>
                </a:solidFill>
              </a:rPr>
              <a:t>前瞻主语单复数，</a:t>
            </a:r>
          </a:p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5400" b="1" smtClean="0">
                <a:solidFill>
                  <a:srgbClr val="FF00FF"/>
                </a:solidFill>
              </a:rPr>
              <a:t>后顾时间定时态，</a:t>
            </a:r>
          </a:p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5400" b="1" smtClean="0">
                <a:solidFill>
                  <a:srgbClr val="FF00FF"/>
                </a:solidFill>
              </a:rPr>
              <a:t>看特殊动词介词连词等</a:t>
            </a:r>
            <a:r>
              <a:rPr lang="zh-CN" altLang="en-US" sz="5400" b="1" smtClean="0">
                <a:solidFill>
                  <a:srgbClr val="FF00FF"/>
                </a:solidFill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050"/>
          </a:xfrm>
          <a:solidFill>
            <a:srgbClr val="FFFF00"/>
          </a:solidFill>
          <a:ln w="57150" cmpd="thickThin">
            <a:solidFill>
              <a:srgbClr val="0000CC"/>
            </a:solidFill>
          </a:ln>
        </p:spPr>
        <p:txBody>
          <a:bodyPr/>
          <a:lstStyle/>
          <a:p>
            <a:pPr algn="l" eaLnBrk="1" hangingPunct="1"/>
            <a:r>
              <a:rPr lang="en-US" altLang="zh-CN" sz="4000" b="1" smtClean="0">
                <a:solidFill>
                  <a:srgbClr val="0000CC"/>
                </a:solidFill>
              </a:rPr>
              <a:t>2018 III</a:t>
            </a:r>
            <a:r>
              <a:rPr lang="zh-CN" altLang="en-US" sz="4000" b="1" smtClean="0">
                <a:solidFill>
                  <a:srgbClr val="FF0000"/>
                </a:solidFill>
              </a:rPr>
              <a:t>直观寻找</a:t>
            </a:r>
            <a:r>
              <a:rPr lang="en-US" altLang="zh-CN" sz="4000" b="1" smtClean="0">
                <a:solidFill>
                  <a:srgbClr val="FF0000"/>
                </a:solidFill>
              </a:rPr>
              <a:t>+</a:t>
            </a:r>
            <a:r>
              <a:rPr lang="zh-CN" altLang="en-US" sz="4000" b="1" smtClean="0">
                <a:solidFill>
                  <a:srgbClr val="FF0000"/>
                </a:solidFill>
              </a:rPr>
              <a:t>语感；前瞻后顾看特殊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08050"/>
            <a:ext cx="9144000" cy="594995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 eaLnBrk="1" hangingPunct="1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en-US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   </a:t>
            </a:r>
            <a:r>
              <a:rPr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It was Monday morning, and the writing class had just </a:t>
            </a:r>
            <a:r>
              <a:rPr lang="en-US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begin</a:t>
            </a:r>
            <a:r>
              <a:rPr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. Everyone was silent, </a:t>
            </a:r>
            <a:r>
              <a:rPr lang="en-US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wait</a:t>
            </a:r>
            <a:r>
              <a:rPr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 to see who would be called upon to read his </a:t>
            </a:r>
            <a:r>
              <a:rPr lang="en-US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and</a:t>
            </a:r>
            <a:r>
              <a:rPr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 her paragraph aloud. Some of us were confident and eager take part in the class activity, others were nervous and anxious. I had done </a:t>
            </a:r>
            <a:r>
              <a:rPr lang="en-US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myself</a:t>
            </a:r>
            <a:r>
              <a:rPr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 homework but I was shy. I was afraid </a:t>
            </a:r>
            <a:r>
              <a:rPr lang="en-US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that</a:t>
            </a:r>
            <a:r>
              <a:rPr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 to speak in front of a </a:t>
            </a:r>
            <a:r>
              <a:rPr lang="en-US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larger</a:t>
            </a:r>
            <a:r>
              <a:rPr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 group of people. At that moment, I remembered that my father once said, "The classroom is a place for learning and that  </a:t>
            </a:r>
            <a:r>
              <a:rPr lang="en-US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include </a:t>
            </a:r>
            <a:r>
              <a:rPr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leaning from textbooks, and  </a:t>
            </a:r>
            <a:r>
              <a:rPr lang="en-US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mistake </a:t>
            </a:r>
            <a:r>
              <a:rPr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as well." </a:t>
            </a:r>
            <a:r>
              <a:rPr lang="en-US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Immediate</a:t>
            </a:r>
            <a:r>
              <a:rPr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 , I raised my hand.</a:t>
            </a:r>
          </a:p>
        </p:txBody>
      </p:sp>
      <p:sp>
        <p:nvSpPr>
          <p:cNvPr id="6" name="椭圆 5"/>
          <p:cNvSpPr/>
          <p:nvPr/>
        </p:nvSpPr>
        <p:spPr>
          <a:xfrm>
            <a:off x="340995" y="1395730"/>
            <a:ext cx="2875280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124700" y="1522730"/>
            <a:ext cx="842645" cy="434975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6716395" y="1979930"/>
            <a:ext cx="2875280" cy="408305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40360" y="2894330"/>
            <a:ext cx="2001520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630160" y="3402330"/>
            <a:ext cx="1514475" cy="450215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785100" y="3935730"/>
            <a:ext cx="842645" cy="434975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608070" y="4370070"/>
            <a:ext cx="1188085" cy="534035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40360" y="5805170"/>
            <a:ext cx="1458595" cy="521335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172960" y="5855970"/>
            <a:ext cx="1458595" cy="521335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457960" y="6221730"/>
            <a:ext cx="2001520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" grpId="0"/>
      <p:bldP spid="4" grpId="0"/>
      <p:bldP spid="5" grpId="0"/>
      <p:bldP spid="8" grpId="0"/>
      <p:bldP spid="9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050"/>
          </a:xfrm>
          <a:solidFill>
            <a:srgbClr val="FFFF00"/>
          </a:solidFill>
          <a:ln w="57150" cmpd="thickThin">
            <a:solidFill>
              <a:srgbClr val="0000CC"/>
            </a:solidFill>
          </a:ln>
        </p:spPr>
        <p:txBody>
          <a:bodyPr/>
          <a:lstStyle/>
          <a:p>
            <a:pPr algn="l" eaLnBrk="1" hangingPunct="1"/>
            <a:r>
              <a:rPr lang="en-US" altLang="zh-CN" sz="4000" b="1" smtClean="0">
                <a:solidFill>
                  <a:srgbClr val="0000CC"/>
                </a:solidFill>
              </a:rPr>
              <a:t>2018 III</a:t>
            </a:r>
            <a:r>
              <a:rPr lang="zh-CN" altLang="en-US" sz="4000" b="1" smtClean="0">
                <a:solidFill>
                  <a:srgbClr val="FF0000"/>
                </a:solidFill>
              </a:rPr>
              <a:t>直观寻找</a:t>
            </a:r>
            <a:r>
              <a:rPr lang="en-US" altLang="zh-CN" sz="4000" b="1" smtClean="0">
                <a:solidFill>
                  <a:srgbClr val="FF0000"/>
                </a:solidFill>
              </a:rPr>
              <a:t>+</a:t>
            </a:r>
            <a:r>
              <a:rPr lang="zh-CN" altLang="en-US" sz="4000" b="1" smtClean="0">
                <a:solidFill>
                  <a:srgbClr val="FF0000"/>
                </a:solidFill>
              </a:rPr>
              <a:t>语感；前瞻后顾看特殊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08050"/>
            <a:ext cx="9144000" cy="594995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 eaLnBrk="1" hangingPunct="1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en-US" b="1" smtClean="0">
                <a:latin typeface="Times New Roman" panose="02020603050405020304" pitchFamily="18" charset="0"/>
              </a:rPr>
              <a:t>   </a:t>
            </a:r>
            <a:r>
              <a:rPr b="1" smtClean="0">
                <a:latin typeface="Times New Roman" panose="02020603050405020304" pitchFamily="18" charset="0"/>
              </a:rPr>
              <a:t>It was Monday morning, and the writing class had just </a:t>
            </a:r>
            <a:r>
              <a:rPr lang="en-US" b="1" smtClean="0">
                <a:solidFill>
                  <a:srgbClr val="FF00FF"/>
                </a:solidFill>
                <a:latin typeface="Times New Roman" panose="02020603050405020304" pitchFamily="18" charset="0"/>
              </a:rPr>
              <a:t>begun</a:t>
            </a:r>
            <a:r>
              <a:rPr b="1" smtClean="0">
                <a:latin typeface="Times New Roman" panose="02020603050405020304" pitchFamily="18" charset="0"/>
              </a:rPr>
              <a:t>. Everyone was silent, </a:t>
            </a:r>
            <a:r>
              <a:rPr lang="en-US" b="1" smtClean="0">
                <a:solidFill>
                  <a:srgbClr val="FF00FF"/>
                </a:solidFill>
                <a:latin typeface="Times New Roman" panose="02020603050405020304" pitchFamily="18" charset="0"/>
              </a:rPr>
              <a:t>waiting</a:t>
            </a:r>
            <a:r>
              <a:rPr b="1" smtClean="0">
                <a:latin typeface="Times New Roman" panose="02020603050405020304" pitchFamily="18" charset="0"/>
              </a:rPr>
              <a:t> to see who would be called upon to read his </a:t>
            </a:r>
            <a:r>
              <a:rPr lang="en-US" b="1" smtClean="0">
                <a:solidFill>
                  <a:srgbClr val="FF00FF"/>
                </a:solidFill>
                <a:latin typeface="Times New Roman" panose="02020603050405020304" pitchFamily="18" charset="0"/>
              </a:rPr>
              <a:t>or</a:t>
            </a:r>
            <a:r>
              <a:rPr b="1" smtClean="0">
                <a:latin typeface="Times New Roman" panose="02020603050405020304" pitchFamily="18" charset="0"/>
              </a:rPr>
              <a:t> her paragraph aloud. Some of us were confident and </a:t>
            </a:r>
            <a:r>
              <a:rPr b="1" smtClean="0">
                <a:solidFill>
                  <a:srgbClr val="FF00FF"/>
                </a:solidFill>
                <a:latin typeface="Times New Roman" panose="02020603050405020304" pitchFamily="18" charset="0"/>
              </a:rPr>
              <a:t>eager </a:t>
            </a:r>
            <a:r>
              <a:rPr lang="en-US" b="1" smtClean="0">
                <a:solidFill>
                  <a:srgbClr val="FF00FF"/>
                </a:solidFill>
                <a:latin typeface="Times New Roman" panose="02020603050405020304" pitchFamily="18" charset="0"/>
              </a:rPr>
              <a:t>to</a:t>
            </a:r>
            <a:r>
              <a:rPr b="1" smtClean="0">
                <a:solidFill>
                  <a:srgbClr val="FF00FF"/>
                </a:solidFill>
                <a:latin typeface="Times New Roman" panose="02020603050405020304" pitchFamily="18" charset="0"/>
              </a:rPr>
              <a:t> take </a:t>
            </a:r>
            <a:r>
              <a:rPr b="1" smtClean="0">
                <a:latin typeface="Times New Roman" panose="02020603050405020304" pitchFamily="18" charset="0"/>
              </a:rPr>
              <a:t>part in the class activity, others were nervous and anxious. I had done </a:t>
            </a:r>
            <a:r>
              <a:rPr lang="en-US" b="1" smtClean="0">
                <a:solidFill>
                  <a:srgbClr val="FF00FF"/>
                </a:solidFill>
                <a:latin typeface="Times New Roman" panose="02020603050405020304" pitchFamily="18" charset="0"/>
              </a:rPr>
              <a:t>my</a:t>
            </a:r>
            <a:r>
              <a:rPr b="1" smtClean="0">
                <a:solidFill>
                  <a:srgbClr val="FF00FF"/>
                </a:solidFill>
                <a:latin typeface="Times New Roman" panose="02020603050405020304" pitchFamily="18" charset="0"/>
              </a:rPr>
              <a:t> </a:t>
            </a:r>
            <a:r>
              <a:rPr b="1" smtClean="0">
                <a:latin typeface="Times New Roman" panose="02020603050405020304" pitchFamily="18" charset="0"/>
              </a:rPr>
              <a:t>homework but I was shy. I was afraid </a:t>
            </a:r>
            <a:r>
              <a:rPr lang="en-US" b="1" smtClean="0">
                <a:solidFill>
                  <a:srgbClr val="FF00FF"/>
                </a:solidFill>
                <a:latin typeface="Times New Roman" panose="02020603050405020304" pitchFamily="18" charset="0"/>
              </a:rPr>
              <a:t>that</a:t>
            </a:r>
            <a:r>
              <a:rPr b="1" smtClean="0">
                <a:latin typeface="Times New Roman" panose="02020603050405020304" pitchFamily="18" charset="0"/>
              </a:rPr>
              <a:t> to speak in front of a </a:t>
            </a:r>
            <a:r>
              <a:rPr lang="en-US" b="1" smtClean="0">
                <a:solidFill>
                  <a:srgbClr val="FF00FF"/>
                </a:solidFill>
                <a:latin typeface="Times New Roman" panose="02020603050405020304" pitchFamily="18" charset="0"/>
              </a:rPr>
              <a:t>large</a:t>
            </a:r>
            <a:r>
              <a:rPr b="1" smtClean="0">
                <a:latin typeface="Times New Roman" panose="02020603050405020304" pitchFamily="18" charset="0"/>
              </a:rPr>
              <a:t> group of people. At that moment, I remembered that my father once said, "The classroom is a place for learning and that  </a:t>
            </a:r>
            <a:r>
              <a:rPr lang="en-US" b="1" smtClean="0">
                <a:solidFill>
                  <a:srgbClr val="FF00FF"/>
                </a:solidFill>
                <a:latin typeface="Times New Roman" panose="02020603050405020304" pitchFamily="18" charset="0"/>
              </a:rPr>
              <a:t>includes</a:t>
            </a:r>
            <a:r>
              <a:rPr lang="en-US" b="1" smtClean="0">
                <a:latin typeface="Times New Roman" panose="02020603050405020304" pitchFamily="18" charset="0"/>
              </a:rPr>
              <a:t> </a:t>
            </a:r>
            <a:r>
              <a:rPr b="1" smtClean="0">
                <a:latin typeface="Times New Roman" panose="02020603050405020304" pitchFamily="18" charset="0"/>
              </a:rPr>
              <a:t>leaning from textbooks, and  </a:t>
            </a:r>
            <a:r>
              <a:rPr lang="en-US" b="1" smtClean="0">
                <a:solidFill>
                  <a:srgbClr val="FF00FF"/>
                </a:solidFill>
                <a:latin typeface="Times New Roman" panose="02020603050405020304" pitchFamily="18" charset="0"/>
              </a:rPr>
              <a:t>mistakes</a:t>
            </a:r>
            <a:r>
              <a:rPr lang="en-US" b="1" smtClean="0">
                <a:latin typeface="Times New Roman" panose="02020603050405020304" pitchFamily="18" charset="0"/>
              </a:rPr>
              <a:t> </a:t>
            </a:r>
            <a:r>
              <a:rPr b="1" smtClean="0">
                <a:latin typeface="Times New Roman" panose="02020603050405020304" pitchFamily="18" charset="0"/>
              </a:rPr>
              <a:t>as well." </a:t>
            </a:r>
            <a:r>
              <a:rPr lang="en-US" b="1" smtClean="0">
                <a:solidFill>
                  <a:srgbClr val="FF00FF"/>
                </a:solidFill>
                <a:latin typeface="Times New Roman" panose="02020603050405020304" pitchFamily="18" charset="0"/>
              </a:rPr>
              <a:t>Immediately</a:t>
            </a:r>
            <a:r>
              <a:rPr b="1" smtClean="0">
                <a:latin typeface="Times New Roman" panose="02020603050405020304" pitchFamily="18" charset="0"/>
              </a:rPr>
              <a:t> , I raised my hand.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7902575" y="3922395"/>
            <a:ext cx="479425" cy="42100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050"/>
          </a:xfrm>
          <a:solidFill>
            <a:srgbClr val="FFFF00"/>
          </a:solidFill>
          <a:ln w="57150" cmpd="thickThin">
            <a:solidFill>
              <a:srgbClr val="0000CC"/>
            </a:solidFill>
          </a:ln>
        </p:spPr>
        <p:txBody>
          <a:bodyPr/>
          <a:lstStyle/>
          <a:p>
            <a:pPr algn="l" eaLnBrk="1" hangingPunct="1"/>
            <a:r>
              <a:rPr lang="en-US" altLang="zh-CN" sz="4000" b="1" smtClean="0">
                <a:solidFill>
                  <a:srgbClr val="0000CC"/>
                </a:solidFill>
              </a:rPr>
              <a:t>2018II  </a:t>
            </a:r>
            <a:r>
              <a:rPr lang="zh-CN" altLang="en-US" sz="4000" b="1" smtClean="0">
                <a:solidFill>
                  <a:srgbClr val="FF0000"/>
                </a:solidFill>
                <a:sym typeface="+mn-ea"/>
              </a:rPr>
              <a:t>直观寻找</a:t>
            </a:r>
            <a:r>
              <a:rPr lang="en-US" altLang="zh-CN" sz="4000" b="1" smtClean="0">
                <a:solidFill>
                  <a:srgbClr val="FF0000"/>
                </a:solidFill>
                <a:sym typeface="+mn-ea"/>
              </a:rPr>
              <a:t>+</a:t>
            </a:r>
            <a:r>
              <a:rPr lang="zh-CN" altLang="en-US" sz="4000" b="1" smtClean="0">
                <a:solidFill>
                  <a:srgbClr val="FF0000"/>
                </a:solidFill>
                <a:sym typeface="+mn-ea"/>
              </a:rPr>
              <a:t>语感；前瞻后顾看特殊</a:t>
            </a:r>
            <a:endParaRPr lang="zh-CN" altLang="en-US" sz="4000" smtClean="0">
              <a:solidFill>
                <a:srgbClr val="0000C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08050"/>
            <a:ext cx="9144000" cy="594995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 eaLnBrk="1" hangingPunct="1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en-US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   </a:t>
            </a:r>
            <a:r>
              <a:rPr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When I was little, Friday’s night was our family game night. After supper, we would play card games of all sort in the sitting room. As the kid, I loved to watch cartoons, but no matter how many times I asked to watching them, my parents would not to let me. They would say to us that playing card games would help my brain. Still I unwilling to play the games for them sometimes. I didn’t realize how right my parents are until I entered high school. The games my parents taught me where I was a child turned out to be very useful later in my life.</a:t>
            </a:r>
          </a:p>
        </p:txBody>
      </p:sp>
      <p:sp>
        <p:nvSpPr>
          <p:cNvPr id="4" name="椭圆 3"/>
          <p:cNvSpPr/>
          <p:nvPr/>
        </p:nvSpPr>
        <p:spPr>
          <a:xfrm>
            <a:off x="3616960" y="913130"/>
            <a:ext cx="2696845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059305" y="1993265"/>
            <a:ext cx="1362710" cy="4775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867525" y="1877695"/>
            <a:ext cx="1931670" cy="592455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17830" y="3326130"/>
            <a:ext cx="3127375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559050" y="4316730"/>
            <a:ext cx="4338955" cy="6299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085330" y="4863465"/>
            <a:ext cx="792480" cy="4775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262505" y="5854065"/>
            <a:ext cx="1362710" cy="4775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634105" y="2882265"/>
            <a:ext cx="1960880" cy="546735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676515" y="3390265"/>
            <a:ext cx="584200" cy="4775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60705" y="4457065"/>
            <a:ext cx="1362710" cy="47752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050"/>
          </a:xfrm>
          <a:solidFill>
            <a:srgbClr val="FFFF00"/>
          </a:solidFill>
          <a:ln w="57150" cmpd="thickThin">
            <a:solidFill>
              <a:srgbClr val="0000CC"/>
            </a:solidFill>
          </a:ln>
        </p:spPr>
        <p:txBody>
          <a:bodyPr/>
          <a:lstStyle/>
          <a:p>
            <a:pPr algn="l" eaLnBrk="1" hangingPunct="1"/>
            <a:r>
              <a:rPr lang="en-US" altLang="zh-CN" sz="4000" b="1" smtClean="0">
                <a:solidFill>
                  <a:srgbClr val="0000CC"/>
                </a:solidFill>
              </a:rPr>
              <a:t>2018II  </a:t>
            </a:r>
            <a:r>
              <a:rPr lang="zh-CN" altLang="en-US" sz="4000" b="1" smtClean="0">
                <a:solidFill>
                  <a:srgbClr val="FF0000"/>
                </a:solidFill>
                <a:sym typeface="+mn-ea"/>
              </a:rPr>
              <a:t>直观寻找</a:t>
            </a:r>
            <a:r>
              <a:rPr lang="en-US" altLang="zh-CN" sz="4000" b="1" smtClean="0">
                <a:solidFill>
                  <a:srgbClr val="FF0000"/>
                </a:solidFill>
                <a:sym typeface="+mn-ea"/>
              </a:rPr>
              <a:t>+</a:t>
            </a:r>
            <a:r>
              <a:rPr lang="zh-CN" altLang="en-US" sz="4000" b="1" smtClean="0">
                <a:solidFill>
                  <a:srgbClr val="FF0000"/>
                </a:solidFill>
                <a:sym typeface="+mn-ea"/>
              </a:rPr>
              <a:t>语感；前瞻后顾看特殊</a:t>
            </a:r>
            <a:endParaRPr lang="zh-CN" altLang="en-US" sz="4000" smtClean="0">
              <a:solidFill>
                <a:srgbClr val="0000C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08050"/>
            <a:ext cx="9144000" cy="594995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 eaLnBrk="1" hangingPunct="1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en-US" b="1" smtClean="0">
                <a:latin typeface="Times New Roman" panose="02020603050405020304" pitchFamily="18" charset="0"/>
              </a:rPr>
              <a:t>   </a:t>
            </a:r>
            <a:r>
              <a:rPr b="1" smtClean="0">
                <a:latin typeface="Times New Roman" panose="02020603050405020304" pitchFamily="18" charset="0"/>
              </a:rPr>
              <a:t>When I was little, </a:t>
            </a:r>
            <a:r>
              <a:rPr b="1" smtClean="0">
                <a:solidFill>
                  <a:srgbClr val="FF00FF"/>
                </a:solidFill>
                <a:latin typeface="Times New Roman" panose="02020603050405020304" pitchFamily="18" charset="0"/>
              </a:rPr>
              <a:t>Friday</a:t>
            </a:r>
            <a:r>
              <a:rPr b="1" smtClean="0">
                <a:latin typeface="Times New Roman" panose="02020603050405020304" pitchFamily="18" charset="0"/>
              </a:rPr>
              <a:t> night was our family game night. After supper, we would play card games of all </a:t>
            </a:r>
            <a:r>
              <a:rPr b="1" smtClean="0">
                <a:solidFill>
                  <a:srgbClr val="FF00FF"/>
                </a:solidFill>
                <a:latin typeface="Times New Roman" panose="02020603050405020304" pitchFamily="18" charset="0"/>
              </a:rPr>
              <a:t>sort</a:t>
            </a:r>
            <a:r>
              <a:rPr lang="en-US" b="1" smtClean="0">
                <a:solidFill>
                  <a:srgbClr val="FF00FF"/>
                </a:solidFill>
                <a:latin typeface="Times New Roman" panose="02020603050405020304" pitchFamily="18" charset="0"/>
              </a:rPr>
              <a:t>s</a:t>
            </a:r>
            <a:r>
              <a:rPr b="1" smtClean="0">
                <a:latin typeface="Times New Roman" panose="02020603050405020304" pitchFamily="18" charset="0"/>
              </a:rPr>
              <a:t> in the sitting room. As </a:t>
            </a:r>
            <a:r>
              <a:rPr lang="en-US" b="1" smtClean="0">
                <a:solidFill>
                  <a:srgbClr val="FF00FF"/>
                </a:solidFill>
                <a:latin typeface="Times New Roman" panose="02020603050405020304" pitchFamily="18" charset="0"/>
              </a:rPr>
              <a:t>a</a:t>
            </a:r>
            <a:r>
              <a:rPr b="1" smtClean="0">
                <a:latin typeface="Times New Roman" panose="02020603050405020304" pitchFamily="18" charset="0"/>
              </a:rPr>
              <a:t> kid, I loved to watch cartoons, but no matter how many times I asked to </a:t>
            </a:r>
            <a:r>
              <a:rPr b="1" smtClean="0">
                <a:solidFill>
                  <a:srgbClr val="FF00FF"/>
                </a:solidFill>
                <a:latin typeface="Times New Roman" panose="02020603050405020304" pitchFamily="18" charset="0"/>
              </a:rPr>
              <a:t>watch</a:t>
            </a:r>
            <a:r>
              <a:rPr b="1" smtClean="0">
                <a:latin typeface="Times New Roman" panose="02020603050405020304" pitchFamily="18" charset="0"/>
              </a:rPr>
              <a:t> them, my parents would not </a:t>
            </a:r>
            <a:r>
              <a:rPr b="1" smtClean="0">
                <a:solidFill>
                  <a:srgbClr val="FF00FF"/>
                </a:solidFill>
                <a:latin typeface="Times New Roman" panose="02020603050405020304" pitchFamily="18" charset="0"/>
              </a:rPr>
              <a:t>t</a:t>
            </a:r>
            <a:r>
              <a:rPr lang="en-US" b="1" smtClean="0">
                <a:solidFill>
                  <a:srgbClr val="FF00FF"/>
                </a:solidFill>
                <a:latin typeface="Times New Roman" panose="02020603050405020304" pitchFamily="18" charset="0"/>
              </a:rPr>
              <a:t>o</a:t>
            </a:r>
            <a:r>
              <a:rPr b="1" smtClean="0">
                <a:latin typeface="Times New Roman" panose="02020603050405020304" pitchFamily="18" charset="0"/>
              </a:rPr>
              <a:t> let me. They would say to </a:t>
            </a:r>
            <a:r>
              <a:rPr lang="en-US" b="1" smtClean="0">
                <a:solidFill>
                  <a:srgbClr val="FF00FF"/>
                </a:solidFill>
                <a:latin typeface="Times New Roman" panose="02020603050405020304" pitchFamily="18" charset="0"/>
              </a:rPr>
              <a:t>me</a:t>
            </a:r>
            <a:r>
              <a:rPr b="1" smtClean="0">
                <a:latin typeface="Times New Roman" panose="02020603050405020304" pitchFamily="18" charset="0"/>
              </a:rPr>
              <a:t> that playing card games would help my brain. Still </a:t>
            </a:r>
            <a:r>
              <a:rPr b="1" smtClean="0">
                <a:solidFill>
                  <a:srgbClr val="FF00FF"/>
                </a:solidFill>
                <a:latin typeface="Times New Roman" panose="02020603050405020304" pitchFamily="18" charset="0"/>
              </a:rPr>
              <a:t>I </a:t>
            </a:r>
            <a:r>
              <a:rPr lang="en-US" b="1" smtClean="0">
                <a:solidFill>
                  <a:srgbClr val="FF00FF"/>
                </a:solidFill>
                <a:latin typeface="Times New Roman" panose="02020603050405020304" pitchFamily="18" charset="0"/>
              </a:rPr>
              <a:t>was </a:t>
            </a:r>
            <a:r>
              <a:rPr b="1" smtClean="0">
                <a:solidFill>
                  <a:srgbClr val="FF00FF"/>
                </a:solidFill>
                <a:latin typeface="Times New Roman" panose="02020603050405020304" pitchFamily="18" charset="0"/>
              </a:rPr>
              <a:t>unwilling</a:t>
            </a:r>
            <a:r>
              <a:rPr b="1" smtClean="0">
                <a:latin typeface="Times New Roman" panose="02020603050405020304" pitchFamily="18" charset="0"/>
              </a:rPr>
              <a:t> to play the games </a:t>
            </a:r>
            <a:r>
              <a:rPr lang="en-US" b="1" smtClean="0">
                <a:solidFill>
                  <a:srgbClr val="FF00FF"/>
                </a:solidFill>
                <a:latin typeface="Times New Roman" panose="02020603050405020304" pitchFamily="18" charset="0"/>
              </a:rPr>
              <a:t>with</a:t>
            </a:r>
            <a:r>
              <a:rPr b="1" smtClean="0">
                <a:latin typeface="Times New Roman" panose="02020603050405020304" pitchFamily="18" charset="0"/>
              </a:rPr>
              <a:t> them sometimes. I didn’t realize how right my parents </a:t>
            </a:r>
            <a:r>
              <a:rPr lang="en-US" b="1" smtClean="0">
                <a:solidFill>
                  <a:srgbClr val="FF00FF"/>
                </a:solidFill>
                <a:latin typeface="Times New Roman" panose="02020603050405020304" pitchFamily="18" charset="0"/>
              </a:rPr>
              <a:t>were</a:t>
            </a:r>
            <a:r>
              <a:rPr b="1" smtClean="0">
                <a:latin typeface="Times New Roman" panose="02020603050405020304" pitchFamily="18" charset="0"/>
              </a:rPr>
              <a:t> until I entered high school. The games my parents taught me </a:t>
            </a:r>
            <a:r>
              <a:rPr lang="en-US" b="1" smtClean="0">
                <a:solidFill>
                  <a:srgbClr val="FF00FF"/>
                </a:solidFill>
                <a:latin typeface="Times New Roman" panose="02020603050405020304" pitchFamily="18" charset="0"/>
              </a:rPr>
              <a:t>when</a:t>
            </a:r>
            <a:r>
              <a:rPr b="1" smtClean="0">
                <a:latin typeface="Times New Roman" panose="02020603050405020304" pitchFamily="18" charset="0"/>
              </a:rPr>
              <a:t> I was a child turned out to be very useful later in my life.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1058545" y="3449320"/>
            <a:ext cx="479425" cy="42100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5" name="WordArt 4"/>
          <p:cNvSpPr/>
          <p:nvPr/>
        </p:nvSpPr>
        <p:spPr>
          <a:xfrm>
            <a:off x="1042988" y="2349500"/>
            <a:ext cx="7345362" cy="1997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en-US" altLang="zh-CN" sz="9600" b="1" i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彩云" charset="0"/>
                <a:ea typeface="华文彩云" charset="0"/>
              </a:rPr>
              <a:t>Thanks!</a:t>
            </a:r>
          </a:p>
        </p:txBody>
      </p:sp>
      <p:pic>
        <p:nvPicPr>
          <p:cNvPr id="47106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25" y="4954588"/>
            <a:ext cx="2476500" cy="1809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7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1863" y="5168900"/>
            <a:ext cx="2955925" cy="151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8" name="图片 6" descr="http://p0.so.qhmsg.com/bdr/_240_/t0197030b0d451f035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3513" y="5218113"/>
            <a:ext cx="3308350" cy="1546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9" name="文本框 1"/>
          <p:cNvSpPr txBox="1"/>
          <p:nvPr/>
        </p:nvSpPr>
        <p:spPr>
          <a:xfrm>
            <a:off x="862965" y="0"/>
            <a:ext cx="81845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4000" b="1">
                <a:solidFill>
                  <a:srgbClr val="3333CC"/>
                </a:solidFill>
                <a:latin typeface="华文隶书" pitchFamily="2" charset="-122"/>
                <a:ea typeface="华文隶书" pitchFamily="2" charset="-122"/>
              </a:rPr>
              <a:t>Rome was not built in a day!</a:t>
            </a:r>
          </a:p>
        </p:txBody>
      </p:sp>
      <p:pic>
        <p:nvPicPr>
          <p:cNvPr id="47110" name="New picture" hidden="1"/>
          <p:cNvPicPr/>
          <p:nvPr/>
        </p:nvPicPr>
        <p:blipFill>
          <a:blip r:embed="rId5"/>
          <a:stretch>
            <a:fillRect/>
          </a:stretch>
        </p:blipFill>
        <p:spPr>
          <a:xfrm>
            <a:off x="10998200" y="12179300"/>
            <a:ext cx="330200" cy="4445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628775"/>
            <a:ext cx="9144000" cy="3816350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5400" b="1" smtClean="0">
                <a:solidFill>
                  <a:srgbClr val="0000CC"/>
                </a:solidFill>
                <a:sym typeface="+mn-ea"/>
              </a:rPr>
              <a:t>解题方法：</a:t>
            </a:r>
            <a:r>
              <a:rPr lang="en-US" altLang="zh-CN" sz="5400" b="1" smtClean="0">
                <a:solidFill>
                  <a:srgbClr val="0000CC"/>
                </a:solidFill>
              </a:rPr>
              <a:t>“</a:t>
            </a:r>
            <a:r>
              <a:rPr lang="zh-CN" altLang="en-US" sz="5400" b="1" smtClean="0">
                <a:solidFill>
                  <a:srgbClr val="0000CC"/>
                </a:solidFill>
              </a:rPr>
              <a:t>三步走</a:t>
            </a:r>
            <a:r>
              <a:rPr lang="en-US" altLang="zh-CN" sz="5400" b="1" smtClean="0">
                <a:solidFill>
                  <a:srgbClr val="0000CC"/>
                </a:solidFill>
              </a:rPr>
              <a:t>”</a:t>
            </a:r>
            <a:endParaRPr lang="zh-CN" altLang="en-US" sz="5400" b="1" smtClean="0">
              <a:solidFill>
                <a:srgbClr val="0000CC"/>
              </a:solidFill>
            </a:endParaRPr>
          </a:p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4800" b="1" smtClean="0">
                <a:solidFill>
                  <a:srgbClr val="FF00FF"/>
                </a:solidFill>
              </a:rPr>
              <a:t>第一步：</a:t>
            </a:r>
            <a:r>
              <a:rPr lang="en-US" altLang="zh-CN" sz="4800" b="1" smtClean="0">
                <a:solidFill>
                  <a:srgbClr val="FF00FF"/>
                </a:solidFill>
              </a:rPr>
              <a:t>前瞻</a:t>
            </a:r>
            <a:r>
              <a:rPr lang="zh-CN" altLang="en-US" sz="4800" b="1" smtClean="0">
                <a:solidFill>
                  <a:srgbClr val="FF00FF"/>
                </a:solidFill>
              </a:rPr>
              <a:t>！</a:t>
            </a:r>
          </a:p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4800" b="1" smtClean="0">
                <a:solidFill>
                  <a:srgbClr val="FF00FF"/>
                </a:solidFill>
              </a:rPr>
              <a:t>第二步：</a:t>
            </a:r>
            <a:r>
              <a:rPr lang="en-US" altLang="zh-CN" sz="4800" b="1" smtClean="0">
                <a:solidFill>
                  <a:srgbClr val="FF00FF"/>
                </a:solidFill>
              </a:rPr>
              <a:t>后顾</a:t>
            </a:r>
            <a:r>
              <a:rPr lang="zh-CN" altLang="en-US" sz="4800" b="1" smtClean="0">
                <a:solidFill>
                  <a:srgbClr val="FF00FF"/>
                </a:solidFill>
              </a:rPr>
              <a:t>！</a:t>
            </a:r>
          </a:p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4800" b="1" smtClean="0">
                <a:solidFill>
                  <a:srgbClr val="FF00FF"/>
                </a:solidFill>
              </a:rPr>
              <a:t>第三步：</a:t>
            </a:r>
            <a:r>
              <a:rPr lang="en-US" altLang="zh-CN" sz="4800" b="1" smtClean="0">
                <a:solidFill>
                  <a:srgbClr val="FF00FF"/>
                </a:solidFill>
              </a:rPr>
              <a:t>看特殊</a:t>
            </a:r>
            <a:r>
              <a:rPr lang="zh-CN" altLang="en-US" sz="4800" b="1" smtClean="0">
                <a:solidFill>
                  <a:srgbClr val="FF00FF"/>
                </a:solidFill>
              </a:rPr>
              <a:t>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70940"/>
            <a:ext cx="9144000" cy="4274185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5400" b="1" smtClean="0">
                <a:solidFill>
                  <a:srgbClr val="0000CC"/>
                </a:solidFill>
              </a:rPr>
              <a:t>“</a:t>
            </a:r>
            <a:r>
              <a:rPr lang="zh-CN" altLang="en-US" sz="5400" b="1" smtClean="0">
                <a:solidFill>
                  <a:srgbClr val="0000CC"/>
                </a:solidFill>
              </a:rPr>
              <a:t>三步走</a:t>
            </a:r>
            <a:r>
              <a:rPr lang="en-US" altLang="zh-CN" sz="5400" b="1" smtClean="0">
                <a:solidFill>
                  <a:srgbClr val="0000CC"/>
                </a:solidFill>
              </a:rPr>
              <a:t>”</a:t>
            </a:r>
            <a:r>
              <a:rPr lang="zh-CN" altLang="en-US" sz="5400" b="1" smtClean="0">
                <a:solidFill>
                  <a:srgbClr val="0000CC"/>
                </a:solidFill>
              </a:rPr>
              <a:t>的简要内容</a:t>
            </a:r>
          </a:p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5400" b="1" smtClean="0">
                <a:solidFill>
                  <a:srgbClr val="FF00FF"/>
                </a:solidFill>
              </a:rPr>
              <a:t>前瞻主语单复数，</a:t>
            </a:r>
          </a:p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5400" b="1" smtClean="0">
                <a:solidFill>
                  <a:srgbClr val="FF00FF"/>
                </a:solidFill>
              </a:rPr>
              <a:t>后顾时间定时态，</a:t>
            </a:r>
          </a:p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5400" b="1" smtClean="0">
                <a:solidFill>
                  <a:srgbClr val="FF00FF"/>
                </a:solidFill>
              </a:rPr>
              <a:t>看特殊动词介词连词等</a:t>
            </a:r>
            <a:r>
              <a:rPr lang="zh-CN" altLang="en-US" sz="5400" b="1" smtClean="0">
                <a:solidFill>
                  <a:srgbClr val="FF00FF"/>
                </a:solidFill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2890" y="683895"/>
            <a:ext cx="8617585" cy="4761230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5400" b="1" smtClean="0">
                <a:solidFill>
                  <a:srgbClr val="0000CC"/>
                </a:solidFill>
              </a:rPr>
              <a:t>“</a:t>
            </a:r>
            <a:r>
              <a:rPr lang="zh-CN" altLang="en-US" sz="5400" b="1" smtClean="0">
                <a:solidFill>
                  <a:srgbClr val="0000CC"/>
                </a:solidFill>
              </a:rPr>
              <a:t>三步走</a:t>
            </a:r>
            <a:r>
              <a:rPr lang="en-US" altLang="zh-CN" sz="5400" b="1" smtClean="0">
                <a:solidFill>
                  <a:srgbClr val="0000CC"/>
                </a:solidFill>
              </a:rPr>
              <a:t>”</a:t>
            </a:r>
            <a:r>
              <a:rPr lang="zh-CN" altLang="en-US" sz="5400" b="1" smtClean="0">
                <a:solidFill>
                  <a:srgbClr val="0000CC"/>
                </a:solidFill>
              </a:rPr>
              <a:t>的注意事项</a:t>
            </a:r>
          </a:p>
          <a:p>
            <a:pPr algn="l" eaLnBrk="1" hangingPunct="1">
              <a:buFont typeface="Arial" panose="020b0604020202020204" pitchFamily="34" charset="0"/>
              <a:buNone/>
            </a:pPr>
            <a:endParaRPr lang="zh-CN" altLang="en-US" sz="4000" b="1" smtClean="0">
              <a:solidFill>
                <a:srgbClr val="FF0000"/>
              </a:solidFill>
            </a:endParaRPr>
          </a:p>
          <a:p>
            <a:pPr algn="l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4000" b="1" smtClean="0">
                <a:solidFill>
                  <a:srgbClr val="FF0000"/>
                </a:solidFill>
              </a:rPr>
              <a:t>第一步要求熟知主谓一致相关知识</a:t>
            </a:r>
          </a:p>
          <a:p>
            <a:pPr algn="l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endParaRPr lang="zh-CN" altLang="en-US" sz="4000" b="1" smtClean="0">
              <a:solidFill>
                <a:srgbClr val="FF0000"/>
              </a:solidFill>
            </a:endParaRPr>
          </a:p>
          <a:p>
            <a:pPr algn="l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4000" b="1" smtClean="0">
                <a:solidFill>
                  <a:srgbClr val="FF0000"/>
                </a:solidFill>
              </a:rPr>
              <a:t>第二步</a:t>
            </a:r>
            <a:r>
              <a:rPr lang="zh-CN" altLang="en-US" sz="4000" b="1" smtClean="0">
                <a:solidFill>
                  <a:srgbClr val="FF0000"/>
                </a:solidFill>
                <a:sym typeface="+mn-ea"/>
              </a:rPr>
              <a:t>要求</a:t>
            </a:r>
            <a:r>
              <a:rPr lang="zh-CN" altLang="en-US" sz="4000" b="1" smtClean="0">
                <a:solidFill>
                  <a:srgbClr val="FF0000"/>
                </a:solidFill>
              </a:rPr>
              <a:t>熟知时间状语与各种时态</a:t>
            </a:r>
          </a:p>
          <a:p>
            <a:pPr algn="l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endParaRPr lang="zh-CN" altLang="en-US" sz="4000" b="1" smtClean="0">
              <a:solidFill>
                <a:srgbClr val="FF0000"/>
              </a:solidFill>
            </a:endParaRPr>
          </a:p>
          <a:p>
            <a:pPr algn="l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4000" b="1" smtClean="0">
                <a:solidFill>
                  <a:srgbClr val="FF0000"/>
                </a:solidFill>
              </a:rPr>
              <a:t>第三步</a:t>
            </a:r>
            <a:r>
              <a:rPr lang="zh-CN" altLang="en-US" sz="4000" b="1" smtClean="0">
                <a:solidFill>
                  <a:srgbClr val="FF0000"/>
                </a:solidFill>
                <a:sym typeface="+mn-ea"/>
              </a:rPr>
              <a:t>要求熟知句子成分、词的功能作用以及词与词之间的修饰关系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内容占位符 2"/>
          <p:cNvSpPr>
            <a:spLocks noGrp="1"/>
          </p:cNvSpPr>
          <p:nvPr>
            <p:ph idx="1"/>
          </p:nvPr>
        </p:nvSpPr>
        <p:spPr>
          <a:xfrm>
            <a:off x="189865" y="3698875"/>
            <a:ext cx="8884920" cy="1133475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在题海战中找思路！练方法！重积累！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67130" y="1265555"/>
            <a:ext cx="69303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smtClean="0">
                <a:solidFill>
                  <a:srgbClr val="0000CC"/>
                </a:solidFill>
                <a:sym typeface="+mn-ea"/>
              </a:rPr>
              <a:t>“</a:t>
            </a:r>
            <a:r>
              <a:rPr lang="zh-CN" altLang="en-US" sz="4800" b="1" smtClean="0">
                <a:solidFill>
                  <a:srgbClr val="0000CC"/>
                </a:solidFill>
                <a:sym typeface="+mn-ea"/>
              </a:rPr>
              <a:t>两个方向</a:t>
            </a:r>
            <a:r>
              <a:rPr lang="en-US" altLang="zh-CN" sz="4800" b="1" smtClean="0">
                <a:solidFill>
                  <a:srgbClr val="0000CC"/>
                </a:solidFill>
                <a:sym typeface="+mn-ea"/>
              </a:rPr>
              <a:t>”</a:t>
            </a:r>
            <a:r>
              <a:rPr lang="zh-CN" altLang="en-US" sz="4800" b="1" smtClean="0">
                <a:solidFill>
                  <a:srgbClr val="0000CC"/>
                </a:solidFill>
                <a:sym typeface="+mn-ea"/>
              </a:rPr>
              <a:t>、</a:t>
            </a:r>
            <a:r>
              <a:rPr lang="en-US" altLang="zh-CN" sz="4800" b="1" smtClean="0">
                <a:solidFill>
                  <a:srgbClr val="0000CC"/>
                </a:solidFill>
                <a:sym typeface="+mn-ea"/>
              </a:rPr>
              <a:t>“</a:t>
            </a:r>
            <a:r>
              <a:rPr lang="zh-CN" altLang="en-US" sz="4800" b="1" smtClean="0">
                <a:solidFill>
                  <a:srgbClr val="0000CC"/>
                </a:solidFill>
                <a:sym typeface="+mn-ea"/>
              </a:rPr>
              <a:t>三步走</a:t>
            </a:r>
            <a:r>
              <a:rPr lang="en-US" altLang="zh-CN" sz="4800" b="1" smtClean="0">
                <a:solidFill>
                  <a:srgbClr val="0000CC"/>
                </a:solidFill>
                <a:sym typeface="+mn-ea"/>
              </a:rPr>
              <a:t>”</a:t>
            </a:r>
          </a:p>
          <a:p>
            <a:pPr algn="ctr"/>
            <a:r>
              <a:rPr lang="zh-CN" altLang="en-US" sz="4800" b="1" smtClean="0">
                <a:solidFill>
                  <a:srgbClr val="0000CC"/>
                </a:solidFill>
                <a:sym typeface="+mn-ea"/>
              </a:rPr>
              <a:t>思路和方法的形成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内容占位符 2"/>
          <p:cNvSpPr>
            <a:spLocks noGrp="1"/>
          </p:cNvSpPr>
          <p:nvPr>
            <p:ph idx="1"/>
          </p:nvPr>
        </p:nvSpPr>
        <p:spPr>
          <a:xfrm>
            <a:off x="235585" y="1365250"/>
            <a:ext cx="8630285" cy="4608830"/>
          </a:xfrm>
        </p:spPr>
        <p:txBody>
          <a:bodyPr/>
          <a:lstStyle/>
          <a:p>
            <a:pPr marL="0" indent="0" eaLnBrk="1" hangingPunct="1">
              <a:buFont typeface="Calibri" panose="020f0502020204030204" pitchFamily="34" charset="0"/>
              <a:buNone/>
            </a:pPr>
            <a:r>
              <a:rPr lang="en-US" altLang="zh-CN" sz="3600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1. I was searching  ___ these three western lowland gorillas I</a:t>
            </a:r>
            <a:r>
              <a:rPr lang="zh-CN" altLang="en-US" sz="3600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’</a:t>
            </a:r>
            <a:r>
              <a:rPr lang="en-US" altLang="zh-CN" sz="3600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d been observing. </a:t>
            </a:r>
          </a:p>
          <a:p>
            <a:pPr marL="0" indent="0" eaLnBrk="1" hangingPunct="1">
              <a:buFont typeface="Calibri" panose="020f0502020204030204" pitchFamily="34" charset="0"/>
              <a:buNone/>
            </a:pPr>
            <a:r>
              <a:rPr lang="en-US" altLang="zh-CN" sz="3600" b="1" smtClean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2. I was just glad to find  _______    (they) alive. </a:t>
            </a:r>
            <a:r>
              <a:rPr lang="zh-CN" altLang="en-US" sz="3600" b="1" smtClean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3600" b="1" smtClean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2017</a:t>
            </a:r>
            <a:r>
              <a:rPr lang="zh-CN" altLang="en-US" sz="3600" b="1" smtClean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）</a:t>
            </a:r>
          </a:p>
          <a:p>
            <a:pPr marL="0" indent="0" eaLnBrk="1" hangingPunct="1">
              <a:buFont typeface="Calibri" panose="020f0502020204030204" pitchFamily="34" charset="0"/>
              <a:buNone/>
            </a:pPr>
            <a:r>
              <a:rPr lang="en-US" altLang="zh-CN" sz="3600" b="1" smtClean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3. Later, engineers   ________    (manage) to construct railways in a system of deep tunnels (</a:t>
            </a:r>
            <a:r>
              <a:rPr lang="zh-CN" altLang="en-US" sz="3600" b="1" smtClean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隧道</a:t>
            </a:r>
            <a:r>
              <a:rPr lang="en-US" altLang="zh-CN" sz="3600" b="1" smtClean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), which became known as the Tube. </a:t>
            </a:r>
            <a:r>
              <a:rPr lang="zh-CN" altLang="en-US" sz="3600" b="1" smtClean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3600" b="1" smtClean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2017</a:t>
            </a:r>
            <a:r>
              <a:rPr lang="zh-CN" altLang="en-US" sz="3600" b="1" smtClean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）</a:t>
            </a:r>
          </a:p>
        </p:txBody>
      </p:sp>
      <p:sp>
        <p:nvSpPr>
          <p:cNvPr id="21509" name="矩形 3"/>
          <p:cNvSpPr>
            <a:spLocks noChangeArrowheads="1"/>
          </p:cNvSpPr>
          <p:nvPr/>
        </p:nvSpPr>
        <p:spPr bwMode="auto">
          <a:xfrm>
            <a:off x="3840480" y="1365250"/>
            <a:ext cx="10477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rgbClr val="0000CC"/>
                </a:solidFill>
                <a:latin typeface="Times New Roman" panose="02020603050405020304" pitchFamily="18" charset="0"/>
              </a:rPr>
              <a:t>for</a:t>
            </a:r>
            <a:endParaRPr lang="zh-CN" altLang="en-US" sz="360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26629" name="矩形 3"/>
          <p:cNvSpPr>
            <a:spLocks noChangeArrowheads="1"/>
          </p:cNvSpPr>
          <p:nvPr/>
        </p:nvSpPr>
        <p:spPr bwMode="auto">
          <a:xfrm>
            <a:off x="5217478" y="2573655"/>
            <a:ext cx="1655762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CC"/>
                </a:solidFill>
                <a:latin typeface="Times New Roman" panose="02020603050405020304" pitchFamily="18" charset="0"/>
              </a:rPr>
              <a:t>them</a:t>
            </a:r>
            <a:endParaRPr lang="zh-CN" altLang="en-US" sz="36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701" name="矩形 3"/>
          <p:cNvSpPr>
            <a:spLocks noChangeArrowheads="1"/>
          </p:cNvSpPr>
          <p:nvPr/>
        </p:nvSpPr>
        <p:spPr bwMode="auto">
          <a:xfrm>
            <a:off x="3924300" y="3770313"/>
            <a:ext cx="24479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CC"/>
                </a:solidFill>
                <a:latin typeface="Times New Roman" panose="02020603050405020304" pitchFamily="18" charset="0"/>
              </a:rPr>
              <a:t>managed</a:t>
            </a:r>
            <a:endParaRPr lang="zh-CN" altLang="en-US" sz="36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981200" y="1371600"/>
            <a:ext cx="1752600" cy="76200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138930" y="2573655"/>
            <a:ext cx="995680" cy="701675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35000" y="3770630"/>
            <a:ext cx="1346200" cy="76200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108200" y="3784600"/>
            <a:ext cx="1752600" cy="76200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388350" cy="836295"/>
          </a:xfrm>
        </p:spPr>
        <p:txBody>
          <a:bodyPr/>
          <a:lstStyle/>
          <a:p>
            <a:pPr algn="ctr" eaLnBrk="1" hangingPunct="1"/>
            <a:r>
              <a:rPr lang="zh-CN" altLang="en-US" b="1" smtClean="0">
                <a:sym typeface="+mn-ea"/>
              </a:rPr>
              <a:t>前瞻 ，</a:t>
            </a:r>
            <a:r>
              <a:rPr lang="zh-CN" altLang="en-US" b="1" smtClean="0">
                <a:solidFill>
                  <a:schemeClr val="tx1"/>
                </a:solidFill>
              </a:rPr>
              <a:t>直观地寻找突破口。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26629" grpId="0"/>
      <p:bldP spid="29701" grpId="0"/>
      <p:bldP spid="2" grpId="0"/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内容占位符 2"/>
          <p:cNvSpPr>
            <a:spLocks noGrp="1"/>
          </p:cNvSpPr>
          <p:nvPr>
            <p:ph idx="1"/>
          </p:nvPr>
        </p:nvSpPr>
        <p:spPr>
          <a:xfrm>
            <a:off x="226695" y="908050"/>
            <a:ext cx="8917305" cy="5949950"/>
          </a:xfrm>
        </p:spPr>
        <p:txBody>
          <a:bodyPr/>
          <a:lstStyle/>
          <a:p>
            <a:pPr marL="0" indent="0" eaLnBrk="1" hangingPunct="1">
              <a:lnSpc>
                <a:spcPct val="130000"/>
              </a:lnSpc>
              <a:buFont typeface="Calibri" panose="020f0502020204030204" pitchFamily="34" charset="0"/>
              <a:buNone/>
            </a:pPr>
            <a:endParaRPr lang="en-US" altLang="zh-CN" b="1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eaLnBrk="1" hangingPunct="1">
              <a:lnSpc>
                <a:spcPct val="130000"/>
              </a:lnSpc>
              <a:buFont typeface="Calibri" panose="020f0502020204030204" pitchFamily="34" charset="0"/>
              <a:buNone/>
            </a:pPr>
            <a:r>
              <a:rPr lang="en-US" altLang="zh-CN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4. In addition to their simple beauty, what makes the adobe dwellings admirable is their __________  (able) to "air condition" a house without using electric equipment.</a:t>
            </a:r>
          </a:p>
          <a:p>
            <a:pPr marL="0" indent="0" eaLnBrk="1" hangingPunct="1">
              <a:lnSpc>
                <a:spcPct val="130000"/>
              </a:lnSpc>
              <a:buFont typeface="Calibri" panose="020f0502020204030204" pitchFamily="34" charset="0"/>
              <a:buNone/>
            </a:pPr>
            <a:r>
              <a:rPr lang="en-US" altLang="zh-CN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5. Some of them looked very anxious and   ______________ (disappoint).</a:t>
            </a:r>
          </a:p>
          <a:p>
            <a:pPr marL="0" indent="0" eaLnBrk="1" hangingPunct="1">
              <a:lnSpc>
                <a:spcPct val="130000"/>
              </a:lnSpc>
              <a:buFont typeface="Calibri" panose="020f0502020204030204" pitchFamily="34" charset="0"/>
              <a:buNone/>
            </a:pPr>
            <a:endParaRPr lang="en-US" altLang="zh-CN" b="1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22" name="矩形 3"/>
          <p:cNvSpPr>
            <a:spLocks noChangeArrowheads="1"/>
          </p:cNvSpPr>
          <p:nvPr/>
        </p:nvSpPr>
        <p:spPr bwMode="auto">
          <a:xfrm>
            <a:off x="6981825" y="2294255"/>
            <a:ext cx="151574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</a:rPr>
              <a:t>ability</a:t>
            </a:r>
            <a:endParaRPr lang="en-US" altLang="zh-CN" sz="320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4823" name="矩形 3"/>
          <p:cNvSpPr>
            <a:spLocks noChangeArrowheads="1"/>
          </p:cNvSpPr>
          <p:nvPr/>
        </p:nvSpPr>
        <p:spPr bwMode="auto">
          <a:xfrm>
            <a:off x="531813" y="5013325"/>
            <a:ext cx="24479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</a:rPr>
              <a:t>disappointed</a:t>
            </a:r>
            <a:endParaRPr lang="en-US" altLang="zh-CN" sz="32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987415" y="2294255"/>
            <a:ext cx="1084580" cy="76200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6573520" y="4251325"/>
            <a:ext cx="1084580" cy="76200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127000" y="50800"/>
            <a:ext cx="8388350" cy="8362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smtClean="0">
                <a:solidFill>
                  <a:srgbClr val="000099"/>
                </a:solidFill>
              </a:rPr>
              <a:t>  </a:t>
            </a:r>
            <a:endParaRPr lang="zh-CN" altLang="en-US" smtClean="0"/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127000" y="50800"/>
            <a:ext cx="8388350" cy="8362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smtClean="0">
                <a:solidFill>
                  <a:srgbClr val="000099"/>
                </a:solidFill>
              </a:rPr>
              <a:t>  </a:t>
            </a:r>
            <a:endParaRPr lang="zh-CN" altLang="en-US" smtClean="0"/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127000" y="50800"/>
            <a:ext cx="8388350" cy="8362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smtClean="0">
                <a:solidFill>
                  <a:srgbClr val="000099"/>
                </a:solidFill>
              </a:rPr>
              <a:t>  </a:t>
            </a:r>
            <a:endParaRPr lang="zh-CN" altLang="en-US" smtClean="0"/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127000" y="50800"/>
            <a:ext cx="8388350" cy="8362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smtClean="0">
                <a:solidFill>
                  <a:srgbClr val="000099"/>
                </a:solidFill>
              </a:rPr>
              <a:t>  </a:t>
            </a:r>
            <a:endParaRPr lang="zh-CN" altLang="en-US" smtClean="0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388350" cy="836295"/>
          </a:xfrm>
        </p:spPr>
        <p:txBody>
          <a:bodyPr/>
          <a:lstStyle/>
          <a:p>
            <a:pPr algn="ctr" eaLnBrk="1" hangingPunct="1"/>
            <a:r>
              <a:rPr lang="zh-CN" altLang="en-US" b="1" smtClean="0">
                <a:sym typeface="+mn-ea"/>
              </a:rPr>
              <a:t>前瞻 ，</a:t>
            </a:r>
            <a:r>
              <a:rPr lang="zh-CN" altLang="en-US" b="1" smtClean="0">
                <a:solidFill>
                  <a:schemeClr val="tx1"/>
                </a:solidFill>
              </a:rPr>
              <a:t>直观地寻找突破口。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2" grpId="0"/>
      <p:bldP spid="34823" grpId="0"/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内容占位符 2"/>
          <p:cNvSpPr>
            <a:spLocks noGrp="1"/>
          </p:cNvSpPr>
          <p:nvPr>
            <p:ph idx="1"/>
          </p:nvPr>
        </p:nvSpPr>
        <p:spPr>
          <a:xfrm>
            <a:off x="0" y="908050"/>
            <a:ext cx="9144000" cy="4608513"/>
          </a:xfrm>
        </p:spPr>
        <p:txBody>
          <a:bodyPr/>
          <a:lstStyle/>
          <a:p>
            <a:pPr marL="0" indent="0" eaLnBrk="1" hangingPunct="1">
              <a:buFont typeface="Calibri" panose="020f0502020204030204" pitchFamily="34" charset="0"/>
              <a:buNone/>
            </a:pPr>
            <a:r>
              <a:rPr lang="en-US" altLang="zh-CN" sz="3600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6. </a:t>
            </a:r>
            <a:r>
              <a:rPr lang="en-US" altLang="zh-CN" sz="3600" b="1" smtClean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Recent   ________   (study) show that we are far more productive at work if we take short breaks   regularly. </a:t>
            </a:r>
            <a:r>
              <a:rPr lang="zh-CN" altLang="en-US" sz="3600" b="1" smtClean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3600" b="1" smtClean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2016</a:t>
            </a:r>
            <a:r>
              <a:rPr lang="zh-CN" altLang="en-US" sz="3600" b="1" smtClean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）</a:t>
            </a:r>
          </a:p>
          <a:p>
            <a:pPr marL="0" indent="0" eaLnBrk="1" hangingPunct="1">
              <a:buFont typeface="Calibri" panose="020f0502020204030204" pitchFamily="34" charset="0"/>
              <a:buNone/>
            </a:pPr>
            <a:r>
              <a:rPr lang="en-US" altLang="zh-CN" sz="3600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7. I’m not sure  ________  is more frightened, me or the female gorilla(</a:t>
            </a:r>
            <a:r>
              <a:rPr lang="zh-CN" altLang="en-US" sz="3600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大猩猩</a:t>
            </a:r>
            <a:r>
              <a:rPr lang="en-US" altLang="zh-CN" sz="3600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) that suddenly appears out of nowhere. </a:t>
            </a:r>
            <a:r>
              <a:rPr lang="zh-CN" altLang="en-US" sz="3600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600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2018</a:t>
            </a:r>
            <a:r>
              <a:rPr lang="zh-CN" altLang="en-US" sz="3600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）</a:t>
            </a:r>
          </a:p>
          <a:p>
            <a:pPr marL="0" indent="0" eaLnBrk="1" hangingPunct="1">
              <a:buFont typeface="Calibri" panose="020f0502020204030204" pitchFamily="34" charset="0"/>
              <a:buNone/>
            </a:pPr>
            <a:r>
              <a:rPr lang="en-US" altLang="zh-CN" sz="3600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8. </a:t>
            </a:r>
            <a:r>
              <a:rPr lang="en-US" altLang="zh-CN" sz="3600" b="1" smtClean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He screams the  ________  (loud) of  all. The noise shakes the trees as the male beats his chest and charges toward me. </a:t>
            </a:r>
            <a:r>
              <a:rPr lang="zh-CN" altLang="en-US" sz="3600" b="1" smtClean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3600" b="1" smtClean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2018</a:t>
            </a:r>
            <a:r>
              <a:rPr lang="zh-CN" altLang="en-US" sz="3600" b="1" smtClean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）</a:t>
            </a:r>
          </a:p>
        </p:txBody>
      </p:sp>
      <p:sp>
        <p:nvSpPr>
          <p:cNvPr id="21510" name="矩形 3"/>
          <p:cNvSpPr>
            <a:spLocks noChangeArrowheads="1"/>
          </p:cNvSpPr>
          <p:nvPr/>
        </p:nvSpPr>
        <p:spPr bwMode="auto">
          <a:xfrm>
            <a:off x="3100070" y="2605088"/>
            <a:ext cx="1223963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CC"/>
                </a:solidFill>
                <a:latin typeface="Times New Roman" panose="02020603050405020304" pitchFamily="18" charset="0"/>
              </a:rPr>
              <a:t>who</a:t>
            </a:r>
          </a:p>
        </p:txBody>
      </p:sp>
      <p:sp>
        <p:nvSpPr>
          <p:cNvPr id="24581" name="矩形 3"/>
          <p:cNvSpPr>
            <a:spLocks noChangeArrowheads="1"/>
          </p:cNvSpPr>
          <p:nvPr/>
        </p:nvSpPr>
        <p:spPr bwMode="auto">
          <a:xfrm>
            <a:off x="2335213" y="900113"/>
            <a:ext cx="1655762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CC"/>
                </a:solidFill>
                <a:latin typeface="Times New Roman" panose="02020603050405020304" pitchFamily="18" charset="0"/>
              </a:rPr>
              <a:t>studies</a:t>
            </a:r>
            <a:endParaRPr lang="zh-CN" altLang="en-US" sz="36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3" name="矩形 3"/>
          <p:cNvSpPr>
            <a:spLocks noChangeArrowheads="1"/>
          </p:cNvSpPr>
          <p:nvPr/>
        </p:nvSpPr>
        <p:spPr bwMode="auto">
          <a:xfrm>
            <a:off x="3851275" y="4397375"/>
            <a:ext cx="1655763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CC"/>
                </a:solidFill>
                <a:latin typeface="Times New Roman" panose="02020603050405020304" pitchFamily="18" charset="0"/>
              </a:rPr>
              <a:t>loudest</a:t>
            </a:r>
            <a:endParaRPr lang="zh-CN" altLang="en-US" sz="36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848350" y="908050"/>
            <a:ext cx="1084580" cy="76200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044055" y="4397375"/>
            <a:ext cx="1251585" cy="76200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02870" y="3199130"/>
            <a:ext cx="3213735" cy="762000"/>
          </a:xfrm>
          <a:prstGeom prst="ellipse">
            <a:avLst/>
          </a:prstGeom>
          <a:noFill/>
          <a:ln>
            <a:solidFill>
              <a:srgbClr val="FF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817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388350" cy="836295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0099"/>
                </a:solidFill>
              </a:rPr>
              <a:t>后顾，看特殊，直接分析 </a:t>
            </a:r>
            <a:r>
              <a:rPr lang="en-US" altLang="zh-CN" b="1" smtClean="0">
                <a:solidFill>
                  <a:srgbClr val="000099"/>
                </a:solidFill>
              </a:rPr>
              <a:t>+</a:t>
            </a:r>
            <a:r>
              <a:rPr lang="zh-CN" altLang="en-US" b="1" smtClean="0">
                <a:solidFill>
                  <a:srgbClr val="000099"/>
                </a:solidFill>
              </a:rPr>
              <a:t>语感 </a:t>
            </a:r>
            <a:endParaRPr lang="zh-CN" alt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/>
      <p:bldP spid="24581" grpId="0"/>
      <p:bldP spid="27653" grpId="0"/>
      <p:bldP spid="2" grpId="0"/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103</Paragraphs>
  <Slides>25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3">
      <vt:lpstr>Arial</vt:lpstr>
      <vt:lpstr>Calibri</vt:lpstr>
      <vt:lpstr>宋体</vt:lpstr>
      <vt:lpstr>华文行楷</vt:lpstr>
      <vt:lpstr>Times New Roman</vt:lpstr>
      <vt:lpstr>华文彩云</vt:lpstr>
      <vt:lpstr>华文隶书</vt:lpstr>
      <vt:lpstr>Office 主题</vt:lpstr>
      <vt:lpstr>语法填空和短文改错解题思路和方法指导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前瞻 ，直观地寻找突破口。</vt:lpstr>
      <vt:lpstr>前瞻 ，直观地寻找突破口。</vt:lpstr>
      <vt:lpstr>后顾，看特殊，直接分析 +语感 </vt:lpstr>
      <vt:lpstr>前瞻后顾，直接分析寻找突破口</vt:lpstr>
      <vt:lpstr>  </vt:lpstr>
      <vt:lpstr>PowerPoint Presentation</vt:lpstr>
      <vt:lpstr>2018贵州高考真题</vt:lpstr>
      <vt:lpstr>2018贵州高考真题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2018 III直观寻找+语感；前瞻后顾看特殊</vt:lpstr>
      <vt:lpstr>2018 III直观寻找+语感；前瞻后顾看特殊</vt:lpstr>
      <vt:lpstr>2018II  直观寻找+语感；前瞻后顾看特殊</vt:lpstr>
      <vt:lpstr>2018II  直观寻找+语感；前瞻后顾看特殊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阅读</dc:title>
  <dc:creator>Administrator</dc:creator>
  <cp:lastModifiedBy>微软用户</cp:lastModifiedBy>
  <cp:revision>106</cp:revision>
  <dcterms:created xsi:type="dcterms:W3CDTF">2014-03-30T05:01:00Z</dcterms:created>
  <dcterms:modified xsi:type="dcterms:W3CDTF">2020-09-13T15:52:12Z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2052-11.1.0.8751</vt:lpwstr>
  </property>
</Properties>
</file>