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1" r:id="rId3"/>
    <p:sldId id="257" r:id="rId4"/>
    <p:sldId id="266" r:id="rId5"/>
    <p:sldId id="273" r:id="rId6"/>
    <p:sldId id="280" r:id="rId7"/>
    <p:sldId id="277" r:id="rId8"/>
    <p:sldId id="304" r:id="rId9"/>
    <p:sldId id="286" r:id="rId10"/>
    <p:sldId id="281" r:id="rId11"/>
    <p:sldId id="284" r:id="rId12"/>
    <p:sldId id="288" r:id="rId13"/>
    <p:sldId id="290" r:id="rId14"/>
    <p:sldId id="278" r:id="rId15"/>
    <p:sldId id="282" r:id="rId16"/>
    <p:sldId id="283" r:id="rId17"/>
    <p:sldId id="303" r:id="rId18"/>
    <p:sldId id="291" r:id="rId19"/>
    <p:sldId id="292" r:id="rId20"/>
    <p:sldId id="260" r:id="rId21"/>
    <p:sldId id="300" r:id="rId22"/>
    <p:sldId id="302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fill>
          <a:solidFill>
            <a:schemeClr val="accent5">
              <a:tint val="40000"/>
            </a:schemeClr>
          </a:solidFill>
        </a:fill>
      </a:tcStyle>
    </a:band1H>
    <a:band1V>
      <a:tcStyle>
        <a:fill>
          <a:solidFill>
            <a:schemeClr val="accent5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1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B297FF8B-09F4-4279-B102-F48888E3E27B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6BF465FD-7AF2-402A-A8EC-9828A0B1E455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0" name="幻灯片图像占位符 19456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3971" name="文本占位符 19456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>
            <a:defPPr/>
          </a:lstStyle>
          <a:p>
            <a:pPr marL="228600" indent="-228600" eaLnBrk="1" hangingPunct="1">
              <a:buFont typeface="Arial" panose="020b0604020202020204" pitchFamily="34" charset="0"/>
              <a:buAutoNum type="arabicPeriod"/>
            </a:pP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2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>
            <a:defPPr/>
          </a:lstStyle>
          <a:p>
            <a:pPr>
              <a:buFont typeface="Arial" panose="020b0604020202020204" pitchFamily="34" charset="0"/>
              <a:buNone/>
            </a:pPr>
            <a:fld id="{0EE0E4B1-948C-4B81-87EF-408D2DE59F8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pPr/>
              <a:t>7</a:t>
            </a:fld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defPPr/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defPPr/>
            <a:lvl1pPr algn="l">
              <a:defRPr sz="4000" b="1" cap="all"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defPPr/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defPPr/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defPPr/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defPPr/>
            <a:lvl1pPr algn="l">
              <a:defRPr sz="2000" b="1"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defPPr/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defPPr/>
            <a:lvl1pPr algn="l">
              <a:defRPr sz="2000" b="1"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defPPr/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Relationship Id="rId4" Type="http://schemas.openxmlformats.org/officeDocument/2006/relationships/audio" Target="../media/audio11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Relationship Id="rId4" Type="http://schemas.openxmlformats.org/officeDocument/2006/relationships/audio" Target="../media/audio11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Relationship Id="rId4" Type="http://schemas.openxmlformats.org/officeDocument/2006/relationships/audio" Target="../media/audio11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audio" Target="../media/audio22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audio" Target="../media/audio22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audio" Target="../media/audio22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Relationship Id="rId4" Type="http://schemas.openxmlformats.org/officeDocument/2006/relationships/audio" Target="NULL" /><Relationship Id="rId5" Type="http://schemas.microsoft.com/office/2007/relationships/media" Target="file:///C:\Documents%20and%20Settings\user\&#26700;&#38754;\&#36731;&#38899;&#20048;%20-%20&#21476;&#20856;%20-%20&#34987;&#36951;&#24536;&#30340;&#22825;&#20351;(&#38050;&#29748;&#29256;)&#36229;&#22909;&#21548;.wma" TargetMode="Ex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audio" Target="../media/audio1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audio" Target="../media/audio22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 eaLnBrk="1" hangingPunct="1"/>
            <a:endParaRPr lang="zh-CN" altLang="zh-CN" smtClean="0"/>
          </a:p>
        </p:txBody>
      </p:sp>
      <p:sp>
        <p:nvSpPr>
          <p:cNvPr id="33795" name="TextBox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eaLnBrk="1" hangingPunct="1"/>
            <a:endParaRPr lang="zh-CN" altLang="zh-CN" b="1" smtClean="0">
              <a:solidFill>
                <a:srgbClr val="FF0066"/>
              </a:solidFill>
            </a:endParaRPr>
          </a:p>
        </p:txBody>
      </p:sp>
      <p:pic>
        <p:nvPicPr>
          <p:cNvPr id="33796" name="Picture 4" descr="2014439163689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328930" y="-436563"/>
            <a:ext cx="9901238" cy="7577138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8" name="Group 12"/>
          <p:cNvGrpSpPr/>
          <p:nvPr/>
        </p:nvGrpSpPr>
        <p:grpSpPr>
          <a:xfrm>
            <a:off x="-285784" y="0"/>
            <a:ext cx="6786610" cy="998202"/>
            <a:chOff x="3787" y="1281"/>
            <a:chExt cx="2169" cy="288"/>
          </a:xfrm>
        </p:grpSpPr>
        <p:grpSp>
          <p:nvGrpSpPr>
            <p:cNvPr id="9" name="Group 13"/>
            <p:cNvGrpSpPr/>
            <p:nvPr/>
          </p:nvGrpSpPr>
          <p:grpSpPr>
            <a:xfrm>
              <a:off x="3787" y="1295"/>
              <a:ext cx="2169" cy="274"/>
              <a:chOff x="4187" y="1295"/>
              <a:chExt cx="1769" cy="274"/>
            </a:xfrm>
          </p:grpSpPr>
          <p:sp>
            <p:nvSpPr>
              <p:cNvPr id="9243" name="矩形 1"/>
              <p:cNvSpPr>
                <a:spLocks noChangeArrowheads="1"/>
              </p:cNvSpPr>
              <p:nvPr/>
            </p:nvSpPr>
            <p:spPr bwMode="auto">
              <a:xfrm>
                <a:off x="4187" y="1478"/>
                <a:ext cx="1588" cy="91"/>
              </a:xfrm>
              <a:prstGeom prst="rect">
                <a:avLst/>
              </a:prstGeom>
              <a:solidFill>
                <a:srgbClr val="FDDF53">
                  <a:alpha val="56078"/>
                </a:srgbClr>
              </a:solidFill>
              <a:ln w="9525">
                <a:noFill/>
                <a:miter lim="800000"/>
              </a:ln>
            </p:spPr>
            <p:txBody>
              <a:bodyPr/>
              <a:lstStyle>
                <a:defPPr/>
              </a:lstStyle>
              <a:p>
                <a:endParaRPr lang="zh-CN" altLang="zh-CN"/>
              </a:p>
            </p:txBody>
          </p:sp>
          <p:sp>
            <p:nvSpPr>
              <p:cNvPr id="9244" name="平行四边形 2"/>
              <p:cNvSpPr>
                <a:spLocks noChangeArrowheads="1"/>
              </p:cNvSpPr>
              <p:nvPr/>
            </p:nvSpPr>
            <p:spPr bwMode="auto">
              <a:xfrm>
                <a:off x="4187" y="1295"/>
                <a:ext cx="1769" cy="183"/>
              </a:xfrm>
              <a:prstGeom prst="parallelogram">
                <a:avLst>
                  <a:gd name="adj" fmla="val 70665"/>
                </a:avLst>
              </a:prstGeom>
              <a:solidFill>
                <a:srgbClr val="FDDF53"/>
              </a:solidFill>
              <a:ln w="9525">
                <a:noFill/>
                <a:miter lim="800000"/>
              </a:ln>
            </p:spPr>
            <p:txBody>
              <a:bodyPr/>
              <a:lstStyle>
                <a:defPPr/>
              </a:lstStyle>
              <a:p>
                <a:endParaRPr lang="zh-CN" altLang="zh-CN"/>
              </a:p>
            </p:txBody>
          </p:sp>
        </p:grpSp>
        <p:sp>
          <p:nvSpPr>
            <p:cNvPr id="9242" name="Text Box 16"/>
            <p:cNvSpPr txBox="1">
              <a:spLocks noChangeArrowheads="1"/>
            </p:cNvSpPr>
            <p:nvPr/>
          </p:nvSpPr>
          <p:spPr bwMode="auto">
            <a:xfrm>
              <a:off x="4392" y="1281"/>
              <a:ext cx="917" cy="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endParaRPr lang="zh-CN" altLang="zh-CN" sz="2400" b="1"/>
            </a:p>
          </p:txBody>
        </p:sp>
      </p:grpSp>
      <p:pic>
        <p:nvPicPr>
          <p:cNvPr id="19" name="Picture 5" descr="wps471A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214346" y="2357430"/>
            <a:ext cx="8715404" cy="450057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" name="矩形 19"/>
          <p:cNvSpPr/>
          <p:nvPr/>
        </p:nvSpPr>
        <p:spPr>
          <a:xfrm>
            <a:off x="0" y="0"/>
            <a:ext cx="7429552" cy="978729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90000"/>
              </a:lnSpc>
            </a:pPr>
            <a:r>
              <a:rPr lang="en-US" altLang="zh-CN" sz="3200" smtClean="0">
                <a:solidFill>
                  <a:srgbClr val="FF0000"/>
                </a:solidFill>
              </a:rPr>
              <a:t>Be confident with _________ (you) and 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200" smtClean="0">
                <a:solidFill>
                  <a:srgbClr val="FF0000"/>
                </a:solidFill>
              </a:rPr>
              <a:t>stop worrying what other people think. </a:t>
            </a:r>
            <a:endParaRPr lang="en-US" altLang="zh-CN" sz="320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214678" y="0"/>
            <a:ext cx="1871663" cy="57943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en-US" altLang="zh-CN" sz="3200" b="1">
                <a:solidFill>
                  <a:srgbClr val="6600FF"/>
                </a:solidFill>
              </a:rPr>
              <a:t>yourself</a:t>
            </a:r>
            <a:endParaRPr lang="en-US" altLang="zh-CN" sz="3200" b="1">
              <a:solidFill>
                <a:srgbClr val="6600FF"/>
              </a:solidFill>
            </a:endParaRPr>
          </a:p>
        </p:txBody>
      </p:sp>
      <p:grpSp>
        <p:nvGrpSpPr>
          <p:cNvPr id="26" name="Group 12"/>
          <p:cNvGrpSpPr/>
          <p:nvPr/>
        </p:nvGrpSpPr>
        <p:grpSpPr>
          <a:xfrm>
            <a:off x="-285784" y="1071547"/>
            <a:ext cx="8215370" cy="928694"/>
            <a:chOff x="3787" y="1281"/>
            <a:chExt cx="2169" cy="288"/>
          </a:xfrm>
        </p:grpSpPr>
        <p:grpSp>
          <p:nvGrpSpPr>
            <p:cNvPr id="28" name="Group 13"/>
            <p:cNvGrpSpPr/>
            <p:nvPr/>
          </p:nvGrpSpPr>
          <p:grpSpPr>
            <a:xfrm>
              <a:off x="3787" y="1295"/>
              <a:ext cx="2169" cy="274"/>
              <a:chOff x="4187" y="1295"/>
              <a:chExt cx="1769" cy="274"/>
            </a:xfrm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4187" y="1478"/>
                <a:ext cx="1588" cy="91"/>
              </a:xfrm>
              <a:prstGeom prst="rect">
                <a:avLst/>
              </a:prstGeom>
              <a:solidFill>
                <a:srgbClr val="FDDF53">
                  <a:alpha val="56078"/>
                </a:srgbClr>
              </a:solidFill>
              <a:ln w="9525">
                <a:noFill/>
                <a:miter lim="800000"/>
              </a:ln>
            </p:spPr>
            <p:txBody>
              <a:bodyPr/>
              <a:lstStyle>
                <a:defPPr/>
              </a:lstStyle>
              <a:p>
                <a:endParaRPr lang="zh-CN" altLang="zh-CN"/>
              </a:p>
            </p:txBody>
          </p:sp>
          <p:sp>
            <p:nvSpPr>
              <p:cNvPr id="31" name="平行四边形 2"/>
              <p:cNvSpPr>
                <a:spLocks noChangeArrowheads="1"/>
              </p:cNvSpPr>
              <p:nvPr/>
            </p:nvSpPr>
            <p:spPr bwMode="auto">
              <a:xfrm>
                <a:off x="4187" y="1295"/>
                <a:ext cx="1769" cy="183"/>
              </a:xfrm>
              <a:prstGeom prst="parallelogram">
                <a:avLst>
                  <a:gd name="adj" fmla="val 70665"/>
                </a:avLst>
              </a:prstGeom>
              <a:solidFill>
                <a:srgbClr val="FDDF53"/>
              </a:solidFill>
              <a:ln w="9525">
                <a:noFill/>
                <a:miter lim="800000"/>
              </a:ln>
            </p:spPr>
            <p:txBody>
              <a:bodyPr/>
              <a:lstStyle>
                <a:defPPr/>
              </a:lstStyle>
              <a:p>
                <a:endParaRPr lang="zh-CN" altLang="zh-CN"/>
              </a:p>
            </p:txBody>
          </p:sp>
        </p:grp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4392" y="1281"/>
              <a:ext cx="917" cy="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endParaRPr lang="zh-CN" altLang="zh-CN" sz="2400" b="1"/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1285860"/>
            <a:ext cx="8501090" cy="535531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90000"/>
              </a:lnSpc>
            </a:pPr>
            <a:r>
              <a:rPr lang="en-US" altLang="zh-CN" sz="3200" smtClean="0">
                <a:solidFill>
                  <a:srgbClr val="FF0000"/>
                </a:solidFill>
                <a:sym typeface="+mn-ea"/>
              </a:rPr>
              <a:t>Do what's best for your  future_______(happy). </a:t>
            </a:r>
            <a:endParaRPr lang="en-US" altLang="zh-CN" sz="3200" smtClean="0">
              <a:solidFill>
                <a:srgbClr val="FF0000"/>
              </a:solidFill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5072066" y="1285860"/>
            <a:ext cx="2232025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en-US" altLang="zh-CN" sz="3200" b="1">
                <a:solidFill>
                  <a:srgbClr val="6600FF"/>
                </a:solidFill>
              </a:rPr>
              <a:t>happiness</a:t>
            </a:r>
            <a:endParaRPr lang="en-US" altLang="zh-CN" sz="3200" b="1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35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0" y="785794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2000232" y="5786454"/>
            <a:ext cx="6643733" cy="9227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分析句子结构，句子缺少主语， 则</a:t>
            </a:r>
            <a:endParaRPr lang="en-US" altLang="zh-CN" sz="3200" b="1" smtClean="0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考查</a:t>
            </a:r>
            <a:r>
              <a:rPr lang="en-US" altLang="zh-CN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doing/to do</a:t>
            </a: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作主语）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1928794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928802"/>
            <a:ext cx="9358346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1.__________ (work) in the open air has given you a good color.</a:t>
            </a:r>
            <a:endParaRPr 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2._________(walk) is a good form of exercise for both the young and the old.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78860"/>
          <p:cNvSpPr txBox="1"/>
          <p:nvPr/>
        </p:nvSpPr>
        <p:spPr>
          <a:xfrm>
            <a:off x="428596" y="2786058"/>
            <a:ext cx="207170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Walking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文本框 78860"/>
          <p:cNvSpPr txBox="1"/>
          <p:nvPr/>
        </p:nvSpPr>
        <p:spPr>
          <a:xfrm>
            <a:off x="428596" y="1928802"/>
            <a:ext cx="192882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Working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" name="文本框 78850"/>
          <p:cNvSpPr txBox="1"/>
          <p:nvPr/>
        </p:nvSpPr>
        <p:spPr>
          <a:xfrm>
            <a:off x="2000232" y="4714884"/>
            <a:ext cx="6786610" cy="1034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b="1" smtClean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Structure:</a:t>
            </a:r>
            <a:endParaRPr lang="en-US" altLang="zh-CN" sz="3200" b="1" smtClean="0"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“...______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...+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谓语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...”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AutoShape 12" descr="ayst"/>
          <p:cNvSpPr>
            <a:spLocks noChangeArrowheads="1"/>
          </p:cNvSpPr>
          <p:nvPr/>
        </p:nvSpPr>
        <p:spPr bwMode="auto">
          <a:xfrm>
            <a:off x="-214345" y="4357694"/>
            <a:ext cx="1428760" cy="2500306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572132" y="2000240"/>
            <a:ext cx="1428760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2857488" y="2928934"/>
            <a:ext cx="500066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8" grpId="0"/>
      <p:bldP spid="11" grpId="0"/>
      <p:bldP spid="15" grpId="0"/>
      <p:bldP spid="16" grpId="0"/>
      <p:bldP spid="18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0" y="785794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2000232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1928802"/>
            <a:ext cx="95396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He refused ________ (stop) until we reached the next stop. </a:t>
            </a:r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Still , the boy kept______(ride).</a:t>
            </a:r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71810"/>
            <a:ext cx="9572660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2.What makes the adobe dwellings admirable is  their ability to “air condition” a house without ______ (use) electric equipment</a:t>
            </a:r>
            <a:endParaRPr lang="zh-CN" altLang="en-US" sz="2800"/>
          </a:p>
        </p:txBody>
      </p:sp>
      <p:sp>
        <p:nvSpPr>
          <p:cNvPr id="12" name="文本框 78860"/>
          <p:cNvSpPr txBox="1"/>
          <p:nvPr/>
        </p:nvSpPr>
        <p:spPr>
          <a:xfrm>
            <a:off x="2143108" y="1928802"/>
            <a:ext cx="207170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to stop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" name="文本框 78860"/>
          <p:cNvSpPr txBox="1"/>
          <p:nvPr/>
        </p:nvSpPr>
        <p:spPr>
          <a:xfrm>
            <a:off x="2857488" y="2357430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riding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文本框 78860"/>
          <p:cNvSpPr txBox="1"/>
          <p:nvPr/>
        </p:nvSpPr>
        <p:spPr>
          <a:xfrm>
            <a:off x="5214942" y="350043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using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AutoShape 12" descr="ayst"/>
          <p:cNvSpPr>
            <a:spLocks noChangeArrowheads="1"/>
          </p:cNvSpPr>
          <p:nvPr/>
        </p:nvSpPr>
        <p:spPr bwMode="auto">
          <a:xfrm>
            <a:off x="-214346" y="4357694"/>
            <a:ext cx="1428760" cy="2500306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" name="文本框 78850"/>
          <p:cNvSpPr txBox="1"/>
          <p:nvPr/>
        </p:nvSpPr>
        <p:spPr>
          <a:xfrm>
            <a:off x="1428728" y="4943630"/>
            <a:ext cx="8215370" cy="1956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分析句子结构</a:t>
            </a:r>
            <a:endParaRPr lang="en-US" altLang="zh-CN" sz="3200" b="1" smtClean="0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⑴. vt.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后缺少宾语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则考查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doing/to do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作宾语；</a:t>
            </a:r>
            <a:endParaRPr lang="en-US" altLang="zh-CN" sz="3200" b="1" smtClean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⑵. prep./prepositional phrases 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后缺少宾语，</a:t>
            </a:r>
            <a:endParaRPr lang="en-US" altLang="zh-CN" sz="3200" b="1" smtClean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则填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doing/being done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857224" y="2000240"/>
            <a:ext cx="1000132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2071670" y="2500306"/>
            <a:ext cx="785818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4071934" y="3571876"/>
            <a:ext cx="1214446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9" grpId="0"/>
      <p:bldP spid="10" grpId="0"/>
      <p:bldP spid="12" grpId="0"/>
      <p:bldP spid="13" grpId="0"/>
      <p:bldP spid="14" grpId="0"/>
      <p:bldP spid="18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0" y="785794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1571604" y="5500702"/>
            <a:ext cx="7215206" cy="880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分析句子结构，系动词后缺少表语， 则</a:t>
            </a:r>
            <a:endParaRPr lang="en-US" altLang="zh-CN" sz="3200" b="1" smtClean="0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考查分词形容词（</a:t>
            </a:r>
            <a:r>
              <a:rPr lang="en-US" altLang="zh-CN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-ed/-ing </a:t>
            </a: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）作表语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2143108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928802"/>
            <a:ext cx="9358346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GB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1.I became ______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(bore)</a:t>
            </a:r>
            <a:r>
              <a:rPr lang="en-GB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watching too much television.</a:t>
            </a:r>
            <a:endParaRPr lang="zh-CN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.I felt ____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(encourage)</a:t>
            </a:r>
            <a:r>
              <a:rPr lang="en-GB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by his interest in my new invention.</a:t>
            </a:r>
            <a:endParaRPr lang="zh-CN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78860"/>
          <p:cNvSpPr txBox="1"/>
          <p:nvPr/>
        </p:nvSpPr>
        <p:spPr>
          <a:xfrm>
            <a:off x="1000100" y="2786058"/>
            <a:ext cx="27146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encouraged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文本框 78860"/>
          <p:cNvSpPr txBox="1"/>
          <p:nvPr/>
        </p:nvSpPr>
        <p:spPr>
          <a:xfrm>
            <a:off x="1643042" y="1928802"/>
            <a:ext cx="192882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bored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" name="文本框 78850"/>
          <p:cNvSpPr txBox="1"/>
          <p:nvPr/>
        </p:nvSpPr>
        <p:spPr>
          <a:xfrm>
            <a:off x="1571604" y="4429132"/>
            <a:ext cx="8042275" cy="10458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structure</a:t>
            </a:r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3200" b="1" smtClean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“...linking  v. _____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...”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AutoShape 12" descr="ayst"/>
          <p:cNvSpPr>
            <a:spLocks noChangeArrowheads="1"/>
          </p:cNvSpPr>
          <p:nvPr/>
        </p:nvSpPr>
        <p:spPr bwMode="auto">
          <a:xfrm>
            <a:off x="-214345" y="4357694"/>
            <a:ext cx="1428760" cy="2500306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71472" y="2000240"/>
            <a:ext cx="990600" cy="3841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00034" y="2857496"/>
            <a:ext cx="642942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8" grpId="0"/>
      <p:bldP spid="11" grpId="0"/>
      <p:bldP spid="15" grpId="0"/>
      <p:bldP spid="16" grpId="0"/>
      <p:bldP spid="18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7598" name="图片 6759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6710" y="-447357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文本框 67585"/>
          <p:cNvSpPr txBox="1"/>
          <p:nvPr/>
        </p:nvSpPr>
        <p:spPr>
          <a:xfrm>
            <a:off x="500034" y="642918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14575" y="1373493"/>
            <a:ext cx="885828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342900" lvl="0" indent="-342900"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1. We must </a:t>
            </a: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consider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the reaction of the </a:t>
            </a: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person________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(receive) the gift</a:t>
            </a: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7066571" y="1308726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receiving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6598920" y="2318385"/>
            <a:ext cx="2708910" cy="55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to be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s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hown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1643042" y="5286388"/>
            <a:ext cx="70580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structure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3200" b="1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...n._____(do)...”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596" name="矩形 67595"/>
          <p:cNvSpPr/>
          <p:nvPr/>
        </p:nvSpPr>
        <p:spPr>
          <a:xfrm>
            <a:off x="0" y="0"/>
            <a:ext cx="2357422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67597" name="矩形 67596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605" y="3134360"/>
            <a:ext cx="9293225" cy="94488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</a:rPr>
              <a:t>3..The play(戏剧)  ___________（produce）next month is aimed at reflecting the local culture.</a:t>
            </a:r>
            <a:endParaRPr lang="en-US" altLang="zh-CN" sz="2800" b="1" smtClean="0">
              <a:latin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012" y="2198370"/>
            <a:ext cx="8786874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2.We are looking forward to seeing the film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＿＿＿＿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(show) at the Grand Cinema.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67589"/>
          <p:cNvSpPr txBox="1"/>
          <p:nvPr/>
        </p:nvSpPr>
        <p:spPr>
          <a:xfrm>
            <a:off x="2426335" y="3152775"/>
            <a:ext cx="3664585" cy="55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to be produced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21920" y="4079240"/>
            <a:ext cx="9078595" cy="944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4.They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</a:rPr>
              <a:t>weren’t sure whether he could understand the       words _______(speak) to him.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67589"/>
          <p:cNvSpPr txBox="1"/>
          <p:nvPr/>
        </p:nvSpPr>
        <p:spPr>
          <a:xfrm>
            <a:off x="1009650" y="4538980"/>
            <a:ext cx="1730375" cy="55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spoken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AutoShape 12" descr="ayst"/>
          <p:cNvSpPr>
            <a:spLocks noChangeArrowheads="1"/>
          </p:cNvSpPr>
          <p:nvPr/>
        </p:nvSpPr>
        <p:spPr bwMode="auto">
          <a:xfrm>
            <a:off x="-214630" y="4819015"/>
            <a:ext cx="1407795" cy="2210435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009650" y="1443355"/>
            <a:ext cx="2136775" cy="368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933450" y="2318385"/>
            <a:ext cx="3467735" cy="368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8565515" y="3244850"/>
            <a:ext cx="372745" cy="368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5128895" y="4154805"/>
            <a:ext cx="2569210" cy="368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9050" y="3695065"/>
            <a:ext cx="1379855" cy="368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78851" name="文本框 78850"/>
          <p:cNvSpPr txBox="1"/>
          <p:nvPr/>
        </p:nvSpPr>
        <p:spPr>
          <a:xfrm>
            <a:off x="1690638" y="5977759"/>
            <a:ext cx="7453362" cy="880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分析句子结构，简单句不缺谓语， 则</a:t>
            </a:r>
            <a:endParaRPr lang="en-US" altLang="zh-CN" sz="3200" b="1" smtClean="0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考查非谓语作后置定语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1" grpId="0"/>
      <p:bldP spid="67592" grpId="0"/>
      <p:bldP spid="16" grpId="0"/>
      <p:bldP spid="17" grpId="0"/>
      <p:bldP spid="18" grpId="0"/>
      <p:bldP spid="2" grpId="0"/>
      <p:bldP spid="3" grpId="0"/>
      <p:bldP spid="4" grpId="0"/>
      <p:bldP spid="12" grpId="0"/>
      <p:bldP spid="5" grpId="0"/>
      <p:bldP spid="6" grpId="0"/>
      <p:bldP spid="7" grpId="0"/>
      <p:bldP spid="8" grpId="0"/>
      <p:bldP spid="788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7598" name="图片 6759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文本框 67585"/>
          <p:cNvSpPr txBox="1"/>
          <p:nvPr/>
        </p:nvSpPr>
        <p:spPr>
          <a:xfrm>
            <a:off x="473075" y="692150"/>
            <a:ext cx="3024188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1571604" y="5286388"/>
            <a:ext cx="6215106" cy="880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structure:</a:t>
            </a:r>
            <a:endParaRPr lang="en-US" altLang="zh-CN" sz="3200" smtClean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                 </a:t>
            </a:r>
            <a:endParaRPr lang="en-US" altLang="zh-CN" sz="3200" smtClean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596" name="矩形 67595"/>
          <p:cNvSpPr/>
          <p:nvPr/>
        </p:nvSpPr>
        <p:spPr>
          <a:xfrm>
            <a:off x="0" y="0"/>
            <a:ext cx="1928794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67597" name="矩形 67596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-140970" y="1565275"/>
            <a:ext cx="9284970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1.He suddenly appeared in class one day, _______ (wear) sun glasses.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2. He spit it out, _______ (say) it was awful.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3.People probably cooked their food in large pots, </a:t>
            </a:r>
            <a:r>
              <a:rPr lang="en-US" altLang="zh-CN" sz="2800" b="1" u="sng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2800" b="1" u="sng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800" b="1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(use) twigs(</a:t>
            </a:r>
            <a:r>
              <a:rPr lang="zh-CN" altLang="en-US" sz="2800" b="1" smtClean="0">
                <a:ln>
                  <a:noFill/>
                </a:ln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树枝</a:t>
            </a:r>
            <a:r>
              <a:rPr lang="en-US" altLang="zh-CN" sz="2800" b="1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)to remove it. </a:t>
            </a:r>
            <a:endParaRPr lang="en-US" altLang="zh-CN" sz="2800" b="1" smtClean="0">
              <a:ln>
                <a:noFill/>
              </a:ln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4.</a:t>
            </a:r>
            <a:r>
              <a:rPr lang="zh-CN" altLang="en-US" sz="2800" b="1" smtClean="0">
                <a:latin typeface="Times New Roman" panose="02020603050405020304" pitchFamily="18" charset="0"/>
              </a:rPr>
              <a:t>______</a:t>
            </a:r>
            <a:r>
              <a:rPr lang="en-US" altLang="zh-CN" sz="2800" b="1" smtClean="0">
                <a:latin typeface="Times New Roman" panose="02020603050405020304" pitchFamily="18" charset="0"/>
              </a:rPr>
              <a:t>____</a:t>
            </a:r>
            <a:r>
              <a:rPr lang="zh-CN" altLang="en-US" sz="2800" b="1" smtClean="0"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</a:rPr>
              <a:t>(complete) </a:t>
            </a:r>
            <a:r>
              <a:rPr lang="zh-CN" altLang="en-US" sz="2800" b="1" smtClean="0">
                <a:latin typeface="Times New Roman" panose="02020603050405020304" pitchFamily="18" charset="0"/>
              </a:rPr>
              <a:t>the </a:t>
            </a:r>
            <a:r>
              <a:rPr lang="zh-CN" altLang="en-US" sz="2800" b="1">
                <a:latin typeface="Times New Roman" panose="02020603050405020304" pitchFamily="18" charset="0"/>
              </a:rPr>
              <a:t>project in time, the staff(员工) were working at weekends.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</a:rPr>
              <a:t>. _____ (See) the big snake, the little girl looked frighten</a:t>
            </a:r>
            <a:r>
              <a:rPr lang="en-US" altLang="zh-CN" sz="2800" b="1">
                <a:latin typeface="Times New Roman" panose="02020603050405020304" pitchFamily="18" charset="0"/>
              </a:rPr>
              <a:t>ed</a:t>
            </a:r>
            <a:r>
              <a:rPr lang="zh-CN" altLang="en-US" sz="2800" b="1">
                <a:latin typeface="Times New Roman" panose="02020603050405020304" pitchFamily="18" charset="0"/>
              </a:rPr>
              <a:t> .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8" name="AutoShape 12" descr="ayst"/>
          <p:cNvSpPr>
            <a:spLocks noChangeArrowheads="1"/>
          </p:cNvSpPr>
          <p:nvPr/>
        </p:nvSpPr>
        <p:spPr bwMode="auto">
          <a:xfrm>
            <a:off x="-214345" y="5072074"/>
            <a:ext cx="1357322" cy="1996121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" name="AutoShape 5"/>
          <p:cNvSpPr/>
          <p:nvPr/>
        </p:nvSpPr>
        <p:spPr>
          <a:xfrm>
            <a:off x="3214678" y="5357826"/>
            <a:ext cx="214314" cy="857232"/>
          </a:xfrm>
          <a:prstGeom prst="leftBrace">
            <a:avLst>
              <a:gd name="adj1" fmla="val 79402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0430" y="5000636"/>
            <a:ext cx="3931920" cy="5791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_____ (do)… , 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…</a:t>
            </a:r>
            <a:endParaRPr lang="zh-CN" altLang="en-US" sz="3200" b="1"/>
          </a:p>
        </p:txBody>
      </p:sp>
      <p:sp>
        <p:nvSpPr>
          <p:cNvPr id="12" name="矩形 11"/>
          <p:cNvSpPr/>
          <p:nvPr/>
        </p:nvSpPr>
        <p:spPr>
          <a:xfrm>
            <a:off x="3428992" y="5786454"/>
            <a:ext cx="3534942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... , ____ (do)...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78850"/>
          <p:cNvSpPr txBox="1"/>
          <p:nvPr/>
        </p:nvSpPr>
        <p:spPr>
          <a:xfrm>
            <a:off x="1785918" y="6494824"/>
            <a:ext cx="4810188" cy="3631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考查非谓语作状语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67588"/>
          <p:cNvSpPr txBox="1"/>
          <p:nvPr/>
        </p:nvSpPr>
        <p:spPr>
          <a:xfrm>
            <a:off x="6286512" y="1571612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wearing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文本框 67588"/>
          <p:cNvSpPr txBox="1"/>
          <p:nvPr/>
        </p:nvSpPr>
        <p:spPr>
          <a:xfrm>
            <a:off x="2357422" y="2428868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saying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" name="文本框 67588"/>
          <p:cNvSpPr txBox="1"/>
          <p:nvPr/>
        </p:nvSpPr>
        <p:spPr>
          <a:xfrm>
            <a:off x="7572396" y="2786058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using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" name="文本框 67588"/>
          <p:cNvSpPr txBox="1"/>
          <p:nvPr/>
        </p:nvSpPr>
        <p:spPr>
          <a:xfrm>
            <a:off x="0" y="3714752"/>
            <a:ext cx="37147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To complete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文本框 67588"/>
          <p:cNvSpPr txBox="1"/>
          <p:nvPr/>
        </p:nvSpPr>
        <p:spPr>
          <a:xfrm>
            <a:off x="0" y="4572008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Seeing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10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7598" name="图片 6759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文本框 67585"/>
          <p:cNvSpPr txBox="1"/>
          <p:nvPr/>
        </p:nvSpPr>
        <p:spPr>
          <a:xfrm>
            <a:off x="285720" y="642918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7596" name="矩形 67595"/>
          <p:cNvSpPr/>
          <p:nvPr/>
        </p:nvSpPr>
        <p:spPr>
          <a:xfrm>
            <a:off x="0" y="0"/>
            <a:ext cx="2071670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67597" name="矩形 67596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428736"/>
            <a:ext cx="9572692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middle-aged couple found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new car ______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steal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143116"/>
            <a:ext cx="928690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GB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2.Jack saw a woman ______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(stand) </a:t>
            </a:r>
            <a:r>
              <a:rPr lang="en-GB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 the dog , so he walked up to her.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571876"/>
            <a:ext cx="9358346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kern="100" smtClean="0">
                <a:latin typeface="Times New Roman" panose="02020603050405020304" pitchFamily="18" charset="0"/>
                <a:ea typeface="华文细黑" panose="02010600040101010101" charset="-122"/>
                <a:cs typeface="Times New Roman" panose="02020603050405020304" pitchFamily="18" charset="0"/>
              </a:rPr>
              <a:t>4.When we saw the road _________ (cover) with snow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华文细黑" panose="0201060004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华文细黑" panose="02010600040101010101" charset="-122"/>
                <a:cs typeface="Times New Roman" panose="02020603050405020304" pitchFamily="18" charset="0"/>
              </a:rPr>
              <a:t>we decided to spend the holiday at home.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3071810"/>
            <a:ext cx="942758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3.Can you make yourself</a:t>
            </a: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 (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understand)</a:t>
            </a: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English?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4500570"/>
            <a:ext cx="950122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boy _____(lead) the way, we'll have no difficulty finding the temple.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2" descr="ayst"/>
          <p:cNvSpPr>
            <a:spLocks noChangeArrowheads="1"/>
          </p:cNvSpPr>
          <p:nvPr/>
        </p:nvSpPr>
        <p:spPr bwMode="auto">
          <a:xfrm>
            <a:off x="-214345" y="5357826"/>
            <a:ext cx="1357322" cy="1710369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" name="文本框 67588"/>
          <p:cNvSpPr txBox="1"/>
          <p:nvPr/>
        </p:nvSpPr>
        <p:spPr>
          <a:xfrm>
            <a:off x="6715140" y="1428736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stolen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文本框 67588"/>
          <p:cNvSpPr txBox="1"/>
          <p:nvPr/>
        </p:nvSpPr>
        <p:spPr>
          <a:xfrm>
            <a:off x="3000364" y="2214554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standing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9" name="文本框 67588"/>
          <p:cNvSpPr txBox="1"/>
          <p:nvPr/>
        </p:nvSpPr>
        <p:spPr>
          <a:xfrm>
            <a:off x="3857620" y="3143248"/>
            <a:ext cx="28575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understood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" name="文本框 67588"/>
          <p:cNvSpPr txBox="1"/>
          <p:nvPr/>
        </p:nvSpPr>
        <p:spPr>
          <a:xfrm>
            <a:off x="3857620" y="3643314"/>
            <a:ext cx="187166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covered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" name="文本框 67588"/>
          <p:cNvSpPr txBox="1"/>
          <p:nvPr/>
        </p:nvSpPr>
        <p:spPr>
          <a:xfrm>
            <a:off x="2143108" y="4500570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leading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2" name="文本框 78850"/>
          <p:cNvSpPr txBox="1"/>
          <p:nvPr/>
        </p:nvSpPr>
        <p:spPr>
          <a:xfrm>
            <a:off x="1428728" y="5715016"/>
            <a:ext cx="7453362" cy="9227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非谓语作宾补：主要考查感官动词、使</a:t>
            </a:r>
            <a:endParaRPr lang="en-US" altLang="zh-CN" sz="3200" b="1" smtClean="0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役动词的用法；</a:t>
            </a:r>
            <a:r>
              <a:rPr lang="en-US" altLang="zh-CN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en-US" sz="3200" b="1" smtClean="0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的复合结构。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28" name="图片 7682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460" y="-4111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164783" y="3036888"/>
            <a:ext cx="314325" cy="314325"/>
            <a:chExt cx="630238" cy="630237"/>
          </a:xfrm>
        </p:grpSpPr>
        <p:sp>
          <p:nvSpPr>
            <p:cNvPr id="76812" name="Oval 6"/>
            <p:cNvSpPr/>
            <p:nvPr/>
          </p:nvSpPr>
          <p:spPr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813" name="Oval 7"/>
            <p:cNvSpPr/>
            <p:nvPr/>
          </p:nvSpPr>
          <p:spPr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6820" name="AutoShape 5"/>
          <p:cNvSpPr/>
          <p:nvPr/>
        </p:nvSpPr>
        <p:spPr>
          <a:xfrm>
            <a:off x="2950845" y="1304290"/>
            <a:ext cx="298450" cy="4553602"/>
          </a:xfrm>
          <a:prstGeom prst="leftBrace">
            <a:avLst>
              <a:gd name="adj1" fmla="val 79402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24" name="Text Box 6"/>
          <p:cNvSpPr txBox="1"/>
          <p:nvPr/>
        </p:nvSpPr>
        <p:spPr>
          <a:xfrm>
            <a:off x="558483" y="2843530"/>
            <a:ext cx="2320925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给出动词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6"/>
          <p:cNvGrpSpPr/>
          <p:nvPr/>
        </p:nvGrpSpPr>
        <p:grpSpPr>
          <a:xfrm>
            <a:off x="7072330" y="4214818"/>
            <a:ext cx="2369820" cy="3039110"/>
            <a:chOff x="2936" y="1398"/>
            <a:chExt cx="2654" cy="2657"/>
          </a:xfrm>
        </p:grpSpPr>
        <p:grpSp>
          <p:nvGrpSpPr>
            <p:cNvPr id="4" name="Group 4"/>
            <p:cNvGrpSpPr/>
            <p:nvPr/>
          </p:nvGrpSpPr>
          <p:grpSpPr>
            <a:xfrm rot="2760000">
              <a:off x="2934" y="1400"/>
              <a:ext cx="2658" cy="2654"/>
              <a:chExt cx="6235" cy="6233"/>
            </a:xfrm>
          </p:grpSpPr>
          <p:sp>
            <p:nvSpPr>
              <p:cNvPr id="40" name="Arc 5"/>
              <p:cNvSpPr/>
              <p:nvPr/>
            </p:nvSpPr>
            <p:spPr>
              <a:xfrm flipV="1">
                <a:off x="3118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Arc 6"/>
              <p:cNvSpPr/>
              <p:nvPr/>
            </p:nvSpPr>
            <p:spPr>
              <a:xfrm>
                <a:off x="3118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Arc 7"/>
              <p:cNvSpPr/>
              <p:nvPr/>
            </p:nvSpPr>
            <p:spPr>
              <a:xfrm flipH="1" flipV="1">
                <a:off x="0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Arc 8"/>
              <p:cNvSpPr/>
              <p:nvPr/>
            </p:nvSpPr>
            <p:spPr>
              <a:xfrm flipH="1">
                <a:off x="0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Arc 9"/>
              <p:cNvSpPr/>
              <p:nvPr/>
            </p:nvSpPr>
            <p:spPr>
              <a:xfrm>
                <a:off x="3118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Arc 10"/>
              <p:cNvSpPr/>
              <p:nvPr/>
            </p:nvSpPr>
            <p:spPr>
              <a:xfrm flipH="1" flipV="1">
                <a:off x="510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Arc 11"/>
              <p:cNvSpPr/>
              <p:nvPr/>
            </p:nvSpPr>
            <p:spPr>
              <a:xfrm flipH="1">
                <a:off x="510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Arc 12"/>
              <p:cNvSpPr/>
              <p:nvPr/>
            </p:nvSpPr>
            <p:spPr>
              <a:xfrm flipV="1">
                <a:off x="3118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 useBgFill="1">
            <p:nvSpPr>
              <p:cNvPr id="48" name="AutoShape 13"/>
              <p:cNvSpPr/>
              <p:nvPr/>
            </p:nvSpPr>
            <p:spPr>
              <a:xfrm>
                <a:off x="792" y="791"/>
                <a:ext cx="4652" cy="4652"/>
              </a:xfrm>
              <a:prstGeom prst="flowChartConnector">
                <a:avLst/>
              </a:prstGeom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Text Box 15"/>
            <p:cNvSpPr txBox="1"/>
            <p:nvPr/>
          </p:nvSpPr>
          <p:spPr>
            <a:xfrm>
              <a:off x="3350" y="2378"/>
              <a:ext cx="1902" cy="1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pPr lvl="0" eaLnBrk="1" hangingPunct="1"/>
              <a:r>
                <a:rPr lang="zh-CN" altLang="en-US" sz="5400" b="1">
                  <a:solidFill>
                    <a:srgbClr val="FF4D5E"/>
                  </a:solidFill>
                  <a:latin typeface="Harlow Solid Italic" panose="04030604020f02020d02" pitchFamily="82" charset="0"/>
                  <a:ea typeface="宋体" panose="02010600030101010101" pitchFamily="2" charset="-122"/>
                </a:rPr>
                <a:t>语法填空</a:t>
              </a:r>
              <a:endParaRPr lang="zh-CN" altLang="en-US" sz="5400" b="1">
                <a:solidFill>
                  <a:srgbClr val="FF4D5E"/>
                </a:solidFill>
                <a:latin typeface="Harlow Solid Italic" panose="04030604020f02020d02" pitchFamily="82" charset="0"/>
                <a:ea typeface="宋体" panose="02010600030101010101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0" y="0"/>
            <a:ext cx="2285984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总结归纳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28" name="AutoShape 12" descr="ayst"/>
          <p:cNvSpPr>
            <a:spLocks noChangeArrowheads="1"/>
          </p:cNvSpPr>
          <p:nvPr/>
        </p:nvSpPr>
        <p:spPr bwMode="auto">
          <a:xfrm>
            <a:off x="-214346" y="3857628"/>
            <a:ext cx="1800225" cy="3000372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" name="Text Box 12"/>
          <p:cNvSpPr txBox="1"/>
          <p:nvPr/>
        </p:nvSpPr>
        <p:spPr>
          <a:xfrm>
            <a:off x="3357554" y="1142984"/>
            <a:ext cx="1871662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谓语动词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AutoShape 5"/>
          <p:cNvSpPr/>
          <p:nvPr/>
        </p:nvSpPr>
        <p:spPr>
          <a:xfrm>
            <a:off x="5286380" y="857232"/>
            <a:ext cx="165424" cy="1714512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12"/>
          <p:cNvSpPr txBox="1"/>
          <p:nvPr/>
        </p:nvSpPr>
        <p:spPr>
          <a:xfrm>
            <a:off x="5500694" y="563860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时态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12"/>
          <p:cNvSpPr txBox="1"/>
          <p:nvPr/>
        </p:nvSpPr>
        <p:spPr>
          <a:xfrm>
            <a:off x="5572132" y="1357298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语态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12"/>
          <p:cNvSpPr txBox="1"/>
          <p:nvPr/>
        </p:nvSpPr>
        <p:spPr>
          <a:xfrm>
            <a:off x="5572132" y="2143116"/>
            <a:ext cx="1871663" cy="5791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主谓一致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14678" y="542926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 smtClean="0"/>
              <a:t>______________</a:t>
            </a:r>
            <a:endParaRPr lang="en-US" altLang="zh-CN" b="1"/>
          </a:p>
        </p:txBody>
      </p:sp>
      <p:sp>
        <p:nvSpPr>
          <p:cNvPr id="21" name="AutoShape 5"/>
          <p:cNvSpPr/>
          <p:nvPr/>
        </p:nvSpPr>
        <p:spPr>
          <a:xfrm>
            <a:off x="5500694" y="4214818"/>
            <a:ext cx="214314" cy="2643182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00760" y="4286256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2" name="文本框 31"/>
          <p:cNvSpPr txBox="1"/>
          <p:nvPr/>
        </p:nvSpPr>
        <p:spPr>
          <a:xfrm>
            <a:off x="6000760" y="4786322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3" name="文本框 32"/>
          <p:cNvSpPr txBox="1"/>
          <p:nvPr/>
        </p:nvSpPr>
        <p:spPr>
          <a:xfrm>
            <a:off x="5786446" y="5286388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4" name="文本框 33"/>
          <p:cNvSpPr txBox="1"/>
          <p:nvPr/>
        </p:nvSpPr>
        <p:spPr>
          <a:xfrm>
            <a:off x="5929322" y="5786454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5" name="文本框 34"/>
          <p:cNvSpPr txBox="1"/>
          <p:nvPr/>
        </p:nvSpPr>
        <p:spPr>
          <a:xfrm>
            <a:off x="5929322" y="6143644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6" name="文本框 35"/>
          <p:cNvSpPr txBox="1"/>
          <p:nvPr/>
        </p:nvSpPr>
        <p:spPr>
          <a:xfrm>
            <a:off x="5929322" y="648970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7" name="文本框 36"/>
          <p:cNvSpPr txBox="1"/>
          <p:nvPr/>
        </p:nvSpPr>
        <p:spPr>
          <a:xfrm>
            <a:off x="3329305" y="1462405"/>
            <a:ext cx="1887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_______________</a:t>
            </a:r>
            <a:endParaRPr lang="en-US" altLang="zh-CN" b="1"/>
          </a:p>
        </p:txBody>
      </p:sp>
      <p:sp>
        <p:nvSpPr>
          <p:cNvPr id="5" name="文本框 4"/>
          <p:cNvSpPr txBox="1"/>
          <p:nvPr/>
        </p:nvSpPr>
        <p:spPr>
          <a:xfrm>
            <a:off x="5572125" y="2475230"/>
            <a:ext cx="1870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</a:t>
            </a:r>
            <a:endParaRPr lang="en-US" altLang="zh-CN" b="1"/>
          </a:p>
        </p:txBody>
      </p:sp>
      <p:sp>
        <p:nvSpPr>
          <p:cNvPr id="6" name="文本框 5"/>
          <p:cNvSpPr txBox="1"/>
          <p:nvPr/>
        </p:nvSpPr>
        <p:spPr>
          <a:xfrm>
            <a:off x="5501005" y="1722120"/>
            <a:ext cx="1887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_______________</a:t>
            </a:r>
            <a:endParaRPr lang="en-US" altLang="zh-CN" b="1"/>
          </a:p>
        </p:txBody>
      </p:sp>
      <p:sp>
        <p:nvSpPr>
          <p:cNvPr id="7" name="文本框 6"/>
          <p:cNvSpPr txBox="1"/>
          <p:nvPr/>
        </p:nvSpPr>
        <p:spPr>
          <a:xfrm>
            <a:off x="5572125" y="857250"/>
            <a:ext cx="17741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</a:t>
            </a:r>
            <a:endParaRPr lang="en-US" altLang="zh-CN" b="1"/>
          </a:p>
        </p:txBody>
      </p:sp>
      <p:sp>
        <p:nvSpPr>
          <p:cNvPr id="51" name="Text Box 12"/>
          <p:cNvSpPr txBox="1"/>
          <p:nvPr/>
        </p:nvSpPr>
        <p:spPr>
          <a:xfrm>
            <a:off x="3214678" y="5072074"/>
            <a:ext cx="2286016" cy="5847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非谓语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Text Box 12"/>
          <p:cNvSpPr txBox="1"/>
          <p:nvPr/>
        </p:nvSpPr>
        <p:spPr>
          <a:xfrm>
            <a:off x="5929322" y="3714752"/>
            <a:ext cx="1857387" cy="5232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作主语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Text Box 12"/>
          <p:cNvSpPr txBox="1"/>
          <p:nvPr/>
        </p:nvSpPr>
        <p:spPr>
          <a:xfrm>
            <a:off x="5929322" y="4929198"/>
            <a:ext cx="1871663" cy="5232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作表语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12"/>
          <p:cNvSpPr txBox="1"/>
          <p:nvPr/>
        </p:nvSpPr>
        <p:spPr>
          <a:xfrm>
            <a:off x="5929322" y="4357694"/>
            <a:ext cx="1871663" cy="5232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作宾语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Text Box 12"/>
          <p:cNvSpPr txBox="1"/>
          <p:nvPr/>
        </p:nvSpPr>
        <p:spPr>
          <a:xfrm>
            <a:off x="5857884" y="6000768"/>
            <a:ext cx="1871663" cy="5232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作状语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Text Box 12"/>
          <p:cNvSpPr txBox="1"/>
          <p:nvPr/>
        </p:nvSpPr>
        <p:spPr>
          <a:xfrm>
            <a:off x="5929322" y="5429264"/>
            <a:ext cx="1871663" cy="5232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作定语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Text Box 12"/>
          <p:cNvSpPr txBox="1"/>
          <p:nvPr/>
        </p:nvSpPr>
        <p:spPr>
          <a:xfrm>
            <a:off x="5857884" y="6596390"/>
            <a:ext cx="1871663" cy="5232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作宾补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0" grpId="0"/>
      <p:bldP spid="76824" grpId="0"/>
      <p:bldP spid="23" grpId="0"/>
      <p:bldP spid="24" grpId="0"/>
      <p:bldP spid="25" grpId="0"/>
      <p:bldP spid="26" grpId="0"/>
      <p:bldP spid="27" grpId="0"/>
      <p:bldP spid="20" grpId="0"/>
      <p:bldP spid="21" grpId="0"/>
      <p:bldP spid="22" grpId="0"/>
      <p:bldP spid="32" grpId="0"/>
      <p:bldP spid="33" grpId="0"/>
      <p:bldP spid="34" grpId="0"/>
      <p:bldP spid="35" grpId="0"/>
      <p:bldP spid="36" grpId="0"/>
      <p:bldP spid="37" grpId="0"/>
      <p:bldP spid="5" grpId="0"/>
      <p:bldP spid="6" grpId="0"/>
      <p:bldP spid="7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0" y="571480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4572032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Practice makes perfect.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571868" y="1500174"/>
            <a:ext cx="1627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to reduce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-142908" y="1571612"/>
            <a:ext cx="9644098" cy="1005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1.It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took years of work   ________ </a:t>
            </a: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reduce ) the industrial pollution </a:t>
            </a: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clean the water.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786058"/>
            <a:ext cx="957269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2.It's not easy ______(learn)  English well.    _______ (read) as much as possible is necessary.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86578" y="2714620"/>
            <a:ext cx="1383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Reading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14678" y="3786190"/>
            <a:ext cx="1605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being left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282" y="4643446"/>
            <a:ext cx="1630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err="1" smtClean="0">
                <a:solidFill>
                  <a:srgbClr val="FF0066"/>
                </a:solidFill>
              </a:rPr>
              <a:t>Practising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72330" y="4572008"/>
            <a:ext cx="1277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making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9322" y="5715016"/>
            <a:ext cx="1244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writing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42908" y="3857628"/>
            <a:ext cx="9850774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She doesn’t mind _________ (leave) at home alone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though she may feel lonely.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________ (practise)all the time is the key to ______ (make)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progress in English.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-214346" y="5715016"/>
            <a:ext cx="919822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He relaxed for a while and went on ________ (write) the 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report.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71670" y="2786058"/>
            <a:ext cx="1373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to learn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664" y="-359119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0" y="571480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4572032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Practice makes perfect.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286380" y="1285860"/>
            <a:ext cx="2134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disappointed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-142591" y="1214422"/>
            <a:ext cx="9644098" cy="1040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6.Some of them looked anxious and ___________(disappoint).</a:t>
            </a:r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42591" y="1809421"/>
            <a:ext cx="9572692" cy="94488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</a:rPr>
              <a:t>7. Mary felt ________ (please), because ... </a:t>
            </a:r>
            <a:endParaRPr lang="en-US" altLang="zh-CN" sz="2800" b="1" smtClean="0">
              <a:latin typeface="Times New Roman" panose="02020603050405020304" pitchFamily="18" charset="0"/>
            </a:endParaRPr>
          </a:p>
          <a:p>
            <a:pPr/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84963" y="2253935"/>
            <a:ext cx="12033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sz="2800" b="1" smtClean="0">
                <a:solidFill>
                  <a:srgbClr val="FF0066"/>
                </a:solidFill>
              </a:rPr>
              <a:t>bored</a:t>
            </a:r>
            <a:endParaRPr lang="en-US" sz="2800" b="1">
              <a:solidFill>
                <a:srgbClr val="FF006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76252" y="3092141"/>
            <a:ext cx="16002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sz="2800" b="1" err="1" smtClean="0">
                <a:solidFill>
                  <a:srgbClr val="FF0066"/>
                </a:solidFill>
              </a:rPr>
              <a:t>founded</a:t>
            </a:r>
            <a:endParaRPr lang="en-US" sz="2800" b="1">
              <a:solidFill>
                <a:srgbClr val="FF006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71700" y="4265303"/>
            <a:ext cx="16465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enjoying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73907" y="5097161"/>
            <a:ext cx="29019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to be discussed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43042" y="1785926"/>
            <a:ext cx="1340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pleased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-165100" y="3320730"/>
            <a:ext cx="9144000" cy="944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9.Tsinghua University,_______ (found) in 1911, is home to     a number of outstanding people.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-93345" y="2375535"/>
            <a:ext cx="952309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I wasn’t ________  (bore) with the lesson, because he often   told jokes.</a:t>
            </a:r>
            <a:r>
              <a:rPr lang="en-US" altLang="zh-CN" sz="1200" b="0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111760" y="5210175"/>
            <a:ext cx="951103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11.The question ________ (discuss ) next year is connected with our daily </a:t>
            </a:r>
            <a:r>
              <a:rPr lang="en-US" altLang="zh-CN" sz="2800" b="1" u="none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life.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-93345" y="4265295"/>
            <a:ext cx="8907780" cy="94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/>
          </a:lstStyle>
          <a:p>
            <a:pPr algn="l"/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10.The park was full of people </a:t>
            </a:r>
            <a:r>
              <a:rPr lang="en-US" altLang="zh-CN" sz="2800" b="1" u="sng" kern="100" smtClean="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	    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(</a:t>
            </a:r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enjoy) themselves </a:t>
            </a:r>
            <a:endParaRPr lang="en-US" altLang="zh-CN" sz="2800" b="1" kern="100">
              <a:latin typeface="Times New Roman" panose="02020603050405020304" pitchFamily="18" charset="0"/>
              <a:ea typeface="华文细黑"/>
              <a:cs typeface="Courier New" panose="02070309020205020404"/>
              <a:sym typeface="+mn-ea"/>
            </a:endParaRPr>
          </a:p>
          <a:p>
            <a:pPr algn="l"/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  in the sunshine.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-143510" y="3496945"/>
            <a:ext cx="9765030" cy="94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/>
          </a:lstStyle>
          <a:p>
            <a:pPr/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15.Like ancient sailors</a:t>
            </a:r>
            <a:r>
              <a:rPr lang="zh-CN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Times New Roman" panose="02020603050405020304"/>
                <a:sym typeface="+mn-ea"/>
              </a:rPr>
              <a:t>，</a:t>
            </a:r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birds can find their way </a:t>
            </a:r>
            <a:r>
              <a:rPr lang="en-US" altLang="zh-CN" sz="2800" b="1" u="sng" kern="100" smtClean="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	       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(</a:t>
            </a:r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use)</a:t>
            </a:r>
            <a:endParaRPr lang="en-US" altLang="zh-CN" sz="2800" b="1" kern="100">
              <a:latin typeface="Times New Roman" panose="02020603050405020304" pitchFamily="18" charset="0"/>
              <a:ea typeface="华文细黑" panose="02010600040101010101" charset="-122"/>
              <a:cs typeface="Courier New" panose="02070309020205020404"/>
              <a:sym typeface="+mn-ea"/>
            </a:endParaRPr>
          </a:p>
          <a:p>
            <a:pPr/>
            <a:r>
              <a:rPr lang="en-US" altLang="zh-CN" sz="2800" b="1" kern="100">
                <a:latin typeface="Times New Roman" panose="02020603050405020304" pitchFamily="18" charset="0"/>
                <a:ea typeface="华文细黑" panose="02010600040101010101" charset="-122"/>
                <a:cs typeface="Courier New" panose="02070309020205020404"/>
                <a:sym typeface="+mn-ea"/>
              </a:rPr>
              <a:t> the sun and the stars.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8850" name="文本框 78849"/>
          <p:cNvSpPr txBox="1"/>
          <p:nvPr/>
        </p:nvSpPr>
        <p:spPr>
          <a:xfrm>
            <a:off x="0" y="571480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4572032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Practice makes perfect.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-143510" y="1271905"/>
            <a:ext cx="9476740" cy="222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_______ (attract) by the beauty of nature</a:t>
            </a:r>
            <a:r>
              <a:rPr lang="zh-CN" altLang="en-US" sz="2800" b="1" u="none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girl decided to spend another two days on the farm.</a:t>
            </a:r>
            <a:endParaRPr lang="en-US" altLang="zh-CN" sz="2800" b="1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sz="2800" b="1" u="none">
                <a:latin typeface="Times New Roman" panose="02020603050405020304" pitchFamily="18" charset="0"/>
              </a:rPr>
              <a:t>We can’t go out in this weather，”said Bob，________ (look) out of the window.</a:t>
            </a:r>
            <a:endParaRPr sz="2800" b="1" u="none">
              <a:latin typeface="Times New Roman" panose="02020603050405020304" pitchFamily="18" charset="0"/>
            </a:endParaRPr>
          </a:p>
          <a:p>
            <a:pPr/>
            <a:r>
              <a:rPr sz="2800" b="1" u="none">
                <a:latin typeface="Times New Roman" panose="02020603050405020304" pitchFamily="18" charset="0"/>
              </a:rPr>
              <a:t>14. _____ (give) time</a:t>
            </a:r>
            <a:r>
              <a:rPr lang="zh-CN" altLang="en-US" sz="2800" b="1" u="none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he’ll make a first-class tennis player.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80" y="1271890"/>
            <a:ext cx="15595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Attracted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7239640" y="2123425"/>
            <a:ext cx="12712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looking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10850" y="2974960"/>
            <a:ext cx="10318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sz="2800" b="1" smtClean="0">
                <a:solidFill>
                  <a:srgbClr val="FF0066"/>
                </a:solidFill>
              </a:rPr>
              <a:t>Given</a:t>
            </a:r>
            <a:endParaRPr lang="en-US" sz="2800" b="1">
              <a:solidFill>
                <a:srgbClr val="FF0066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7547615" y="3496930"/>
            <a:ext cx="9632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sz="2800" b="1" smtClean="0">
                <a:solidFill>
                  <a:srgbClr val="FF0066"/>
                </a:solidFill>
              </a:rPr>
              <a:t>using</a:t>
            </a:r>
            <a:endParaRPr lang="en-US" sz="2800" b="1">
              <a:solidFill>
                <a:srgbClr val="FF0066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43510" y="4323080"/>
            <a:ext cx="9554210" cy="2225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16.-Come on, please give me some ideas about the project.</a:t>
            </a:r>
            <a:endParaRPr lang="en-US" altLang="zh-CN" sz="2800" b="1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/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-Sorry. With so much work</a:t>
            </a:r>
            <a:r>
              <a:rPr lang="en-US" altLang="zh-CN" sz="2800" b="1" u="sng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(</a:t>
            </a:r>
            <a:r>
              <a:rPr lang="en-US" altLang="zh-CN" sz="2800" b="1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fill )my mind, I almost      break down.</a:t>
            </a:r>
            <a:endParaRPr lang="en-US" altLang="zh-CN" sz="2800" b="1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/>
            <a:r>
              <a:rPr lang="en-US" altLang="zh-CN" sz="2800" b="1">
                <a:latin typeface="Times New Roman" panose="02020603050405020304" pitchFamily="18" charset="0"/>
              </a:rPr>
              <a:t>17. To study English well, you should find more chances to   hear English _______ (speak) as much as possible.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4274825" y="4761850"/>
            <a:ext cx="9283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sz="2800" b="1" smtClean="0">
                <a:solidFill>
                  <a:srgbClr val="FF0066"/>
                </a:solidFill>
              </a:rPr>
              <a:t>filled</a:t>
            </a:r>
            <a:endParaRPr lang="en-US" sz="2800" b="1">
              <a:solidFill>
                <a:srgbClr val="FF0066"/>
              </a:solidFill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903100" y="6026135"/>
            <a:ext cx="12376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spoken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09031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36513" y="44450"/>
            <a:ext cx="9144001" cy="68580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828800" y="2057400"/>
            <a:ext cx="5791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916305" y="2695575"/>
            <a:ext cx="7343775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9600" b="1">
                <a:latin typeface="新宋体" panose="02010609030101010101" pitchFamily="49" charset="-122"/>
                <a:ea typeface="新宋体" panose="02010609030101010101" pitchFamily="49" charset="-122"/>
              </a:rPr>
              <a:t>语 法 填 空</a:t>
            </a:r>
            <a:endParaRPr lang="zh-CN" altLang="en-US" sz="96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49157" name="轻音乐 - 古典 - 被遗忘的天使(钢琴版)超好听.wma">
            <a:hlinkClick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 bwMode="auto">
          <a:xfrm>
            <a:off x="611188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9158" name="WordArt 6"/>
          <p:cNvSpPr>
            <a:spLocks noChangeArrowheads="1" noChangeShapeType="1"/>
          </p:cNvSpPr>
          <p:nvPr/>
        </p:nvSpPr>
        <p:spPr bwMode="auto">
          <a:xfrm>
            <a:off x="1260475" y="836613"/>
            <a:ext cx="6172200" cy="15541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>
            <a:defPPr/>
          </a:lstStyle>
          <a:p>
            <a:pPr algn="ctr"/>
            <a:r>
              <a:rPr lang="en-US" altLang="zh-CN" sz="4000" kern="10" spc="-400" smtClean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kern="10" spc="-40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Rational Cloze</a:t>
            </a:r>
            <a:endParaRPr lang="zh-CN" altLang="en-US" sz="4000" kern="10" spc="-40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305" y="4251325"/>
            <a:ext cx="677608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4000" b="1"/>
              <a:t>---</a:t>
            </a:r>
            <a:r>
              <a:rPr lang="zh-CN" altLang="zh-CN" sz="4000" b="1"/>
              <a:t>给出动词提示题之解题技巧</a:t>
            </a:r>
            <a:endParaRPr lang="zh-CN" altLang="zh-CN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7"/>
                </p:tgtEl>
              </p:cMediaNode>
            </p:audio>
          </p:childTnLst>
        </p:cTn>
      </p:par>
    </p:tnLst>
    <p:bldLst>
      <p:bldP spid="3076" grpId="0"/>
      <p:bldP spid="4915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28" name="图片 7682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164783" y="3036888"/>
            <a:ext cx="314325" cy="314325"/>
            <a:chExt cx="630238" cy="630237"/>
          </a:xfrm>
        </p:grpSpPr>
        <p:sp>
          <p:nvSpPr>
            <p:cNvPr id="76812" name="Oval 6"/>
            <p:cNvSpPr/>
            <p:nvPr/>
          </p:nvSpPr>
          <p:spPr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813" name="Oval 7"/>
            <p:cNvSpPr/>
            <p:nvPr/>
          </p:nvSpPr>
          <p:spPr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6820" name="AutoShape 5"/>
          <p:cNvSpPr/>
          <p:nvPr/>
        </p:nvSpPr>
        <p:spPr>
          <a:xfrm>
            <a:off x="2950845" y="1304290"/>
            <a:ext cx="298450" cy="4553602"/>
          </a:xfrm>
          <a:prstGeom prst="leftBrace">
            <a:avLst>
              <a:gd name="adj1" fmla="val 79402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24" name="Text Box 6"/>
          <p:cNvSpPr txBox="1"/>
          <p:nvPr/>
        </p:nvSpPr>
        <p:spPr>
          <a:xfrm>
            <a:off x="558483" y="2843530"/>
            <a:ext cx="2320925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给出动词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6"/>
          <p:cNvGrpSpPr/>
          <p:nvPr/>
        </p:nvGrpSpPr>
        <p:grpSpPr>
          <a:xfrm>
            <a:off x="7072330" y="4214818"/>
            <a:ext cx="2369820" cy="3039110"/>
            <a:chOff x="2936" y="1398"/>
            <a:chExt cx="2654" cy="2657"/>
          </a:xfrm>
        </p:grpSpPr>
        <p:grpSp>
          <p:nvGrpSpPr>
            <p:cNvPr id="4" name="Group 4"/>
            <p:cNvGrpSpPr/>
            <p:nvPr/>
          </p:nvGrpSpPr>
          <p:grpSpPr>
            <a:xfrm rot="2760000">
              <a:off x="2934" y="1400"/>
              <a:ext cx="2658" cy="2654"/>
              <a:chExt cx="6235" cy="6233"/>
            </a:xfrm>
          </p:grpSpPr>
          <p:sp>
            <p:nvSpPr>
              <p:cNvPr id="40" name="Arc 5"/>
              <p:cNvSpPr/>
              <p:nvPr/>
            </p:nvSpPr>
            <p:spPr>
              <a:xfrm flipV="1">
                <a:off x="3118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Arc 6"/>
              <p:cNvSpPr/>
              <p:nvPr/>
            </p:nvSpPr>
            <p:spPr>
              <a:xfrm>
                <a:off x="3118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Arc 7"/>
              <p:cNvSpPr/>
              <p:nvPr/>
            </p:nvSpPr>
            <p:spPr>
              <a:xfrm flipH="1" flipV="1">
                <a:off x="0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Arc 8"/>
              <p:cNvSpPr/>
              <p:nvPr/>
            </p:nvSpPr>
            <p:spPr>
              <a:xfrm flipH="1">
                <a:off x="0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Arc 9"/>
              <p:cNvSpPr/>
              <p:nvPr/>
            </p:nvSpPr>
            <p:spPr>
              <a:xfrm>
                <a:off x="3118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Arc 10"/>
              <p:cNvSpPr/>
              <p:nvPr/>
            </p:nvSpPr>
            <p:spPr>
              <a:xfrm flipH="1" flipV="1">
                <a:off x="510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Arc 11"/>
              <p:cNvSpPr/>
              <p:nvPr/>
            </p:nvSpPr>
            <p:spPr>
              <a:xfrm flipH="1">
                <a:off x="510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Arc 12"/>
              <p:cNvSpPr/>
              <p:nvPr/>
            </p:nvSpPr>
            <p:spPr>
              <a:xfrm flipV="1">
                <a:off x="3118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 useBgFill="1">
            <p:nvSpPr>
              <p:cNvPr id="48" name="AutoShape 13"/>
              <p:cNvSpPr/>
              <p:nvPr/>
            </p:nvSpPr>
            <p:spPr>
              <a:xfrm>
                <a:off x="792" y="791"/>
                <a:ext cx="4652" cy="4652"/>
              </a:xfrm>
              <a:prstGeom prst="flowChartConnector">
                <a:avLst/>
              </a:prstGeom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Text Box 15"/>
            <p:cNvSpPr txBox="1"/>
            <p:nvPr/>
          </p:nvSpPr>
          <p:spPr>
            <a:xfrm>
              <a:off x="3350" y="2378"/>
              <a:ext cx="1902" cy="1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pPr lvl="0" eaLnBrk="1" hangingPunct="1"/>
              <a:r>
                <a:rPr lang="zh-CN" altLang="en-US" sz="5400" b="1">
                  <a:solidFill>
                    <a:srgbClr val="FF4D5E"/>
                  </a:solidFill>
                  <a:latin typeface="Harlow Solid Italic" panose="04030604020f02020d02" pitchFamily="82" charset="0"/>
                  <a:ea typeface="宋体" panose="02010600030101010101" pitchFamily="2" charset="-122"/>
                </a:rPr>
                <a:t>语法填空</a:t>
              </a:r>
              <a:endParaRPr lang="zh-CN" altLang="en-US" sz="5400" b="1">
                <a:solidFill>
                  <a:srgbClr val="FF4D5E"/>
                </a:solidFill>
                <a:latin typeface="Harlow Solid Italic" panose="04030604020f02020d02" pitchFamily="82" charset="0"/>
                <a:ea typeface="宋体" panose="02010600030101010101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0" y="0"/>
            <a:ext cx="2428860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总结归纳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28" name="AutoShape 12" descr="ayst"/>
          <p:cNvSpPr>
            <a:spLocks noChangeArrowheads="1"/>
          </p:cNvSpPr>
          <p:nvPr/>
        </p:nvSpPr>
        <p:spPr bwMode="auto">
          <a:xfrm>
            <a:off x="-214346" y="3857628"/>
            <a:ext cx="1800225" cy="3000372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" name="Text Box 12"/>
          <p:cNvSpPr txBox="1"/>
          <p:nvPr/>
        </p:nvSpPr>
        <p:spPr>
          <a:xfrm>
            <a:off x="3357554" y="1142984"/>
            <a:ext cx="1871662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谓语动词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AutoShape 5"/>
          <p:cNvSpPr/>
          <p:nvPr/>
        </p:nvSpPr>
        <p:spPr>
          <a:xfrm>
            <a:off x="5286380" y="857232"/>
            <a:ext cx="165424" cy="1714512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12"/>
          <p:cNvSpPr txBox="1"/>
          <p:nvPr/>
        </p:nvSpPr>
        <p:spPr>
          <a:xfrm>
            <a:off x="5500694" y="571480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时态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12"/>
          <p:cNvSpPr txBox="1"/>
          <p:nvPr/>
        </p:nvSpPr>
        <p:spPr>
          <a:xfrm>
            <a:off x="5572132" y="1357298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语态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12"/>
          <p:cNvSpPr txBox="1"/>
          <p:nvPr/>
        </p:nvSpPr>
        <p:spPr>
          <a:xfrm>
            <a:off x="5572132" y="2143116"/>
            <a:ext cx="1871663" cy="5791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主谓一致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 Box 12"/>
          <p:cNvSpPr txBox="1"/>
          <p:nvPr/>
        </p:nvSpPr>
        <p:spPr>
          <a:xfrm>
            <a:off x="3286116" y="5143512"/>
            <a:ext cx="2286016" cy="5847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非谓语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AutoShape 5"/>
          <p:cNvSpPr/>
          <p:nvPr/>
        </p:nvSpPr>
        <p:spPr>
          <a:xfrm>
            <a:off x="5643570" y="4143380"/>
            <a:ext cx="285752" cy="2500330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 Box 12"/>
          <p:cNvSpPr txBox="1"/>
          <p:nvPr/>
        </p:nvSpPr>
        <p:spPr>
          <a:xfrm>
            <a:off x="6072198" y="3643314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作主语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12"/>
          <p:cNvSpPr txBox="1"/>
          <p:nvPr/>
        </p:nvSpPr>
        <p:spPr>
          <a:xfrm>
            <a:off x="6072198" y="4357694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作宾语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 Box 12"/>
          <p:cNvSpPr txBox="1"/>
          <p:nvPr/>
        </p:nvSpPr>
        <p:spPr>
          <a:xfrm>
            <a:off x="6072198" y="5072074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作表语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Text Box 12"/>
          <p:cNvSpPr txBox="1"/>
          <p:nvPr/>
        </p:nvSpPr>
        <p:spPr>
          <a:xfrm>
            <a:off x="6072198" y="5715016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作定语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Text Box 12"/>
          <p:cNvSpPr txBox="1"/>
          <p:nvPr/>
        </p:nvSpPr>
        <p:spPr>
          <a:xfrm>
            <a:off x="6072198" y="6429396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Arial" panose="020b0604020202020204" pitchFamily="34" charset="0"/>
                <a:ea typeface="宋体" panose="02010600030101010101" pitchFamily="2" charset="-122"/>
              </a:rPr>
              <a:t>作宾补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32" grpId="0"/>
      <p:bldP spid="34" grpId="0"/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7522" name="图片 107521" descr="20120114103708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5" name="矩形 110594"/>
          <p:cNvSpPr/>
          <p:nvPr/>
        </p:nvSpPr>
        <p:spPr>
          <a:xfrm>
            <a:off x="640080" y="2286000"/>
            <a:ext cx="8122920" cy="131000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>
            <a:defPPr/>
          </a:lstStyle>
          <a:p>
            <a:pPr algn="ctr" eaLnBrk="0" hangingPunct="0"/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Thanks for your attention!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0596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661900" y="11823700"/>
            <a:ext cx="495300" cy="4191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537845" y="1744028"/>
            <a:ext cx="315913" cy="315912"/>
            <a:chExt cx="630237" cy="630238"/>
          </a:xfrm>
        </p:grpSpPr>
        <p:sp>
          <p:nvSpPr>
            <p:cNvPr id="9247" name="Oval 2"/>
            <p:cNvSpPr>
              <a:spLocks noChangeArrowheads="1"/>
            </p:cNvSpPr>
            <p:nvPr/>
          </p:nvSpPr>
          <p:spPr bwMode="auto"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  <a:round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zh-CN"/>
            </a:p>
          </p:txBody>
        </p:sp>
        <p:sp>
          <p:nvSpPr>
            <p:cNvPr id="9248" name="Oval 3"/>
            <p:cNvSpPr>
              <a:spLocks noChangeArrowheads="1"/>
            </p:cNvSpPr>
            <p:nvPr/>
          </p:nvSpPr>
          <p:spPr bwMode="auto"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zh-CN"/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576580" y="4230688"/>
            <a:ext cx="314325" cy="314325"/>
            <a:chExt cx="630238" cy="630237"/>
          </a:xfrm>
        </p:grpSpPr>
        <p:sp>
          <p:nvSpPr>
            <p:cNvPr id="9245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  <a:round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zh-CN"/>
            </a:p>
          </p:txBody>
        </p:sp>
        <p:sp>
          <p:nvSpPr>
            <p:cNvPr id="9246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zh-CN"/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250825" y="55245"/>
            <a:ext cx="6457950" cy="1209675"/>
            <a:chOff x="566" y="0"/>
            <a:chExt cx="4068" cy="762"/>
          </a:xfrm>
        </p:grpSpPr>
        <p:grpSp>
          <p:nvGrpSpPr>
            <p:cNvPr id="5" name="Group 12"/>
            <p:cNvGrpSpPr/>
            <p:nvPr/>
          </p:nvGrpSpPr>
          <p:grpSpPr>
            <a:xfrm>
              <a:off x="566" y="0"/>
              <a:ext cx="4068" cy="762"/>
              <a:chOff x="3787" y="1281"/>
              <a:chExt cx="2169" cy="288"/>
            </a:xfrm>
          </p:grpSpPr>
          <p:grpSp>
            <p:nvGrpSpPr>
              <p:cNvPr id="6" name="Group 13"/>
              <p:cNvGrpSpPr/>
              <p:nvPr/>
            </p:nvGrpSpPr>
            <p:grpSpPr>
              <a:xfrm>
                <a:off x="3787" y="1295"/>
                <a:ext cx="2169" cy="274"/>
                <a:chOff x="4187" y="1295"/>
                <a:chExt cx="1769" cy="274"/>
              </a:xfrm>
            </p:grpSpPr>
            <p:sp>
              <p:nvSpPr>
                <p:cNvPr id="9243" name="矩形 1"/>
                <p:cNvSpPr>
                  <a:spLocks noChangeArrowheads="1"/>
                </p:cNvSpPr>
                <p:nvPr/>
              </p:nvSpPr>
              <p:spPr bwMode="auto">
                <a:xfrm>
                  <a:off x="4187" y="1478"/>
                  <a:ext cx="1588" cy="91"/>
                </a:xfrm>
                <a:prstGeom prst="rect">
                  <a:avLst/>
                </a:prstGeom>
                <a:solidFill>
                  <a:srgbClr val="FDDF53">
                    <a:alpha val="56078"/>
                  </a:srgbClr>
                </a:solidFill>
                <a:ln w="9525">
                  <a:noFill/>
                  <a:miter lim="800000"/>
                </a:ln>
              </p:spPr>
              <p:txBody>
                <a:bodyPr/>
                <a:lstStyle>
                  <a:defPPr/>
                </a:lstStyle>
                <a:p>
                  <a:pPr/>
                  <a:endParaRPr lang="zh-CN" altLang="zh-CN"/>
                </a:p>
              </p:txBody>
            </p:sp>
            <p:sp>
              <p:nvSpPr>
                <p:cNvPr id="9244" name="平行四边形 2"/>
                <p:cNvSpPr>
                  <a:spLocks noChangeArrowheads="1"/>
                </p:cNvSpPr>
                <p:nvPr/>
              </p:nvSpPr>
              <p:spPr bwMode="auto">
                <a:xfrm>
                  <a:off x="4187" y="1295"/>
                  <a:ext cx="1769" cy="183"/>
                </a:xfrm>
                <a:prstGeom prst="parallelogram">
                  <a:avLst>
                    <a:gd name="adj" fmla="val 70665"/>
                  </a:avLst>
                </a:prstGeom>
                <a:solidFill>
                  <a:srgbClr val="FDDF53"/>
                </a:solidFill>
                <a:ln w="9525">
                  <a:noFill/>
                  <a:miter lim="800000"/>
                </a:ln>
              </p:spPr>
              <p:txBody>
                <a:bodyPr/>
                <a:lstStyle>
                  <a:defPPr/>
                </a:lstStyle>
                <a:p>
                  <a:pPr/>
                  <a:endParaRPr lang="zh-CN" altLang="zh-CN"/>
                </a:p>
              </p:txBody>
            </p:sp>
          </p:grpSp>
          <p:sp>
            <p:nvSpPr>
              <p:cNvPr id="9242" name="Text Box 16"/>
              <p:cNvSpPr txBox="1">
                <a:spLocks noChangeArrowheads="1"/>
              </p:cNvSpPr>
              <p:nvPr/>
            </p:nvSpPr>
            <p:spPr bwMode="auto">
              <a:xfrm>
                <a:off x="4392" y="1281"/>
                <a:ext cx="917" cy="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endParaRPr lang="zh-CN" altLang="zh-CN" sz="2400" b="1"/>
              </a:p>
            </p:txBody>
          </p:sp>
        </p:grpSp>
        <p:sp>
          <p:nvSpPr>
            <p:cNvPr id="9240" name="Rectangle 17"/>
            <p:cNvSpPr>
              <a:spLocks noChangeArrowheads="1"/>
            </p:cNvSpPr>
            <p:nvPr/>
          </p:nvSpPr>
          <p:spPr bwMode="auto">
            <a:xfrm>
              <a:off x="1145" y="156"/>
              <a:ext cx="2709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defPPr/>
            </a:lstStyle>
            <a:p>
              <a:pPr/>
              <a:r>
                <a:rPr lang="zh-CN" altLang="en-US" sz="4000" b="1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语法</a:t>
              </a:r>
              <a:r>
                <a:rPr lang="zh-CN" altLang="en-US" sz="40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填空解题思路</a:t>
              </a:r>
              <a:endPara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27368" y="2926398"/>
            <a:ext cx="314325" cy="314325"/>
            <a:chExt cx="630238" cy="630237"/>
          </a:xfrm>
        </p:grpSpPr>
        <p:sp>
          <p:nvSpPr>
            <p:cNvPr id="9237" name="Oval 6"/>
            <p:cNvSpPr>
              <a:spLocks noChangeArrowheads="1"/>
            </p:cNvSpPr>
            <p:nvPr/>
          </p:nvSpPr>
          <p:spPr bwMode="auto"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zh-CN"/>
            </a:p>
          </p:txBody>
        </p:sp>
        <p:sp>
          <p:nvSpPr>
            <p:cNvPr id="9238" name="Oval 7"/>
            <p:cNvSpPr>
              <a:spLocks noChangeArrowheads="1"/>
            </p:cNvSpPr>
            <p:nvPr/>
          </p:nvSpPr>
          <p:spPr bwMode="auto"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  <a:round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zh-CN"/>
            </a:p>
          </p:txBody>
        </p:sp>
      </p:grpSp>
      <p:sp>
        <p:nvSpPr>
          <p:cNvPr id="31766" name="TextBox 25"/>
          <p:cNvSpPr txBox="1">
            <a:spLocks noChangeArrowheads="1"/>
          </p:cNvSpPr>
          <p:nvPr/>
        </p:nvSpPr>
        <p:spPr bwMode="auto">
          <a:xfrm>
            <a:off x="1030923" y="1578293"/>
            <a:ext cx="2681287" cy="647700"/>
          </a:xfrm>
          <a:prstGeom prst="rect">
            <a:avLst/>
          </a:prstGeom>
          <a:noFill/>
          <a:ln w="6350">
            <a:solidFill>
              <a:schemeClr val="bg1">
                <a:alpha val="25098"/>
              </a:schemeClr>
            </a:solidFill>
            <a:miter lim="800000"/>
          </a:ln>
        </p:spPr>
        <p:txBody>
          <a:bodyPr lIns="180000" rIns="180000"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zh-CN" altLang="en-US" sz="3600" b="1">
                <a:solidFill>
                  <a:srgbClr val="FF0000"/>
                </a:solidFill>
              </a:rPr>
              <a:t>理解文意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1767" name="AutoShape 12"/>
          <p:cNvSpPr>
            <a:spLocks noChangeArrowheads="1"/>
          </p:cNvSpPr>
          <p:nvPr/>
        </p:nvSpPr>
        <p:spPr bwMode="auto">
          <a:xfrm>
            <a:off x="1883728" y="2177733"/>
            <a:ext cx="647700" cy="5762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vert="eaVert" anchor="ctr"/>
          <a:lstStyle>
            <a:defPPr/>
          </a:lstStyle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31768" name="TextBox 25"/>
          <p:cNvSpPr txBox="1">
            <a:spLocks noChangeArrowheads="1"/>
          </p:cNvSpPr>
          <p:nvPr/>
        </p:nvSpPr>
        <p:spPr bwMode="auto">
          <a:xfrm>
            <a:off x="954088" y="2827655"/>
            <a:ext cx="2681287" cy="647700"/>
          </a:xfrm>
          <a:prstGeom prst="rect">
            <a:avLst/>
          </a:prstGeom>
          <a:noFill/>
          <a:ln w="6350">
            <a:solidFill>
              <a:schemeClr val="bg1">
                <a:alpha val="25098"/>
              </a:schemeClr>
            </a:solidFill>
            <a:miter lim="800000"/>
          </a:ln>
        </p:spPr>
        <p:txBody>
          <a:bodyPr lIns="180000" rIns="180000"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分析句子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1769" name="AutoShape 12"/>
          <p:cNvSpPr>
            <a:spLocks noChangeArrowheads="1"/>
          </p:cNvSpPr>
          <p:nvPr/>
        </p:nvSpPr>
        <p:spPr bwMode="auto">
          <a:xfrm>
            <a:off x="1883728" y="3475355"/>
            <a:ext cx="647700" cy="5762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</a:ln>
        </p:spPr>
        <p:txBody>
          <a:bodyPr vert="eaVert" anchor="ctr"/>
          <a:lstStyle>
            <a:defPPr/>
          </a:lstStyle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31770" name="TextBox 25"/>
          <p:cNvSpPr txBox="1">
            <a:spLocks noChangeArrowheads="1"/>
          </p:cNvSpPr>
          <p:nvPr/>
        </p:nvSpPr>
        <p:spPr bwMode="auto">
          <a:xfrm>
            <a:off x="954088" y="4167505"/>
            <a:ext cx="2681287" cy="647700"/>
          </a:xfrm>
          <a:prstGeom prst="rect">
            <a:avLst/>
          </a:prstGeom>
          <a:noFill/>
          <a:ln w="6350">
            <a:solidFill>
              <a:schemeClr val="bg1">
                <a:alpha val="25098"/>
              </a:schemeClr>
            </a:solidFill>
            <a:miter lim="800000"/>
          </a:ln>
        </p:spPr>
        <p:txBody>
          <a:bodyPr lIns="180000" rIns="180000"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3.</a:t>
            </a:r>
            <a:r>
              <a:rPr lang="zh-CN" altLang="en-US" sz="3600" b="1">
                <a:solidFill>
                  <a:srgbClr val="FF0000"/>
                </a:solidFill>
              </a:rPr>
              <a:t>确定词汇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1771" name="AutoShape 6"/>
          <p:cNvSpPr>
            <a:spLocks noChangeArrowheads="1"/>
          </p:cNvSpPr>
          <p:nvPr/>
        </p:nvSpPr>
        <p:spPr bwMode="auto">
          <a:xfrm>
            <a:off x="3635375" y="1744345"/>
            <a:ext cx="1079500" cy="433388"/>
          </a:xfrm>
          <a:prstGeom prst="rightArrow">
            <a:avLst>
              <a:gd name="adj1" fmla="val 50000"/>
              <a:gd name="adj2" fmla="val 62271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defPPr/>
          </a:lstStyle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31772" name="AutoShape 6"/>
          <p:cNvSpPr>
            <a:spLocks noChangeArrowheads="1"/>
          </p:cNvSpPr>
          <p:nvPr/>
        </p:nvSpPr>
        <p:spPr bwMode="auto">
          <a:xfrm>
            <a:off x="3635375" y="2934970"/>
            <a:ext cx="1079500" cy="433388"/>
          </a:xfrm>
          <a:prstGeom prst="rightArrow">
            <a:avLst>
              <a:gd name="adj1" fmla="val 50000"/>
              <a:gd name="adj2" fmla="val 62271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defPPr/>
          </a:lstStyle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31773" name="AutoShape 6"/>
          <p:cNvSpPr>
            <a:spLocks noChangeArrowheads="1"/>
          </p:cNvSpPr>
          <p:nvPr/>
        </p:nvSpPr>
        <p:spPr bwMode="auto">
          <a:xfrm>
            <a:off x="3525520" y="4230688"/>
            <a:ext cx="1079500" cy="433387"/>
          </a:xfrm>
          <a:prstGeom prst="rightArrow">
            <a:avLst>
              <a:gd name="adj1" fmla="val 50000"/>
              <a:gd name="adj2" fmla="val 62271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defPPr/>
          </a:lstStyle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31774" name="Text Box 9"/>
          <p:cNvSpPr txBox="1">
            <a:spLocks noChangeArrowheads="1"/>
          </p:cNvSpPr>
          <p:nvPr/>
        </p:nvSpPr>
        <p:spPr bwMode="auto">
          <a:xfrm>
            <a:off x="4869498" y="1611313"/>
            <a:ext cx="4032250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000" b="1"/>
              <a:t>懂文意，明逻辑</a:t>
            </a:r>
            <a:endParaRPr lang="zh-CN" altLang="en-US" sz="4000" b="1"/>
          </a:p>
        </p:txBody>
      </p:sp>
      <p:sp>
        <p:nvSpPr>
          <p:cNvPr id="31775" name="Text Box 10"/>
          <p:cNvSpPr txBox="1">
            <a:spLocks noChangeArrowheads="1"/>
          </p:cNvSpPr>
          <p:nvPr/>
        </p:nvSpPr>
        <p:spPr bwMode="auto">
          <a:xfrm>
            <a:off x="4841558" y="2529840"/>
            <a:ext cx="4017962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000" b="1"/>
              <a:t>句子类型，主从句，句子主干</a:t>
            </a:r>
            <a:endParaRPr lang="zh-CN" altLang="en-US" sz="4000" b="1"/>
          </a:p>
        </p:txBody>
      </p:sp>
      <p:sp>
        <p:nvSpPr>
          <p:cNvPr id="31776" name="Text Box 11"/>
          <p:cNvSpPr txBox="1">
            <a:spLocks noChangeArrowheads="1"/>
          </p:cNvSpPr>
          <p:nvPr/>
        </p:nvSpPr>
        <p:spPr bwMode="auto">
          <a:xfrm>
            <a:off x="4736465" y="3836035"/>
            <a:ext cx="4227830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000" b="1"/>
              <a:t>词义、词性、词形</a:t>
            </a:r>
            <a:endParaRPr lang="zh-CN" altLang="en-US" sz="4000" b="1"/>
          </a:p>
        </p:txBody>
      </p:sp>
      <p:grpSp>
        <p:nvGrpSpPr>
          <p:cNvPr id="49208" name="组合 49207"/>
          <p:cNvGrpSpPr/>
          <p:nvPr/>
        </p:nvGrpSpPr>
        <p:grpSpPr>
          <a:xfrm>
            <a:off x="6655435" y="4119245"/>
            <a:ext cx="2369820" cy="3039110"/>
            <a:chOff x="2936" y="1398"/>
            <a:chExt cx="2654" cy="2657"/>
          </a:xfrm>
        </p:grpSpPr>
        <p:grpSp>
          <p:nvGrpSpPr>
            <p:cNvPr id="8" name="Group 4"/>
            <p:cNvGrpSpPr/>
            <p:nvPr/>
          </p:nvGrpSpPr>
          <p:grpSpPr>
            <a:xfrm rot="2760000">
              <a:off x="2934" y="1399"/>
              <a:ext cx="2657" cy="2654"/>
              <a:chExt cx="6234" cy="6232"/>
            </a:xfrm>
          </p:grpSpPr>
          <p:sp>
            <p:nvSpPr>
              <p:cNvPr id="49155" name="Arc 5"/>
              <p:cNvSpPr/>
              <p:nvPr/>
            </p:nvSpPr>
            <p:spPr>
              <a:xfrm flipV="1">
                <a:off x="3118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6" name="Arc 6"/>
              <p:cNvSpPr/>
              <p:nvPr/>
            </p:nvSpPr>
            <p:spPr>
              <a:xfrm>
                <a:off x="3118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7" name="Arc 7"/>
              <p:cNvSpPr/>
              <p:nvPr/>
            </p:nvSpPr>
            <p:spPr>
              <a:xfrm flipH="1" flipV="1">
                <a:off x="0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8" name="Arc 8"/>
              <p:cNvSpPr/>
              <p:nvPr/>
            </p:nvSpPr>
            <p:spPr>
              <a:xfrm flipH="1">
                <a:off x="0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9" name="Arc 9"/>
              <p:cNvSpPr/>
              <p:nvPr/>
            </p:nvSpPr>
            <p:spPr>
              <a:xfrm>
                <a:off x="3118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60" name="Arc 10"/>
              <p:cNvSpPr/>
              <p:nvPr/>
            </p:nvSpPr>
            <p:spPr>
              <a:xfrm flipH="1" flipV="1">
                <a:off x="510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61" name="Arc 11"/>
              <p:cNvSpPr/>
              <p:nvPr/>
            </p:nvSpPr>
            <p:spPr>
              <a:xfrm flipH="1">
                <a:off x="510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62" name="Arc 12"/>
              <p:cNvSpPr/>
              <p:nvPr/>
            </p:nvSpPr>
            <p:spPr>
              <a:xfrm flipV="1">
                <a:off x="3118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 useBgFill="1">
            <p:nvSpPr>
              <p:cNvPr id="49163" name="AutoShape 13"/>
              <p:cNvSpPr/>
              <p:nvPr/>
            </p:nvSpPr>
            <p:spPr>
              <a:xfrm>
                <a:off x="792" y="791"/>
                <a:ext cx="4652" cy="4652"/>
              </a:xfrm>
              <a:prstGeom prst="flowChartConnector">
                <a:avLst/>
              </a:prstGeom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9164" name="Text Box 15"/>
            <p:cNvSpPr txBox="1"/>
            <p:nvPr/>
          </p:nvSpPr>
          <p:spPr>
            <a:xfrm>
              <a:off x="3350" y="2378"/>
              <a:ext cx="1902" cy="1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pPr lvl="0" eaLnBrk="1" hangingPunct="1"/>
              <a:r>
                <a:rPr lang="zh-CN" altLang="en-US" sz="5400" b="1">
                  <a:solidFill>
                    <a:srgbClr val="FF4D5E"/>
                  </a:solidFill>
                  <a:latin typeface="Harlow Solid Italic" panose="04030604020f02020d02" pitchFamily="82" charset="0"/>
                  <a:ea typeface="宋体" panose="02010600030101010101" pitchFamily="2" charset="-122"/>
                </a:rPr>
                <a:t>语法填空</a:t>
              </a:r>
              <a:endParaRPr lang="zh-CN" altLang="en-US" sz="5400" b="1">
                <a:solidFill>
                  <a:srgbClr val="FF4D5E"/>
                </a:solidFill>
                <a:latin typeface="Harlow Solid Italic" pitchFamily="8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6" grpId="0"/>
      <p:bldP spid="31767" grpId="0"/>
      <p:bldP spid="31768" grpId="0"/>
      <p:bldP spid="31769" grpId="0"/>
      <p:bldP spid="31770" grpId="0"/>
      <p:bldP spid="31771" grpId="0"/>
      <p:bldP spid="31772" grpId="0"/>
      <p:bldP spid="31773" grpId="0"/>
      <p:bldP spid="31774" grpId="0"/>
      <p:bldP spid="31775" grpId="0"/>
      <p:bldP spid="317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02" name="Group 2"/>
          <p:cNvGrpSpPr/>
          <p:nvPr/>
        </p:nvGrpSpPr>
        <p:grpSpPr>
          <a:xfrm>
            <a:off x="428596" y="2500306"/>
            <a:ext cx="315913" cy="315912"/>
            <a:chExt cx="630237" cy="630238"/>
          </a:xfrm>
        </p:grpSpPr>
        <p:sp>
          <p:nvSpPr>
            <p:cNvPr id="51203" name="Oval 2"/>
            <p:cNvSpPr/>
            <p:nvPr/>
          </p:nvSpPr>
          <p:spPr>
            <a:xfrm>
              <a:off x="100012" y="98425"/>
              <a:ext cx="431800" cy="431800"/>
            </a:xfrm>
            <a:prstGeom prst="ellipse">
              <a:avLst/>
            </a:prstGeom>
            <a:solidFill>
              <a:srgbClr val="FF495A"/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4" name="Oval 3"/>
            <p:cNvSpPr/>
            <p:nvPr/>
          </p:nvSpPr>
          <p:spPr>
            <a:xfrm>
              <a:off x="0" y="0"/>
              <a:ext cx="630237" cy="630238"/>
            </a:xfrm>
            <a:prstGeom prst="ellipse">
              <a:avLst/>
            </a:prstGeom>
            <a:solidFill>
              <a:srgbClr val="FF495A">
                <a:alpha val="27058"/>
              </a:srgbClr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05" name="Oval 4"/>
          <p:cNvSpPr/>
          <p:nvPr/>
        </p:nvSpPr>
        <p:spPr>
          <a:xfrm>
            <a:off x="422275" y="450850"/>
            <a:ext cx="431800" cy="431800"/>
          </a:xfrm>
          <a:prstGeom prst="ellipse">
            <a:avLst/>
          </a:prstGeom>
          <a:solidFill>
            <a:srgbClr val="FDDF53"/>
          </a:solidFill>
          <a:ln w="9525">
            <a:noFill/>
          </a:ln>
        </p:spPr>
        <p:txBody>
          <a:bodyPr anchor="ctr"/>
          <a:lstStyle>
            <a:defPPr/>
          </a:lstStyle>
          <a:p>
            <a:pPr lvl="0" algn="ctr" eaLnBrk="1" hangingPunct="1"/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07" name="Group 7"/>
          <p:cNvGrpSpPr/>
          <p:nvPr/>
        </p:nvGrpSpPr>
        <p:grpSpPr>
          <a:xfrm>
            <a:off x="479425" y="5084763"/>
            <a:ext cx="314325" cy="314325"/>
            <a:chExt cx="630238" cy="630237"/>
          </a:xfrm>
        </p:grpSpPr>
        <p:sp>
          <p:nvSpPr>
            <p:cNvPr id="51208" name="Oval 6"/>
            <p:cNvSpPr/>
            <p:nvPr/>
          </p:nvSpPr>
          <p:spPr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51FF61"/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9" name="Oval 7"/>
            <p:cNvSpPr/>
            <p:nvPr/>
          </p:nvSpPr>
          <p:spPr>
            <a:xfrm>
              <a:off x="0" y="0"/>
              <a:ext cx="630238" cy="630237"/>
            </a:xfrm>
            <a:prstGeom prst="ellipse">
              <a:avLst/>
            </a:prstGeom>
            <a:solidFill>
              <a:srgbClr val="51FF61">
                <a:alpha val="27058"/>
              </a:srgbClr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10" name="TextBox 23"/>
          <p:cNvSpPr txBox="1"/>
          <p:nvPr/>
        </p:nvSpPr>
        <p:spPr>
          <a:xfrm>
            <a:off x="954088" y="615950"/>
            <a:ext cx="32861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/>
            <a:r>
              <a:rPr lang="en-US" altLang="zh-CN" b="0">
                <a:solidFill>
                  <a:srgbClr val="FDDF5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--------------------------------------</a:t>
            </a:r>
            <a:endParaRPr lang="zh-CN" altLang="en-US" b="0">
              <a:solidFill>
                <a:srgbClr val="FDDF5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9" name="Text Box 4"/>
          <p:cNvSpPr txBox="1"/>
          <p:nvPr/>
        </p:nvSpPr>
        <p:spPr>
          <a:xfrm>
            <a:off x="1000100" y="2214554"/>
            <a:ext cx="2216150" cy="70167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0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纯空格题</a:t>
            </a:r>
            <a:endParaRPr lang="zh-CN" altLang="en-US" sz="4000" b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0" name="AutoShape 5"/>
          <p:cNvSpPr/>
          <p:nvPr/>
        </p:nvSpPr>
        <p:spPr>
          <a:xfrm>
            <a:off x="3286116" y="1571612"/>
            <a:ext cx="142876" cy="2000264"/>
          </a:xfrm>
          <a:prstGeom prst="leftBrace">
            <a:avLst>
              <a:gd name="adj1" fmla="val 64177"/>
              <a:gd name="adj2" fmla="val 50000"/>
            </a:avLst>
          </a:prstGeom>
          <a:solidFill>
            <a:srgbClr val="FF0000"/>
          </a:solidFill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Group 11"/>
          <p:cNvGrpSpPr/>
          <p:nvPr/>
        </p:nvGrpSpPr>
        <p:grpSpPr>
          <a:xfrm>
            <a:off x="250825" y="55245"/>
            <a:ext cx="6457950" cy="1209675"/>
            <a:chOff x="566" y="0"/>
            <a:chExt cx="4068" cy="762"/>
          </a:xfrm>
        </p:grpSpPr>
        <p:grpSp>
          <p:nvGrpSpPr>
            <p:cNvPr id="5" name="Group 12"/>
            <p:cNvGrpSpPr/>
            <p:nvPr/>
          </p:nvGrpSpPr>
          <p:grpSpPr>
            <a:xfrm>
              <a:off x="566" y="0"/>
              <a:ext cx="4068" cy="762"/>
              <a:chOff x="3787" y="1281"/>
              <a:chExt cx="2169" cy="288"/>
            </a:xfrm>
          </p:grpSpPr>
          <p:grpSp>
            <p:nvGrpSpPr>
              <p:cNvPr id="6" name="Group 13"/>
              <p:cNvGrpSpPr/>
              <p:nvPr/>
            </p:nvGrpSpPr>
            <p:grpSpPr>
              <a:xfrm>
                <a:off x="3787" y="1295"/>
                <a:ext cx="2169" cy="274"/>
                <a:chOff x="4187" y="1295"/>
                <a:chExt cx="1769" cy="274"/>
              </a:xfrm>
            </p:grpSpPr>
            <p:sp>
              <p:nvSpPr>
                <p:cNvPr id="9243" name="矩形 1"/>
                <p:cNvSpPr>
                  <a:spLocks noChangeArrowheads="1"/>
                </p:cNvSpPr>
                <p:nvPr/>
              </p:nvSpPr>
              <p:spPr bwMode="auto">
                <a:xfrm>
                  <a:off x="4187" y="1478"/>
                  <a:ext cx="1588" cy="91"/>
                </a:xfrm>
                <a:prstGeom prst="rect">
                  <a:avLst/>
                </a:prstGeom>
                <a:solidFill>
                  <a:srgbClr val="FDDF53">
                    <a:alpha val="56078"/>
                  </a:srgbClr>
                </a:solidFill>
                <a:ln w="9525">
                  <a:noFill/>
                  <a:miter lim="800000"/>
                </a:ln>
              </p:spPr>
              <p:txBody>
                <a:bodyPr/>
                <a:lstStyle>
                  <a:defPPr/>
                </a:lstStyle>
                <a:p>
                  <a:pPr/>
                  <a:endParaRPr lang="zh-CN" altLang="zh-CN"/>
                </a:p>
              </p:txBody>
            </p:sp>
            <p:sp>
              <p:nvSpPr>
                <p:cNvPr id="9244" name="平行四边形 2"/>
                <p:cNvSpPr>
                  <a:spLocks noChangeArrowheads="1"/>
                </p:cNvSpPr>
                <p:nvPr/>
              </p:nvSpPr>
              <p:spPr bwMode="auto">
                <a:xfrm>
                  <a:off x="4187" y="1295"/>
                  <a:ext cx="1769" cy="183"/>
                </a:xfrm>
                <a:prstGeom prst="parallelogram">
                  <a:avLst>
                    <a:gd name="adj" fmla="val 70665"/>
                  </a:avLst>
                </a:prstGeom>
                <a:solidFill>
                  <a:srgbClr val="FDDF53"/>
                </a:solidFill>
                <a:ln w="9525">
                  <a:noFill/>
                  <a:miter lim="800000"/>
                </a:ln>
              </p:spPr>
              <p:txBody>
                <a:bodyPr/>
                <a:lstStyle>
                  <a:defPPr/>
                </a:lstStyle>
                <a:p>
                  <a:pPr/>
                  <a:endParaRPr lang="zh-CN" altLang="zh-CN"/>
                </a:p>
              </p:txBody>
            </p:sp>
          </p:grpSp>
          <p:sp>
            <p:nvSpPr>
              <p:cNvPr id="9242" name="Text Box 16"/>
              <p:cNvSpPr txBox="1">
                <a:spLocks noChangeArrowheads="1"/>
              </p:cNvSpPr>
              <p:nvPr/>
            </p:nvSpPr>
            <p:spPr bwMode="auto">
              <a:xfrm>
                <a:off x="4392" y="1281"/>
                <a:ext cx="917" cy="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endParaRPr lang="zh-CN" altLang="zh-CN" sz="2400" b="1"/>
              </a:p>
            </p:txBody>
          </p:sp>
        </p:grpSp>
        <p:sp>
          <p:nvSpPr>
            <p:cNvPr id="9240" name="Rectangle 17"/>
            <p:cNvSpPr>
              <a:spLocks noChangeArrowheads="1"/>
            </p:cNvSpPr>
            <p:nvPr/>
          </p:nvSpPr>
          <p:spPr bwMode="auto">
            <a:xfrm>
              <a:off x="1145" y="156"/>
              <a:ext cx="2907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defPPr/>
            </a:lstStyle>
            <a:p>
              <a:pPr/>
              <a:r>
                <a:rPr lang="zh-CN" altLang="en-US" sz="4000" b="1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语法</a:t>
              </a:r>
              <a:r>
                <a:rPr lang="zh-CN" altLang="en-US" sz="40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填空</a:t>
              </a:r>
              <a:r>
                <a:rPr lang="en-US" altLang="zh-CN" sz="40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--</a:t>
              </a:r>
              <a:r>
                <a:rPr lang="zh-CN" altLang="en-US" sz="40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空格设计</a:t>
              </a:r>
              <a:endPara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49208" name="组合 49207"/>
          <p:cNvGrpSpPr/>
          <p:nvPr/>
        </p:nvGrpSpPr>
        <p:grpSpPr>
          <a:xfrm>
            <a:off x="6655435" y="4119245"/>
            <a:ext cx="2369820" cy="3039110"/>
            <a:chOff x="2936" y="1398"/>
            <a:chExt cx="2654" cy="2657"/>
          </a:xfrm>
        </p:grpSpPr>
        <p:grpSp>
          <p:nvGrpSpPr>
            <p:cNvPr id="8" name="Group 4"/>
            <p:cNvGrpSpPr/>
            <p:nvPr/>
          </p:nvGrpSpPr>
          <p:grpSpPr>
            <a:xfrm rot="2760000">
              <a:off x="2934" y="1399"/>
              <a:ext cx="2657" cy="2654"/>
              <a:chExt cx="6234" cy="6232"/>
            </a:xfrm>
          </p:grpSpPr>
          <p:sp>
            <p:nvSpPr>
              <p:cNvPr id="49155" name="Arc 5"/>
              <p:cNvSpPr/>
              <p:nvPr/>
            </p:nvSpPr>
            <p:spPr>
              <a:xfrm flipV="1">
                <a:off x="3118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6" name="Arc 6"/>
              <p:cNvSpPr/>
              <p:nvPr/>
            </p:nvSpPr>
            <p:spPr>
              <a:xfrm>
                <a:off x="3118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7" name="Arc 7"/>
              <p:cNvSpPr/>
              <p:nvPr/>
            </p:nvSpPr>
            <p:spPr>
              <a:xfrm flipH="1" flipV="1">
                <a:off x="0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8" name="Arc 8"/>
              <p:cNvSpPr/>
              <p:nvPr/>
            </p:nvSpPr>
            <p:spPr>
              <a:xfrm flipH="1">
                <a:off x="0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59" name="Arc 9"/>
              <p:cNvSpPr/>
              <p:nvPr/>
            </p:nvSpPr>
            <p:spPr>
              <a:xfrm>
                <a:off x="3118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60" name="Arc 10"/>
              <p:cNvSpPr/>
              <p:nvPr/>
            </p:nvSpPr>
            <p:spPr>
              <a:xfrm flipH="1" flipV="1">
                <a:off x="510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61" name="Arc 11"/>
              <p:cNvSpPr/>
              <p:nvPr/>
            </p:nvSpPr>
            <p:spPr>
              <a:xfrm flipH="1">
                <a:off x="510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62" name="Arc 12"/>
              <p:cNvSpPr/>
              <p:nvPr/>
            </p:nvSpPr>
            <p:spPr>
              <a:xfrm flipV="1">
                <a:off x="3118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 useBgFill="1">
            <p:nvSpPr>
              <p:cNvPr id="49163" name="AutoShape 13"/>
              <p:cNvSpPr/>
              <p:nvPr/>
            </p:nvSpPr>
            <p:spPr>
              <a:xfrm>
                <a:off x="792" y="791"/>
                <a:ext cx="4652" cy="4652"/>
              </a:xfrm>
              <a:prstGeom prst="flowChartConnector">
                <a:avLst/>
              </a:prstGeom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9164" name="Text Box 15"/>
            <p:cNvSpPr txBox="1"/>
            <p:nvPr/>
          </p:nvSpPr>
          <p:spPr>
            <a:xfrm>
              <a:off x="3350" y="2378"/>
              <a:ext cx="1902" cy="1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pPr lvl="0" eaLnBrk="1" hangingPunct="1"/>
              <a:r>
                <a:rPr lang="zh-CN" altLang="en-US" sz="5400" b="1">
                  <a:solidFill>
                    <a:srgbClr val="FF4D5E"/>
                  </a:solidFill>
                  <a:latin typeface="Harlow Solid Italic" panose="04030604020f02020d02" pitchFamily="82" charset="0"/>
                  <a:ea typeface="宋体" panose="02010600030101010101" pitchFamily="2" charset="-122"/>
                </a:rPr>
                <a:t>语法填空</a:t>
              </a:r>
              <a:endParaRPr lang="zh-CN" altLang="en-US" sz="5400" b="1">
                <a:solidFill>
                  <a:srgbClr val="FF4D5E"/>
                </a:solidFill>
                <a:latin typeface="Harlow Solid Italic" panose="04030604020f02020d02" pitchFamily="82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643306" y="157161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冠词</a:t>
            </a:r>
            <a:endParaRPr lang="en-US" altLang="zh-CN" sz="2800" b="1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43306" y="200024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endParaRPr lang="en-US" altLang="zh-CN" sz="2800" b="1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43306" y="307181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43306" y="257174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</a:t>
            </a:r>
            <a:endParaRPr lang="zh-CN" altLang="en-US" sz="28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Rectangle 2"/>
          <p:cNvSpPr/>
          <p:nvPr/>
        </p:nvSpPr>
        <p:spPr>
          <a:xfrm>
            <a:off x="928662" y="4786322"/>
            <a:ext cx="2374900" cy="7921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zh-CN" altLang="en-US" sz="4000" b="1">
                <a:solidFill>
                  <a:schemeClr val="bg1"/>
                </a:solidFill>
              </a:rPr>
              <a:t>有提示词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40" name="AutoShape 5"/>
          <p:cNvSpPr/>
          <p:nvPr/>
        </p:nvSpPr>
        <p:spPr>
          <a:xfrm>
            <a:off x="3428992" y="4143380"/>
            <a:ext cx="142876" cy="2000264"/>
          </a:xfrm>
          <a:prstGeom prst="leftBrace">
            <a:avLst>
              <a:gd name="adj1" fmla="val 64177"/>
              <a:gd name="adj2" fmla="val 50000"/>
            </a:avLst>
          </a:prstGeom>
          <a:solidFill>
            <a:srgbClr val="FF0000"/>
          </a:solidFill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14744" y="571501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给出名词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43306" y="478632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给出形容词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14744" y="407194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lvl="0"/>
            <a:r>
              <a:rPr lang="zh-CN" altLang="en-US" sz="2800" b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给出动词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9" grpId="0"/>
      <p:bldP spid="51240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28" name="图片 7682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460" y="-4111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7"/>
          <p:cNvGrpSpPr/>
          <p:nvPr/>
        </p:nvGrpSpPr>
        <p:grpSpPr>
          <a:xfrm>
            <a:off x="164783" y="3036888"/>
            <a:ext cx="314325" cy="314325"/>
            <a:chExt cx="630238" cy="630237"/>
          </a:xfrm>
        </p:grpSpPr>
        <p:sp>
          <p:nvSpPr>
            <p:cNvPr id="76812" name="Oval 6"/>
            <p:cNvSpPr/>
            <p:nvPr/>
          </p:nvSpPr>
          <p:spPr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813" name="Oval 7"/>
            <p:cNvSpPr/>
            <p:nvPr/>
          </p:nvSpPr>
          <p:spPr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6820" name="AutoShape 5"/>
          <p:cNvSpPr/>
          <p:nvPr/>
        </p:nvSpPr>
        <p:spPr>
          <a:xfrm>
            <a:off x="2950845" y="1304290"/>
            <a:ext cx="298450" cy="4553602"/>
          </a:xfrm>
          <a:prstGeom prst="leftBrace">
            <a:avLst>
              <a:gd name="adj1" fmla="val 79402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24" name="Text Box 6"/>
          <p:cNvSpPr txBox="1"/>
          <p:nvPr/>
        </p:nvSpPr>
        <p:spPr>
          <a:xfrm>
            <a:off x="558483" y="2843530"/>
            <a:ext cx="2320925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给出动词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072330" y="4214818"/>
            <a:ext cx="2369820" cy="3039110"/>
            <a:chOff x="2936" y="1398"/>
            <a:chExt cx="2654" cy="2657"/>
          </a:xfrm>
        </p:grpSpPr>
        <p:grpSp>
          <p:nvGrpSpPr>
            <p:cNvPr id="38" name="Group 4"/>
            <p:cNvGrpSpPr/>
            <p:nvPr/>
          </p:nvGrpSpPr>
          <p:grpSpPr>
            <a:xfrm rot="2760000">
              <a:off x="2934" y="1400"/>
              <a:ext cx="2658" cy="2654"/>
              <a:chExt cx="6235" cy="6233"/>
            </a:xfrm>
          </p:grpSpPr>
          <p:sp>
            <p:nvSpPr>
              <p:cNvPr id="40" name="Arc 5"/>
              <p:cNvSpPr/>
              <p:nvPr/>
            </p:nvSpPr>
            <p:spPr>
              <a:xfrm flipV="1">
                <a:off x="3118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Arc 6"/>
              <p:cNvSpPr/>
              <p:nvPr/>
            </p:nvSpPr>
            <p:spPr>
              <a:xfrm>
                <a:off x="3118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Arc 7"/>
              <p:cNvSpPr/>
              <p:nvPr/>
            </p:nvSpPr>
            <p:spPr>
              <a:xfrm flipH="1" flipV="1">
                <a:off x="0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Arc 8"/>
              <p:cNvSpPr/>
              <p:nvPr/>
            </p:nvSpPr>
            <p:spPr>
              <a:xfrm flipH="1">
                <a:off x="0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Arc 9"/>
              <p:cNvSpPr/>
              <p:nvPr/>
            </p:nvSpPr>
            <p:spPr>
              <a:xfrm>
                <a:off x="3118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Arc 10"/>
              <p:cNvSpPr/>
              <p:nvPr/>
            </p:nvSpPr>
            <p:spPr>
              <a:xfrm flipH="1" flipV="1">
                <a:off x="510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Arc 11"/>
              <p:cNvSpPr/>
              <p:nvPr/>
            </p:nvSpPr>
            <p:spPr>
              <a:xfrm flipH="1">
                <a:off x="510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Arc 12"/>
              <p:cNvSpPr/>
              <p:nvPr/>
            </p:nvSpPr>
            <p:spPr>
              <a:xfrm flipV="1">
                <a:off x="3118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 useBgFill="1">
            <p:nvSpPr>
              <p:cNvPr id="48" name="AutoShape 13"/>
              <p:cNvSpPr/>
              <p:nvPr/>
            </p:nvSpPr>
            <p:spPr>
              <a:xfrm>
                <a:off x="792" y="791"/>
                <a:ext cx="4652" cy="4652"/>
              </a:xfrm>
              <a:prstGeom prst="flowChartConnector">
                <a:avLst/>
              </a:prstGeom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Text Box 15"/>
            <p:cNvSpPr txBox="1"/>
            <p:nvPr/>
          </p:nvSpPr>
          <p:spPr>
            <a:xfrm>
              <a:off x="3350" y="2378"/>
              <a:ext cx="1902" cy="1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pPr lvl="0" eaLnBrk="1" hangingPunct="1"/>
              <a:r>
                <a:rPr lang="zh-CN" altLang="en-US" sz="5400" b="1">
                  <a:solidFill>
                    <a:srgbClr val="FF4D5E"/>
                  </a:solidFill>
                  <a:latin typeface="Harlow Solid Italic" panose="04030604020f02020d02" pitchFamily="82" charset="0"/>
                  <a:ea typeface="宋体" panose="02010600030101010101" pitchFamily="2" charset="-122"/>
                </a:rPr>
                <a:t>语法填空</a:t>
              </a:r>
              <a:endParaRPr lang="zh-CN" altLang="en-US" sz="5400" b="1">
                <a:solidFill>
                  <a:srgbClr val="FF4D5E"/>
                </a:solidFill>
                <a:latin typeface="Harlow Solid Italic" panose="04030604020f02020d02" pitchFamily="82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28" name="AutoShape 12" descr="ayst"/>
          <p:cNvSpPr>
            <a:spLocks noChangeArrowheads="1"/>
          </p:cNvSpPr>
          <p:nvPr/>
        </p:nvSpPr>
        <p:spPr bwMode="auto">
          <a:xfrm>
            <a:off x="-214346" y="3857628"/>
            <a:ext cx="1800225" cy="3000372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4235" y="1393190"/>
            <a:ext cx="15468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</a:t>
            </a:r>
            <a:endParaRPr lang="en-US" altLang="zh-CN" b="1"/>
          </a:p>
        </p:txBody>
      </p:sp>
      <p:sp>
        <p:nvSpPr>
          <p:cNvPr id="3" name="文本框 2"/>
          <p:cNvSpPr txBox="1"/>
          <p:nvPr/>
        </p:nvSpPr>
        <p:spPr>
          <a:xfrm>
            <a:off x="3468370" y="5553075"/>
            <a:ext cx="15468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</a:t>
            </a:r>
            <a:endParaRPr lang="en-US" altLang="zh-CN" b="1"/>
          </a:p>
        </p:txBody>
      </p:sp>
      <p:sp>
        <p:nvSpPr>
          <p:cNvPr id="24" name="AutoShape 5"/>
          <p:cNvSpPr/>
          <p:nvPr/>
        </p:nvSpPr>
        <p:spPr>
          <a:xfrm>
            <a:off x="5286380" y="857232"/>
            <a:ext cx="165424" cy="1714512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85790" y="85725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6" name="文本框 5"/>
          <p:cNvSpPr txBox="1"/>
          <p:nvPr/>
        </p:nvSpPr>
        <p:spPr>
          <a:xfrm>
            <a:off x="5685790" y="153035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7" name="文本框 6"/>
          <p:cNvSpPr txBox="1"/>
          <p:nvPr/>
        </p:nvSpPr>
        <p:spPr>
          <a:xfrm>
            <a:off x="5741035" y="220345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23" name="AutoShape 5"/>
          <p:cNvSpPr/>
          <p:nvPr/>
        </p:nvSpPr>
        <p:spPr>
          <a:xfrm>
            <a:off x="5286380" y="4935202"/>
            <a:ext cx="165424" cy="1714512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68315" y="499872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26" name="文本框 25"/>
          <p:cNvSpPr txBox="1"/>
          <p:nvPr/>
        </p:nvSpPr>
        <p:spPr>
          <a:xfrm>
            <a:off x="5568315" y="536702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27" name="文本框 26"/>
          <p:cNvSpPr txBox="1"/>
          <p:nvPr/>
        </p:nvSpPr>
        <p:spPr>
          <a:xfrm>
            <a:off x="5568315" y="573532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29" name="文本框 28"/>
          <p:cNvSpPr txBox="1"/>
          <p:nvPr/>
        </p:nvSpPr>
        <p:spPr>
          <a:xfrm>
            <a:off x="5568315" y="605536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0" name="文本框 29"/>
          <p:cNvSpPr txBox="1"/>
          <p:nvPr/>
        </p:nvSpPr>
        <p:spPr>
          <a:xfrm>
            <a:off x="5568315" y="642366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1" name="文本框 30"/>
          <p:cNvSpPr txBox="1"/>
          <p:nvPr/>
        </p:nvSpPr>
        <p:spPr>
          <a:xfrm>
            <a:off x="5568315" y="4678045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0" grpId="0"/>
      <p:bldP spid="76824" grpId="0"/>
      <p:bldP spid="2" grpId="0"/>
      <p:bldP spid="3" grpId="0"/>
      <p:bldP spid="24" grpId="0"/>
      <p:bldP spid="5" grpId="0"/>
      <p:bldP spid="6" grpId="0"/>
      <p:bldP spid="7" grpId="0"/>
      <p:bldP spid="23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4365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0" y="785794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1857356" y="928670"/>
            <a:ext cx="7500990" cy="1452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分析句子成分，句子无谓语，</a:t>
            </a:r>
            <a:endParaRPr lang="en-US" altLang="zh-CN" sz="3200" b="1" smtClean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则填谓语动词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谓语动词要考虑</a:t>
            </a:r>
            <a:endParaRPr lang="en-US" altLang="zh-CN" sz="3200" b="1" smtClean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时态及语态</a:t>
            </a:r>
            <a:r>
              <a:rPr lang="en-US" altLang="zh-CN" sz="32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32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及主谓一致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428596" y="3000372"/>
            <a:ext cx="8569325" cy="2677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marL="342900" lvl="0" indent="-342900" eaLnBrk="1" hangingPunct="1">
              <a:buFont typeface="Arial" panose="020b0604020202020204" pitchFamily="34" charset="0"/>
              <a:buNone/>
            </a:pP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I was certain she would like it because I </a:t>
            </a: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_______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(tell) by my classmates that she loved hot pot. 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buFont typeface="Arial" panose="020b0604020202020204" pitchFamily="34" charset="0"/>
              <a:buNone/>
            </a:pP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Being too anxious to help an event develop often ________ ( result ) in the contrary to our intention. 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buFont typeface="Arial" panose="020b0604020202020204" pitchFamily="34" charset="0"/>
              <a:buNone/>
            </a:pPr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4.The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sun was setting down when my car ______ ( break ) down near a remote and poor village . 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6858000" y="3000375"/>
            <a:ext cx="2909570" cy="55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had been told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itchFamily="66" charset="0"/>
              <a:ea typeface="宋体" panose="02010600030101010101" pitchFamily="2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785786" y="4286256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results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8857" name="直接连接符 78856"/>
          <p:cNvSpPr/>
          <p:nvPr/>
        </p:nvSpPr>
        <p:spPr>
          <a:xfrm>
            <a:off x="714348" y="4357694"/>
            <a:ext cx="648176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1928794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8861" name="文本框 78860"/>
          <p:cNvSpPr txBox="1"/>
          <p:nvPr/>
        </p:nvSpPr>
        <p:spPr>
          <a:xfrm>
            <a:off x="6715140" y="4714884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broke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8596" y="5643578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5.Truly elegant chopsticks might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 (make)of      gold and silver with Chinese characters.</a:t>
            </a:r>
            <a:endParaRPr lang="zh-CN" altLang="en-US" sz="2800"/>
          </a:p>
        </p:txBody>
      </p:sp>
      <p:sp>
        <p:nvSpPr>
          <p:cNvPr id="18" name="直接连接符 17"/>
          <p:cNvSpPr/>
          <p:nvPr/>
        </p:nvSpPr>
        <p:spPr>
          <a:xfrm>
            <a:off x="4714876" y="5214950"/>
            <a:ext cx="158591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</a:p>
        </p:txBody>
      </p:sp>
      <p:sp>
        <p:nvSpPr>
          <p:cNvPr id="19" name="矩形 18"/>
          <p:cNvSpPr/>
          <p:nvPr/>
        </p:nvSpPr>
        <p:spPr>
          <a:xfrm>
            <a:off x="500034" y="2428868"/>
            <a:ext cx="640104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1.This cycle _______    (go) day after day</a:t>
            </a:r>
            <a:endParaRPr lang="zh-CN" altLang="en-US" sz="2800"/>
          </a:p>
        </p:txBody>
      </p:sp>
      <p:sp>
        <p:nvSpPr>
          <p:cNvPr id="20" name="直接连接符 19"/>
          <p:cNvSpPr/>
          <p:nvPr/>
        </p:nvSpPr>
        <p:spPr>
          <a:xfrm>
            <a:off x="5272411" y="3489643"/>
            <a:ext cx="158591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</a:p>
        </p:txBody>
      </p:sp>
      <p:sp>
        <p:nvSpPr>
          <p:cNvPr id="21" name="文本框 78860"/>
          <p:cNvSpPr txBox="1"/>
          <p:nvPr/>
        </p:nvSpPr>
        <p:spPr>
          <a:xfrm>
            <a:off x="5429256" y="5643578"/>
            <a:ext cx="228601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be made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2" name="文本框 78860"/>
          <p:cNvSpPr txBox="1"/>
          <p:nvPr/>
        </p:nvSpPr>
        <p:spPr>
          <a:xfrm>
            <a:off x="2643174" y="242886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goes</a:t>
            </a:r>
            <a:endParaRPr lang="en-US" altLang="zh-CN" sz="2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  <p:bldP spid="78853" grpId="0"/>
      <p:bldP spid="78854" grpId="0"/>
      <p:bldP spid="78861" grpId="0"/>
      <p:bldP spid="17" grpId="0"/>
      <p:bldP spid="19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 descr="201443916368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35" name="文本框 193575"/>
          <p:cNvSpPr txBox="1">
            <a:spLocks noChangeArrowheads="1"/>
          </p:cNvSpPr>
          <p:nvPr/>
        </p:nvSpPr>
        <p:spPr bwMode="auto">
          <a:xfrm>
            <a:off x="4800600" y="1828800"/>
            <a:ext cx="18415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endParaRPr lang="zh-CN" altLang="en-US" sz="30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41" name="右大括号 193586"/>
          <p:cNvSpPr/>
          <p:nvPr/>
        </p:nvSpPr>
        <p:spPr bwMode="auto">
          <a:xfrm>
            <a:off x="7391400" y="1676400"/>
            <a:ext cx="1295400" cy="4495800"/>
          </a:xfrm>
          <a:prstGeom prst="rightBrace">
            <a:avLst>
              <a:gd name="adj1" fmla="val 28889"/>
              <a:gd name="adj2" fmla="val 50000"/>
            </a:avLst>
          </a:prstGeom>
          <a:noFill/>
          <a:ln w="9525">
            <a:noFill/>
            <a:round/>
          </a:ln>
        </p:spPr>
        <p:txBody>
          <a:bodyPr wrap="none" anchor="ctr">
            <a:spAutoFit/>
          </a:bodyPr>
          <a:lstStyle>
            <a:defPPr/>
          </a:lstStyle>
          <a:p>
            <a:pPr algn="ctr"/>
            <a:endParaRPr lang="zh-CN" altLang="en-US" sz="30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2071670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讨论归纳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642918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/>
            <a:r>
              <a:rPr lang="zh-CN" altLang="en-US" sz="3600" b="1" smtClean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谓语动词的时态及语态</a:t>
            </a:r>
            <a:endParaRPr lang="zh-CN" altLang="en-US" sz="3600"/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-142908" y="1500174"/>
          <a:ext cx="8715436" cy="464347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33707"/>
                <a:gridCol w="2833707"/>
                <a:gridCol w="3048022"/>
              </a:tblGrid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mtClean="0"/>
                        <a:t>时态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mtClean="0"/>
                        <a:t>主动语态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mtClean="0"/>
                        <a:t>被动语态</a:t>
                      </a:r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一般现在时态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现在进行时态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现在完成时态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现在完成进行时态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一般过去时态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过去进行时态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过去完成时态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过去将来时态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  <a:tr h="464347"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r>
                        <a:rPr lang="zh-CN" altLang="en-US" sz="20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一般将来时态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>
                      <a:defPPr/>
                    </a:lstStyle>
                    <a:p>
                      <a:pPr/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文本框 193576"/>
          <p:cNvSpPr txBox="1">
            <a:spLocks noChangeArrowheads="1"/>
          </p:cNvSpPr>
          <p:nvPr/>
        </p:nvSpPr>
        <p:spPr bwMode="auto">
          <a:xfrm>
            <a:off x="2643174" y="1928802"/>
            <a:ext cx="274786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am/is/are</a:t>
            </a:r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或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do/does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80" name="文本框 193576"/>
          <p:cNvSpPr txBox="1">
            <a:spLocks noChangeArrowheads="1"/>
          </p:cNvSpPr>
          <p:nvPr/>
        </p:nvSpPr>
        <p:spPr bwMode="auto">
          <a:xfrm>
            <a:off x="5500694" y="1928802"/>
            <a:ext cx="259718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am (is , are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)+done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文本框 193576"/>
          <p:cNvSpPr txBox="1">
            <a:spLocks noChangeArrowheads="1"/>
          </p:cNvSpPr>
          <p:nvPr/>
        </p:nvSpPr>
        <p:spPr bwMode="auto">
          <a:xfrm>
            <a:off x="2786050" y="2357430"/>
            <a:ext cx="218361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am/is/are doing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84" name="文本框 193580"/>
          <p:cNvSpPr txBox="1">
            <a:spLocks noChangeArrowheads="1"/>
          </p:cNvSpPr>
          <p:nvPr/>
        </p:nvSpPr>
        <p:spPr bwMode="auto">
          <a:xfrm>
            <a:off x="5214942" y="2357430"/>
            <a:ext cx="32095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am (is, are) </a:t>
            </a:r>
            <a:r>
              <a:rPr lang="en-US" altLang="zh-CN" sz="240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being+done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文本框 193576"/>
          <p:cNvSpPr txBox="1">
            <a:spLocks noChangeArrowheads="1"/>
          </p:cNvSpPr>
          <p:nvPr/>
        </p:nvSpPr>
        <p:spPr bwMode="auto">
          <a:xfrm>
            <a:off x="2857488" y="2857496"/>
            <a:ext cx="212429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has(have )done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96654"/>
          <p:cNvSpPr txBox="1">
            <a:spLocks noChangeArrowheads="1"/>
          </p:cNvSpPr>
          <p:nvPr/>
        </p:nvSpPr>
        <p:spPr bwMode="auto">
          <a:xfrm>
            <a:off x="5357818" y="2857496"/>
            <a:ext cx="29434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has (have) </a:t>
            </a:r>
            <a:r>
              <a:rPr lang="en-US" altLang="zh-CN" sz="240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been+done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193576"/>
          <p:cNvSpPr txBox="1">
            <a:spLocks noChangeArrowheads="1"/>
          </p:cNvSpPr>
          <p:nvPr/>
        </p:nvSpPr>
        <p:spPr bwMode="auto">
          <a:xfrm>
            <a:off x="2928926" y="3786190"/>
            <a:ext cx="214353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was/were</a:t>
            </a:r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did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81" name="文本框 193577"/>
          <p:cNvSpPr txBox="1">
            <a:spLocks noChangeArrowheads="1"/>
          </p:cNvSpPr>
          <p:nvPr/>
        </p:nvSpPr>
        <p:spPr bwMode="auto">
          <a:xfrm>
            <a:off x="5429256" y="3786190"/>
            <a:ext cx="256512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was ( were)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文本框 193576"/>
          <p:cNvSpPr txBox="1">
            <a:spLocks noChangeArrowheads="1"/>
          </p:cNvSpPr>
          <p:nvPr/>
        </p:nvSpPr>
        <p:spPr bwMode="auto">
          <a:xfrm>
            <a:off x="2786050" y="4214818"/>
            <a:ext cx="222048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was/were doing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85" name="文本框 193581"/>
          <p:cNvSpPr txBox="1">
            <a:spLocks noChangeArrowheads="1"/>
          </p:cNvSpPr>
          <p:nvPr/>
        </p:nvSpPr>
        <p:spPr bwMode="auto">
          <a:xfrm>
            <a:off x="5500694" y="4286256"/>
            <a:ext cx="317106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was (were) </a:t>
            </a:r>
            <a:r>
              <a:rPr lang="en-US" altLang="zh-CN" sz="240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being+done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文本框 193576"/>
          <p:cNvSpPr txBox="1">
            <a:spLocks noChangeArrowheads="1"/>
          </p:cNvSpPr>
          <p:nvPr/>
        </p:nvSpPr>
        <p:spPr bwMode="auto">
          <a:xfrm>
            <a:off x="2928926" y="4643446"/>
            <a:ext cx="139974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had 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文本框 196655"/>
          <p:cNvSpPr txBox="1">
            <a:spLocks noChangeArrowheads="1"/>
          </p:cNvSpPr>
          <p:nvPr/>
        </p:nvSpPr>
        <p:spPr bwMode="auto">
          <a:xfrm>
            <a:off x="5572132" y="4714884"/>
            <a:ext cx="292895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had </a:t>
            </a:r>
            <a:r>
              <a:rPr lang="en-US" altLang="zh-CN" sz="240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been+done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文本框 193576"/>
          <p:cNvSpPr txBox="1">
            <a:spLocks noChangeArrowheads="1"/>
          </p:cNvSpPr>
          <p:nvPr/>
        </p:nvSpPr>
        <p:spPr bwMode="auto">
          <a:xfrm>
            <a:off x="3071802" y="5643578"/>
            <a:ext cx="17123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will/shall do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82" name="文本框 193578"/>
          <p:cNvSpPr txBox="1">
            <a:spLocks noChangeArrowheads="1"/>
          </p:cNvSpPr>
          <p:nvPr/>
        </p:nvSpPr>
        <p:spPr bwMode="auto">
          <a:xfrm>
            <a:off x="5429256" y="5643578"/>
            <a:ext cx="28424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800">
                <a:latin typeface="Times New Roman" panose="02020603050405020304" pitchFamily="18" charset="0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will (shall) </a:t>
            </a:r>
            <a:r>
              <a:rPr lang="en-US" altLang="zh-CN" sz="240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be+done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文本框 193576"/>
          <p:cNvSpPr txBox="1">
            <a:spLocks noChangeArrowheads="1"/>
          </p:cNvSpPr>
          <p:nvPr/>
        </p:nvSpPr>
        <p:spPr bwMode="auto">
          <a:xfrm>
            <a:off x="3143240" y="5214950"/>
            <a:ext cx="13388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would do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文本框 193576"/>
          <p:cNvSpPr txBox="1">
            <a:spLocks noChangeArrowheads="1"/>
          </p:cNvSpPr>
          <p:nvPr/>
        </p:nvSpPr>
        <p:spPr bwMode="auto">
          <a:xfrm>
            <a:off x="5929322" y="5214950"/>
            <a:ext cx="20387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would be done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文本框 193576"/>
          <p:cNvSpPr txBox="1">
            <a:spLocks noChangeArrowheads="1"/>
          </p:cNvSpPr>
          <p:nvPr/>
        </p:nvSpPr>
        <p:spPr bwMode="auto">
          <a:xfrm>
            <a:off x="2857488" y="3357562"/>
            <a:ext cx="28841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/>
          </a:lstStyle>
          <a:p>
            <a:pPr/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has(have) been doing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786446" y="3429000"/>
            <a:ext cx="2428892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3580" grpId="0"/>
      <p:bldP spid="26" grpId="0"/>
      <p:bldP spid="23584" grpId="0"/>
      <p:bldP spid="29" grpId="0"/>
      <p:bldP spid="17" grpId="0"/>
      <p:bldP spid="24" grpId="0"/>
      <p:bldP spid="23581" grpId="0"/>
      <p:bldP spid="27" grpId="0"/>
      <p:bldP spid="23585" grpId="0"/>
      <p:bldP spid="28" grpId="0"/>
      <p:bldP spid="16" grpId="0"/>
      <p:bldP spid="25" grpId="0"/>
      <p:bldP spid="2358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28" name="图片 76827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460" y="-411162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164783" y="3036888"/>
            <a:ext cx="314325" cy="314325"/>
            <a:chExt cx="630238" cy="630237"/>
          </a:xfrm>
        </p:grpSpPr>
        <p:sp>
          <p:nvSpPr>
            <p:cNvPr id="76812" name="Oval 6"/>
            <p:cNvSpPr/>
            <p:nvPr/>
          </p:nvSpPr>
          <p:spPr>
            <a:xfrm>
              <a:off x="98425" y="100012"/>
              <a:ext cx="431800" cy="431800"/>
            </a:xfrm>
            <a:prstGeom prst="ellipse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813" name="Oval 7"/>
            <p:cNvSpPr/>
            <p:nvPr/>
          </p:nvSpPr>
          <p:spPr>
            <a:xfrm>
              <a:off x="0" y="0"/>
              <a:ext cx="630238" cy="630237"/>
            </a:xfrm>
            <a:prstGeom prst="ellipse">
              <a:avLst/>
            </a:prstGeom>
            <a:solidFill>
              <a:srgbClr val="FFFF00">
                <a:alpha val="27058"/>
              </a:srgbClr>
            </a:solidFill>
            <a:ln w="9525">
              <a:noFill/>
            </a:ln>
          </p:spPr>
          <p:txBody>
            <a:bodyPr anchor="ctr"/>
            <a:lstStyle>
              <a:defPPr/>
            </a:lstStyle>
            <a:p>
              <a:pPr lvl="0" algn="ctr" eaLnBrk="1" hangingPunct="1"/>
              <a:endParaRPr lang="zh-CN" altLang="en-US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6820" name="AutoShape 5"/>
          <p:cNvSpPr/>
          <p:nvPr/>
        </p:nvSpPr>
        <p:spPr>
          <a:xfrm>
            <a:off x="2950845" y="1304290"/>
            <a:ext cx="298450" cy="4553602"/>
          </a:xfrm>
          <a:prstGeom prst="leftBrace">
            <a:avLst>
              <a:gd name="adj1" fmla="val 79402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24" name="Text Box 6"/>
          <p:cNvSpPr txBox="1"/>
          <p:nvPr/>
        </p:nvSpPr>
        <p:spPr>
          <a:xfrm>
            <a:off x="558483" y="2843530"/>
            <a:ext cx="2320925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给出动词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6"/>
          <p:cNvGrpSpPr/>
          <p:nvPr/>
        </p:nvGrpSpPr>
        <p:grpSpPr>
          <a:xfrm>
            <a:off x="7072330" y="4214818"/>
            <a:ext cx="2369820" cy="3039110"/>
            <a:chOff x="2936" y="1398"/>
            <a:chExt cx="2654" cy="2657"/>
          </a:xfrm>
        </p:grpSpPr>
        <p:grpSp>
          <p:nvGrpSpPr>
            <p:cNvPr id="4" name="Group 4"/>
            <p:cNvGrpSpPr/>
            <p:nvPr/>
          </p:nvGrpSpPr>
          <p:grpSpPr>
            <a:xfrm rot="2760000">
              <a:off x="2934" y="1400"/>
              <a:ext cx="2658" cy="2654"/>
              <a:chExt cx="6235" cy="6233"/>
            </a:xfrm>
          </p:grpSpPr>
          <p:sp>
            <p:nvSpPr>
              <p:cNvPr id="40" name="Arc 5"/>
              <p:cNvSpPr/>
              <p:nvPr/>
            </p:nvSpPr>
            <p:spPr>
              <a:xfrm flipV="1">
                <a:off x="3118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Arc 6"/>
              <p:cNvSpPr/>
              <p:nvPr/>
            </p:nvSpPr>
            <p:spPr>
              <a:xfrm>
                <a:off x="3118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Arc 7"/>
              <p:cNvSpPr/>
              <p:nvPr/>
            </p:nvSpPr>
            <p:spPr>
              <a:xfrm flipH="1" flipV="1">
                <a:off x="0" y="3116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>
                  <a:alpha val="25098"/>
                </a:srgbClr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Arc 8"/>
              <p:cNvSpPr/>
              <p:nvPr/>
            </p:nvSpPr>
            <p:spPr>
              <a:xfrm flipH="1">
                <a:off x="0" y="0"/>
                <a:ext cx="3117" cy="3117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>
                  <a:alpha val="25098"/>
                </a:srgbClr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Arc 9"/>
              <p:cNvSpPr/>
              <p:nvPr/>
            </p:nvSpPr>
            <p:spPr>
              <a:xfrm>
                <a:off x="3118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DDF53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Arc 10"/>
              <p:cNvSpPr/>
              <p:nvPr/>
            </p:nvSpPr>
            <p:spPr>
              <a:xfrm flipH="1" flipV="1">
                <a:off x="510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51FF61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Arc 11"/>
              <p:cNvSpPr/>
              <p:nvPr/>
            </p:nvSpPr>
            <p:spPr>
              <a:xfrm flipH="1">
                <a:off x="510" y="509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42B5FE"/>
              </a:solidFill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Arc 12"/>
              <p:cNvSpPr/>
              <p:nvPr/>
            </p:nvSpPr>
            <p:spPr>
              <a:xfrm flipV="1">
                <a:off x="3118" y="3117"/>
                <a:ext cx="2608" cy="2608"/>
              </a:xfrm>
              <a:custGeom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cxnLst>
                  <a:cxn ang="0">
                    <a:pos x="-1" y="0"/>
                  </a:cxn>
                  <a:cxn ang="0">
                    <a:pos x="21600" y="21600"/>
                  </a:cxn>
                  <a:cxn ang="0">
                    <a:pos x="-1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-1" y="0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E4A67"/>
              </a:solidFill>
              <a:ln w="9525">
                <a:noFill/>
              </a:ln>
            </p:spPr>
            <p:txBody>
              <a:bodyPr rot="0" vert="eaVert" anchor="ctr"/>
              <a:lstStyle>
                <a:defPPr/>
              </a:lstStyle>
              <a:p>
                <a:pPr lvl="0" eaLnBrk="1" hangingPunct="1"/>
                <a:endParaRPr lang="zh-CN" altLang="en-US" b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 useBgFill="1">
            <p:nvSpPr>
              <p:cNvPr id="48" name="AutoShape 13"/>
              <p:cNvSpPr/>
              <p:nvPr/>
            </p:nvSpPr>
            <p:spPr>
              <a:xfrm>
                <a:off x="792" y="791"/>
                <a:ext cx="4652" cy="4652"/>
              </a:xfrm>
              <a:prstGeom prst="flowChartConnector">
                <a:avLst/>
              </a:prstGeom>
              <a:ln w="9525">
                <a:noFill/>
              </a:ln>
            </p:spPr>
            <p:txBody>
              <a:bodyPr rot="10800000" vert="eaVert" anchor="ctr"/>
              <a:lstStyle>
                <a:defPPr/>
              </a:lstStyle>
              <a:p>
                <a:pPr lvl="0" eaLnBrk="1" hangingPunct="1"/>
                <a:endParaRPr lang="zh-CN" altLang="en-US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Text Box 15"/>
            <p:cNvSpPr txBox="1"/>
            <p:nvPr/>
          </p:nvSpPr>
          <p:spPr>
            <a:xfrm>
              <a:off x="3350" y="2378"/>
              <a:ext cx="1902" cy="1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</a:lstStyle>
            <a:p>
              <a:pPr lvl="0" eaLnBrk="1" hangingPunct="1"/>
              <a:r>
                <a:rPr lang="zh-CN" altLang="en-US" sz="5400" b="1">
                  <a:solidFill>
                    <a:srgbClr val="FF4D5E"/>
                  </a:solidFill>
                  <a:latin typeface="Harlow Solid Italic" panose="04030604020f02020d02" pitchFamily="82" charset="0"/>
                  <a:ea typeface="宋体" panose="02010600030101010101" pitchFamily="2" charset="-122"/>
                </a:rPr>
                <a:t>语法填空</a:t>
              </a:r>
              <a:endParaRPr lang="zh-CN" altLang="en-US" sz="5400" b="1">
                <a:solidFill>
                  <a:srgbClr val="FF4D5E"/>
                </a:solidFill>
                <a:latin typeface="Harlow Solid Italic" panose="04030604020f02020d02" pitchFamily="82" charset="0"/>
                <a:ea typeface="宋体" panose="02010600030101010101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0" y="0"/>
            <a:ext cx="2285984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r>
              <a:rPr lang="zh-CN" altLang="en-US" sz="32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总结归纳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28" name="AutoShape 12" descr="ayst"/>
          <p:cNvSpPr>
            <a:spLocks noChangeArrowheads="1"/>
          </p:cNvSpPr>
          <p:nvPr/>
        </p:nvSpPr>
        <p:spPr bwMode="auto">
          <a:xfrm>
            <a:off x="-214346" y="3857628"/>
            <a:ext cx="1800225" cy="3000372"/>
          </a:xfrm>
          <a:prstGeom prst="flowChartMagneticTape">
            <a:avLst/>
          </a:prstGeom>
          <a:blipFill dpi="0" rotWithShape="1">
            <a:blip r:embed="rId3"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>
            <a:defPPr/>
          </a:lstStyle>
          <a:p>
            <a:pPr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" name="Text Box 12"/>
          <p:cNvSpPr txBox="1"/>
          <p:nvPr/>
        </p:nvSpPr>
        <p:spPr>
          <a:xfrm>
            <a:off x="3357554" y="1142984"/>
            <a:ext cx="1871662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谓语动词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AutoShape 5"/>
          <p:cNvSpPr/>
          <p:nvPr/>
        </p:nvSpPr>
        <p:spPr>
          <a:xfrm>
            <a:off x="5286380" y="857232"/>
            <a:ext cx="165424" cy="1714512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12"/>
          <p:cNvSpPr txBox="1"/>
          <p:nvPr/>
        </p:nvSpPr>
        <p:spPr>
          <a:xfrm>
            <a:off x="5500694" y="563860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时态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12"/>
          <p:cNvSpPr txBox="1"/>
          <p:nvPr/>
        </p:nvSpPr>
        <p:spPr>
          <a:xfrm>
            <a:off x="5572132" y="1357298"/>
            <a:ext cx="1871663" cy="579437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语态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12"/>
          <p:cNvSpPr txBox="1"/>
          <p:nvPr/>
        </p:nvSpPr>
        <p:spPr>
          <a:xfrm>
            <a:off x="5572132" y="2143116"/>
            <a:ext cx="1871663" cy="57912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主谓一致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3150" y="5412740"/>
            <a:ext cx="13195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</a:t>
            </a:r>
            <a:endParaRPr lang="en-US" altLang="zh-CN" b="1"/>
          </a:p>
        </p:txBody>
      </p:sp>
      <p:sp>
        <p:nvSpPr>
          <p:cNvPr id="21" name="AutoShape 5"/>
          <p:cNvSpPr/>
          <p:nvPr/>
        </p:nvSpPr>
        <p:spPr>
          <a:xfrm>
            <a:off x="5120640" y="4500245"/>
            <a:ext cx="165735" cy="2057400"/>
          </a:xfrm>
          <a:prstGeom prst="leftBrace">
            <a:avLst>
              <a:gd name="adj1" fmla="val 4326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/>
          </a:lstStyle>
          <a:p>
            <a:pPr lvl="0" eaLnBrk="1" hangingPunct="1">
              <a:buFont typeface="Arial" panose="020b0604020202020204" pitchFamily="34" charset="0"/>
              <a:buNone/>
            </a:pP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01005" y="4451985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2" name="文本框 31"/>
          <p:cNvSpPr txBox="1"/>
          <p:nvPr/>
        </p:nvSpPr>
        <p:spPr>
          <a:xfrm>
            <a:off x="5501005" y="4911725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3" name="文本框 32"/>
          <p:cNvSpPr txBox="1"/>
          <p:nvPr/>
        </p:nvSpPr>
        <p:spPr>
          <a:xfrm>
            <a:off x="5501005" y="5344795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4" name="文本框 33"/>
          <p:cNvSpPr txBox="1"/>
          <p:nvPr/>
        </p:nvSpPr>
        <p:spPr>
          <a:xfrm>
            <a:off x="5501005" y="5734685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5" name="文本框 34"/>
          <p:cNvSpPr txBox="1"/>
          <p:nvPr/>
        </p:nvSpPr>
        <p:spPr>
          <a:xfrm>
            <a:off x="5501005" y="605536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6" name="文本框 35"/>
          <p:cNvSpPr txBox="1"/>
          <p:nvPr/>
        </p:nvSpPr>
        <p:spPr>
          <a:xfrm>
            <a:off x="5452110" y="6508750"/>
            <a:ext cx="1092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</a:t>
            </a:r>
            <a:endParaRPr lang="en-US" altLang="zh-CN" b="1"/>
          </a:p>
        </p:txBody>
      </p:sp>
      <p:sp>
        <p:nvSpPr>
          <p:cNvPr id="37" name="文本框 36"/>
          <p:cNvSpPr txBox="1"/>
          <p:nvPr/>
        </p:nvSpPr>
        <p:spPr>
          <a:xfrm>
            <a:off x="3329305" y="1462405"/>
            <a:ext cx="1887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_______________</a:t>
            </a:r>
            <a:endParaRPr lang="en-US" altLang="zh-CN" b="1"/>
          </a:p>
        </p:txBody>
      </p:sp>
      <p:sp>
        <p:nvSpPr>
          <p:cNvPr id="5" name="文本框 4"/>
          <p:cNvSpPr txBox="1"/>
          <p:nvPr/>
        </p:nvSpPr>
        <p:spPr>
          <a:xfrm>
            <a:off x="5572125" y="2475230"/>
            <a:ext cx="1870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</a:t>
            </a:r>
            <a:endParaRPr lang="en-US" altLang="zh-CN" b="1"/>
          </a:p>
        </p:txBody>
      </p:sp>
      <p:sp>
        <p:nvSpPr>
          <p:cNvPr id="6" name="文本框 5"/>
          <p:cNvSpPr txBox="1"/>
          <p:nvPr/>
        </p:nvSpPr>
        <p:spPr>
          <a:xfrm>
            <a:off x="5501005" y="1722120"/>
            <a:ext cx="1887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_______________</a:t>
            </a:r>
            <a:endParaRPr lang="en-US" altLang="zh-CN" b="1"/>
          </a:p>
        </p:txBody>
      </p:sp>
      <p:sp>
        <p:nvSpPr>
          <p:cNvPr id="7" name="文本框 6"/>
          <p:cNvSpPr txBox="1"/>
          <p:nvPr/>
        </p:nvSpPr>
        <p:spPr>
          <a:xfrm>
            <a:off x="5572125" y="857250"/>
            <a:ext cx="17741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b="1"/>
              <a:t>______________</a:t>
            </a:r>
            <a:endParaRPr lang="en-US" altLang="zh-CN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0" grpId="0"/>
      <p:bldP spid="76824" grpId="0"/>
      <p:bldP spid="23" grpId="0"/>
      <p:bldP spid="24" grpId="0"/>
      <p:bldP spid="25" grpId="0"/>
      <p:bldP spid="26" grpId="0"/>
      <p:bldP spid="27" grpId="0"/>
      <p:bldP spid="20" grpId="0"/>
      <p:bldP spid="21" grpId="0"/>
      <p:bldP spid="22" grpId="0"/>
      <p:bldP spid="32" grpId="0"/>
      <p:bldP spid="33" grpId="0"/>
      <p:bldP spid="34" grpId="0"/>
      <p:bldP spid="35" grpId="0"/>
      <p:bldP spid="36" grpId="0"/>
      <p:bldP spid="37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8860" name="图片 78859" descr="20144391636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-357214"/>
            <a:ext cx="9901238" cy="757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-142908" y="571480"/>
            <a:ext cx="3024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u="sng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给出动词</a:t>
            </a:r>
            <a:endParaRPr lang="zh-CN" altLang="en-US" sz="3200" b="1" u="sng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858" name="矩形 78857"/>
          <p:cNvSpPr/>
          <p:nvPr/>
        </p:nvSpPr>
        <p:spPr>
          <a:xfrm>
            <a:off x="0" y="0"/>
            <a:ext cx="4572032" cy="523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/>
            <a:r>
              <a:rPr lang="en-US" altLang="zh-CN" sz="2800" b="1" smtClean="0">
                <a:effectLst>
                  <a:outerShdw blurRad="38100" dist="38100" dir="2700000">
                    <a:srgbClr val="FFFFFF"/>
                  </a:outerShdw>
                </a:effectLst>
                <a:ea typeface="华文隶书" panose="02010800040101010101" pitchFamily="2" charset="-122"/>
              </a:rPr>
              <a:t>Practice makes perfect.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ea typeface="华文隶书" panose="02010800040101010101" pitchFamily="2" charset="-122"/>
            </a:endParaRPr>
          </a:p>
        </p:txBody>
      </p:sp>
      <p:sp>
        <p:nvSpPr>
          <p:cNvPr id="78859" name="矩形 78858"/>
          <p:cNvSpPr/>
          <p:nvPr/>
        </p:nvSpPr>
        <p:spPr>
          <a:xfrm>
            <a:off x="0" y="476250"/>
            <a:ext cx="9144000" cy="71438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2686786"/>
            <a:ext cx="9786974" cy="3674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2.Be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patient! Tai Chi _________(call) “shadow boxing" in English.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Leaving the less important things till tomorrow _______ </a:t>
            </a:r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(be) often acceptable.</a:t>
            </a:r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4.It ______ (be) unimaginable that it could ever be cleaned up.</a:t>
            </a:r>
            <a:endParaRPr lang="en-US" altLang="zh-CN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A boy on a bike _____ (catch) my attention. He was riding beside the bus.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713537"/>
            <a:ext cx="9215502" cy="94488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It was raining lightly when I __________ (arrive) in Yangshuo just before dawn. </a:t>
            </a:r>
            <a:endParaRPr lang="zh-CN" altLang="en-US" sz="2800"/>
          </a:p>
        </p:txBody>
      </p:sp>
      <p:sp>
        <p:nvSpPr>
          <p:cNvPr id="13" name="TextBox 12"/>
          <p:cNvSpPr txBox="1"/>
          <p:nvPr/>
        </p:nvSpPr>
        <p:spPr>
          <a:xfrm>
            <a:off x="5000628" y="1713537"/>
            <a:ext cx="1247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arrived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8805" y="2667631"/>
            <a:ext cx="1373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is called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01024" y="3857628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is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4857760"/>
            <a:ext cx="769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was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4612" y="5357826"/>
            <a:ext cx="118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pPr/>
            <a:r>
              <a:rPr lang="en-US" altLang="zh-CN" sz="2800" b="1" smtClean="0">
                <a:solidFill>
                  <a:srgbClr val="FF0066"/>
                </a:solidFill>
              </a:rPr>
              <a:t>caught</a:t>
            </a:r>
            <a:endParaRPr lang="zh-CN" altLang="en-US" sz="28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3" grpId="0"/>
      <p:bldP spid="14" grpId="0"/>
      <p:bldP spid="15" grpId="0"/>
      <p:bldP spid="16" grpId="0"/>
      <p:bldP spid="1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270</Paragraphs>
  <Slides>21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5">
      <vt:lpstr>Arial</vt:lpstr>
      <vt:lpstr>Calibri</vt:lpstr>
      <vt:lpstr>Times New Roman</vt:lpstr>
      <vt:lpstr>新宋体</vt:lpstr>
      <vt:lpstr>宋体</vt:lpstr>
      <vt:lpstr>Harlow Solid Italic</vt:lpstr>
      <vt:lpstr>华文隶书</vt:lpstr>
      <vt:lpstr>华文新魏</vt:lpstr>
      <vt:lpstr>Comic Sans MS</vt:lpstr>
      <vt:lpstr>黑体</vt:lpstr>
      <vt:lpstr>楷体</vt:lpstr>
      <vt:lpstr>华文细黑</vt:lpstr>
      <vt:lpstr>Courier New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dc:creator>Administrator</dc:creator>
  <cp:lastModifiedBy>Mac</cp:lastModifiedBy>
  <cp:revision>134</cp:revision>
  <dcterms:created xsi:type="dcterms:W3CDTF">2017-04-28T03:59:00Z</dcterms:created>
  <dcterms:modified xsi:type="dcterms:W3CDTF">2020-09-13T15:52:09Z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2052-11.1.0.8214</vt:lpwstr>
  </property>
</Properties>
</file>