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</p:sldMasterIdLst>
  <p:notesMasterIdLst>
    <p:notesMasterId r:id="rId47"/>
  </p:notesMasterIdLst>
  <p:sldIdLst>
    <p:sldId id="511" r:id="rId5"/>
    <p:sldId id="375" r:id="rId6"/>
    <p:sldId id="348" r:id="rId7"/>
    <p:sldId id="293" r:id="rId8"/>
    <p:sldId id="294" r:id="rId9"/>
    <p:sldId id="295" r:id="rId10"/>
    <p:sldId id="289" r:id="rId11"/>
    <p:sldId id="564" r:id="rId12"/>
    <p:sldId id="258" r:id="rId13"/>
    <p:sldId id="259" r:id="rId14"/>
    <p:sldId id="466" r:id="rId15"/>
    <p:sldId id="622" r:id="rId16"/>
    <p:sldId id="467" r:id="rId17"/>
    <p:sldId id="468" r:id="rId18"/>
    <p:sldId id="261" r:id="rId19"/>
    <p:sldId id="260" r:id="rId20"/>
    <p:sldId id="262" r:id="rId21"/>
    <p:sldId id="263" r:id="rId22"/>
    <p:sldId id="567" r:id="rId23"/>
    <p:sldId id="568" r:id="rId24"/>
    <p:sldId id="571" r:id="rId25"/>
    <p:sldId id="625" r:id="rId26"/>
    <p:sldId id="626" r:id="rId27"/>
    <p:sldId id="744" r:id="rId28"/>
    <p:sldId id="569" r:id="rId29"/>
    <p:sldId id="623" r:id="rId30"/>
    <p:sldId id="573" r:id="rId31"/>
    <p:sldId id="702" r:id="rId32"/>
    <p:sldId id="419" r:id="rId33"/>
    <p:sldId id="624" r:id="rId34"/>
    <p:sldId id="270" r:id="rId35"/>
    <p:sldId id="631" r:id="rId36"/>
    <p:sldId id="318" r:id="rId37"/>
    <p:sldId id="620" r:id="rId38"/>
    <p:sldId id="627" r:id="rId39"/>
    <p:sldId id="580" r:id="rId40"/>
    <p:sldId id="578" r:id="rId41"/>
    <p:sldId id="579" r:id="rId42"/>
    <p:sldId id="586" r:id="rId43"/>
    <p:sldId id="584" r:id="rId44"/>
    <p:sldId id="585" r:id="rId45"/>
    <p:sldId id="301" r:id="rId46"/>
  </p:sldIdLst>
  <p:sldSz cx="9144000" cy="6858000" type="screen4x3"/>
  <p:notesSz cx="6858000" cy="9144000"/>
  <p:custDataLst>
    <p:tags r:id="rId5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92"/>
    <p:restoredTop sz="94660"/>
  </p:normalViewPr>
  <p:slideViewPr>
    <p:cSldViewPr showGuides="1">
      <p:cViewPr varScale="1">
        <p:scale>
          <a:sx n="76" d="100"/>
          <a:sy n="76" d="100"/>
        </p:scale>
        <p:origin x="-444" y="-84"/>
      </p:cViewPr>
      <p:guideLst>
        <p:guide orient="horz" pos="2160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1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0.xml"/><Relationship Id="rId8" Type="http://schemas.openxmlformats.org/officeDocument/2006/relationships/image" Target="../media/image5.png"/><Relationship Id="rId7" Type="http://schemas.openxmlformats.org/officeDocument/2006/relationships/slide" Target="slide7.xml"/><Relationship Id="rId6" Type="http://schemas.openxmlformats.org/officeDocument/2006/relationships/image" Target="../media/image4.png"/><Relationship Id="rId5" Type="http://schemas.openxmlformats.org/officeDocument/2006/relationships/slide" Target="slide5.xml"/><Relationship Id="rId4" Type="http://schemas.openxmlformats.org/officeDocument/2006/relationships/image" Target="../media/image3.png"/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6.xml"/><Relationship Id="rId10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GIF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GIF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GIF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5124"/>
          <p:cNvSpPr txBox="1"/>
          <p:nvPr/>
        </p:nvSpPr>
        <p:spPr>
          <a:xfrm>
            <a:off x="762000" y="990600"/>
            <a:ext cx="7772400" cy="2527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高中英语语法填空题解题策略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语法填空是近年来高考英语学科新推出的一种题型．这种题型能全面检测学生在</a:t>
            </a:r>
            <a:r>
              <a:rPr lang="zh-CN" altLang="en-US" sz="2400" b="1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英语词汇、语法，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甚至是</a:t>
            </a:r>
            <a:r>
              <a:rPr lang="zh-CN" altLang="en-US" sz="2400" b="1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句法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上的运用能力，能更科学地反映学生的英语综合水平。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文本框 8195"/>
          <p:cNvSpPr txBox="1"/>
          <p:nvPr/>
        </p:nvSpPr>
        <p:spPr>
          <a:xfrm>
            <a:off x="381000" y="1066800"/>
            <a:ext cx="8153400" cy="5939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动词形式变化</a:t>
            </a:r>
            <a:r>
              <a:rPr lang="zh-CN" altLang="en-US" sz="32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sz="240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600" b="1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谓语    </a:t>
            </a:r>
            <a:r>
              <a:rPr lang="en-US" altLang="zh-CN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时态、语态、语气</a:t>
            </a:r>
            <a:r>
              <a:rPr lang="en-US" altLang="zh-CN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), </a:t>
            </a:r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主谓一致</a:t>
            </a:r>
            <a:endParaRPr lang="zh-CN" altLang="en-US" sz="3600" b="1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非谓语  </a:t>
            </a:r>
            <a:r>
              <a:rPr lang="en-US" altLang="zh-CN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不定式、动名词、现在分词、过去分词</a:t>
            </a:r>
            <a:r>
              <a:rPr lang="en-US" altLang="zh-CN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。其中不定式有</a:t>
            </a:r>
            <a:r>
              <a:rPr lang="en-US" altLang="zh-CN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 do/to be done/to be doing/to have done</a:t>
            </a:r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几种形式。</a:t>
            </a:r>
            <a:endParaRPr lang="zh-CN" altLang="en-US" sz="3600" b="1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词性转化 ：</a:t>
            </a:r>
            <a:r>
              <a:rPr lang="zh-CN" altLang="zh-CN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动词转化为名词，形容词，副词</a:t>
            </a:r>
            <a:endParaRPr lang="zh-CN" altLang="en-US" sz="3600" b="1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12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196">
                                            <p:txEl>
                                              <p:charRg st="12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19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19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19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131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8196">
                                            <p:txEl>
                                              <p:charRg st="131" end="1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78859" descr="201443916368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-359727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0" name="文本框 78849"/>
          <p:cNvSpPr txBox="1"/>
          <p:nvPr/>
        </p:nvSpPr>
        <p:spPr>
          <a:xfrm>
            <a:off x="740728" y="1201103"/>
            <a:ext cx="30241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u="sng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谓语动词</a:t>
            </a:r>
            <a:endParaRPr lang="zh-CN" altLang="en-US" sz="3200" b="1" u="sng" noProof="1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8851" name="文本框 78850"/>
          <p:cNvSpPr txBox="1"/>
          <p:nvPr/>
        </p:nvSpPr>
        <p:spPr>
          <a:xfrm>
            <a:off x="2987675" y="908050"/>
            <a:ext cx="4248150" cy="873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有提示词</a:t>
            </a:r>
            <a:endParaRPr lang="zh-CN" altLang="en-US" sz="32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与主语构成主谓结构</a:t>
            </a:r>
            <a:endParaRPr lang="zh-CN" altLang="en-US" sz="32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8852" name="文本框 78851"/>
          <p:cNvSpPr txBox="1"/>
          <p:nvPr/>
        </p:nvSpPr>
        <p:spPr>
          <a:xfrm>
            <a:off x="342265" y="2276475"/>
            <a:ext cx="8569325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 I was certain she would like it because I  _______ (tell) by my classmates that she loved hot pot. </a:t>
            </a:r>
            <a:endParaRPr lang="en-US" altLang="zh-CN" sz="24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</a:pPr>
            <a:endParaRPr lang="en-US" altLang="zh-CN" sz="28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</a:pPr>
            <a:endParaRPr lang="en-US" altLang="zh-CN" sz="28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8853" name="文本框 78852"/>
          <p:cNvSpPr txBox="1"/>
          <p:nvPr/>
        </p:nvSpPr>
        <p:spPr>
          <a:xfrm>
            <a:off x="7006590" y="2276475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was told</a:t>
            </a:r>
            <a:endParaRPr lang="en-US" altLang="zh-CN" sz="2800" b="1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8856" name="直接连接符 78855"/>
          <p:cNvSpPr/>
          <p:nvPr/>
        </p:nvSpPr>
        <p:spPr>
          <a:xfrm>
            <a:off x="5364163" y="2708275"/>
            <a:ext cx="1585912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8858" name="矩形 78857"/>
          <p:cNvSpPr/>
          <p:nvPr/>
        </p:nvSpPr>
        <p:spPr>
          <a:xfrm>
            <a:off x="7596188" y="0"/>
            <a:ext cx="1547813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r>
              <a:rPr lang="zh-CN" altLang="en-US" sz="2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+mj-lt"/>
                <a:ea typeface="华文隶书" pitchFamily="2" charset="-122"/>
                <a:cs typeface="+mj-cs"/>
              </a:rPr>
              <a:t>讨论归纳</a:t>
            </a:r>
            <a:endParaRPr lang="zh-CN" altLang="en-US" sz="2400" b="1" strike="noStrike" noProof="1">
              <a:effectLst>
                <a:outerShdw blurRad="38100" dist="38100" dir="2700000">
                  <a:srgbClr val="FFFFFF"/>
                </a:outerShdw>
              </a:effectLst>
              <a:ea typeface="华文隶书" pitchFamily="2" charset="-122"/>
            </a:endParaRPr>
          </a:p>
        </p:txBody>
      </p:sp>
      <p:sp>
        <p:nvSpPr>
          <p:cNvPr id="36875" name="矩形 78858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64" name="矩形 78863"/>
          <p:cNvSpPr/>
          <p:nvPr/>
        </p:nvSpPr>
        <p:spPr>
          <a:xfrm>
            <a:off x="1476375" y="2795588"/>
            <a:ext cx="503238" cy="633412"/>
          </a:xfrm>
          <a:prstGeom prst="rect">
            <a:avLst/>
          </a:prstGeom>
          <a:noFill/>
          <a:ln w="571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5" name="文本框 78854"/>
          <p:cNvSpPr txBox="1"/>
          <p:nvPr/>
        </p:nvSpPr>
        <p:spPr>
          <a:xfrm>
            <a:off x="604520" y="4827588"/>
            <a:ext cx="80660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考查语法点</a:t>
            </a:r>
            <a:r>
              <a:rPr lang="en-US" altLang="zh-CN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: </a:t>
            </a: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谓语动词的时态及语态</a:t>
            </a:r>
            <a:r>
              <a:rPr lang="en-US" altLang="zh-CN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 </a:t>
            </a: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及主谓一致</a:t>
            </a:r>
            <a:endParaRPr lang="zh-CN" altLang="en-US" sz="2800" b="1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8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8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8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 uiExpand="1" build="p"/>
      <p:bldP spid="78852" grpId="0"/>
      <p:bldP spid="788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5"/>
          <p:cNvSpPr txBox="1"/>
          <p:nvPr/>
        </p:nvSpPr>
        <p:spPr>
          <a:xfrm>
            <a:off x="611188" y="692150"/>
            <a:ext cx="7772400" cy="21583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 sz="32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TIP</a:t>
            </a:r>
            <a:r>
              <a:rPr lang="zh-CN" altLang="en-US" sz="32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：句中没有谓语，或者虽然已有谓语动词，但需填的词与已存在谓语主语一致，且中间有并列或转折连词时，需填的词则是谓语动词。时态考虑要瞻前顾后。</a:t>
            </a:r>
            <a:endParaRPr lang="zh-CN" altLang="en-US" sz="3200" b="1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矩形 20482"/>
          <p:cNvSpPr/>
          <p:nvPr/>
        </p:nvSpPr>
        <p:spPr>
          <a:xfrm>
            <a:off x="468313" y="2997200"/>
            <a:ext cx="8229600" cy="24336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2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      That was definitely not an attractive idea so I politely declined her invitation, _________(close) my book and walked away. </a:t>
            </a:r>
            <a:br>
              <a:rPr lang="en-US" altLang="zh-CN" sz="2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4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4932363" y="3644900"/>
            <a:ext cx="2133600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40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closed </a:t>
            </a:r>
            <a:endParaRPr lang="en-US" altLang="zh-CN" sz="340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485" name="Line 6"/>
          <p:cNvSpPr/>
          <p:nvPr/>
        </p:nvSpPr>
        <p:spPr>
          <a:xfrm>
            <a:off x="1403350" y="4221163"/>
            <a:ext cx="16002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0486" name="Line 6"/>
          <p:cNvSpPr/>
          <p:nvPr/>
        </p:nvSpPr>
        <p:spPr>
          <a:xfrm>
            <a:off x="2051050" y="4581525"/>
            <a:ext cx="16002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0487" name="椭圆 20486"/>
          <p:cNvSpPr/>
          <p:nvPr/>
        </p:nvSpPr>
        <p:spPr>
          <a:xfrm>
            <a:off x="1258888" y="4221163"/>
            <a:ext cx="792162" cy="431800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67597" descr="201443916368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79095" y="-206057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6" name="文本框 67585"/>
          <p:cNvSpPr txBox="1"/>
          <p:nvPr/>
        </p:nvSpPr>
        <p:spPr>
          <a:xfrm>
            <a:off x="755650" y="692150"/>
            <a:ext cx="30241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u="sng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非谓语动词</a:t>
            </a:r>
            <a:endParaRPr lang="zh-CN" altLang="en-US" sz="3200" b="1" u="sng" noProof="1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7587" name="文本框 67586"/>
          <p:cNvSpPr txBox="1"/>
          <p:nvPr/>
        </p:nvSpPr>
        <p:spPr>
          <a:xfrm>
            <a:off x="2987675" y="692150"/>
            <a:ext cx="5616575" cy="873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有提示词</a:t>
            </a:r>
            <a:endParaRPr lang="zh-CN" altLang="en-US" sz="32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除谓语动词以外的动词形式</a:t>
            </a:r>
            <a:endParaRPr lang="zh-CN" altLang="en-US" sz="32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88" name="文本框 67587"/>
          <p:cNvSpPr txBox="1"/>
          <p:nvPr/>
        </p:nvSpPr>
        <p:spPr>
          <a:xfrm>
            <a:off x="468313" y="1989138"/>
            <a:ext cx="85693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 We must also consider the reaction of the person __________ (receive) the gift.</a:t>
            </a:r>
            <a:endParaRPr lang="en-US" altLang="zh-CN" sz="24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 He spit it out , ______ ( say ) it was awful.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 saying )</a:t>
            </a:r>
            <a:endParaRPr lang="en-US" altLang="zh-CN" sz="28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871855" y="2420938"/>
            <a:ext cx="18716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receiving</a:t>
            </a:r>
            <a:endParaRPr lang="en-US" altLang="zh-CN" sz="2800" b="1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7592" name="文本框 67591"/>
          <p:cNvSpPr txBox="1"/>
          <p:nvPr/>
        </p:nvSpPr>
        <p:spPr>
          <a:xfrm>
            <a:off x="684213" y="5516563"/>
            <a:ext cx="70580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考查语法点</a:t>
            </a:r>
            <a:r>
              <a:rPr lang="en-US" altLang="zh-CN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: </a:t>
            </a: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非谓语动词及变形的使用</a:t>
            </a:r>
            <a:endParaRPr lang="zh-CN" altLang="en-US" sz="2800" b="1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7593" name="直接连接符 67592"/>
          <p:cNvSpPr/>
          <p:nvPr/>
        </p:nvSpPr>
        <p:spPr>
          <a:xfrm>
            <a:off x="1547813" y="2420938"/>
            <a:ext cx="2663825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7594" name="直接连接符 67593"/>
          <p:cNvSpPr/>
          <p:nvPr/>
        </p:nvSpPr>
        <p:spPr>
          <a:xfrm>
            <a:off x="4067175" y="3284538"/>
            <a:ext cx="3889375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7596" name="矩形 67595"/>
          <p:cNvSpPr/>
          <p:nvPr/>
        </p:nvSpPr>
        <p:spPr>
          <a:xfrm>
            <a:off x="7596188" y="0"/>
            <a:ext cx="1547813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r>
              <a:rPr lang="zh-CN" altLang="en-US" sz="2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+mj-lt"/>
                <a:ea typeface="华文隶书" pitchFamily="2" charset="-122"/>
                <a:cs typeface="+mj-cs"/>
              </a:rPr>
              <a:t>讨论归纳</a:t>
            </a:r>
            <a:endParaRPr lang="zh-CN" altLang="en-US" sz="2400" b="1" strike="noStrike" noProof="1">
              <a:effectLst>
                <a:outerShdw blurRad="38100" dist="38100" dir="2700000">
                  <a:srgbClr val="FFFFFF"/>
                </a:outerShdw>
              </a:effectLst>
              <a:ea typeface="华文隶书" pitchFamily="2" charset="-122"/>
            </a:endParaRPr>
          </a:p>
        </p:txBody>
      </p:sp>
      <p:sp>
        <p:nvSpPr>
          <p:cNvPr id="37899" name="矩形 67596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9" name="文本框 67598"/>
          <p:cNvSpPr txBox="1"/>
          <p:nvPr/>
        </p:nvSpPr>
        <p:spPr>
          <a:xfrm>
            <a:off x="3059113" y="2744153"/>
            <a:ext cx="2016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saying</a:t>
            </a:r>
            <a:endParaRPr lang="en-US" altLang="zh-CN" sz="2800" b="1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2015" y="3997960"/>
            <a:ext cx="76517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现在分词表示主动或进行</a:t>
            </a:r>
            <a:endParaRPr lang="zh-CN" altLang="en-US" b="1"/>
          </a:p>
          <a:p>
            <a:r>
              <a:rPr lang="zh-CN" altLang="en-US" b="1"/>
              <a:t>过去分词表示被动或完成</a:t>
            </a:r>
            <a:endParaRPr lang="zh-CN" altLang="en-US" b="1"/>
          </a:p>
          <a:p>
            <a:r>
              <a:rPr lang="zh-CN" altLang="en-US" b="1"/>
              <a:t>不定式表示目的或将来</a:t>
            </a:r>
            <a:endParaRPr lang="zh-CN" altLang="en-US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 uiExpand="1" build="p"/>
      <p:bldP spid="67588" grpId="0"/>
      <p:bldP spid="67589" grpId="0"/>
      <p:bldP spid="67592" grpId="0"/>
      <p:bldP spid="6759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65549" descr="201443916368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-4365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8" name="文本框 65537"/>
          <p:cNvSpPr txBox="1"/>
          <p:nvPr/>
        </p:nvSpPr>
        <p:spPr>
          <a:xfrm>
            <a:off x="0" y="692150"/>
            <a:ext cx="30241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u="sng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词性转换</a:t>
            </a:r>
            <a:endParaRPr lang="zh-CN" altLang="en-US" sz="3200" b="1" u="sng" noProof="1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5539" name="文本框 65538"/>
          <p:cNvSpPr txBox="1"/>
          <p:nvPr/>
        </p:nvSpPr>
        <p:spPr>
          <a:xfrm>
            <a:off x="1908175" y="188913"/>
            <a:ext cx="7235825" cy="1512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有提示词</a:t>
            </a:r>
            <a:endParaRPr lang="zh-CN" altLang="en-US" sz="24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介词</a:t>
            </a:r>
            <a:r>
              <a:rPr lang="en-US" altLang="zh-CN" sz="2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冠词</a:t>
            </a:r>
            <a:r>
              <a:rPr lang="en-US" altLang="zh-CN" sz="2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所有格后接名词</a:t>
            </a:r>
            <a:r>
              <a:rPr lang="en-US" altLang="zh-CN" sz="2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形容词</a:t>
            </a:r>
            <a:endParaRPr lang="zh-CN" altLang="en-US" sz="24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修饰名词</a:t>
            </a:r>
            <a:r>
              <a:rPr lang="en-US" altLang="zh-CN" sz="2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副词修饰形容词动词或整个</a:t>
            </a:r>
            <a:endParaRPr lang="zh-CN" altLang="en-US" sz="24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句子</a:t>
            </a:r>
            <a:endParaRPr lang="zh-CN" altLang="en-US" sz="24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5540" name="文本框 65539"/>
          <p:cNvSpPr txBox="1"/>
          <p:nvPr/>
        </p:nvSpPr>
        <p:spPr>
          <a:xfrm>
            <a:off x="323850" y="1844675"/>
            <a:ext cx="8569325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 “Thirty-five cents,” she said __________ (rude). </a:t>
            </a:r>
            <a:endParaRPr lang="en-US" altLang="zh-CN" sz="24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</a:pPr>
            <a:endParaRPr lang="en-US" altLang="zh-CN" sz="28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 One of the __________ (bad) gifts I ever made was for my high school English teacher…  </a:t>
            </a:r>
            <a:endParaRPr lang="en-US" altLang="zh-CN" sz="24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</a:pPr>
            <a:endParaRPr lang="en-US" altLang="zh-CN" sz="24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 As far as I am concerned, my  ____________ (suggest) is that we should always have a notebook and a Chinese-English within easy reach. </a:t>
            </a:r>
            <a:endParaRPr lang="en-US" altLang="zh-CN" sz="2400" b="1" noProof="1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5541" name="文本框 65540"/>
          <p:cNvSpPr txBox="1"/>
          <p:nvPr/>
        </p:nvSpPr>
        <p:spPr>
          <a:xfrm>
            <a:off x="5867400" y="1844675"/>
            <a:ext cx="15128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rudely</a:t>
            </a:r>
            <a:endParaRPr lang="en-US" altLang="zh-CN" sz="2800" b="1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5542" name="文本框 65541"/>
          <p:cNvSpPr txBox="1"/>
          <p:nvPr/>
        </p:nvSpPr>
        <p:spPr>
          <a:xfrm>
            <a:off x="3203575" y="2622550"/>
            <a:ext cx="15128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worst</a:t>
            </a:r>
            <a:endParaRPr lang="en-US" altLang="zh-CN" sz="2800" b="1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5543" name="文本框 65542"/>
          <p:cNvSpPr txBox="1"/>
          <p:nvPr/>
        </p:nvSpPr>
        <p:spPr>
          <a:xfrm>
            <a:off x="6084888" y="3860800"/>
            <a:ext cx="22320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suggestion</a:t>
            </a:r>
            <a:endParaRPr lang="en-US" altLang="zh-CN" sz="2800" b="1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5544" name="文本框 65543"/>
          <p:cNvSpPr txBox="1"/>
          <p:nvPr/>
        </p:nvSpPr>
        <p:spPr>
          <a:xfrm>
            <a:off x="250825" y="5734050"/>
            <a:ext cx="88931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考查语法点</a:t>
            </a:r>
            <a:r>
              <a:rPr lang="en-US" altLang="zh-CN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: </a:t>
            </a: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各类词性的正确使用及转化</a:t>
            </a:r>
            <a:endParaRPr lang="zh-CN" altLang="en-US" sz="2800" b="1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5545" name="直接连接符 65544"/>
          <p:cNvSpPr/>
          <p:nvPr/>
        </p:nvSpPr>
        <p:spPr>
          <a:xfrm>
            <a:off x="4211638" y="2276475"/>
            <a:ext cx="935037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5546" name="直接连接符 65545"/>
          <p:cNvSpPr/>
          <p:nvPr/>
        </p:nvSpPr>
        <p:spPr>
          <a:xfrm>
            <a:off x="1908175" y="3182938"/>
            <a:ext cx="503238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5547" name="直接连接符 65546"/>
          <p:cNvSpPr/>
          <p:nvPr/>
        </p:nvSpPr>
        <p:spPr>
          <a:xfrm>
            <a:off x="5867400" y="3240088"/>
            <a:ext cx="1728788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5548" name="直接连接符 65547"/>
          <p:cNvSpPr/>
          <p:nvPr/>
        </p:nvSpPr>
        <p:spPr>
          <a:xfrm>
            <a:off x="4716463" y="4386263"/>
            <a:ext cx="503237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5549" name="矩形 65548"/>
          <p:cNvSpPr/>
          <p:nvPr/>
        </p:nvSpPr>
        <p:spPr>
          <a:xfrm>
            <a:off x="7596188" y="0"/>
            <a:ext cx="1547813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r>
              <a:rPr lang="zh-CN" altLang="en-US" sz="2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+mj-lt"/>
                <a:ea typeface="华文隶书" pitchFamily="2" charset="-122"/>
                <a:cs typeface="+mj-cs"/>
              </a:rPr>
              <a:t>讨论归纳</a:t>
            </a:r>
            <a:endParaRPr lang="zh-CN" altLang="en-US" sz="2400" b="1" strike="noStrike" noProof="1">
              <a:effectLst>
                <a:outerShdw blurRad="38100" dist="38100" dir="2700000">
                  <a:srgbClr val="FFFFFF"/>
                </a:outerShdw>
              </a:effectLst>
              <a:ea typeface="华文隶书" pitchFamily="2" charset="-122"/>
            </a:endParaRPr>
          </a:p>
        </p:txBody>
      </p:sp>
      <p:sp>
        <p:nvSpPr>
          <p:cNvPr id="65551" name="直接连接符 65550"/>
          <p:cNvSpPr/>
          <p:nvPr/>
        </p:nvSpPr>
        <p:spPr>
          <a:xfrm>
            <a:off x="2093913" y="4941888"/>
            <a:ext cx="503237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65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65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65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 uiExpand="1" build="p"/>
      <p:bldP spid="65540" grpId="0"/>
      <p:bldP spid="65541" grpId="0"/>
      <p:bldP spid="65542" grpId="0"/>
      <p:bldP spid="655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0243"/>
          <p:cNvSpPr txBox="1"/>
          <p:nvPr/>
        </p:nvSpPr>
        <p:spPr>
          <a:xfrm>
            <a:off x="1981200" y="2286000"/>
            <a:ext cx="57912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文本框 10244"/>
          <p:cNvSpPr txBox="1"/>
          <p:nvPr/>
        </p:nvSpPr>
        <p:spPr>
          <a:xfrm>
            <a:off x="1676400" y="2514600"/>
            <a:ext cx="60960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1143000" y="1295400"/>
            <a:ext cx="7086600" cy="3538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形容词、副词的变化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英语中大部分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形容词和表方式的副词都有原级、比较级和最高级的变化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。构成比较级和最高级的方式，或通过加后缀一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er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和．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est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，或在词前加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more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less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most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least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，且形容词的绝对最高级还要冠以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 am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＿＿＿（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tall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than Liu Wen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He is the tallest student in my class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1066800" y="4876800"/>
            <a:ext cx="7467600" cy="1187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此题后句交代了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LiuWen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是班上最高的学生，那“我”肯定比他矮，所以不能用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taller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，只能用表示程度不如的“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less tall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15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246">
                                            <p:txEl>
                                              <p:charRg st="15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246">
                                            <p:txEl>
                                              <p:charRg st="15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246">
                                            <p:txEl>
                                              <p:charRg st="15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246">
                                            <p:txEl>
                                              <p:charRg st="15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15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15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127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0246">
                                            <p:txEl>
                                              <p:charRg st="127" end="1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0246">
                                            <p:txEl>
                                              <p:charRg st="127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0246">
                                            <p:txEl>
                                              <p:charRg st="127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246">
                                            <p:txEl>
                                              <p:charRg st="127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127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127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文本框 9219"/>
          <p:cNvSpPr txBox="1"/>
          <p:nvPr/>
        </p:nvSpPr>
        <p:spPr>
          <a:xfrm>
            <a:off x="533400" y="1371600"/>
            <a:ext cx="7924800" cy="279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代词形式变化</a:t>
            </a:r>
            <a:r>
              <a:rPr lang="zh-CN" altLang="en-US" sz="32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代词形式变化通常是与人称变化有关的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三大类五小类，即人称代词：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主格和宾格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、物主代词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形容词性和名词性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、反身代词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另外还有几个不定代词的形式变化，如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no one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none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other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another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等。</a:t>
            </a:r>
            <a:endParaRPr lang="zh-CN" altLang="en-US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 king decided to see the painter by</a:t>
            </a:r>
            <a:r>
              <a:rPr lang="en-US" altLang="zh-CN" sz="2400" u="sng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(he)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文本框 9220"/>
          <p:cNvSpPr txBox="1"/>
          <p:nvPr/>
        </p:nvSpPr>
        <p:spPr>
          <a:xfrm>
            <a:off x="990600" y="4495800"/>
            <a:ext cx="51054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685800" y="4038600"/>
            <a:ext cx="7620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由介词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ｙ可以看出，横线处应填反身代词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himself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2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12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0">
                                            <p:txEl>
                                              <p:charRg st="12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0">
                                            <p:txEl>
                                              <p:charRg st="12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0">
                                            <p:txEl>
                                              <p:charRg st="12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122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20">
                                            <p:txEl>
                                              <p:charRg st="122" end="1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0">
                                            <p:txEl>
                                              <p:charRg st="122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0">
                                            <p:txEl>
                                              <p:charRg st="122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文本框 11267"/>
          <p:cNvSpPr txBox="1"/>
          <p:nvPr/>
        </p:nvSpPr>
        <p:spPr>
          <a:xfrm>
            <a:off x="304800" y="1143000"/>
            <a:ext cx="8305800" cy="3169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数词形式变化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数词的形式变化包括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基数词、序数词，或加后缀一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teen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、．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ty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的变化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，甚至还有作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分母用的序数词的单复数形式，以及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one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two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的特殊变化形式</a:t>
            </a:r>
            <a:endParaRPr lang="zh-CN" altLang="en-US" sz="2400" b="1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once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twice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.</a:t>
            </a:r>
            <a:endParaRPr lang="en-US" altLang="zh-CN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 my three sons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 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 leave my seventeen horses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My eldest son shall take a half,my second son shall take a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＿＿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(three)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　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457200" y="4724400"/>
            <a:ext cx="8305800" cy="1735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从上下文连续起来理解，这是一个分马的计划，大儿子分得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 half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，也就是“一半”或“二分之一”，那么二儿子应该得“三分之一”，所以要填入作分母的序数词“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third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才能命中目标。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26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26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26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26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12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1268">
                                            <p:txEl>
                                              <p:charRg st="12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1268">
                                            <p:txEl>
                                              <p:charRg st="12" end="89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12" end="89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1268">
                                            <p:txEl>
                                              <p:charRg st="12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12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1268">
                                            <p:txEl>
                                              <p:charRg st="12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12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8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11268">
                                            <p:txEl>
                                              <p:charRg st="89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11268">
                                            <p:txEl>
                                              <p:charRg st="89" end="10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89" end="10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1268">
                                            <p:txEl>
                                              <p:charRg st="8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8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11268">
                                            <p:txEl>
                                              <p:charRg st="8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8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102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11268">
                                            <p:txEl>
                                              <p:charRg st="102" end="2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11268">
                                            <p:txEl>
                                              <p:charRg st="102" end="22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102" end="22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1268">
                                            <p:txEl>
                                              <p:charRg st="102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102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1268">
                                            <p:txEl>
                                              <p:charRg st="102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102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12291"/>
          <p:cNvSpPr txBox="1"/>
          <p:nvPr/>
        </p:nvSpPr>
        <p:spPr>
          <a:xfrm>
            <a:off x="457200" y="1676400"/>
            <a:ext cx="8153400" cy="279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词的派生</a:t>
            </a:r>
            <a:endParaRPr lang="zh-CN" altLang="en-US" sz="32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词的派生现象在英语单词中是很常见的，派生现象主要发生在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名词、动词、形容词、副词四种词中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这种题型还有可能检测学生对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词根、前后缀、派生词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的掌握。</a:t>
            </a:r>
            <a:endParaRPr lang="zh-CN" altLang="en-US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Louis lost his wallet yesterday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So he was very____(happiness)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381000" y="4800600"/>
            <a:ext cx="8305800" cy="1187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在这道题中，学生很容易判断出该用形容词，由此可知将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happiness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变成词根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happy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；钱包丢了，人应该是不开心的，所以要再加个前缀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un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，就成了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unhappy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1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2">
                                            <p:txEl>
                                              <p:charRg st="1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2">
                                            <p:txEl>
                                              <p:charRg st="1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2">
                                            <p:txEl>
                                              <p:charRg st="1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2">
                                            <p:txEl>
                                              <p:charRg st="1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89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2">
                                            <p:txEl>
                                              <p:charRg st="89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2">
                                            <p:txEl>
                                              <p:charRg st="89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2">
                                            <p:txEl>
                                              <p:charRg st="89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2">
                                            <p:txEl>
                                              <p:charRg st="89" end="1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词根词缀</a:t>
            </a:r>
            <a:endParaRPr lang="zh-CN" altLang="en-US"/>
          </a:p>
        </p:txBody>
      </p:sp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>
          <a:xfrm>
            <a:off x="238125" y="1417955"/>
            <a:ext cx="8943340" cy="4686300"/>
          </a:xfrm>
        </p:spPr>
        <p:txBody>
          <a:bodyPr wrap="square" anchor="t"/>
          <a:lstStyle/>
          <a:p>
            <a:pPr>
              <a:buNone/>
            </a:pPr>
            <a:r>
              <a:rPr lang="zh-CN" altLang="en-US" b="1"/>
              <a:t>adj词缀</a:t>
            </a:r>
            <a:r>
              <a:rPr lang="zh-CN" altLang="en-US"/>
              <a:t>： care</a:t>
            </a:r>
            <a:r>
              <a:rPr lang="zh-CN" altLang="en-US" b="1">
                <a:solidFill>
                  <a:srgbClr val="FF3300"/>
                </a:solidFill>
              </a:rPr>
              <a:t>ful</a:t>
            </a:r>
            <a:r>
              <a:rPr lang="zh-CN" altLang="en-US"/>
              <a:t> cons</a:t>
            </a:r>
            <a:r>
              <a:rPr lang="zh-CN" altLang="en-US" b="1">
                <a:solidFill>
                  <a:srgbClr val="FF3300"/>
                </a:solidFill>
              </a:rPr>
              <a:t>ious</a:t>
            </a:r>
            <a:r>
              <a:rPr lang="zh-CN" altLang="en-US"/>
              <a:t> natur</a:t>
            </a:r>
            <a:r>
              <a:rPr lang="zh-CN" altLang="en-US" b="1">
                <a:solidFill>
                  <a:srgbClr val="FF3300"/>
                </a:solidFill>
              </a:rPr>
              <a:t>al</a:t>
            </a:r>
            <a:endParaRPr lang="zh-CN" altLang="en-US" b="1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b="1"/>
              <a:t>n.词缀： kindn</a:t>
            </a:r>
            <a:r>
              <a:rPr lang="zh-CN" altLang="en-US" b="1">
                <a:solidFill>
                  <a:srgbClr val="FF3300"/>
                </a:solidFill>
              </a:rPr>
              <a:t>ess</a:t>
            </a:r>
            <a:r>
              <a:rPr lang="zh-CN" altLang="en-US" b="1"/>
              <a:t> warm</a:t>
            </a:r>
            <a:r>
              <a:rPr lang="zh-CN" altLang="en-US" b="1">
                <a:solidFill>
                  <a:srgbClr val="FF3300"/>
                </a:solidFill>
              </a:rPr>
              <a:t>th</a:t>
            </a:r>
            <a:r>
              <a:rPr lang="zh-CN" altLang="en-US" b="1"/>
              <a:t>  happ</a:t>
            </a:r>
            <a:r>
              <a:rPr lang="zh-CN" altLang="en-US" b="1">
                <a:solidFill>
                  <a:srgbClr val="FF3300"/>
                </a:solidFill>
              </a:rPr>
              <a:t>iness</a:t>
            </a:r>
            <a:r>
              <a:rPr lang="zh-CN" altLang="en-US" b="1"/>
              <a:t>     careless</a:t>
            </a:r>
            <a:r>
              <a:rPr lang="zh-CN" altLang="en-US" b="1">
                <a:solidFill>
                  <a:srgbClr val="FF3300"/>
                </a:solidFill>
              </a:rPr>
              <a:t>ness </a:t>
            </a:r>
            <a:r>
              <a:rPr lang="zh-CN" altLang="en-US" b="1"/>
              <a:t>excite</a:t>
            </a:r>
            <a:r>
              <a:rPr lang="zh-CN" altLang="en-US" b="1">
                <a:solidFill>
                  <a:srgbClr val="FF3300"/>
                </a:solidFill>
              </a:rPr>
              <a:t>ment </a:t>
            </a:r>
            <a:r>
              <a:rPr lang="zh-CN" altLang="en-US" b="1"/>
              <a:t>opera</a:t>
            </a:r>
            <a:r>
              <a:rPr lang="zh-CN" altLang="en-US" b="1">
                <a:solidFill>
                  <a:srgbClr val="FF3300"/>
                </a:solidFill>
              </a:rPr>
              <a:t>tion </a:t>
            </a:r>
            <a:r>
              <a:rPr lang="zh-CN" altLang="en-US" b="1"/>
              <a:t>riv</a:t>
            </a:r>
            <a:r>
              <a:rPr lang="zh-CN" altLang="en-US" b="1">
                <a:solidFill>
                  <a:srgbClr val="FF3300"/>
                </a:solidFill>
              </a:rPr>
              <a:t>al  </a:t>
            </a:r>
            <a:r>
              <a:rPr lang="zh-CN" altLang="en-US" b="1"/>
              <a:t>serv</a:t>
            </a:r>
            <a:r>
              <a:rPr lang="zh-CN" altLang="en-US" b="1">
                <a:solidFill>
                  <a:srgbClr val="FF3300"/>
                </a:solidFill>
              </a:rPr>
              <a:t>ant  wis</a:t>
            </a:r>
            <a:r>
              <a:rPr lang="zh-CN" altLang="en-US" b="1"/>
              <a:t>dom   difer</a:t>
            </a:r>
            <a:r>
              <a:rPr lang="zh-CN" altLang="en-US" b="1">
                <a:solidFill>
                  <a:srgbClr val="FF3300"/>
                </a:solidFill>
              </a:rPr>
              <a:t>ence </a:t>
            </a:r>
            <a:r>
              <a:rPr lang="zh-CN" altLang="en-US" b="1"/>
              <a:t>explo</a:t>
            </a:r>
            <a:r>
              <a:rPr lang="zh-CN" altLang="en-US" b="1">
                <a:solidFill>
                  <a:srgbClr val="FF3300"/>
                </a:solidFill>
              </a:rPr>
              <a:t>sure</a:t>
            </a:r>
            <a:endParaRPr lang="zh-CN" altLang="en-US" b="1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b="1"/>
              <a:t>反义词缀：care</a:t>
            </a:r>
            <a:r>
              <a:rPr lang="zh-CN" altLang="en-US" b="1">
                <a:solidFill>
                  <a:srgbClr val="FF3300"/>
                </a:solidFill>
              </a:rPr>
              <a:t>less</a:t>
            </a:r>
            <a:r>
              <a:rPr lang="zh-CN" altLang="en-US" b="1"/>
              <a:t> </a:t>
            </a:r>
            <a:r>
              <a:rPr lang="zh-CN" altLang="en-US" b="1">
                <a:solidFill>
                  <a:srgbClr val="FF3300"/>
                </a:solidFill>
              </a:rPr>
              <a:t>ab</a:t>
            </a:r>
            <a:r>
              <a:rPr lang="zh-CN" altLang="en-US" b="1"/>
              <a:t>normal </a:t>
            </a:r>
            <a:r>
              <a:rPr lang="zh-CN" altLang="en-US" b="1">
                <a:solidFill>
                  <a:srgbClr val="FF3300"/>
                </a:solidFill>
              </a:rPr>
              <a:t>ir</a:t>
            </a:r>
            <a:r>
              <a:rPr lang="zh-CN" altLang="en-US" b="1"/>
              <a:t>regular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        </a:t>
            </a:r>
            <a:r>
              <a:rPr lang="zh-CN" altLang="en-US" b="1">
                <a:solidFill>
                  <a:srgbClr val="FF3300"/>
                </a:solidFill>
              </a:rPr>
              <a:t>un</a:t>
            </a:r>
            <a:r>
              <a:rPr lang="zh-CN" altLang="en-US" b="1"/>
              <a:t>happy   </a:t>
            </a:r>
            <a:r>
              <a:rPr lang="zh-CN" altLang="en-US" b="1">
                <a:solidFill>
                  <a:srgbClr val="FF3300"/>
                </a:solidFill>
              </a:rPr>
              <a:t>un</a:t>
            </a:r>
            <a:r>
              <a:rPr lang="zh-CN" altLang="en-US" b="1"/>
              <a:t>friendly</a:t>
            </a:r>
            <a:endParaRPr lang="zh-CN" altLang="en-US" b="1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/>
          </a:p>
        </p:txBody>
      </p:sp>
      <p:grpSp>
        <p:nvGrpSpPr>
          <p:cNvPr id="7182" name="组合 7181"/>
          <p:cNvGrpSpPr/>
          <p:nvPr/>
        </p:nvGrpSpPr>
        <p:grpSpPr>
          <a:xfrm>
            <a:off x="3024188" y="1341438"/>
            <a:ext cx="3060700" cy="719137"/>
            <a:chOff x="1791" y="485"/>
            <a:chExt cx="1928" cy="453"/>
          </a:xfrm>
        </p:grpSpPr>
        <p:pic>
          <p:nvPicPr>
            <p:cNvPr id="6148" name="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1" y="485"/>
              <a:ext cx="1928" cy="4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9" name="矩形 29">
              <a:hlinkClick r:id="rId3" action="ppaction://hlinksldjump"/>
            </p:cNvPr>
            <p:cNvSpPr/>
            <p:nvPr/>
          </p:nvSpPr>
          <p:spPr>
            <a:xfrm>
              <a:off x="2220" y="559"/>
              <a:ext cx="149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考 纲 解 读</a:t>
              </a:r>
              <a:endParaRPr lang="zh-CN" altLang="en-US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50" name="TextBox 73"/>
            <p:cNvSpPr txBox="1"/>
            <p:nvPr/>
          </p:nvSpPr>
          <p:spPr>
            <a:xfrm>
              <a:off x="1892" y="559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86" name="组合 7185"/>
          <p:cNvGrpSpPr/>
          <p:nvPr/>
        </p:nvGrpSpPr>
        <p:grpSpPr>
          <a:xfrm>
            <a:off x="1223963" y="2636838"/>
            <a:ext cx="3060700" cy="719137"/>
            <a:chOff x="419" y="1117"/>
            <a:chExt cx="1928" cy="453"/>
          </a:xfrm>
        </p:grpSpPr>
        <p:pic>
          <p:nvPicPr>
            <p:cNvPr id="6152" name="4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9" y="1117"/>
              <a:ext cx="1928" cy="4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3" name="矩形 30">
              <a:hlinkClick r:id="rId5" action="ppaction://hlinksldjump"/>
            </p:cNvPr>
            <p:cNvSpPr/>
            <p:nvPr/>
          </p:nvSpPr>
          <p:spPr>
            <a:xfrm>
              <a:off x="848" y="1198"/>
              <a:ext cx="149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命 题 特 点</a:t>
              </a:r>
              <a:endParaRPr lang="zh-CN" altLang="en-US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54" name="TextBox 1"/>
            <p:cNvSpPr txBox="1"/>
            <p:nvPr/>
          </p:nvSpPr>
          <p:spPr>
            <a:xfrm>
              <a:off x="513" y="1198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70" name="组合 7169"/>
          <p:cNvGrpSpPr/>
          <p:nvPr/>
        </p:nvGrpSpPr>
        <p:grpSpPr>
          <a:xfrm>
            <a:off x="1217613" y="4222750"/>
            <a:ext cx="3060700" cy="719138"/>
            <a:chOff x="543" y="2615"/>
            <a:chExt cx="1928" cy="453"/>
          </a:xfrm>
        </p:grpSpPr>
        <p:pic>
          <p:nvPicPr>
            <p:cNvPr id="6156" name="12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3" y="2615"/>
              <a:ext cx="1928" cy="4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7" name="矩形 32">
              <a:hlinkClick r:id="rId7" action="ppaction://hlinksldjump"/>
            </p:cNvPr>
            <p:cNvSpPr/>
            <p:nvPr/>
          </p:nvSpPr>
          <p:spPr>
            <a:xfrm>
              <a:off x="934" y="2684"/>
              <a:ext cx="149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解 题 步 骤</a:t>
              </a:r>
              <a:endParaRPr lang="zh-CN" altLang="en-US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58" name="TextBox 61"/>
            <p:cNvSpPr txBox="1"/>
            <p:nvPr/>
          </p:nvSpPr>
          <p:spPr>
            <a:xfrm>
              <a:off x="637" y="26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74" name="组合 7173"/>
          <p:cNvGrpSpPr/>
          <p:nvPr/>
        </p:nvGrpSpPr>
        <p:grpSpPr>
          <a:xfrm>
            <a:off x="4932363" y="2636838"/>
            <a:ext cx="3060700" cy="719137"/>
            <a:chOff x="543" y="2886"/>
            <a:chExt cx="1928" cy="453"/>
          </a:xfrm>
        </p:grpSpPr>
        <p:pic>
          <p:nvPicPr>
            <p:cNvPr id="6160" name="16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43" y="2886"/>
              <a:ext cx="1928" cy="4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1" name="矩形 33">
              <a:hlinkClick r:id="rId9" action="ppaction://hlinksldjump"/>
            </p:cNvPr>
            <p:cNvSpPr/>
            <p:nvPr/>
          </p:nvSpPr>
          <p:spPr>
            <a:xfrm>
              <a:off x="936" y="2961"/>
              <a:ext cx="1499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解 题 策 略</a:t>
              </a:r>
              <a:endParaRPr lang="zh-CN" altLang="en-US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62" name="TextBox 63"/>
            <p:cNvSpPr txBox="1"/>
            <p:nvPr/>
          </p:nvSpPr>
          <p:spPr>
            <a:xfrm>
              <a:off x="653" y="2964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4</a:t>
              </a:r>
              <a:endPara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78" name="组合 7177"/>
          <p:cNvGrpSpPr/>
          <p:nvPr/>
        </p:nvGrpSpPr>
        <p:grpSpPr>
          <a:xfrm>
            <a:off x="4932363" y="4221163"/>
            <a:ext cx="3059112" cy="719137"/>
            <a:chOff x="3254" y="3385"/>
            <a:chExt cx="1927" cy="453"/>
          </a:xfrm>
        </p:grpSpPr>
        <p:pic>
          <p:nvPicPr>
            <p:cNvPr id="6164" name="-14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254" y="3385"/>
              <a:ext cx="1927" cy="4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5" name="矩形 37"/>
            <p:cNvSpPr/>
            <p:nvPr/>
          </p:nvSpPr>
          <p:spPr>
            <a:xfrm>
              <a:off x="3665" y="3468"/>
              <a:ext cx="1499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练习及作业</a:t>
              </a:r>
              <a:endParaRPr lang="zh-CN" altLang="en-US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66" name="TextBox 71"/>
            <p:cNvSpPr txBox="1"/>
            <p:nvPr/>
          </p:nvSpPr>
          <p:spPr>
            <a:xfrm>
              <a:off x="3361" y="3454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5</a:t>
              </a:r>
              <a:endPara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文本框 52227"/>
          <p:cNvSpPr txBox="1"/>
          <p:nvPr/>
        </p:nvSpPr>
        <p:spPr>
          <a:xfrm>
            <a:off x="533400" y="2962910"/>
            <a:ext cx="576263" cy="2060575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49" charset="-122"/>
              </a:rPr>
              <a:t>无提示词</a:t>
            </a:r>
            <a:endParaRPr lang="zh-CN" altLang="en-US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2229" name="文本框 52228"/>
          <p:cNvSpPr txBox="1"/>
          <p:nvPr/>
        </p:nvSpPr>
        <p:spPr>
          <a:xfrm>
            <a:off x="1524000" y="2647315"/>
            <a:ext cx="927100" cy="3471863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140000"/>
              </a:spcBef>
              <a:spcAft>
                <a:spcPct val="40000"/>
              </a:spcAft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连词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140000"/>
              </a:spcBef>
              <a:spcAft>
                <a:spcPct val="40000"/>
              </a:spcAft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冠词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介词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副词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代词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2231" name="左大括号 52230"/>
          <p:cNvSpPr/>
          <p:nvPr/>
        </p:nvSpPr>
        <p:spPr>
          <a:xfrm>
            <a:off x="1143000" y="2723515"/>
            <a:ext cx="431800" cy="3382963"/>
          </a:xfrm>
          <a:prstGeom prst="leftBrace">
            <a:avLst>
              <a:gd name="adj1" fmla="val 65106"/>
              <a:gd name="adj2" fmla="val 50000"/>
            </a:avLst>
          </a:prstGeom>
          <a:noFill/>
          <a:ln w="3810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3" name="矩形 52232"/>
          <p:cNvSpPr/>
          <p:nvPr/>
        </p:nvSpPr>
        <p:spPr>
          <a:xfrm>
            <a:off x="2438400" y="2646045"/>
            <a:ext cx="6477000" cy="125888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lnSpc>
                <a:spcPct val="85000"/>
              </a:lnSpc>
              <a:buFont typeface="Arial" panose="020B0604020202020204" pitchFamily="34" charset="0"/>
              <a:buAutoNum type="circleNumDbPlain"/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关连词</a:t>
            </a:r>
            <a:r>
              <a:rPr lang="en-US" altLang="zh-CN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引导词）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1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三大从句</a:t>
            </a:r>
            <a:r>
              <a:rPr lang="en-US" altLang="zh-CN" sz="1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1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定语从句，名词性从句和主语从句）</a:t>
            </a:r>
            <a:endParaRPr lang="zh-CN" altLang="en-US" sz="16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85000"/>
              </a:lnSpc>
              <a:buFont typeface="Arial" panose="020B0604020202020204" pitchFamily="34" charset="0"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which, that, who, although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what,why,where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85000"/>
              </a:lnSpc>
              <a:buFont typeface="Arial" panose="020B0604020202020204" pitchFamily="34" charset="0"/>
              <a:buAutoNum type="circleNumDbPlain" startAt="2"/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并列连词：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85000"/>
              </a:lnSpc>
              <a:buFont typeface="Arial" panose="020B0604020202020204" pitchFamily="34" charset="0"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and, but, while, so, neither… nor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85000"/>
              </a:lnSpc>
              <a:buFont typeface="Arial" panose="020B0604020202020204" pitchFamily="34" charset="0"/>
              <a:buAutoNum type="circleNumDbPlain" startAt="3"/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强调句，倒装句中的连词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4" name="矩形 52233"/>
          <p:cNvSpPr/>
          <p:nvPr/>
        </p:nvSpPr>
        <p:spPr>
          <a:xfrm>
            <a:off x="2438400" y="4018915"/>
            <a:ext cx="4968875" cy="64135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the;    a+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辅音音素；  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an+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元音音素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抽象名词具体化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success, surprise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5" name="矩形 52234"/>
          <p:cNvSpPr/>
          <p:nvPr/>
        </p:nvSpPr>
        <p:spPr>
          <a:xfrm>
            <a:off x="2514600" y="4705350"/>
            <a:ext cx="4968875" cy="366713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n.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   vi.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   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定语从句介词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关系代词 等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6" name="矩形 52235"/>
          <p:cNvSpPr/>
          <p:nvPr/>
        </p:nvSpPr>
        <p:spPr>
          <a:xfrm>
            <a:off x="2514600" y="5085715"/>
            <a:ext cx="6084888" cy="641350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buClr>
                <a:srgbClr val="0000FF"/>
              </a:buClr>
              <a:buFont typeface="Arial" panose="020B0604020202020204" pitchFamily="34" charset="0"/>
              <a:buAutoNum type="circleNumDbPlain"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功能性连接副词：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however, therefore ,anyhow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等 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lr>
                <a:srgbClr val="0000FF"/>
              </a:buClr>
              <a:buFont typeface="Arial" panose="020B0604020202020204" pitchFamily="34" charset="0"/>
              <a:buAutoNum type="circleNumDbPlain" startAt="2"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修饰比较级的副词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even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much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7" name="矩形 52236"/>
          <p:cNvSpPr/>
          <p:nvPr/>
        </p:nvSpPr>
        <p:spPr>
          <a:xfrm>
            <a:off x="2438400" y="5771515"/>
            <a:ext cx="4968875" cy="366713"/>
          </a:xfrm>
          <a:prstGeom prst="rect">
            <a:avLst/>
          </a:prstGeom>
          <a:solidFill>
            <a:srgbClr val="FF0066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不定代词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   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反身代词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   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物主代词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   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宾格 等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文本框 1"/>
          <p:cNvSpPr txBox="1"/>
          <p:nvPr/>
        </p:nvSpPr>
        <p:spPr>
          <a:xfrm>
            <a:off x="887413" y="1501775"/>
            <a:ext cx="619918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二、没有给提示词的解题策略</a:t>
            </a:r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2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2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2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 build="allAtOnce"/>
      <p:bldP spid="52233" grpId="0"/>
      <p:bldP spid="52234" grpId="0"/>
      <p:bldP spid="52235" grpId="0"/>
      <p:bldP spid="52236" grpId="0"/>
      <p:bldP spid="522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217"/>
          <p:cNvSpPr txBox="1"/>
          <p:nvPr/>
        </p:nvSpPr>
        <p:spPr>
          <a:xfrm>
            <a:off x="323850" y="765175"/>
            <a:ext cx="38893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sng" noProof="1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ea"/>
              </a:rPr>
              <a:t>连词或从句引导词</a:t>
            </a:r>
            <a:endParaRPr lang="zh-CN" altLang="en-US" sz="3200" b="1" u="sng" noProof="1">
              <a:solidFill>
                <a:srgbClr val="A50021"/>
              </a:solidFill>
              <a:effectLst>
                <a:outerShdw blurRad="38100" dist="38100" dir="2700000">
                  <a:srgbClr val="C0C0C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3995738" y="620713"/>
            <a:ext cx="3925887" cy="873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Char char="•"/>
            </a:pP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无提示词</a:t>
            </a:r>
            <a:endParaRPr lang="zh-CN" altLang="en-US" sz="32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Char char="•"/>
            </a:pP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两个主谓结构连接 </a:t>
            </a:r>
            <a:endParaRPr lang="zh-CN" altLang="en-US" sz="32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395288" y="1989138"/>
            <a:ext cx="8569325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1. It was not long [39]_________ the waitress came back and then she began to wipe down the table and suddenly was surprised at what she saw.  </a:t>
            </a:r>
            <a:endParaRPr lang="en-US" altLang="zh-CN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2. 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Office workers tried to put out the fire, ____ it was impossible to control</a:t>
            </a:r>
            <a:r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it.</a:t>
            </a:r>
            <a:endParaRPr lang="en-US" altLang="zh-CN" sz="2800" b="1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3779838" y="1916113"/>
            <a:ext cx="16557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sz="2800" b="1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before</a:t>
            </a:r>
            <a:endParaRPr lang="en-US" altLang="zh-CN" sz="2800" b="1" noProof="1">
              <a:solidFill>
                <a:srgbClr val="CC0099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323850" y="4581525"/>
            <a:ext cx="820896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考查语法点</a:t>
            </a:r>
            <a:r>
              <a:rPr lang="en-US" altLang="zh-CN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: </a:t>
            </a: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各类复合句中连词</a:t>
            </a:r>
            <a:r>
              <a:rPr lang="en-US" altLang="zh-CN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引导词的用法</a:t>
            </a:r>
            <a:endParaRPr lang="zh-CN" altLang="en-US" sz="2800" b="1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3" name="直接连接符 9222"/>
          <p:cNvSpPr/>
          <p:nvPr/>
        </p:nvSpPr>
        <p:spPr>
          <a:xfrm>
            <a:off x="827088" y="2420938"/>
            <a:ext cx="935037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24" name="直接连接符 9223"/>
          <p:cNvSpPr/>
          <p:nvPr/>
        </p:nvSpPr>
        <p:spPr>
          <a:xfrm>
            <a:off x="5508625" y="2420938"/>
            <a:ext cx="2447925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25" name="直接连接符 9224"/>
          <p:cNvSpPr/>
          <p:nvPr/>
        </p:nvSpPr>
        <p:spPr>
          <a:xfrm>
            <a:off x="827088" y="4149725"/>
            <a:ext cx="576262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26" name="直接连接符 9225"/>
          <p:cNvSpPr/>
          <p:nvPr/>
        </p:nvSpPr>
        <p:spPr>
          <a:xfrm>
            <a:off x="3492500" y="3716338"/>
            <a:ext cx="2376488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27" name="矩形 9226"/>
          <p:cNvSpPr/>
          <p:nvPr/>
        </p:nvSpPr>
        <p:spPr>
          <a:xfrm>
            <a:off x="7596188" y="0"/>
            <a:ext cx="1547813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r" fontAlgn="base"/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隶书" pitchFamily="2" charset="-122"/>
                <a:cs typeface="+mn-ea"/>
              </a:rPr>
              <a:t>讨论归纳</a:t>
            </a:r>
            <a:endParaRPr lang="zh-CN" altLang="en-US" sz="2400" b="1" strike="noStrike" noProof="1">
              <a:effectLst>
                <a:outerShdw blurRad="38100" dist="38100" dir="2700000">
                  <a:srgbClr val="C0C0C0"/>
                </a:outerShdw>
              </a:effectLst>
              <a:ea typeface="华文隶书" pitchFamily="2" charset="-122"/>
            </a:endParaRPr>
          </a:p>
        </p:txBody>
      </p:sp>
      <p:sp>
        <p:nvSpPr>
          <p:cNvPr id="2" name="矩形 9227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文本框 9228"/>
          <p:cNvSpPr txBox="1"/>
          <p:nvPr/>
        </p:nvSpPr>
        <p:spPr>
          <a:xfrm>
            <a:off x="179388" y="4437063"/>
            <a:ext cx="9144000" cy="2017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25000"/>
              </a:spcBef>
              <a:buClr>
                <a:srgbClr val="CC0066"/>
              </a:buClr>
              <a:buFont typeface="Wingdings" panose="05000000000000000000" pitchFamily="2" charset="2"/>
            </a:pPr>
            <a:endParaRPr lang="en-US" altLang="zh-CN" sz="3200" b="1" noProof="1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15000"/>
              </a:lnSpc>
              <a:spcBef>
                <a:spcPct val="25000"/>
              </a:spcBef>
              <a:buClr>
                <a:srgbClr val="CC0066"/>
              </a:buClr>
              <a:buFont typeface="Wingdings" panose="05000000000000000000" pitchFamily="2" charset="2"/>
              <a:buChar char="&amp;"/>
            </a:pPr>
            <a:r>
              <a:rPr lang="en-US" altLang="zh-CN" sz="3200" b="1" noProof="1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  <a:cs typeface="+mn-ea"/>
              </a:rPr>
              <a:t>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  <a:cs typeface="+mn-ea"/>
              </a:rPr>
              <a:t>找出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  <a:cs typeface="+mn-ea"/>
              </a:rPr>
              <a:t>谓语动词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  <a:cs typeface="+mn-ea"/>
              </a:rPr>
              <a:t>；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  <a:cs typeface="+mn-ea"/>
              </a:rPr>
              <a:t>分清楚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  <a:cs typeface="+mn-ea"/>
              </a:rPr>
              <a:t>句子层次</a:t>
            </a:r>
            <a:endParaRPr lang="zh-CN" altLang="en-US" sz="32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15000"/>
              </a:lnSpc>
              <a:spcBef>
                <a:spcPct val="25000"/>
              </a:spcBef>
              <a:buClr>
                <a:srgbClr val="CC0066"/>
              </a:buClr>
              <a:buFont typeface="Wingdings" panose="05000000000000000000" pitchFamily="2" charset="2"/>
              <a:buChar char="&amp;"/>
            </a:pP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  <a:cs typeface="+mn-ea"/>
              </a:rPr>
              <a:t>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  <a:cs typeface="+mn-ea"/>
              </a:rPr>
              <a:t>理清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  <a:cs typeface="+mn-ea"/>
              </a:rPr>
              <a:t>分句关系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  <a:cs typeface="+mn-ea"/>
              </a:rPr>
              <a:t>；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  <a:cs typeface="+mn-ea"/>
              </a:rPr>
              <a:t>克服干扰，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中宋" pitchFamily="2" charset="-122"/>
                <a:cs typeface="+mn-ea"/>
              </a:rPr>
              <a:t>划掉修饰成分</a:t>
            </a:r>
            <a:endParaRPr lang="zh-CN" altLang="en-US" sz="32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9230" name="文本框 9229"/>
          <p:cNvSpPr txBox="1"/>
          <p:nvPr/>
        </p:nvSpPr>
        <p:spPr>
          <a:xfrm>
            <a:off x="7380288" y="3213100"/>
            <a:ext cx="8143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but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9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9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/>
      <p:bldP spid="9220" grpId="0"/>
      <p:bldP spid="9221" grpId="0"/>
      <p:bldP spid="9222" grpId="0" build="allAtOnce"/>
      <p:bldP spid="9229" grpId="0" uiExpand="1" build="p"/>
      <p:bldP spid="92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024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olidFill>
                  <a:srgbClr val="FF3300"/>
                </a:solidFill>
              </a:rPr>
              <a:t>归纳总结：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10242" name="文本占位符 1024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4525962"/>
          </a:xfrm>
        </p:spPr>
        <p:txBody>
          <a:bodyPr anchor="t"/>
          <a:lstStyle/>
          <a:p>
            <a:r>
              <a:rPr lang="en-US" altLang="zh-CN" sz="2800"/>
              <a:t>1</a:t>
            </a:r>
            <a:r>
              <a:rPr lang="zh-CN" altLang="en-US" sz="2800"/>
              <a:t>从句子结构考虑，如果空格前后都有句子。则要根据上下文的逻辑关系，选择适当的副词或连词。</a:t>
            </a:r>
            <a:endParaRPr lang="zh-CN" altLang="en-US" sz="2800"/>
          </a:p>
          <a:p>
            <a:r>
              <a:rPr lang="zh-CN" altLang="en-US" sz="2800"/>
              <a:t>表原因：</a:t>
            </a:r>
            <a:r>
              <a:rPr lang="en-US" altLang="zh-CN" sz="2800"/>
              <a:t>because, for ,since </a:t>
            </a:r>
            <a:r>
              <a:rPr lang="zh-CN" altLang="en-US" sz="2800"/>
              <a:t>等</a:t>
            </a:r>
            <a:endParaRPr lang="zh-CN" altLang="en-US" sz="2800"/>
          </a:p>
          <a:p>
            <a:r>
              <a:rPr lang="zh-CN" altLang="en-US" sz="2800"/>
              <a:t>表结果：</a:t>
            </a:r>
            <a:r>
              <a:rPr lang="en-US" altLang="zh-CN" sz="2800"/>
              <a:t>so, therefore ,hence, thus </a:t>
            </a:r>
            <a:r>
              <a:rPr lang="zh-CN" altLang="en-US" sz="2800"/>
              <a:t>等</a:t>
            </a:r>
            <a:endParaRPr lang="zh-CN" altLang="en-US" sz="2800"/>
          </a:p>
          <a:p>
            <a:r>
              <a:rPr lang="zh-CN" altLang="en-US" sz="2800"/>
              <a:t>表递进：</a:t>
            </a:r>
            <a:r>
              <a:rPr lang="en-US" altLang="zh-CN" sz="2800"/>
              <a:t>further, furthermore, moreover, </a:t>
            </a:r>
            <a:endParaRPr lang="en-US" altLang="zh-CN" sz="2800"/>
          </a:p>
          <a:p>
            <a:r>
              <a:rPr lang="en-US" altLang="zh-CN" sz="2800"/>
              <a:t>   in addition </a:t>
            </a:r>
            <a:r>
              <a:rPr lang="zh-CN" altLang="en-US" sz="2800"/>
              <a:t>等</a:t>
            </a:r>
            <a:endParaRPr lang="zh-CN" altLang="en-US" sz="2800"/>
          </a:p>
          <a:p>
            <a:r>
              <a:rPr lang="zh-CN" altLang="en-US" sz="2800"/>
              <a:t>表转折：</a:t>
            </a:r>
            <a:r>
              <a:rPr lang="en-US" altLang="zh-CN" sz="2800"/>
              <a:t>but, nevertheless, however,yet,</a:t>
            </a:r>
            <a:endParaRPr lang="en-US" altLang="zh-CN" sz="2800"/>
          </a:p>
          <a:p>
            <a:r>
              <a:rPr lang="en-US" altLang="zh-CN" sz="2800"/>
              <a:t>While ,althouhgh,though</a:t>
            </a:r>
            <a:r>
              <a:rPr lang="zh-CN" altLang="en-US" sz="2800"/>
              <a:t>等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126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en-US" altLang="zh-CN" sz="4000"/>
              <a:t>2  </a:t>
            </a:r>
            <a:r>
              <a:rPr lang="zh-CN" altLang="en-US" sz="2400"/>
              <a:t>如果两个句子（即两个主谓结构）之间没有分号或句号，也没有关联词连接或引导，则填并列连词或从属连词</a:t>
            </a:r>
            <a:r>
              <a:rPr lang="zh-CN" altLang="en-US" sz="4000"/>
              <a:t> </a:t>
            </a:r>
            <a:endParaRPr lang="zh-CN" altLang="en-US" sz="4000"/>
          </a:p>
        </p:txBody>
      </p:sp>
      <p:sp>
        <p:nvSpPr>
          <p:cNvPr id="11266" name="文本占位符 11266"/>
          <p:cNvSpPr>
            <a:spLocks noGrp="1"/>
          </p:cNvSpPr>
          <p:nvPr>
            <p:ph idx="1"/>
          </p:nvPr>
        </p:nvSpPr>
        <p:spPr/>
        <p:txBody>
          <a:bodyPr wrap="square" anchor="t"/>
          <a:lstStyle/>
          <a:p>
            <a:pPr marL="609600" indent="-609600">
              <a:spcBef>
                <a:spcPct val="0"/>
              </a:spcBef>
              <a:buAutoNum type="arabicParenBoth"/>
            </a:pPr>
            <a:r>
              <a:rPr lang="en-US" altLang="zh-CN"/>
              <a:t>that, which, who, whom, whose, when, where, why (</a:t>
            </a:r>
            <a:r>
              <a:rPr lang="zh-CN" altLang="en-US"/>
              <a:t>引导定语从句</a:t>
            </a:r>
            <a:r>
              <a:rPr lang="en-US" altLang="zh-CN"/>
              <a:t>)  </a:t>
            </a:r>
            <a:endParaRPr lang="en-US" altLang="zh-CN"/>
          </a:p>
          <a:p>
            <a:pPr marL="609600" indent="-609600">
              <a:spcBef>
                <a:spcPct val="0"/>
              </a:spcBef>
              <a:buAutoNum type="arabicParenBoth"/>
            </a:pPr>
            <a:r>
              <a:rPr lang="en-US" altLang="zh-CN"/>
              <a:t>that, whether, if, whose, which, who, what, when, where, how, why (</a:t>
            </a:r>
            <a:r>
              <a:rPr lang="zh-CN" altLang="en-US"/>
              <a:t>引导名词性从句</a:t>
            </a:r>
            <a:r>
              <a:rPr lang="en-US" altLang="zh-CN"/>
              <a:t>) </a:t>
            </a:r>
            <a:endParaRPr lang="en-US" altLang="zh-CN"/>
          </a:p>
          <a:p>
            <a:pPr marL="609600" indent="-609600">
              <a:spcBef>
                <a:spcPct val="0"/>
              </a:spcBef>
              <a:buAutoNum type="arabicParenBoth"/>
            </a:pPr>
            <a:r>
              <a:rPr lang="en-US" altLang="zh-CN"/>
              <a:t> when, before, after, until, while, because, so, if, unless, although, as (</a:t>
            </a:r>
            <a:r>
              <a:rPr lang="zh-CN" altLang="en-US"/>
              <a:t>引导状语从句</a:t>
            </a:r>
            <a:r>
              <a:rPr lang="en-US" altLang="zh-CN"/>
              <a:t>)</a:t>
            </a:r>
            <a:endParaRPr lang="en-US" altLang="zh-CN"/>
          </a:p>
          <a:p>
            <a:pPr marL="0" indent="0">
              <a:spcBef>
                <a:spcPct val="0"/>
              </a:spcBef>
              <a:buNone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常用的连词有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and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or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but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so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for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while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等</a:t>
            </a: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常用的关联短语有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:both……and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either……or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neither……nor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notonly……but also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等。</a:t>
            </a: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70670" descr="201443916368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-4365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文本框 70657"/>
          <p:cNvSpPr txBox="1"/>
          <p:nvPr/>
        </p:nvSpPr>
        <p:spPr>
          <a:xfrm>
            <a:off x="395288" y="4365625"/>
            <a:ext cx="820896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3.The little boy pulled [33]________ right hand out of the pocket … </a:t>
            </a:r>
            <a:r>
              <a:rPr lang="en-US" altLang="zh-CN" sz="2400" b="1" noProof="1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sz="2400" b="1" noProof="1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0659" name="文本框 70658"/>
          <p:cNvSpPr txBox="1"/>
          <p:nvPr/>
        </p:nvSpPr>
        <p:spPr>
          <a:xfrm>
            <a:off x="684213" y="692150"/>
            <a:ext cx="35290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u="sng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  <a:cs typeface="+mn-cs"/>
              </a:rPr>
              <a:t>冠词或</a:t>
            </a:r>
            <a:r>
              <a:rPr lang="en-US" altLang="zh-CN" sz="3200" b="1" u="sng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  <a:cs typeface="+mn-cs"/>
              </a:rPr>
              <a:t>(</a:t>
            </a:r>
            <a:r>
              <a:rPr lang="zh-CN" altLang="en-US" sz="3200" b="1" u="sng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  <a:cs typeface="+mn-cs"/>
              </a:rPr>
              <a:t>物主</a:t>
            </a:r>
            <a:r>
              <a:rPr lang="en-US" altLang="zh-CN" sz="3200" b="1" u="sng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  <a:cs typeface="+mn-cs"/>
              </a:rPr>
              <a:t>)</a:t>
            </a:r>
            <a:r>
              <a:rPr lang="zh-CN" altLang="en-US" sz="3200" b="1" u="sng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  <a:cs typeface="+mn-cs"/>
              </a:rPr>
              <a:t>代词</a:t>
            </a:r>
            <a:endParaRPr lang="zh-CN" altLang="en-US" sz="3200" b="1" u="sng" noProof="1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70660" name="文本框 70659"/>
          <p:cNvSpPr txBox="1"/>
          <p:nvPr/>
        </p:nvSpPr>
        <p:spPr>
          <a:xfrm>
            <a:off x="4140200" y="620713"/>
            <a:ext cx="5003800" cy="873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无提示词</a:t>
            </a:r>
            <a:endParaRPr lang="zh-CN" altLang="en-US" sz="32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名词、形容词</a:t>
            </a: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+</a:t>
            </a: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名词之前</a:t>
            </a:r>
            <a:endParaRPr lang="zh-CN" altLang="en-US" sz="32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0661" name="文本框 70660"/>
          <p:cNvSpPr txBox="1"/>
          <p:nvPr/>
        </p:nvSpPr>
        <p:spPr>
          <a:xfrm>
            <a:off x="323850" y="1773238"/>
            <a:ext cx="856932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 There once were a goat and a donkey…. So the farmer killed [40]__________ goat and gave the donkey medicine made from its heart.</a:t>
            </a:r>
            <a:r>
              <a:rPr lang="en-US" altLang="zh-CN" sz="2400" b="1" noProof="1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sz="24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2.When I see a child subject to this kind of pressure, I think of Donnie. He was [35]________ shy , nervous perfectionist.</a:t>
            </a:r>
            <a:r>
              <a:rPr lang="en-US" altLang="zh-CN" sz="2400" b="1" noProof="1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sz="28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0662" name="文本框 70661"/>
          <p:cNvSpPr txBox="1"/>
          <p:nvPr/>
        </p:nvSpPr>
        <p:spPr>
          <a:xfrm>
            <a:off x="3779838" y="2205038"/>
            <a:ext cx="12969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the</a:t>
            </a:r>
            <a:endParaRPr lang="en-US" altLang="zh-CN" sz="2800" b="1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0663" name="文本框 70662"/>
          <p:cNvSpPr txBox="1"/>
          <p:nvPr/>
        </p:nvSpPr>
        <p:spPr>
          <a:xfrm>
            <a:off x="5292725" y="3429000"/>
            <a:ext cx="1512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a</a:t>
            </a:r>
            <a:endParaRPr lang="en-US" altLang="zh-CN" sz="2800" b="1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0664" name="文本框 70663"/>
          <p:cNvSpPr txBox="1"/>
          <p:nvPr/>
        </p:nvSpPr>
        <p:spPr>
          <a:xfrm>
            <a:off x="4716463" y="4365625"/>
            <a:ext cx="14398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his</a:t>
            </a:r>
            <a:endParaRPr lang="en-US" altLang="zh-CN" sz="2800" b="1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0665" name="文本框 70664"/>
          <p:cNvSpPr txBox="1"/>
          <p:nvPr/>
        </p:nvSpPr>
        <p:spPr>
          <a:xfrm>
            <a:off x="250825" y="5734050"/>
            <a:ext cx="88931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考查语法点</a:t>
            </a:r>
            <a:r>
              <a:rPr lang="en-US" altLang="zh-CN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: </a:t>
            </a: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定冠词</a:t>
            </a:r>
            <a:r>
              <a:rPr lang="en-US" altLang="zh-CN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不定冠词</a:t>
            </a:r>
            <a:r>
              <a:rPr lang="en-US" altLang="zh-CN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 </a:t>
            </a: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物主代词的用法</a:t>
            </a:r>
            <a:endParaRPr lang="zh-CN" altLang="en-US" sz="2800" b="1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0666" name="直接连接符 70665"/>
          <p:cNvSpPr/>
          <p:nvPr/>
        </p:nvSpPr>
        <p:spPr>
          <a:xfrm>
            <a:off x="5292725" y="2708275"/>
            <a:ext cx="719138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0667" name="直接连接符 70666"/>
          <p:cNvSpPr/>
          <p:nvPr/>
        </p:nvSpPr>
        <p:spPr>
          <a:xfrm>
            <a:off x="755650" y="4365625"/>
            <a:ext cx="1873250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0668" name="直接连接符 70667"/>
          <p:cNvSpPr/>
          <p:nvPr/>
        </p:nvSpPr>
        <p:spPr>
          <a:xfrm>
            <a:off x="6084888" y="4868863"/>
            <a:ext cx="1655762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0669" name="矩形 70668"/>
          <p:cNvSpPr/>
          <p:nvPr/>
        </p:nvSpPr>
        <p:spPr>
          <a:xfrm>
            <a:off x="7596188" y="0"/>
            <a:ext cx="1547813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r>
              <a:rPr lang="zh-CN" altLang="en-US" sz="2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+mj-lt"/>
                <a:ea typeface="华文隶书" pitchFamily="2" charset="-122"/>
                <a:cs typeface="+mj-cs"/>
              </a:rPr>
              <a:t>讨论归纳</a:t>
            </a:r>
            <a:endParaRPr lang="zh-CN" altLang="en-US" sz="2400" b="1" strike="noStrike" noProof="1">
              <a:effectLst>
                <a:outerShdw blurRad="38100" dist="38100" dir="2700000">
                  <a:srgbClr val="FFFFFF"/>
                </a:outerShdw>
              </a:effectLst>
              <a:ea typeface="华文隶书" pitchFamily="2" charset="-122"/>
            </a:endParaRPr>
          </a:p>
        </p:txBody>
      </p:sp>
      <p:sp>
        <p:nvSpPr>
          <p:cNvPr id="31758" name="矩形 70669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59" grpId="0"/>
      <p:bldP spid="70660" grpId="0" uiExpand="1" build="p"/>
      <p:bldP spid="70661" grpId="0"/>
      <p:bldP spid="70662" grpId="0"/>
      <p:bldP spid="70663" grpId="0"/>
      <p:bldP spid="70664" grpId="0"/>
      <p:bldP spid="706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olidFill>
                  <a:srgbClr val="FF3300"/>
                </a:solidFill>
              </a:rPr>
              <a:t>归纳总结：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8194" name="文本框 8194"/>
          <p:cNvSpPr txBox="1"/>
          <p:nvPr/>
        </p:nvSpPr>
        <p:spPr>
          <a:xfrm>
            <a:off x="250825" y="1479550"/>
            <a:ext cx="8718550" cy="2227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如果句子基本结构完整，空格后面是名词（尤其是单数名词），前面无限定词，就应该考虑空格处是否需要填冠词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(a/the)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、不定代词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(any, no, some, all, every….)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和形容词性物主代词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(my, her, their, its…)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，名词所有格等进行修饰。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72717" descr="201443916368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-4365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6" name="文本框 72705"/>
          <p:cNvSpPr txBox="1"/>
          <p:nvPr/>
        </p:nvSpPr>
        <p:spPr>
          <a:xfrm>
            <a:off x="250825" y="981075"/>
            <a:ext cx="24479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u="sng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介词</a:t>
            </a:r>
            <a:endParaRPr lang="zh-CN" altLang="en-US" sz="3200" b="1" u="sng" noProof="1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2707" name="文本框 72706"/>
          <p:cNvSpPr txBox="1"/>
          <p:nvPr/>
        </p:nvSpPr>
        <p:spPr>
          <a:xfrm>
            <a:off x="1258888" y="620713"/>
            <a:ext cx="7885112" cy="1898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无提示词</a:t>
            </a:r>
            <a:endParaRPr lang="zh-CN" altLang="en-US" sz="32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与名词相连构成介宾短语担任状语</a:t>
            </a: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补语</a:t>
            </a: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endParaRPr lang="en-US" altLang="zh-CN" sz="32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表语等</a:t>
            </a:r>
            <a:endParaRPr lang="zh-CN" altLang="en-US" sz="32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与不及物动词构成动词短语接宾语</a:t>
            </a:r>
            <a:endParaRPr lang="zh-CN" altLang="en-US" sz="32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2708" name="文本框 72707"/>
          <p:cNvSpPr txBox="1"/>
          <p:nvPr/>
        </p:nvSpPr>
        <p:spPr>
          <a:xfrm>
            <a:off x="179388" y="2349500"/>
            <a:ext cx="8785225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 In short, I believe that it is __________ great use to keep a dairy in English… </a:t>
            </a:r>
            <a:endParaRPr lang="en-US" altLang="zh-CN" sz="24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 When I took the money from her grandparents, I looked back _________the girl, who was giving me the largest smile I had ever seen.  </a:t>
            </a:r>
            <a:r>
              <a:rPr lang="en-US" altLang="zh-CN" sz="24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sz="24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2709" name="文本框 72708"/>
          <p:cNvSpPr txBox="1"/>
          <p:nvPr/>
        </p:nvSpPr>
        <p:spPr>
          <a:xfrm>
            <a:off x="5580063" y="2349500"/>
            <a:ext cx="12969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of</a:t>
            </a:r>
            <a:endParaRPr lang="en-US" altLang="zh-CN" sz="2800" b="1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2710" name="文本框 72709"/>
          <p:cNvSpPr txBox="1"/>
          <p:nvPr/>
        </p:nvSpPr>
        <p:spPr>
          <a:xfrm>
            <a:off x="3490913" y="3644900"/>
            <a:ext cx="1512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at</a:t>
            </a:r>
            <a:endParaRPr lang="en-US" altLang="zh-CN" sz="2800" b="1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2711" name="文本框 72710"/>
          <p:cNvSpPr txBox="1"/>
          <p:nvPr/>
        </p:nvSpPr>
        <p:spPr>
          <a:xfrm>
            <a:off x="395288" y="5589588"/>
            <a:ext cx="705643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考查语法点</a:t>
            </a:r>
            <a:r>
              <a:rPr lang="en-US" altLang="zh-CN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: </a:t>
            </a:r>
            <a:r>
              <a:rPr lang="zh-CN" altLang="en-US" sz="2800" b="1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介词的基本用法及惯用搭配</a:t>
            </a:r>
            <a:endParaRPr lang="zh-CN" altLang="en-US" sz="2800" b="1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2712" name="直接连接符 72711"/>
          <p:cNvSpPr/>
          <p:nvPr/>
        </p:nvSpPr>
        <p:spPr>
          <a:xfrm>
            <a:off x="7235825" y="2852738"/>
            <a:ext cx="1296988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2713" name="直接连接符 72712"/>
          <p:cNvSpPr/>
          <p:nvPr/>
        </p:nvSpPr>
        <p:spPr>
          <a:xfrm>
            <a:off x="4284663" y="2852738"/>
            <a:ext cx="3168650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2714" name="直接连接符 72713"/>
          <p:cNvSpPr/>
          <p:nvPr/>
        </p:nvSpPr>
        <p:spPr>
          <a:xfrm>
            <a:off x="684213" y="4076700"/>
            <a:ext cx="4103687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2715" name="直接连接符 72714"/>
          <p:cNvSpPr/>
          <p:nvPr/>
        </p:nvSpPr>
        <p:spPr>
          <a:xfrm>
            <a:off x="4787900" y="4076700"/>
            <a:ext cx="1079500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2716" name="矩形 72715"/>
          <p:cNvSpPr/>
          <p:nvPr/>
        </p:nvSpPr>
        <p:spPr>
          <a:xfrm>
            <a:off x="7596188" y="0"/>
            <a:ext cx="1547813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r>
              <a:rPr lang="zh-CN" altLang="en-US" sz="2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+mj-lt"/>
                <a:ea typeface="华文隶书" pitchFamily="2" charset="-122"/>
                <a:cs typeface="+mj-cs"/>
              </a:rPr>
              <a:t>讨论归纳</a:t>
            </a:r>
            <a:endParaRPr lang="zh-CN" altLang="en-US" sz="2400" b="1" strike="noStrike" noProof="1">
              <a:effectLst>
                <a:outerShdw blurRad="38100" dist="38100" dir="2700000">
                  <a:srgbClr val="FFFFFF"/>
                </a:outerShdw>
              </a:effectLst>
              <a:ea typeface="华文隶书" pitchFamily="2" charset="-122"/>
            </a:endParaRPr>
          </a:p>
        </p:txBody>
      </p:sp>
      <p:sp>
        <p:nvSpPr>
          <p:cNvPr id="32781" name="矩形 72716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 uiExpand="1" build="p"/>
      <p:bldP spid="72708" grpId="0"/>
      <p:bldP spid="72709" grpId="0"/>
      <p:bldP spid="72710" grpId="0"/>
      <p:bldP spid="727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olidFill>
                  <a:srgbClr val="FF3300"/>
                </a:solidFill>
              </a:rPr>
              <a:t>归纳总结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13314" name="文本占位符 13314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/>
              <a:t>名词或代词前面的空格也可能填介词。如句子不缺主语、表语、动词后不缺宾语的情况下，名词或代词前面，一定是填介词。</a:t>
            </a:r>
            <a:endParaRPr lang="zh-CN" altLang="en-US"/>
          </a:p>
          <a:p>
            <a:pPr>
              <a:lnSpc>
                <a:spcPct val="90000"/>
              </a:lnSpc>
            </a:pPr>
            <a:r>
              <a:rPr lang="zh-CN" altLang="en-US"/>
              <a:t>介词可位于名词之前 如：</a:t>
            </a:r>
            <a:r>
              <a:rPr lang="en-US" altLang="zh-CN"/>
              <a:t>at night ,on Sunday           </a:t>
            </a:r>
            <a:r>
              <a:rPr lang="en-US" altLang="zh-CN">
                <a:solidFill>
                  <a:srgbClr val="FF0000"/>
                </a:solidFill>
              </a:rPr>
              <a:t> ___ +n.</a:t>
            </a:r>
            <a:endParaRPr lang="en-US" altLang="zh-CN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/>
              <a:t> </a:t>
            </a:r>
            <a:r>
              <a:rPr lang="zh-CN" altLang="en-US"/>
              <a:t>也可位于形容词之后，如</a:t>
            </a:r>
            <a:r>
              <a:rPr lang="en-US" altLang="zh-CN"/>
              <a:t>be interested in ,be good at       </a:t>
            </a:r>
            <a:r>
              <a:rPr lang="en-US" altLang="zh-CN">
                <a:solidFill>
                  <a:srgbClr val="FF0000"/>
                </a:solidFill>
              </a:rPr>
              <a:t> be + adj. + ____</a:t>
            </a:r>
            <a:endParaRPr lang="en-US" altLang="zh-CN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/>
              <a:t>还可位于不及物动词之后，如  </a:t>
            </a:r>
            <a:r>
              <a:rPr lang="en-US" altLang="zh-CN"/>
              <a:t>listen to ,arrive at ,look for       </a:t>
            </a:r>
            <a:r>
              <a:rPr lang="en-US" altLang="zh-CN">
                <a:solidFill>
                  <a:srgbClr val="FF0000"/>
                </a:solidFill>
              </a:rPr>
              <a:t>vi.+ _____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73736" descr="201443916368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-4365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0" name="标题 7372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zh-CN" altLang="en-US"/>
              <a:t>特殊句式结构</a:t>
            </a:r>
            <a:endParaRPr lang="zh-CN" altLang="en-US"/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4525962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en-US" altLang="zh-CN" sz="2800"/>
              <a:t>1 She remembered how difficult ___ was to choose a suitable Christmas present for her father. </a:t>
            </a:r>
            <a:endParaRPr lang="en-US" altLang="zh-CN" sz="2800"/>
          </a:p>
          <a:p>
            <a:pPr>
              <a:lnSpc>
                <a:spcPct val="90000"/>
              </a:lnSpc>
            </a:pPr>
            <a:r>
              <a:rPr lang="en-US" altLang="zh-CN" sz="2800"/>
              <a:t>2 Little____ we know his life. </a:t>
            </a:r>
            <a:endParaRPr lang="en-US" altLang="zh-CN" sz="2800"/>
          </a:p>
          <a:p>
            <a:pPr>
              <a:lnSpc>
                <a:spcPct val="90000"/>
              </a:lnSpc>
            </a:pPr>
            <a:r>
              <a:rPr lang="en-US" altLang="zh-CN" sz="2800"/>
              <a:t>3 ____ cold was the weather that we had to stay at home.</a:t>
            </a:r>
            <a:endParaRPr lang="en-US" altLang="zh-CN" sz="2800"/>
          </a:p>
          <a:p>
            <a:pPr>
              <a:lnSpc>
                <a:spcPct val="90000"/>
              </a:lnSpc>
            </a:pPr>
            <a:r>
              <a:rPr lang="en-US" altLang="zh-CN" sz="2800"/>
              <a:t>4 I ____ go to the station to meet her but I didn't see her.</a:t>
            </a:r>
            <a:endParaRPr lang="en-US" altLang="zh-CN" sz="2800"/>
          </a:p>
          <a:p>
            <a:pPr>
              <a:lnSpc>
                <a:spcPct val="90000"/>
              </a:lnSpc>
            </a:pPr>
            <a:r>
              <a:rPr lang="en-US" altLang="zh-CN" sz="2800"/>
              <a:t>5 It was in the street ____I met an old classmate of mine the other day.</a:t>
            </a:r>
            <a:endParaRPr lang="en-US" altLang="zh-CN" sz="2800"/>
          </a:p>
        </p:txBody>
      </p:sp>
      <p:sp>
        <p:nvSpPr>
          <p:cNvPr id="73732" name="文本框 73731"/>
          <p:cNvSpPr txBox="1"/>
          <p:nvPr/>
        </p:nvSpPr>
        <p:spPr>
          <a:xfrm>
            <a:off x="6084888" y="1217613"/>
            <a:ext cx="4016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it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3" name="文本框 73732"/>
          <p:cNvSpPr txBox="1"/>
          <p:nvPr/>
        </p:nvSpPr>
        <p:spPr>
          <a:xfrm>
            <a:off x="2124075" y="2584450"/>
            <a:ext cx="6191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do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4" name="文本框 73733"/>
          <p:cNvSpPr txBox="1"/>
          <p:nvPr/>
        </p:nvSpPr>
        <p:spPr>
          <a:xfrm>
            <a:off x="1403350" y="2924175"/>
            <a:ext cx="6381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So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5" name="文本框 73734"/>
          <p:cNvSpPr txBox="1"/>
          <p:nvPr/>
        </p:nvSpPr>
        <p:spPr>
          <a:xfrm>
            <a:off x="1547813" y="3881438"/>
            <a:ext cx="717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did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6" name="文本框 73735"/>
          <p:cNvSpPr txBox="1"/>
          <p:nvPr/>
        </p:nvSpPr>
        <p:spPr>
          <a:xfrm>
            <a:off x="4211638" y="46736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that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 uiExpand="1" build="p"/>
      <p:bldP spid="73732" grpId="0"/>
      <p:bldP spid="73733" grpId="0"/>
      <p:bldP spid="73734" grpId="0"/>
      <p:bldP spid="73735" grpId="0"/>
      <p:bldP spid="737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50179" descr="200510101929263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2913" y="2667000"/>
            <a:ext cx="2573337" cy="424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1"/>
          <p:cNvSpPr txBox="1"/>
          <p:nvPr/>
        </p:nvSpPr>
        <p:spPr>
          <a:xfrm>
            <a:off x="904875" y="1504950"/>
            <a:ext cx="6697663" cy="4915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SzTx/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28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选材: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200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词左右，话题贴近学生生活。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spcBef>
                <a:spcPct val="20000"/>
              </a:spcBef>
              <a:buSzTx/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命题形式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纯空格形式（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3-4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个），有提示词的（</a:t>
            </a:r>
            <a:r>
              <a:rPr lang="en-US" altLang="zh-CN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6-7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个）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SzTx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3.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考查内容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：考生在篇章中综合运用语法知识的能力。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spcBef>
                <a:spcPct val="20000"/>
              </a:spcBef>
              <a:buSzTx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4.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考点设置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：词法、句法和逻辑关系方面的知识。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spcBef>
                <a:spcPct val="20000"/>
              </a:spcBef>
              <a:buSzTx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5.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分值分配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：共10小题，满分15分。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spcBef>
                <a:spcPct val="20000"/>
              </a:spcBef>
              <a:buSzTx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6.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建议用时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：8-10mins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spcBef>
                <a:spcPct val="20000"/>
              </a:spcBef>
              <a:buSzTx/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无提示填空最多填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个词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79613" y="452120"/>
            <a:ext cx="5329237" cy="936625"/>
            <a:chOff x="566" y="935"/>
            <a:chExt cx="3357" cy="590"/>
          </a:xfrm>
        </p:grpSpPr>
        <p:sp>
          <p:nvSpPr>
            <p:cNvPr id="3" name="圆角矩形 2"/>
            <p:cNvSpPr/>
            <p:nvPr/>
          </p:nvSpPr>
          <p:spPr>
            <a:xfrm>
              <a:off x="566" y="935"/>
              <a:ext cx="3357" cy="59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BB44E">
                    <a:gamma/>
                    <a:shade val="66667"/>
                    <a:invGamma/>
                  </a:srgbClr>
                </a:gs>
                <a:gs pos="100000">
                  <a:srgbClr val="8BB44E"/>
                </a:gs>
              </a:gsLst>
              <a:lin ang="0" scaled="1"/>
            </a:gradFill>
            <a:ln w="9525" cap="flat" cmpd="sng">
              <a:solidFill>
                <a:srgbClr val="4D4D4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五角星 3"/>
            <p:cNvSpPr/>
            <p:nvPr/>
          </p:nvSpPr>
          <p:spPr>
            <a:xfrm>
              <a:off x="657" y="981"/>
              <a:ext cx="499" cy="453"/>
            </a:xfrm>
            <a:prstGeom prst="star5">
              <a:avLst/>
            </a:prstGeom>
            <a:solidFill>
              <a:srgbClr val="8BB44E"/>
            </a:solidFill>
            <a:ln w="5715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圆角矩形 8196"/>
            <p:cNvSpPr/>
            <p:nvPr/>
          </p:nvSpPr>
          <p:spPr>
            <a:xfrm>
              <a:off x="1292" y="981"/>
              <a:ext cx="2450" cy="49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flat" cmpd="sng">
              <a:solidFill>
                <a:srgbClr val="8BB44E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考 纲 解 读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标题 4"/>
          <p:cNvSpPr/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536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olidFill>
                  <a:srgbClr val="FF3300"/>
                </a:solidFill>
              </a:rPr>
              <a:t>归纳总结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15362" name="文本占位符 1536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 altLang="en-US"/>
              <a:t>由特殊句式结构来判断空格应填的词</a:t>
            </a:r>
            <a:endParaRPr lang="zh-CN" altLang="en-US"/>
          </a:p>
          <a:p>
            <a:pPr>
              <a:buNone/>
            </a:pPr>
            <a:r>
              <a:rPr lang="en-US" altLang="zh-CN"/>
              <a:t>1 </a:t>
            </a:r>
            <a:r>
              <a:rPr lang="zh-CN" altLang="en-US"/>
              <a:t>由</a:t>
            </a:r>
            <a:r>
              <a:rPr lang="en-US" altLang="zh-CN"/>
              <a:t>it is ...that... </a:t>
            </a:r>
            <a:r>
              <a:rPr lang="zh-CN" altLang="en-US"/>
              <a:t>强调句型</a:t>
            </a:r>
            <a:endParaRPr lang="zh-CN" altLang="en-US"/>
          </a:p>
          <a:p>
            <a:pPr>
              <a:buNone/>
            </a:pPr>
            <a:r>
              <a:rPr lang="en-US" altLang="zh-CN"/>
              <a:t>2</a:t>
            </a:r>
            <a:r>
              <a:rPr lang="zh-CN" altLang="en-US"/>
              <a:t>由</a:t>
            </a:r>
            <a:r>
              <a:rPr lang="en-US" altLang="zh-CN"/>
              <a:t>it </a:t>
            </a:r>
            <a:r>
              <a:rPr lang="zh-CN" altLang="en-US"/>
              <a:t>作形式主语或宾语的句式</a:t>
            </a:r>
            <a:endParaRPr lang="zh-CN" altLang="en-US"/>
          </a:p>
          <a:p>
            <a:pPr>
              <a:buNone/>
            </a:pPr>
            <a:r>
              <a:rPr lang="en-US" altLang="zh-CN"/>
              <a:t>3 so\such ...that...</a:t>
            </a:r>
            <a:r>
              <a:rPr lang="zh-CN" altLang="en-US"/>
              <a:t>句型</a:t>
            </a:r>
            <a:endParaRPr lang="zh-CN" altLang="en-US"/>
          </a:p>
          <a:p>
            <a:pPr>
              <a:buNone/>
            </a:pPr>
            <a:r>
              <a:rPr lang="en-US" altLang="zh-CN"/>
              <a:t>4 </a:t>
            </a:r>
            <a:r>
              <a:rPr lang="zh-CN" altLang="en-US"/>
              <a:t>构成倒装条件的</a:t>
            </a:r>
            <a:r>
              <a:rPr lang="en-US" altLang="zh-CN"/>
              <a:t>only, so ,neither, nor, never,hardly, seldom,not until,had </a:t>
            </a:r>
            <a:r>
              <a:rPr lang="zh-CN" altLang="en-US"/>
              <a:t>等</a:t>
            </a:r>
            <a:endParaRPr lang="zh-CN" altLang="en-US"/>
          </a:p>
          <a:p>
            <a:pPr>
              <a:buNone/>
            </a:pPr>
            <a:r>
              <a:rPr lang="en-US" altLang="zh-CN"/>
              <a:t>5 </a:t>
            </a:r>
            <a:r>
              <a:rPr lang="zh-CN" altLang="en-US"/>
              <a:t>强调谓语动词要填</a:t>
            </a:r>
            <a:r>
              <a:rPr lang="en-US" altLang="zh-CN"/>
              <a:t>do,does, did.</a:t>
            </a:r>
            <a:endParaRPr lang="en-US" altLang="zh-CN"/>
          </a:p>
        </p:txBody>
      </p:sp>
      <p:sp>
        <p:nvSpPr>
          <p:cNvPr id="20483" name="矩形 20482"/>
          <p:cNvSpPr/>
          <p:nvPr/>
        </p:nvSpPr>
        <p:spPr>
          <a:xfrm>
            <a:off x="468313" y="2997200"/>
            <a:ext cx="8229600" cy="24336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endParaRPr lang="en-US" altLang="zh-CN" sz="24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文本框 19459"/>
          <p:cNvSpPr txBox="1"/>
          <p:nvPr/>
        </p:nvSpPr>
        <p:spPr>
          <a:xfrm>
            <a:off x="228600" y="381000"/>
            <a:ext cx="8686800" cy="3476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上下文中出现的相关词</a:t>
            </a:r>
            <a:endParaRPr lang="zh-CN" altLang="en-US" sz="32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根据上下文关系和自己积累的知识，填入某个已出现的词，或其反义词，或其同类的某个词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答案的线索可能在本句，可能出现在上下相连的一句，还可能出现在比较远的地方</a:t>
            </a:r>
            <a:r>
              <a:rPr lang="en-US" altLang="zh-CN" sz="2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上下段中与此段位置大体相当的句子。如果该横线出现在某段的首句，则线索可能在上下段的首句；如果横线出现在某段的末句，则线索可能在上下段的末句，以此类推。</a:t>
            </a:r>
            <a:endParaRPr lang="zh-CN" altLang="en-US" sz="2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例：</a:t>
            </a:r>
            <a:r>
              <a:rPr lang="en-US" altLang="zh-CN" sz="2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Tony____travelling abroad</a:t>
            </a:r>
            <a:r>
              <a:rPr lang="zh-CN" altLang="en-US" sz="2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but dislikes staying at home watching TV</a:t>
            </a:r>
            <a:r>
              <a:rPr lang="zh-CN" altLang="en-US" sz="2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endParaRPr lang="zh-CN" altLang="en-US" sz="2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152400" y="4267200"/>
            <a:ext cx="8763000" cy="1768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由第二句话中的</a:t>
            </a:r>
            <a:r>
              <a:rPr lang="en-US" altLang="zh-CN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dislikes</a:t>
            </a:r>
            <a:r>
              <a: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可以判断，此横线处应该是填其反义词</a:t>
            </a:r>
            <a:r>
              <a:rPr lang="en-US" altLang="zh-CN" sz="20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likes/enjoys.</a:t>
            </a:r>
            <a:endParaRPr lang="en-US" altLang="zh-CN" sz="2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法填空作为一种新颖的题型，能全面地考查学生的英语综合应用能力。上述十三条技巧概括了此题型的多数考查方向，在高考备考复习中能起到很好的加强作用，真正做到事半功倍，较大地提高学生在此题型上的得分率。</a:t>
            </a:r>
            <a:endParaRPr lang="zh-CN" altLang="en-US" sz="2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6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46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1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0">
                                            <p:txEl>
                                              <p:charRg st="1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0">
                                            <p:txEl>
                                              <p:charRg st="1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0">
                                            <p:txEl>
                                              <p:charRg st="1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0">
                                            <p:txEl>
                                              <p:charRg st="1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60">
                                            <p:txEl>
                                              <p:charRg st="17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87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0">
                                            <p:txEl>
                                              <p:charRg st="87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0">
                                            <p:txEl>
                                              <p:charRg st="87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0">
                                            <p:txEl>
                                              <p:charRg st="87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0">
                                            <p:txEl>
                                              <p:charRg st="87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60">
                                            <p:txEl>
                                              <p:charRg st="87" end="2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202" end="2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0">
                                            <p:txEl>
                                              <p:charRg st="202" end="27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0">
                                            <p:txEl>
                                              <p:charRg st="202" end="27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60">
                                            <p:txEl>
                                              <p:charRg st="202" end="2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460">
                                            <p:txEl>
                                              <p:charRg st="202" end="2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460">
                                            <p:txEl>
                                              <p:charRg st="202" end="2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左大括号 52225"/>
          <p:cNvSpPr/>
          <p:nvPr/>
        </p:nvSpPr>
        <p:spPr>
          <a:xfrm>
            <a:off x="0" y="2057400"/>
            <a:ext cx="504825" cy="3673475"/>
          </a:xfrm>
          <a:prstGeom prst="leftBrace">
            <a:avLst>
              <a:gd name="adj1" fmla="val 60470"/>
              <a:gd name="adj2" fmla="val 50000"/>
            </a:avLst>
          </a:prstGeom>
          <a:noFill/>
          <a:ln w="3810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7" name="文本框 52226"/>
          <p:cNvSpPr txBox="1"/>
          <p:nvPr/>
        </p:nvSpPr>
        <p:spPr>
          <a:xfrm>
            <a:off x="533400" y="4500563"/>
            <a:ext cx="576263" cy="2062162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49" charset="-122"/>
              </a:rPr>
              <a:t>有提示词</a:t>
            </a:r>
            <a:endParaRPr lang="zh-CN" altLang="en-US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533400" y="1905000"/>
            <a:ext cx="576263" cy="2060575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49" charset="-122"/>
              </a:rPr>
              <a:t>无提示词</a:t>
            </a:r>
            <a:endParaRPr lang="zh-CN" altLang="en-US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2229" name="文本框 52228"/>
          <p:cNvSpPr txBox="1"/>
          <p:nvPr/>
        </p:nvSpPr>
        <p:spPr>
          <a:xfrm>
            <a:off x="1524000" y="304800"/>
            <a:ext cx="927100" cy="3471863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140000"/>
              </a:spcBef>
              <a:spcAft>
                <a:spcPct val="40000"/>
              </a:spcAft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连词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140000"/>
              </a:spcBef>
              <a:spcAft>
                <a:spcPct val="40000"/>
              </a:spcAft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冠词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介词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副词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代词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2230" name="文本框 52229"/>
          <p:cNvSpPr txBox="1"/>
          <p:nvPr/>
        </p:nvSpPr>
        <p:spPr>
          <a:xfrm>
            <a:off x="1447800" y="4191000"/>
            <a:ext cx="1600200" cy="246538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5000"/>
              </a:lnSpc>
              <a:spcBef>
                <a:spcPct val="35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名词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35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动词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35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形容</a:t>
            </a:r>
            <a:r>
              <a:rPr lang="en-US" altLang="zh-CN" sz="2400" b="1">
                <a:latin typeface="Arial" panose="020B0604020202020204" pitchFamily="34" charset="0"/>
                <a:ea typeface="楷体_GB2312" panose="02010609030101010101" pitchFamily="49" charset="-122"/>
              </a:rPr>
              <a:t>/</a:t>
            </a: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副词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  <a:spcBef>
                <a:spcPct val="5000"/>
              </a:spcBef>
              <a:buFont typeface="Arial" panose="020B0604020202020204" pitchFamily="34" charset="0"/>
            </a:pPr>
            <a:endParaRPr lang="zh-CN" altLang="en-US" sz="28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2231" name="左大括号 52230"/>
          <p:cNvSpPr/>
          <p:nvPr/>
        </p:nvSpPr>
        <p:spPr>
          <a:xfrm>
            <a:off x="1143000" y="381000"/>
            <a:ext cx="431800" cy="3382963"/>
          </a:xfrm>
          <a:prstGeom prst="leftBrace">
            <a:avLst>
              <a:gd name="adj1" fmla="val 65106"/>
              <a:gd name="adj2" fmla="val 50000"/>
            </a:avLst>
          </a:prstGeom>
          <a:noFill/>
          <a:ln w="3810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2" name="左大括号 52231"/>
          <p:cNvSpPr/>
          <p:nvPr/>
        </p:nvSpPr>
        <p:spPr>
          <a:xfrm>
            <a:off x="1143000" y="4724400"/>
            <a:ext cx="287338" cy="1512888"/>
          </a:xfrm>
          <a:prstGeom prst="leftBrace">
            <a:avLst>
              <a:gd name="adj1" fmla="val 43754"/>
              <a:gd name="adj2" fmla="val 50000"/>
            </a:avLst>
          </a:prstGeom>
          <a:noFill/>
          <a:ln w="3810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3" name="矩形 52232"/>
          <p:cNvSpPr/>
          <p:nvPr/>
        </p:nvSpPr>
        <p:spPr>
          <a:xfrm>
            <a:off x="2438400" y="152400"/>
            <a:ext cx="6477000" cy="125888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lnSpc>
                <a:spcPct val="85000"/>
              </a:lnSpc>
              <a:buFont typeface="Arial" panose="020B0604020202020204" pitchFamily="34" charset="0"/>
              <a:buAutoNum type="circleNumDbPlain"/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关连词</a:t>
            </a:r>
            <a:r>
              <a:rPr lang="en-US" altLang="zh-CN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引导词）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1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三大从句</a:t>
            </a:r>
            <a:r>
              <a:rPr lang="en-US" altLang="zh-CN" sz="1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1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定语从句，名词性从句和主语从句）</a:t>
            </a:r>
            <a:endParaRPr lang="zh-CN" altLang="en-US" sz="16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85000"/>
              </a:lnSpc>
              <a:buFont typeface="Arial" panose="020B0604020202020204" pitchFamily="34" charset="0"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which, that, who, although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what,why,where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85000"/>
              </a:lnSpc>
              <a:buFont typeface="Arial" panose="020B0604020202020204" pitchFamily="34" charset="0"/>
              <a:buAutoNum type="circleNumDbPlain" startAt="2"/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并列连词：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85000"/>
              </a:lnSpc>
              <a:buFont typeface="Arial" panose="020B0604020202020204" pitchFamily="34" charset="0"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and, but, while, so, neither… nor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85000"/>
              </a:lnSpc>
              <a:buFont typeface="Arial" panose="020B0604020202020204" pitchFamily="34" charset="0"/>
              <a:buAutoNum type="circleNumDbPlain" startAt="3"/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强调句，倒装句中的连词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4" name="矩形 52233"/>
          <p:cNvSpPr/>
          <p:nvPr/>
        </p:nvSpPr>
        <p:spPr>
          <a:xfrm>
            <a:off x="2438400" y="1676400"/>
            <a:ext cx="4968875" cy="64135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the;    a+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辅音音素；  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an+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元音音素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抽象名词具体化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success, surprise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5" name="矩形 52234"/>
          <p:cNvSpPr/>
          <p:nvPr/>
        </p:nvSpPr>
        <p:spPr>
          <a:xfrm>
            <a:off x="2514600" y="2438400"/>
            <a:ext cx="4968875" cy="366713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n.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   vi.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   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定语从句介词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关系代词 等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6" name="矩形 52235"/>
          <p:cNvSpPr/>
          <p:nvPr/>
        </p:nvSpPr>
        <p:spPr>
          <a:xfrm>
            <a:off x="2514600" y="2743200"/>
            <a:ext cx="6084888" cy="641350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buClr>
                <a:srgbClr val="0000FF"/>
              </a:buClr>
              <a:buFont typeface="Arial" panose="020B0604020202020204" pitchFamily="34" charset="0"/>
              <a:buAutoNum type="circleNumDbPlain"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功能性连接副词：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however, therefore ,anyhow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等 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Clr>
                <a:srgbClr val="0000FF"/>
              </a:buClr>
              <a:buFont typeface="Arial" panose="020B0604020202020204" pitchFamily="34" charset="0"/>
              <a:buAutoNum type="circleNumDbPlain" startAt="2"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修饰比较级的副词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even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much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7" name="矩形 52236"/>
          <p:cNvSpPr/>
          <p:nvPr/>
        </p:nvSpPr>
        <p:spPr>
          <a:xfrm>
            <a:off x="2438400" y="3429000"/>
            <a:ext cx="4968875" cy="366713"/>
          </a:xfrm>
          <a:prstGeom prst="rect">
            <a:avLst/>
          </a:prstGeom>
          <a:solidFill>
            <a:srgbClr val="FF0066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不定代词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   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反身代词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   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物主代词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   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宾格 等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8" name="矩形 52237"/>
          <p:cNvSpPr/>
          <p:nvPr/>
        </p:nvSpPr>
        <p:spPr>
          <a:xfrm>
            <a:off x="3124200" y="4130675"/>
            <a:ext cx="4608513" cy="366713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单复数，名词所有格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;  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与其它词性的转化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9" name="矩形 52238"/>
          <p:cNvSpPr/>
          <p:nvPr/>
        </p:nvSpPr>
        <p:spPr>
          <a:xfrm>
            <a:off x="3124200" y="4575175"/>
            <a:ext cx="5365750" cy="796925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  <a:buFont typeface="Arial" panose="020B0604020202020204" pitchFamily="34" charset="0"/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谓语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时态，语态，主谓一致，情态动词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,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虚拟语气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85000"/>
              </a:lnSpc>
              <a:buFont typeface="Arial" panose="020B0604020202020204" pitchFamily="34" charset="0"/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非谓语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：不定式，动名词，现在分词，过去分词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85000"/>
              </a:lnSpc>
              <a:buFont typeface="Arial" panose="020B0604020202020204" pitchFamily="34" charset="0"/>
            </a:pPr>
            <a:r>
              <a:rPr lang="zh-CN" altLang="zh-CN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词性转化：</a:t>
            </a:r>
            <a:r>
              <a:rPr lang="zh-CN" altLang="zh-CN" b="1">
                <a:latin typeface="Arial" panose="020B0604020202020204" pitchFamily="34" charset="0"/>
                <a:ea typeface="宋体" panose="02010600030101010101" pitchFamily="2" charset="-122"/>
              </a:rPr>
              <a:t>名、形、副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0" name="矩形 52239"/>
          <p:cNvSpPr/>
          <p:nvPr/>
        </p:nvSpPr>
        <p:spPr>
          <a:xfrm>
            <a:off x="3124200" y="5487988"/>
            <a:ext cx="5364163" cy="1198562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比较级、最高级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;    adj. adv. 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相互转化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形容词的反义词；形容词转化为名词或动；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adj.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修饰 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n.  ;    adv.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修饰 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adj. / adv. / v.</a:t>
            </a:r>
            <a:r>
              <a:rPr lang="en-US" altLang="zh-CN" sz="3200" u="sng">
                <a:latin typeface="Arial Black" panose="020B0A04020102020204" pitchFamily="34" charset="0"/>
                <a:ea typeface="楷体_GB2312" panose="02010609030101010101" pitchFamily="49" charset="-122"/>
              </a:rPr>
              <a:t> </a:t>
            </a:r>
            <a:endParaRPr lang="en-US" altLang="zh-CN" sz="3200" u="sng">
              <a:latin typeface="Arial Black" panose="020B0A040201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2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2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2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  <p:bldP spid="52229" grpId="0" build="allAtOnce"/>
      <p:bldP spid="52230" grpId="0" build="allAtOnce"/>
      <p:bldP spid="52233" grpId="0"/>
      <p:bldP spid="52234" grpId="0"/>
      <p:bldP spid="52235" grpId="0"/>
      <p:bldP spid="52236" grpId="0"/>
      <p:bldP spid="52237" grpId="0"/>
      <p:bldP spid="52238" grpId="0"/>
      <p:bldP spid="52239" grpId="0"/>
      <p:bldP spid="5224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60458" descr="201443916368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-4365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8" name="标题 60417"/>
          <p:cNvSpPr>
            <a:spLocks noGrp="1"/>
          </p:cNvSpPr>
          <p:nvPr>
            <p:ph type="title"/>
          </p:nvPr>
        </p:nvSpPr>
        <p:spPr>
          <a:xfrm>
            <a:off x="7524750" y="0"/>
            <a:ext cx="1619250" cy="523875"/>
          </a:xfrm>
        </p:spPr>
        <p:txBody>
          <a:bodyPr anchor="ctr"/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j-lt"/>
                <a:ea typeface="华文隶书" pitchFamily="2" charset="-122"/>
                <a:cs typeface="+mj-cs"/>
              </a:rPr>
              <a:t>总结提升</a:t>
            </a:r>
            <a:endParaRPr kumimoji="0" lang="zh-CN" altLang="en-US" sz="24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+mj-lt"/>
              <a:ea typeface="华文隶书" pitchFamily="2" charset="-122"/>
              <a:cs typeface="+mj-cs"/>
            </a:endParaRPr>
          </a:p>
        </p:txBody>
      </p:sp>
      <p:sp>
        <p:nvSpPr>
          <p:cNvPr id="60419" name="圆角矩形 60418"/>
          <p:cNvSpPr/>
          <p:nvPr/>
        </p:nvSpPr>
        <p:spPr>
          <a:xfrm>
            <a:off x="1295400" y="1046163"/>
            <a:ext cx="2154238" cy="244792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</a:pPr>
            <a:endParaRPr lang="zh-CN" altLang="en-US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0421" name="任意多边形 60420"/>
          <p:cNvSpPr/>
          <p:nvPr/>
        </p:nvSpPr>
        <p:spPr>
          <a:xfrm>
            <a:off x="3059113" y="1336675"/>
            <a:ext cx="955675" cy="1054100"/>
          </a:xfrm>
          <a:custGeom>
            <a:avLst/>
            <a:gdLst/>
            <a:ahLst/>
            <a:cxnLst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7D7DBE"/>
              </a:gs>
            </a:gsLst>
            <a:lin ang="0" scaled="1"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2" name="椭圆 60421"/>
          <p:cNvSpPr/>
          <p:nvPr/>
        </p:nvSpPr>
        <p:spPr>
          <a:xfrm>
            <a:off x="3708400" y="908050"/>
            <a:ext cx="1368425" cy="720725"/>
          </a:xfrm>
          <a:prstGeom prst="ellipse">
            <a:avLst/>
          </a:prstGeom>
          <a:solidFill>
            <a:schemeClr val="accent1">
              <a:alpha val="37999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3" name="圆角矩形 60422"/>
          <p:cNvSpPr/>
          <p:nvPr/>
        </p:nvSpPr>
        <p:spPr>
          <a:xfrm>
            <a:off x="5462588" y="1052513"/>
            <a:ext cx="2154237" cy="244792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</a:pPr>
            <a:endParaRPr lang="zh-CN" altLang="en-US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0425" name="任意多边形 60424"/>
          <p:cNvSpPr/>
          <p:nvPr/>
        </p:nvSpPr>
        <p:spPr>
          <a:xfrm flipH="1">
            <a:off x="4787900" y="1481138"/>
            <a:ext cx="949325" cy="982662"/>
          </a:xfrm>
          <a:custGeom>
            <a:avLst/>
            <a:gdLst/>
            <a:ahLst/>
            <a:cxnLst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AEDFDF"/>
              </a:gs>
            </a:gsLst>
            <a:lin ang="0" scaled="1"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6" name="文本框 60425"/>
          <p:cNvSpPr txBox="1"/>
          <p:nvPr/>
        </p:nvSpPr>
        <p:spPr>
          <a:xfrm>
            <a:off x="454025" y="479425"/>
            <a:ext cx="6694488" cy="520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一．根据句子结构，确定</a:t>
            </a:r>
            <a:r>
              <a:rPr lang="zh-CN" altLang="en-US" sz="2800" b="1" u="sng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词性</a:t>
            </a:r>
            <a:endParaRPr lang="zh-CN" altLang="en-US" sz="2800" b="1" u="sng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60427" name="文本框 60426"/>
          <p:cNvSpPr txBox="1"/>
          <p:nvPr/>
        </p:nvSpPr>
        <p:spPr>
          <a:xfrm>
            <a:off x="1835150" y="1546225"/>
            <a:ext cx="1103313" cy="191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副词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8" name="文本框 60427"/>
          <p:cNvSpPr txBox="1"/>
          <p:nvPr/>
        </p:nvSpPr>
        <p:spPr>
          <a:xfrm>
            <a:off x="6084888" y="1700213"/>
            <a:ext cx="1168400" cy="18272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冠词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连词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</a:t>
            </a:r>
            <a:r>
              <a:rPr lang="en-US" altLang="zh-CN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副词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9" name="文本框 60428"/>
          <p:cNvSpPr txBox="1"/>
          <p:nvPr/>
        </p:nvSpPr>
        <p:spPr>
          <a:xfrm>
            <a:off x="3924300" y="981075"/>
            <a:ext cx="93503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词性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0" name="文本框 60429"/>
          <p:cNvSpPr txBox="1"/>
          <p:nvPr/>
        </p:nvSpPr>
        <p:spPr>
          <a:xfrm>
            <a:off x="611188" y="1120775"/>
            <a:ext cx="590550" cy="2282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一般有</a:t>
            </a:r>
            <a:endParaRPr lang="zh-CN" altLang="en-US" sz="2400" b="1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</a:t>
            </a:r>
            <a:endParaRPr lang="zh-CN" altLang="en-US" sz="2400" b="1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</a:t>
            </a:r>
            <a:endParaRPr lang="zh-CN" altLang="en-US" sz="2400" b="1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  <a:endParaRPr lang="zh-CN" altLang="en-US" sz="2400" b="1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31" name="文本框 60430"/>
          <p:cNvSpPr txBox="1"/>
          <p:nvPr/>
        </p:nvSpPr>
        <p:spPr>
          <a:xfrm>
            <a:off x="7667625" y="1336675"/>
            <a:ext cx="488950" cy="15525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</a:t>
            </a:r>
            <a:endParaRPr lang="zh-CN" altLang="en-US" sz="2400" b="1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</a:t>
            </a:r>
            <a:endParaRPr lang="zh-CN" altLang="en-US" sz="2400" b="1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</a:t>
            </a:r>
            <a:endParaRPr lang="zh-CN" altLang="en-US" sz="2400" b="1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  <a:endParaRPr lang="zh-CN" altLang="en-US" sz="2400" b="1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32" name="文本框 60431"/>
          <p:cNvSpPr txBox="1"/>
          <p:nvPr/>
        </p:nvSpPr>
        <p:spPr>
          <a:xfrm>
            <a:off x="2520950" y="3673475"/>
            <a:ext cx="66230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主          谓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0433" name="文本框 60432"/>
          <p:cNvSpPr txBox="1"/>
          <p:nvPr/>
        </p:nvSpPr>
        <p:spPr>
          <a:xfrm>
            <a:off x="2268538" y="4249738"/>
            <a:ext cx="15113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noProof="1">
                <a:solidFill>
                  <a:srgbClr val="66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Britannic Bold" pitchFamily="2" charset="0"/>
                <a:ea typeface="宋体" panose="02010600030101010101" pitchFamily="2" charset="-122"/>
                <a:cs typeface="+mn-cs"/>
              </a:rPr>
              <a:t>N./Pron.</a:t>
            </a:r>
            <a:endParaRPr lang="en-US" altLang="zh-CN" sz="2800" noProof="1">
              <a:solidFill>
                <a:srgbClr val="660066"/>
              </a:solidFill>
              <a:effectLst>
                <a:outerShdw blurRad="38100" dist="38100" dir="2700000">
                  <a:srgbClr val="000000"/>
                </a:outerShdw>
              </a:effectLst>
              <a:latin typeface="Britannic Bold" pitchFamily="2" charset="0"/>
            </a:endParaRPr>
          </a:p>
        </p:txBody>
      </p:sp>
      <p:sp>
        <p:nvSpPr>
          <p:cNvPr id="60434" name="文本框 60433"/>
          <p:cNvSpPr txBox="1"/>
          <p:nvPr/>
        </p:nvSpPr>
        <p:spPr>
          <a:xfrm>
            <a:off x="3857625" y="4203700"/>
            <a:ext cx="5889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Britannic Bold" pitchFamily="2" charset="0"/>
                <a:ea typeface="宋体" panose="02010600030101010101" pitchFamily="2" charset="-122"/>
                <a:cs typeface="+mn-cs"/>
              </a:rPr>
              <a:t>Vt.</a:t>
            </a:r>
            <a:endParaRPr lang="en-US" altLang="zh-CN" sz="2800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Britannic Bold" pitchFamily="2" charset="0"/>
            </a:endParaRPr>
          </a:p>
        </p:txBody>
      </p:sp>
      <p:sp>
        <p:nvSpPr>
          <p:cNvPr id="60435" name="直接连接符 60434"/>
          <p:cNvSpPr/>
          <p:nvPr/>
        </p:nvSpPr>
        <p:spPr>
          <a:xfrm>
            <a:off x="4498975" y="4508500"/>
            <a:ext cx="2089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60436" name="文本框 60435"/>
          <p:cNvSpPr txBox="1"/>
          <p:nvPr/>
        </p:nvSpPr>
        <p:spPr>
          <a:xfrm>
            <a:off x="6516688" y="4149725"/>
            <a:ext cx="7921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宾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0437" name="文本框 60436"/>
          <p:cNvSpPr txBox="1"/>
          <p:nvPr/>
        </p:nvSpPr>
        <p:spPr>
          <a:xfrm>
            <a:off x="7380288" y="4392613"/>
            <a:ext cx="1512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noProof="1">
                <a:solidFill>
                  <a:srgbClr val="66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Britannic Bold" pitchFamily="2" charset="0"/>
                <a:ea typeface="宋体" panose="02010600030101010101" pitchFamily="2" charset="-122"/>
                <a:cs typeface="+mn-cs"/>
              </a:rPr>
              <a:t>N./Pron.</a:t>
            </a:r>
            <a:endParaRPr lang="en-US" altLang="zh-CN" sz="2800" noProof="1">
              <a:solidFill>
                <a:srgbClr val="660066"/>
              </a:solidFill>
              <a:effectLst>
                <a:outerShdw blurRad="38100" dist="38100" dir="2700000">
                  <a:srgbClr val="000000"/>
                </a:outerShdw>
              </a:effectLst>
              <a:latin typeface="Britannic Bold" pitchFamily="2" charset="0"/>
            </a:endParaRPr>
          </a:p>
        </p:txBody>
      </p:sp>
      <p:sp>
        <p:nvSpPr>
          <p:cNvPr id="60438" name="文本框 60437"/>
          <p:cNvSpPr txBox="1"/>
          <p:nvPr/>
        </p:nvSpPr>
        <p:spPr>
          <a:xfrm>
            <a:off x="3871913" y="4706938"/>
            <a:ext cx="5746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noProof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Britannic Bold" pitchFamily="2" charset="0"/>
                <a:ea typeface="宋体" panose="02010600030101010101" pitchFamily="2" charset="-122"/>
                <a:cs typeface="+mn-cs"/>
              </a:rPr>
              <a:t>Vi.</a:t>
            </a:r>
            <a:endParaRPr lang="en-US" altLang="zh-CN" sz="2800" noProof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Britannic Bold" pitchFamily="2" charset="0"/>
            </a:endParaRPr>
          </a:p>
        </p:txBody>
      </p:sp>
      <p:sp>
        <p:nvSpPr>
          <p:cNvPr id="60439" name="直接连接符 60438"/>
          <p:cNvSpPr/>
          <p:nvPr/>
        </p:nvSpPr>
        <p:spPr>
          <a:xfrm>
            <a:off x="4498975" y="5013325"/>
            <a:ext cx="2089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Dot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60440" name="文本框 60439"/>
          <p:cNvSpPr txBox="1"/>
          <p:nvPr/>
        </p:nvSpPr>
        <p:spPr>
          <a:xfrm>
            <a:off x="6516688" y="4738688"/>
            <a:ext cx="7921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宾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0441" name="文本框 60440"/>
          <p:cNvSpPr txBox="1"/>
          <p:nvPr/>
        </p:nvSpPr>
        <p:spPr>
          <a:xfrm>
            <a:off x="4716463" y="4738688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Britannic Bold" pitchFamily="2" charset="0"/>
                <a:ea typeface="宋体" panose="02010600030101010101" pitchFamily="2" charset="-122"/>
                <a:cs typeface="+mn-cs"/>
              </a:rPr>
              <a:t>+ prep.</a:t>
            </a:r>
            <a:endParaRPr lang="en-US" altLang="zh-CN" sz="2800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Britannic Bold" pitchFamily="2" charset="0"/>
            </a:endParaRPr>
          </a:p>
        </p:txBody>
      </p:sp>
      <p:sp>
        <p:nvSpPr>
          <p:cNvPr id="60442" name="文本框 60441"/>
          <p:cNvSpPr txBox="1"/>
          <p:nvPr/>
        </p:nvSpPr>
        <p:spPr>
          <a:xfrm>
            <a:off x="971550" y="4249738"/>
            <a:ext cx="73818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art.</a:t>
            </a:r>
            <a:endParaRPr lang="en-US" altLang="zh-CN" sz="2800" b="1">
              <a:solidFill>
                <a:srgbClr val="8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0443" name="文本框 60442"/>
          <p:cNvSpPr txBox="1"/>
          <p:nvPr/>
        </p:nvSpPr>
        <p:spPr>
          <a:xfrm>
            <a:off x="5849938" y="4392613"/>
            <a:ext cx="73818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art.</a:t>
            </a:r>
            <a:endParaRPr lang="en-US" altLang="zh-CN" sz="2800" b="1">
              <a:solidFill>
                <a:srgbClr val="8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0444" name="文本框 60443"/>
          <p:cNvSpPr txBox="1"/>
          <p:nvPr/>
        </p:nvSpPr>
        <p:spPr>
          <a:xfrm>
            <a:off x="4932363" y="3702050"/>
            <a:ext cx="9969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Britannic Bold" pitchFamily="2" charset="0"/>
                <a:ea typeface="宋体" panose="02010600030101010101" pitchFamily="2" charset="-122"/>
                <a:cs typeface="+mn-cs"/>
              </a:rPr>
              <a:t>Adv.</a:t>
            </a:r>
            <a:endParaRPr lang="en-US" altLang="zh-CN" sz="2800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Britannic Bold" pitchFamily="2" charset="0"/>
            </a:endParaRPr>
          </a:p>
        </p:txBody>
      </p:sp>
      <p:sp>
        <p:nvSpPr>
          <p:cNvPr id="60445" name="上弧形箭头 60444"/>
          <p:cNvSpPr/>
          <p:nvPr/>
        </p:nvSpPr>
        <p:spPr>
          <a:xfrm rot="10800000" flipH="1" flipV="1">
            <a:off x="6929438" y="4105275"/>
            <a:ext cx="1098550" cy="450850"/>
          </a:xfrm>
          <a:prstGeom prst="curvedDownArrow">
            <a:avLst>
              <a:gd name="adj1" fmla="val 2887"/>
              <a:gd name="adj2" fmla="val 54553"/>
              <a:gd name="adj3" fmla="val 17574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6" name="上弧形箭头 60445"/>
          <p:cNvSpPr/>
          <p:nvPr/>
        </p:nvSpPr>
        <p:spPr>
          <a:xfrm flipH="1">
            <a:off x="4067175" y="3384550"/>
            <a:ext cx="1223963" cy="431800"/>
          </a:xfrm>
          <a:prstGeom prst="curvedDownArrow">
            <a:avLst>
              <a:gd name="adj1" fmla="val 2627"/>
              <a:gd name="adj2" fmla="val 58372"/>
              <a:gd name="adj3" fmla="val 3331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7" name="文本框 60446"/>
          <p:cNvSpPr txBox="1"/>
          <p:nvPr/>
        </p:nvSpPr>
        <p:spPr>
          <a:xfrm>
            <a:off x="6516688" y="4422775"/>
            <a:ext cx="9969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Britannic Bold" pitchFamily="2" charset="0"/>
                <a:ea typeface="宋体" panose="02010600030101010101" pitchFamily="2" charset="-122"/>
                <a:cs typeface="+mn-cs"/>
              </a:rPr>
              <a:t>Adj.</a:t>
            </a:r>
            <a:endParaRPr lang="en-US" altLang="zh-CN" sz="2800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Britannic Bold" pitchFamily="2" charset="0"/>
            </a:endParaRPr>
          </a:p>
        </p:txBody>
      </p:sp>
      <p:sp>
        <p:nvSpPr>
          <p:cNvPr id="60448" name="文本框 60447"/>
          <p:cNvSpPr txBox="1"/>
          <p:nvPr/>
        </p:nvSpPr>
        <p:spPr>
          <a:xfrm>
            <a:off x="1558925" y="4233863"/>
            <a:ext cx="9969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Britannic Bold" pitchFamily="2" charset="0"/>
                <a:ea typeface="宋体" panose="02010600030101010101" pitchFamily="2" charset="-122"/>
                <a:cs typeface="+mn-cs"/>
              </a:rPr>
              <a:t>Adj.</a:t>
            </a:r>
            <a:endParaRPr lang="en-US" altLang="zh-CN" sz="2800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Britannic Bold" pitchFamily="2" charset="0"/>
            </a:endParaRPr>
          </a:p>
        </p:txBody>
      </p:sp>
      <p:sp>
        <p:nvSpPr>
          <p:cNvPr id="60449" name="上弧形箭头 60448"/>
          <p:cNvSpPr/>
          <p:nvPr/>
        </p:nvSpPr>
        <p:spPr>
          <a:xfrm rot="10800000" flipH="1" flipV="1">
            <a:off x="1763713" y="3960813"/>
            <a:ext cx="1098550" cy="450850"/>
          </a:xfrm>
          <a:prstGeom prst="curvedDownArrow">
            <a:avLst>
              <a:gd name="adj1" fmla="val 2887"/>
              <a:gd name="adj2" fmla="val 54553"/>
              <a:gd name="adj3" fmla="val 17574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0" name="上弧形箭头 60449"/>
          <p:cNvSpPr/>
          <p:nvPr/>
        </p:nvSpPr>
        <p:spPr>
          <a:xfrm rot="-9566637" flipH="1" flipV="1">
            <a:off x="5399088" y="3746500"/>
            <a:ext cx="1441450" cy="552450"/>
          </a:xfrm>
          <a:prstGeom prst="curvedDownArrow">
            <a:avLst>
              <a:gd name="adj1" fmla="val 3091"/>
              <a:gd name="adj2" fmla="val 58417"/>
              <a:gd name="adj3" fmla="val 17574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1" name="文本框 60450"/>
          <p:cNvSpPr txBox="1"/>
          <p:nvPr/>
        </p:nvSpPr>
        <p:spPr>
          <a:xfrm>
            <a:off x="468313" y="3644900"/>
            <a:ext cx="2555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___________,</a:t>
            </a:r>
            <a:endParaRPr lang="en-US" altLang="zh-CN" sz="2800" b="1" noProof="1"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0452" name="文本框 60451"/>
          <p:cNvSpPr txBox="1"/>
          <p:nvPr/>
        </p:nvSpPr>
        <p:spPr>
          <a:xfrm>
            <a:off x="838200" y="3600450"/>
            <a:ext cx="9969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Britannic Bold" pitchFamily="2" charset="0"/>
                <a:ea typeface="宋体" panose="02010600030101010101" pitchFamily="2" charset="-122"/>
                <a:cs typeface="+mn-cs"/>
              </a:rPr>
              <a:t>Adv.</a:t>
            </a:r>
            <a:endParaRPr lang="en-US" altLang="zh-CN" sz="2800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Britannic Bold" pitchFamily="2" charset="0"/>
            </a:endParaRPr>
          </a:p>
        </p:txBody>
      </p:sp>
      <p:sp>
        <p:nvSpPr>
          <p:cNvPr id="60453" name="文本框 60452"/>
          <p:cNvSpPr txBox="1"/>
          <p:nvPr/>
        </p:nvSpPr>
        <p:spPr>
          <a:xfrm>
            <a:off x="1979613" y="5589588"/>
            <a:ext cx="55451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,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 ________________ 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主    谓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0454" name="文本框 60453"/>
          <p:cNvSpPr txBox="1"/>
          <p:nvPr/>
        </p:nvSpPr>
        <p:spPr>
          <a:xfrm>
            <a:off x="2376488" y="5516563"/>
            <a:ext cx="25209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conj. /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引导词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0455" name="文本框 60454"/>
          <p:cNvSpPr txBox="1"/>
          <p:nvPr/>
        </p:nvSpPr>
        <p:spPr>
          <a:xfrm>
            <a:off x="1944688" y="6165850"/>
            <a:ext cx="5761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, 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X _____________</a:t>
            </a:r>
            <a:endParaRPr lang="en-US" altLang="zh-CN" sz="2800" b="1" noProof="1"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0456" name="左大括号 60455"/>
          <p:cNvSpPr/>
          <p:nvPr/>
        </p:nvSpPr>
        <p:spPr>
          <a:xfrm>
            <a:off x="1692275" y="5876925"/>
            <a:ext cx="71438" cy="720725"/>
          </a:xfrm>
          <a:prstGeom prst="leftBrace">
            <a:avLst>
              <a:gd name="adj1" fmla="val 83839"/>
              <a:gd name="adj2" fmla="val 50000"/>
            </a:avLst>
          </a:prstGeom>
          <a:noFill/>
          <a:ln w="698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57" name="文本框 60456"/>
          <p:cNvSpPr txBox="1"/>
          <p:nvPr/>
        </p:nvSpPr>
        <p:spPr>
          <a:xfrm>
            <a:off x="2733675" y="6149975"/>
            <a:ext cx="241458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b="1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非谓语动词</a:t>
            </a:r>
            <a:endParaRPr lang="zh-CN" altLang="en-US" sz="2800" b="1">
              <a:solidFill>
                <a:srgbClr val="8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2024" name="矩形 60457"/>
          <p:cNvSpPr/>
          <p:nvPr/>
        </p:nvSpPr>
        <p:spPr>
          <a:xfrm>
            <a:off x="0" y="477838"/>
            <a:ext cx="9144000" cy="71437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60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60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60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60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60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6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60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60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60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60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60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60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60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60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60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9" dur="500"/>
                                        <p:tgtEl>
                                          <p:spTgt spid="60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4" dur="500"/>
                                        <p:tgtEl>
                                          <p:spTgt spid="60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3" grpId="0"/>
      <p:bldP spid="60427" grpId="0"/>
      <p:bldP spid="60428" grpId="0"/>
      <p:bldP spid="60429" grpId="0"/>
      <p:bldP spid="60430" grpId="0"/>
      <p:bldP spid="60431" grpId="0"/>
      <p:bldP spid="60432" grpId="0"/>
      <p:bldP spid="60433" grpId="0"/>
      <p:bldP spid="60434" grpId="0"/>
      <p:bldP spid="60436" grpId="0"/>
      <p:bldP spid="60437" grpId="0"/>
      <p:bldP spid="60438" grpId="0"/>
      <p:bldP spid="60440" grpId="0"/>
      <p:bldP spid="60441" grpId="0"/>
      <p:bldP spid="60442" grpId="0"/>
      <p:bldP spid="60443" grpId="0"/>
      <p:bldP spid="60444" grpId="0"/>
      <p:bldP spid="60447" grpId="0"/>
      <p:bldP spid="60448" grpId="0"/>
      <p:bldP spid="60451" grpId="0"/>
      <p:bldP spid="60452" grpId="0"/>
      <p:bldP spid="60453" grpId="0"/>
      <p:bldP spid="60454" grpId="0"/>
      <p:bldP spid="60455" grpId="0"/>
      <p:bldP spid="6045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60420"/>
          <p:cNvSpPr txBox="1"/>
          <p:nvPr/>
        </p:nvSpPr>
        <p:spPr>
          <a:xfrm>
            <a:off x="228600" y="990600"/>
            <a:ext cx="8610600" cy="5584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The Dragon Boat Festival is on</a:t>
            </a:r>
            <a:r>
              <a:rPr lang="en-US" altLang="zh-CN" b="1" u="sng">
                <a:latin typeface="Arial" panose="020B0604020202020204" pitchFamily="34" charset="0"/>
                <a:ea typeface="宋体" panose="02010600030101010101" pitchFamily="2" charset="-122"/>
              </a:rPr>
              <a:t>    1       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 fifth day of May according to the Chinese calendar. For thousands of years, the festival has been   celebrated  by eating zong zi and racing dragon boats in honour</a:t>
            </a:r>
            <a:r>
              <a:rPr lang="en-US" altLang="zh-CN" b="1" u="sng">
                <a:latin typeface="Arial" panose="020B0604020202020204" pitchFamily="34" charset="0"/>
                <a:ea typeface="宋体" panose="02010600030101010101" pitchFamily="2" charset="-122"/>
              </a:rPr>
              <a:t>       2     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Qu Yuan, who is said to have committed suicide(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自杀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) by drowning himself.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Qu was a minister of the State of Chu located in present-day Hunan and Hubei provinces, during the Warring States Period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（战国时期）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. He was upright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（正直的）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, loyal and highly respected. ____</a:t>
            </a:r>
            <a:r>
              <a:rPr lang="en-US" altLang="zh-CN" b="1" u="sng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____, he was dismissed from office(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被革职）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.  Realizing  that the country was in the hands of evil officials, Qu </a:t>
            </a:r>
            <a:r>
              <a:rPr lang="en-US" altLang="zh-CN" b="1" u="sng">
                <a:latin typeface="Arial" panose="020B0604020202020204" pitchFamily="34" charset="0"/>
                <a:ea typeface="宋体" panose="02010600030101010101" pitchFamily="2" charset="-122"/>
              </a:rPr>
              <a:t>4       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(leap) into River Miluo on the fifth day of the fifth month. Nearby fishermen rushed over to save him but were ____</a:t>
            </a:r>
            <a:r>
              <a:rPr lang="en-US" altLang="zh-CN" b="1" u="sng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____ (able) to recover his body. 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The people of Chu ____</a:t>
            </a:r>
            <a:r>
              <a:rPr lang="en-US" altLang="zh-CN" b="1" u="sng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____ mourned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（哀悼）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Qu’s death threw rice into the river to feed his ghost ____</a:t>
            </a:r>
            <a:r>
              <a:rPr lang="en-US" altLang="zh-CN" b="1" u="sng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____ year on the day of his</a:t>
            </a:r>
            <a:r>
              <a:rPr lang="en-US" altLang="zh-CN" b="1" u="sng">
                <a:latin typeface="Arial" panose="020B0604020202020204" pitchFamily="34" charset="0"/>
                <a:ea typeface="宋体" panose="02010600030101010101" pitchFamily="2" charset="-122"/>
              </a:rPr>
              <a:t>     8       (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die). But one year, the spirit of Qu appeared and told the mourners that a huge reptile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（爬行动物）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in the river had stolen the rice. The spirit then advised __</a:t>
            </a:r>
            <a:r>
              <a:rPr lang="en-US" altLang="zh-CN" b="1" u="sng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______ to wrap the rice and bind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（捆绑）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it ____</a:t>
            </a:r>
            <a:r>
              <a:rPr lang="en-US" altLang="zh-CN" b="1" u="sng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____ throwing it into the river. 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During the Duanwu Festival, zong zi is eaten to symbolize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（象征，表示）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the rice offerings to Qu. And the dragon-boat races symbolize the many attempts to rescue and</a:t>
            </a:r>
            <a:r>
              <a:rPr lang="en-US" altLang="zh-CN" b="1" u="sng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recover Qu's body.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3" name="文本框 60421"/>
          <p:cNvSpPr txBox="1"/>
          <p:nvPr/>
        </p:nvSpPr>
        <p:spPr>
          <a:xfrm>
            <a:off x="517525" y="98425"/>
            <a:ext cx="816927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4" name="文本框 60422"/>
          <p:cNvSpPr txBox="1"/>
          <p:nvPr/>
        </p:nvSpPr>
        <p:spPr>
          <a:xfrm>
            <a:off x="228600" y="0"/>
            <a:ext cx="8610600" cy="9159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阅读下列材料，在空白处填入适当的内容（不多于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个单词）或括号内单词的正确形式。 （共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小题；每小题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1.5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分，满分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分）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4" name="文本框 60423"/>
          <p:cNvSpPr txBox="1"/>
          <p:nvPr/>
        </p:nvSpPr>
        <p:spPr>
          <a:xfrm>
            <a:off x="3810000" y="8382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</a:t>
            </a:r>
            <a:endParaRPr lang="en-US" altLang="zh-CN" sz="240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5" name="文本框 60424"/>
          <p:cNvSpPr txBox="1"/>
          <p:nvPr/>
        </p:nvSpPr>
        <p:spPr>
          <a:xfrm>
            <a:off x="6096000" y="1447800"/>
            <a:ext cx="438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of</a:t>
            </a:r>
            <a:endParaRPr lang="en-US" altLang="zh-CN" sz="240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6" name="文本框 60425"/>
          <p:cNvSpPr txBox="1"/>
          <p:nvPr/>
        </p:nvSpPr>
        <p:spPr>
          <a:xfrm>
            <a:off x="5394325" y="2478088"/>
            <a:ext cx="13890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However</a:t>
            </a:r>
            <a:endParaRPr lang="en-US" altLang="zh-CN" sz="240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7" name="文本框 60426"/>
          <p:cNvSpPr txBox="1"/>
          <p:nvPr/>
        </p:nvSpPr>
        <p:spPr>
          <a:xfrm>
            <a:off x="1600200" y="3051175"/>
            <a:ext cx="11017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leaped</a:t>
            </a:r>
            <a:endParaRPr lang="en-US" altLang="zh-CN" sz="240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9" name="文本框 60428"/>
          <p:cNvSpPr txBox="1"/>
          <p:nvPr/>
        </p:nvSpPr>
        <p:spPr>
          <a:xfrm>
            <a:off x="6096000" y="3355975"/>
            <a:ext cx="11017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unable</a:t>
            </a:r>
            <a:endParaRPr lang="en-US" altLang="zh-CN" sz="240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0" name="文本框 60429"/>
          <p:cNvSpPr txBox="1"/>
          <p:nvPr/>
        </p:nvSpPr>
        <p:spPr>
          <a:xfrm>
            <a:off x="2286000" y="3810000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Who/that</a:t>
            </a:r>
            <a:endParaRPr lang="en-US" altLang="zh-CN" sz="240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1" name="文本框 60430"/>
          <p:cNvSpPr txBox="1"/>
          <p:nvPr/>
        </p:nvSpPr>
        <p:spPr>
          <a:xfrm>
            <a:off x="3260725" y="4154488"/>
            <a:ext cx="9302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every</a:t>
            </a:r>
            <a:endParaRPr lang="en-US" altLang="zh-CN" sz="240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2" name="文本框 60431"/>
          <p:cNvSpPr txBox="1"/>
          <p:nvPr/>
        </p:nvSpPr>
        <p:spPr>
          <a:xfrm>
            <a:off x="6842125" y="4154488"/>
            <a:ext cx="9477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death</a:t>
            </a:r>
            <a:endParaRPr lang="en-US" altLang="zh-CN" sz="240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3" name="文本框 60432"/>
          <p:cNvSpPr txBox="1"/>
          <p:nvPr/>
        </p:nvSpPr>
        <p:spPr>
          <a:xfrm>
            <a:off x="609600" y="5108575"/>
            <a:ext cx="8620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them</a:t>
            </a:r>
            <a:endParaRPr lang="en-US" altLang="zh-CN" sz="240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4" name="文本框 60433"/>
          <p:cNvSpPr txBox="1"/>
          <p:nvPr/>
        </p:nvSpPr>
        <p:spPr>
          <a:xfrm>
            <a:off x="5546725" y="4992688"/>
            <a:ext cx="10493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before</a:t>
            </a:r>
            <a:endParaRPr lang="en-US" altLang="zh-CN" sz="240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0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6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0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0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0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0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0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0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0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0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0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0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0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0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0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0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0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56331" descr="201443916368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-4365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Rectangle 2"/>
          <p:cNvSpPr>
            <a:spLocks noGrp="1"/>
          </p:cNvSpPr>
          <p:nvPr>
            <p:ph type="body" idx="4294967295"/>
          </p:nvPr>
        </p:nvSpPr>
        <p:spPr>
          <a:xfrm>
            <a:off x="914400" y="1196975"/>
            <a:ext cx="8229600" cy="4525963"/>
          </a:xfrm>
        </p:spPr>
        <p:txBody>
          <a:bodyPr vert="horz" wrap="square" anchor="t"/>
          <a:lstStyle/>
          <a:p>
            <a:r>
              <a:rPr lang="zh-CN" altLang="en-US" sz="6000" b="1">
                <a:solidFill>
                  <a:srgbClr val="FF0000"/>
                </a:solidFill>
              </a:rPr>
              <a:t>学习建议</a:t>
            </a:r>
            <a:r>
              <a:rPr lang="zh-CN" altLang="en-US" b="1">
                <a:solidFill>
                  <a:srgbClr val="FF3300"/>
                </a:solidFill>
              </a:rPr>
              <a:t>：</a:t>
            </a:r>
            <a:endParaRPr lang="zh-CN" altLang="en-US" b="1">
              <a:solidFill>
                <a:srgbClr val="FF3300"/>
              </a:solidFill>
            </a:endParaRPr>
          </a:p>
          <a:p>
            <a:pPr>
              <a:buNone/>
            </a:pPr>
            <a:endParaRPr lang="zh-CN" altLang="en-US" b="1"/>
          </a:p>
        </p:txBody>
      </p:sp>
      <p:pic>
        <p:nvPicPr>
          <p:cNvPr id="44035" name="Picture 3" descr="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25613" cy="191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Picture 4" descr="E0AE19FAC3B475A4AD708321732DE5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788" y="5589588"/>
            <a:ext cx="846137" cy="80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Picture 5" descr="E0AE19FAC3B475A4AD708321732DE5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9925" y="5589588"/>
            <a:ext cx="846138" cy="80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8" name="Picture 6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609600"/>
            <a:ext cx="7620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9" name="Picture 7" descr="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1066800"/>
            <a:ext cx="15240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0" name="Rectangle 8"/>
          <p:cNvSpPr/>
          <p:nvPr/>
        </p:nvSpPr>
        <p:spPr>
          <a:xfrm>
            <a:off x="609600" y="3733800"/>
            <a:ext cx="7772400" cy="13906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br>
              <a:rPr lang="zh-CN" altLang="en-US" sz="5400">
                <a:solidFill>
                  <a:srgbClr val="008000"/>
                </a:solidFill>
                <a:latin typeface="Arial" panose="020B0604020202020204" pitchFamily="34" charset="0"/>
                <a:ea typeface="隶书" pitchFamily="1" charset="-122"/>
              </a:rPr>
            </a:br>
            <a:br>
              <a:rPr lang="zh-CN" altLang="en-US" sz="5400">
                <a:solidFill>
                  <a:srgbClr val="008000"/>
                </a:solidFill>
                <a:latin typeface="Arial" panose="020B0604020202020204" pitchFamily="34" charset="0"/>
                <a:ea typeface="隶书" pitchFamily="1" charset="-122"/>
              </a:rPr>
            </a:br>
            <a:endParaRPr lang="zh-CN" altLang="en-US" sz="5400">
              <a:solidFill>
                <a:srgbClr val="008000"/>
              </a:solidFill>
              <a:latin typeface="Arial" panose="020B0604020202020204" pitchFamily="34" charset="0"/>
              <a:ea typeface="隶书" pitchFamily="1" charset="-122"/>
            </a:endParaRPr>
          </a:p>
        </p:txBody>
      </p:sp>
      <p:pic>
        <p:nvPicPr>
          <p:cNvPr id="44041" name="Picture 9" descr="图片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4600" y="4760913"/>
            <a:ext cx="2435225" cy="2097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2" name="矩形 56329"/>
          <p:cNvSpPr/>
          <p:nvPr/>
        </p:nvSpPr>
        <p:spPr>
          <a:xfrm>
            <a:off x="1938338" y="2420938"/>
            <a:ext cx="4691062" cy="2600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理解语法，积累短语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牢记词性，由易到难逻辑分析，大胆预测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不留空格，回读检验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56331" name="矩形 56330"/>
          <p:cNvSpPr/>
          <p:nvPr/>
        </p:nvSpPr>
        <p:spPr>
          <a:xfrm>
            <a:off x="611188" y="115888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b="1" strike="noStrike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Practice Makes Perfect!</a:t>
            </a:r>
            <a:endParaRPr lang="en-US" altLang="zh-CN" b="1" strike="noStrike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占位符 39937"/>
          <p:cNvSpPr>
            <a:spLocks noGrp="1"/>
          </p:cNvSpPr>
          <p:nvPr>
            <p:ph idx="1"/>
          </p:nvPr>
        </p:nvSpPr>
        <p:spPr>
          <a:xfrm>
            <a:off x="0" y="609600"/>
            <a:ext cx="8915400" cy="6248400"/>
          </a:xfrm>
        </p:spPr>
        <p:txBody>
          <a:bodyPr anchor="t"/>
          <a:lstStyle/>
          <a:p>
            <a:pPr>
              <a:lnSpc>
                <a:spcPct val="80000"/>
              </a:lnSpc>
              <a:buNone/>
            </a:pPr>
            <a:r>
              <a:rPr lang="en-US" altLang="zh-CN" sz="2400">
                <a:latin typeface="Times New Roman" panose="02020603050405020304" pitchFamily="18" charset="0"/>
              </a:rPr>
              <a:t>            </a:t>
            </a:r>
            <a:r>
              <a:rPr lang="en-US" altLang="zh-CN" sz="2800" b="1">
                <a:latin typeface="Times New Roman" panose="02020603050405020304" pitchFamily="18" charset="0"/>
              </a:rPr>
              <a:t>More than 220 people were killed in the fire ___1_____  destroyed the Capital Building on February 4th, 1974. The building was finished only a few months ___2_____ the fire; it was Sao Paulo’s newest building. All the 25 ___3____  of the office building were completely destroyed. __4____ fire also destroyed cars which belonged to people who worked in the building.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                Over 500 people were working in the building when the fire ____5__on the 11th floor. ___6___knows how the fire started. Perhaps it was started by an ___7___(electricity) fire in the ceiling of one of the offices. Office workers tried to put out the fire, _8___ it was impossible to control __9__ . Soon the whole floor was on fire and it was impossible for people on the floors above ____10___(escape). 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en-US" altLang="zh-CN" sz="2800" b="1"/>
          </a:p>
        </p:txBody>
      </p:sp>
      <p:sp>
        <p:nvSpPr>
          <p:cNvPr id="39938" name="文本框 39938"/>
          <p:cNvSpPr txBox="1"/>
          <p:nvPr/>
        </p:nvSpPr>
        <p:spPr>
          <a:xfrm>
            <a:off x="1295400" y="228600"/>
            <a:ext cx="5181600" cy="1457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One possible version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占位符 4096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16563"/>
          </a:xfrm>
        </p:spPr>
        <p:txBody>
          <a:bodyPr anchor="t"/>
          <a:lstStyle/>
          <a:p>
            <a:pPr>
              <a:buNone/>
            </a:pPr>
            <a:r>
              <a:rPr lang="en-US" altLang="zh-CN">
                <a:latin typeface="Times New Roman" panose="02020603050405020304" pitchFamily="18" charset="0"/>
              </a:rPr>
              <a:t>             More than 220 people were killed in the fire ________  destroyed the Capital Building on February 4th, 1974. The building was finished only a few months ________ the fire; it was Sao Paulo’s newest building. All the 25 _______  of the office building were completely destroyed. ______ fire also destroyed cars which belonged to people who worked in the building.</a:t>
            </a:r>
            <a:endParaRPr lang="en-US" altLang="zh-CN">
              <a:latin typeface="Times New Roman" panose="02020603050405020304" pitchFamily="18" charset="0"/>
            </a:endParaRPr>
          </a:p>
          <a:p>
            <a:endParaRPr lang="en-US" altLang="zh-CN"/>
          </a:p>
        </p:txBody>
      </p:sp>
      <p:sp>
        <p:nvSpPr>
          <p:cNvPr id="40963" name="文本框 40962"/>
          <p:cNvSpPr txBox="1"/>
          <p:nvPr/>
        </p:nvSpPr>
        <p:spPr>
          <a:xfrm>
            <a:off x="1371600" y="1447800"/>
            <a:ext cx="25622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which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that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5334000" y="25146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before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838200" y="3352800"/>
            <a:ext cx="13112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floors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4495800" y="3886200"/>
            <a:ext cx="9048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5" grpId="0"/>
      <p:bldP spid="4096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占位符 41985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 anchor="t"/>
          <a:lstStyle/>
          <a:p>
            <a:pPr>
              <a:buNone/>
            </a:pPr>
            <a:r>
              <a:rPr lang="en-US" altLang="zh-CN">
                <a:latin typeface="Times New Roman" panose="02020603050405020304" pitchFamily="18" charset="0"/>
              </a:rPr>
              <a:t>             Over 500 people were working in the building when the fire _____________ on the 11th floor. ___________ knows how the fire started. Perhaps it was started by an __________  (electricity) fire in the ceiling of one of the offices. Office workers tried to put out the fire, ____ it was impossible to control ____ . Soon the whole floor was on fire and it was impossible for people on the floors above _________ (escape).  </a:t>
            </a:r>
            <a:endParaRPr lang="en-US" altLang="zh-CN">
              <a:latin typeface="Times New Roman" panose="02020603050405020304" pitchFamily="18" charset="0"/>
            </a:endParaRPr>
          </a:p>
          <a:p>
            <a:endParaRPr lang="en-US" altLang="zh-CN"/>
          </a:p>
        </p:txBody>
      </p:sp>
      <p:sp>
        <p:nvSpPr>
          <p:cNvPr id="41987" name="文本框 41986"/>
          <p:cNvSpPr txBox="1"/>
          <p:nvPr/>
        </p:nvSpPr>
        <p:spPr>
          <a:xfrm>
            <a:off x="5105400" y="1295400"/>
            <a:ext cx="20320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broke out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3124200" y="1905000"/>
            <a:ext cx="15589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No one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914400" y="2895600"/>
            <a:ext cx="24003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electrical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2819400" y="3810000"/>
            <a:ext cx="8143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but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1" name="文本框 41990"/>
          <p:cNvSpPr txBox="1"/>
          <p:nvPr/>
        </p:nvSpPr>
        <p:spPr>
          <a:xfrm>
            <a:off x="990600" y="4267200"/>
            <a:ext cx="4318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it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2" name="文本框 41991"/>
          <p:cNvSpPr txBox="1"/>
          <p:nvPr/>
        </p:nvSpPr>
        <p:spPr>
          <a:xfrm>
            <a:off x="990600" y="5257800"/>
            <a:ext cx="20542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 escape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41990" grpId="0"/>
      <p:bldP spid="41991" grpId="0"/>
      <p:bldP spid="4199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6"/>
          <p:cNvSpPr/>
          <p:nvPr/>
        </p:nvSpPr>
        <p:spPr>
          <a:xfrm>
            <a:off x="428625" y="1285875"/>
            <a:ext cx="8229600" cy="17463"/>
          </a:xfrm>
          <a:prstGeom prst="rect">
            <a:avLst/>
          </a:prstGeom>
          <a:gradFill rotWithShape="1">
            <a:gsLst>
              <a:gs pos="0">
                <a:srgbClr val="DBD8CB"/>
              </a:gs>
              <a:gs pos="50000">
                <a:srgbClr val="918415"/>
              </a:gs>
              <a:gs pos="100000">
                <a:srgbClr val="DBD8CB"/>
              </a:gs>
            </a:gsLst>
            <a:lin ang="0" scaled="1"/>
          </a:gradFill>
          <a:ln w="9525">
            <a:noFill/>
          </a:ln>
        </p:spPr>
        <p:txBody>
          <a:bodyPr anchor="ctr"/>
          <a:lstStyle/>
          <a:p>
            <a:endParaRPr lang="zh-CN" altLang="en-US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1506" name="标题 1"/>
          <p:cNvSpPr>
            <a:spLocks noGrp="1"/>
          </p:cNvSpPr>
          <p:nvPr>
            <p:ph type="ctrTitle" idx="4294967295"/>
          </p:nvPr>
        </p:nvSpPr>
        <p:spPr>
          <a:xfrm>
            <a:off x="1878965" y="274955"/>
            <a:ext cx="3999865" cy="939800"/>
          </a:xfrm>
          <a:solidFill>
            <a:srgbClr val="33CCFF"/>
          </a:solidFill>
        </p:spPr>
        <p:txBody>
          <a:bodyPr wrap="square" anchor="b"/>
          <a:lstStyle>
            <a:lvl1pPr lvl="0">
              <a:buClrTx/>
              <a:buSzTx/>
              <a:buFontTx/>
              <a:defRPr/>
            </a:lvl1pPr>
          </a:lstStyle>
          <a:p>
            <a:pPr lvl="0" indent="0" eaLnBrk="1" hangingPunct="1"/>
            <a:r>
              <a:rPr lang="en-US" altLang="zh-CN">
                <a:solidFill>
                  <a:srgbClr val="F0E8DD"/>
                </a:solidFill>
              </a:rPr>
              <a:t>      Homework</a:t>
            </a:r>
            <a:endParaRPr lang="en-US" altLang="zh-CN">
              <a:solidFill>
                <a:srgbClr val="F0E8DD"/>
              </a:solidFill>
            </a:endParaRPr>
          </a:p>
        </p:txBody>
      </p:sp>
      <p:sp>
        <p:nvSpPr>
          <p:cNvPr id="21507" name="内容占位符 2"/>
          <p:cNvSpPr>
            <a:spLocks noGrp="1"/>
          </p:cNvSpPr>
          <p:nvPr>
            <p:ph type="subTitle" idx="4294967295"/>
          </p:nvPr>
        </p:nvSpPr>
        <p:spPr>
          <a:xfrm>
            <a:off x="0" y="1357313"/>
            <a:ext cx="9144000" cy="5357812"/>
          </a:xfrm>
        </p:spPr>
        <p:txBody>
          <a:bodyPr wrap="square" anchor="t"/>
          <a:lstStyle>
            <a:lvl1pPr marL="0" lvl="0" indent="0" algn="ctr">
              <a:buClr>
                <a:schemeClr val="tx2"/>
              </a:buClr>
              <a:buSzPct val="50000"/>
              <a:buFont typeface="Wingdings 2" panose="05020102010507070707" charset="0"/>
              <a:defRPr/>
            </a:lvl1pPr>
            <a:lvl2pPr marL="457200" lvl="1" indent="0" algn="ctr">
              <a:buClr>
                <a:schemeClr val="tx2"/>
              </a:buClr>
              <a:buSzPct val="50000"/>
              <a:buFont typeface="Wingdings 2" panose="05020102010507070707" charset="0"/>
              <a:defRPr/>
            </a:lvl2pPr>
            <a:lvl3pPr marL="914400" lvl="2" indent="0" algn="ctr">
              <a:buClr>
                <a:schemeClr val="tx2"/>
              </a:buClr>
              <a:buSzPct val="50000"/>
              <a:buFont typeface="Wingdings 2" panose="05020102010507070707" charset="0"/>
              <a:defRPr/>
            </a:lvl3pPr>
            <a:lvl4pPr marL="1371600" lvl="3" indent="0" algn="ctr">
              <a:buClr>
                <a:schemeClr val="tx2"/>
              </a:buClr>
              <a:buSzPct val="50000"/>
              <a:buFont typeface="Wingdings 2" panose="05020102010507070707" charset="0"/>
              <a:defRPr/>
            </a:lvl4pPr>
            <a:lvl5pPr marL="1828800" lvl="4" indent="0" algn="ctr">
              <a:buClr>
                <a:schemeClr val="tx2"/>
              </a:buClr>
              <a:buSzPct val="50000"/>
              <a:buFont typeface="Wingdings 2" panose="05020102010507070707" charset="0"/>
              <a:defRPr/>
            </a:lvl5pPr>
          </a:lstStyle>
          <a:p>
            <a:pPr marL="0" lvl="0" indent="0" algn="l" eaLnBrk="1" hangingPunct="1">
              <a:lnSpc>
                <a:spcPct val="80000"/>
              </a:lnSpc>
              <a:buNone/>
            </a:pPr>
            <a:r>
              <a:rPr lang="en-US" altLang="zh-CN" sz="3700">
                <a:solidFill>
                  <a:srgbClr val="898989"/>
                </a:solidFill>
              </a:rPr>
              <a:t>      </a:t>
            </a:r>
            <a:r>
              <a:rPr lang="en-US" altLang="zh-CN" sz="3700">
                <a:solidFill>
                  <a:schemeClr val="tx1"/>
                </a:solidFill>
              </a:rPr>
              <a:t>D</a:t>
            </a:r>
            <a:r>
              <a:rPr lang="en-US" altLang="zh-CN" sz="3700"/>
              <a:t>esign 10 </a:t>
            </a:r>
            <a:r>
              <a:rPr lang="zh-CN" altLang="en-US" sz="3700"/>
              <a:t>blanks</a:t>
            </a:r>
            <a:r>
              <a:rPr lang="en-US" altLang="zh-CN" sz="3700"/>
              <a:t> and give the reasons.</a:t>
            </a:r>
            <a:endParaRPr lang="en-US" altLang="zh-CN" sz="3700"/>
          </a:p>
          <a:p>
            <a:pPr marL="0" lvl="0" indent="0" algn="l" eaLnBrk="1" hangingPunct="1">
              <a:lnSpc>
                <a:spcPct val="80000"/>
              </a:lnSpc>
              <a:buNone/>
            </a:pPr>
            <a:r>
              <a:rPr lang="en-US" altLang="zh-CN" sz="3700"/>
              <a:t> </a:t>
            </a:r>
            <a:r>
              <a:rPr lang="zh-CN" altLang="en-US" sz="3700"/>
              <a:t>要求：</a:t>
            </a:r>
            <a:endParaRPr lang="en-US" altLang="zh-CN" sz="3700"/>
          </a:p>
          <a:p>
            <a:pPr marL="0" lvl="0" indent="0" algn="l" eaLnBrk="1" hangingPunct="1">
              <a:lnSpc>
                <a:spcPct val="80000"/>
              </a:lnSpc>
              <a:buNone/>
            </a:pPr>
            <a:r>
              <a:rPr lang="en-US" altLang="zh-CN" sz="3700"/>
              <a:t>     </a:t>
            </a:r>
            <a:r>
              <a:rPr lang="en-US" altLang="zh-CN" sz="3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符合设题特点，首句不设空，每句最多设一个空；</a:t>
            </a:r>
            <a:endParaRPr lang="en-US" altLang="zh-CN" sz="3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l" eaLnBrk="1" hangingPunct="1">
              <a:lnSpc>
                <a:spcPct val="80000"/>
              </a:lnSpc>
              <a:buNone/>
            </a:pPr>
            <a:r>
              <a:rPr lang="en-US" altLang="zh-CN" sz="3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2.</a:t>
            </a:r>
            <a:r>
              <a:rPr lang="zh-CN" altLang="en-US" sz="3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语法点涵盖广泛，中档难度题要占多数。</a:t>
            </a:r>
            <a:endParaRPr lang="en-US" altLang="zh-CN" sz="3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l" eaLnBrk="1" hangingPunct="1">
              <a:lnSpc>
                <a:spcPct val="80000"/>
              </a:lnSpc>
              <a:buNone/>
            </a:pPr>
            <a:r>
              <a:rPr lang="en-US" altLang="zh-CN" sz="3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3.</a:t>
            </a:r>
            <a:r>
              <a:rPr lang="zh-CN" altLang="en-US" sz="3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上下文能找出解题依据。</a:t>
            </a:r>
            <a:endParaRPr lang="en-US" altLang="zh-CN" sz="3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l" eaLnBrk="1" hangingPunct="1">
              <a:lnSpc>
                <a:spcPct val="80000"/>
              </a:lnSpc>
              <a:buNone/>
            </a:pPr>
            <a:r>
              <a:rPr lang="en-US" altLang="zh-CN" sz="3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0177"/>
          <p:cNvSpPr>
            <a:spLocks noGrp="1"/>
          </p:cNvSpPr>
          <p:nvPr>
            <p:ph type="title"/>
          </p:nvPr>
        </p:nvSpPr>
        <p:spPr>
          <a:xfrm>
            <a:off x="1187450" y="620713"/>
            <a:ext cx="4043363" cy="1143000"/>
          </a:xfrm>
        </p:spPr>
        <p:txBody>
          <a:bodyPr anchor="ctr"/>
          <a:lstStyle/>
          <a:p>
            <a:endParaRPr lang="zh-CN" altLang="en-US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50179" name="内容占位符 50178"/>
          <p:cNvSpPr>
            <a:spLocks noGrp="1"/>
          </p:cNvSpPr>
          <p:nvPr>
            <p:ph idx="1"/>
          </p:nvPr>
        </p:nvSpPr>
        <p:spPr>
          <a:xfrm>
            <a:off x="1476375" y="2636838"/>
            <a:ext cx="4176713" cy="3373437"/>
          </a:xfrm>
        </p:spPr>
        <p:txBody>
          <a:bodyPr anchor="t"/>
          <a:lstStyle/>
          <a:p>
            <a:pPr>
              <a:buNone/>
            </a:pPr>
            <a:r>
              <a:rPr lang="en-US" altLang="zh-CN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、填</a:t>
            </a:r>
            <a:endParaRPr lang="zh-CN" altLang="en-US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None/>
            </a:pPr>
            <a:endParaRPr lang="zh-CN" altLang="en-US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None/>
            </a:pPr>
            <a:r>
              <a:rPr lang="en-US" altLang="zh-CN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、变</a:t>
            </a:r>
            <a:endParaRPr lang="zh-CN" altLang="en-US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220" name="图片 50179" descr="200510101929263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888" y="2349500"/>
            <a:ext cx="2573337" cy="4248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4" name="组合 8193"/>
          <p:cNvGrpSpPr/>
          <p:nvPr/>
        </p:nvGrpSpPr>
        <p:grpSpPr>
          <a:xfrm>
            <a:off x="1979613" y="1056640"/>
            <a:ext cx="5329237" cy="936625"/>
            <a:chOff x="566" y="935"/>
            <a:chExt cx="3357" cy="590"/>
          </a:xfrm>
        </p:grpSpPr>
        <p:sp>
          <p:nvSpPr>
            <p:cNvPr id="8195" name="圆角矩形 8194"/>
            <p:cNvSpPr/>
            <p:nvPr/>
          </p:nvSpPr>
          <p:spPr>
            <a:xfrm>
              <a:off x="566" y="935"/>
              <a:ext cx="3357" cy="59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BB44E">
                    <a:gamma/>
                    <a:shade val="66667"/>
                    <a:invGamma/>
                  </a:srgbClr>
                </a:gs>
                <a:gs pos="100000">
                  <a:srgbClr val="8BB44E"/>
                </a:gs>
              </a:gsLst>
              <a:lin ang="0" scaled="1"/>
            </a:gradFill>
            <a:ln w="9525" cap="flat" cmpd="sng">
              <a:solidFill>
                <a:srgbClr val="4D4D4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6" name="五角星 8195"/>
            <p:cNvSpPr/>
            <p:nvPr/>
          </p:nvSpPr>
          <p:spPr>
            <a:xfrm>
              <a:off x="657" y="981"/>
              <a:ext cx="499" cy="453"/>
            </a:xfrm>
            <a:prstGeom prst="star5">
              <a:avLst/>
            </a:prstGeom>
            <a:solidFill>
              <a:srgbClr val="8BB44E"/>
            </a:solidFill>
            <a:ln w="5715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圆角矩形 8196"/>
            <p:cNvSpPr/>
            <p:nvPr/>
          </p:nvSpPr>
          <p:spPr>
            <a:xfrm>
              <a:off x="1292" y="981"/>
              <a:ext cx="2450" cy="49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flat" cmpd="sng">
              <a:solidFill>
                <a:srgbClr val="8BB44E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r>
                <a:rPr lang="en-US" altLang="zh-CN" sz="3200" b="1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命题特点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动作按钮: 自定义 5">
            <a:hlinkClick r:id="" action="ppaction://noaction" highlightClick="1"/>
          </p:cNvPr>
          <p:cNvSpPr/>
          <p:nvPr/>
        </p:nvSpPr>
        <p:spPr>
          <a:xfrm>
            <a:off x="7667625" y="6503988"/>
            <a:ext cx="1042988" cy="296863"/>
          </a:xfrm>
          <a:prstGeom prst="actionButtonBlank">
            <a:avLst/>
          </a:prstGeom>
          <a:solidFill>
            <a:srgbClr val="FF78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n-cs"/>
              </a:rPr>
              <a:t>返回目录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幼圆" pitchFamily="49" charset="-122"/>
              <a:ea typeface="幼圆" pitchFamily="49" charset="-122"/>
              <a:cs typeface="+mn-cs"/>
            </a:endParaRPr>
          </a:p>
        </p:txBody>
      </p:sp>
      <p:grpSp>
        <p:nvGrpSpPr>
          <p:cNvPr id="2" name="Group 45"/>
          <p:cNvGrpSpPr/>
          <p:nvPr/>
        </p:nvGrpSpPr>
        <p:grpSpPr>
          <a:xfrm>
            <a:off x="-4762" y="4652963"/>
            <a:ext cx="615950" cy="1439862"/>
            <a:chOff x="-3" y="2270"/>
            <a:chExt cx="388" cy="907"/>
          </a:xfrm>
        </p:grpSpPr>
        <p:pic>
          <p:nvPicPr>
            <p:cNvPr id="22531" name="Picture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3" y="2272"/>
              <a:ext cx="388" cy="8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2" name="内容占位符 2"/>
            <p:cNvSpPr/>
            <p:nvPr/>
          </p:nvSpPr>
          <p:spPr>
            <a:xfrm>
              <a:off x="43" y="2270"/>
              <a:ext cx="272" cy="9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marL="444500" indent="-444500">
                <a:lnSpc>
                  <a:spcPts val="25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Calibri" panose="020F0502020204030204"/>
                  <a:ea typeface="幼圆" pitchFamily="49" charset="-122"/>
                </a:rPr>
                <a:t>新</a:t>
              </a:r>
              <a:endParaRPr lang="en-US" altLang="zh-CN" sz="2000" b="1">
                <a:solidFill>
                  <a:schemeClr val="bg1"/>
                </a:solidFill>
                <a:latin typeface="Calibri" panose="020F0502020204030204"/>
                <a:ea typeface="幼圆" pitchFamily="49" charset="-122"/>
              </a:endParaRPr>
            </a:p>
            <a:p>
              <a:pPr marL="444500" indent="-444500">
                <a:lnSpc>
                  <a:spcPts val="25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Calibri" panose="020F0502020204030204"/>
                  <a:ea typeface="幼圆" pitchFamily="49" charset="-122"/>
                </a:rPr>
                <a:t>题</a:t>
              </a:r>
              <a:endParaRPr lang="en-US" altLang="zh-CN" sz="2000" b="1">
                <a:solidFill>
                  <a:schemeClr val="bg1"/>
                </a:solidFill>
                <a:latin typeface="Calibri" panose="020F0502020204030204"/>
                <a:ea typeface="幼圆" pitchFamily="49" charset="-122"/>
              </a:endParaRPr>
            </a:p>
            <a:p>
              <a:pPr marL="444500" indent="-444500">
                <a:lnSpc>
                  <a:spcPts val="25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Calibri" panose="020F0502020204030204"/>
                  <a:ea typeface="幼圆" pitchFamily="49" charset="-122"/>
                </a:rPr>
                <a:t>预</a:t>
              </a:r>
              <a:endParaRPr lang="en-US" altLang="zh-CN" sz="2000" b="1">
                <a:solidFill>
                  <a:schemeClr val="bg1"/>
                </a:solidFill>
                <a:latin typeface="Calibri" panose="020F0502020204030204"/>
                <a:ea typeface="幼圆" pitchFamily="49" charset="-122"/>
              </a:endParaRPr>
            </a:p>
            <a:p>
              <a:pPr marL="444500" indent="-444500">
                <a:lnSpc>
                  <a:spcPts val="25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Calibri" panose="020F0502020204030204"/>
                  <a:ea typeface="幼圆" pitchFamily="49" charset="-122"/>
                </a:rPr>
                <a:t>测</a:t>
              </a:r>
              <a:endParaRPr lang="zh-CN" altLang="en-US" sz="2000" b="1">
                <a:solidFill>
                  <a:schemeClr val="bg1"/>
                </a:solidFill>
                <a:latin typeface="Calibri" panose="020F0502020204030204"/>
                <a:ea typeface="幼圆" pitchFamily="49" charset="-122"/>
              </a:endParaRPr>
            </a:p>
          </p:txBody>
        </p:sp>
      </p:grpSp>
      <p:sp>
        <p:nvSpPr>
          <p:cNvPr id="10" name="内容占位符 2"/>
          <p:cNvSpPr/>
          <p:nvPr/>
        </p:nvSpPr>
        <p:spPr>
          <a:xfrm>
            <a:off x="612775" y="128588"/>
            <a:ext cx="7920038" cy="6375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24205">
              <a:lnSpc>
                <a:spcPts val="3500"/>
              </a:lnSpc>
            </a:pPr>
            <a:r>
              <a:rPr lang="en-US" altLang="zh-CN" sz="2400" b="1">
                <a:latin typeface="Garamond" panose="02020404030301010803" pitchFamily="18" charset="0"/>
                <a:ea typeface="宋体" panose="02010600030101010101" pitchFamily="2" charset="-122"/>
              </a:rPr>
              <a:t>I am a junior in high school. There is a lady at my school   1.________   job is to hand out call­ slips(</a:t>
            </a:r>
            <a:r>
              <a:rPr lang="zh-CN" altLang="en-US" sz="2400" b="1">
                <a:latin typeface="Garamond" panose="02020404030301010803" pitchFamily="18" charset="0"/>
                <a:ea typeface="宋体" panose="02010600030101010101" pitchFamily="2" charset="-122"/>
              </a:rPr>
              <a:t>索书单</a:t>
            </a:r>
            <a:r>
              <a:rPr lang="en-US" altLang="zh-CN" sz="2400" b="1">
                <a:latin typeface="Garamond" panose="02020404030301010803" pitchFamily="18" charset="0"/>
                <a:ea typeface="宋体" panose="02010600030101010101" pitchFamily="2" charset="-122"/>
              </a:rPr>
              <a:t>) and prevent students from leaving the campus   2.________   permission. Before today I had never seen her smile.</a:t>
            </a:r>
            <a:endParaRPr lang="en-US" altLang="zh-CN" sz="2400" b="1"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indent="624205">
              <a:lnSpc>
                <a:spcPts val="3500"/>
              </a:lnSpc>
            </a:pPr>
            <a:r>
              <a:rPr lang="en-US" altLang="zh-CN" sz="2400" b="1">
                <a:latin typeface="Garamond" panose="02020404030301010803" pitchFamily="18" charset="0"/>
                <a:ea typeface="宋体" panose="02010600030101010101" pitchFamily="2" charset="-122"/>
              </a:rPr>
              <a:t> The other day my friends and I were eating in the cafeteria and I saw her walking around. When she came   3.________   (close) to us, I could see that she was crying. She pulled out a tissue and quickly wiped her eyes. I thought to myself that this lady was so under­appreciated and needed   4.________   (recognize) for all her hard work. So I wrote a note telling her that the students appreciated</a:t>
            </a:r>
            <a:endParaRPr lang="en-US" altLang="zh-CN" sz="2400" b="1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动作按钮: 自定义 5">
            <a:hlinkClick r:id="" action="ppaction://noaction" highlightClick="1"/>
          </p:cNvPr>
          <p:cNvSpPr/>
          <p:nvPr/>
        </p:nvSpPr>
        <p:spPr>
          <a:xfrm>
            <a:off x="7667625" y="6503988"/>
            <a:ext cx="1042988" cy="296863"/>
          </a:xfrm>
          <a:prstGeom prst="actionButtonBlank">
            <a:avLst/>
          </a:prstGeom>
          <a:solidFill>
            <a:srgbClr val="FF78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n-cs"/>
              </a:rPr>
              <a:t>返回目录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幼圆" pitchFamily="49" charset="-122"/>
              <a:ea typeface="幼圆" pitchFamily="49" charset="-122"/>
              <a:cs typeface="+mn-cs"/>
            </a:endParaRPr>
          </a:p>
        </p:txBody>
      </p:sp>
      <p:grpSp>
        <p:nvGrpSpPr>
          <p:cNvPr id="23554" name="Group 45"/>
          <p:cNvGrpSpPr/>
          <p:nvPr/>
        </p:nvGrpSpPr>
        <p:grpSpPr>
          <a:xfrm>
            <a:off x="-4762" y="4652963"/>
            <a:ext cx="615950" cy="1439862"/>
            <a:chOff x="-3" y="2270"/>
            <a:chExt cx="388" cy="907"/>
          </a:xfrm>
        </p:grpSpPr>
        <p:pic>
          <p:nvPicPr>
            <p:cNvPr id="23555" name="Picture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3" y="2272"/>
              <a:ext cx="388" cy="8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6" name="内容占位符 2"/>
            <p:cNvSpPr/>
            <p:nvPr/>
          </p:nvSpPr>
          <p:spPr>
            <a:xfrm>
              <a:off x="43" y="2270"/>
              <a:ext cx="272" cy="9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marL="444500" indent="-444500">
                <a:lnSpc>
                  <a:spcPts val="25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Calibri" panose="020F0502020204030204"/>
                  <a:ea typeface="幼圆" pitchFamily="49" charset="-122"/>
                </a:rPr>
                <a:t>新</a:t>
              </a:r>
              <a:endParaRPr lang="en-US" altLang="zh-CN" sz="2000" b="1">
                <a:solidFill>
                  <a:schemeClr val="bg1"/>
                </a:solidFill>
                <a:latin typeface="Calibri" panose="020F0502020204030204"/>
                <a:ea typeface="幼圆" pitchFamily="49" charset="-122"/>
              </a:endParaRPr>
            </a:p>
            <a:p>
              <a:pPr marL="444500" indent="-444500">
                <a:lnSpc>
                  <a:spcPts val="25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Calibri" panose="020F0502020204030204"/>
                  <a:ea typeface="幼圆" pitchFamily="49" charset="-122"/>
                </a:rPr>
                <a:t>题</a:t>
              </a:r>
              <a:endParaRPr lang="en-US" altLang="zh-CN" sz="2000" b="1">
                <a:solidFill>
                  <a:schemeClr val="bg1"/>
                </a:solidFill>
                <a:latin typeface="Calibri" panose="020F0502020204030204"/>
                <a:ea typeface="幼圆" pitchFamily="49" charset="-122"/>
              </a:endParaRPr>
            </a:p>
            <a:p>
              <a:pPr marL="444500" indent="-444500">
                <a:lnSpc>
                  <a:spcPts val="25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Calibri" panose="020F0502020204030204"/>
                  <a:ea typeface="幼圆" pitchFamily="49" charset="-122"/>
                </a:rPr>
                <a:t>预</a:t>
              </a:r>
              <a:endParaRPr lang="en-US" altLang="zh-CN" sz="2000" b="1">
                <a:solidFill>
                  <a:schemeClr val="bg1"/>
                </a:solidFill>
                <a:latin typeface="Calibri" panose="020F0502020204030204"/>
                <a:ea typeface="幼圆" pitchFamily="49" charset="-122"/>
              </a:endParaRPr>
            </a:p>
            <a:p>
              <a:pPr marL="444500" indent="-444500">
                <a:lnSpc>
                  <a:spcPts val="25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Calibri" panose="020F0502020204030204"/>
                  <a:ea typeface="幼圆" pitchFamily="49" charset="-122"/>
                </a:rPr>
                <a:t>测</a:t>
              </a:r>
              <a:endParaRPr lang="zh-CN" altLang="en-US" sz="2000" b="1">
                <a:solidFill>
                  <a:schemeClr val="bg1"/>
                </a:solidFill>
                <a:latin typeface="Calibri" panose="020F0502020204030204"/>
                <a:ea typeface="幼圆" pitchFamily="49" charset="-122"/>
              </a:endParaRPr>
            </a:p>
          </p:txBody>
        </p:sp>
      </p:grpSp>
      <p:sp>
        <p:nvSpPr>
          <p:cNvPr id="23557" name="内容占位符 2"/>
          <p:cNvSpPr/>
          <p:nvPr/>
        </p:nvSpPr>
        <p:spPr>
          <a:xfrm>
            <a:off x="790575" y="269875"/>
            <a:ext cx="7920038" cy="542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624205">
              <a:lnSpc>
                <a:spcPts val="3500"/>
              </a:lnSpc>
            </a:pPr>
            <a:r>
              <a:rPr lang="en-US" altLang="zh-CN" sz="2400" b="1">
                <a:latin typeface="Garamond" panose="02020404030301010803" pitchFamily="18" charset="0"/>
                <a:ea typeface="宋体" panose="02010600030101010101" pitchFamily="2" charset="-122"/>
              </a:rPr>
              <a:t>everything she did and   5.________   her contribution to our school made a difference in all of our lives. I signed it with “Some thankful students” and slipped it into   6.________  envelope. Then I realized I didn't even know her name. I asked all of my professors but   7.________   knew her name. I finally went to ask the lady at student services and   8.________   (tell) that her name is Kathy. I bought her a bouquet of   9.________    (colour) sunflowers and tapped the envelope to it. I brought the flowers to the school and left   10.________   in her office.</a:t>
            </a:r>
            <a:endParaRPr lang="en-US" altLang="zh-CN" sz="2400" b="1"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indent="624205">
              <a:lnSpc>
                <a:spcPts val="3500"/>
              </a:lnSpc>
            </a:pPr>
            <a:r>
              <a:rPr lang="en-US" altLang="zh-CN" sz="2400" b="1">
                <a:latin typeface="Garamond" panose="02020404030301010803" pitchFamily="18" charset="0"/>
                <a:ea typeface="宋体" panose="02010600030101010101" pitchFamily="2" charset="-122"/>
              </a:rPr>
              <a:t>  She came into my third period shortly afterwards to deliver a call slip, and there it was a smile on her face!</a:t>
            </a:r>
            <a:endParaRPr lang="en-US" altLang="zh-CN" sz="2400" b="1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59393" descr="200912401030718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5" name="图片 59394" descr="会动的good by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-387350"/>
            <a:ext cx="8496300" cy="5667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7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782300" y="11607800"/>
            <a:ext cx="355600" cy="2921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左大括号 52225"/>
          <p:cNvSpPr/>
          <p:nvPr/>
        </p:nvSpPr>
        <p:spPr>
          <a:xfrm>
            <a:off x="1106488" y="2100263"/>
            <a:ext cx="504825" cy="3673475"/>
          </a:xfrm>
          <a:prstGeom prst="leftBrace">
            <a:avLst>
              <a:gd name="adj1" fmla="val 60470"/>
              <a:gd name="adj2" fmla="val 50000"/>
            </a:avLst>
          </a:prstGeom>
          <a:noFill/>
          <a:ln w="3810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7" name="文本框 52226"/>
          <p:cNvSpPr txBox="1"/>
          <p:nvPr/>
        </p:nvSpPr>
        <p:spPr>
          <a:xfrm>
            <a:off x="2271713" y="5105400"/>
            <a:ext cx="576262" cy="579438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49" charset="-122"/>
              </a:rPr>
              <a:t>变</a:t>
            </a:r>
            <a:endParaRPr lang="zh-CN" altLang="en-US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2063750" y="2295525"/>
            <a:ext cx="749300" cy="582613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49" charset="-122"/>
              </a:rPr>
              <a:t>填</a:t>
            </a:r>
            <a:endParaRPr lang="zh-CN" altLang="en-US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2229" name="文本框 52228"/>
          <p:cNvSpPr txBox="1"/>
          <p:nvPr/>
        </p:nvSpPr>
        <p:spPr>
          <a:xfrm>
            <a:off x="4108450" y="565150"/>
            <a:ext cx="927100" cy="3471863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140000"/>
              </a:spcBef>
              <a:spcAft>
                <a:spcPct val="40000"/>
              </a:spcAft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连词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140000"/>
              </a:spcBef>
              <a:spcAft>
                <a:spcPct val="40000"/>
              </a:spcAft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冠词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介词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副词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代词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2230" name="文本框 52229"/>
          <p:cNvSpPr txBox="1"/>
          <p:nvPr/>
        </p:nvSpPr>
        <p:spPr>
          <a:xfrm>
            <a:off x="4394200" y="4191000"/>
            <a:ext cx="1600200" cy="246538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5000"/>
              </a:lnSpc>
              <a:spcBef>
                <a:spcPct val="35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名词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35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动词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35000"/>
              </a:spcBef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形容</a:t>
            </a:r>
            <a:r>
              <a:rPr lang="en-US" altLang="zh-CN" sz="2400" b="1">
                <a:latin typeface="Arial" panose="020B0604020202020204" pitchFamily="34" charset="0"/>
                <a:ea typeface="楷体_GB2312" panose="02010609030101010101" pitchFamily="49" charset="-122"/>
              </a:rPr>
              <a:t>/</a:t>
            </a:r>
            <a:r>
              <a:rPr lang="zh-CN" altLang="en-US" sz="2400" b="1">
                <a:latin typeface="Arial" panose="020B0604020202020204" pitchFamily="34" charset="0"/>
                <a:ea typeface="楷体_GB2312" panose="02010609030101010101" pitchFamily="49" charset="-122"/>
              </a:rPr>
              <a:t>副词</a:t>
            </a:r>
            <a:endParaRPr lang="zh-CN" altLang="en-US" sz="24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  <a:spcBef>
                <a:spcPct val="5000"/>
              </a:spcBef>
              <a:buFont typeface="Arial" panose="020B0604020202020204" pitchFamily="34" charset="0"/>
            </a:pPr>
            <a:endParaRPr lang="zh-CN" altLang="en-US" sz="28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2231" name="左大括号 52230"/>
          <p:cNvSpPr/>
          <p:nvPr/>
        </p:nvSpPr>
        <p:spPr>
          <a:xfrm>
            <a:off x="3178175" y="808038"/>
            <a:ext cx="431800" cy="3382962"/>
          </a:xfrm>
          <a:prstGeom prst="leftBrace">
            <a:avLst>
              <a:gd name="adj1" fmla="val 65106"/>
              <a:gd name="adj2" fmla="val 50000"/>
            </a:avLst>
          </a:prstGeom>
          <a:noFill/>
          <a:ln w="3810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2" name="左大括号 52231"/>
          <p:cNvSpPr/>
          <p:nvPr/>
        </p:nvSpPr>
        <p:spPr>
          <a:xfrm>
            <a:off x="3333750" y="4724400"/>
            <a:ext cx="287338" cy="1512888"/>
          </a:xfrm>
          <a:prstGeom prst="leftBrace">
            <a:avLst>
              <a:gd name="adj1" fmla="val 43754"/>
              <a:gd name="adj2" fmla="val 50000"/>
            </a:avLst>
          </a:prstGeom>
          <a:noFill/>
          <a:ln w="3810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2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2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2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  <p:bldP spid="52229" grpId="0" build="allAtOnce"/>
      <p:bldP spid="5223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53249"/>
          <p:cNvSpPr>
            <a:spLocks noGrp="1"/>
          </p:cNvSpPr>
          <p:nvPr>
            <p:ph type="title"/>
          </p:nvPr>
        </p:nvSpPr>
        <p:spPr>
          <a:xfrm>
            <a:off x="900113" y="260350"/>
            <a:ext cx="4114800" cy="1143000"/>
          </a:xfrm>
        </p:spPr>
        <p:txBody>
          <a:bodyPr anchor="ctr"/>
          <a:lstStyle/>
          <a:p>
            <a:endParaRPr lang="zh-CN" altLang="en-US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53251" name="内容占位符 53250"/>
          <p:cNvSpPr>
            <a:spLocks noGrp="1"/>
          </p:cNvSpPr>
          <p:nvPr>
            <p:ph idx="1"/>
          </p:nvPr>
        </p:nvSpPr>
        <p:spPr>
          <a:xfrm>
            <a:off x="1187450" y="1916113"/>
            <a:ext cx="5483225" cy="4525962"/>
          </a:xfrm>
        </p:spPr>
        <p:txBody>
          <a:bodyPr anchor="t"/>
          <a:lstStyle/>
          <a:p>
            <a:pPr>
              <a:buNone/>
            </a:pPr>
            <a:r>
              <a:rPr lang="en-US" altLang="zh-CN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、跳读大意</a:t>
            </a:r>
            <a:endParaRPr lang="zh-CN" altLang="en-US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None/>
            </a:pPr>
            <a:endParaRPr lang="zh-CN" altLang="en-US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None/>
            </a:pPr>
            <a:r>
              <a:rPr lang="en-US" altLang="zh-CN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、初填易题</a:t>
            </a:r>
            <a:endParaRPr lang="zh-CN" altLang="en-US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None/>
            </a:pPr>
            <a:endParaRPr lang="zh-CN" altLang="en-US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None/>
            </a:pPr>
            <a:r>
              <a:rPr lang="en-US" altLang="zh-CN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、补填难题</a:t>
            </a:r>
            <a:endParaRPr lang="zh-CN" altLang="en-US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None/>
            </a:pPr>
            <a:endParaRPr lang="zh-CN" altLang="en-US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None/>
            </a:pPr>
            <a:r>
              <a:rPr lang="en-US" altLang="zh-CN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、通读检查</a:t>
            </a:r>
            <a:endParaRPr lang="zh-CN" altLang="en-US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3316" name="图片 53251" descr="200510101929263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2349500"/>
            <a:ext cx="2573337" cy="4248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4" name="组合 8193"/>
          <p:cNvGrpSpPr/>
          <p:nvPr/>
        </p:nvGrpSpPr>
        <p:grpSpPr>
          <a:xfrm>
            <a:off x="1979613" y="603250"/>
            <a:ext cx="5329237" cy="936625"/>
            <a:chOff x="566" y="935"/>
            <a:chExt cx="3357" cy="590"/>
          </a:xfrm>
        </p:grpSpPr>
        <p:sp>
          <p:nvSpPr>
            <p:cNvPr id="8195" name="圆角矩形 8194"/>
            <p:cNvSpPr/>
            <p:nvPr/>
          </p:nvSpPr>
          <p:spPr>
            <a:xfrm>
              <a:off x="566" y="935"/>
              <a:ext cx="3357" cy="59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BB44E">
                    <a:gamma/>
                    <a:shade val="66667"/>
                    <a:invGamma/>
                  </a:srgbClr>
                </a:gs>
                <a:gs pos="100000">
                  <a:srgbClr val="8BB44E"/>
                </a:gs>
              </a:gsLst>
              <a:lin ang="0" scaled="1"/>
            </a:gradFill>
            <a:ln w="9525" cap="flat" cmpd="sng">
              <a:solidFill>
                <a:srgbClr val="4D4D4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6" name="五角星 8195"/>
            <p:cNvSpPr/>
            <p:nvPr/>
          </p:nvSpPr>
          <p:spPr>
            <a:xfrm>
              <a:off x="657" y="981"/>
              <a:ext cx="499" cy="453"/>
            </a:xfrm>
            <a:prstGeom prst="star5">
              <a:avLst/>
            </a:prstGeom>
            <a:solidFill>
              <a:srgbClr val="8BB44E"/>
            </a:solidFill>
            <a:ln w="5715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圆角矩形 8196"/>
            <p:cNvSpPr/>
            <p:nvPr/>
          </p:nvSpPr>
          <p:spPr>
            <a:xfrm>
              <a:off x="1292" y="981"/>
              <a:ext cx="2450" cy="49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flat" cmpd="sng">
              <a:solidFill>
                <a:srgbClr val="8BB44E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r>
                <a:rPr lang="en-US" altLang="zh-CN" sz="3200" b="1"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解题步骤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101" name="文本框 4100"/>
          <p:cNvSpPr txBox="1"/>
          <p:nvPr/>
        </p:nvSpPr>
        <p:spPr>
          <a:xfrm>
            <a:off x="3958908" y="3109278"/>
            <a:ext cx="733425" cy="13684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语 法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10" name="左大括号 4109"/>
          <p:cNvSpPr/>
          <p:nvPr/>
        </p:nvSpPr>
        <p:spPr>
          <a:xfrm>
            <a:off x="4645978" y="2900045"/>
            <a:ext cx="144462" cy="1944688"/>
          </a:xfrm>
          <a:prstGeom prst="leftBrace">
            <a:avLst>
              <a:gd name="adj1" fmla="val 11205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4848543" y="2601278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楷体" pitchFamily="2" charset="-122"/>
              </a:rPr>
              <a:t>词法</a:t>
            </a:r>
            <a:endParaRPr lang="zh-CN" altLang="en-US" sz="3200" b="1"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4105" name="文本框 4104"/>
          <p:cNvSpPr txBox="1"/>
          <p:nvPr/>
        </p:nvSpPr>
        <p:spPr>
          <a:xfrm>
            <a:off x="4999673" y="3177540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楷体" pitchFamily="2" charset="-122"/>
              </a:rPr>
              <a:t>句法</a:t>
            </a:r>
            <a:endParaRPr lang="zh-CN" altLang="en-US" sz="3200" b="1"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4107" name="文本框 4106"/>
          <p:cNvSpPr txBox="1"/>
          <p:nvPr/>
        </p:nvSpPr>
        <p:spPr>
          <a:xfrm>
            <a:off x="4999673" y="3753803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楷体" pitchFamily="2" charset="-122"/>
              </a:rPr>
              <a:t>章法</a:t>
            </a:r>
            <a:endParaRPr lang="zh-CN" altLang="en-US" sz="3200" b="1"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4109" name="文本框 4108"/>
          <p:cNvSpPr txBox="1"/>
          <p:nvPr/>
        </p:nvSpPr>
        <p:spPr>
          <a:xfrm>
            <a:off x="4569460" y="4405630"/>
            <a:ext cx="2159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楷体" pitchFamily="2" charset="-122"/>
              </a:rPr>
              <a:t>惯用法</a:t>
            </a:r>
            <a:endParaRPr lang="zh-CN" altLang="en-US" sz="3200" b="1">
              <a:latin typeface="Arial" panose="020B0604020202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uiExpand="1" build="p"/>
      <p:bldP spid="4101" grpId="0"/>
      <p:bldP spid="4103" grpId="0"/>
      <p:bldP spid="4105" grpId="0"/>
      <p:bldP spid="4107" grpId="0"/>
      <p:bldP spid="41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44037"/>
          <p:cNvSpPr/>
          <p:nvPr/>
        </p:nvSpPr>
        <p:spPr>
          <a:xfrm>
            <a:off x="1295400" y="1752600"/>
            <a:ext cx="5943600" cy="37534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语法填空题型分两种情况：</a:t>
            </a:r>
            <a:r>
              <a:rPr lang="zh-CN" altLang="en-US" sz="2800" b="1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一种为已给单词提示，另一种为不给单词提示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下面就这两种情况进行分析、研究，总结出语法填空的解题技巧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49220" y="675640"/>
            <a:ext cx="35071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8194" name="组合 8193"/>
          <p:cNvGrpSpPr/>
          <p:nvPr/>
        </p:nvGrpSpPr>
        <p:grpSpPr>
          <a:xfrm>
            <a:off x="1979613" y="678815"/>
            <a:ext cx="5329237" cy="936625"/>
            <a:chOff x="566" y="935"/>
            <a:chExt cx="3357" cy="590"/>
          </a:xfrm>
        </p:grpSpPr>
        <p:sp>
          <p:nvSpPr>
            <p:cNvPr id="8195" name="圆角矩形 8194"/>
            <p:cNvSpPr/>
            <p:nvPr/>
          </p:nvSpPr>
          <p:spPr>
            <a:xfrm>
              <a:off x="566" y="935"/>
              <a:ext cx="3357" cy="59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BB44E">
                    <a:gamma/>
                    <a:shade val="66667"/>
                    <a:invGamma/>
                  </a:srgbClr>
                </a:gs>
                <a:gs pos="100000">
                  <a:srgbClr val="8BB44E"/>
                </a:gs>
              </a:gsLst>
              <a:lin ang="0" scaled="1"/>
            </a:gradFill>
            <a:ln w="9525" cap="flat" cmpd="sng">
              <a:solidFill>
                <a:srgbClr val="4D4D4D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6" name="五角星 8195"/>
            <p:cNvSpPr/>
            <p:nvPr/>
          </p:nvSpPr>
          <p:spPr>
            <a:xfrm>
              <a:off x="657" y="981"/>
              <a:ext cx="499" cy="453"/>
            </a:xfrm>
            <a:prstGeom prst="star5">
              <a:avLst/>
            </a:prstGeom>
            <a:solidFill>
              <a:srgbClr val="8BB44E"/>
            </a:solidFill>
            <a:ln w="5715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圆角矩形 8196"/>
            <p:cNvSpPr/>
            <p:nvPr/>
          </p:nvSpPr>
          <p:spPr>
            <a:xfrm>
              <a:off x="1292" y="981"/>
              <a:ext cx="2450" cy="49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flat" cmpd="sng">
              <a:solidFill>
                <a:srgbClr val="8BB44E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r>
                <a:rPr lang="en-US" altLang="zh-CN" sz="3200" b="1"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解题策略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文本框 52226"/>
          <p:cNvSpPr txBox="1"/>
          <p:nvPr/>
        </p:nvSpPr>
        <p:spPr>
          <a:xfrm>
            <a:off x="533400" y="2913698"/>
            <a:ext cx="576263" cy="2062162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49" charset="-122"/>
              </a:rPr>
              <a:t>有提示词</a:t>
            </a:r>
            <a:endParaRPr lang="zh-CN" altLang="en-US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2230" name="文本框 52229"/>
          <p:cNvSpPr txBox="1"/>
          <p:nvPr/>
        </p:nvSpPr>
        <p:spPr>
          <a:xfrm>
            <a:off x="1430020" y="1431925"/>
            <a:ext cx="1693545" cy="540639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5000"/>
              </a:lnSpc>
              <a:spcBef>
                <a:spcPct val="35000"/>
              </a:spcBef>
              <a:buFont typeface="Arial" panose="020B0604020202020204" pitchFamily="34" charset="0"/>
            </a:pP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49" charset="-122"/>
              </a:rPr>
              <a:t>名词</a:t>
            </a:r>
            <a:endParaRPr lang="zh-CN" altLang="en-US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35000"/>
              </a:spcBef>
              <a:buFont typeface="Arial" panose="020B0604020202020204" pitchFamily="34" charset="0"/>
            </a:pP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49" charset="-122"/>
              </a:rPr>
              <a:t>动词</a:t>
            </a:r>
            <a:endParaRPr lang="zh-CN" altLang="en-US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35000"/>
              </a:spcBef>
              <a:buFont typeface="Arial" panose="020B0604020202020204" pitchFamily="34" charset="0"/>
            </a:pPr>
            <a:endParaRPr lang="zh-CN" altLang="en-US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35000"/>
              </a:spcBef>
              <a:buFont typeface="Arial" panose="020B0604020202020204" pitchFamily="34" charset="0"/>
            </a:pP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49" charset="-122"/>
              </a:rPr>
              <a:t>形容</a:t>
            </a:r>
            <a:r>
              <a:rPr lang="en-US" altLang="zh-CN" sz="3200" b="1">
                <a:latin typeface="Arial" panose="020B0604020202020204" pitchFamily="34" charset="0"/>
                <a:ea typeface="楷体_GB2312" panose="02010609030101010101" pitchFamily="49" charset="-122"/>
              </a:rPr>
              <a:t>/</a:t>
            </a: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49" charset="-122"/>
              </a:rPr>
              <a:t>副词</a:t>
            </a:r>
            <a:endParaRPr lang="zh-CN" altLang="en-US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  <a:spcBef>
                <a:spcPct val="5000"/>
              </a:spcBef>
              <a:buFont typeface="Arial" panose="020B0604020202020204" pitchFamily="34" charset="0"/>
            </a:pP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49" charset="-122"/>
              </a:rPr>
              <a:t>代</a:t>
            </a:r>
            <a:r>
              <a:rPr lang="en-US" altLang="zh-CN" sz="3200" b="1">
                <a:ea typeface="楷体_GB2312" panose="02010609030101010101" pitchFamily="49" charset="-122"/>
                <a:sym typeface="+mn-ea"/>
              </a:rPr>
              <a:t>/</a:t>
            </a:r>
            <a:r>
              <a:rPr lang="zh-CN" altLang="en-US" sz="3200" b="1">
                <a:ea typeface="楷体_GB2312" panose="02010609030101010101" pitchFamily="49" charset="-122"/>
                <a:sym typeface="+mn-ea"/>
              </a:rPr>
              <a:t>数</a:t>
            </a: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49" charset="-122"/>
              </a:rPr>
              <a:t>词</a:t>
            </a:r>
            <a:endParaRPr lang="zh-CN" altLang="en-US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  <a:spcBef>
                <a:spcPct val="5000"/>
              </a:spcBef>
              <a:buFont typeface="Arial" panose="020B0604020202020204" pitchFamily="34" charset="0"/>
            </a:pPr>
            <a:endParaRPr lang="zh-CN" altLang="en-US" sz="3200" b="1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2232" name="左大括号 52231"/>
          <p:cNvSpPr/>
          <p:nvPr/>
        </p:nvSpPr>
        <p:spPr>
          <a:xfrm>
            <a:off x="1143000" y="2986405"/>
            <a:ext cx="287338" cy="1512888"/>
          </a:xfrm>
          <a:prstGeom prst="leftBrace">
            <a:avLst>
              <a:gd name="adj1" fmla="val 43754"/>
              <a:gd name="adj2" fmla="val 50000"/>
            </a:avLst>
          </a:prstGeom>
          <a:noFill/>
          <a:ln w="3810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8" name="矩形 52237"/>
          <p:cNvSpPr/>
          <p:nvPr/>
        </p:nvSpPr>
        <p:spPr>
          <a:xfrm>
            <a:off x="3124200" y="1712595"/>
            <a:ext cx="4608513" cy="829945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单复数，名词所有格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;  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与其它词性的转化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9" name="矩形 52238"/>
          <p:cNvSpPr/>
          <p:nvPr/>
        </p:nvSpPr>
        <p:spPr>
          <a:xfrm>
            <a:off x="3124200" y="2534920"/>
            <a:ext cx="5365750" cy="165862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  <a:buFont typeface="Arial" panose="020B0604020202020204" pitchFamily="34" charset="0"/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谓语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时态，语态，主谓一致，情态动词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,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虚拟语气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85000"/>
              </a:lnSpc>
              <a:buFont typeface="Arial" panose="020B0604020202020204" pitchFamily="34" charset="0"/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非谓语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：不定式，动名词，现在分词，过去分词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85000"/>
              </a:lnSpc>
              <a:buFont typeface="Arial" panose="020B0604020202020204" pitchFamily="34" charset="0"/>
            </a:pPr>
            <a:r>
              <a:rPr lang="zh-CN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词性转化：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名、形、副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0" name="矩形 52239"/>
          <p:cNvSpPr/>
          <p:nvPr/>
        </p:nvSpPr>
        <p:spPr>
          <a:xfrm>
            <a:off x="3124200" y="4203383"/>
            <a:ext cx="5364163" cy="156845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比较级、最高级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;    adj. adv.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相互转化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形容词的反义词；形容词转化为名词或动；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adj.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修饰 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n.  ;    adv.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修饰 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adj. / adv. / v.</a:t>
            </a:r>
            <a:r>
              <a:rPr lang="en-US" altLang="zh-CN" sz="2400" u="sng">
                <a:latin typeface="Arial Black" panose="020B0A04020102020204" pitchFamily="34" charset="0"/>
                <a:ea typeface="楷体_GB2312" panose="02010609030101010101" pitchFamily="49" charset="-122"/>
              </a:rPr>
              <a:t> </a:t>
            </a:r>
            <a:endParaRPr lang="en-US" altLang="zh-CN" sz="2400" u="sng">
              <a:latin typeface="Arial Black" panose="020B0A040201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3180" y="648970"/>
            <a:ext cx="68402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ym typeface="+mn-ea"/>
              </a:rPr>
              <a:t>一、已给单词提示题型的技巧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2230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30" grpId="0" build="allAtOnce"/>
      <p:bldP spid="52238" grpId="0"/>
      <p:bldP spid="52239" grpId="0"/>
      <p:bldP spid="522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文本框 7171"/>
          <p:cNvSpPr txBox="1"/>
          <p:nvPr/>
        </p:nvSpPr>
        <p:spPr>
          <a:xfrm>
            <a:off x="304800" y="1219200"/>
            <a:ext cx="8534400" cy="2461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名词形式变化</a:t>
            </a:r>
            <a:r>
              <a:rPr lang="zh-CN" altLang="en-US" sz="32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名词的形式变化主要有单数、复数、所有格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、词性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的变化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There are many students living at school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 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＿＿＿＿ </a:t>
            </a:r>
            <a:r>
              <a:rPr lang="zh-CN" altLang="en-US" sz="2400" u="sng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(child)houses are all far from school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381000" y="3733800"/>
            <a:ext cx="8382000" cy="1187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students-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词可以判断出横线处应填复数，且作为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houses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的定语，所以应用其所有格形式，故答案为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child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的复合变化形式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复数的所有格</a:t>
            </a:r>
            <a:r>
              <a:rPr lang="en-US" altLang="zh-CN" sz="24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children’s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0320" y="5486400"/>
            <a:ext cx="6492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Tip:     ....  the  _____ (n.1) +n .2. .        ..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5626100" y="5487035"/>
            <a:ext cx="979170" cy="48577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00750" y="5450840"/>
            <a:ext cx="1884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         n.1's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13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172">
                                            <p:txEl>
                                              <p:charRg st="13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41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172">
                                            <p:txEl>
                                              <p:charRg st="41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11721</Words>
  <Application>WPS 演示</Application>
  <PresentationFormat>On-screen Show (4:3)</PresentationFormat>
  <Paragraphs>583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42</vt:i4>
      </vt:variant>
    </vt:vector>
  </HeadingPairs>
  <TitlesOfParts>
    <vt:vector size="72" baseType="lpstr">
      <vt:lpstr>Arial</vt:lpstr>
      <vt:lpstr>宋体</vt:lpstr>
      <vt:lpstr>Wingdings</vt:lpstr>
      <vt:lpstr>楷体</vt:lpstr>
      <vt:lpstr>楷体_GB2312</vt:lpstr>
      <vt:lpstr>新宋体</vt:lpstr>
      <vt:lpstr>华文新魏</vt:lpstr>
      <vt:lpstr>华文楷体</vt:lpstr>
      <vt:lpstr>Arial Black</vt:lpstr>
      <vt:lpstr>微软雅黑</vt:lpstr>
      <vt:lpstr>Arial Unicode MS</vt:lpstr>
      <vt:lpstr>Calibri</vt:lpstr>
      <vt:lpstr>华文隶书</vt:lpstr>
      <vt:lpstr>Times New Roman</vt:lpstr>
      <vt:lpstr>Comic Sans MS</vt:lpstr>
      <vt:lpstr>黑体</vt:lpstr>
      <vt:lpstr>华文中宋</vt:lpstr>
      <vt:lpstr>隶书</vt:lpstr>
      <vt:lpstr>Verdana</vt:lpstr>
      <vt:lpstr>Britannic Bold</vt:lpstr>
      <vt:lpstr>Wingdings 2</vt:lpstr>
      <vt:lpstr>Wingdings</vt:lpstr>
      <vt:lpstr>幼圆</vt:lpstr>
      <vt:lpstr>Calibri</vt:lpstr>
      <vt:lpstr>Garamond</vt:lpstr>
      <vt:lpstr>Segoe Print</vt:lpstr>
      <vt:lpstr>PMingLiU-ExtB</vt:lpstr>
      <vt:lpstr>默认设计模板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词根词缀</vt:lpstr>
      <vt:lpstr>PowerPoint 演示文稿</vt:lpstr>
      <vt:lpstr>PowerPoint 演示文稿</vt:lpstr>
      <vt:lpstr>归纳总结：</vt:lpstr>
      <vt:lpstr>2  如果两个句子（即两个主谓结构）之间没有分号或句号，也没有关联词连接或引导，则填并列连词或从属连词 </vt:lpstr>
      <vt:lpstr>PowerPoint 演示文稿</vt:lpstr>
      <vt:lpstr>PowerPoint 演示文稿</vt:lpstr>
      <vt:lpstr>归纳总结：</vt:lpstr>
      <vt:lpstr>PowerPoint 演示文稿</vt:lpstr>
      <vt:lpstr>归纳总结</vt:lpstr>
      <vt:lpstr>特殊句式结构</vt:lpstr>
      <vt:lpstr>归纳总结</vt:lpstr>
      <vt:lpstr>PowerPoint 演示文稿</vt:lpstr>
      <vt:lpstr>PowerPoint 演示文稿</vt:lpstr>
      <vt:lpstr>总结提升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Homework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Hannah</cp:lastModifiedBy>
  <cp:revision>410</cp:revision>
  <dcterms:created xsi:type="dcterms:W3CDTF">2019-04-14T11:55:00Z</dcterms:created>
  <dcterms:modified xsi:type="dcterms:W3CDTF">2021-08-15T10:43:31Z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Version">
    <vt:r8>1</vt:r8>
  </property>
  <property fmtid="{D5CDD505-2E9C-101B-9397-08002B2CF9AE}" pid="4" name="ICV">
    <vt:lpwstr>CF00E75017DD4C12B2AE44028C852072</vt:lpwstr>
  </property>
</Properties>
</file>