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263" r:id="rId5"/>
    <p:sldId id="348" r:id="rId6"/>
    <p:sldId id="292" r:id="rId7"/>
    <p:sldId id="350" r:id="rId8"/>
    <p:sldId id="298" r:id="rId9"/>
    <p:sldId id="299" r:id="rId10"/>
    <p:sldId id="300" r:id="rId11"/>
    <p:sldId id="301" r:id="rId12"/>
    <p:sldId id="308" r:id="rId13"/>
    <p:sldId id="309" r:id="rId14"/>
    <p:sldId id="310" r:id="rId15"/>
    <p:sldId id="311" r:id="rId16"/>
    <p:sldId id="312" r:id="rId17"/>
    <p:sldId id="313" r:id="rId18"/>
    <p:sldId id="325" r:id="rId19"/>
    <p:sldId id="353" r:id="rId20"/>
    <p:sldId id="354" r:id="rId21"/>
    <p:sldId id="355" r:id="rId22"/>
    <p:sldId id="356" r:id="rId23"/>
    <p:sldId id="357" r:id="rId24"/>
    <p:sldId id="358" r:id="rId25"/>
    <p:sldId id="352" r:id="rId26"/>
    <p:sldId id="345" r:id="rId27"/>
    <p:sldId id="359" r:id="rId28"/>
    <p:sldId id="341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6" d="100"/>
          <a:sy n="156" d="100"/>
        </p:scale>
        <p:origin x="-2244" y="-96"/>
      </p:cViewPr>
      <p:guideLst>
        <p:guide orient="horz" pos="2156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幻灯片图像占位符 12291"/>
          <p:cNvSpPr>
            <a:spLocks noGrp="1" noRot="1" noChangeAspect="1" noTextEdit="1"/>
          </p:cNvSpPr>
          <p:nvPr>
            <p:ph type="sldImg" idx="6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2053" name="文本占位符 12292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EBD7F8F0-6F2F-4F4F-BA29-79CDCEEF9DCC}" type="slidenum">
              <a:rPr lang="en-US" alt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/>
              <a:buNone/>
            </a:pPr>
            <a:fld id="{6DA506D1-22CD-4325-B1AB-7803B7EF77B8}" type="slidenum">
              <a:rPr lang="zh-CN" altLang="en-US" sz="1200"/>
            </a:fld>
            <a:endParaRPr lang="en-US" altLang="zh-CN" sz="1200"/>
          </a:p>
        </p:txBody>
      </p:sp>
      <p:sp>
        <p:nvSpPr>
          <p:cNvPr id="16386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Rectangle 3"/>
          <p:cNvSpPr>
            <a:spLocks noGrp="1"/>
          </p:cNvSpPr>
          <p:nvPr>
            <p:ph type="body" idx="6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zh-CN" smtClean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6388" name="灯片编号占位符 1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pPr>
              <a:buFont typeface="Arial" panose="020B0604020202020204"/>
              <a:buNone/>
              <a:defRPr/>
            </a:pPr>
            <a:fld id="{44268930-C15A-44D6-BDDD-0053B5DAB5DC}" type="slidenum">
              <a:rPr lang="zh-CN" altLang="en-US" smtClean="0">
                <a:latin typeface="Arial" panose="020B0604020202020204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FB8686CA-E6FC-4168-A5EA-2116261831AB}" type="slidenum">
              <a:rPr lang="en-US" altLang="zh-CN" sz="1200"/>
            </a:fld>
            <a:endParaRPr lang="en-US" altLang="zh-CN" sz="120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zh-CN" smtClean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en-US" smtClean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891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r">
              <a:buFont typeface="Arial" panose="020B0604020202020204"/>
              <a:buNone/>
              <a:defRPr/>
            </a:pPr>
            <a:fld id="{A5091E5B-2BDD-495E-99D9-2949E24B0AEC}" type="slidenum">
              <a:rPr lang="en-US" altLang="zh-CN" sz="1200" noProof="1">
                <a:cs typeface="+mn-ea"/>
              </a:rPr>
            </a:fld>
            <a:endParaRPr lang="en-US" altLang="zh-CN" sz="1200" noProof="1">
              <a:cs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en-US" smtClean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096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r">
              <a:buFont typeface="Arial" panose="020B0604020202020204"/>
              <a:buNone/>
              <a:defRPr/>
            </a:pPr>
            <a:fld id="{FBB41801-FEF7-450C-A821-0D1B7A9397D3}" type="slidenum">
              <a:rPr lang="en-US" altLang="zh-CN" sz="1200" noProof="1">
                <a:cs typeface="+mn-ea"/>
              </a:rPr>
            </a:fld>
            <a:endParaRPr lang="en-US" altLang="zh-CN" sz="1200" noProof="1">
              <a:cs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en-US" smtClean="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301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r">
              <a:buFont typeface="Arial" panose="020B0604020202020204"/>
              <a:buNone/>
              <a:defRPr/>
            </a:pPr>
            <a:fld id="{91AC7D36-CA3E-4F1B-BB8C-634F1F4FC0B3}" type="slidenum">
              <a:rPr lang="en-US" altLang="zh-CN" sz="1200" noProof="1">
                <a:cs typeface="+mn-ea"/>
              </a:rPr>
            </a:fld>
            <a:endParaRPr lang="en-US" altLang="zh-CN" sz="1200" noProof="1">
              <a:cs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841B29A8-1A38-49D7-BFFC-C9F95AA207B6}" type="slidenum">
              <a:rPr lang="en-US" altLang="zh-CN" sz="1200"/>
            </a:fld>
            <a:endParaRPr lang="en-US" altLang="zh-CN" sz="1200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zh-CN" smtClean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04499-63F2-4D7E-BCD2-32BCEEC5FE70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F4259-F7C9-45AF-B3CF-097DB4AF7A2B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07535-0D6C-4A7E-8247-6CB37E5C5D54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F97E2-88C3-4AAE-9D13-9470A036A790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5CF67-04C6-4740-BE14-6609B8B114A0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C29DA-D036-4575-95FA-52FBE59A3241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C001F-CDF6-4BC1-8E32-CF7F675C41C2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63E49-FB12-4A29-A742-4FA863EC64DD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9472A-627D-4A10-99DE-1E0F48E42D41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7E56B-203E-4469-9EBE-3B3965FD12B6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F9EB-E9D9-4232-A637-48859FDEE4E0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61416-8292-4054-A6F6-875725180635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94B53651-4D84-4430-A2CB-784B249278BE}" type="slidenum">
              <a:rPr lang="en-US" alt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zxxk.com/UploadFiles/2008-8/31/&#35821;&#27861;&#22635;&#31354;&#24378;&#21270;&#32451;&#20064;&#24102;&#31572;&#26696;.doc" TargetMode="Externa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image" Target="../media/image2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ctrTitle" idx="4294967295"/>
          </p:nvPr>
        </p:nvSpPr>
        <p:spPr>
          <a:xfrm>
            <a:off x="61913" y="79375"/>
            <a:ext cx="9082087" cy="2325688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br>
              <a:rPr lang="en-US" altLang="zh-CN" sz="7200" b="1" smtClean="0">
                <a:solidFill>
                  <a:srgbClr val="0000FF"/>
                </a:solidFill>
                <a:ea typeface="华文彩云"/>
                <a:cs typeface="华文彩云"/>
              </a:rPr>
            </a:br>
            <a:br>
              <a:rPr lang="en-US" altLang="zh-CN" sz="7200" b="1" smtClean="0">
                <a:solidFill>
                  <a:srgbClr val="0000FF"/>
                </a:solidFill>
                <a:ea typeface="华文彩云"/>
                <a:cs typeface="华文彩云"/>
              </a:rPr>
            </a:br>
            <a:r>
              <a:rPr lang="zh-CN" altLang="en-US" sz="6000" b="1" smtClean="0">
                <a:solidFill>
                  <a:srgbClr val="0000FF"/>
                </a:solidFill>
                <a:ea typeface="仿宋" panose="02010609060101010101" pitchFamily="49" charset="-122"/>
              </a:rPr>
              <a:t>高考英语</a:t>
            </a:r>
            <a:br>
              <a:rPr lang="zh-CN" altLang="en-US" sz="6000" b="1" smtClean="0">
                <a:solidFill>
                  <a:srgbClr val="0000FF"/>
                </a:solidFill>
                <a:ea typeface="仿宋" panose="02010609060101010101" pitchFamily="49" charset="-122"/>
              </a:rPr>
            </a:br>
            <a:r>
              <a:rPr lang="en-US" altLang="zh-CN" sz="6000" b="1" smtClean="0">
                <a:solidFill>
                  <a:srgbClr val="0000FF"/>
                </a:solidFill>
                <a:ea typeface="仿宋" panose="02010609060101010101" pitchFamily="49" charset="-122"/>
              </a:rPr>
              <a:t>—</a:t>
            </a:r>
            <a:r>
              <a:rPr lang="zh-CN" altLang="en-US" sz="6000" b="1" smtClean="0">
                <a:solidFill>
                  <a:srgbClr val="0000FF"/>
                </a:solidFill>
                <a:ea typeface="仿宋" panose="02010609060101010101" pitchFamily="49" charset="-122"/>
              </a:rPr>
              <a:t>语法填空</a:t>
            </a:r>
            <a:br>
              <a:rPr lang="zh-CN" altLang="en-US" sz="5400" b="1" smtClean="0">
                <a:solidFill>
                  <a:srgbClr val="0000FF"/>
                </a:solidFill>
                <a:ea typeface="华文彩云"/>
                <a:cs typeface="华文彩云"/>
              </a:rPr>
            </a:br>
            <a:br>
              <a:rPr lang="zh-CN" altLang="en-US" sz="6000" b="1" smtClean="0">
                <a:solidFill>
                  <a:srgbClr val="0000FF"/>
                </a:solidFill>
                <a:ea typeface="华文彩云"/>
                <a:cs typeface="华文彩云"/>
              </a:rPr>
            </a:br>
            <a:endParaRPr lang="zh-CN" altLang="en-US" sz="2800" b="1" smtClean="0">
              <a:solidFill>
                <a:srgbClr val="0000FF"/>
              </a:solidFill>
              <a:ea typeface="华文彩云"/>
              <a:cs typeface="华文彩云"/>
            </a:endParaRPr>
          </a:p>
        </p:txBody>
      </p:sp>
      <p:sp>
        <p:nvSpPr>
          <p:cNvPr id="15362" name="矩形 11266"/>
          <p:cNvSpPr>
            <a:spLocks noChangeArrowheads="1" noChangeShapeType="1" noTextEdit="1"/>
          </p:cNvSpPr>
          <p:nvPr/>
        </p:nvSpPr>
        <p:spPr bwMode="auto">
          <a:xfrm>
            <a:off x="3124200" y="3275013"/>
            <a:ext cx="4500563" cy="639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高效解题技巧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62466"/>
          <p:cNvSpPr>
            <a:spLocks noChangeArrowheads="1"/>
          </p:cNvSpPr>
          <p:nvPr/>
        </p:nvSpPr>
        <p:spPr bwMode="auto">
          <a:xfrm>
            <a:off x="409575" y="1404938"/>
            <a:ext cx="9036050" cy="1116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华文新魏"/>
                <a:cs typeface="华文新魏"/>
              </a:rPr>
              <a:t>(1) … There was some practical application in the exam, _________ strengthened almost everything I knew. </a:t>
            </a:r>
            <a:endParaRPr lang="en-US" altLang="zh-CN" sz="2800" b="1">
              <a:latin typeface="Times New Roman" panose="02020603050405020304" pitchFamily="18" charset="0"/>
              <a:ea typeface="华文新魏"/>
              <a:cs typeface="华文新魏"/>
            </a:endParaRPr>
          </a:p>
        </p:txBody>
      </p:sp>
      <p:sp>
        <p:nvSpPr>
          <p:cNvPr id="62468" name="文本框 62467"/>
          <p:cNvSpPr txBox="1">
            <a:spLocks noChangeArrowheads="1"/>
          </p:cNvSpPr>
          <p:nvPr/>
        </p:nvSpPr>
        <p:spPr bwMode="auto">
          <a:xfrm>
            <a:off x="417513" y="1993900"/>
            <a:ext cx="11826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 which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华文新魏"/>
              <a:cs typeface="华文新魏"/>
            </a:endParaRPr>
          </a:p>
        </p:txBody>
      </p:sp>
      <p:sp>
        <p:nvSpPr>
          <p:cNvPr id="62469" name="文本框 62468"/>
          <p:cNvSpPr txBox="1">
            <a:spLocks noChangeArrowheads="1"/>
          </p:cNvSpPr>
          <p:nvPr/>
        </p:nvSpPr>
        <p:spPr bwMode="auto">
          <a:xfrm>
            <a:off x="301625" y="1919288"/>
            <a:ext cx="3540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4000" b="1">
                <a:solidFill>
                  <a:srgbClr val="7E7ED4"/>
                </a:solidFill>
              </a:rPr>
              <a:t>[</a:t>
            </a:r>
            <a:endParaRPr lang="en-US" altLang="zh-CN" sz="4000" b="1">
              <a:solidFill>
                <a:srgbClr val="7E7ED4"/>
              </a:solidFill>
            </a:endParaRPr>
          </a:p>
        </p:txBody>
      </p:sp>
      <p:sp>
        <p:nvSpPr>
          <p:cNvPr id="62470" name="文本框 62469"/>
          <p:cNvSpPr txBox="1">
            <a:spLocks noChangeArrowheads="1"/>
          </p:cNvSpPr>
          <p:nvPr/>
        </p:nvSpPr>
        <p:spPr bwMode="auto">
          <a:xfrm>
            <a:off x="8089900" y="1919288"/>
            <a:ext cx="3540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4000" b="1">
                <a:solidFill>
                  <a:srgbClr val="7E7ED4"/>
                </a:solidFill>
              </a:rPr>
              <a:t>]</a:t>
            </a:r>
            <a:endParaRPr lang="en-US" altLang="zh-CN" sz="4000" b="1">
              <a:solidFill>
                <a:srgbClr val="7E7ED4"/>
              </a:solidFill>
            </a:endParaRPr>
          </a:p>
        </p:txBody>
      </p:sp>
      <p:sp>
        <p:nvSpPr>
          <p:cNvPr id="62471" name="文本框 62470"/>
          <p:cNvSpPr txBox="1">
            <a:spLocks noChangeArrowheads="1"/>
          </p:cNvSpPr>
          <p:nvPr/>
        </p:nvSpPr>
        <p:spPr bwMode="auto">
          <a:xfrm>
            <a:off x="6954838" y="1112838"/>
            <a:ext cx="18097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 b="1">
                <a:solidFill>
                  <a:srgbClr val="7E7ED4"/>
                </a:solidFill>
                <a:ea typeface="华文新魏"/>
                <a:cs typeface="华文新魏"/>
              </a:rPr>
              <a:t>定语从句</a:t>
            </a:r>
            <a:endParaRPr lang="zh-CN" altLang="en-US" sz="3200" b="1">
              <a:solidFill>
                <a:srgbClr val="7E7ED4"/>
              </a:solidFill>
              <a:ea typeface="华文新魏"/>
              <a:cs typeface="华文新魏"/>
            </a:endParaRPr>
          </a:p>
        </p:txBody>
      </p:sp>
      <p:sp>
        <p:nvSpPr>
          <p:cNvPr id="62472" name="文本框 62471"/>
          <p:cNvSpPr txBox="1">
            <a:spLocks noChangeArrowheads="1"/>
          </p:cNvSpPr>
          <p:nvPr/>
        </p:nvSpPr>
        <p:spPr bwMode="auto">
          <a:xfrm>
            <a:off x="409575" y="828675"/>
            <a:ext cx="46704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200" b="1">
                <a:solidFill>
                  <a:srgbClr val="0000FF"/>
                </a:solidFill>
                <a:ea typeface="华文新魏"/>
                <a:cs typeface="华文新魏"/>
              </a:rPr>
              <a:t>1. </a:t>
            </a:r>
            <a:r>
              <a:rPr lang="zh-CN" altLang="en-US" sz="3200" b="1">
                <a:solidFill>
                  <a:srgbClr val="0000FF"/>
                </a:solidFill>
                <a:ea typeface="华文新魏"/>
                <a:cs typeface="华文新魏"/>
              </a:rPr>
              <a:t>定从</a:t>
            </a:r>
            <a:r>
              <a:rPr lang="en-US" altLang="zh-CN" sz="3200" b="1">
                <a:solidFill>
                  <a:srgbClr val="0000FF"/>
                </a:solidFill>
                <a:ea typeface="华文新魏"/>
                <a:cs typeface="华文新魏"/>
              </a:rPr>
              <a:t>+</a:t>
            </a:r>
            <a:r>
              <a:rPr lang="zh-CN" altLang="en-US" sz="3200" b="1">
                <a:solidFill>
                  <a:srgbClr val="0000FF"/>
                </a:solidFill>
                <a:ea typeface="华文新魏"/>
                <a:cs typeface="华文新魏"/>
              </a:rPr>
              <a:t>名从</a:t>
            </a:r>
            <a:r>
              <a:rPr lang="en-US" altLang="zh-CN" sz="3200" b="1">
                <a:solidFill>
                  <a:srgbClr val="0000FF"/>
                </a:solidFill>
                <a:ea typeface="华文新魏"/>
                <a:cs typeface="华文新魏"/>
              </a:rPr>
              <a:t>----</a:t>
            </a:r>
            <a:r>
              <a:rPr lang="zh-CN" altLang="zh-CN" sz="3200" b="1">
                <a:solidFill>
                  <a:srgbClr val="0000FF"/>
                </a:solidFill>
                <a:ea typeface="华文新魏"/>
                <a:cs typeface="华文新魏"/>
              </a:rPr>
              <a:t>连接代词</a:t>
            </a:r>
            <a:endParaRPr lang="zh-CN" altLang="zh-CN" sz="3200" b="1">
              <a:solidFill>
                <a:srgbClr val="0000FF"/>
              </a:solidFill>
              <a:ea typeface="华文新魏"/>
              <a:cs typeface="华文新魏"/>
            </a:endParaRPr>
          </a:p>
        </p:txBody>
      </p:sp>
      <p:sp>
        <p:nvSpPr>
          <p:cNvPr id="26631" name="矩形 62472"/>
          <p:cNvSpPr>
            <a:spLocks noChangeArrowheads="1"/>
          </p:cNvSpPr>
          <p:nvPr/>
        </p:nvSpPr>
        <p:spPr bwMode="auto">
          <a:xfrm>
            <a:off x="377825" y="2641600"/>
            <a:ext cx="9144000" cy="111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华文新魏"/>
                <a:cs typeface="华文新魏"/>
              </a:rPr>
              <a:t>(2) My face turned red on hearing ________ my mother said. </a:t>
            </a:r>
            <a:endParaRPr lang="en-US" altLang="zh-CN" sz="2800" b="1">
              <a:latin typeface="Times New Roman" panose="02020603050405020304" pitchFamily="18" charset="0"/>
              <a:ea typeface="华文新魏"/>
              <a:cs typeface="华文新魏"/>
            </a:endParaRPr>
          </a:p>
        </p:txBody>
      </p:sp>
      <p:sp>
        <p:nvSpPr>
          <p:cNvPr id="62474" name="文本框 62473"/>
          <p:cNvSpPr txBox="1">
            <a:spLocks noChangeArrowheads="1"/>
          </p:cNvSpPr>
          <p:nvPr/>
        </p:nvSpPr>
        <p:spPr bwMode="auto">
          <a:xfrm rot="10737589" flipV="1">
            <a:off x="5429250" y="2630488"/>
            <a:ext cx="3603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4000" b="1">
                <a:solidFill>
                  <a:srgbClr val="7E7ED4"/>
                </a:solidFill>
              </a:rPr>
              <a:t>[</a:t>
            </a:r>
            <a:endParaRPr lang="en-US" altLang="zh-CN" sz="4000" b="1">
              <a:solidFill>
                <a:srgbClr val="7E7ED4"/>
              </a:solidFill>
            </a:endParaRPr>
          </a:p>
        </p:txBody>
      </p:sp>
      <p:sp>
        <p:nvSpPr>
          <p:cNvPr id="62475" name="文本框 62474"/>
          <p:cNvSpPr txBox="1">
            <a:spLocks noChangeArrowheads="1"/>
          </p:cNvSpPr>
          <p:nvPr/>
        </p:nvSpPr>
        <p:spPr bwMode="auto">
          <a:xfrm>
            <a:off x="1257300" y="3087688"/>
            <a:ext cx="3540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4000" b="1">
                <a:solidFill>
                  <a:srgbClr val="7E7ED4"/>
                </a:solidFill>
              </a:rPr>
              <a:t>]</a:t>
            </a:r>
            <a:endParaRPr lang="en-US" altLang="zh-CN" sz="4000" b="1">
              <a:solidFill>
                <a:srgbClr val="7E7ED4"/>
              </a:solidFill>
            </a:endParaRPr>
          </a:p>
        </p:txBody>
      </p:sp>
      <p:sp>
        <p:nvSpPr>
          <p:cNvPr id="62476" name="文本框 62475"/>
          <p:cNvSpPr txBox="1">
            <a:spLocks noChangeArrowheads="1"/>
          </p:cNvSpPr>
          <p:nvPr/>
        </p:nvSpPr>
        <p:spPr bwMode="auto">
          <a:xfrm>
            <a:off x="1954213" y="3219450"/>
            <a:ext cx="1809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 b="1">
                <a:solidFill>
                  <a:srgbClr val="7E7ED4"/>
                </a:solidFill>
                <a:ea typeface="华文新魏"/>
                <a:cs typeface="华文新魏"/>
              </a:rPr>
              <a:t>宾语从句</a:t>
            </a:r>
            <a:endParaRPr lang="zh-CN" altLang="en-US" sz="3200" b="1">
              <a:solidFill>
                <a:srgbClr val="7E7ED4"/>
              </a:solidFill>
              <a:ea typeface="华文新魏"/>
              <a:cs typeface="华文新魏"/>
            </a:endParaRPr>
          </a:p>
        </p:txBody>
      </p:sp>
      <p:sp>
        <p:nvSpPr>
          <p:cNvPr id="62477" name="文本框 62476"/>
          <p:cNvSpPr txBox="1">
            <a:spLocks noChangeArrowheads="1"/>
          </p:cNvSpPr>
          <p:nvPr/>
        </p:nvSpPr>
        <p:spPr bwMode="auto">
          <a:xfrm>
            <a:off x="6022975" y="2720975"/>
            <a:ext cx="9318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what</a:t>
            </a:r>
            <a:endParaRPr lang="en-US" altLang="zh-CN" sz="3200" b="1">
              <a:solidFill>
                <a:srgbClr val="CC0066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  <p:sp>
        <p:nvSpPr>
          <p:cNvPr id="26636" name="Text Box 4"/>
          <p:cNvSpPr txBox="1">
            <a:spLocks noChangeArrowheads="1"/>
          </p:cNvSpPr>
          <p:nvPr/>
        </p:nvSpPr>
        <p:spPr bwMode="auto">
          <a:xfrm>
            <a:off x="107950" y="39688"/>
            <a:ext cx="1898650" cy="5794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>
                <a:solidFill>
                  <a:schemeClr val="bg1"/>
                </a:solidFill>
              </a:rPr>
              <a:t>纯空格题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6637" name="矩形 62472"/>
          <p:cNvSpPr>
            <a:spLocks noChangeArrowheads="1"/>
          </p:cNvSpPr>
          <p:nvPr/>
        </p:nvSpPr>
        <p:spPr bwMode="auto">
          <a:xfrm>
            <a:off x="352425" y="3675063"/>
            <a:ext cx="9144000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/>
              <a:buNone/>
            </a:pPr>
            <a:r>
              <a:rPr lang="en-US" altLang="zh-CN" sz="2800" b="1">
                <a:latin typeface="Times New Roman" panose="02020603050405020304" pitchFamily="18" charset="0"/>
                <a:ea typeface="华文新魏"/>
                <a:cs typeface="华文新魏"/>
              </a:rPr>
              <a:t>(3) _________ he did has nothing to do with me. </a:t>
            </a:r>
            <a:endParaRPr lang="en-US" altLang="zh-CN" sz="2800" b="1">
              <a:latin typeface="Times New Roman" panose="02020603050405020304" pitchFamily="18" charset="0"/>
              <a:ea typeface="华文新魏"/>
              <a:cs typeface="华文新魏"/>
            </a:endParaRPr>
          </a:p>
        </p:txBody>
      </p:sp>
      <p:sp>
        <p:nvSpPr>
          <p:cNvPr id="55303" name="Rectangle 2"/>
          <p:cNvSpPr>
            <a:spLocks noChangeArrowheads="1"/>
          </p:cNvSpPr>
          <p:nvPr/>
        </p:nvSpPr>
        <p:spPr bwMode="auto">
          <a:xfrm>
            <a:off x="425450" y="5365750"/>
            <a:ext cx="1882775" cy="508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anose="020B0604020202020204"/>
              <a:buNone/>
            </a:pPr>
            <a:r>
              <a:rPr lang="zh-CN" altLang="en-US" sz="3200" b="1">
                <a:solidFill>
                  <a:schemeClr val="bg1"/>
                </a:solidFill>
              </a:rPr>
              <a:t>连接代词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55304" name="AutoShape 5"/>
          <p:cNvSpPr/>
          <p:nvPr/>
        </p:nvSpPr>
        <p:spPr bwMode="auto">
          <a:xfrm>
            <a:off x="2266950" y="4846638"/>
            <a:ext cx="268288" cy="1579562"/>
          </a:xfrm>
          <a:prstGeom prst="leftBrace">
            <a:avLst>
              <a:gd name="adj1" fmla="val 47155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/>
              <a:buNone/>
            </a:pPr>
            <a:endParaRPr lang="zh-CN" altLang="en-US"/>
          </a:p>
        </p:txBody>
      </p:sp>
      <p:sp>
        <p:nvSpPr>
          <p:cNvPr id="55305" name="Text Box 4"/>
          <p:cNvSpPr txBox="1">
            <a:spLocks noChangeArrowheads="1"/>
          </p:cNvSpPr>
          <p:nvPr/>
        </p:nvSpPr>
        <p:spPr bwMode="auto">
          <a:xfrm>
            <a:off x="2544763" y="4697413"/>
            <a:ext cx="1638300" cy="517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zh-CN" sz="2800" b="1">
                <a:solidFill>
                  <a:srgbClr val="0000FF"/>
                </a:solidFill>
              </a:rPr>
              <a:t>关系代词</a:t>
            </a:r>
            <a:endParaRPr lang="zh-CN" altLang="zh-CN" sz="2800" b="1">
              <a:solidFill>
                <a:srgbClr val="0000FF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459038" y="5988050"/>
            <a:ext cx="1671637" cy="517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连接代词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55308" name="Text Box 11"/>
          <p:cNvSpPr txBox="1">
            <a:spLocks noChangeArrowheads="1"/>
          </p:cNvSpPr>
          <p:nvPr/>
        </p:nvSpPr>
        <p:spPr bwMode="auto">
          <a:xfrm>
            <a:off x="4273550" y="4410075"/>
            <a:ext cx="34099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which, that, who, whom,whose, as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4130675" y="5800725"/>
            <a:ext cx="50768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what, which, who, whom, whatever, whichever...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6644" name="文本框 71682"/>
          <p:cNvSpPr txBox="1">
            <a:spLocks noChangeArrowheads="1"/>
          </p:cNvSpPr>
          <p:nvPr/>
        </p:nvSpPr>
        <p:spPr bwMode="auto">
          <a:xfrm>
            <a:off x="2509838" y="266700"/>
            <a:ext cx="5973762" cy="511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句</a:t>
            </a:r>
            <a:r>
              <a:rPr lang="en-US" altLang="zh-CN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1+</a:t>
            </a:r>
            <a:r>
              <a:rPr lang="zh-CN" altLang="en-US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空</a:t>
            </a:r>
            <a:r>
              <a:rPr lang="en-US" altLang="zh-CN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+</a:t>
            </a:r>
            <a:r>
              <a:rPr lang="zh-CN" altLang="en-US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残句（定从、名从）</a:t>
            </a:r>
            <a:endParaRPr lang="zh-CN" altLang="en-US" sz="32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60425" y="3756025"/>
            <a:ext cx="16843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Whatever</a:t>
            </a:r>
            <a:endParaRPr lang="en-US" altLang="zh-CN" sz="3200" b="1">
              <a:solidFill>
                <a:srgbClr val="CC0066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 rot="10737589" flipV="1">
            <a:off x="720725" y="3589338"/>
            <a:ext cx="3603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4000" b="1">
                <a:solidFill>
                  <a:srgbClr val="7E7ED4"/>
                </a:solidFill>
              </a:rPr>
              <a:t>[</a:t>
            </a:r>
            <a:endParaRPr lang="en-US" altLang="zh-CN" sz="4000" b="1">
              <a:solidFill>
                <a:srgbClr val="7E7ED4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24238" y="3592513"/>
            <a:ext cx="35401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4000" b="1">
                <a:solidFill>
                  <a:srgbClr val="7E7ED4"/>
                </a:solidFill>
              </a:rPr>
              <a:t>]</a:t>
            </a:r>
            <a:endParaRPr lang="en-US" altLang="zh-CN" sz="4000" b="1">
              <a:solidFill>
                <a:srgbClr val="7E7ED4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74750" y="4178300"/>
            <a:ext cx="1811338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 b="1">
                <a:solidFill>
                  <a:srgbClr val="7E7ED4"/>
                </a:solidFill>
                <a:ea typeface="华文新魏"/>
                <a:cs typeface="华文新魏"/>
              </a:rPr>
              <a:t>主语从句</a:t>
            </a:r>
            <a:endParaRPr lang="zh-CN" altLang="en-US" sz="3200" b="1">
              <a:solidFill>
                <a:srgbClr val="7E7ED4"/>
              </a:solidFill>
              <a:ea typeface="华文新魏"/>
              <a:cs typeface="华文新魏"/>
            </a:endParaRPr>
          </a:p>
        </p:txBody>
      </p:sp>
      <p:grpSp>
        <p:nvGrpSpPr>
          <p:cNvPr id="26649" name="Group 2"/>
          <p:cNvGrpSpPr/>
          <p:nvPr/>
        </p:nvGrpSpPr>
        <p:grpSpPr>
          <a:xfrm>
            <a:off x="25400" y="2438400"/>
            <a:ext cx="315913" cy="315913"/>
            <a:chOff x="0" y="0"/>
            <a:chExt cx="630237" cy="630238"/>
          </a:xfrm>
        </p:grpSpPr>
        <p:sp>
          <p:nvSpPr>
            <p:cNvPr id="26657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6658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26650" name="Oval 4"/>
          <p:cNvSpPr>
            <a:spLocks noChangeArrowheads="1"/>
          </p:cNvSpPr>
          <p:nvPr/>
        </p:nvSpPr>
        <p:spPr bwMode="auto">
          <a:xfrm>
            <a:off x="22225" y="1135063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26651" name="Group 7"/>
          <p:cNvGrpSpPr/>
          <p:nvPr/>
        </p:nvGrpSpPr>
        <p:grpSpPr>
          <a:xfrm>
            <a:off x="25400" y="5159375"/>
            <a:ext cx="314325" cy="314325"/>
            <a:chOff x="0" y="0"/>
            <a:chExt cx="630238" cy="630237"/>
          </a:xfrm>
        </p:grpSpPr>
        <p:sp>
          <p:nvSpPr>
            <p:cNvPr id="26655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6656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26652" name="Group 7"/>
          <p:cNvGrpSpPr/>
          <p:nvPr/>
        </p:nvGrpSpPr>
        <p:grpSpPr>
          <a:xfrm>
            <a:off x="26988" y="3752850"/>
            <a:ext cx="314325" cy="314325"/>
            <a:chOff x="0" y="0"/>
            <a:chExt cx="630238" cy="630237"/>
          </a:xfrm>
        </p:grpSpPr>
        <p:sp>
          <p:nvSpPr>
            <p:cNvPr id="26653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6654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0" grpId="0"/>
      <p:bldP spid="62471" grpId="0"/>
      <p:bldP spid="62472" grpId="0"/>
      <p:bldP spid="62474" grpId="0"/>
      <p:bldP spid="62475" grpId="0"/>
      <p:bldP spid="62476" grpId="0"/>
      <p:bldP spid="62477" grpId="0"/>
      <p:bldP spid="55303" grpId="0"/>
      <p:bldP spid="55304" grpId="0"/>
      <p:bldP spid="55305" grpId="0"/>
      <p:bldP spid="3" grpId="0"/>
      <p:bldP spid="55308" grpId="0"/>
      <p:bldP spid="4" grpId="0"/>
      <p:bldP spid="5" grpId="0"/>
      <p:bldP spid="2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64513"/>
          <p:cNvSpPr txBox="1">
            <a:spLocks noChangeArrowheads="1"/>
          </p:cNvSpPr>
          <p:nvPr/>
        </p:nvSpPr>
        <p:spPr bwMode="auto">
          <a:xfrm>
            <a:off x="107950" y="573088"/>
            <a:ext cx="90360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200" b="1">
                <a:solidFill>
                  <a:srgbClr val="0000FF"/>
                </a:solidFill>
                <a:ea typeface="华文新魏"/>
                <a:cs typeface="华文新魏"/>
              </a:rPr>
              <a:t>2. </a:t>
            </a:r>
            <a:r>
              <a:rPr lang="zh-CN" altLang="en-US" sz="3200" b="1">
                <a:solidFill>
                  <a:srgbClr val="0000FF"/>
                </a:solidFill>
                <a:ea typeface="华文新魏"/>
                <a:cs typeface="华文新魏"/>
              </a:rPr>
              <a:t>并列句、定从、状从和名从</a:t>
            </a:r>
            <a:r>
              <a:rPr lang="en-US" altLang="zh-CN" sz="3200" b="1">
                <a:solidFill>
                  <a:srgbClr val="0000FF"/>
                </a:solidFill>
                <a:ea typeface="华文新魏"/>
                <a:cs typeface="华文新魏"/>
              </a:rPr>
              <a:t>----</a:t>
            </a:r>
            <a:r>
              <a:rPr lang="zh-CN" altLang="en-US" sz="3200" b="1">
                <a:solidFill>
                  <a:srgbClr val="0000FF"/>
                </a:solidFill>
                <a:ea typeface="华文新魏"/>
                <a:cs typeface="华文新魏"/>
              </a:rPr>
              <a:t>连词和连接副词</a:t>
            </a:r>
            <a:endParaRPr lang="zh-CN" altLang="en-US" sz="3200" b="1">
              <a:solidFill>
                <a:srgbClr val="0000FF"/>
              </a:solidFill>
              <a:ea typeface="华文新魏"/>
              <a:cs typeface="华文新魏"/>
            </a:endParaRPr>
          </a:p>
        </p:txBody>
      </p:sp>
      <p:sp>
        <p:nvSpPr>
          <p:cNvPr id="64520" name="矩形 64519"/>
          <p:cNvSpPr/>
          <p:nvPr/>
        </p:nvSpPr>
        <p:spPr>
          <a:xfrm>
            <a:off x="255588" y="1103313"/>
            <a:ext cx="8964612" cy="1371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①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It was not long ______ the waitress came back and then she began to wipe down the table and suddenly was surprised at what she saw.  </a:t>
            </a:r>
            <a:endParaRPr lang="en-US" altLang="zh-CN" sz="28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1" name="矩形 64520"/>
          <p:cNvSpPr/>
          <p:nvPr/>
        </p:nvSpPr>
        <p:spPr>
          <a:xfrm>
            <a:off x="179388" y="2405063"/>
            <a:ext cx="8388350" cy="1371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②Teachers sometimes spend much time talking about students to their parents _____ little time actually talking to students themselves.</a:t>
            </a: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4522" name="文本框 64521"/>
          <p:cNvSpPr txBox="1">
            <a:spLocks noChangeArrowheads="1"/>
          </p:cNvSpPr>
          <p:nvPr/>
        </p:nvSpPr>
        <p:spPr bwMode="auto">
          <a:xfrm>
            <a:off x="4197350" y="2906713"/>
            <a:ext cx="10080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but</a:t>
            </a:r>
            <a:endParaRPr lang="en-US" altLang="zh-CN" sz="4000">
              <a:solidFill>
                <a:srgbClr val="FF0000"/>
              </a:solidFill>
            </a:endParaRP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107950" y="39688"/>
            <a:ext cx="1898650" cy="5794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>
                <a:solidFill>
                  <a:schemeClr val="bg1"/>
                </a:solidFill>
              </a:rPr>
              <a:t>纯空格题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5366" name="文本框 71682"/>
          <p:cNvSpPr txBox="1">
            <a:spLocks noChangeArrowheads="1"/>
          </p:cNvSpPr>
          <p:nvPr/>
        </p:nvSpPr>
        <p:spPr bwMode="auto">
          <a:xfrm>
            <a:off x="2132013" y="266700"/>
            <a:ext cx="653415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句</a:t>
            </a:r>
            <a:r>
              <a:rPr lang="en-US" altLang="zh-CN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1+</a:t>
            </a: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空</a:t>
            </a:r>
            <a:r>
              <a:rPr lang="en-US" altLang="zh-CN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+</a:t>
            </a: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句</a:t>
            </a:r>
            <a:r>
              <a:rPr lang="en-US" altLang="zh-CN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2</a:t>
            </a: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（状从、定从、名从并列句）</a:t>
            </a:r>
            <a:endParaRPr lang="zh-CN" altLang="en-US" sz="28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71685" name="文本框 71684"/>
          <p:cNvSpPr txBox="1">
            <a:spLocks noChangeArrowheads="1"/>
          </p:cNvSpPr>
          <p:nvPr/>
        </p:nvSpPr>
        <p:spPr bwMode="auto">
          <a:xfrm>
            <a:off x="2778125" y="1179513"/>
            <a:ext cx="16557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 before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55303" name="Rectangle 2"/>
          <p:cNvSpPr>
            <a:spLocks noChangeArrowheads="1"/>
          </p:cNvSpPr>
          <p:nvPr/>
        </p:nvSpPr>
        <p:spPr bwMode="auto">
          <a:xfrm>
            <a:off x="-28575" y="5518150"/>
            <a:ext cx="1093788" cy="508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anose="020B0604020202020204"/>
              <a:buNone/>
            </a:pPr>
            <a:r>
              <a:rPr lang="zh-CN" altLang="en-US" sz="3200" b="1">
                <a:solidFill>
                  <a:schemeClr val="bg1"/>
                </a:solidFill>
              </a:rPr>
              <a:t>连词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55304" name="AutoShape 5"/>
          <p:cNvSpPr/>
          <p:nvPr/>
        </p:nvSpPr>
        <p:spPr bwMode="auto">
          <a:xfrm>
            <a:off x="982663" y="4997450"/>
            <a:ext cx="268287" cy="1579563"/>
          </a:xfrm>
          <a:prstGeom prst="leftBrace">
            <a:avLst>
              <a:gd name="adj1" fmla="val 47155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/>
              <a:buNone/>
            </a:pPr>
            <a:endParaRPr lang="zh-CN" altLang="en-US"/>
          </a:p>
        </p:txBody>
      </p:sp>
      <p:sp>
        <p:nvSpPr>
          <p:cNvPr id="55305" name="Text Box 4"/>
          <p:cNvSpPr txBox="1">
            <a:spLocks noChangeArrowheads="1"/>
          </p:cNvSpPr>
          <p:nvPr/>
        </p:nvSpPr>
        <p:spPr bwMode="auto">
          <a:xfrm>
            <a:off x="1260475" y="4772025"/>
            <a:ext cx="163830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zh-CN" sz="2800" b="1">
                <a:solidFill>
                  <a:srgbClr val="0000FF"/>
                </a:solidFill>
              </a:rPr>
              <a:t>并列连词</a:t>
            </a:r>
            <a:endParaRPr lang="zh-CN" altLang="zh-CN" sz="2800" b="1">
              <a:solidFill>
                <a:srgbClr val="0000FF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174750" y="6062663"/>
            <a:ext cx="1670050" cy="5191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从属连词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55308" name="Text Box 11"/>
          <p:cNvSpPr txBox="1">
            <a:spLocks noChangeArrowheads="1"/>
          </p:cNvSpPr>
          <p:nvPr/>
        </p:nvSpPr>
        <p:spPr bwMode="auto">
          <a:xfrm>
            <a:off x="2971800" y="4724400"/>
            <a:ext cx="60039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and, but, or, neither, while...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3" name="Text Box 11"/>
          <p:cNvSpPr txBox="1">
            <a:spLocks noChangeArrowheads="1"/>
          </p:cNvSpPr>
          <p:nvPr/>
        </p:nvSpPr>
        <p:spPr bwMode="auto">
          <a:xfrm>
            <a:off x="2844800" y="5375275"/>
            <a:ext cx="6451600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定从关副：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when,where, why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名从连词：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that, if, whether, when...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/>
              <a:buNone/>
            </a:pP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状从连词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:when, where, if, because...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575" y="3727450"/>
            <a:ext cx="8836025" cy="9445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Wingdings" panose="05000000000000000000" charset="0"/>
              </a:rPr>
              <a:t>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We live in an age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______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more information is availabe with greater ease than ever before.</a:t>
            </a: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055938" y="3724275"/>
            <a:ext cx="16557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 when</a:t>
            </a:r>
            <a:endParaRPr lang="en-US" altLang="zh-CN" sz="2800" b="1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grpSp>
        <p:nvGrpSpPr>
          <p:cNvPr id="27664" name="Group 2"/>
          <p:cNvGrpSpPr/>
          <p:nvPr/>
        </p:nvGrpSpPr>
        <p:grpSpPr>
          <a:xfrm>
            <a:off x="-49213" y="2514600"/>
            <a:ext cx="315913" cy="315913"/>
            <a:chOff x="0" y="0"/>
            <a:chExt cx="630237" cy="630238"/>
          </a:xfrm>
        </p:grpSpPr>
        <p:sp>
          <p:nvSpPr>
            <p:cNvPr id="27672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7673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27665" name="Oval 4"/>
          <p:cNvSpPr>
            <a:spLocks noChangeArrowheads="1"/>
          </p:cNvSpPr>
          <p:nvPr/>
        </p:nvSpPr>
        <p:spPr bwMode="auto">
          <a:xfrm>
            <a:off x="-52388" y="1211263"/>
            <a:ext cx="431801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27666" name="Group 7"/>
          <p:cNvGrpSpPr/>
          <p:nvPr/>
        </p:nvGrpSpPr>
        <p:grpSpPr>
          <a:xfrm>
            <a:off x="-49213" y="5235575"/>
            <a:ext cx="314326" cy="314325"/>
            <a:chOff x="0" y="0"/>
            <a:chExt cx="630238" cy="630237"/>
          </a:xfrm>
        </p:grpSpPr>
        <p:sp>
          <p:nvSpPr>
            <p:cNvPr id="27670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7671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27667" name="Group 7"/>
          <p:cNvGrpSpPr/>
          <p:nvPr/>
        </p:nvGrpSpPr>
        <p:grpSpPr>
          <a:xfrm>
            <a:off x="-47625" y="3829050"/>
            <a:ext cx="314325" cy="314325"/>
            <a:chOff x="0" y="0"/>
            <a:chExt cx="630238" cy="630237"/>
          </a:xfrm>
        </p:grpSpPr>
        <p:sp>
          <p:nvSpPr>
            <p:cNvPr id="27668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7669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22" grpId="0"/>
      <p:bldP spid="71685" grpId="0"/>
      <p:bldP spid="55303" grpId="0"/>
      <p:bldP spid="55304" grpId="0"/>
      <p:bldP spid="55305" grpId="0"/>
      <p:bldP spid="3" grpId="0"/>
      <p:bldP spid="55308" grpId="0"/>
      <p:bldP spid="1537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65538"/>
          <p:cNvSpPr>
            <a:spLocks noGrp="1"/>
          </p:cNvSpPr>
          <p:nvPr>
            <p:ph idx="1"/>
          </p:nvPr>
        </p:nvSpPr>
        <p:spPr>
          <a:xfrm>
            <a:off x="301625" y="2138363"/>
            <a:ext cx="8618538" cy="13684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smtClean="0">
                <a:latin typeface="Times New Roman" panose="02020603050405020304" pitchFamily="18" charset="0"/>
              </a:rPr>
              <a:t>(2) …they can never do anything quite right, then they will regard __________ as unfit or unable persons. </a:t>
            </a:r>
            <a:endParaRPr lang="en-US" altLang="zh-CN" sz="2800" b="1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2800" b="1" smtClean="0">
              <a:latin typeface="Times New Roman" panose="02020603050405020304" pitchFamily="18" charset="0"/>
            </a:endParaRPr>
          </a:p>
        </p:txBody>
      </p:sp>
      <p:sp>
        <p:nvSpPr>
          <p:cNvPr id="28674" name="标题 65539"/>
          <p:cNvSpPr>
            <a:spLocks noGrp="1"/>
          </p:cNvSpPr>
          <p:nvPr>
            <p:ph type="title"/>
          </p:nvPr>
        </p:nvSpPr>
        <p:spPr>
          <a:xfrm>
            <a:off x="301625" y="1087438"/>
            <a:ext cx="8964613" cy="1143000"/>
          </a:xfrm>
        </p:spPr>
        <p:txBody>
          <a:bodyPr/>
          <a:lstStyle/>
          <a:p>
            <a:pPr marL="342900" indent="-342900" algn="l" eaLnBrk="1" hangingPunct="1"/>
            <a:r>
              <a:rPr lang="en-US" altLang="zh-CN" sz="2800" b="1" smtClean="0">
                <a:latin typeface="Times New Roman" panose="02020603050405020304" pitchFamily="18" charset="0"/>
              </a:rPr>
              <a:t>(1) Firstly, we must understand the language when we hear ______ spoken.</a:t>
            </a:r>
            <a:r>
              <a:rPr lang="en-US" altLang="zh-CN" sz="2800" smtClean="0"/>
              <a:t> </a:t>
            </a:r>
            <a:endParaRPr lang="en-US" altLang="zh-CN" sz="2800" smtClean="0"/>
          </a:p>
        </p:txBody>
      </p:sp>
      <p:sp>
        <p:nvSpPr>
          <p:cNvPr id="65541" name="文本框 65540"/>
          <p:cNvSpPr txBox="1">
            <a:spLocks noChangeArrowheads="1"/>
          </p:cNvSpPr>
          <p:nvPr/>
        </p:nvSpPr>
        <p:spPr bwMode="auto">
          <a:xfrm>
            <a:off x="1873250" y="1662113"/>
            <a:ext cx="1079500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rPr>
              <a:t>it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65542" name="直接连接符 65541"/>
          <p:cNvSpPr>
            <a:spLocks noChangeShapeType="1"/>
          </p:cNvSpPr>
          <p:nvPr/>
        </p:nvSpPr>
        <p:spPr bwMode="auto">
          <a:xfrm flipV="1">
            <a:off x="5080000" y="1658938"/>
            <a:ext cx="2159000" cy="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7" name="文本框 65542"/>
          <p:cNvSpPr txBox="1">
            <a:spLocks noChangeArrowheads="1"/>
          </p:cNvSpPr>
          <p:nvPr/>
        </p:nvSpPr>
        <p:spPr bwMode="auto">
          <a:xfrm flipH="1">
            <a:off x="3794125" y="2946400"/>
            <a:ext cx="18716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endParaRPr lang="zh-CN" altLang="en-US" sz="2800"/>
          </a:p>
        </p:txBody>
      </p:sp>
      <p:sp>
        <p:nvSpPr>
          <p:cNvPr id="65544" name="矩形 65543"/>
          <p:cNvSpPr>
            <a:spLocks noChangeArrowheads="1"/>
          </p:cNvSpPr>
          <p:nvPr/>
        </p:nvSpPr>
        <p:spPr bwMode="auto">
          <a:xfrm>
            <a:off x="2384425" y="2552700"/>
            <a:ext cx="2044700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rPr>
              <a:t>themselves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65545" name="直接连接符 65544"/>
          <p:cNvSpPr>
            <a:spLocks noChangeShapeType="1"/>
          </p:cNvSpPr>
          <p:nvPr/>
        </p:nvSpPr>
        <p:spPr bwMode="auto">
          <a:xfrm>
            <a:off x="7958138" y="2628900"/>
            <a:ext cx="792162" cy="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0" name="矩形 65545"/>
          <p:cNvSpPr>
            <a:spLocks noChangeArrowheads="1"/>
          </p:cNvSpPr>
          <p:nvPr/>
        </p:nvSpPr>
        <p:spPr bwMode="auto">
          <a:xfrm>
            <a:off x="301625" y="3113088"/>
            <a:ext cx="8820150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(3) The little boy pulled ______ right hand out of the pocket and studied a number of coins in it.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65547" name="文本框 65546"/>
          <p:cNvSpPr txBox="1">
            <a:spLocks noChangeArrowheads="1"/>
          </p:cNvSpPr>
          <p:nvPr/>
        </p:nvSpPr>
        <p:spPr bwMode="auto">
          <a:xfrm>
            <a:off x="4256088" y="3122613"/>
            <a:ext cx="1511300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his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  <p:sp>
        <p:nvSpPr>
          <p:cNvPr id="65548" name="直接连接符 65547"/>
          <p:cNvSpPr>
            <a:spLocks noChangeShapeType="1"/>
          </p:cNvSpPr>
          <p:nvPr/>
        </p:nvSpPr>
        <p:spPr bwMode="auto">
          <a:xfrm>
            <a:off x="985838" y="3575050"/>
            <a:ext cx="2217737" cy="33338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文本框 65548"/>
          <p:cNvSpPr txBox="1">
            <a:spLocks noChangeArrowheads="1"/>
          </p:cNvSpPr>
          <p:nvPr/>
        </p:nvSpPr>
        <p:spPr bwMode="auto">
          <a:xfrm>
            <a:off x="301625" y="650875"/>
            <a:ext cx="216058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3. 代词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28684" name="Text Box 4"/>
          <p:cNvSpPr txBox="1">
            <a:spLocks noChangeArrowheads="1"/>
          </p:cNvSpPr>
          <p:nvPr/>
        </p:nvSpPr>
        <p:spPr bwMode="auto">
          <a:xfrm>
            <a:off x="107950" y="39688"/>
            <a:ext cx="1898650" cy="5794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>
                <a:solidFill>
                  <a:schemeClr val="bg1"/>
                </a:solidFill>
              </a:rPr>
              <a:t>纯空格题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28685" name="Group 2"/>
          <p:cNvGrpSpPr/>
          <p:nvPr/>
        </p:nvGrpSpPr>
        <p:grpSpPr>
          <a:xfrm>
            <a:off x="25400" y="2363788"/>
            <a:ext cx="315913" cy="315912"/>
            <a:chOff x="0" y="0"/>
            <a:chExt cx="630237" cy="630238"/>
          </a:xfrm>
        </p:grpSpPr>
        <p:sp>
          <p:nvSpPr>
            <p:cNvPr id="28694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8695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28686" name="Oval 4"/>
          <p:cNvSpPr>
            <a:spLocks noChangeArrowheads="1"/>
          </p:cNvSpPr>
          <p:nvPr/>
        </p:nvSpPr>
        <p:spPr bwMode="auto">
          <a:xfrm>
            <a:off x="22225" y="10604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28687" name="Group 7"/>
          <p:cNvGrpSpPr/>
          <p:nvPr/>
        </p:nvGrpSpPr>
        <p:grpSpPr>
          <a:xfrm>
            <a:off x="25400" y="5084763"/>
            <a:ext cx="314325" cy="314325"/>
            <a:chOff x="0" y="0"/>
            <a:chExt cx="630238" cy="630237"/>
          </a:xfrm>
        </p:grpSpPr>
        <p:sp>
          <p:nvSpPr>
            <p:cNvPr id="28692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8693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28688" name="Group 7"/>
          <p:cNvGrpSpPr/>
          <p:nvPr/>
        </p:nvGrpSpPr>
        <p:grpSpPr>
          <a:xfrm>
            <a:off x="26988" y="3678238"/>
            <a:ext cx="314325" cy="314325"/>
            <a:chOff x="0" y="0"/>
            <a:chExt cx="630238" cy="630237"/>
          </a:xfrm>
        </p:grpSpPr>
        <p:sp>
          <p:nvSpPr>
            <p:cNvPr id="28690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8691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70660" name="文本框 70659"/>
          <p:cNvSpPr txBox="1">
            <a:spLocks noChangeArrowheads="1"/>
          </p:cNvSpPr>
          <p:nvPr/>
        </p:nvSpPr>
        <p:spPr bwMode="auto">
          <a:xfrm>
            <a:off x="990600" y="4419600"/>
            <a:ext cx="6846888" cy="873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句中缺主、宾、表、定</a:t>
            </a:r>
            <a:endParaRPr lang="zh-CN" altLang="en-US" sz="32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上文提到过，下文再次提到</a:t>
            </a:r>
            <a:endParaRPr lang="zh-CN" altLang="en-US" sz="32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  <p:bldP spid="65542" grpId="0"/>
      <p:bldP spid="65544" grpId="0"/>
      <p:bldP spid="65545" grpId="0"/>
      <p:bldP spid="65547" grpId="0"/>
      <p:bldP spid="65548" grpId="0"/>
      <p:bldP spid="16395" grpId="0"/>
      <p:bldP spid="70660" grpId="1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66561"/>
          <p:cNvSpPr txBox="1"/>
          <p:nvPr/>
        </p:nvSpPr>
        <p:spPr>
          <a:xfrm>
            <a:off x="412750" y="422275"/>
            <a:ext cx="8861425" cy="427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endParaRPr lang="en-US" altLang="zh-CN" sz="2800" b="1" noProof="1">
              <a:solidFill>
                <a:srgbClr val="0000FF"/>
              </a:solidFill>
              <a:latin typeface="Times New Roman" panose="02020603050405020304" pitchFamily="18" charset="0"/>
              <a:ea typeface="华文新魏" charset="0"/>
              <a:cs typeface="+mn-ea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华文新魏"/>
                <a:cs typeface="+mn-ea"/>
              </a:rPr>
              <a:t>(1) </a:t>
            </a:r>
            <a:r>
              <a:rPr lang="en-US" altLang="zh-CN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  <a:t>When you meet 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______</a:t>
            </a:r>
            <a:r>
              <a:rPr lang="en-US" altLang="zh-CN" sz="28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  <a:t>new word, look it up in your dictionary. Your dictionary is your most useful book.</a:t>
            </a:r>
            <a:endParaRPr lang="en-US" altLang="zh-CN" sz="2800" b="1" noProof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 There once were a goat and a donkey…. So the farmer killed __________ goat and gave the donkey medicine made from its heart.</a:t>
            </a:r>
            <a:r>
              <a:rPr lang="en-US" altLang="zh-CN" sz="2800" b="1" noProof="1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 </a:t>
            </a:r>
            <a:endParaRPr lang="en-US" altLang="zh-CN" sz="2800" b="1" noProof="1"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The little boy pulled ___ right hand out of the pocket … </a:t>
            </a:r>
            <a:r>
              <a:rPr lang="en-US" altLang="zh-CN" sz="2800" b="1" noProof="1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 </a:t>
            </a:r>
            <a:endParaRPr lang="en-US" altLang="zh-CN" sz="2800" b="1" noProof="1">
              <a:latin typeface="Times New Roman" panose="02020603050405020304" pitchFamily="18" charset="0"/>
              <a:ea typeface="华文新魏" charset="0"/>
            </a:endParaRPr>
          </a:p>
        </p:txBody>
      </p:sp>
      <p:sp>
        <p:nvSpPr>
          <p:cNvPr id="66563" name="文本框 66562"/>
          <p:cNvSpPr txBox="1">
            <a:spLocks noChangeArrowheads="1"/>
          </p:cNvSpPr>
          <p:nvPr/>
        </p:nvSpPr>
        <p:spPr bwMode="auto">
          <a:xfrm>
            <a:off x="3687763" y="1019175"/>
            <a:ext cx="4667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4000" b="1">
                <a:solidFill>
                  <a:srgbClr val="0000FF"/>
                </a:solidFill>
                <a:latin typeface="Comic Sans MS" panose="030F0702030302020204" pitchFamily="66" charset="0"/>
                <a:ea typeface="GungsuhChe" panose="02030609000101010101" pitchFamily="49" charset="-127"/>
              </a:rPr>
              <a:t>a</a:t>
            </a:r>
            <a:endParaRPr lang="en-US" altLang="zh-CN" sz="4000" b="1">
              <a:solidFill>
                <a:srgbClr val="0000FF"/>
              </a:solidFill>
              <a:latin typeface="Comic Sans MS" panose="030F0702030302020204" pitchFamily="66" charset="0"/>
              <a:ea typeface="GungsuhChe" panose="02030609000101010101" pitchFamily="49" charset="-127"/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107950" y="39688"/>
            <a:ext cx="1898650" cy="5794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>
                <a:solidFill>
                  <a:schemeClr val="bg1"/>
                </a:solidFill>
              </a:rPr>
              <a:t>纯空格题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0662" name="文本框 70661"/>
          <p:cNvSpPr txBox="1"/>
          <p:nvPr/>
        </p:nvSpPr>
        <p:spPr>
          <a:xfrm>
            <a:off x="1663700" y="2960688"/>
            <a:ext cx="12969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the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70664" name="文本框 70663"/>
          <p:cNvSpPr txBox="1"/>
          <p:nvPr/>
        </p:nvSpPr>
        <p:spPr>
          <a:xfrm>
            <a:off x="3590925" y="4097338"/>
            <a:ext cx="7493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his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70659" name="文本框 70658"/>
          <p:cNvSpPr txBox="1"/>
          <p:nvPr/>
        </p:nvSpPr>
        <p:spPr>
          <a:xfrm>
            <a:off x="107950" y="619125"/>
            <a:ext cx="352901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latin typeface="Times New Roman" panose="02020603050405020304" pitchFamily="18" charset="0"/>
                <a:ea typeface="华文新魏"/>
                <a:cs typeface="+mn-ea"/>
              </a:rPr>
              <a:t>4.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anose="02020603050405020304" pitchFamily="18" charset="0"/>
                <a:ea typeface="华文新魏"/>
                <a:cs typeface="+mn-ea"/>
              </a:rPr>
              <a:t>冠词或(物主)代词</a:t>
            </a:r>
            <a:endParaRPr lang="zh-CN" altLang="en-US" sz="3200" b="1" u="sng" noProof="1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0660" name="文本框 70659"/>
          <p:cNvSpPr txBox="1">
            <a:spLocks noChangeArrowheads="1"/>
          </p:cNvSpPr>
          <p:nvPr/>
        </p:nvSpPr>
        <p:spPr bwMode="auto">
          <a:xfrm>
            <a:off x="4140200" y="620713"/>
            <a:ext cx="5003800" cy="511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 名词、形容词</a:t>
            </a:r>
            <a:r>
              <a:rPr lang="en-US" altLang="zh-CN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+</a:t>
            </a:r>
            <a:r>
              <a:rPr lang="zh-CN" altLang="en-US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名词之前</a:t>
            </a:r>
            <a:endParaRPr lang="zh-CN" altLang="en-US" sz="32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21508" name="矩形 53254"/>
          <p:cNvSpPr>
            <a:spLocks noChangeArrowheads="1"/>
          </p:cNvSpPr>
          <p:nvPr/>
        </p:nvSpPr>
        <p:spPr bwMode="auto">
          <a:xfrm>
            <a:off x="488950" y="4767263"/>
            <a:ext cx="8640763" cy="1798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Font typeface="Arial" panose="020B0604020202020204"/>
              <a:buNone/>
            </a:pPr>
            <a:r>
              <a:rPr lang="zh-CN" altLang="en-US" sz="2800" b="1"/>
              <a:t>句子基本结构完整，空格后面是</a:t>
            </a:r>
            <a:r>
              <a:rPr lang="zh-CN" altLang="en-US" sz="2800" b="1">
                <a:solidFill>
                  <a:srgbClr val="0000FF"/>
                </a:solidFill>
              </a:rPr>
              <a:t>名词</a:t>
            </a:r>
            <a:r>
              <a:rPr lang="zh-CN" altLang="en-US" sz="2800" b="1"/>
              <a:t>，前面</a:t>
            </a:r>
            <a:r>
              <a:rPr lang="zh-CN" altLang="en-US" sz="2800" b="1">
                <a:solidFill>
                  <a:srgbClr val="0000FF"/>
                </a:solidFill>
              </a:rPr>
              <a:t>无限定词</a:t>
            </a:r>
            <a:r>
              <a:rPr lang="zh-CN" altLang="en-US" sz="2800" b="1"/>
              <a:t>，考虑空格处是否需要填</a:t>
            </a:r>
            <a:r>
              <a:rPr lang="zh-CN" altLang="en-US" sz="2800" b="1" u="sng">
                <a:solidFill>
                  <a:srgbClr val="0000FF"/>
                </a:solidFill>
              </a:rPr>
              <a:t>冠词</a:t>
            </a:r>
            <a:r>
              <a:rPr lang="en-US" altLang="zh-CN" sz="2800" b="1" u="sng"/>
              <a:t>(a/the)</a:t>
            </a:r>
            <a:r>
              <a:rPr lang="zh-CN" altLang="en-US" sz="2800" b="1" u="sng"/>
              <a:t>、不定代词</a:t>
            </a:r>
            <a:r>
              <a:rPr lang="en-US" altLang="zh-CN" sz="2800" b="1" u="sng"/>
              <a:t>(any, no, some, all, every….) </a:t>
            </a:r>
            <a:r>
              <a:rPr lang="zh-CN" altLang="en-US" sz="2800" b="1" u="sng"/>
              <a:t>和</a:t>
            </a:r>
            <a:r>
              <a:rPr lang="zh-CN" altLang="en-US" sz="2800" b="1" u="sng">
                <a:solidFill>
                  <a:srgbClr val="0000FF"/>
                </a:solidFill>
              </a:rPr>
              <a:t>形容词性物主代词</a:t>
            </a:r>
            <a:r>
              <a:rPr lang="en-US" altLang="zh-CN" sz="2800" b="1" u="sng"/>
              <a:t>(my, her, their, its…)</a:t>
            </a:r>
            <a:r>
              <a:rPr lang="zh-CN" altLang="en-US" sz="2800" b="1" u="sng"/>
              <a:t>，</a:t>
            </a:r>
            <a:r>
              <a:rPr lang="zh-CN" altLang="en-US" sz="2800" b="1" u="sng">
                <a:solidFill>
                  <a:srgbClr val="0000FF"/>
                </a:solidFill>
              </a:rPr>
              <a:t>名词所有格等</a:t>
            </a:r>
            <a:r>
              <a:rPr lang="zh-CN" altLang="en-US" sz="2800" b="1" u="sng"/>
              <a:t>进行修饰。 </a:t>
            </a:r>
            <a:endParaRPr lang="en-US" altLang="zh-CN" sz="2800" b="1" u="sng"/>
          </a:p>
        </p:txBody>
      </p:sp>
      <p:grpSp>
        <p:nvGrpSpPr>
          <p:cNvPr id="29705" name="Group 2"/>
          <p:cNvGrpSpPr/>
          <p:nvPr/>
        </p:nvGrpSpPr>
        <p:grpSpPr>
          <a:xfrm>
            <a:off x="25400" y="2514600"/>
            <a:ext cx="315913" cy="315913"/>
            <a:chOff x="0" y="0"/>
            <a:chExt cx="630237" cy="630238"/>
          </a:xfrm>
        </p:grpSpPr>
        <p:sp>
          <p:nvSpPr>
            <p:cNvPr id="29713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9714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29706" name="Oval 4"/>
          <p:cNvSpPr>
            <a:spLocks noChangeArrowheads="1"/>
          </p:cNvSpPr>
          <p:nvPr/>
        </p:nvSpPr>
        <p:spPr bwMode="auto">
          <a:xfrm>
            <a:off x="22225" y="1211263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29707" name="Group 7"/>
          <p:cNvGrpSpPr/>
          <p:nvPr/>
        </p:nvGrpSpPr>
        <p:grpSpPr>
          <a:xfrm>
            <a:off x="25400" y="5235575"/>
            <a:ext cx="314325" cy="314325"/>
            <a:chOff x="0" y="0"/>
            <a:chExt cx="630238" cy="630237"/>
          </a:xfrm>
        </p:grpSpPr>
        <p:sp>
          <p:nvSpPr>
            <p:cNvPr id="29711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9712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29708" name="Group 7"/>
          <p:cNvGrpSpPr/>
          <p:nvPr/>
        </p:nvGrpSpPr>
        <p:grpSpPr>
          <a:xfrm>
            <a:off x="26988" y="3829050"/>
            <a:ext cx="314325" cy="314325"/>
            <a:chOff x="0" y="0"/>
            <a:chExt cx="630238" cy="630237"/>
          </a:xfrm>
        </p:grpSpPr>
        <p:sp>
          <p:nvSpPr>
            <p:cNvPr id="29709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9710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70662" grpId="0"/>
      <p:bldP spid="70664" grpId="0"/>
      <p:bldP spid="70659" grpId="0"/>
      <p:bldP spid="70660" grpId="1" build="allAtOnce"/>
      <p:bldP spid="215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文本框 67586"/>
          <p:cNvSpPr txBox="1"/>
          <p:nvPr/>
        </p:nvSpPr>
        <p:spPr>
          <a:xfrm>
            <a:off x="490538" y="449263"/>
            <a:ext cx="8969375" cy="324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latin typeface="Times New Roman" panose="02020603050405020304" pitchFamily="18" charset="0"/>
                <a:ea typeface="华文新魏"/>
                <a:cs typeface="+mn-ea"/>
              </a:rPr>
              <a:t>5. 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anose="02020603050405020304" pitchFamily="18" charset="0"/>
                <a:ea typeface="华文新魏"/>
                <a:cs typeface="+mn-ea"/>
              </a:rPr>
              <a:t>介词</a:t>
            </a:r>
            <a:endParaRPr lang="zh-CN" altLang="en-US" sz="2800" b="1" noProof="1">
              <a:solidFill>
                <a:srgbClr val="0000FF"/>
              </a:solidFill>
              <a:latin typeface="Times New Roman" panose="02020603050405020304" pitchFamily="18" charset="0"/>
              <a:ea typeface="华文新魏"/>
              <a:cs typeface="+mn-ea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华文新魏"/>
                <a:cs typeface="+mn-ea"/>
                <a:sym typeface="+mn-ea"/>
              </a:rPr>
              <a:t>(1) </a:t>
            </a:r>
            <a:r>
              <a:rPr lang="en-US" altLang="zh-CN" sz="2800" b="1" noProof="1">
                <a:latin typeface="Times New Roman" panose="02020603050405020304" pitchFamily="18" charset="0"/>
                <a:ea typeface="华文新魏"/>
                <a:cs typeface="+mn-ea"/>
              </a:rPr>
              <a:t>First, they fail to find suitable words to express themselves due to  a limited vocabulary…The third reason is that not enough attention is paid___listening.</a:t>
            </a:r>
            <a:endParaRPr lang="en-US" altLang="zh-CN" sz="2800" b="1" noProof="1">
              <a:latin typeface="Times New Roman" panose="02020603050405020304" pitchFamily="18" charset="0"/>
              <a:ea typeface="华文新魏"/>
            </a:endParaRPr>
          </a:p>
          <a:p>
            <a:pPr marL="342900" indent="-342900"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华文新魏"/>
                <a:cs typeface="+mn-ea"/>
              </a:rPr>
              <a:t>(2) 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…,experts say if the bears cannot adapt ______ changing situations, they will face almost extinction before the end of the 21st century.</a:t>
            </a:r>
            <a:endParaRPr lang="en-US" altLang="zh-CN" sz="2800" b="1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88" name="文本框 67587"/>
          <p:cNvSpPr txBox="1">
            <a:spLocks noChangeArrowheads="1"/>
          </p:cNvSpPr>
          <p:nvPr/>
        </p:nvSpPr>
        <p:spPr bwMode="auto">
          <a:xfrm>
            <a:off x="7258050" y="1935163"/>
            <a:ext cx="5905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GungsuhChe" panose="02030609000101010101" pitchFamily="49" charset="-127"/>
              </a:rPr>
              <a:t>to</a:t>
            </a:r>
            <a:endParaRPr lang="en-US" altLang="zh-CN" sz="3200" b="1">
              <a:solidFill>
                <a:srgbClr val="0000FF"/>
              </a:solidFill>
              <a:latin typeface="Comic Sans MS" panose="030F0702030302020204" pitchFamily="66" charset="0"/>
              <a:ea typeface="GungsuhChe" panose="02030609000101010101" pitchFamily="49" charset="-127"/>
            </a:endParaRPr>
          </a:p>
        </p:txBody>
      </p:sp>
      <p:sp>
        <p:nvSpPr>
          <p:cNvPr id="67589" name="文本框 67588"/>
          <p:cNvSpPr txBox="1">
            <a:spLocks noChangeArrowheads="1"/>
          </p:cNvSpPr>
          <p:nvPr/>
        </p:nvSpPr>
        <p:spPr bwMode="auto">
          <a:xfrm>
            <a:off x="7294563" y="2316163"/>
            <a:ext cx="5905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GungsuhChe" panose="02030609000101010101" pitchFamily="49" charset="-127"/>
              </a:rPr>
              <a:t>to</a:t>
            </a:r>
            <a:endParaRPr lang="en-US" altLang="zh-CN" sz="3200" b="1">
              <a:solidFill>
                <a:srgbClr val="0000FF"/>
              </a:solidFill>
              <a:latin typeface="Comic Sans MS" panose="030F0702030302020204" pitchFamily="66" charset="0"/>
              <a:ea typeface="GungsuhChe" panose="02030609000101010101" pitchFamily="49" charset="-127"/>
            </a:endParaRPr>
          </a:p>
        </p:txBody>
      </p:sp>
      <p:sp>
        <p:nvSpPr>
          <p:cNvPr id="67590" name="直接连接符 67589"/>
          <p:cNvSpPr>
            <a:spLocks noChangeShapeType="1"/>
          </p:cNvSpPr>
          <p:nvPr/>
        </p:nvSpPr>
        <p:spPr bwMode="auto">
          <a:xfrm flipV="1">
            <a:off x="6178550" y="2355850"/>
            <a:ext cx="1871663" cy="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591" name="直接连接符 67590"/>
          <p:cNvSpPr>
            <a:spLocks noChangeShapeType="1"/>
          </p:cNvSpPr>
          <p:nvPr/>
        </p:nvSpPr>
        <p:spPr bwMode="auto">
          <a:xfrm flipV="1">
            <a:off x="6346825" y="2755900"/>
            <a:ext cx="2016125" cy="1588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597" name="矩形 67596"/>
          <p:cNvSpPr/>
          <p:nvPr/>
        </p:nvSpPr>
        <p:spPr>
          <a:xfrm>
            <a:off x="490538" y="3546475"/>
            <a:ext cx="8964612" cy="22240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(3)_________the help of the map he made, he got a valuable clue about the cause of the disease and was able to announce that the water was to blame.</a:t>
            </a:r>
            <a:endParaRPr lang="en-US" altLang="zh-CN" sz="2800" b="1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（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4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）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In short, I believe that it is _____ great use to keep a dairy in English… </a:t>
            </a:r>
            <a:endParaRPr lang="en-US" altLang="zh-CN" sz="2800" b="1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98" name="文本框 67597"/>
          <p:cNvSpPr txBox="1">
            <a:spLocks noChangeArrowheads="1"/>
          </p:cNvSpPr>
          <p:nvPr/>
        </p:nvSpPr>
        <p:spPr bwMode="auto">
          <a:xfrm>
            <a:off x="1241425" y="3544888"/>
            <a:ext cx="1177925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GungsuhChe" panose="02030609000101010101" pitchFamily="49" charset="-127"/>
              </a:rPr>
              <a:t>With 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GungsuhChe" panose="02030609000101010101" pitchFamily="49" charset="-127"/>
            </a:endParaRPr>
          </a:p>
        </p:txBody>
      </p:sp>
      <p:sp>
        <p:nvSpPr>
          <p:cNvPr id="67600" name="直接连接符 67599"/>
          <p:cNvSpPr>
            <a:spLocks noChangeShapeType="1"/>
          </p:cNvSpPr>
          <p:nvPr/>
        </p:nvSpPr>
        <p:spPr bwMode="auto">
          <a:xfrm flipV="1">
            <a:off x="960438" y="4037013"/>
            <a:ext cx="2879725" cy="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9" name="Text Box 4"/>
          <p:cNvSpPr txBox="1">
            <a:spLocks noChangeArrowheads="1"/>
          </p:cNvSpPr>
          <p:nvPr/>
        </p:nvSpPr>
        <p:spPr bwMode="auto">
          <a:xfrm>
            <a:off x="107950" y="39688"/>
            <a:ext cx="1898650" cy="5794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>
                <a:solidFill>
                  <a:schemeClr val="bg1"/>
                </a:solidFill>
              </a:rPr>
              <a:t>纯空格题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8442" name="文本框 72706"/>
          <p:cNvSpPr txBox="1">
            <a:spLocks noChangeArrowheads="1"/>
          </p:cNvSpPr>
          <p:nvPr/>
        </p:nvSpPr>
        <p:spPr bwMode="auto">
          <a:xfrm>
            <a:off x="654050" y="5986463"/>
            <a:ext cx="8320088" cy="950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Char char="•"/>
            </a:pPr>
            <a:r>
              <a:rPr lang="zh-CN" altLang="en-US" sz="2800" b="1">
                <a:latin typeface="华文新魏"/>
                <a:ea typeface="华文新魏"/>
                <a:cs typeface="华文新魏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华文新魏"/>
                <a:ea typeface="华文新魏"/>
                <a:cs typeface="华文新魏"/>
              </a:rPr>
              <a:t>与名词相连</a:t>
            </a:r>
            <a:r>
              <a:rPr lang="zh-CN" altLang="en-US" sz="2800" b="1">
                <a:latin typeface="华文新魏"/>
                <a:ea typeface="华文新魏"/>
                <a:cs typeface="华文新魏"/>
              </a:rPr>
              <a:t>构成介宾短语担任状语</a:t>
            </a:r>
            <a:r>
              <a:rPr lang="en-US" altLang="zh-CN" sz="2800" b="1">
                <a:latin typeface="华文新魏"/>
                <a:ea typeface="华文新魏"/>
                <a:cs typeface="华文新魏"/>
              </a:rPr>
              <a:t>,</a:t>
            </a:r>
            <a:r>
              <a:rPr lang="zh-CN" altLang="en-US" sz="2800" b="1">
                <a:latin typeface="华文新魏"/>
                <a:ea typeface="华文新魏"/>
                <a:cs typeface="华文新魏"/>
              </a:rPr>
              <a:t>补语</a:t>
            </a:r>
            <a:r>
              <a:rPr lang="en-US" altLang="zh-CN" sz="2800" b="1">
                <a:latin typeface="华文新魏"/>
                <a:ea typeface="华文新魏"/>
                <a:cs typeface="华文新魏"/>
              </a:rPr>
              <a:t>,</a:t>
            </a:r>
            <a:r>
              <a:rPr lang="zh-CN" altLang="en-US" sz="2800" b="1">
                <a:latin typeface="华文新魏"/>
                <a:ea typeface="华文新魏"/>
                <a:cs typeface="华文新魏"/>
              </a:rPr>
              <a:t>表语等</a:t>
            </a:r>
            <a:endParaRPr lang="zh-CN" altLang="en-US" sz="2800" b="1">
              <a:latin typeface="华文新魏"/>
              <a:ea typeface="华文新魏"/>
              <a:cs typeface="华文新魏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华文新魏"/>
                <a:ea typeface="华文新魏"/>
                <a:cs typeface="华文新魏"/>
              </a:rPr>
              <a:t> 与不及物动词连用</a:t>
            </a:r>
            <a:r>
              <a:rPr lang="zh-CN" altLang="en-US" sz="2800" b="1">
                <a:latin typeface="华文新魏"/>
                <a:ea typeface="华文新魏"/>
                <a:cs typeface="华文新魏"/>
              </a:rPr>
              <a:t>构成动词短语接宾语</a:t>
            </a:r>
            <a:endParaRPr lang="zh-CN" altLang="en-US" sz="2800" b="1">
              <a:latin typeface="华文新魏"/>
              <a:ea typeface="华文新魏"/>
              <a:cs typeface="华文新魏"/>
            </a:endParaRPr>
          </a:p>
        </p:txBody>
      </p:sp>
      <p:sp>
        <p:nvSpPr>
          <p:cNvPr id="2" name="直接连接符 1"/>
          <p:cNvSpPr>
            <a:spLocks noChangeShapeType="1"/>
          </p:cNvSpPr>
          <p:nvPr/>
        </p:nvSpPr>
        <p:spPr bwMode="auto">
          <a:xfrm>
            <a:off x="5264150" y="5287963"/>
            <a:ext cx="2619375" cy="9525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09" name="文本框 72708"/>
          <p:cNvSpPr txBox="1"/>
          <p:nvPr/>
        </p:nvSpPr>
        <p:spPr>
          <a:xfrm>
            <a:off x="5580063" y="4843463"/>
            <a:ext cx="12969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of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30733" name="Group 2"/>
          <p:cNvGrpSpPr/>
          <p:nvPr/>
        </p:nvGrpSpPr>
        <p:grpSpPr>
          <a:xfrm>
            <a:off x="25400" y="2363788"/>
            <a:ext cx="315913" cy="315912"/>
            <a:chOff x="0" y="0"/>
            <a:chExt cx="630237" cy="630238"/>
          </a:xfrm>
        </p:grpSpPr>
        <p:sp>
          <p:nvSpPr>
            <p:cNvPr id="30742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0743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30734" name="Oval 4"/>
          <p:cNvSpPr>
            <a:spLocks noChangeArrowheads="1"/>
          </p:cNvSpPr>
          <p:nvPr/>
        </p:nvSpPr>
        <p:spPr bwMode="auto">
          <a:xfrm>
            <a:off x="22225" y="10604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30735" name="Group 7"/>
          <p:cNvGrpSpPr/>
          <p:nvPr/>
        </p:nvGrpSpPr>
        <p:grpSpPr>
          <a:xfrm>
            <a:off x="25400" y="5084763"/>
            <a:ext cx="314325" cy="314325"/>
            <a:chOff x="0" y="0"/>
            <a:chExt cx="630238" cy="630237"/>
          </a:xfrm>
        </p:grpSpPr>
        <p:sp>
          <p:nvSpPr>
            <p:cNvPr id="30740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0741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30736" name="Group 7"/>
          <p:cNvGrpSpPr/>
          <p:nvPr/>
        </p:nvGrpSpPr>
        <p:grpSpPr>
          <a:xfrm>
            <a:off x="26988" y="3678238"/>
            <a:ext cx="314325" cy="314325"/>
            <a:chOff x="0" y="0"/>
            <a:chExt cx="630238" cy="630237"/>
          </a:xfrm>
        </p:grpSpPr>
        <p:sp>
          <p:nvSpPr>
            <p:cNvPr id="30738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0739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3" name="文本框 72706"/>
          <p:cNvSpPr txBox="1">
            <a:spLocks noChangeArrowheads="1"/>
          </p:cNvSpPr>
          <p:nvPr/>
        </p:nvSpPr>
        <p:spPr bwMode="auto">
          <a:xfrm>
            <a:off x="2292350" y="219075"/>
            <a:ext cx="3438525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Char char="•"/>
            </a:pPr>
            <a:r>
              <a:rPr lang="zh-CN" altLang="en-US" sz="2800" b="1">
                <a:latin typeface="华文新魏"/>
                <a:ea typeface="华文新魏"/>
                <a:cs typeface="华文新魏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华文新魏"/>
                <a:ea typeface="华文新魏"/>
                <a:cs typeface="华文新魏"/>
              </a:rPr>
              <a:t>与名词相连</a:t>
            </a:r>
            <a:endParaRPr lang="zh-CN" altLang="en-US" sz="2800" b="1">
              <a:latin typeface="华文新魏" charset="0"/>
              <a:ea typeface="华文新魏" charset="0"/>
              <a:cs typeface="华文新魏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Char char="•"/>
            </a:pPr>
            <a:r>
              <a:rPr lang="zh-CN" altLang="en-US" sz="2800" b="1">
                <a:solidFill>
                  <a:srgbClr val="0000FF"/>
                </a:solidFill>
                <a:latin typeface="华文新魏"/>
                <a:ea typeface="华文新魏"/>
                <a:cs typeface="华文新魏"/>
              </a:rPr>
              <a:t> 与不及物动词连用</a:t>
            </a:r>
            <a:endParaRPr lang="zh-CN" altLang="en-US" sz="2800" b="1">
              <a:latin typeface="华文新魏"/>
              <a:ea typeface="华文新魏"/>
              <a:cs typeface="华文新魏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/>
      <p:bldP spid="67588" grpId="0"/>
      <p:bldP spid="67589" grpId="0"/>
      <p:bldP spid="67590" grpId="0"/>
      <p:bldP spid="67591" grpId="0"/>
      <p:bldP spid="67598" grpId="0"/>
      <p:bldP spid="67600" grpId="0"/>
      <p:bldP spid="18442" grpId="1" uiExpand="1" build="allAtOnce"/>
      <p:bldP spid="2" grpId="0"/>
      <p:bldP spid="72709" grpId="0"/>
      <p:bldP spid="3" grpId="1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68610"/>
          <p:cNvSpPr>
            <a:spLocks noChangeArrowheads="1"/>
          </p:cNvSpPr>
          <p:nvPr/>
        </p:nvSpPr>
        <p:spPr bwMode="auto">
          <a:xfrm>
            <a:off x="334963" y="1228725"/>
            <a:ext cx="8820150" cy="111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华文新魏"/>
                <a:cs typeface="华文新魏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华文新魏"/>
                <a:cs typeface="华文新魏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华文新魏"/>
                <a:cs typeface="华文新魏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  <a:ea typeface="华文新魏"/>
                <a:cs typeface="华文新魏"/>
              </a:rPr>
              <a:t>… ________ was only after I heard she became sick that I learned she couldn’t eat that food! </a:t>
            </a:r>
            <a:endParaRPr lang="en-US" altLang="zh-CN" sz="2800" b="1">
              <a:latin typeface="Times New Roman" panose="02020603050405020304" pitchFamily="18" charset="0"/>
              <a:ea typeface="华文新魏"/>
              <a:cs typeface="华文新魏"/>
            </a:endParaRPr>
          </a:p>
        </p:txBody>
      </p:sp>
      <p:sp>
        <p:nvSpPr>
          <p:cNvPr id="68612" name="直接连接符 68611"/>
          <p:cNvSpPr>
            <a:spLocks noChangeShapeType="1"/>
          </p:cNvSpPr>
          <p:nvPr/>
        </p:nvSpPr>
        <p:spPr bwMode="auto">
          <a:xfrm>
            <a:off x="1600200" y="1828800"/>
            <a:ext cx="1828800" cy="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13" name="直接连接符 68612"/>
          <p:cNvSpPr>
            <a:spLocks noChangeShapeType="1"/>
          </p:cNvSpPr>
          <p:nvPr/>
        </p:nvSpPr>
        <p:spPr bwMode="auto">
          <a:xfrm>
            <a:off x="990600" y="2286000"/>
            <a:ext cx="792163" cy="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14" name="矩形 68613"/>
          <p:cNvSpPr>
            <a:spLocks noChangeArrowheads="1"/>
          </p:cNvSpPr>
          <p:nvPr/>
        </p:nvSpPr>
        <p:spPr bwMode="auto">
          <a:xfrm>
            <a:off x="914400" y="2362200"/>
            <a:ext cx="7704138" cy="111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/>
              <a:buNone/>
            </a:pPr>
            <a:r>
              <a:rPr lang="en-US" altLang="zh-CN" sz="2800" b="1">
                <a:solidFill>
                  <a:srgbClr val="CC0066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I learned she couldn’t eat that food </a:t>
            </a:r>
            <a:r>
              <a:rPr lang="en-US" altLang="zh-CN" sz="2800" b="1">
                <a:solidFill>
                  <a:srgbClr val="3838AA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only after I heard she became sick</a:t>
            </a:r>
            <a:r>
              <a:rPr lang="en-US" altLang="zh-CN" sz="2800" b="1">
                <a:solidFill>
                  <a:srgbClr val="CC0066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. </a:t>
            </a:r>
            <a:endParaRPr lang="en-US" altLang="zh-CN" sz="2800" b="1">
              <a:solidFill>
                <a:srgbClr val="CC0066"/>
              </a:solidFill>
              <a:latin typeface="Times New Roman" panose="02020603050405020304" pitchFamily="18" charset="0"/>
              <a:ea typeface="华文新魏"/>
              <a:cs typeface="华文新魏"/>
            </a:endParaRPr>
          </a:p>
        </p:txBody>
      </p:sp>
      <p:sp>
        <p:nvSpPr>
          <p:cNvPr id="68616" name="文本框 68615"/>
          <p:cNvSpPr txBox="1">
            <a:spLocks noChangeArrowheads="1"/>
          </p:cNvSpPr>
          <p:nvPr/>
        </p:nvSpPr>
        <p:spPr bwMode="auto">
          <a:xfrm>
            <a:off x="838200" y="34290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 b="1">
                <a:solidFill>
                  <a:srgbClr val="7E7ED4"/>
                </a:solidFill>
                <a:ea typeface="华文新魏"/>
                <a:cs typeface="华文新魏"/>
              </a:rPr>
              <a:t>强调句式</a:t>
            </a:r>
            <a:endParaRPr lang="zh-CN" altLang="en-US" sz="3200" b="1">
              <a:solidFill>
                <a:srgbClr val="7E7ED4"/>
              </a:solidFill>
              <a:ea typeface="华文新魏"/>
              <a:cs typeface="华文新魏"/>
            </a:endParaRPr>
          </a:p>
        </p:txBody>
      </p:sp>
      <p:sp>
        <p:nvSpPr>
          <p:cNvPr id="68617" name="文本框 68616"/>
          <p:cNvSpPr txBox="1">
            <a:spLocks noChangeArrowheads="1"/>
          </p:cNvSpPr>
          <p:nvPr/>
        </p:nvSpPr>
        <p:spPr bwMode="auto">
          <a:xfrm>
            <a:off x="2209800" y="1371600"/>
            <a:ext cx="5461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GungsuhChe" panose="02030609000101010101" pitchFamily="49" charset="-127"/>
              </a:rPr>
              <a:t>It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GungsuhChe" panose="02030609000101010101" pitchFamily="49" charset="-127"/>
            </a:endParaRPr>
          </a:p>
        </p:txBody>
      </p:sp>
      <p:sp>
        <p:nvSpPr>
          <p:cNvPr id="31751" name="矩形 68617"/>
          <p:cNvSpPr>
            <a:spLocks noChangeArrowheads="1"/>
          </p:cNvSpPr>
          <p:nvPr/>
        </p:nvSpPr>
        <p:spPr bwMode="auto">
          <a:xfrm>
            <a:off x="371475" y="4333875"/>
            <a:ext cx="8820150" cy="1116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华文新魏"/>
                <a:cs typeface="华文新魏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华文新魏"/>
                <a:cs typeface="华文新魏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华文新魏"/>
                <a:cs typeface="华文新魏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  <a:ea typeface="华文新魏"/>
                <a:cs typeface="华文新魏"/>
              </a:rPr>
              <a:t>I was so careless ________ I had forgotten all about that. </a:t>
            </a:r>
            <a:endParaRPr lang="en-US" altLang="zh-CN" sz="2800" b="1">
              <a:latin typeface="Times New Roman" panose="02020603050405020304" pitchFamily="18" charset="0"/>
              <a:ea typeface="华文新魏"/>
              <a:cs typeface="华文新魏"/>
            </a:endParaRPr>
          </a:p>
        </p:txBody>
      </p:sp>
      <p:sp>
        <p:nvSpPr>
          <p:cNvPr id="19465" name="直接连接符 68618"/>
          <p:cNvSpPr>
            <a:spLocks noChangeShapeType="1"/>
          </p:cNvSpPr>
          <p:nvPr/>
        </p:nvSpPr>
        <p:spPr bwMode="auto">
          <a:xfrm>
            <a:off x="2133600" y="4876800"/>
            <a:ext cx="3671888" cy="28575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21" name="文本框 68620"/>
          <p:cNvSpPr txBox="1">
            <a:spLocks noChangeArrowheads="1"/>
          </p:cNvSpPr>
          <p:nvPr/>
        </p:nvSpPr>
        <p:spPr bwMode="auto">
          <a:xfrm>
            <a:off x="2819400" y="5257800"/>
            <a:ext cx="3276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 b="1">
                <a:solidFill>
                  <a:srgbClr val="7E7ED4"/>
                </a:solidFill>
                <a:ea typeface="华文新魏"/>
                <a:cs typeface="华文新魏"/>
              </a:rPr>
              <a:t>句式</a:t>
            </a:r>
            <a:r>
              <a:rPr lang="en-US" altLang="zh-CN" sz="3200" b="1">
                <a:solidFill>
                  <a:srgbClr val="7E7ED4"/>
                </a:solidFill>
                <a:ea typeface="华文新魏"/>
                <a:cs typeface="华文新魏"/>
              </a:rPr>
              <a:t>:</a:t>
            </a:r>
            <a:r>
              <a:rPr lang="en-US" altLang="zh-CN" sz="3200" b="1">
                <a:solidFill>
                  <a:srgbClr val="CC0066"/>
                </a:solidFill>
                <a:ea typeface="华文新魏"/>
                <a:cs typeface="华文新魏"/>
              </a:rPr>
              <a:t>so…that…</a:t>
            </a:r>
            <a:r>
              <a:rPr lang="en-US" altLang="zh-CN" sz="3200" b="1">
                <a:solidFill>
                  <a:srgbClr val="7E7ED4"/>
                </a:solidFill>
                <a:ea typeface="华文新魏"/>
                <a:cs typeface="华文新魏"/>
              </a:rPr>
              <a:t> </a:t>
            </a:r>
            <a:endParaRPr lang="en-US" altLang="zh-CN" sz="3200" b="1">
              <a:solidFill>
                <a:srgbClr val="7E7ED4"/>
              </a:solidFill>
              <a:ea typeface="华文新魏"/>
              <a:cs typeface="华文新魏"/>
            </a:endParaRPr>
          </a:p>
        </p:txBody>
      </p:sp>
      <p:sp>
        <p:nvSpPr>
          <p:cNvPr id="68622" name="文本框 68621"/>
          <p:cNvSpPr txBox="1">
            <a:spLocks noChangeArrowheads="1"/>
          </p:cNvSpPr>
          <p:nvPr/>
        </p:nvSpPr>
        <p:spPr bwMode="auto">
          <a:xfrm>
            <a:off x="4114800" y="4433888"/>
            <a:ext cx="92233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GungsuhChe" panose="02030609000101010101" pitchFamily="49" charset="-127"/>
              </a:rPr>
              <a:t>that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GungsuhChe" panose="02030609000101010101" pitchFamily="49" charset="-127"/>
            </a:endParaRPr>
          </a:p>
        </p:txBody>
      </p:sp>
      <p:sp>
        <p:nvSpPr>
          <p:cNvPr id="31755" name="文本框 68622"/>
          <p:cNvSpPr txBox="1">
            <a:spLocks noChangeArrowheads="1"/>
          </p:cNvSpPr>
          <p:nvPr/>
        </p:nvSpPr>
        <p:spPr bwMode="auto">
          <a:xfrm>
            <a:off x="560388" y="619125"/>
            <a:ext cx="446563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6. 固定结构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新魏"/>
                <a:cs typeface="华文新魏"/>
              </a:rPr>
              <a:t>及句式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华文新魏"/>
              <a:cs typeface="华文新魏"/>
            </a:endParaRPr>
          </a:p>
        </p:txBody>
      </p:sp>
      <p:sp>
        <p:nvSpPr>
          <p:cNvPr id="31756" name="Text Box 4"/>
          <p:cNvSpPr txBox="1">
            <a:spLocks noChangeArrowheads="1"/>
          </p:cNvSpPr>
          <p:nvPr/>
        </p:nvSpPr>
        <p:spPr bwMode="auto">
          <a:xfrm>
            <a:off x="107950" y="39688"/>
            <a:ext cx="1898650" cy="5794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>
                <a:solidFill>
                  <a:schemeClr val="bg1"/>
                </a:solidFill>
              </a:rPr>
              <a:t>纯空格题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31757" name="Group 2"/>
          <p:cNvGrpSpPr/>
          <p:nvPr/>
        </p:nvGrpSpPr>
        <p:grpSpPr>
          <a:xfrm>
            <a:off x="25400" y="2363788"/>
            <a:ext cx="315913" cy="315912"/>
            <a:chOff x="0" y="0"/>
            <a:chExt cx="630237" cy="630238"/>
          </a:xfrm>
        </p:grpSpPr>
        <p:sp>
          <p:nvSpPr>
            <p:cNvPr id="31765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1766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31758" name="Oval 4"/>
          <p:cNvSpPr>
            <a:spLocks noChangeArrowheads="1"/>
          </p:cNvSpPr>
          <p:nvPr/>
        </p:nvSpPr>
        <p:spPr bwMode="auto">
          <a:xfrm>
            <a:off x="22225" y="10604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31759" name="Group 7"/>
          <p:cNvGrpSpPr/>
          <p:nvPr/>
        </p:nvGrpSpPr>
        <p:grpSpPr>
          <a:xfrm>
            <a:off x="25400" y="5084763"/>
            <a:ext cx="314325" cy="314325"/>
            <a:chOff x="0" y="0"/>
            <a:chExt cx="630238" cy="630237"/>
          </a:xfrm>
        </p:grpSpPr>
        <p:sp>
          <p:nvSpPr>
            <p:cNvPr id="31763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1764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31760" name="Group 7"/>
          <p:cNvGrpSpPr/>
          <p:nvPr/>
        </p:nvGrpSpPr>
        <p:grpSpPr>
          <a:xfrm>
            <a:off x="26988" y="3678238"/>
            <a:ext cx="314325" cy="314325"/>
            <a:chOff x="0" y="0"/>
            <a:chExt cx="630238" cy="630237"/>
          </a:xfrm>
        </p:grpSpPr>
        <p:sp>
          <p:nvSpPr>
            <p:cNvPr id="31761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1762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/>
      <p:bldP spid="68614" grpId="0"/>
      <p:bldP spid="68616" grpId="0"/>
      <p:bldP spid="68617" grpId="0"/>
      <p:bldP spid="19465" grpId="0"/>
      <p:bldP spid="68621" grpId="0"/>
      <p:bldP spid="686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73730"/>
          <p:cNvSpPr>
            <a:spLocks noGrp="1"/>
          </p:cNvSpPr>
          <p:nvPr>
            <p:ph idx="1"/>
          </p:nvPr>
        </p:nvSpPr>
        <p:spPr>
          <a:xfrm>
            <a:off x="469900" y="736600"/>
            <a:ext cx="8359775" cy="4525963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latin typeface="Times New Roman" panose="02020603050405020304" pitchFamily="18" charset="0"/>
              </a:rPr>
              <a:t>（</a:t>
            </a:r>
            <a:r>
              <a:rPr lang="en-US" altLang="zh-CN" b="1" smtClean="0">
                <a:latin typeface="Times New Roman" panose="02020603050405020304" pitchFamily="18" charset="0"/>
              </a:rPr>
              <a:t>3</a:t>
            </a:r>
            <a:r>
              <a:rPr lang="zh-CN" altLang="en-US" b="1" smtClean="0">
                <a:latin typeface="Times New Roman" panose="02020603050405020304" pitchFamily="18" charset="0"/>
              </a:rPr>
              <a:t>）</a:t>
            </a:r>
            <a:r>
              <a:rPr lang="en-US" altLang="zh-CN" b="1" smtClean="0">
                <a:latin typeface="Times New Roman" panose="02020603050405020304" pitchFamily="18" charset="0"/>
              </a:rPr>
              <a:t>She remembered how difficult ___ was to choose a suitable Christmas present for her father. </a:t>
            </a:r>
            <a:endParaRPr lang="en-US" altLang="zh-CN" b="1" smtClean="0">
              <a:latin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zh-CN" altLang="en-US" b="1" smtClean="0">
              <a:latin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latin typeface="Times New Roman" panose="02020603050405020304" pitchFamily="18" charset="0"/>
              </a:rPr>
              <a:t>（</a:t>
            </a:r>
            <a:r>
              <a:rPr lang="en-US" altLang="zh-CN" b="1" smtClean="0">
                <a:latin typeface="Times New Roman" panose="02020603050405020304" pitchFamily="18" charset="0"/>
              </a:rPr>
              <a:t>4</a:t>
            </a:r>
            <a:r>
              <a:rPr lang="zh-CN" altLang="en-US" b="1" smtClean="0">
                <a:latin typeface="Times New Roman" panose="02020603050405020304" pitchFamily="18" charset="0"/>
              </a:rPr>
              <a:t>）</a:t>
            </a:r>
            <a:r>
              <a:rPr lang="en-US" altLang="zh-CN" b="1" smtClean="0">
                <a:latin typeface="Times New Roman" panose="02020603050405020304" pitchFamily="18" charset="0"/>
              </a:rPr>
              <a:t>Little____ we know his life. </a:t>
            </a:r>
            <a:endParaRPr lang="en-US" altLang="zh-CN" b="1" smtClean="0">
              <a:latin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zh-CN" altLang="en-US" b="1" smtClean="0">
              <a:latin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latin typeface="Times New Roman" panose="02020603050405020304" pitchFamily="18" charset="0"/>
              </a:rPr>
              <a:t>（</a:t>
            </a:r>
            <a:r>
              <a:rPr lang="en-US" altLang="zh-CN" b="1" smtClean="0">
                <a:latin typeface="Times New Roman" panose="02020603050405020304" pitchFamily="18" charset="0"/>
              </a:rPr>
              <a:t>5</a:t>
            </a:r>
            <a:r>
              <a:rPr lang="zh-CN" altLang="en-US" b="1" smtClean="0">
                <a:latin typeface="Times New Roman" panose="02020603050405020304" pitchFamily="18" charset="0"/>
              </a:rPr>
              <a:t>）</a:t>
            </a:r>
            <a:r>
              <a:rPr lang="en-US" altLang="zh-CN" b="1" smtClean="0">
                <a:latin typeface="Times New Roman" panose="02020603050405020304" pitchFamily="18" charset="0"/>
              </a:rPr>
              <a:t> ____ cold was the weather that we had to stay at home.</a:t>
            </a:r>
            <a:endParaRPr lang="en-US" altLang="zh-CN" b="1" smtClean="0">
              <a:latin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zh-CN" altLang="en-US" b="1" smtClean="0">
              <a:latin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latin typeface="Times New Roman" panose="02020603050405020304" pitchFamily="18" charset="0"/>
              </a:rPr>
              <a:t>（</a:t>
            </a:r>
            <a:r>
              <a:rPr lang="en-US" altLang="zh-CN" b="1" smtClean="0">
                <a:latin typeface="Times New Roman" panose="02020603050405020304" pitchFamily="18" charset="0"/>
              </a:rPr>
              <a:t>6</a:t>
            </a:r>
            <a:r>
              <a:rPr lang="zh-CN" altLang="en-US" b="1" smtClean="0">
                <a:latin typeface="Times New Roman" panose="02020603050405020304" pitchFamily="18" charset="0"/>
              </a:rPr>
              <a:t>）</a:t>
            </a:r>
            <a:r>
              <a:rPr lang="en-US" altLang="zh-CN" b="1" smtClean="0">
                <a:latin typeface="Times New Roman" panose="02020603050405020304" pitchFamily="18" charset="0"/>
              </a:rPr>
              <a:t> I ____ go to the station to meet her but I didn't see her.</a:t>
            </a:r>
            <a:endParaRPr lang="en-US" altLang="zh-CN" b="1" smtClean="0">
              <a:latin typeface="Times New Roman" panose="02020603050405020304" pitchFamily="18" charset="0"/>
            </a:endParaRPr>
          </a:p>
        </p:txBody>
      </p:sp>
      <p:sp>
        <p:nvSpPr>
          <p:cNvPr id="73732" name="文本框 73731"/>
          <p:cNvSpPr txBox="1">
            <a:spLocks noChangeArrowheads="1"/>
          </p:cNvSpPr>
          <p:nvPr/>
        </p:nvSpPr>
        <p:spPr bwMode="auto">
          <a:xfrm>
            <a:off x="7250113" y="736600"/>
            <a:ext cx="4016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it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73733" name="文本框 73732"/>
          <p:cNvSpPr txBox="1">
            <a:spLocks noChangeArrowheads="1"/>
          </p:cNvSpPr>
          <p:nvPr/>
        </p:nvSpPr>
        <p:spPr bwMode="auto">
          <a:xfrm>
            <a:off x="2684463" y="2663825"/>
            <a:ext cx="6191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do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73734" name="文本框 73733"/>
          <p:cNvSpPr txBox="1">
            <a:spLocks noChangeArrowheads="1"/>
          </p:cNvSpPr>
          <p:nvPr/>
        </p:nvSpPr>
        <p:spPr bwMode="auto">
          <a:xfrm>
            <a:off x="1849438" y="3795713"/>
            <a:ext cx="6381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So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73735" name="文本框 73734"/>
          <p:cNvSpPr txBox="1">
            <a:spLocks noChangeArrowheads="1"/>
          </p:cNvSpPr>
          <p:nvPr/>
        </p:nvSpPr>
        <p:spPr bwMode="auto">
          <a:xfrm>
            <a:off x="2078038" y="5262563"/>
            <a:ext cx="7175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did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20486" name="直接连接符 75785"/>
          <p:cNvSpPr>
            <a:spLocks noChangeShapeType="1"/>
          </p:cNvSpPr>
          <p:nvPr/>
        </p:nvSpPr>
        <p:spPr bwMode="auto">
          <a:xfrm flipV="1">
            <a:off x="685800" y="1676400"/>
            <a:ext cx="7543800" cy="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直接连接符 2"/>
          <p:cNvSpPr>
            <a:spLocks noChangeShapeType="1"/>
          </p:cNvSpPr>
          <p:nvPr/>
        </p:nvSpPr>
        <p:spPr bwMode="auto">
          <a:xfrm flipV="1">
            <a:off x="1565275" y="3184525"/>
            <a:ext cx="920750" cy="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2797175" y="4222750"/>
            <a:ext cx="4640263" cy="1588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2743200" y="5781675"/>
            <a:ext cx="757238" cy="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16" name="文本框 68615"/>
          <p:cNvSpPr txBox="1">
            <a:spLocks noChangeArrowheads="1"/>
          </p:cNvSpPr>
          <p:nvPr/>
        </p:nvSpPr>
        <p:spPr bwMode="auto">
          <a:xfrm>
            <a:off x="3049588" y="1803400"/>
            <a:ext cx="18113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zh-CN" sz="3200" b="1">
                <a:solidFill>
                  <a:srgbClr val="7E7ED4"/>
                </a:solidFill>
                <a:ea typeface="华文新魏"/>
                <a:cs typeface="华文新魏"/>
              </a:rPr>
              <a:t>形式主语</a:t>
            </a:r>
            <a:endParaRPr lang="zh-CN" altLang="zh-CN" sz="3200" b="1">
              <a:solidFill>
                <a:srgbClr val="7E7ED4"/>
              </a:solidFill>
              <a:ea typeface="华文新魏"/>
              <a:cs typeface="华文新魏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56088" y="3195638"/>
            <a:ext cx="9969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3200" b="1">
                <a:solidFill>
                  <a:srgbClr val="7E7ED4"/>
                </a:solidFill>
                <a:ea typeface="华文新魏"/>
                <a:cs typeface="华文新魏"/>
              </a:rPr>
              <a:t>倒装</a:t>
            </a:r>
            <a:endParaRPr lang="zh-CN" altLang="en-US" sz="3200" b="1">
              <a:solidFill>
                <a:srgbClr val="7E7ED4"/>
              </a:solidFill>
              <a:ea typeface="华文新魏"/>
              <a:cs typeface="华文新魏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483100" y="4479925"/>
            <a:ext cx="20796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200" b="1">
                <a:solidFill>
                  <a:srgbClr val="7E7ED4"/>
                </a:solidFill>
                <a:ea typeface="华文新魏"/>
                <a:cs typeface="华文新魏"/>
              </a:rPr>
              <a:t>so...that...</a:t>
            </a:r>
            <a:endParaRPr lang="en-US" altLang="zh-CN" sz="3200" b="1">
              <a:solidFill>
                <a:srgbClr val="7E7ED4"/>
              </a:solidFill>
              <a:ea typeface="华文新魏"/>
              <a:cs typeface="华文新魏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483100" y="5781675"/>
            <a:ext cx="9969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zh-CN" sz="3200" b="1">
                <a:solidFill>
                  <a:srgbClr val="7E7ED4"/>
                </a:solidFill>
                <a:ea typeface="华文新魏"/>
                <a:cs typeface="华文新魏"/>
              </a:rPr>
              <a:t>强调</a:t>
            </a:r>
            <a:endParaRPr lang="zh-CN" altLang="zh-CN" sz="3200" b="1">
              <a:solidFill>
                <a:srgbClr val="7E7ED4"/>
              </a:solidFill>
              <a:ea typeface="华文新魏"/>
              <a:cs typeface="华文新魏"/>
            </a:endParaRPr>
          </a:p>
        </p:txBody>
      </p:sp>
      <p:grpSp>
        <p:nvGrpSpPr>
          <p:cNvPr id="32782" name="Group 2"/>
          <p:cNvGrpSpPr/>
          <p:nvPr/>
        </p:nvGrpSpPr>
        <p:grpSpPr>
          <a:xfrm>
            <a:off x="101600" y="2363788"/>
            <a:ext cx="315913" cy="315912"/>
            <a:chOff x="0" y="0"/>
            <a:chExt cx="630237" cy="630238"/>
          </a:xfrm>
        </p:grpSpPr>
        <p:sp>
          <p:nvSpPr>
            <p:cNvPr id="32790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2791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32783" name="Oval 4"/>
          <p:cNvSpPr>
            <a:spLocks noChangeArrowheads="1"/>
          </p:cNvSpPr>
          <p:nvPr/>
        </p:nvSpPr>
        <p:spPr bwMode="auto">
          <a:xfrm>
            <a:off x="98425" y="10604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32784" name="Group 7"/>
          <p:cNvGrpSpPr/>
          <p:nvPr/>
        </p:nvGrpSpPr>
        <p:grpSpPr>
          <a:xfrm>
            <a:off x="101600" y="5084763"/>
            <a:ext cx="314325" cy="314325"/>
            <a:chOff x="0" y="0"/>
            <a:chExt cx="630238" cy="630237"/>
          </a:xfrm>
        </p:grpSpPr>
        <p:sp>
          <p:nvSpPr>
            <p:cNvPr id="32788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2789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32785" name="Group 7"/>
          <p:cNvGrpSpPr/>
          <p:nvPr/>
        </p:nvGrpSpPr>
        <p:grpSpPr>
          <a:xfrm>
            <a:off x="103188" y="3678238"/>
            <a:ext cx="314325" cy="314325"/>
            <a:chOff x="0" y="0"/>
            <a:chExt cx="630238" cy="630237"/>
          </a:xfrm>
        </p:grpSpPr>
        <p:sp>
          <p:nvSpPr>
            <p:cNvPr id="32786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2787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0"/>
      <p:bldP spid="73734" grpId="0"/>
      <p:bldP spid="73735" grpId="0"/>
      <p:bldP spid="20486" grpId="0"/>
      <p:bldP spid="3" grpId="0"/>
      <p:bldP spid="4" grpId="0"/>
      <p:bldP spid="5" grpId="0"/>
      <p:bldP spid="68616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占位符 6144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8915" name="矩形 61444"/>
          <p:cNvSpPr>
            <a:spLocks noChangeArrowheads="1"/>
          </p:cNvSpPr>
          <p:nvPr/>
        </p:nvSpPr>
        <p:spPr bwMode="auto">
          <a:xfrm>
            <a:off x="46038" y="501650"/>
            <a:ext cx="8640762" cy="6308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342900" indent="-342900" algn="just" eaLnBrk="0" hangingPunct="0">
              <a:buFont typeface="Arial" panose="020B0604020202020204"/>
              <a:buAutoNum type="arabicPeriod"/>
            </a:pPr>
            <a:r>
              <a:rPr lang="en-US" altLang="zh-CN" sz="2400" b="1">
                <a:latin typeface="Times New Roman" panose="02020603050405020304" pitchFamily="18" charset="0"/>
              </a:rPr>
              <a:t>The adobe dwellings (</a:t>
            </a:r>
            <a:r>
              <a:rPr lang="zh-CN" altLang="en-US" sz="2400" b="1">
                <a:latin typeface="Times New Roman" panose="02020603050405020304" pitchFamily="18" charset="0"/>
              </a:rPr>
              <a:t>土坯房）</a:t>
            </a:r>
            <a:r>
              <a:rPr lang="en-US" altLang="zh-CN" sz="2400" b="1">
                <a:latin typeface="Times New Roman" panose="02020603050405020304" pitchFamily="18" charset="0"/>
              </a:rPr>
              <a:t>__41__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(build) </a:t>
            </a:r>
            <a:r>
              <a:rPr lang="en-US" altLang="zh-CN" sz="2400" b="1">
                <a:latin typeface="Times New Roman" panose="02020603050405020304" pitchFamily="18" charset="0"/>
              </a:rPr>
              <a:t>by the Pueblo Indians of the American Southwest are admired by even __42__ most modern of architects and  engineers. In addition to their simple beauty, what makes the adobe dwellings admirable is    their __43__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(able)</a:t>
            </a:r>
            <a:r>
              <a:rPr lang="en-US" altLang="zh-CN" sz="2400" b="1">
                <a:latin typeface="Times New Roman" panose="02020603050405020304" pitchFamily="18" charset="0"/>
              </a:rPr>
              <a:t> to “air condition” a house without __44__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(use)</a:t>
            </a:r>
            <a:r>
              <a:rPr lang="en-US" altLang="zh-CN" sz="2400" b="1">
                <a:latin typeface="Times New Roman" panose="02020603050405020304" pitchFamily="18" charset="0"/>
              </a:rPr>
              <a:t> electric equipment. Walls made of adobe take in the heat from the sun on hot days and give out that heat __45__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(slow)</a:t>
            </a:r>
            <a:r>
              <a:rPr lang="en-US" altLang="zh-CN" sz="2400" b="1">
                <a:latin typeface="Times New Roman" panose="02020603050405020304" pitchFamily="18" charset="0"/>
              </a:rPr>
              <a:t> during cool nights, thus warning the house. When a new day breaks, the     walls have given up their heat and are now cold enough __46 __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(cool)</a:t>
            </a:r>
            <a:r>
              <a:rPr lang="en-US" altLang="zh-CN" sz="2400" b="1">
                <a:latin typeface="Times New Roman" panose="02020603050405020304" pitchFamily="18" charset="0"/>
              </a:rPr>
              <a:t> the house during    the hot day: __47__ the same time, they warm up again for the night. This cycle __48 __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(go)</a:t>
            </a:r>
            <a:r>
              <a:rPr lang="en-US" altLang="zh-CN" sz="2400" b="1">
                <a:latin typeface="Times New Roman" panose="02020603050405020304" pitchFamily="18" charset="0"/>
              </a:rPr>
              <a:t> day after day: The walls warm up. During the day and cool off during the night and    thus always a timely offset</a:t>
            </a:r>
            <a:r>
              <a:rPr lang="zh-CN" altLang="en-US" sz="2400" b="1">
                <a:latin typeface="Times New Roman" panose="02020603050405020304" pitchFamily="18" charset="0"/>
              </a:rPr>
              <a:t>（抵消）</a:t>
            </a:r>
            <a:r>
              <a:rPr lang="en-US" altLang="zh-CN" sz="2400" b="1">
                <a:latin typeface="Times New Roman" panose="02020603050405020304" pitchFamily="18" charset="0"/>
              </a:rPr>
              <a:t>for the outside temperatures. As __49__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(nature) </a:t>
            </a:r>
            <a:r>
              <a:rPr lang="en-US" altLang="zh-CN" sz="2400" b="1">
                <a:latin typeface="Times New Roman" panose="02020603050405020304" pitchFamily="18" charset="0"/>
              </a:rPr>
              <a:t>architects, the Pueblo Indians figured out exactly __50__ thick the adobe walls needed to    be to make the cycle work on most days.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8916" name="文本框 61445"/>
          <p:cNvSpPr txBox="1">
            <a:spLocks noChangeArrowheads="1"/>
          </p:cNvSpPr>
          <p:nvPr/>
        </p:nvSpPr>
        <p:spPr bwMode="auto">
          <a:xfrm>
            <a:off x="4953000" y="0"/>
            <a:ext cx="368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(2015</a:t>
            </a:r>
            <a:r>
              <a:rPr lang="zh-CN" altLang="en-US" sz="3200" b="1">
                <a:solidFill>
                  <a:srgbClr val="0000FF"/>
                </a:solidFill>
              </a:rPr>
              <a:t>全国二卷</a:t>
            </a:r>
            <a:r>
              <a:rPr lang="en-US" altLang="zh-CN" sz="3200" b="1">
                <a:solidFill>
                  <a:srgbClr val="0000FF"/>
                </a:solidFill>
              </a:rPr>
              <a:t>)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grpSp>
        <p:nvGrpSpPr>
          <p:cNvPr id="38917" name="Group 2"/>
          <p:cNvGrpSpPr/>
          <p:nvPr/>
        </p:nvGrpSpPr>
        <p:grpSpPr>
          <a:xfrm>
            <a:off x="101600" y="2363788"/>
            <a:ext cx="315913" cy="315912"/>
            <a:chOff x="0" y="0"/>
            <a:chExt cx="630237" cy="630238"/>
          </a:xfrm>
        </p:grpSpPr>
        <p:sp>
          <p:nvSpPr>
            <p:cNvPr id="38918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8919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38920" name="Oval 4"/>
          <p:cNvSpPr>
            <a:spLocks noChangeArrowheads="1"/>
          </p:cNvSpPr>
          <p:nvPr/>
        </p:nvSpPr>
        <p:spPr bwMode="auto">
          <a:xfrm>
            <a:off x="98425" y="10604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38921" name="Group 7"/>
          <p:cNvGrpSpPr/>
          <p:nvPr/>
        </p:nvGrpSpPr>
        <p:grpSpPr>
          <a:xfrm>
            <a:off x="101600" y="5084763"/>
            <a:ext cx="314325" cy="314325"/>
            <a:chOff x="0" y="0"/>
            <a:chExt cx="630238" cy="630237"/>
          </a:xfrm>
        </p:grpSpPr>
        <p:sp>
          <p:nvSpPr>
            <p:cNvPr id="38922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8923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38924" name="Group 7"/>
          <p:cNvGrpSpPr/>
          <p:nvPr/>
        </p:nvGrpSpPr>
        <p:grpSpPr>
          <a:xfrm>
            <a:off x="103188" y="3678238"/>
            <a:ext cx="314325" cy="314325"/>
            <a:chOff x="0" y="0"/>
            <a:chExt cx="630238" cy="630237"/>
          </a:xfrm>
        </p:grpSpPr>
        <p:sp>
          <p:nvSpPr>
            <p:cNvPr id="38925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8926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pic>
        <p:nvPicPr>
          <p:cNvPr id="38927" name="Picture 2" descr="BAN_1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04800" y="0"/>
            <a:ext cx="33845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8" name="Text Box 3"/>
          <p:cNvSpPr txBox="1">
            <a:spLocks noChangeArrowheads="1"/>
          </p:cNvSpPr>
          <p:nvPr/>
        </p:nvSpPr>
        <p:spPr bwMode="auto">
          <a:xfrm>
            <a:off x="914400" y="0"/>
            <a:ext cx="3276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实战演练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占位符 62465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9939" name="矩形 62468"/>
          <p:cNvSpPr>
            <a:spLocks noChangeArrowheads="1"/>
          </p:cNvSpPr>
          <p:nvPr/>
        </p:nvSpPr>
        <p:spPr bwMode="auto">
          <a:xfrm>
            <a:off x="46038" y="928688"/>
            <a:ext cx="8640762" cy="5453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342900" indent="-342900" algn="just" eaLnBrk="0" hangingPunct="0">
              <a:buFont typeface="Arial" panose="020B0604020202020204"/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The adobe dwellings (</a:t>
            </a:r>
            <a:r>
              <a:rPr lang="zh-CN" altLang="en-US" sz="3200" b="1">
                <a:latin typeface="Times New Roman" panose="02020603050405020304" pitchFamily="18" charset="0"/>
              </a:rPr>
              <a:t>土坯房）</a:t>
            </a:r>
            <a:r>
              <a:rPr lang="en-US" altLang="zh-CN" sz="3200" b="1">
                <a:latin typeface="Times New Roman" panose="02020603050405020304" pitchFamily="18" charset="0"/>
              </a:rPr>
              <a:t>_____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(build)</a:t>
            </a:r>
            <a:r>
              <a:rPr lang="en-US" altLang="zh-CN" sz="3200" b="1">
                <a:latin typeface="Times New Roman" panose="02020603050405020304" pitchFamily="18" charset="0"/>
              </a:rPr>
              <a:t> by the Pueblo Indians of the American Southwest are admired by even ______ most modern of architects and engineers. In addition to their simple beauty, what makes the adobe dwellings admirable is  their ______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(able)</a:t>
            </a:r>
            <a:r>
              <a:rPr lang="en-US" altLang="zh-CN" sz="3200" b="1">
                <a:latin typeface="Times New Roman" panose="02020603050405020304" pitchFamily="18" charset="0"/>
              </a:rPr>
              <a:t> to “air condition” a house without ______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(use)</a:t>
            </a:r>
            <a:r>
              <a:rPr lang="en-US" altLang="zh-CN" sz="3200" b="1">
                <a:latin typeface="Times New Roman" panose="02020603050405020304" pitchFamily="18" charset="0"/>
              </a:rPr>
              <a:t> electric equipment. Walls made of adobe take in the heat from the sun on hot days and give out that heat _____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(slow)</a:t>
            </a:r>
            <a:r>
              <a:rPr lang="en-US" altLang="zh-CN" sz="3200" b="1">
                <a:latin typeface="Times New Roman" panose="02020603050405020304" pitchFamily="18" charset="0"/>
              </a:rPr>
              <a:t> during cool nights, thus warning the house. 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39940" name="文本框 62469"/>
          <p:cNvSpPr txBox="1">
            <a:spLocks noChangeArrowheads="1"/>
          </p:cNvSpPr>
          <p:nvPr/>
        </p:nvSpPr>
        <p:spPr bwMode="auto">
          <a:xfrm>
            <a:off x="457200" y="0"/>
            <a:ext cx="368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(2015</a:t>
            </a:r>
            <a:r>
              <a:rPr lang="zh-CN" altLang="en-US" sz="3200" b="1">
                <a:solidFill>
                  <a:srgbClr val="0000FF"/>
                </a:solidFill>
              </a:rPr>
              <a:t>全国二卷</a:t>
            </a:r>
            <a:r>
              <a:rPr lang="en-US" altLang="zh-CN" sz="3200" b="1">
                <a:solidFill>
                  <a:srgbClr val="0000FF"/>
                </a:solidFill>
              </a:rPr>
              <a:t>)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62471" name="直接连接符 62470"/>
          <p:cNvSpPr>
            <a:spLocks noChangeShapeType="1"/>
          </p:cNvSpPr>
          <p:nvPr/>
        </p:nvSpPr>
        <p:spPr bwMode="auto">
          <a:xfrm>
            <a:off x="2339975" y="2492375"/>
            <a:ext cx="295275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2" name="矩形 62471"/>
          <p:cNvSpPr>
            <a:spLocks noChangeArrowheads="1"/>
          </p:cNvSpPr>
          <p:nvPr/>
        </p:nvSpPr>
        <p:spPr bwMode="auto">
          <a:xfrm>
            <a:off x="457200" y="868363"/>
            <a:ext cx="5338763" cy="73183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</a:ln>
        </p:spPr>
        <p:txBody>
          <a:bodyPr/>
          <a:lstStyle/>
          <a:p>
            <a:pPr>
              <a:buFont typeface="Arial" panose="020B0604020202020204"/>
              <a:buNone/>
            </a:pPr>
            <a:endParaRPr lang="zh-CN" altLang="en-US"/>
          </a:p>
        </p:txBody>
      </p:sp>
      <p:sp>
        <p:nvSpPr>
          <p:cNvPr id="62473" name="矩形 62472"/>
          <p:cNvSpPr>
            <a:spLocks noChangeArrowheads="1"/>
          </p:cNvSpPr>
          <p:nvPr/>
        </p:nvSpPr>
        <p:spPr bwMode="auto">
          <a:xfrm>
            <a:off x="457200" y="3463925"/>
            <a:ext cx="3681413" cy="50323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</a:ln>
        </p:spPr>
        <p:txBody>
          <a:bodyPr/>
          <a:lstStyle/>
          <a:p>
            <a:pPr>
              <a:buFont typeface="Arial" panose="020B0604020202020204"/>
              <a:buNone/>
            </a:pPr>
            <a:endParaRPr lang="zh-CN" altLang="en-US"/>
          </a:p>
        </p:txBody>
      </p:sp>
      <p:sp>
        <p:nvSpPr>
          <p:cNvPr id="62475" name="上弧形箭头 62474"/>
          <p:cNvSpPr>
            <a:spLocks noChangeArrowheads="1"/>
          </p:cNvSpPr>
          <p:nvPr/>
        </p:nvSpPr>
        <p:spPr bwMode="auto">
          <a:xfrm>
            <a:off x="4624388" y="274638"/>
            <a:ext cx="2341562" cy="593725"/>
          </a:xfrm>
          <a:prstGeom prst="curvedDownArrow">
            <a:avLst>
              <a:gd name="adj1" fmla="val 78877"/>
              <a:gd name="adj2" fmla="val 157754"/>
              <a:gd name="adj3" fmla="val 3328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panose="020B0604020202020204"/>
              <a:buNone/>
            </a:pPr>
            <a:endParaRPr lang="zh-CN" altLang="en-US"/>
          </a:p>
        </p:txBody>
      </p:sp>
      <p:sp>
        <p:nvSpPr>
          <p:cNvPr id="62476" name="直接连接符 62475"/>
          <p:cNvSpPr>
            <a:spLocks noChangeShapeType="1"/>
          </p:cNvSpPr>
          <p:nvPr/>
        </p:nvSpPr>
        <p:spPr bwMode="auto">
          <a:xfrm>
            <a:off x="7885113" y="2451100"/>
            <a:ext cx="801687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7" name="直接连接符 62476"/>
          <p:cNvSpPr>
            <a:spLocks noChangeShapeType="1"/>
          </p:cNvSpPr>
          <p:nvPr/>
        </p:nvSpPr>
        <p:spPr bwMode="auto">
          <a:xfrm>
            <a:off x="457200" y="2924175"/>
            <a:ext cx="137795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8" name="直接连接符 62477"/>
          <p:cNvSpPr>
            <a:spLocks noChangeShapeType="1"/>
          </p:cNvSpPr>
          <p:nvPr/>
        </p:nvSpPr>
        <p:spPr bwMode="auto">
          <a:xfrm>
            <a:off x="6307138" y="3967163"/>
            <a:ext cx="1116012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9" name="直接连接符 62478"/>
          <p:cNvSpPr>
            <a:spLocks noChangeShapeType="1"/>
          </p:cNvSpPr>
          <p:nvPr/>
        </p:nvSpPr>
        <p:spPr bwMode="auto">
          <a:xfrm>
            <a:off x="6965950" y="4437063"/>
            <a:ext cx="1573213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80" name="直接连接符 62479"/>
          <p:cNvSpPr>
            <a:spLocks noChangeShapeType="1"/>
          </p:cNvSpPr>
          <p:nvPr/>
        </p:nvSpPr>
        <p:spPr bwMode="auto">
          <a:xfrm>
            <a:off x="2339975" y="5805488"/>
            <a:ext cx="1573213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81" name="文本框 62480"/>
          <p:cNvSpPr txBox="1"/>
          <p:nvPr/>
        </p:nvSpPr>
        <p:spPr>
          <a:xfrm>
            <a:off x="7239000" y="3429000"/>
            <a:ext cx="1512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  <a:sym typeface="+mn-ea"/>
              </a:rPr>
              <a:t> ability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2482" name="文本框 62481"/>
          <p:cNvSpPr txBox="1"/>
          <p:nvPr/>
        </p:nvSpPr>
        <p:spPr>
          <a:xfrm>
            <a:off x="6372225" y="2006600"/>
            <a:ext cx="15128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  <a:sym typeface="+mn-ea"/>
              </a:rPr>
              <a:t>the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2483" name="文本框 62482"/>
          <p:cNvSpPr txBox="1"/>
          <p:nvPr/>
        </p:nvSpPr>
        <p:spPr>
          <a:xfrm>
            <a:off x="6208713" y="898525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built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2484" name="文本框 62483"/>
          <p:cNvSpPr txBox="1"/>
          <p:nvPr/>
        </p:nvSpPr>
        <p:spPr>
          <a:xfrm>
            <a:off x="457200" y="4437063"/>
            <a:ext cx="15128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  <a:sym typeface="+mn-ea"/>
              </a:rPr>
              <a:t> using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2485" name="文本框 62484"/>
          <p:cNvSpPr txBox="1"/>
          <p:nvPr/>
        </p:nvSpPr>
        <p:spPr>
          <a:xfrm>
            <a:off x="6005513" y="5362575"/>
            <a:ext cx="151288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  <a:sym typeface="+mn-ea"/>
              </a:rPr>
              <a:t> slowly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grpSp>
        <p:nvGrpSpPr>
          <p:cNvPr id="39955" name="Group 2"/>
          <p:cNvGrpSpPr/>
          <p:nvPr/>
        </p:nvGrpSpPr>
        <p:grpSpPr>
          <a:xfrm>
            <a:off x="101600" y="2363788"/>
            <a:ext cx="315913" cy="315912"/>
            <a:chOff x="0" y="0"/>
            <a:chExt cx="630237" cy="630238"/>
          </a:xfrm>
        </p:grpSpPr>
        <p:sp>
          <p:nvSpPr>
            <p:cNvPr id="39956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9957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39958" name="Oval 4"/>
          <p:cNvSpPr>
            <a:spLocks noChangeArrowheads="1"/>
          </p:cNvSpPr>
          <p:nvPr/>
        </p:nvSpPr>
        <p:spPr bwMode="auto">
          <a:xfrm>
            <a:off x="98425" y="10604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39959" name="Group 7"/>
          <p:cNvGrpSpPr/>
          <p:nvPr/>
        </p:nvGrpSpPr>
        <p:grpSpPr>
          <a:xfrm>
            <a:off x="101600" y="5084763"/>
            <a:ext cx="314325" cy="314325"/>
            <a:chOff x="0" y="0"/>
            <a:chExt cx="630238" cy="630237"/>
          </a:xfrm>
        </p:grpSpPr>
        <p:sp>
          <p:nvSpPr>
            <p:cNvPr id="39960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9961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39962" name="Group 7"/>
          <p:cNvGrpSpPr/>
          <p:nvPr/>
        </p:nvGrpSpPr>
        <p:grpSpPr>
          <a:xfrm>
            <a:off x="103188" y="3678238"/>
            <a:ext cx="314325" cy="314325"/>
            <a:chOff x="0" y="0"/>
            <a:chExt cx="630238" cy="630237"/>
          </a:xfrm>
        </p:grpSpPr>
        <p:sp>
          <p:nvSpPr>
            <p:cNvPr id="39963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9964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6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  <p:bldP spid="62476" grpId="0"/>
      <p:bldP spid="62477" grpId="0"/>
      <p:bldP spid="62478" grpId="0"/>
      <p:bldP spid="62479" grpId="0"/>
      <p:bldP spid="62480" grpId="0"/>
      <p:bldP spid="62481" grpId="0"/>
      <p:bldP spid="62482" grpId="0"/>
      <p:bldP spid="62483" grpId="0"/>
      <p:bldP spid="62484" grpId="0"/>
      <p:bldP spid="624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占位符 63489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0963" name="矩形 63492"/>
          <p:cNvSpPr>
            <a:spLocks noChangeArrowheads="1"/>
          </p:cNvSpPr>
          <p:nvPr/>
        </p:nvSpPr>
        <p:spPr bwMode="auto">
          <a:xfrm>
            <a:off x="46038" y="990600"/>
            <a:ext cx="8640762" cy="4789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342900" indent="-342900" algn="just" eaLnBrk="0" hangingPunct="0">
              <a:buFont typeface="Arial" panose="020B0604020202020204"/>
              <a:buNone/>
            </a:pPr>
            <a:r>
              <a:rPr lang="en-US" altLang="zh-CN" sz="2800" b="1"/>
              <a:t>   When a new day breaks, the walls have given up their heat and are now cold enough ______ </a:t>
            </a:r>
            <a:r>
              <a:rPr lang="en-US" altLang="zh-CN" sz="2800" b="1">
                <a:solidFill>
                  <a:srgbClr val="FF0000"/>
                </a:solidFill>
              </a:rPr>
              <a:t>(cool)</a:t>
            </a:r>
            <a:r>
              <a:rPr lang="en-US" altLang="zh-CN" sz="2800" b="1"/>
              <a:t> the house during  the hot day: _____ the same time, they warm up again for the night. This cycle _____</a:t>
            </a:r>
            <a:r>
              <a:rPr lang="en-US" altLang="zh-CN" sz="2800" b="1">
                <a:solidFill>
                  <a:srgbClr val="FF0000"/>
                </a:solidFill>
              </a:rPr>
              <a:t>(go)</a:t>
            </a:r>
            <a:r>
              <a:rPr lang="en-US" altLang="zh-CN" sz="2800" b="1"/>
              <a:t> day after day: The walls warm up. During the day and cool off during the night and  thus always a timely offset</a:t>
            </a:r>
            <a:r>
              <a:rPr lang="zh-CN" altLang="en-US" sz="2800" b="1"/>
              <a:t>（抵消）</a:t>
            </a:r>
            <a:r>
              <a:rPr lang="en-US" altLang="zh-CN" sz="2800" b="1"/>
              <a:t>for the outside temperatures. As______ </a:t>
            </a:r>
            <a:r>
              <a:rPr lang="en-US" altLang="zh-CN" sz="2800" b="1">
                <a:solidFill>
                  <a:srgbClr val="FF0000"/>
                </a:solidFill>
              </a:rPr>
              <a:t>(nature)</a:t>
            </a:r>
            <a:r>
              <a:rPr lang="en-US" altLang="zh-CN" sz="2800" b="1"/>
              <a:t>    architects, the Pueblo Indians figured out exactly ______ thick the adobe walls needed to    be to make the cycle work on most days.</a:t>
            </a:r>
            <a:endParaRPr lang="en-US" altLang="zh-CN" sz="2800" b="1"/>
          </a:p>
        </p:txBody>
      </p:sp>
      <p:sp>
        <p:nvSpPr>
          <p:cNvPr id="40964" name="文本框 63493"/>
          <p:cNvSpPr txBox="1">
            <a:spLocks noChangeArrowheads="1"/>
          </p:cNvSpPr>
          <p:nvPr/>
        </p:nvSpPr>
        <p:spPr bwMode="auto">
          <a:xfrm>
            <a:off x="498475" y="274638"/>
            <a:ext cx="3683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(2015</a:t>
            </a:r>
            <a:r>
              <a:rPr lang="zh-CN" altLang="en-US" sz="3200" b="1">
                <a:solidFill>
                  <a:srgbClr val="0000FF"/>
                </a:solidFill>
              </a:rPr>
              <a:t>全国二卷</a:t>
            </a:r>
            <a:r>
              <a:rPr lang="en-US" altLang="zh-CN" sz="3200" b="1">
                <a:solidFill>
                  <a:srgbClr val="0000FF"/>
                </a:solidFill>
              </a:rPr>
              <a:t>)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grpSp>
        <p:nvGrpSpPr>
          <p:cNvPr id="63510" name="组合 63509"/>
          <p:cNvGrpSpPr/>
          <p:nvPr/>
        </p:nvGrpSpPr>
        <p:grpSpPr>
          <a:xfrm>
            <a:off x="457200" y="2311400"/>
            <a:ext cx="8229600" cy="431800"/>
            <a:chOff x="288" y="1525"/>
            <a:chExt cx="5184" cy="272"/>
          </a:xfrm>
        </p:grpSpPr>
        <p:sp>
          <p:nvSpPr>
            <p:cNvPr id="40966" name="直接连接符 63494"/>
            <p:cNvSpPr>
              <a:spLocks noChangeShapeType="1"/>
            </p:cNvSpPr>
            <p:nvPr/>
          </p:nvSpPr>
          <p:spPr bwMode="auto">
            <a:xfrm>
              <a:off x="4173" y="1525"/>
              <a:ext cx="1299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7" name="直接连接符 63497"/>
            <p:cNvSpPr>
              <a:spLocks noChangeShapeType="1"/>
            </p:cNvSpPr>
            <p:nvPr/>
          </p:nvSpPr>
          <p:spPr bwMode="auto">
            <a:xfrm>
              <a:off x="288" y="1797"/>
              <a:ext cx="1299" cy="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499" name="直接连接符 63498"/>
          <p:cNvSpPr>
            <a:spLocks noChangeShapeType="1"/>
          </p:cNvSpPr>
          <p:nvPr/>
        </p:nvSpPr>
        <p:spPr bwMode="auto">
          <a:xfrm>
            <a:off x="381000" y="4876800"/>
            <a:ext cx="2062163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00" name="直接连接符 63499"/>
          <p:cNvSpPr>
            <a:spLocks noChangeShapeType="1"/>
          </p:cNvSpPr>
          <p:nvPr/>
        </p:nvSpPr>
        <p:spPr bwMode="auto">
          <a:xfrm>
            <a:off x="3563938" y="1905000"/>
            <a:ext cx="5122862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01" name="直接连接符 63500"/>
          <p:cNvSpPr>
            <a:spLocks noChangeShapeType="1"/>
          </p:cNvSpPr>
          <p:nvPr/>
        </p:nvSpPr>
        <p:spPr bwMode="auto">
          <a:xfrm>
            <a:off x="273050" y="3581400"/>
            <a:ext cx="184626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02" name="直接连接符 63501"/>
          <p:cNvSpPr>
            <a:spLocks noChangeShapeType="1"/>
          </p:cNvSpPr>
          <p:nvPr/>
        </p:nvSpPr>
        <p:spPr bwMode="auto">
          <a:xfrm flipV="1">
            <a:off x="3505200" y="2730500"/>
            <a:ext cx="1481138" cy="127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03" name="文本框 63502"/>
          <p:cNvSpPr txBox="1"/>
          <p:nvPr/>
        </p:nvSpPr>
        <p:spPr>
          <a:xfrm>
            <a:off x="2443163" y="2668588"/>
            <a:ext cx="108108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  <a:sym typeface="+mn-ea"/>
              </a:rPr>
              <a:t>goes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3504" name="文本框 63503"/>
          <p:cNvSpPr txBox="1"/>
          <p:nvPr/>
        </p:nvSpPr>
        <p:spPr>
          <a:xfrm>
            <a:off x="7175500" y="1912938"/>
            <a:ext cx="8636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  <a:sym typeface="+mn-ea"/>
              </a:rPr>
              <a:t>at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3507" name="文本框 63506"/>
          <p:cNvSpPr txBox="1"/>
          <p:nvPr/>
        </p:nvSpPr>
        <p:spPr>
          <a:xfrm>
            <a:off x="7389813" y="1470025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to cool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3508" name="文本框 63507"/>
          <p:cNvSpPr txBox="1"/>
          <p:nvPr/>
        </p:nvSpPr>
        <p:spPr>
          <a:xfrm>
            <a:off x="5954713" y="3962400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  <a:sym typeface="+mn-ea"/>
              </a:rPr>
              <a:t>natural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3509" name="文本框 63508"/>
          <p:cNvSpPr txBox="1"/>
          <p:nvPr/>
        </p:nvSpPr>
        <p:spPr>
          <a:xfrm>
            <a:off x="1981200" y="4868863"/>
            <a:ext cx="1333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  <a:sym typeface="+mn-ea"/>
              </a:rPr>
              <a:t>how</a:t>
            </a:r>
            <a:endParaRPr lang="en-US" altLang="zh-CN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grpSp>
        <p:nvGrpSpPr>
          <p:cNvPr id="40977" name="Group 2"/>
          <p:cNvGrpSpPr/>
          <p:nvPr/>
        </p:nvGrpSpPr>
        <p:grpSpPr>
          <a:xfrm>
            <a:off x="25400" y="2363788"/>
            <a:ext cx="315913" cy="315912"/>
            <a:chOff x="0" y="0"/>
            <a:chExt cx="630237" cy="630238"/>
          </a:xfrm>
        </p:grpSpPr>
        <p:sp>
          <p:nvSpPr>
            <p:cNvPr id="40978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40979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40980" name="Oval 4"/>
          <p:cNvSpPr>
            <a:spLocks noChangeArrowheads="1"/>
          </p:cNvSpPr>
          <p:nvPr/>
        </p:nvSpPr>
        <p:spPr bwMode="auto">
          <a:xfrm>
            <a:off x="22225" y="10604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40981" name="Group 7"/>
          <p:cNvGrpSpPr/>
          <p:nvPr/>
        </p:nvGrpSpPr>
        <p:grpSpPr>
          <a:xfrm>
            <a:off x="25400" y="5084763"/>
            <a:ext cx="314325" cy="314325"/>
            <a:chOff x="0" y="0"/>
            <a:chExt cx="630238" cy="630237"/>
          </a:xfrm>
        </p:grpSpPr>
        <p:sp>
          <p:nvSpPr>
            <p:cNvPr id="40982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40983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40984" name="Group 7"/>
          <p:cNvGrpSpPr/>
          <p:nvPr/>
        </p:nvGrpSpPr>
        <p:grpSpPr>
          <a:xfrm>
            <a:off x="26988" y="3678238"/>
            <a:ext cx="314325" cy="314325"/>
            <a:chOff x="0" y="0"/>
            <a:chExt cx="630238" cy="630237"/>
          </a:xfrm>
        </p:grpSpPr>
        <p:sp>
          <p:nvSpPr>
            <p:cNvPr id="40985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40986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  <p:bldP spid="63500" grpId="0"/>
      <p:bldP spid="63501" grpId="0"/>
      <p:bldP spid="63502" grpId="0"/>
      <p:bldP spid="63503" grpId="0"/>
      <p:bldP spid="63504" grpId="0"/>
      <p:bldP spid="63507" grpId="0"/>
      <p:bldP spid="63508" grpId="0"/>
      <p:bldP spid="635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4337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rgbClr val="FF0066"/>
                </a:solidFill>
              </a:rPr>
              <a:t>考纲解读</a:t>
            </a:r>
            <a:endParaRPr lang="zh-CN" altLang="en-US" sz="6000" b="1" smtClean="0">
              <a:solidFill>
                <a:srgbClr val="FF0066"/>
              </a:solidFill>
            </a:endParaRPr>
          </a:p>
        </p:txBody>
      </p:sp>
      <p:sp>
        <p:nvSpPr>
          <p:cNvPr id="17410" name="内容占位符 14338"/>
          <p:cNvSpPr>
            <a:spLocks noGrp="1"/>
          </p:cNvSpPr>
          <p:nvPr>
            <p:ph idx="1"/>
          </p:nvPr>
        </p:nvSpPr>
        <p:spPr>
          <a:xfrm>
            <a:off x="536575" y="1673225"/>
            <a:ext cx="8229600" cy="4648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FF"/>
                </a:solidFill>
              </a:rPr>
              <a:t>一篇</a:t>
            </a:r>
            <a:r>
              <a:rPr lang="en-US" altLang="zh-CN" b="1" smtClean="0">
                <a:solidFill>
                  <a:srgbClr val="0000FF"/>
                </a:solidFill>
              </a:rPr>
              <a:t>200</a:t>
            </a:r>
            <a:r>
              <a:rPr lang="zh-CN" altLang="en-US" b="1" smtClean="0">
                <a:solidFill>
                  <a:srgbClr val="0000FF"/>
                </a:solidFill>
              </a:rPr>
              <a:t>字左右的短文，</a:t>
            </a:r>
            <a:r>
              <a:rPr lang="zh-CN" altLang="en-US" b="1" smtClean="0">
                <a:solidFill>
                  <a:srgbClr val="0000FF"/>
                </a:solidFill>
                <a:sym typeface="楷体" panose="02010609060101010101" pitchFamily="49" charset="-122"/>
              </a:rPr>
              <a:t>话题贴近学生生活。</a:t>
            </a:r>
            <a:endParaRPr lang="zh-CN" altLang="en-US" b="1" smtClean="0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</a:rPr>
              <a:t>6-7</a:t>
            </a:r>
            <a:r>
              <a:rPr lang="zh-CN" altLang="en-US" b="1" smtClean="0">
                <a:solidFill>
                  <a:srgbClr val="0000FF"/>
                </a:solidFill>
              </a:rPr>
              <a:t>个空白根据给出单词的正确形式填空</a:t>
            </a:r>
            <a:endParaRPr lang="zh-CN" altLang="en-US" b="1" smtClean="0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</a:rPr>
              <a:t>3-4</a:t>
            </a:r>
            <a:r>
              <a:rPr lang="zh-CN" altLang="en-US" b="1" smtClean="0">
                <a:solidFill>
                  <a:srgbClr val="0000FF"/>
                </a:solidFill>
              </a:rPr>
              <a:t>个根据上下文填写空白处所需内容</a:t>
            </a:r>
            <a:endParaRPr lang="zh-CN" altLang="en-US" b="1" smtClean="0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FF"/>
                </a:solidFill>
              </a:rPr>
              <a:t>              （</a:t>
            </a:r>
            <a:r>
              <a:rPr lang="zh-CN" altLang="en-US" b="1" smtClean="0">
                <a:solidFill>
                  <a:srgbClr val="FF0000"/>
                </a:solidFill>
              </a:rPr>
              <a:t>不多于三个单词）</a:t>
            </a:r>
            <a:endParaRPr lang="zh-CN" altLang="en-US" b="1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sz="3600" b="1" smtClean="0">
                <a:solidFill>
                  <a:srgbClr val="FF0066"/>
                </a:solidFill>
              </a:rPr>
              <a:t>能力考查：</a:t>
            </a:r>
            <a:endParaRPr lang="zh-CN" altLang="en-US" sz="3600" b="1" smtClean="0">
              <a:solidFill>
                <a:srgbClr val="FF0066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                 理解语篇、句子结构、</a:t>
            </a:r>
            <a:endParaRPr lang="zh-CN" altLang="en-US" b="1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                 运用语法、单词拼写</a:t>
            </a:r>
            <a:endParaRPr lang="zh-CN" altLang="en-US" b="1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zh-CN" altLang="en-US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内容占位符 4"/>
          <p:cNvSpPr>
            <a:spLocks noGrp="1"/>
          </p:cNvSpPr>
          <p:nvPr>
            <p:ph idx="4294967295"/>
          </p:nvPr>
        </p:nvSpPr>
        <p:spPr>
          <a:xfrm>
            <a:off x="76200" y="-71438"/>
            <a:ext cx="9185275" cy="6980238"/>
          </a:xfrm>
        </p:spPr>
        <p:txBody>
          <a:bodyPr/>
          <a:lstStyle/>
          <a:p>
            <a:pPr marL="0" eaLnBrk="1" hangingPunct="1">
              <a:spcBef>
                <a:spcPct val="50000"/>
              </a:spcBef>
              <a:buFontTx/>
              <a:buNone/>
            </a:pPr>
            <a:r>
              <a:rPr lang="en-US" altLang="zh-CN" sz="2100" smtClean="0"/>
              <a:t>     </a:t>
            </a:r>
            <a:r>
              <a:rPr lang="en-US" altLang="zh-CN" smtClean="0">
                <a:solidFill>
                  <a:srgbClr val="0000FF"/>
                </a:solidFill>
              </a:rPr>
              <a:t>( 2016全国</a:t>
            </a:r>
            <a:r>
              <a:rPr lang="zh-CN" altLang="zh-CN" smtClean="0">
                <a:solidFill>
                  <a:srgbClr val="0000FF"/>
                </a:solidFill>
              </a:rPr>
              <a:t>二卷</a:t>
            </a:r>
            <a:r>
              <a:rPr lang="en-US" altLang="zh-CN" smtClean="0">
                <a:solidFill>
                  <a:srgbClr val="0000FF"/>
                </a:solidFill>
              </a:rPr>
              <a:t> ) </a:t>
            </a:r>
            <a:endParaRPr lang="en-US" altLang="zh-CN" smtClean="0">
              <a:solidFill>
                <a:srgbClr val="0000FF"/>
              </a:solidFill>
            </a:endParaRPr>
          </a:p>
          <a:p>
            <a:pPr marL="0" eaLnBrk="1" hangingPunct="1">
              <a:buFontTx/>
              <a:buNone/>
            </a:pPr>
            <a:r>
              <a:rPr lang="en-US" altLang="zh-CN" sz="2100" b="1" smtClean="0"/>
              <a:t>           If you feel stressed by responsibilities at work, you should take a step back and identify</a:t>
            </a:r>
            <a:r>
              <a:rPr lang="zh-CN" altLang="en-US" sz="2100" b="1" smtClean="0"/>
              <a:t>（识别）</a:t>
            </a:r>
            <a:r>
              <a:rPr lang="en-US" altLang="zh-CN" sz="2100" b="1" smtClean="0"/>
              <a:t>those of _______</a:t>
            </a:r>
            <a:r>
              <a:rPr lang="en-US" altLang="zh-CN" sz="2100" b="1" smtClean="0">
                <a:solidFill>
                  <a:srgbClr val="FF0000"/>
                </a:solidFill>
              </a:rPr>
              <a:t>(great) </a:t>
            </a:r>
            <a:r>
              <a:rPr lang="en-US" altLang="zh-CN" sz="2100" b="1" smtClean="0"/>
              <a:t>and less importance. Then, handle the most important tasks first ,so you'll feel a real sense of ___________</a:t>
            </a:r>
            <a:r>
              <a:rPr lang="en-US" altLang="zh-CN" sz="2100" b="1" smtClean="0">
                <a:solidFill>
                  <a:srgbClr val="FF0000"/>
                </a:solidFill>
              </a:rPr>
              <a:t>(achieve)</a:t>
            </a:r>
            <a:r>
              <a:rPr lang="en-US" altLang="zh-CN" sz="2100" b="1" smtClean="0"/>
              <a:t>. Leaving the less important things until tomorrow____________ </a:t>
            </a:r>
            <a:r>
              <a:rPr lang="en-US" altLang="zh-CN" sz="2100" b="1" smtClean="0">
                <a:solidFill>
                  <a:srgbClr val="FF0000"/>
                </a:solidFill>
              </a:rPr>
              <a:t>(be) </a:t>
            </a:r>
            <a:r>
              <a:rPr lang="en-US" altLang="zh-CN" sz="2100" b="1" smtClean="0"/>
              <a:t>often acceptable.</a:t>
            </a:r>
            <a:endParaRPr lang="zh-CN" altLang="zh-CN" sz="2100" b="1" smtClean="0"/>
          </a:p>
          <a:p>
            <a:pPr marL="0" eaLnBrk="1" hangingPunct="1">
              <a:buFontTx/>
              <a:buNone/>
            </a:pPr>
            <a:r>
              <a:rPr lang="en-US" altLang="zh-CN" sz="2100" b="1" smtClean="0"/>
              <a:t>           Most of us are more focused______ our tasks in the morning than we are later in the day. So get an early start and try to be as productive___  possible before lunch. This will give you the confidence you need to get you through the afternoon and go home feeling accomplished.</a:t>
            </a:r>
            <a:endParaRPr lang="zh-CN" altLang="zh-CN" sz="2100" b="1" smtClean="0"/>
          </a:p>
          <a:p>
            <a:pPr marL="0" eaLnBrk="1" hangingPunct="1">
              <a:buFontTx/>
              <a:buNone/>
            </a:pPr>
            <a:r>
              <a:rPr lang="en-US" altLang="zh-CN" sz="2100" b="1" smtClean="0"/>
              <a:t>            Recent _______</a:t>
            </a:r>
            <a:r>
              <a:rPr lang="en-US" altLang="zh-CN" sz="2100" b="1" smtClean="0">
                <a:solidFill>
                  <a:srgbClr val="FF0000"/>
                </a:solidFill>
              </a:rPr>
              <a:t>(study) </a:t>
            </a:r>
            <a:r>
              <a:rPr lang="en-US" altLang="zh-CN" sz="2100" b="1" smtClean="0"/>
              <a:t>show that we are far more productive at work if we take short breaks_______ </a:t>
            </a:r>
            <a:r>
              <a:rPr lang="en-US" altLang="zh-CN" sz="2100" b="1" smtClean="0">
                <a:solidFill>
                  <a:srgbClr val="FF0000"/>
                </a:solidFill>
              </a:rPr>
              <a:t>(regular)</a:t>
            </a:r>
            <a:r>
              <a:rPr lang="en-US" altLang="zh-CN" sz="2100" b="1" smtClean="0"/>
              <a:t>. Give your body and brain a rest by stepping outside for _____while, exercising, or doing something you enjoy.</a:t>
            </a:r>
            <a:endParaRPr lang="zh-CN" altLang="zh-CN" sz="2100" b="1" smtClean="0"/>
          </a:p>
          <a:p>
            <a:pPr marL="0" eaLnBrk="1" hangingPunct="1">
              <a:buFontTx/>
              <a:buNone/>
            </a:pPr>
            <a:r>
              <a:rPr lang="en-US" altLang="zh-CN" sz="2100" b="1" smtClean="0"/>
              <a:t>            If you find something you love doing outside of the office, you'll be less likely______</a:t>
            </a:r>
            <a:r>
              <a:rPr lang="en-US" altLang="zh-CN" sz="2100" b="1" smtClean="0">
                <a:solidFill>
                  <a:srgbClr val="FF0000"/>
                </a:solidFill>
              </a:rPr>
              <a:t> (bring) </a:t>
            </a:r>
            <a:r>
              <a:rPr lang="en-US" altLang="zh-CN" sz="2100" b="1" smtClean="0"/>
              <a:t>your work home. It could be anything, gardening , cooking , music, sports but whatever it is, _____</a:t>
            </a:r>
            <a:r>
              <a:rPr lang="en-US" altLang="zh-CN" sz="2100" b="1" smtClean="0">
                <a:solidFill>
                  <a:srgbClr val="FF0000"/>
                </a:solidFill>
              </a:rPr>
              <a:t>(make) </a:t>
            </a:r>
            <a:r>
              <a:rPr lang="en-US" altLang="zh-CN" sz="2100" b="1" smtClean="0"/>
              <a:t>sure it's a relief from daily stress rather than another thing to worry about.</a:t>
            </a:r>
            <a:endParaRPr lang="zh-CN" altLang="zh-CN" sz="2100" b="1" smtClean="0"/>
          </a:p>
          <a:p>
            <a:pPr marL="0" eaLnBrk="1" hangingPunct="1"/>
            <a:endParaRPr lang="zh-CN" altLang="en-US" sz="2100" b="1" smtClean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内容占位符 4"/>
          <p:cNvSpPr>
            <a:spLocks noGrp="1"/>
          </p:cNvSpPr>
          <p:nvPr>
            <p:ph idx="4294967295"/>
          </p:nvPr>
        </p:nvSpPr>
        <p:spPr>
          <a:xfrm>
            <a:off x="0" y="79375"/>
            <a:ext cx="9375775" cy="6981825"/>
          </a:xfrm>
        </p:spPr>
        <p:txBody>
          <a:bodyPr/>
          <a:lstStyle/>
          <a:p>
            <a:pPr marL="0" eaLnBrk="1" hangingPunct="1">
              <a:spcBef>
                <a:spcPct val="50000"/>
              </a:spcBef>
              <a:buFontTx/>
              <a:buNone/>
            </a:pPr>
            <a:r>
              <a:rPr lang="en-US" altLang="zh-CN" sz="2100" smtClean="0"/>
              <a:t>     </a:t>
            </a:r>
            <a:r>
              <a:rPr lang="en-US" altLang="zh-CN" smtClean="0">
                <a:solidFill>
                  <a:srgbClr val="0000FF"/>
                </a:solidFill>
              </a:rPr>
              <a:t>( 2016全国</a:t>
            </a:r>
            <a:r>
              <a:rPr lang="zh-CN" altLang="en-US" smtClean="0">
                <a:solidFill>
                  <a:srgbClr val="0000FF"/>
                </a:solidFill>
              </a:rPr>
              <a:t>二卷</a:t>
            </a:r>
            <a:r>
              <a:rPr lang="en-US" altLang="zh-CN" smtClean="0">
                <a:solidFill>
                  <a:srgbClr val="0000FF"/>
                </a:solidFill>
              </a:rPr>
              <a:t> ) </a:t>
            </a:r>
            <a:endParaRPr lang="en-US" altLang="zh-CN" smtClean="0">
              <a:solidFill>
                <a:srgbClr val="0000FF"/>
              </a:solidFill>
            </a:endParaRPr>
          </a:p>
          <a:p>
            <a:pPr marL="0" eaLnBrk="1" hangingPunct="1">
              <a:buFontTx/>
              <a:buNone/>
            </a:pPr>
            <a:r>
              <a:rPr lang="en-US" altLang="zh-CN" sz="2100" b="1" smtClean="0"/>
              <a:t>     </a:t>
            </a:r>
            <a:r>
              <a:rPr lang="en-US" altLang="zh-CN" b="1" smtClean="0"/>
              <a:t>      </a:t>
            </a:r>
            <a:r>
              <a:rPr lang="en-US" altLang="zh-CN" sz="2800" b="1" smtClean="0"/>
              <a:t>If you feel stressed by responsibilities at work, you should take a step back and identify</a:t>
            </a:r>
            <a:r>
              <a:rPr lang="zh-CN" altLang="en-US" sz="2800" b="1" smtClean="0"/>
              <a:t>（识别）</a:t>
            </a:r>
            <a:r>
              <a:rPr lang="en-US" altLang="zh-CN" sz="2800" b="1" smtClean="0"/>
              <a:t>those of _______</a:t>
            </a:r>
            <a:r>
              <a:rPr lang="en-US" altLang="zh-CN" sz="2800" b="1" smtClean="0">
                <a:solidFill>
                  <a:srgbClr val="FF0000"/>
                </a:solidFill>
              </a:rPr>
              <a:t>(great)</a:t>
            </a:r>
            <a:r>
              <a:rPr lang="en-US" altLang="zh-CN" sz="2800" b="1" smtClean="0"/>
              <a:t> and less importance. Then, handle the most important tasks first ,so you'll feel a real sense of ___________</a:t>
            </a:r>
            <a:r>
              <a:rPr lang="en-US" altLang="zh-CN" sz="2800" b="1" smtClean="0">
                <a:solidFill>
                  <a:srgbClr val="FF0000"/>
                </a:solidFill>
              </a:rPr>
              <a:t>(achieve)</a:t>
            </a:r>
            <a:r>
              <a:rPr lang="en-US" altLang="zh-CN" sz="2800" b="1" smtClean="0"/>
              <a:t>. Leaving the less important things until tomorrow____ </a:t>
            </a:r>
            <a:r>
              <a:rPr lang="en-US" altLang="zh-CN" sz="2800" b="1" smtClean="0">
                <a:solidFill>
                  <a:srgbClr val="FF0000"/>
                </a:solidFill>
              </a:rPr>
              <a:t>(be)</a:t>
            </a:r>
            <a:r>
              <a:rPr lang="en-US" altLang="zh-CN" sz="2800" b="1" smtClean="0"/>
              <a:t> often acceptable.</a:t>
            </a:r>
            <a:endParaRPr lang="zh-CN" altLang="zh-CN" sz="2800" b="1" smtClean="0"/>
          </a:p>
          <a:p>
            <a:pPr marL="0" eaLnBrk="1" hangingPunct="1">
              <a:buFontTx/>
              <a:buNone/>
            </a:pPr>
            <a:r>
              <a:rPr lang="en-US" altLang="zh-CN" sz="2800" b="1" smtClean="0"/>
              <a:t>         Most of us are more focused______ our tasks in the morning than we are later in the day. So get an early start and try to be as productive___  possible before lunch. This will give you the confidence you need to get you through the afternoon and go home feeling accomplished.</a:t>
            </a:r>
            <a:endParaRPr lang="zh-CN" altLang="en-US" sz="2800" b="1" smtClean="0"/>
          </a:p>
        </p:txBody>
      </p:sp>
      <p:sp>
        <p:nvSpPr>
          <p:cNvPr id="4" name="TextBox 3"/>
          <p:cNvSpPr txBox="1"/>
          <p:nvPr/>
        </p:nvSpPr>
        <p:spPr>
          <a:xfrm>
            <a:off x="1524000" y="1600200"/>
            <a:ext cx="2270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greater</a:t>
            </a:r>
            <a:endParaRPr lang="en-US" altLang="zh-CN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9800" y="2438400"/>
            <a:ext cx="25606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achievement</a:t>
            </a:r>
            <a:endParaRPr lang="zh-CN" altLang="en-US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0" y="2895600"/>
            <a:ext cx="14509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is</a:t>
            </a:r>
            <a:endParaRPr lang="en-US" altLang="zh-CN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75" y="3833813"/>
            <a:ext cx="19002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on</a:t>
            </a:r>
            <a:endParaRPr lang="en-US" altLang="zh-CN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0800" y="4648200"/>
            <a:ext cx="13446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as</a:t>
            </a:r>
            <a:endParaRPr lang="en-US" altLang="zh-CN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内容占位符 4"/>
          <p:cNvSpPr>
            <a:spLocks noGrp="1"/>
          </p:cNvSpPr>
          <p:nvPr>
            <p:ph idx="4294967295"/>
          </p:nvPr>
        </p:nvSpPr>
        <p:spPr>
          <a:xfrm>
            <a:off x="76200" y="306388"/>
            <a:ext cx="9182100" cy="6980237"/>
          </a:xfrm>
        </p:spPr>
        <p:txBody>
          <a:bodyPr/>
          <a:lstStyle/>
          <a:p>
            <a:pPr marL="0" eaLnBrk="1" hangingPunct="1">
              <a:spcBef>
                <a:spcPct val="50000"/>
              </a:spcBef>
              <a:buFontTx/>
              <a:buNone/>
            </a:pPr>
            <a:r>
              <a:rPr lang="en-US" altLang="zh-CN" sz="2100" smtClean="0"/>
              <a:t>     </a:t>
            </a:r>
            <a:r>
              <a:rPr lang="en-US" altLang="zh-CN" smtClean="0">
                <a:solidFill>
                  <a:srgbClr val="0000FF"/>
                </a:solidFill>
              </a:rPr>
              <a:t>( 2016全国</a:t>
            </a:r>
            <a:r>
              <a:rPr lang="zh-CN" altLang="en-US" smtClean="0">
                <a:solidFill>
                  <a:srgbClr val="0000FF"/>
                </a:solidFill>
              </a:rPr>
              <a:t>二卷</a:t>
            </a:r>
            <a:r>
              <a:rPr lang="en-US" altLang="zh-CN" smtClean="0">
                <a:solidFill>
                  <a:srgbClr val="0000FF"/>
                </a:solidFill>
              </a:rPr>
              <a:t> ) </a:t>
            </a:r>
            <a:endParaRPr lang="en-US" altLang="zh-CN" smtClean="0">
              <a:solidFill>
                <a:srgbClr val="0000FF"/>
              </a:solidFill>
            </a:endParaRPr>
          </a:p>
          <a:p>
            <a:pPr marL="0" eaLnBrk="1" hangingPunct="1">
              <a:buFontTx/>
              <a:buNone/>
            </a:pPr>
            <a:r>
              <a:rPr lang="en-US" altLang="zh-CN" sz="2100" b="1" smtClean="0"/>
              <a:t>            </a:t>
            </a:r>
            <a:r>
              <a:rPr lang="en-US" altLang="zh-CN" sz="3000" b="1" smtClean="0"/>
              <a:t>Recent _______</a:t>
            </a:r>
            <a:r>
              <a:rPr lang="en-US" altLang="zh-CN" sz="2800" b="1" smtClean="0">
                <a:solidFill>
                  <a:srgbClr val="FF0000"/>
                </a:solidFill>
              </a:rPr>
              <a:t>(study)</a:t>
            </a:r>
            <a:r>
              <a:rPr lang="en-US" altLang="zh-CN" sz="3000" b="1" smtClean="0"/>
              <a:t> show that we are far more productive at work if we take short breaks_______ </a:t>
            </a:r>
            <a:r>
              <a:rPr lang="en-US" altLang="zh-CN" sz="2800" b="1" smtClean="0">
                <a:solidFill>
                  <a:srgbClr val="FF0000"/>
                </a:solidFill>
              </a:rPr>
              <a:t>(regular)</a:t>
            </a:r>
            <a:r>
              <a:rPr lang="en-US" altLang="zh-CN" sz="3000" b="1" smtClean="0"/>
              <a:t>. Give your body and brain a rest by stepping outside for _____while, exercising, or doing something you enjoy.</a:t>
            </a:r>
            <a:endParaRPr lang="zh-CN" altLang="zh-CN" sz="3000" b="1" smtClean="0"/>
          </a:p>
          <a:p>
            <a:pPr marL="0" eaLnBrk="1" hangingPunct="1">
              <a:buFontTx/>
              <a:buNone/>
            </a:pPr>
            <a:r>
              <a:rPr lang="en-US" altLang="zh-CN" sz="3000" b="1" smtClean="0"/>
              <a:t>           If you find something you love doing outside of the office, you'll be less likely______ </a:t>
            </a:r>
            <a:r>
              <a:rPr lang="en-US" altLang="zh-CN" sz="2800" b="1" smtClean="0">
                <a:solidFill>
                  <a:srgbClr val="FF0000"/>
                </a:solidFill>
              </a:rPr>
              <a:t>(bring)</a:t>
            </a:r>
            <a:r>
              <a:rPr lang="en-US" altLang="zh-CN" sz="3000" b="1" smtClean="0"/>
              <a:t> your work home. It could be anything, gardening , cooking , music, sports but whatever it is, _____</a:t>
            </a:r>
            <a:r>
              <a:rPr lang="en-US" altLang="zh-CN" sz="2800" b="1" smtClean="0">
                <a:solidFill>
                  <a:srgbClr val="FF0000"/>
                </a:solidFill>
              </a:rPr>
              <a:t>(make)</a:t>
            </a:r>
            <a:r>
              <a:rPr lang="en-US" altLang="zh-CN" sz="3000" b="1" smtClean="0"/>
              <a:t> sure it's a relief from daily stress rather than another thing to worry about.</a:t>
            </a:r>
            <a:endParaRPr lang="zh-CN" altLang="zh-CN" sz="3000" b="1" smtClean="0"/>
          </a:p>
          <a:p>
            <a:pPr marL="0" eaLnBrk="1" hangingPunct="1"/>
            <a:endParaRPr lang="zh-CN" altLang="en-US" sz="3000" b="1" smtClean="0"/>
          </a:p>
        </p:txBody>
      </p:sp>
      <p:sp>
        <p:nvSpPr>
          <p:cNvPr id="9" name="TextBox 8"/>
          <p:cNvSpPr txBox="1"/>
          <p:nvPr/>
        </p:nvSpPr>
        <p:spPr>
          <a:xfrm>
            <a:off x="1981200" y="838200"/>
            <a:ext cx="19002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studies</a:t>
            </a:r>
            <a:endParaRPr lang="en-US" altLang="zh-CN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0" y="1773238"/>
            <a:ext cx="18986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regularly</a:t>
            </a:r>
            <a:endParaRPr lang="en-US" altLang="zh-CN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35788" y="2286000"/>
            <a:ext cx="727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a</a:t>
            </a:r>
            <a:endParaRPr lang="en-US" altLang="zh-CN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7400" y="3748088"/>
            <a:ext cx="19002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to bring</a:t>
            </a:r>
            <a:endParaRPr lang="en-US" altLang="zh-CN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5105400"/>
            <a:ext cx="1108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t>make</a:t>
            </a:r>
            <a:endParaRPr lang="en-US" altLang="zh-CN" sz="2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ChangeArrowheads="1"/>
          </p:cNvSpPr>
          <p:nvPr/>
        </p:nvSpPr>
        <p:spPr bwMode="auto">
          <a:xfrm>
            <a:off x="369888" y="630238"/>
            <a:ext cx="8234362" cy="782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r>
              <a:rPr lang="zh-CN" altLang="en-US" sz="3200" b="1">
                <a:solidFill>
                  <a:schemeClr val="tx2"/>
                </a:solidFill>
              </a:rPr>
              <a:t>语法填空解题技巧</a:t>
            </a:r>
            <a:r>
              <a:rPr lang="zh-CN" altLang="en-US" sz="2400" b="1">
                <a:solidFill>
                  <a:schemeClr val="tx2"/>
                </a:solidFill>
              </a:rPr>
              <a:t>（</a:t>
            </a:r>
            <a:r>
              <a:rPr lang="zh-CN" altLang="en-US" sz="2800" b="1">
                <a:solidFill>
                  <a:schemeClr val="tx2"/>
                </a:solidFill>
              </a:rPr>
              <a:t>“由大到小”</a:t>
            </a:r>
            <a:r>
              <a:rPr lang="zh-CN" altLang="en-US" sz="3600" b="1">
                <a:solidFill>
                  <a:schemeClr val="tx2"/>
                </a:solidFill>
              </a:rPr>
              <a:t> </a:t>
            </a:r>
            <a:r>
              <a:rPr lang="zh-CN" altLang="en-US" b="1">
                <a:solidFill>
                  <a:schemeClr val="tx2"/>
                </a:solidFill>
              </a:rPr>
              <a:t>）</a:t>
            </a:r>
            <a:endParaRPr lang="zh-CN" altLang="en-US" b="1">
              <a:solidFill>
                <a:schemeClr val="tx2"/>
              </a:solidFill>
            </a:endParaRPr>
          </a:p>
        </p:txBody>
      </p:sp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611188" y="1557338"/>
            <a:ext cx="82089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Verdana" panose="020B0604030504040204" pitchFamily="34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Verdana" panose="020B0604030504040204" pitchFamily="34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</a:rPr>
              <a:t>通读全文、了解大意、把握特征、弄清文脉。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611188" y="2565400"/>
            <a:ext cx="82089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Verdana" panose="020B0604030504040204" pitchFamily="34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Verdana" panose="020B0604030504040204" pitchFamily="34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</a:rPr>
              <a:t>巧用已知，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  <a:hlinkClick r:id="rId1" action="ppaction://hlinkfile"/>
              </a:rPr>
              <a:t>连线画图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</a:rPr>
              <a:t>、降低难度、铺平道路。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611188" y="3644900"/>
            <a:ext cx="82089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Verdana" panose="020B0604030504040204" pitchFamily="34" charset="0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Verdana" panose="020B0604030504040204" pitchFamily="34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</a:rPr>
              <a:t>理解句意、分析结构、大胆猜测、各个击破</a:t>
            </a:r>
            <a:r>
              <a:rPr lang="zh-CN" altLang="en-US">
                <a:solidFill>
                  <a:srgbClr val="FF0000"/>
                </a:solidFill>
                <a:latin typeface="Verdana" panose="020B0604030504040204" pitchFamily="34" charset="0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Verdana" panose="020B0604030504040204" pitchFamily="34" charset="0"/>
              </a:rPr>
              <a:t>。</a:t>
            </a:r>
            <a:endParaRPr lang="zh-CN" altLang="en-US" sz="280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611188" y="4581525"/>
            <a:ext cx="82089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Verdana" panose="020B0604030504040204" pitchFamily="34" charset="0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Verdana" panose="020B0604030504040204" pitchFamily="34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</a:rPr>
              <a:t>重读全篇、仔细核查、语法正确、语意贯通。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611188" y="5373688"/>
            <a:ext cx="9001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</a:rPr>
              <a:t>、拼写正确、书写规范、大小写准确（注意三写）。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/>
      <p:bldP spid="135172" grpId="0"/>
      <p:bldP spid="135173" grpId="0"/>
      <p:bldP spid="135174" grpId="0"/>
      <p:bldP spid="1351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body" idx="4294967295"/>
          </p:nvPr>
        </p:nvSpPr>
        <p:spPr>
          <a:xfrm>
            <a:off x="914400" y="11969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rgbClr val="0000FF"/>
                </a:solidFill>
              </a:rPr>
              <a:t>学习建议</a:t>
            </a:r>
            <a:r>
              <a:rPr lang="zh-CN" altLang="en-US" b="1" smtClean="0">
                <a:solidFill>
                  <a:srgbClr val="0000FF"/>
                </a:solidFill>
              </a:rPr>
              <a:t>：</a:t>
            </a:r>
            <a:endParaRPr lang="zh-CN" altLang="en-US" b="1" smtClean="0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endParaRPr lang="zh-CN" altLang="en-US" b="1" smtClean="0">
              <a:solidFill>
                <a:srgbClr val="0000FF"/>
              </a:solidFill>
            </a:endParaRPr>
          </a:p>
        </p:txBody>
      </p:sp>
      <p:pic>
        <p:nvPicPr>
          <p:cNvPr id="36866" name="Picture 4" descr="E0AE19FAC3B475A4AD708321732DE5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300788" y="5589588"/>
            <a:ext cx="84613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5" descr="E0AE19FAC3B475A4AD708321732DE5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019925" y="5589588"/>
            <a:ext cx="846138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6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867400" y="6096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7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48400" y="1066800"/>
            <a:ext cx="152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8"/>
          <p:cNvSpPr>
            <a:spLocks noChangeArrowheads="1"/>
          </p:cNvSpPr>
          <p:nvPr/>
        </p:nvSpPr>
        <p:spPr bwMode="auto">
          <a:xfrm>
            <a:off x="609600" y="3733800"/>
            <a:ext cx="7772400" cy="1390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br>
              <a:rPr lang="zh-CN" altLang="en-US" sz="5400">
                <a:solidFill>
                  <a:srgbClr val="008000"/>
                </a:solidFill>
                <a:ea typeface="隶书"/>
                <a:cs typeface="隶书"/>
              </a:rPr>
            </a:br>
            <a:br>
              <a:rPr lang="zh-CN" altLang="en-US" sz="5400">
                <a:solidFill>
                  <a:srgbClr val="008000"/>
                </a:solidFill>
                <a:ea typeface="隶书"/>
                <a:cs typeface="隶书"/>
              </a:rPr>
            </a:br>
            <a:endParaRPr lang="zh-CN" altLang="en-US" sz="5400">
              <a:solidFill>
                <a:srgbClr val="008000"/>
              </a:solidFill>
              <a:ea typeface="隶书"/>
              <a:cs typeface="隶书"/>
            </a:endParaRPr>
          </a:p>
        </p:txBody>
      </p:sp>
      <p:pic>
        <p:nvPicPr>
          <p:cNvPr id="36871" name="Picture 9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14600" y="4760913"/>
            <a:ext cx="2435225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矩形 56329"/>
          <p:cNvSpPr>
            <a:spLocks noChangeArrowheads="1"/>
          </p:cNvSpPr>
          <p:nvPr/>
        </p:nvSpPr>
        <p:spPr bwMode="auto">
          <a:xfrm>
            <a:off x="1938338" y="2420938"/>
            <a:ext cx="4691062" cy="260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anose="020B0604020202020204"/>
              <a:buChar char="•"/>
            </a:pPr>
            <a:r>
              <a:rPr lang="zh-CN" altLang="en-US" sz="3600" b="1">
                <a:solidFill>
                  <a:srgbClr val="0000FF"/>
                </a:solidFill>
                <a:ea typeface="华文隶书"/>
                <a:cs typeface="华文隶书"/>
              </a:rPr>
              <a:t>不断记忆，积累词汇</a:t>
            </a:r>
            <a:endParaRPr lang="zh-CN" altLang="en-US" sz="3600" b="1">
              <a:solidFill>
                <a:srgbClr val="0000FF"/>
              </a:solidFill>
              <a:ea typeface="华文隶书"/>
              <a:cs typeface="华文隶书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/>
              <a:buChar char="•"/>
            </a:pPr>
            <a:r>
              <a:rPr lang="zh-CN" altLang="en-US" sz="3600" b="1">
                <a:solidFill>
                  <a:srgbClr val="0000FF"/>
                </a:solidFill>
                <a:ea typeface="华文隶书"/>
                <a:cs typeface="华文隶书"/>
              </a:rPr>
              <a:t>夯实基础，学好语法</a:t>
            </a:r>
            <a:endParaRPr lang="zh-CN" altLang="en-US" sz="3600" b="1">
              <a:solidFill>
                <a:srgbClr val="0000FF"/>
              </a:solidFill>
              <a:ea typeface="华文隶书"/>
              <a:cs typeface="华文隶书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/>
              <a:buChar char="•"/>
            </a:pPr>
            <a:r>
              <a:rPr lang="zh-CN" altLang="en-US" sz="3600" b="1">
                <a:solidFill>
                  <a:srgbClr val="0000FF"/>
                </a:solidFill>
                <a:ea typeface="华文隶书"/>
                <a:cs typeface="华文隶书"/>
              </a:rPr>
              <a:t>大声朗读，培养语感</a:t>
            </a:r>
            <a:endParaRPr lang="zh-CN" altLang="en-US" sz="3600" b="1">
              <a:solidFill>
                <a:srgbClr val="0000FF"/>
              </a:solidFill>
              <a:ea typeface="华文隶书"/>
              <a:cs typeface="华文隶书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/>
              <a:buChar char="•"/>
            </a:pPr>
            <a:r>
              <a:rPr lang="zh-CN" altLang="en-US" sz="3600" b="1">
                <a:solidFill>
                  <a:srgbClr val="0000FF"/>
                </a:solidFill>
                <a:ea typeface="华文隶书"/>
                <a:cs typeface="华文隶书"/>
              </a:rPr>
              <a:t>坚持不懈，多做练习</a:t>
            </a:r>
            <a:endParaRPr lang="zh-CN" altLang="en-US" sz="3600" b="1">
              <a:solidFill>
                <a:srgbClr val="0000FF"/>
              </a:solidFill>
              <a:ea typeface="华文隶书"/>
              <a:cs typeface="华文隶书"/>
            </a:endParaRPr>
          </a:p>
        </p:txBody>
      </p:sp>
      <p:sp>
        <p:nvSpPr>
          <p:cNvPr id="56331" name="矩形 56330"/>
          <p:cNvSpPr/>
          <p:nvPr/>
        </p:nvSpPr>
        <p:spPr>
          <a:xfrm>
            <a:off x="611188" y="115888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Practice Makes Perfect!</a:t>
            </a:r>
            <a:endParaRPr lang="en-US" altLang="zh-CN" b="1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pSp>
        <p:nvGrpSpPr>
          <p:cNvPr id="36874" name="Group 2"/>
          <p:cNvGrpSpPr/>
          <p:nvPr/>
        </p:nvGrpSpPr>
        <p:grpSpPr>
          <a:xfrm>
            <a:off x="101600" y="2363788"/>
            <a:ext cx="315913" cy="315912"/>
            <a:chOff x="0" y="0"/>
            <a:chExt cx="630237" cy="630238"/>
          </a:xfrm>
        </p:grpSpPr>
        <p:sp>
          <p:nvSpPr>
            <p:cNvPr id="36882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6883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36875" name="Oval 4"/>
          <p:cNvSpPr>
            <a:spLocks noChangeArrowheads="1"/>
          </p:cNvSpPr>
          <p:nvPr/>
        </p:nvSpPr>
        <p:spPr bwMode="auto">
          <a:xfrm>
            <a:off x="98425" y="10604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36876" name="Group 7"/>
          <p:cNvGrpSpPr/>
          <p:nvPr/>
        </p:nvGrpSpPr>
        <p:grpSpPr>
          <a:xfrm>
            <a:off x="101600" y="5084763"/>
            <a:ext cx="314325" cy="314325"/>
            <a:chOff x="0" y="0"/>
            <a:chExt cx="630238" cy="630237"/>
          </a:xfrm>
        </p:grpSpPr>
        <p:sp>
          <p:nvSpPr>
            <p:cNvPr id="36880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6881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36877" name="Group 7"/>
          <p:cNvGrpSpPr/>
          <p:nvPr/>
        </p:nvGrpSpPr>
        <p:grpSpPr>
          <a:xfrm>
            <a:off x="103188" y="3678238"/>
            <a:ext cx="314325" cy="314325"/>
            <a:chOff x="0" y="0"/>
            <a:chExt cx="630238" cy="630237"/>
          </a:xfrm>
        </p:grpSpPr>
        <p:sp>
          <p:nvSpPr>
            <p:cNvPr id="36878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36879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BAN_1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38200" y="1066800"/>
            <a:ext cx="3384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1066800" y="1066800"/>
            <a:ext cx="26114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2" name="Rectangle 4"/>
          <p:cNvSpPr>
            <a:spLocks noGrp="1" noRot="1"/>
          </p:cNvSpPr>
          <p:nvPr>
            <p:ph idx="4294967295"/>
          </p:nvPr>
        </p:nvSpPr>
        <p:spPr>
          <a:xfrm>
            <a:off x="533400" y="2894013"/>
            <a:ext cx="8223250" cy="1168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3400" b="1" smtClean="0">
                <a:solidFill>
                  <a:srgbClr val="3333FF"/>
                </a:solidFill>
              </a:rPr>
              <a:t>Review what we have learned today.</a:t>
            </a:r>
            <a:endParaRPr lang="en-US" altLang="zh-CN" sz="3400" b="1" smtClean="0">
              <a:solidFill>
                <a:srgbClr val="3333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3400" b="1" smtClean="0">
                <a:solidFill>
                  <a:srgbClr val="3333FF"/>
                </a:solidFill>
              </a:rPr>
              <a:t>Finish the exercises in the paper.</a:t>
            </a:r>
            <a:endParaRPr lang="en-US" altLang="zh-CN" sz="3400" b="1" smtClean="0">
              <a:solidFill>
                <a:srgbClr val="3333FF"/>
              </a:solidFill>
            </a:endParaRPr>
          </a:p>
        </p:txBody>
      </p:sp>
      <p:grpSp>
        <p:nvGrpSpPr>
          <p:cNvPr id="48133" name="Group 2"/>
          <p:cNvGrpSpPr/>
          <p:nvPr/>
        </p:nvGrpSpPr>
        <p:grpSpPr>
          <a:xfrm>
            <a:off x="101600" y="2363788"/>
            <a:ext cx="315913" cy="315912"/>
            <a:chOff x="0" y="0"/>
            <a:chExt cx="630237" cy="630238"/>
          </a:xfrm>
        </p:grpSpPr>
        <p:sp>
          <p:nvSpPr>
            <p:cNvPr id="48134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48135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48136" name="Oval 4"/>
          <p:cNvSpPr>
            <a:spLocks noChangeArrowheads="1"/>
          </p:cNvSpPr>
          <p:nvPr/>
        </p:nvSpPr>
        <p:spPr bwMode="auto">
          <a:xfrm>
            <a:off x="98425" y="10604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48137" name="Group 7"/>
          <p:cNvGrpSpPr/>
          <p:nvPr/>
        </p:nvGrpSpPr>
        <p:grpSpPr>
          <a:xfrm>
            <a:off x="101600" y="5084763"/>
            <a:ext cx="314325" cy="314325"/>
            <a:chOff x="0" y="0"/>
            <a:chExt cx="630238" cy="630237"/>
          </a:xfrm>
        </p:grpSpPr>
        <p:sp>
          <p:nvSpPr>
            <p:cNvPr id="48138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48139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48140" name="Group 7"/>
          <p:cNvGrpSpPr/>
          <p:nvPr/>
        </p:nvGrpSpPr>
        <p:grpSpPr>
          <a:xfrm>
            <a:off x="103188" y="3678238"/>
            <a:ext cx="314325" cy="314325"/>
            <a:chOff x="0" y="0"/>
            <a:chExt cx="630238" cy="630237"/>
          </a:xfrm>
        </p:grpSpPr>
        <p:sp>
          <p:nvSpPr>
            <p:cNvPr id="48141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48142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266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7890" name="文本占位符 266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7891" name="图片 266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34925" y="26988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图片 26628" descr="RW_0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59563" y="2349500"/>
            <a:ext cx="762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文本框 26629"/>
          <p:cNvSpPr txBox="1">
            <a:spLocks noChangeArrowheads="1"/>
          </p:cNvSpPr>
          <p:nvPr/>
        </p:nvSpPr>
        <p:spPr bwMode="auto">
          <a:xfrm>
            <a:off x="2268538" y="2636838"/>
            <a:ext cx="3810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4000" b="1">
                <a:solidFill>
                  <a:srgbClr val="9900FF"/>
                </a:solidFill>
                <a:latin typeface="Times New Roman" panose="02020603050405020304" pitchFamily="18" charset="0"/>
              </a:rPr>
              <a:t>Success ahead!</a:t>
            </a:r>
            <a:endParaRPr lang="en-US" altLang="zh-CN" sz="4000" b="1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文本框 26631"/>
          <p:cNvSpPr txBox="1">
            <a:spLocks noChangeArrowheads="1"/>
          </p:cNvSpPr>
          <p:nvPr/>
        </p:nvSpPr>
        <p:spPr bwMode="auto">
          <a:xfrm>
            <a:off x="2051050" y="1412875"/>
            <a:ext cx="482441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6000" b="1" i="1"/>
              <a:t>Thank you !</a:t>
            </a:r>
            <a:endParaRPr lang="en-US" altLang="zh-CN" sz="6000" b="1" i="1"/>
          </a:p>
        </p:txBody>
      </p:sp>
      <p:pic>
        <p:nvPicPr>
          <p:cNvPr id="37895" name="图片 26632" descr="046b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95288" y="549275"/>
            <a:ext cx="684212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950700" y="10426700"/>
            <a:ext cx="431800" cy="2794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ChangeArrowheads="1"/>
          </p:cNvSpPr>
          <p:nvPr/>
        </p:nvSpPr>
        <p:spPr bwMode="auto">
          <a:xfrm>
            <a:off x="914400" y="1570038"/>
            <a:ext cx="8229600" cy="5287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4000" b="1">
                <a:solidFill>
                  <a:srgbClr val="008000"/>
                </a:solidFill>
                <a:latin typeface="华文新魏"/>
                <a:ea typeface="华文新魏"/>
                <a:cs typeface="华文新魏"/>
              </a:rPr>
              <a:t>1</a:t>
            </a:r>
            <a:r>
              <a:rPr lang="zh-CN" altLang="en-US" sz="4000" b="1">
                <a:solidFill>
                  <a:srgbClr val="008000"/>
                </a:solidFill>
                <a:latin typeface="华文新魏"/>
                <a:ea typeface="华文新魏"/>
                <a:cs typeface="华文新魏"/>
              </a:rPr>
              <a:t>、快速浏览全文，把握文章大意和作者写作意图，总体时态；</a:t>
            </a:r>
            <a:endParaRPr lang="zh-CN" altLang="en-US" sz="4000" b="1">
              <a:solidFill>
                <a:srgbClr val="008000"/>
              </a:solidFill>
              <a:latin typeface="华文新魏"/>
              <a:ea typeface="华文新魏"/>
              <a:cs typeface="华文新魏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4000" b="1">
                <a:solidFill>
                  <a:srgbClr val="008000"/>
                </a:solidFill>
                <a:latin typeface="华文新魏"/>
                <a:ea typeface="华文新魏"/>
                <a:cs typeface="华文新魏"/>
              </a:rPr>
              <a:t>2</a:t>
            </a:r>
            <a:r>
              <a:rPr lang="zh-CN" altLang="en-US" sz="4000" b="1">
                <a:solidFill>
                  <a:srgbClr val="008000"/>
                </a:solidFill>
                <a:latin typeface="华文新魏"/>
                <a:ea typeface="华文新魏"/>
                <a:cs typeface="华文新魏"/>
              </a:rPr>
              <a:t>、分析句子结构</a:t>
            </a:r>
            <a:r>
              <a:rPr lang="en-US" altLang="zh-CN" sz="4000" b="1">
                <a:solidFill>
                  <a:srgbClr val="008000"/>
                </a:solidFill>
                <a:latin typeface="华文新魏"/>
                <a:ea typeface="华文新魏"/>
                <a:cs typeface="华文新魏"/>
              </a:rPr>
              <a:t>---</a:t>
            </a:r>
            <a:r>
              <a:rPr lang="zh-CN" altLang="en-US" sz="4000" b="1">
                <a:solidFill>
                  <a:srgbClr val="008000"/>
                </a:solidFill>
                <a:latin typeface="华文新魏"/>
                <a:ea typeface="华文新魏"/>
                <a:cs typeface="华文新魏"/>
              </a:rPr>
              <a:t>主谓结构</a:t>
            </a:r>
            <a:r>
              <a:rPr lang="en-US" altLang="zh-CN" sz="4000" b="1">
                <a:solidFill>
                  <a:srgbClr val="008000"/>
                </a:solidFill>
                <a:latin typeface="华文新魏"/>
                <a:ea typeface="华文新魏"/>
                <a:cs typeface="华文新魏"/>
              </a:rPr>
              <a:t>;</a:t>
            </a:r>
            <a:endParaRPr lang="en-US" altLang="zh-CN" sz="4000" b="1">
              <a:solidFill>
                <a:srgbClr val="008000"/>
              </a:solidFill>
              <a:latin typeface="华文新魏"/>
              <a:ea typeface="华文新魏"/>
              <a:cs typeface="华文新魏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4000" b="1">
                <a:solidFill>
                  <a:srgbClr val="008000"/>
                </a:solidFill>
                <a:latin typeface="华文新魏"/>
                <a:ea typeface="华文新魏"/>
                <a:cs typeface="华文新魏"/>
              </a:rPr>
              <a:t>3</a:t>
            </a:r>
            <a:r>
              <a:rPr lang="zh-CN" altLang="en-US" sz="4000" b="1">
                <a:solidFill>
                  <a:srgbClr val="008000"/>
                </a:solidFill>
                <a:latin typeface="华文新魏"/>
                <a:ea typeface="华文新魏"/>
                <a:cs typeface="华文新魏"/>
              </a:rPr>
              <a:t>、根据上下文把握空格意思。</a:t>
            </a:r>
            <a:endParaRPr lang="zh-CN" altLang="en-US" sz="4000" b="1">
              <a:solidFill>
                <a:srgbClr val="008000"/>
              </a:solidFill>
              <a:latin typeface="华文新魏"/>
              <a:ea typeface="华文新魏"/>
              <a:cs typeface="华文新魏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4000" b="1">
              <a:solidFill>
                <a:srgbClr val="008000"/>
              </a:solidFill>
              <a:latin typeface="华文新魏" charset="0"/>
              <a:ea typeface="华文新魏" charset="0"/>
              <a:cs typeface="华文新魏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zh-CN" sz="3200"/>
          </a:p>
        </p:txBody>
      </p:sp>
      <p:grpSp>
        <p:nvGrpSpPr>
          <p:cNvPr id="18434" name="Group 15"/>
          <p:cNvGrpSpPr/>
          <p:nvPr/>
        </p:nvGrpSpPr>
        <p:grpSpPr>
          <a:xfrm>
            <a:off x="2209800" y="533400"/>
            <a:ext cx="4171950" cy="890588"/>
            <a:chOff x="113" y="300"/>
            <a:chExt cx="1633" cy="409"/>
          </a:xfrm>
        </p:grpSpPr>
        <p:sp>
          <p:nvSpPr>
            <p:cNvPr id="18435" name="Rectangle 16"/>
            <p:cNvSpPr>
              <a:spLocks noChangeArrowheads="1"/>
            </p:cNvSpPr>
            <p:nvPr/>
          </p:nvSpPr>
          <p:spPr bwMode="auto">
            <a:xfrm>
              <a:off x="113" y="300"/>
              <a:ext cx="1633" cy="40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</a:ln>
            <a:effectLst>
              <a:prstShdw prst="shdw17" dist="17961" dir="2700000">
                <a:srgbClr val="5C7A99"/>
              </a:prstShdw>
            </a:effectLst>
          </p:spPr>
          <p:txBody>
            <a:bodyPr wrap="none" anchor="ctr"/>
            <a:lstStyle/>
            <a:p>
              <a:pPr algn="ctr">
                <a:buFont typeface="Arial" panose="020B0604020202020204"/>
                <a:buNone/>
              </a:pPr>
              <a:endParaRPr lang="zh-CN" altLang="zh-CN" sz="4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36" name="WordArt 17"/>
            <p:cNvSpPr>
              <a:spLocks noTextEdit="1"/>
            </p:cNvSpPr>
            <p:nvPr/>
          </p:nvSpPr>
          <p:spPr bwMode="auto">
            <a:xfrm>
              <a:off x="158" y="346"/>
              <a:ext cx="1496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6600FF"/>
                    </a:solidFill>
                    <a:round/>
                  </a:ln>
                  <a:solidFill>
                    <a:srgbClr val="FF99CC"/>
                  </a:solidFill>
                  <a:effectLst>
                    <a:prstShdw prst="shdw17" dist="17961" dir="2700000">
                      <a:srgbClr val="3D0099"/>
                    </a:prst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◆ 三个解题步骤</a:t>
              </a:r>
              <a:endParaRPr lang="zh-CN" altLang="en-US" sz="3600" b="1" kern="10">
                <a:ln w="9525">
                  <a:solidFill>
                    <a:srgbClr val="6600FF"/>
                  </a:solidFill>
                  <a:round/>
                </a:ln>
                <a:solidFill>
                  <a:srgbClr val="FF99CC"/>
                </a:solidFill>
                <a:effectLst>
                  <a:prstShdw prst="shdw17" dist="17961" dir="2700000">
                    <a:srgbClr val="3D0099"/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3249"/>
          <p:cNvSpPr txBox="1">
            <a:spLocks noChangeArrowheads="1"/>
          </p:cNvSpPr>
          <p:nvPr/>
        </p:nvSpPr>
        <p:spPr bwMode="auto">
          <a:xfrm>
            <a:off x="0" y="-100013"/>
            <a:ext cx="9144000" cy="701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 typeface="Arial" panose="020B0604020202020204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Yangshuo, China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Arial" panose="020B0604020202020204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     </a:t>
            </a:r>
            <a:r>
              <a:rPr lang="en-US" altLang="zh-CN" sz="2700" b="1">
                <a:latin typeface="Times New Roman" panose="02020603050405020304" pitchFamily="18" charset="0"/>
              </a:rPr>
              <a:t>It was raining lightly when I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61</a:t>
            </a:r>
            <a:r>
              <a:rPr lang="en-US" altLang="zh-CN" sz="2700" b="1">
                <a:latin typeface="Times New Roman" panose="02020603050405020304" pitchFamily="18" charset="0"/>
              </a:rPr>
              <a:t>____________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(arrive)</a:t>
            </a:r>
            <a:r>
              <a:rPr lang="en-US" altLang="zh-CN" sz="2700" b="1">
                <a:latin typeface="Times New Roman" panose="02020603050405020304" pitchFamily="18" charset="0"/>
              </a:rPr>
              <a:t> in Yangshuo just before dawn. But I didn’t care. A few hours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62</a:t>
            </a:r>
            <a:r>
              <a:rPr lang="en-US" altLang="zh-CN" sz="2700" b="1">
                <a:latin typeface="Times New Roman" panose="02020603050405020304" pitchFamily="18" charset="0"/>
              </a:rPr>
              <a:t>________________, I’d been at home in Hong Kong, with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63</a:t>
            </a:r>
            <a:r>
              <a:rPr lang="en-US" altLang="zh-CN" sz="2700" b="1">
                <a:latin typeface="Times New Roman" panose="02020603050405020304" pitchFamily="18" charset="0"/>
              </a:rPr>
              <a:t>__________ choking smog. Here, the air was clean and fresh, even with the rain. </a:t>
            </a:r>
            <a:endParaRPr lang="en-US" altLang="zh-CN" sz="2700" b="1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Arial" panose="020B0604020202020204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     I’d skipped nearby Guilin, a dream place for tourists seeking the limestone mountain tops and dark waters of the Li River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64</a:t>
            </a:r>
            <a:r>
              <a:rPr lang="en-US" altLang="zh-CN" sz="2700" b="1">
                <a:latin typeface="Times New Roman" panose="02020603050405020304" pitchFamily="18" charset="0"/>
              </a:rPr>
              <a:t>___________ are pictured by artists in so many Chinese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65</a:t>
            </a:r>
            <a:r>
              <a:rPr lang="en-US" altLang="zh-CN" sz="2700" b="1">
                <a:latin typeface="Times New Roman" panose="02020603050405020304" pitchFamily="18" charset="0"/>
              </a:rPr>
              <a:t>__________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(painting)</a:t>
            </a:r>
            <a:r>
              <a:rPr lang="en-US" altLang="zh-CN" sz="2700" b="1">
                <a:latin typeface="Times New Roman" panose="02020603050405020304" pitchFamily="18" charset="0"/>
              </a:rPr>
              <a:t>. Instead, I ‘d head straight for Yangshuo. For those who fly to Guilin, it’s only an hour away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66</a:t>
            </a:r>
            <a:r>
              <a:rPr lang="en-US" altLang="zh-CN" sz="2700" b="1">
                <a:latin typeface="Times New Roman" panose="02020603050405020304" pitchFamily="18" charset="0"/>
              </a:rPr>
              <a:t>__________ car and offers all the scenery of the better-known city. </a:t>
            </a:r>
            <a:endParaRPr lang="en-US" altLang="zh-CN" sz="2700" b="1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Arial" panose="020B0604020202020204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     Yangshuo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67</a:t>
            </a:r>
            <a:r>
              <a:rPr lang="en-US" altLang="zh-CN" sz="2700" b="1">
                <a:latin typeface="Times New Roman" panose="02020603050405020304" pitchFamily="18" charset="0"/>
              </a:rPr>
              <a:t>__________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(be)</a:t>
            </a:r>
            <a:r>
              <a:rPr lang="en-US" altLang="zh-CN" sz="2700" b="1">
                <a:latin typeface="Times New Roman" panose="02020603050405020304" pitchFamily="18" charset="0"/>
              </a:rPr>
              <a:t> really beautiful. A study of travelers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68</a:t>
            </a:r>
            <a:r>
              <a:rPr lang="en-US" altLang="zh-CN" sz="2700" b="1">
                <a:latin typeface="Times New Roman" panose="02020603050405020304" pitchFamily="18" charset="0"/>
              </a:rPr>
              <a:t>__________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(conduct)</a:t>
            </a:r>
            <a:r>
              <a:rPr lang="en-US" altLang="zh-CN" sz="2700" b="1">
                <a:latin typeface="Times New Roman" panose="02020603050405020304" pitchFamily="18" charset="0"/>
              </a:rPr>
              <a:t> by the website TripAdvisor names Yangshuo as one of the top 10 destinations in the world. And the town is fast becoming a popular weekend destination for people in Asia. Abercrombie &amp; Kent, a travel company in Hong Kong, says it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69</a:t>
            </a:r>
            <a:r>
              <a:rPr lang="en-US" altLang="zh-CN" sz="2700" b="1">
                <a:latin typeface="Times New Roman" panose="02020603050405020304" pitchFamily="18" charset="0"/>
              </a:rPr>
              <a:t>______________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(regular)</a:t>
            </a:r>
            <a:r>
              <a:rPr lang="en-US" altLang="zh-CN" sz="2700" b="1">
                <a:latin typeface="Times New Roman" panose="02020603050405020304" pitchFamily="18" charset="0"/>
              </a:rPr>
              <a:t> arranges quick getaways here for people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70</a:t>
            </a:r>
            <a:r>
              <a:rPr lang="en-US" altLang="zh-CN" sz="2700" b="1">
                <a:latin typeface="Times New Roman" panose="02020603050405020304" pitchFamily="18" charset="0"/>
              </a:rPr>
              <a:t>_________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(live)</a:t>
            </a:r>
            <a:r>
              <a:rPr lang="en-US" altLang="zh-CN" sz="2700" b="1">
                <a:latin typeface="Times New Roman" panose="02020603050405020304" pitchFamily="18" charset="0"/>
              </a:rPr>
              <a:t> in Shanghai and Hong Kong. 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53251" name="文本框 53250"/>
          <p:cNvSpPr txBox="1">
            <a:spLocks noChangeArrowheads="1"/>
          </p:cNvSpPr>
          <p:nvPr/>
        </p:nvSpPr>
        <p:spPr bwMode="auto">
          <a:xfrm>
            <a:off x="5435600" y="115888"/>
            <a:ext cx="17287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arrived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52" name="文本框 53251"/>
          <p:cNvSpPr txBox="1">
            <a:spLocks noChangeArrowheads="1"/>
          </p:cNvSpPr>
          <p:nvPr/>
        </p:nvSpPr>
        <p:spPr bwMode="auto">
          <a:xfrm>
            <a:off x="395288" y="836613"/>
            <a:ext cx="32400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earlier/ before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53" name="文本框 53252"/>
          <p:cNvSpPr txBox="1">
            <a:spLocks noChangeArrowheads="1"/>
          </p:cNvSpPr>
          <p:nvPr/>
        </p:nvSpPr>
        <p:spPr bwMode="auto">
          <a:xfrm>
            <a:off x="971550" y="1196975"/>
            <a:ext cx="17287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its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54" name="文本框 53253"/>
          <p:cNvSpPr txBox="1">
            <a:spLocks noChangeArrowheads="1"/>
          </p:cNvSpPr>
          <p:nvPr/>
        </p:nvSpPr>
        <p:spPr bwMode="auto">
          <a:xfrm>
            <a:off x="1763713" y="2492375"/>
            <a:ext cx="23764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which/that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55" name="文本框 53254"/>
          <p:cNvSpPr txBox="1">
            <a:spLocks noChangeArrowheads="1"/>
          </p:cNvSpPr>
          <p:nvPr/>
        </p:nvSpPr>
        <p:spPr bwMode="auto">
          <a:xfrm>
            <a:off x="1692275" y="2838450"/>
            <a:ext cx="17287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paintings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56" name="文本框 53255"/>
          <p:cNvSpPr txBox="1">
            <a:spLocks noChangeArrowheads="1"/>
          </p:cNvSpPr>
          <p:nvPr/>
        </p:nvSpPr>
        <p:spPr bwMode="auto">
          <a:xfrm>
            <a:off x="1835150" y="3486150"/>
            <a:ext cx="17287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by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57" name="文本框 53256"/>
          <p:cNvSpPr txBox="1">
            <a:spLocks noChangeArrowheads="1"/>
          </p:cNvSpPr>
          <p:nvPr/>
        </p:nvSpPr>
        <p:spPr bwMode="auto">
          <a:xfrm>
            <a:off x="2843213" y="4076700"/>
            <a:ext cx="11525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is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58" name="文本框 53257"/>
          <p:cNvSpPr txBox="1">
            <a:spLocks noChangeArrowheads="1"/>
          </p:cNvSpPr>
          <p:nvPr/>
        </p:nvSpPr>
        <p:spPr bwMode="auto">
          <a:xfrm>
            <a:off x="1763713" y="4494213"/>
            <a:ext cx="20875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conducted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59" name="文本框 53258"/>
          <p:cNvSpPr txBox="1">
            <a:spLocks noChangeArrowheads="1"/>
          </p:cNvSpPr>
          <p:nvPr/>
        </p:nvSpPr>
        <p:spPr bwMode="auto">
          <a:xfrm>
            <a:off x="5435600" y="5789613"/>
            <a:ext cx="17287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regularly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60" name="文本框 53259"/>
          <p:cNvSpPr txBox="1">
            <a:spLocks noChangeArrowheads="1"/>
          </p:cNvSpPr>
          <p:nvPr/>
        </p:nvSpPr>
        <p:spPr bwMode="auto">
          <a:xfrm>
            <a:off x="6731000" y="6149975"/>
            <a:ext cx="17287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living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262" name="Rectangle 15"/>
          <p:cNvSpPr>
            <a:spLocks noChangeArrowheads="1"/>
          </p:cNvSpPr>
          <p:nvPr/>
        </p:nvSpPr>
        <p:spPr bwMode="auto">
          <a:xfrm>
            <a:off x="539750" y="404813"/>
            <a:ext cx="1057275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 </a:t>
            </a:r>
            <a:r>
              <a:rPr lang="zh-CN" altLang="en-US" sz="2400" b="1">
                <a:solidFill>
                  <a:schemeClr val="bg1"/>
                </a:solidFill>
              </a:rPr>
              <a:t>副词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900113" y="1603375"/>
            <a:ext cx="935037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400" b="1">
                <a:solidFill>
                  <a:schemeClr val="bg1"/>
                </a:solidFill>
              </a:rPr>
              <a:t>代词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3264" name="Rectangle 15"/>
          <p:cNvSpPr>
            <a:spLocks noChangeArrowheads="1"/>
          </p:cNvSpPr>
          <p:nvPr/>
        </p:nvSpPr>
        <p:spPr bwMode="auto">
          <a:xfrm>
            <a:off x="3851275" y="2492375"/>
            <a:ext cx="1704975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400" b="1">
                <a:solidFill>
                  <a:schemeClr val="bg1"/>
                </a:solidFill>
              </a:rPr>
              <a:t>从属连词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3266" name="Rectangle 15"/>
          <p:cNvSpPr>
            <a:spLocks noChangeArrowheads="1"/>
          </p:cNvSpPr>
          <p:nvPr/>
        </p:nvSpPr>
        <p:spPr bwMode="auto">
          <a:xfrm>
            <a:off x="2484438" y="3500438"/>
            <a:ext cx="1046162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400" b="1">
                <a:solidFill>
                  <a:schemeClr val="bg1"/>
                </a:solidFill>
              </a:rPr>
              <a:t>介词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7240588" y="531813"/>
            <a:ext cx="1057275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 </a:t>
            </a:r>
            <a:r>
              <a:rPr lang="zh-CN" altLang="en-US" sz="2400" b="1">
                <a:solidFill>
                  <a:schemeClr val="bg1"/>
                </a:solidFill>
              </a:rPr>
              <a:t>动词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4672013" y="4008438"/>
            <a:ext cx="1057275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 </a:t>
            </a:r>
            <a:r>
              <a:rPr lang="zh-CN" altLang="en-US" sz="2400" b="1">
                <a:solidFill>
                  <a:schemeClr val="bg1"/>
                </a:solidFill>
              </a:rPr>
              <a:t>动词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4949825" y="4513263"/>
            <a:ext cx="1057275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 </a:t>
            </a:r>
            <a:r>
              <a:rPr lang="zh-CN" altLang="en-US" sz="2400" b="1">
                <a:solidFill>
                  <a:schemeClr val="bg1"/>
                </a:solidFill>
              </a:rPr>
              <a:t>动词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7086600" y="6400800"/>
            <a:ext cx="1057275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 </a:t>
            </a:r>
            <a:r>
              <a:rPr lang="zh-CN" altLang="en-US" sz="2400" b="1">
                <a:solidFill>
                  <a:schemeClr val="bg1"/>
                </a:solidFill>
              </a:rPr>
              <a:t>动词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7240588" y="5486400"/>
            <a:ext cx="1411287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 </a:t>
            </a:r>
            <a:r>
              <a:rPr lang="zh-CN" altLang="en-US" sz="2400" b="1">
                <a:solidFill>
                  <a:schemeClr val="bg1"/>
                </a:solidFill>
              </a:rPr>
              <a:t>形容词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4846638" y="2949575"/>
            <a:ext cx="1057275" cy="457200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 </a:t>
            </a:r>
            <a:r>
              <a:rPr lang="zh-CN" altLang="en-US" sz="2400" b="1">
                <a:solidFill>
                  <a:schemeClr val="bg1"/>
                </a:solidFill>
              </a:rPr>
              <a:t>名词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3" grpId="0"/>
      <p:bldP spid="53254" grpId="0"/>
      <p:bldP spid="53255" grpId="0"/>
      <p:bldP spid="53256" grpId="0"/>
      <p:bldP spid="53257" grpId="0"/>
      <p:bldP spid="53258" grpId="0"/>
      <p:bldP spid="53259" grpId="0"/>
      <p:bldP spid="53260" grpId="0"/>
      <p:bldP spid="53262" grpId="0"/>
      <p:bldP spid="53263" grpId="0"/>
      <p:bldP spid="53264" grpId="0"/>
      <p:bldP spid="53266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Oval 12"/>
          <p:cNvSpPr>
            <a:spLocks noChangeArrowheads="1"/>
          </p:cNvSpPr>
          <p:nvPr/>
        </p:nvSpPr>
        <p:spPr bwMode="auto">
          <a:xfrm>
            <a:off x="533400" y="2590800"/>
            <a:ext cx="914400" cy="213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2" name="Rectangle 11"/>
          <p:cNvSpPr>
            <a:spLocks noChangeArrowheads="1"/>
          </p:cNvSpPr>
          <p:nvPr/>
        </p:nvSpPr>
        <p:spPr bwMode="auto">
          <a:xfrm>
            <a:off x="381000" y="1219200"/>
            <a:ext cx="12192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143000"/>
            <a:ext cx="8229600" cy="5135563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zh-CN" sz="3600" b="1" smtClean="0">
                <a:solidFill>
                  <a:srgbClr val="000099"/>
                </a:solidFill>
                <a:latin typeface="华文新魏"/>
                <a:ea typeface="华文新魏"/>
                <a:cs typeface="华文新魏"/>
              </a:rPr>
              <a:t>         </a:t>
            </a:r>
            <a:endParaRPr lang="en-US" altLang="zh-CN" sz="3600" b="1" smtClean="0">
              <a:solidFill>
                <a:srgbClr val="008000"/>
              </a:solidFill>
              <a:latin typeface="华文新魏" charset="0"/>
              <a:ea typeface="华文新魏" charset="0"/>
              <a:cs typeface="华文新魏"/>
            </a:endParaRPr>
          </a:p>
          <a:p>
            <a:pPr marL="609600" indent="-609600" eaLnBrk="1" hangingPunct="1"/>
            <a:endParaRPr lang="en-US" altLang="zh-CN" sz="2800" smtClean="0"/>
          </a:p>
        </p:txBody>
      </p:sp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1905000" y="457200"/>
            <a:ext cx="5486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663300"/>
                </a:solidFill>
                <a:ea typeface="黑体" panose="02010609060101010101" pitchFamily="49" charset="-122"/>
              </a:rPr>
              <a:t>     语法填空</a:t>
            </a:r>
            <a:r>
              <a:rPr lang="zh-CN" altLang="en-US" sz="3600" b="1">
                <a:solidFill>
                  <a:srgbClr val="000099"/>
                </a:solidFill>
                <a:ea typeface="黑体" panose="02010609060101010101" pitchFamily="49" charset="-122"/>
              </a:rPr>
              <a:t>设空类型</a:t>
            </a:r>
            <a:endParaRPr lang="zh-CN" altLang="en-US" sz="3600" b="1">
              <a:solidFill>
                <a:srgbClr val="000099"/>
              </a:solidFill>
              <a:ea typeface="黑体" panose="02010609060101010101" pitchFamily="49" charset="-122"/>
            </a:endParaRP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304800" y="1371600"/>
            <a:ext cx="14573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0099"/>
                </a:solidFill>
              </a:rPr>
              <a:t>纯空格</a:t>
            </a:r>
            <a:endParaRPr lang="zh-CN" altLang="en-US" sz="3200" b="1">
              <a:solidFill>
                <a:srgbClr val="CC0099"/>
              </a:solidFill>
            </a:endParaRPr>
          </a:p>
        </p:txBody>
      </p:sp>
      <p:sp>
        <p:nvSpPr>
          <p:cNvPr id="20486" name="Line 5"/>
          <p:cNvSpPr>
            <a:spLocks noChangeShapeType="1"/>
          </p:cNvSpPr>
          <p:nvPr/>
        </p:nvSpPr>
        <p:spPr bwMode="auto">
          <a:xfrm>
            <a:off x="1600200" y="1676400"/>
            <a:ext cx="685800" cy="0"/>
          </a:xfrm>
          <a:prstGeom prst="line">
            <a:avLst/>
          </a:prstGeom>
          <a:noFill/>
          <a:ln w="28575">
            <a:solidFill>
              <a:srgbClr val="CC0099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Text Box 6"/>
          <p:cNvSpPr txBox="1">
            <a:spLocks noChangeArrowheads="1"/>
          </p:cNvSpPr>
          <p:nvPr/>
        </p:nvSpPr>
        <p:spPr bwMode="auto">
          <a:xfrm>
            <a:off x="2971800" y="1447800"/>
            <a:ext cx="32004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2362200" y="1143000"/>
            <a:ext cx="6584950" cy="1136650"/>
          </a:xfrm>
          <a:prstGeom prst="rect">
            <a:avLst/>
          </a:prstGeom>
          <a:noFill/>
          <a:ln w="9525">
            <a:solidFill>
              <a:srgbClr val="FF00FF"/>
            </a:solidFill>
            <a:prstDash val="lgDash"/>
            <a:miter lim="800000"/>
          </a:ln>
        </p:spPr>
        <p:txBody>
          <a:bodyPr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ea typeface="楷体_GB2312"/>
                <a:cs typeface="楷体_GB2312"/>
              </a:rPr>
              <a:t>介词，连词，代词，冠词，</a:t>
            </a:r>
            <a:endParaRPr lang="zh-CN" altLang="en-US" sz="34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r>
              <a:rPr lang="zh-CN" altLang="en-US" sz="3400" b="1">
                <a:solidFill>
                  <a:srgbClr val="FF0000"/>
                </a:solidFill>
                <a:ea typeface="楷体_GB2312"/>
                <a:cs typeface="楷体_GB2312"/>
              </a:rPr>
              <a:t>从句引导词等</a:t>
            </a:r>
            <a:endParaRPr lang="zh-CN" altLang="en-US" sz="34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sp>
        <p:nvSpPr>
          <p:cNvPr id="138248" name="Text Box 8"/>
          <p:cNvSpPr txBox="1">
            <a:spLocks noChangeArrowheads="1"/>
          </p:cNvSpPr>
          <p:nvPr/>
        </p:nvSpPr>
        <p:spPr bwMode="auto">
          <a:xfrm>
            <a:off x="685800" y="2590800"/>
            <a:ext cx="60960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0099"/>
                </a:solidFill>
              </a:rPr>
              <a:t>有提示词</a:t>
            </a:r>
            <a:endParaRPr lang="zh-CN" altLang="en-US" sz="3200" b="1">
              <a:solidFill>
                <a:srgbClr val="CC0099"/>
              </a:solidFill>
            </a:endParaRPr>
          </a:p>
        </p:txBody>
      </p:sp>
      <p:sp>
        <p:nvSpPr>
          <p:cNvPr id="20490" name="Line 9"/>
          <p:cNvSpPr>
            <a:spLocks noChangeShapeType="1"/>
          </p:cNvSpPr>
          <p:nvPr/>
        </p:nvSpPr>
        <p:spPr bwMode="auto">
          <a:xfrm>
            <a:off x="1447800" y="3429000"/>
            <a:ext cx="685800" cy="0"/>
          </a:xfrm>
          <a:prstGeom prst="line">
            <a:avLst/>
          </a:prstGeom>
          <a:noFill/>
          <a:ln w="28575">
            <a:solidFill>
              <a:srgbClr val="CC0099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0" name="Text Box 10"/>
          <p:cNvSpPr txBox="1">
            <a:spLocks noChangeArrowheads="1"/>
          </p:cNvSpPr>
          <p:nvPr/>
        </p:nvSpPr>
        <p:spPr bwMode="auto">
          <a:xfrm>
            <a:off x="2362200" y="2895600"/>
            <a:ext cx="6172200" cy="21717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prstDash val="lgDash"/>
            <a:miter lim="800000"/>
          </a:ln>
        </p:spPr>
        <p:txBody>
          <a:bodyPr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ea typeface="楷体_GB2312"/>
                <a:cs typeface="楷体_GB2312"/>
              </a:rPr>
              <a:t>谓语动词，非谓语动词，</a:t>
            </a:r>
            <a:endParaRPr lang="zh-CN" altLang="en-US" sz="34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r>
              <a:rPr lang="zh-CN" altLang="en-US" sz="3400" b="1">
                <a:solidFill>
                  <a:srgbClr val="FF0000"/>
                </a:solidFill>
                <a:ea typeface="楷体_GB2312"/>
                <a:cs typeface="楷体_GB2312"/>
              </a:rPr>
              <a:t>名词，形容词，副词，</a:t>
            </a:r>
            <a:endParaRPr lang="zh-CN" altLang="en-US" sz="34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r>
              <a:rPr lang="zh-CN" altLang="en-US" sz="3400" b="1">
                <a:solidFill>
                  <a:srgbClr val="FF0000"/>
                </a:solidFill>
                <a:ea typeface="楷体_GB2312"/>
                <a:cs typeface="楷体_GB2312"/>
              </a:rPr>
              <a:t>形容词或副词的比较级或最高级</a:t>
            </a:r>
            <a:endParaRPr lang="zh-CN" altLang="en-US" sz="34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4" grpId="0"/>
      <p:bldP spid="138247" grpId="0"/>
      <p:bldP spid="138248" grpId="0"/>
      <p:bldP spid="1382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2"/>
          <p:cNvGrpSpPr/>
          <p:nvPr/>
        </p:nvGrpSpPr>
        <p:grpSpPr>
          <a:xfrm>
            <a:off x="101600" y="3421063"/>
            <a:ext cx="315913" cy="315912"/>
            <a:chOff x="0" y="0"/>
            <a:chExt cx="630237" cy="630238"/>
          </a:xfrm>
        </p:grpSpPr>
        <p:sp>
          <p:nvSpPr>
            <p:cNvPr id="22544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2545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22530" name="Oval 4"/>
          <p:cNvSpPr>
            <a:spLocks noChangeArrowheads="1"/>
          </p:cNvSpPr>
          <p:nvPr/>
        </p:nvSpPr>
        <p:spPr bwMode="auto">
          <a:xfrm>
            <a:off x="98425" y="2117725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22531" name="Group 7"/>
          <p:cNvGrpSpPr/>
          <p:nvPr/>
        </p:nvGrpSpPr>
        <p:grpSpPr>
          <a:xfrm>
            <a:off x="101600" y="6142038"/>
            <a:ext cx="314325" cy="314325"/>
            <a:chOff x="0" y="0"/>
            <a:chExt cx="630238" cy="630237"/>
          </a:xfrm>
        </p:grpSpPr>
        <p:sp>
          <p:nvSpPr>
            <p:cNvPr id="22542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2543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22532" name="Group 7"/>
          <p:cNvGrpSpPr/>
          <p:nvPr/>
        </p:nvGrpSpPr>
        <p:grpSpPr>
          <a:xfrm>
            <a:off x="103188" y="4735513"/>
            <a:ext cx="314325" cy="314325"/>
            <a:chOff x="0" y="0"/>
            <a:chExt cx="630238" cy="630237"/>
          </a:xfrm>
        </p:grpSpPr>
        <p:sp>
          <p:nvSpPr>
            <p:cNvPr id="22540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2541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22533" name="文本框 76838"/>
          <p:cNvSpPr txBox="1">
            <a:spLocks noChangeArrowheads="1"/>
          </p:cNvSpPr>
          <p:nvPr/>
        </p:nvSpPr>
        <p:spPr bwMode="auto">
          <a:xfrm>
            <a:off x="174625" y="52388"/>
            <a:ext cx="4625975" cy="701675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有提示词（名词）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395288" y="1965325"/>
            <a:ext cx="8659812" cy="447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1.</a:t>
            </a:r>
            <a:r>
              <a:rPr lang="zh-CN" altLang="en-US" sz="3600">
                <a:latin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</a:rPr>
              <a:t>Today there are about fifteen hundred __________</a:t>
            </a:r>
            <a:r>
              <a:rPr lang="zh-CN" altLang="en-US" sz="3600">
                <a:latin typeface="Times New Roman" panose="02020603050405020304" pitchFamily="18" charset="0"/>
              </a:rPr>
              <a:t>（</a:t>
            </a:r>
            <a:r>
              <a:rPr lang="en-US" altLang="zh-CN" sz="3600">
                <a:latin typeface="Times New Roman" panose="02020603050405020304" pitchFamily="18" charset="0"/>
              </a:rPr>
              <a:t>lifestyle</a:t>
            </a:r>
            <a:r>
              <a:rPr lang="zh-CN" altLang="en-US" sz="3600">
                <a:latin typeface="Times New Roman" panose="02020603050405020304" pitchFamily="18" charset="0"/>
              </a:rPr>
              <a:t>）</a:t>
            </a:r>
            <a:r>
              <a:rPr lang="en-US" altLang="zh-CN" sz="3600">
                <a:latin typeface="Times New Roman" panose="02020603050405020304" pitchFamily="18" charset="0"/>
              </a:rPr>
              <a:t> in the world. 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>
              <a:buFont typeface="Arial" panose="020B0604020202020204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2…for most of us</a:t>
            </a:r>
            <a:r>
              <a:rPr lang="zh-CN" altLang="en-US" sz="3600">
                <a:latin typeface="Times New Roman" panose="02020603050405020304" pitchFamily="18" charset="0"/>
              </a:rPr>
              <a:t>，</a:t>
            </a:r>
            <a:r>
              <a:rPr lang="en-US" altLang="zh-CN" sz="3600">
                <a:latin typeface="Times New Roman" panose="02020603050405020304" pitchFamily="18" charset="0"/>
              </a:rPr>
              <a:t>the __</a:t>
            </a:r>
            <a:r>
              <a:rPr lang="en-US" altLang="zh-CN" sz="3600">
                <a:latin typeface="Times New Roman" panose="02020603050405020304" pitchFamily="18" charset="0"/>
                <a:sym typeface="宋体" panose="02010600030101010101" pitchFamily="2" charset="-122"/>
              </a:rPr>
              <a:t>____</a:t>
            </a:r>
            <a:r>
              <a:rPr lang="en-US" altLang="zh-CN" sz="3600">
                <a:latin typeface="Times New Roman" panose="02020603050405020304" pitchFamily="18" charset="0"/>
              </a:rPr>
              <a:t>_(achievement) are gradual and require a lot of effort and work, …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>
              <a:buFont typeface="Arial" panose="020B0604020202020204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3. Just be __</a:t>
            </a:r>
            <a:r>
              <a:rPr lang="en-US" altLang="zh-CN" sz="3600">
                <a:latin typeface="Times New Roman" panose="02020603050405020304" pitchFamily="18" charset="0"/>
                <a:sym typeface="宋体" panose="02010600030101010101" pitchFamily="2" charset="-122"/>
              </a:rPr>
              <a:t>______</a:t>
            </a:r>
            <a:r>
              <a:rPr lang="en-US" altLang="zh-CN" sz="3600">
                <a:latin typeface="Times New Roman" panose="02020603050405020304" pitchFamily="18" charset="0"/>
              </a:rPr>
              <a:t> (patience) .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>
              <a:buFont typeface="Arial" panose="020B0604020202020204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4. The  group followved a _______ (tradtion) course. 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815975" y="2513013"/>
            <a:ext cx="2016125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</a:rPr>
              <a:t>lifestyles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4527550" y="3152775"/>
            <a:ext cx="28082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</a:rPr>
              <a:t>achievements</a:t>
            </a:r>
            <a:endParaRPr lang="en-US" altLang="zh-CN" sz="36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2449513" y="4735513"/>
            <a:ext cx="1741487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patient</a:t>
            </a:r>
            <a:endParaRPr lang="en-US" altLang="zh-CN" sz="36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5284788" y="5375275"/>
            <a:ext cx="2233612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</a:rPr>
              <a:t>tradtional</a:t>
            </a:r>
            <a:endParaRPr lang="en-US" altLang="zh-CN" sz="36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2" name="矩形 20481"/>
          <p:cNvSpPr>
            <a:spLocks noChangeArrowheads="1"/>
          </p:cNvSpPr>
          <p:nvPr/>
        </p:nvSpPr>
        <p:spPr bwMode="auto">
          <a:xfrm>
            <a:off x="77788" y="833438"/>
            <a:ext cx="506888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342900" indent="-342900">
              <a:buFont typeface="Arial" panose="020B0604020202020204"/>
              <a:buNone/>
            </a:pPr>
            <a:r>
              <a:rPr lang="zh-CN" altLang="en-US" sz="3200" b="1">
                <a:solidFill>
                  <a:srgbClr val="0000CC"/>
                </a:solidFill>
              </a:rPr>
              <a:t>（1）</a:t>
            </a:r>
            <a:r>
              <a:rPr lang="zh-CN" altLang="en-US" sz="3200" b="1">
                <a:solidFill>
                  <a:srgbClr val="0000CC"/>
                </a:solidFill>
                <a:sym typeface="宋体" panose="02010600030101010101" pitchFamily="2" charset="-122"/>
              </a:rPr>
              <a:t>名词数和格变化</a:t>
            </a:r>
            <a:endParaRPr lang="zh-CN" altLang="en-US" sz="3200" b="1">
              <a:solidFill>
                <a:srgbClr val="0000CC"/>
              </a:solidFill>
              <a:sym typeface="宋体" panose="02010600030101010101" pitchFamily="2" charset="-122"/>
            </a:endParaRPr>
          </a:p>
          <a:p>
            <a:pPr marL="342900" indent="-342900">
              <a:buFont typeface="Arial" panose="020B0604020202020204"/>
              <a:buNone/>
            </a:pPr>
            <a:r>
              <a:rPr lang="zh-CN" altLang="en-US" sz="3200" b="1">
                <a:solidFill>
                  <a:srgbClr val="0000CC"/>
                </a:solidFill>
              </a:rPr>
              <a:t>（2）名词词性的变换</a:t>
            </a:r>
            <a:endParaRPr lang="zh-CN" altLang="en-US" sz="32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2" grpId="0"/>
      <p:bldP spid="3" grpId="0"/>
      <p:bldP spid="4" grpId="0"/>
      <p:bldP spid="204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76838"/>
          <p:cNvSpPr txBox="1">
            <a:spLocks noChangeArrowheads="1"/>
          </p:cNvSpPr>
          <p:nvPr/>
        </p:nvSpPr>
        <p:spPr bwMode="auto">
          <a:xfrm>
            <a:off x="98425" y="52388"/>
            <a:ext cx="5159375" cy="701675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有提示词（形容词）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19458" name="矩形 19457"/>
          <p:cNvSpPr>
            <a:spLocks noChangeArrowheads="1"/>
          </p:cNvSpPr>
          <p:nvPr/>
        </p:nvSpPr>
        <p:spPr bwMode="auto">
          <a:xfrm>
            <a:off x="228600" y="630238"/>
            <a:ext cx="8915400" cy="3932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342900" indent="-342900">
              <a:buFont typeface="Arial" panose="020B0604020202020204"/>
              <a:buNone/>
            </a:pPr>
            <a:endParaRPr lang="zh-CN" altLang="en-US" sz="2800" b="1">
              <a:solidFill>
                <a:srgbClr val="0033CC"/>
              </a:solidFill>
            </a:endParaRPr>
          </a:p>
          <a:p>
            <a:pPr marL="342900" indent="-342900">
              <a:buFont typeface="Arial" panose="020B0604020202020204"/>
              <a:buNone/>
            </a:pPr>
            <a:r>
              <a:rPr lang="zh-CN" altLang="en-US" sz="2800" b="1">
                <a:solidFill>
                  <a:srgbClr val="0000CC"/>
                </a:solidFill>
              </a:rPr>
              <a:t>（1）比较级和最高级使用。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/>
              <a:buNone/>
            </a:pPr>
            <a:r>
              <a:rPr lang="zh-CN" altLang="en-US" sz="2800" b="1">
                <a:solidFill>
                  <a:srgbClr val="0000CC"/>
                </a:solidFill>
              </a:rPr>
              <a:t>（2）形、副转换。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/>
              <a:buNone/>
            </a:pPr>
            <a:r>
              <a:rPr lang="zh-CN" altLang="en-US" sz="2800" b="1">
                <a:solidFill>
                  <a:srgbClr val="0000CC"/>
                </a:solidFill>
              </a:rPr>
              <a:t>（3）形容词变成名词形式。</a:t>
            </a:r>
            <a:endParaRPr lang="zh-CN" altLang="en-US" sz="2800" b="1"/>
          </a:p>
          <a:p>
            <a:pPr marL="342900" indent="-342900">
              <a:buFont typeface="Arial" panose="020B0604020202020204"/>
              <a:buAutoNum type="arabicPeriod"/>
            </a:pPr>
            <a:r>
              <a:rPr lang="zh-CN" altLang="en-US" sz="2800" b="1"/>
              <a:t>The river was so polluted that it </a:t>
            </a:r>
            <a:r>
              <a:rPr lang="en-US" altLang="zh-CN" sz="2800" b="1"/>
              <a:t>_</a:t>
            </a:r>
            <a:r>
              <a:rPr lang="zh-CN" altLang="en-US" sz="2800" b="1"/>
              <a:t>_____ </a:t>
            </a:r>
            <a:r>
              <a:rPr lang="zh-CN" altLang="en-US" sz="2800" b="1">
                <a:solidFill>
                  <a:srgbClr val="FF0000"/>
                </a:solidFill>
              </a:rPr>
              <a:t> </a:t>
            </a:r>
            <a:r>
              <a:rPr lang="zh-CN" altLang="en-US" sz="2800" b="1"/>
              <a:t>(actual) caught fire and burned. </a:t>
            </a:r>
            <a:endParaRPr lang="zh-CN" altLang="en-US" sz="2800" b="1"/>
          </a:p>
          <a:p>
            <a:pPr marL="342900" indent="-342900">
              <a:buFont typeface="Arial" panose="020B0604020202020204"/>
              <a:buAutoNum type="arabicPeriod"/>
            </a:pPr>
            <a:r>
              <a:rPr lang="zh-CN" altLang="en-US" sz="2800" b="1"/>
              <a:t>That hard work paid off and now </a:t>
            </a:r>
            <a:r>
              <a:rPr lang="en-US" altLang="zh-CN" sz="2800" b="1"/>
              <a:t>he</a:t>
            </a:r>
            <a:r>
              <a:rPr lang="zh-CN" altLang="en-US" sz="2800" b="1"/>
              <a:t> is </a:t>
            </a:r>
            <a:r>
              <a:rPr lang="en-US" altLang="zh-CN" sz="2800" b="1"/>
              <a:t>________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zh-CN" altLang="en-US" sz="2800" b="1"/>
              <a:t>(</a:t>
            </a:r>
            <a:r>
              <a:rPr lang="en-US" altLang="zh-CN" sz="2800" b="1"/>
              <a:t>good</a:t>
            </a:r>
            <a:r>
              <a:rPr lang="zh-CN" altLang="en-US" sz="2800" b="1"/>
              <a:t>) than </a:t>
            </a:r>
            <a:r>
              <a:rPr lang="en-US" altLang="zh-CN" sz="2800" b="1"/>
              <a:t>before</a:t>
            </a:r>
            <a:r>
              <a:rPr lang="zh-CN" altLang="en-US" sz="2800" b="1"/>
              <a:t>. </a:t>
            </a:r>
            <a:endParaRPr lang="zh-CN" altLang="en-US" sz="2800" b="1"/>
          </a:p>
          <a:p>
            <a:pPr marL="342900" indent="-342900">
              <a:buFont typeface="Arial" panose="020B0604020202020204"/>
              <a:buChar char="•"/>
            </a:pPr>
            <a:endParaRPr lang="zh-CN" altLang="en-US" sz="2800" b="1"/>
          </a:p>
        </p:txBody>
      </p:sp>
      <p:sp>
        <p:nvSpPr>
          <p:cNvPr id="23555" name="矩形 19458"/>
          <p:cNvSpPr>
            <a:spLocks noChangeArrowheads="1"/>
          </p:cNvSpPr>
          <p:nvPr/>
        </p:nvSpPr>
        <p:spPr bwMode="auto">
          <a:xfrm>
            <a:off x="228600" y="4495800"/>
            <a:ext cx="739298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zh-CN" altLang="en-US" sz="2800" b="1"/>
              <a:t>4. He must be  ________ (</a:t>
            </a:r>
            <a:r>
              <a:rPr lang="en-US" altLang="zh-CN" sz="2800" b="1"/>
              <a:t>bad</a:t>
            </a:r>
            <a:r>
              <a:rPr lang="zh-CN" altLang="en-US" sz="2800" b="1"/>
              <a:t>) </a:t>
            </a:r>
            <a:r>
              <a:rPr lang="en-US" altLang="zh-CN" sz="2800" b="1"/>
              <a:t>hurt</a:t>
            </a:r>
            <a:r>
              <a:rPr lang="zh-CN" altLang="en-US" sz="2800" b="1"/>
              <a:t>.</a:t>
            </a:r>
            <a:endParaRPr lang="zh-CN" altLang="en-US" sz="2800" b="1"/>
          </a:p>
        </p:txBody>
      </p:sp>
      <p:sp>
        <p:nvSpPr>
          <p:cNvPr id="19460" name="矩形 19459"/>
          <p:cNvSpPr>
            <a:spLocks noChangeArrowheads="1"/>
          </p:cNvSpPr>
          <p:nvPr/>
        </p:nvSpPr>
        <p:spPr bwMode="auto">
          <a:xfrm>
            <a:off x="2773363" y="4495800"/>
            <a:ext cx="12096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sym typeface="+mn-ea"/>
              </a:rPr>
              <a:t>badly</a:t>
            </a:r>
            <a:r>
              <a:rPr lang="en-US" altLang="zh-CN" sz="2800" b="1">
                <a:solidFill>
                  <a:srgbClr val="0000FF"/>
                </a:solidFill>
              </a:rPr>
              <a:t> 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23557" name="矩形 19460"/>
          <p:cNvSpPr>
            <a:spLocks noChangeArrowheads="1"/>
          </p:cNvSpPr>
          <p:nvPr/>
        </p:nvSpPr>
        <p:spPr bwMode="auto">
          <a:xfrm>
            <a:off x="228600" y="5046663"/>
            <a:ext cx="8839200" cy="517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/>
              <a:t>5. Nobody could be </a:t>
            </a:r>
            <a:r>
              <a:rPr lang="zh-CN" altLang="en-US" sz="2800" b="1"/>
              <a:t>__________</a:t>
            </a:r>
            <a:r>
              <a:rPr lang="en-US" altLang="zh-CN" sz="2800" b="1"/>
              <a:t> (tall). </a:t>
            </a:r>
            <a:endParaRPr lang="zh-CN" altLang="en-US" sz="2800" b="1"/>
          </a:p>
        </p:txBody>
      </p:sp>
      <p:sp>
        <p:nvSpPr>
          <p:cNvPr id="19462" name="矩形 19461"/>
          <p:cNvSpPr>
            <a:spLocks noChangeArrowheads="1"/>
          </p:cNvSpPr>
          <p:nvPr/>
        </p:nvSpPr>
        <p:spPr bwMode="auto">
          <a:xfrm>
            <a:off x="3800475" y="5043488"/>
            <a:ext cx="1031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taller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23559" name="文本框 19462"/>
          <p:cNvSpPr txBox="1">
            <a:spLocks noChangeArrowheads="1"/>
          </p:cNvSpPr>
          <p:nvPr/>
        </p:nvSpPr>
        <p:spPr bwMode="auto">
          <a:xfrm>
            <a:off x="228600" y="5562600"/>
            <a:ext cx="7940675" cy="944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/>
              <a:t>6. It brings so much _________(kind) and happiness to their hearts. </a:t>
            </a:r>
            <a:endParaRPr lang="zh-CN" altLang="en-US" sz="2800" b="1"/>
          </a:p>
        </p:txBody>
      </p:sp>
      <p:sp>
        <p:nvSpPr>
          <p:cNvPr id="11272" name="文本框 19463"/>
          <p:cNvSpPr txBox="1">
            <a:spLocks noChangeArrowheads="1"/>
          </p:cNvSpPr>
          <p:nvPr/>
        </p:nvSpPr>
        <p:spPr bwMode="auto">
          <a:xfrm>
            <a:off x="3784600" y="5562600"/>
            <a:ext cx="186531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kindness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019800" y="2078038"/>
            <a:ext cx="15240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actually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7118350" y="3060700"/>
            <a:ext cx="16303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better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grpSp>
        <p:nvGrpSpPr>
          <p:cNvPr id="23563" name="Group 2"/>
          <p:cNvGrpSpPr/>
          <p:nvPr/>
        </p:nvGrpSpPr>
        <p:grpSpPr>
          <a:xfrm>
            <a:off x="25400" y="2589213"/>
            <a:ext cx="315913" cy="315912"/>
            <a:chOff x="0" y="0"/>
            <a:chExt cx="630237" cy="630238"/>
          </a:xfrm>
        </p:grpSpPr>
        <p:sp>
          <p:nvSpPr>
            <p:cNvPr id="23571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3572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23564" name="Oval 4"/>
          <p:cNvSpPr>
            <a:spLocks noChangeArrowheads="1"/>
          </p:cNvSpPr>
          <p:nvPr/>
        </p:nvSpPr>
        <p:spPr bwMode="auto">
          <a:xfrm>
            <a:off x="22225" y="1285875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23565" name="Group 7"/>
          <p:cNvGrpSpPr/>
          <p:nvPr/>
        </p:nvGrpSpPr>
        <p:grpSpPr>
          <a:xfrm>
            <a:off x="25400" y="5310188"/>
            <a:ext cx="314325" cy="314325"/>
            <a:chOff x="0" y="0"/>
            <a:chExt cx="630238" cy="630237"/>
          </a:xfrm>
        </p:grpSpPr>
        <p:sp>
          <p:nvSpPr>
            <p:cNvPr id="23569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3570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23566" name="Group 7"/>
          <p:cNvGrpSpPr/>
          <p:nvPr/>
        </p:nvGrpSpPr>
        <p:grpSpPr>
          <a:xfrm>
            <a:off x="26988" y="3903663"/>
            <a:ext cx="314325" cy="314325"/>
            <a:chOff x="0" y="0"/>
            <a:chExt cx="630238" cy="630237"/>
          </a:xfrm>
        </p:grpSpPr>
        <p:sp>
          <p:nvSpPr>
            <p:cNvPr id="23567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3568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2" grpId="0"/>
      <p:bldP spid="1127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2"/>
          <p:cNvGrpSpPr/>
          <p:nvPr/>
        </p:nvGrpSpPr>
        <p:grpSpPr>
          <a:xfrm>
            <a:off x="106363" y="2093913"/>
            <a:ext cx="315912" cy="315912"/>
            <a:chOff x="0" y="0"/>
            <a:chExt cx="630237" cy="630238"/>
          </a:xfrm>
        </p:grpSpPr>
        <p:sp>
          <p:nvSpPr>
            <p:cNvPr id="24596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4597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24578" name="Oval 4"/>
          <p:cNvSpPr>
            <a:spLocks noChangeArrowheads="1"/>
          </p:cNvSpPr>
          <p:nvPr/>
        </p:nvSpPr>
        <p:spPr bwMode="auto">
          <a:xfrm>
            <a:off x="44450" y="91440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/>
          </a:p>
        </p:txBody>
      </p:sp>
      <p:grpSp>
        <p:nvGrpSpPr>
          <p:cNvPr id="24579" name="Group 7"/>
          <p:cNvGrpSpPr/>
          <p:nvPr/>
        </p:nvGrpSpPr>
        <p:grpSpPr>
          <a:xfrm>
            <a:off x="152400" y="4483100"/>
            <a:ext cx="314325" cy="314325"/>
            <a:chOff x="0" y="0"/>
            <a:chExt cx="630238" cy="630237"/>
          </a:xfrm>
        </p:grpSpPr>
        <p:sp>
          <p:nvSpPr>
            <p:cNvPr id="24594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4595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grpSp>
        <p:nvGrpSpPr>
          <p:cNvPr id="24580" name="Group 7"/>
          <p:cNvGrpSpPr/>
          <p:nvPr/>
        </p:nvGrpSpPr>
        <p:grpSpPr>
          <a:xfrm>
            <a:off x="103188" y="3224213"/>
            <a:ext cx="314325" cy="314325"/>
            <a:chOff x="0" y="0"/>
            <a:chExt cx="630238" cy="630237"/>
          </a:xfrm>
        </p:grpSpPr>
        <p:sp>
          <p:nvSpPr>
            <p:cNvPr id="24592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  <p:sp>
          <p:nvSpPr>
            <p:cNvPr id="24593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/>
            </a:p>
          </p:txBody>
        </p:sp>
      </p:grpSp>
      <p:sp>
        <p:nvSpPr>
          <p:cNvPr id="24581" name="文本框 76838"/>
          <p:cNvSpPr txBox="1">
            <a:spLocks noChangeArrowheads="1"/>
          </p:cNvSpPr>
          <p:nvPr/>
        </p:nvSpPr>
        <p:spPr bwMode="auto">
          <a:xfrm>
            <a:off x="22225" y="52388"/>
            <a:ext cx="4549775" cy="701675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有提示词（动词）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24582" name="矩形 16387"/>
          <p:cNvSpPr>
            <a:spLocks noChangeArrowheads="1"/>
          </p:cNvSpPr>
          <p:nvPr/>
        </p:nvSpPr>
        <p:spPr bwMode="auto">
          <a:xfrm rot="10850495" flipV="1">
            <a:off x="180975" y="814388"/>
            <a:ext cx="858837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24583" name="文本框 16388"/>
          <p:cNvSpPr txBox="1">
            <a:spLocks noChangeArrowheads="1"/>
          </p:cNvSpPr>
          <p:nvPr/>
        </p:nvSpPr>
        <p:spPr bwMode="auto">
          <a:xfrm>
            <a:off x="4211638" y="4846638"/>
            <a:ext cx="7921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endParaRPr lang="zh-CN" altLang="en-US"/>
          </a:p>
        </p:txBody>
      </p:sp>
      <p:sp>
        <p:nvSpPr>
          <p:cNvPr id="24584" name="矩形 16389"/>
          <p:cNvSpPr>
            <a:spLocks noChangeArrowheads="1"/>
          </p:cNvSpPr>
          <p:nvPr/>
        </p:nvSpPr>
        <p:spPr bwMode="auto">
          <a:xfrm>
            <a:off x="250825" y="754063"/>
            <a:ext cx="8351838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(1)He got interested in two theories _____ (explain) how cholera killed people.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4585" name="矩形 16391"/>
          <p:cNvSpPr>
            <a:spLocks noChangeArrowheads="1"/>
          </p:cNvSpPr>
          <p:nvPr/>
        </p:nvSpPr>
        <p:spPr bwMode="auto">
          <a:xfrm>
            <a:off x="269875" y="1943100"/>
            <a:ext cx="8675688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/>
              <a:buNone/>
            </a:pPr>
            <a:r>
              <a:rPr lang="en-US" altLang="zh-CN" sz="3200"/>
              <a:t>(2)</a:t>
            </a:r>
            <a:r>
              <a:rPr lang="en-US" altLang="zh-CN" sz="3600"/>
              <a:t> </a:t>
            </a:r>
            <a:r>
              <a:rPr lang="en-US" altLang="zh-CN" sz="3600">
                <a:latin typeface="Times New Roman" panose="02020603050405020304" pitchFamily="18" charset="0"/>
              </a:rPr>
              <a:t>I joined in a race ______ (host)  by the city sports club. 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16394" name="文本框 16393"/>
          <p:cNvSpPr txBox="1">
            <a:spLocks noChangeArrowheads="1"/>
          </p:cNvSpPr>
          <p:nvPr/>
        </p:nvSpPr>
        <p:spPr bwMode="auto">
          <a:xfrm>
            <a:off x="6740525" y="830263"/>
            <a:ext cx="28797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explaining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16396" name="文本框 16395"/>
          <p:cNvSpPr txBox="1">
            <a:spLocks noChangeArrowheads="1"/>
          </p:cNvSpPr>
          <p:nvPr/>
        </p:nvSpPr>
        <p:spPr bwMode="auto">
          <a:xfrm>
            <a:off x="4386263" y="2019300"/>
            <a:ext cx="21272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hosted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24588" name="文本框 1"/>
          <p:cNvSpPr txBox="1">
            <a:spLocks noChangeArrowheads="1"/>
          </p:cNvSpPr>
          <p:nvPr/>
        </p:nvSpPr>
        <p:spPr bwMode="auto">
          <a:xfrm>
            <a:off x="417513" y="3363913"/>
            <a:ext cx="8112125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609600" indent="-609600">
              <a:spcBef>
                <a:spcPct val="20000"/>
              </a:spcBef>
              <a:buFont typeface="Arial" panose="020B0604020202020204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(3)While there are _</a:t>
            </a:r>
            <a:r>
              <a:rPr lang="en-US" altLang="zh-CN" sz="3600">
                <a:latin typeface="Times New Roman" panose="02020603050405020304" pitchFamily="18" charset="0"/>
                <a:sym typeface="宋体" panose="02010600030101010101" pitchFamily="2" charset="-122"/>
              </a:rPr>
              <a:t>______</a:t>
            </a:r>
            <a:r>
              <a:rPr lang="en-US" altLang="zh-CN" sz="3600">
                <a:latin typeface="Times New Roman" panose="02020603050405020304" pitchFamily="18" charset="0"/>
              </a:rPr>
              <a:t>_(amaze) stories of instant transformation, … 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30675" y="3538538"/>
            <a:ext cx="20828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en-US" sz="2800" b="1">
                <a:solidFill>
                  <a:srgbClr val="0000FF"/>
                </a:solidFill>
                <a:sym typeface="宋体" panose="02010600030101010101" pitchFamily="2" charset="-122"/>
              </a:rPr>
              <a:t>amazing</a:t>
            </a:r>
            <a:endParaRPr lang="en-US" altLang="en-US" sz="2800" b="1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24590" name="文本框 71682"/>
          <p:cNvSpPr txBox="1">
            <a:spLocks noChangeArrowheads="1"/>
          </p:cNvSpPr>
          <p:nvPr/>
        </p:nvSpPr>
        <p:spPr bwMode="auto">
          <a:xfrm>
            <a:off x="4740275" y="222250"/>
            <a:ext cx="3384550" cy="512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32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找动词，找连词</a:t>
            </a:r>
            <a:endParaRPr lang="zh-CN" altLang="en-US" sz="32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13331" name="文本框 71682"/>
          <p:cNvSpPr txBox="1">
            <a:spLocks noChangeArrowheads="1"/>
          </p:cNvSpPr>
          <p:nvPr/>
        </p:nvSpPr>
        <p:spPr bwMode="auto">
          <a:xfrm>
            <a:off x="4892675" y="5437188"/>
            <a:ext cx="3937000" cy="1354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无动词，加动词</a:t>
            </a:r>
            <a:endParaRPr lang="zh-CN" altLang="en-US" sz="28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有动有连，再加动词</a:t>
            </a:r>
            <a:endParaRPr lang="zh-CN" altLang="en-US" sz="28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有动无连，再加非谓语</a:t>
            </a:r>
            <a:endParaRPr lang="zh-CN" altLang="en-US" sz="28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/>
      <p:bldP spid="16396" grpId="0"/>
      <p:bldP spid="4" grpId="0"/>
      <p:bldP spid="133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Group 2"/>
          <p:cNvGrpSpPr/>
          <p:nvPr/>
        </p:nvGrpSpPr>
        <p:grpSpPr>
          <a:xfrm>
            <a:off x="30163" y="2547938"/>
            <a:ext cx="315912" cy="315912"/>
            <a:chOff x="0" y="0"/>
            <a:chExt cx="630237" cy="630238"/>
          </a:xfrm>
        </p:grpSpPr>
        <p:sp>
          <p:nvSpPr>
            <p:cNvPr id="25618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 sz="2800"/>
            </a:p>
          </p:txBody>
        </p:sp>
        <p:sp>
          <p:nvSpPr>
            <p:cNvPr id="25619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 sz="2800"/>
            </a:p>
          </p:txBody>
        </p:sp>
      </p:grpSp>
      <p:sp>
        <p:nvSpPr>
          <p:cNvPr id="25602" name="Oval 4"/>
          <p:cNvSpPr>
            <a:spLocks noChangeArrowheads="1"/>
          </p:cNvSpPr>
          <p:nvPr/>
        </p:nvSpPr>
        <p:spPr bwMode="auto">
          <a:xfrm>
            <a:off x="-31750" y="1217613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buFont typeface="Arial" panose="020B0604020202020204"/>
              <a:buNone/>
            </a:pPr>
            <a:endParaRPr lang="zh-CN" altLang="en-US" sz="2800"/>
          </a:p>
        </p:txBody>
      </p:sp>
      <p:grpSp>
        <p:nvGrpSpPr>
          <p:cNvPr id="25603" name="Group 7"/>
          <p:cNvGrpSpPr/>
          <p:nvPr/>
        </p:nvGrpSpPr>
        <p:grpSpPr>
          <a:xfrm>
            <a:off x="76200" y="4937125"/>
            <a:ext cx="314325" cy="314325"/>
            <a:chOff x="0" y="0"/>
            <a:chExt cx="630238" cy="630237"/>
          </a:xfrm>
        </p:grpSpPr>
        <p:sp>
          <p:nvSpPr>
            <p:cNvPr id="25616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 sz="2800"/>
            </a:p>
          </p:txBody>
        </p:sp>
        <p:sp>
          <p:nvSpPr>
            <p:cNvPr id="25617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 sz="2800"/>
            </a:p>
          </p:txBody>
        </p:sp>
      </p:grpSp>
      <p:grpSp>
        <p:nvGrpSpPr>
          <p:cNvPr id="25604" name="Group 7"/>
          <p:cNvGrpSpPr/>
          <p:nvPr/>
        </p:nvGrpSpPr>
        <p:grpSpPr>
          <a:xfrm>
            <a:off x="26988" y="3678238"/>
            <a:ext cx="314325" cy="314325"/>
            <a:chOff x="0" y="0"/>
            <a:chExt cx="630238" cy="630237"/>
          </a:xfrm>
        </p:grpSpPr>
        <p:sp>
          <p:nvSpPr>
            <p:cNvPr id="25614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 sz="2800"/>
            </a:p>
          </p:txBody>
        </p:sp>
        <p:sp>
          <p:nvSpPr>
            <p:cNvPr id="25615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buFont typeface="Arial" panose="020B0604020202020204"/>
                <a:buNone/>
              </a:pPr>
              <a:endParaRPr lang="zh-CN" altLang="en-US" sz="2800"/>
            </a:p>
          </p:txBody>
        </p:sp>
      </p:grpSp>
      <p:sp>
        <p:nvSpPr>
          <p:cNvPr id="25605" name="文本框 76838"/>
          <p:cNvSpPr txBox="1">
            <a:spLocks noChangeArrowheads="1"/>
          </p:cNvSpPr>
          <p:nvPr/>
        </p:nvSpPr>
        <p:spPr bwMode="auto">
          <a:xfrm>
            <a:off x="98425" y="52388"/>
            <a:ext cx="4397375" cy="701675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有提示词（动词）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25606" name="矩形 16385"/>
          <p:cNvSpPr>
            <a:spLocks noChangeArrowheads="1"/>
          </p:cNvSpPr>
          <p:nvPr/>
        </p:nvSpPr>
        <p:spPr bwMode="auto">
          <a:xfrm>
            <a:off x="381000" y="1138238"/>
            <a:ext cx="8763000" cy="4789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buFont typeface="Arial" panose="020B0604020202020204"/>
              <a:buNone/>
            </a:pPr>
            <a:r>
              <a:rPr lang="en-US" altLang="zh-CN" sz="2800" b="1"/>
              <a:t>(5) One morning, I was waiting at the bus stop, worried about _______ (be) late for school. </a:t>
            </a:r>
            <a:endParaRPr lang="en-US" altLang="zh-CN" sz="2800" b="1">
              <a:solidFill>
                <a:srgbClr val="3366FF"/>
              </a:solidFill>
            </a:endParaRPr>
          </a:p>
          <a:p>
            <a:pPr marL="342900" indent="-342900">
              <a:buFont typeface="Arial" panose="020B0604020202020204"/>
              <a:buNone/>
            </a:pPr>
            <a:r>
              <a:rPr lang="en-US" altLang="zh-CN" sz="2800" b="1"/>
              <a:t>(6) Some of them looked very anxious and ______________(disappoint).  </a:t>
            </a:r>
            <a:endParaRPr lang="en-US" altLang="zh-CN" sz="2800" b="1"/>
          </a:p>
          <a:p>
            <a:pPr marL="342900" indent="-342900">
              <a:buFont typeface="Arial" panose="020B0604020202020204"/>
              <a:buNone/>
            </a:pPr>
            <a:r>
              <a:rPr lang="en-US" altLang="zh-CN" sz="2800" b="1"/>
              <a:t>(7) A boy on a bike _________ (catch ) my attention.  He was riding beside the bus.</a:t>
            </a:r>
            <a:endParaRPr lang="en-US" altLang="zh-CN" sz="2800" b="1"/>
          </a:p>
          <a:p>
            <a:pPr marL="342900" indent="-342900">
              <a:buFont typeface="Arial" panose="020B0604020202020204"/>
              <a:buNone/>
            </a:pPr>
            <a:r>
              <a:rPr lang="en-US" altLang="zh-CN" sz="2800" b="1"/>
              <a:t>(8) He refused __________(stop) until we reached the next stop. </a:t>
            </a:r>
            <a:endParaRPr lang="en-US" altLang="zh-CN" sz="2800" b="1"/>
          </a:p>
          <a:p>
            <a:pPr marL="342900" indent="-342900">
              <a:buFont typeface="Arial" panose="020B0604020202020204"/>
              <a:buNone/>
            </a:pPr>
            <a:r>
              <a:rPr lang="en-US" altLang="zh-CN" sz="2800" b="1"/>
              <a:t>(9)Actually, severe damage______(do)to our land is fairly recent in the history of our evolution. </a:t>
            </a:r>
            <a:endParaRPr lang="en-US" altLang="zh-CN" sz="2800" b="1"/>
          </a:p>
          <a:p>
            <a:pPr marL="342900" indent="-342900">
              <a:buFont typeface="Arial" panose="020B0604020202020204"/>
              <a:buNone/>
            </a:pPr>
            <a:endParaRPr lang="zh-CN" altLang="en-US" sz="2800" b="1">
              <a:solidFill>
                <a:srgbClr val="3366FF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378200" y="1506538"/>
            <a:ext cx="223361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being</a:t>
            </a:r>
            <a:endParaRPr lang="en-US" altLang="zh-CN" sz="2800" b="1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36625" y="2420938"/>
            <a:ext cx="26717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disappointed</a:t>
            </a:r>
            <a:endParaRPr lang="en-US" altLang="zh-CN" sz="2800" b="1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784600" y="2851150"/>
            <a:ext cx="16287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caught</a:t>
            </a:r>
            <a:endParaRPr lang="en-US" altLang="zh-CN" sz="2800" b="1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103563" y="3681413"/>
            <a:ext cx="14446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to stop</a:t>
            </a:r>
            <a:endParaRPr lang="en-US" altLang="zh-CN" sz="2800" b="1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105400" y="4556125"/>
            <a:ext cx="158591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/>
              <a:buNone/>
            </a:pPr>
            <a:r>
              <a:rPr lang="en-US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done</a:t>
            </a:r>
            <a:endParaRPr lang="en-US" altLang="zh-CN" sz="2800" b="1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20482" name="矩形 20481"/>
          <p:cNvSpPr>
            <a:spLocks noChangeArrowheads="1"/>
          </p:cNvSpPr>
          <p:nvPr/>
        </p:nvSpPr>
        <p:spPr bwMode="auto">
          <a:xfrm>
            <a:off x="153988" y="5441950"/>
            <a:ext cx="9639300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342900" indent="-342900">
              <a:buFont typeface="Arial" panose="020B0604020202020204"/>
              <a:buNone/>
            </a:pPr>
            <a:r>
              <a:rPr lang="zh-CN" altLang="en-US" sz="2800" b="1">
                <a:solidFill>
                  <a:srgbClr val="0000CC"/>
                </a:solidFill>
              </a:rPr>
              <a:t>（1） 谓语（时态，语态，主谓一致）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/>
              <a:buNone/>
            </a:pPr>
            <a:r>
              <a:rPr lang="zh-CN" altLang="en-US" sz="2800" b="1">
                <a:solidFill>
                  <a:srgbClr val="0000CC"/>
                </a:solidFill>
              </a:rPr>
              <a:t>（2）非谓语（to do, -ing, -ed）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/>
              <a:buNone/>
            </a:pPr>
            <a:r>
              <a:rPr lang="zh-CN" altLang="en-US" sz="2800" b="1">
                <a:solidFill>
                  <a:srgbClr val="0000CC"/>
                </a:solidFill>
              </a:rPr>
              <a:t>（3）分词的形容词化使用(interested, interesting…</a:t>
            </a:r>
            <a:endParaRPr lang="zh-CN" altLang="en-US" sz="2800" b="1"/>
          </a:p>
        </p:txBody>
      </p:sp>
      <p:sp>
        <p:nvSpPr>
          <p:cNvPr id="25613" name="文本框 71682"/>
          <p:cNvSpPr txBox="1">
            <a:spLocks noChangeArrowheads="1"/>
          </p:cNvSpPr>
          <p:nvPr/>
        </p:nvSpPr>
        <p:spPr bwMode="auto">
          <a:xfrm>
            <a:off x="4589463" y="71438"/>
            <a:ext cx="4371975" cy="1354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无动词，加动词</a:t>
            </a:r>
            <a:endParaRPr lang="zh-CN" altLang="en-US" sz="28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有动有连，再加动词</a:t>
            </a:r>
            <a:endParaRPr lang="zh-CN" altLang="en-US" sz="28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  <a:p>
            <a:pPr>
              <a:lnSpc>
                <a:spcPct val="55000"/>
              </a:lnSpc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有动无连，再加非谓语</a:t>
            </a:r>
            <a:endParaRPr lang="zh-CN" altLang="en-US" sz="2800" b="1">
              <a:solidFill>
                <a:schemeClr val="accent2"/>
              </a:solidFill>
              <a:latin typeface="华文新魏"/>
              <a:ea typeface="华文新魏"/>
              <a:cs typeface="华文新魏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2048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10561</Words>
  <Application>WPS 演示</Application>
  <PresentationFormat>On-screen Show (4:3)</PresentationFormat>
  <Paragraphs>458</Paragraphs>
  <Slides>26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Arial</vt:lpstr>
      <vt:lpstr>宋体</vt:lpstr>
      <vt:lpstr>Wingdings</vt:lpstr>
      <vt:lpstr>Arial</vt:lpstr>
      <vt:lpstr>华文彩云</vt:lpstr>
      <vt:lpstr>微软雅黑</vt:lpstr>
      <vt:lpstr>仿宋</vt:lpstr>
      <vt:lpstr>楷体</vt:lpstr>
      <vt:lpstr>华文新魏</vt:lpstr>
      <vt:lpstr>Segoe Print</vt:lpstr>
      <vt:lpstr>华文新魏</vt:lpstr>
      <vt:lpstr>Times New Roman</vt:lpstr>
      <vt:lpstr>Comic Sans MS</vt:lpstr>
      <vt:lpstr>黑体</vt:lpstr>
      <vt:lpstr>楷体_GB2312</vt:lpstr>
      <vt:lpstr>Arial Unicode MS</vt:lpstr>
      <vt:lpstr>Wingdings</vt:lpstr>
      <vt:lpstr>GungsuhChe</vt:lpstr>
      <vt:lpstr>隶书</vt:lpstr>
      <vt:lpstr>Verdana</vt:lpstr>
      <vt:lpstr>隶书</vt:lpstr>
      <vt:lpstr>华文隶书</vt:lpstr>
      <vt:lpstr>新宋体</vt:lpstr>
      <vt:lpstr>默认设计模板</vt:lpstr>
      <vt:lpstr>  2019高考英语 —语法填空  </vt:lpstr>
      <vt:lpstr>考纲解读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(1) Firstly, we must understand the language when we hear ______ spoken.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Hannah</cp:lastModifiedBy>
  <cp:revision>47</cp:revision>
  <dcterms:created xsi:type="dcterms:W3CDTF">2017-03-18T06:07:00Z</dcterms:created>
  <dcterms:modified xsi:type="dcterms:W3CDTF">2021-08-15T10:42:33Z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Version">
    <vt:r8>1</vt:r8>
  </property>
  <property fmtid="{D5CDD505-2E9C-101B-9397-08002B2CF9AE}" pid="4" name="ICV">
    <vt:lpwstr>E4FC1802631844DBA2143ECF05E04BAE</vt:lpwstr>
  </property>
</Properties>
</file>