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9" r:id="rId1"/>
  </p:sldMasterIdLst>
  <p:notesMasterIdLst>
    <p:notesMasterId r:id="rId27"/>
  </p:notesMasterIdLst>
  <p:sldIdLst>
    <p:sldId id="329" r:id="rId2"/>
    <p:sldId id="630" r:id="rId3"/>
    <p:sldId id="631" r:id="rId4"/>
    <p:sldId id="586" r:id="rId5"/>
    <p:sldId id="587" r:id="rId6"/>
    <p:sldId id="588" r:id="rId7"/>
    <p:sldId id="590" r:id="rId8"/>
    <p:sldId id="591" r:id="rId9"/>
    <p:sldId id="592" r:id="rId10"/>
    <p:sldId id="621" r:id="rId11"/>
    <p:sldId id="593" r:id="rId12"/>
    <p:sldId id="595" r:id="rId13"/>
    <p:sldId id="616" r:id="rId14"/>
    <p:sldId id="617" r:id="rId15"/>
    <p:sldId id="619" r:id="rId16"/>
    <p:sldId id="620" r:id="rId17"/>
    <p:sldId id="608" r:id="rId18"/>
    <p:sldId id="609" r:id="rId19"/>
    <p:sldId id="611" r:id="rId20"/>
    <p:sldId id="612" r:id="rId21"/>
    <p:sldId id="613" r:id="rId22"/>
    <p:sldId id="624" r:id="rId23"/>
    <p:sldId id="625" r:id="rId24"/>
    <p:sldId id="626" r:id="rId25"/>
    <p:sldId id="330" r:id="rId26"/>
  </p:sldIdLst>
  <p:sldSz cx="12192000" cy="6858000"/>
  <p:notesSz cx="7104063" cy="10234613"/>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1DEF6"/>
    <a:srgbClr val="648BAE"/>
    <a:srgbClr val="B4DEFA"/>
    <a:srgbClr val="EA6E7E"/>
    <a:srgbClr val="EFA0A7"/>
    <a:srgbClr val="F3EFEE"/>
    <a:srgbClr val="F5F1EE"/>
    <a:srgbClr val="FCF8F7"/>
    <a:srgbClr val="F1ED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08" autoAdjust="0"/>
  </p:normalViewPr>
  <p:slideViewPr>
    <p:cSldViewPr snapToGrid="0">
      <p:cViewPr varScale="1">
        <p:scale>
          <a:sx n="109" d="100"/>
          <a:sy n="109" d="100"/>
        </p:scale>
        <p:origin x="61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2019/9/26</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extLst>
      <p:ext uri="{BB962C8B-B14F-4D97-AF65-F5344CB8AC3E}">
        <p14:creationId xmlns:p14="http://schemas.microsoft.com/office/powerpoint/2010/main" val="2263879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1</a:t>
            </a:fld>
            <a:endParaRPr lang="zh-CN" altLang="en-US"/>
          </a:p>
        </p:txBody>
      </p:sp>
    </p:spTree>
    <p:extLst>
      <p:ext uri="{BB962C8B-B14F-4D97-AF65-F5344CB8AC3E}">
        <p14:creationId xmlns:p14="http://schemas.microsoft.com/office/powerpoint/2010/main" val="39305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18</a:t>
            </a:fld>
            <a:endParaRPr lang="zh-CN" altLang="en-US"/>
          </a:p>
        </p:txBody>
      </p:sp>
    </p:spTree>
    <p:extLst>
      <p:ext uri="{BB962C8B-B14F-4D97-AF65-F5344CB8AC3E}">
        <p14:creationId xmlns:p14="http://schemas.microsoft.com/office/powerpoint/2010/main" val="506361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24</a:t>
            </a:fld>
            <a:endParaRPr lang="zh-CN" altLang="en-US"/>
          </a:p>
        </p:txBody>
      </p:sp>
    </p:spTree>
    <p:extLst>
      <p:ext uri="{BB962C8B-B14F-4D97-AF65-F5344CB8AC3E}">
        <p14:creationId xmlns:p14="http://schemas.microsoft.com/office/powerpoint/2010/main" val="2615224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2019/9/26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1"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71"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2019/9/26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2019/9/26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2019/9/26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2019/9/26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9"/>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2019/9/26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pPr/>
              <a:t>2019/9/26</a:t>
            </a:fld>
            <a:endParaRPr lang="zh-CN" altLang="en-US"/>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AppData/Local/Temp/ksohtml/wpsF4E0.tmp.jpg"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AppData/Local/Temp/ksohtml/wpsF575.tmp.png"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file:///C:\Users\ADMINI~1\AppData\Local\Temp\AppData\Local\Temp\ksohtml\wpsF4DF.tmp.jp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B96A66E7-EA0D-4C2B-B039-5C13CCBC21F8}"/>
              </a:ext>
            </a:extLst>
          </p:cNvPr>
          <p:cNvSpPr txBox="1"/>
          <p:nvPr/>
        </p:nvSpPr>
        <p:spPr>
          <a:xfrm>
            <a:off x="9349947" y="193251"/>
            <a:ext cx="2428074" cy="369332"/>
          </a:xfrm>
          <a:prstGeom prst="rect">
            <a:avLst/>
          </a:prstGeom>
          <a:noFill/>
        </p:spPr>
        <p:txBody>
          <a:bodyPr wrap="square" rtlCol="0">
            <a:spAutoFit/>
          </a:bodyPr>
          <a:lstStyle/>
          <a:p>
            <a:r>
              <a:rPr lang="zh-CN" altLang="en-US" b="1" dirty="0" smtClean="0">
                <a:solidFill>
                  <a:schemeClr val="accent1"/>
                </a:solidFill>
              </a:rPr>
              <a:t>鲁科版必修第一册</a:t>
            </a:r>
            <a:endParaRPr lang="zh-CN" altLang="en-US" b="1" dirty="0">
              <a:solidFill>
                <a:schemeClr val="accent1"/>
              </a:solidFill>
            </a:endParaRPr>
          </a:p>
        </p:txBody>
      </p:sp>
      <p:sp>
        <p:nvSpPr>
          <p:cNvPr id="6" name="Rectangle 13"/>
          <p:cNvSpPr>
            <a:spLocks noChangeArrowheads="1"/>
          </p:cNvSpPr>
          <p:nvPr/>
        </p:nvSpPr>
        <p:spPr bwMode="auto">
          <a:xfrm>
            <a:off x="1259036" y="1816436"/>
            <a:ext cx="10701865" cy="1938992"/>
          </a:xfrm>
          <a:prstGeom prst="rect">
            <a:avLst/>
          </a:prstGeom>
          <a:noFill/>
          <a:ln w="9525">
            <a:noFill/>
            <a:miter lim="800000"/>
            <a:headEnd/>
            <a:tailEnd/>
          </a:ln>
          <a:effectLst/>
        </p:spPr>
        <p:txBody>
          <a:bodyPr wrap="square">
            <a:spAutoFit/>
          </a:bodyPr>
          <a:lstStyle/>
          <a:p>
            <a:pPr algn="ctr">
              <a:lnSpc>
                <a:spcPct val="150000"/>
              </a:lnSpc>
            </a:pPr>
            <a:r>
              <a:rPr lang="zh-CN" altLang="en-US" sz="4000" b="1" dirty="0" smtClean="0">
                <a:solidFill>
                  <a:srgbClr val="0070C0"/>
                </a:solidFill>
                <a:latin typeface="黑体" pitchFamily="2" charset="-122"/>
                <a:ea typeface="黑体" pitchFamily="2" charset="-122"/>
              </a:rPr>
              <a:t>第</a:t>
            </a:r>
            <a:r>
              <a:rPr lang="en-US" altLang="zh-CN" sz="4000" b="1" dirty="0" smtClean="0">
                <a:solidFill>
                  <a:srgbClr val="0070C0"/>
                </a:solidFill>
                <a:latin typeface="黑体" pitchFamily="2" charset="-122"/>
                <a:ea typeface="黑体" pitchFamily="2" charset="-122"/>
              </a:rPr>
              <a:t>3</a:t>
            </a:r>
            <a:r>
              <a:rPr lang="zh-CN" altLang="en-US" sz="4000" b="1" dirty="0" smtClean="0">
                <a:solidFill>
                  <a:srgbClr val="0070C0"/>
                </a:solidFill>
                <a:latin typeface="黑体" pitchFamily="2" charset="-122"/>
                <a:ea typeface="黑体" pitchFamily="2" charset="-122"/>
              </a:rPr>
              <a:t>节   氧化还原反应</a:t>
            </a:r>
            <a:endParaRPr lang="zh-CN" altLang="en-US" sz="4000" b="1" dirty="0">
              <a:solidFill>
                <a:srgbClr val="0070C0"/>
              </a:solidFill>
              <a:latin typeface="黑体" pitchFamily="2" charset="-122"/>
              <a:ea typeface="黑体" pitchFamily="2" charset="-122"/>
            </a:endParaRPr>
          </a:p>
          <a:p>
            <a:pPr algn="ctr">
              <a:lnSpc>
                <a:spcPct val="150000"/>
              </a:lnSpc>
            </a:pPr>
            <a:r>
              <a:rPr lang="zh-CN" altLang="en-US" sz="4000" b="1" dirty="0" smtClean="0">
                <a:solidFill>
                  <a:srgbClr val="0070C0"/>
                </a:solidFill>
                <a:latin typeface="黑体" pitchFamily="2" charset="-122"/>
                <a:ea typeface="黑体" pitchFamily="2" charset="-122"/>
              </a:rPr>
              <a:t>第一课时 认识氧化还原反应、氧化剂和还原剂</a:t>
            </a:r>
            <a:endParaRPr lang="zh-CN" altLang="en-US" sz="4000" b="1" dirty="0">
              <a:solidFill>
                <a:srgbClr val="0070C0"/>
              </a:solidFill>
              <a:latin typeface="黑体" pitchFamily="2" charset="-122"/>
              <a:ea typeface="黑体" pitchFamily="2" charset="-122"/>
            </a:endParaRPr>
          </a:p>
        </p:txBody>
      </p:sp>
      <p:sp>
        <p:nvSpPr>
          <p:cNvPr id="5" name="文本框 4">
            <a:extLst>
              <a:ext uri="{FF2B5EF4-FFF2-40B4-BE49-F238E27FC236}">
                <a16:creationId xmlns:a16="http://schemas.microsoft.com/office/drawing/2014/main" id="{3DA78542-EE51-4BF3-AA14-E00436E4784F}"/>
              </a:ext>
            </a:extLst>
          </p:cNvPr>
          <p:cNvSpPr txBox="1"/>
          <p:nvPr/>
        </p:nvSpPr>
        <p:spPr>
          <a:xfrm>
            <a:off x="2622623" y="894852"/>
            <a:ext cx="2239169" cy="369332"/>
          </a:xfrm>
          <a:prstGeom prst="rect">
            <a:avLst/>
          </a:prstGeom>
          <a:noFill/>
        </p:spPr>
        <p:txBody>
          <a:bodyPr wrap="square" rtlCol="0">
            <a:spAutoFit/>
          </a:bodyPr>
          <a:lstStyle/>
          <a:p>
            <a:r>
              <a:rPr lang="zh-CN" altLang="en-US" dirty="0">
                <a:solidFill>
                  <a:schemeClr val="bg1"/>
                </a:solidFill>
              </a:rPr>
              <a:t>创原家独</a:t>
            </a:r>
          </a:p>
        </p:txBody>
      </p:sp>
      <p:sp>
        <p:nvSpPr>
          <p:cNvPr id="7" name="文本框 6">
            <a:extLst>
              <a:ext uri="{FF2B5EF4-FFF2-40B4-BE49-F238E27FC236}">
                <a16:creationId xmlns:a16="http://schemas.microsoft.com/office/drawing/2014/main" id="{284A2559-1E4E-449B-8DEE-EB4B0352C8D4}"/>
              </a:ext>
            </a:extLst>
          </p:cNvPr>
          <p:cNvSpPr txBox="1"/>
          <p:nvPr/>
        </p:nvSpPr>
        <p:spPr>
          <a:xfrm>
            <a:off x="2943805" y="1816436"/>
            <a:ext cx="418232" cy="369332"/>
          </a:xfrm>
          <a:prstGeom prst="rect">
            <a:avLst/>
          </a:prstGeom>
          <a:noFill/>
        </p:spPr>
        <p:txBody>
          <a:bodyPr wrap="square" rtlCol="0">
            <a:spAutoFit/>
          </a:bodyPr>
          <a:lstStyle/>
          <a:p>
            <a:r>
              <a:rPr lang="zh-CN" altLang="en-US" dirty="0">
                <a:solidFill>
                  <a:schemeClr val="bg1"/>
                </a:solidFill>
              </a:rPr>
              <a:t>网</a:t>
            </a:r>
          </a:p>
        </p:txBody>
      </p:sp>
      <p:sp>
        <p:nvSpPr>
          <p:cNvPr id="8" name="文本框 7">
            <a:extLst>
              <a:ext uri="{FF2B5EF4-FFF2-40B4-BE49-F238E27FC236}">
                <a16:creationId xmlns:a16="http://schemas.microsoft.com/office/drawing/2014/main" id="{DAEC1B32-59E8-4225-BB3E-4D7FCD8A6316}"/>
              </a:ext>
            </a:extLst>
          </p:cNvPr>
          <p:cNvSpPr txBox="1"/>
          <p:nvPr/>
        </p:nvSpPr>
        <p:spPr>
          <a:xfrm>
            <a:off x="3287966" y="5256406"/>
            <a:ext cx="454241" cy="369332"/>
          </a:xfrm>
          <a:prstGeom prst="rect">
            <a:avLst/>
          </a:prstGeom>
          <a:noFill/>
        </p:spPr>
        <p:txBody>
          <a:bodyPr wrap="square" rtlCol="0">
            <a:spAutoFit/>
          </a:bodyPr>
          <a:lstStyle/>
          <a:p>
            <a:r>
              <a:rPr lang="zh-CN" altLang="en-US" dirty="0">
                <a:solidFill>
                  <a:schemeClr val="bg1"/>
                </a:solidFill>
              </a:rPr>
              <a:t>科</a:t>
            </a:r>
          </a:p>
        </p:txBody>
      </p:sp>
      <p:sp>
        <p:nvSpPr>
          <p:cNvPr id="9" name="文本框 8">
            <a:extLst>
              <a:ext uri="{FF2B5EF4-FFF2-40B4-BE49-F238E27FC236}">
                <a16:creationId xmlns:a16="http://schemas.microsoft.com/office/drawing/2014/main" id="{DAEC1B32-59E8-4225-BB3E-4D7FCD8A6316}"/>
              </a:ext>
            </a:extLst>
          </p:cNvPr>
          <p:cNvSpPr txBox="1"/>
          <p:nvPr/>
        </p:nvSpPr>
        <p:spPr>
          <a:xfrm>
            <a:off x="3015268" y="5625738"/>
            <a:ext cx="454241" cy="369332"/>
          </a:xfrm>
          <a:prstGeom prst="rect">
            <a:avLst/>
          </a:prstGeom>
          <a:noFill/>
        </p:spPr>
        <p:txBody>
          <a:bodyPr wrap="square" rtlCol="0">
            <a:spAutoFit/>
          </a:bodyPr>
          <a:lstStyle/>
          <a:p>
            <a:r>
              <a:rPr lang="zh-CN" altLang="en-US" dirty="0">
                <a:solidFill>
                  <a:schemeClr val="bg1"/>
                </a:solidFill>
              </a:rPr>
              <a:t>科</a:t>
            </a:r>
          </a:p>
        </p:txBody>
      </p:sp>
      <p:sp>
        <p:nvSpPr>
          <p:cNvPr id="10" name="文本框 9">
            <a:extLst>
              <a:ext uri="{FF2B5EF4-FFF2-40B4-BE49-F238E27FC236}">
                <a16:creationId xmlns:a16="http://schemas.microsoft.com/office/drawing/2014/main" id="{9A0E04BA-6454-497C-A192-358725E668B5}"/>
              </a:ext>
            </a:extLst>
          </p:cNvPr>
          <p:cNvSpPr txBox="1"/>
          <p:nvPr/>
        </p:nvSpPr>
        <p:spPr>
          <a:xfrm>
            <a:off x="6609968" y="5995070"/>
            <a:ext cx="454242" cy="369332"/>
          </a:xfrm>
          <a:prstGeom prst="rect">
            <a:avLst/>
          </a:prstGeom>
          <a:noFill/>
        </p:spPr>
        <p:txBody>
          <a:bodyPr wrap="square" rtlCol="0">
            <a:spAutoFit/>
          </a:bodyPr>
          <a:lstStyle/>
          <a:p>
            <a:r>
              <a:rPr lang="zh-CN" altLang="en-US" dirty="0">
                <a:solidFill>
                  <a:schemeClr val="bg1"/>
                </a:solidFill>
              </a:rPr>
              <a:t>学</a:t>
            </a:r>
          </a:p>
        </p:txBody>
      </p:sp>
    </p:spTree>
    <p:extLst>
      <p:ext uri="{BB962C8B-B14F-4D97-AF65-F5344CB8AC3E}">
        <p14:creationId xmlns:p14="http://schemas.microsoft.com/office/powerpoint/2010/main" val="54740636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77" name="polygon400" hidden="1"/>
          <p:cNvSpPr>
            <a:spLocks noSelect="1" noChangeArrowheads="1"/>
          </p:cNvSpPr>
          <p:nvPr/>
        </p:nvSpPr>
        <p:spPr bwMode="auto">
          <a:xfrm>
            <a:off x="0" y="457200"/>
            <a:ext cx="1587500" cy="1587500"/>
          </a:xfrm>
          <a:custGeom>
            <a:avLst/>
            <a:gdLst/>
            <a:ahLst/>
            <a:cxnLst>
              <a:cxn ang="0">
                <a:pos x="r" y="vc"/>
              </a:cxn>
              <a:cxn ang="5400000">
                <a:pos x="hc" y="b"/>
              </a:cxn>
              <a:cxn ang="10800000">
                <a:pos x="l" y="vc"/>
              </a:cxn>
              <a:cxn ang="16200000">
                <a:pos x="hc" y="t"/>
              </a:cxn>
            </a:cxnLst>
            <a:rect l="0" t="0" r="r" b="b"/>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7775" name="polygon401" hidden="1"/>
          <p:cNvSpPr>
            <a:spLocks noSelect="1" noChangeArrowheads="1"/>
          </p:cNvSpPr>
          <p:nvPr/>
        </p:nvSpPr>
        <p:spPr bwMode="auto">
          <a:xfrm>
            <a:off x="0" y="2044700"/>
            <a:ext cx="1587500" cy="1587500"/>
          </a:xfrm>
          <a:custGeom>
            <a:avLst/>
            <a:gdLst/>
            <a:ahLst/>
            <a:cxnLst>
              <a:cxn ang="0">
                <a:pos x="r" y="vc"/>
              </a:cxn>
              <a:cxn ang="5400000">
                <a:pos x="hc" y="b"/>
              </a:cxn>
              <a:cxn ang="10800000">
                <a:pos x="l" y="vc"/>
              </a:cxn>
              <a:cxn ang="16200000">
                <a:pos x="hc" y="t"/>
              </a:cxn>
            </a:cxnLst>
            <a:rect l="0" t="0" r="r" b="b"/>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7773" name="polygon402" hidden="1"/>
          <p:cNvSpPr>
            <a:spLocks noSelect="1" noChangeArrowheads="1"/>
          </p:cNvSpPr>
          <p:nvPr/>
        </p:nvSpPr>
        <p:spPr bwMode="auto">
          <a:xfrm>
            <a:off x="0" y="3632200"/>
            <a:ext cx="1587500" cy="1587500"/>
          </a:xfrm>
          <a:custGeom>
            <a:avLst/>
            <a:gdLst/>
            <a:ahLst/>
            <a:cxnLst>
              <a:cxn ang="0">
                <a:pos x="r" y="vc"/>
              </a:cxn>
              <a:cxn ang="5400000">
                <a:pos x="hc" y="b"/>
              </a:cxn>
              <a:cxn ang="10800000">
                <a:pos x="l" y="vc"/>
              </a:cxn>
              <a:cxn ang="16200000">
                <a:pos x="hc" y="t"/>
              </a:cxn>
            </a:cxnLst>
            <a:rect l="0" t="0" r="r" b="b"/>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7771" name="polygon403" hidden="1"/>
          <p:cNvSpPr>
            <a:spLocks noSelect="1" noChangeArrowheads="1"/>
          </p:cNvSpPr>
          <p:nvPr/>
        </p:nvSpPr>
        <p:spPr bwMode="auto">
          <a:xfrm>
            <a:off x="0" y="5219700"/>
            <a:ext cx="1587500" cy="1587500"/>
          </a:xfrm>
          <a:custGeom>
            <a:avLst/>
            <a:gdLst/>
            <a:ahLst/>
            <a:cxnLst>
              <a:cxn ang="0">
                <a:pos x="r" y="vc"/>
              </a:cxn>
              <a:cxn ang="5400000">
                <a:pos x="hc" y="b"/>
              </a:cxn>
              <a:cxn ang="10800000">
                <a:pos x="l" y="vc"/>
              </a:cxn>
              <a:cxn ang="16200000">
                <a:pos x="hc" y="t"/>
              </a:cxn>
            </a:cxnLst>
            <a:rect l="0" t="0" r="r" b="b"/>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7769" name="polygon404" hidden="1"/>
          <p:cNvSpPr>
            <a:spLocks noSelect="1" noChangeArrowheads="1"/>
          </p:cNvSpPr>
          <p:nvPr/>
        </p:nvSpPr>
        <p:spPr bwMode="auto">
          <a:xfrm>
            <a:off x="0" y="6807200"/>
            <a:ext cx="1587500" cy="1587500"/>
          </a:xfrm>
          <a:custGeom>
            <a:avLst/>
            <a:gdLst/>
            <a:ahLst/>
            <a:cxnLst>
              <a:cxn ang="0">
                <a:pos x="r" y="vc"/>
              </a:cxn>
              <a:cxn ang="5400000">
                <a:pos x="hc" y="b"/>
              </a:cxn>
              <a:cxn ang="10800000">
                <a:pos x="l" y="vc"/>
              </a:cxn>
              <a:cxn ang="16200000">
                <a:pos x="hc" y="t"/>
              </a:cxn>
            </a:cxnLst>
            <a:rect l="0" t="0" r="r" b="b"/>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7767" name="polygon405" hidden="1"/>
          <p:cNvSpPr>
            <a:spLocks noSelect="1" noChangeArrowheads="1"/>
          </p:cNvSpPr>
          <p:nvPr/>
        </p:nvSpPr>
        <p:spPr bwMode="auto">
          <a:xfrm>
            <a:off x="0" y="8394700"/>
            <a:ext cx="1587500" cy="1587500"/>
          </a:xfrm>
          <a:custGeom>
            <a:avLst/>
            <a:gdLst/>
            <a:ahLst/>
            <a:cxnLst>
              <a:cxn ang="0">
                <a:pos x="r" y="vc"/>
              </a:cxn>
              <a:cxn ang="5400000">
                <a:pos x="hc" y="b"/>
              </a:cxn>
              <a:cxn ang="10800000">
                <a:pos x="l" y="vc"/>
              </a:cxn>
              <a:cxn ang="16200000">
                <a:pos x="hc" y="t"/>
              </a:cxn>
            </a:cxnLst>
            <a:rect l="0" t="0" r="r" b="b"/>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7764" name="polygon407" hidden="1"/>
          <p:cNvSpPr>
            <a:spLocks noSelect="1" noChangeArrowheads="1"/>
          </p:cNvSpPr>
          <p:nvPr/>
        </p:nvSpPr>
        <p:spPr bwMode="auto">
          <a:xfrm>
            <a:off x="0" y="9982200"/>
            <a:ext cx="1587500" cy="1587500"/>
          </a:xfrm>
          <a:custGeom>
            <a:avLst/>
            <a:gdLst/>
            <a:ahLst/>
            <a:cxnLst>
              <a:cxn ang="0">
                <a:pos x="r" y="vc"/>
              </a:cxn>
              <a:cxn ang="5400000">
                <a:pos x="hc" y="b"/>
              </a:cxn>
              <a:cxn ang="10800000">
                <a:pos x="l" y="vc"/>
              </a:cxn>
              <a:cxn ang="16200000">
                <a:pos x="hc" y="t"/>
              </a:cxn>
            </a:cxnLst>
            <a:rect l="0" t="0" r="r" b="b"/>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7762" name="polygon408" hidden="1"/>
          <p:cNvSpPr>
            <a:spLocks noSelect="1" noChangeArrowheads="1"/>
          </p:cNvSpPr>
          <p:nvPr/>
        </p:nvSpPr>
        <p:spPr bwMode="auto">
          <a:xfrm>
            <a:off x="0" y="11569700"/>
            <a:ext cx="1587500" cy="1587500"/>
          </a:xfrm>
          <a:custGeom>
            <a:avLst/>
            <a:gdLst/>
            <a:ahLst/>
            <a:cxnLst>
              <a:cxn ang="0">
                <a:pos x="r" y="vc"/>
              </a:cxn>
              <a:cxn ang="5400000">
                <a:pos x="hc" y="b"/>
              </a:cxn>
              <a:cxn ang="10800000">
                <a:pos x="l" y="vc"/>
              </a:cxn>
              <a:cxn ang="16200000">
                <a:pos x="hc" y="t"/>
              </a:cxn>
            </a:cxnLst>
            <a:rect l="0" t="0" r="r" b="b"/>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7765" name="polygon406" hidden="1"/>
          <p:cNvSpPr>
            <a:spLocks noSelect="1" noChangeArrowheads="1"/>
          </p:cNvSpPr>
          <p:nvPr/>
        </p:nvSpPr>
        <p:spPr bwMode="auto">
          <a:xfrm>
            <a:off x="0" y="457200"/>
            <a:ext cx="635000" cy="635000"/>
          </a:xfrm>
          <a:custGeom>
            <a:avLst/>
            <a:gdLst/>
            <a:ahLst/>
            <a:cxnLst>
              <a:cxn ang="0">
                <a:pos x="r" y="vc"/>
              </a:cxn>
              <a:cxn ang="5400000">
                <a:pos x="hc" y="b"/>
              </a:cxn>
              <a:cxn ang="10800000">
                <a:pos x="l" y="vc"/>
              </a:cxn>
              <a:cxn ang="16200000">
                <a:pos x="hc" y="t"/>
              </a:cxn>
            </a:cxnLst>
            <a:rect l="0" t="0" r="r" b="b"/>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7768" name="WS_polygon404"/>
          <p:cNvSpPr>
            <a:spLocks noChangeArrowheads="1"/>
          </p:cNvSpPr>
          <p:nvPr/>
        </p:nvSpPr>
        <p:spPr bwMode="auto">
          <a:xfrm>
            <a:off x="2117725" y="8132763"/>
            <a:ext cx="55563" cy="100012"/>
          </a:xfrm>
          <a:custGeom>
            <a:avLst/>
            <a:gdLst>
              <a:gd name="T0" fmla="*/ 3163 w 21600"/>
              <a:gd name="T1" fmla="*/ 3163 h 21600"/>
              <a:gd name="T2" fmla="*/ 18437 w 21600"/>
              <a:gd name="T3" fmla="*/ 18437 h 21600"/>
            </a:gdLst>
            <a:ahLst/>
            <a:cxnLst>
              <a:cxn ang="0">
                <a:pos x="r" y="vc"/>
              </a:cxn>
              <a:cxn ang="5400000">
                <a:pos x="hc" y="b"/>
              </a:cxn>
              <a:cxn ang="10800000">
                <a:pos x="l" y="vc"/>
              </a:cxn>
              <a:cxn ang="16200000">
                <a:pos x="hc" y="t"/>
              </a:cxn>
            </a:cxnLst>
            <a:rect l="T0" t="T1" r="T2" b="T3"/>
            <a:pathLst/>
          </a:custGeom>
          <a:noFill/>
          <a:ln>
            <a:noFill/>
          </a:ln>
        </p:spPr>
        <p:txBody>
          <a:bodyPr vert="horz" wrap="square" lIns="0" tIns="0" rIns="0" bIns="0" numCol="1" anchor="t" anchorCtr="0" compatLnSpc="1">
            <a:prstTxWarp prst="textNoShape">
              <a:avLst/>
            </a:prstTxWarp>
          </a:bodyPr>
          <a:lstStyle/>
          <a:p>
            <a:pPr marL="0" marR="0" lvl="0" indent="219075" algn="l" defTabSz="914400"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smtClean="0">
                <a:ln>
                  <a:noFill/>
                </a:ln>
                <a:solidFill>
                  <a:srgbClr val="000000"/>
                </a:solidFill>
                <a:effectLst/>
                <a:latin typeface="Calibri" pitchFamily="34" charset="0"/>
                <a:ea typeface="Times New Roman" pitchFamily="18" charset="0"/>
                <a:cs typeface="Times New Roman" pitchFamily="18" charset="0"/>
              </a:rPr>
              <a:t>2</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17766" name="WS_polygon405"/>
          <p:cNvSpPr>
            <a:spLocks noChangeArrowheads="1"/>
          </p:cNvSpPr>
          <p:nvPr/>
        </p:nvSpPr>
        <p:spPr bwMode="auto">
          <a:xfrm>
            <a:off x="4203700" y="8129588"/>
            <a:ext cx="55563" cy="100012"/>
          </a:xfrm>
          <a:custGeom>
            <a:avLst/>
            <a:gdLst>
              <a:gd name="T0" fmla="*/ 3163 w 21600"/>
              <a:gd name="T1" fmla="*/ 3163 h 21600"/>
              <a:gd name="T2" fmla="*/ 18437 w 21600"/>
              <a:gd name="T3" fmla="*/ 18437 h 21600"/>
            </a:gdLst>
            <a:ahLst/>
            <a:cxnLst>
              <a:cxn ang="0">
                <a:pos x="r" y="vc"/>
              </a:cxn>
              <a:cxn ang="5400000">
                <a:pos x="hc" y="b"/>
              </a:cxn>
              <a:cxn ang="10800000">
                <a:pos x="l" y="vc"/>
              </a:cxn>
              <a:cxn ang="16200000">
                <a:pos x="hc" y="t"/>
              </a:cxn>
            </a:cxnLst>
            <a:rect l="T0" t="T1" r="T2" b="T3"/>
            <a:pathLst/>
          </a:custGeom>
          <a:noFill/>
          <a:ln>
            <a:noFill/>
          </a:ln>
        </p:spPr>
        <p:txBody>
          <a:bodyPr vert="horz" wrap="square" lIns="0" tIns="0" rIns="0" bIns="0" numCol="1" anchor="t" anchorCtr="0" compatLnSpc="1">
            <a:prstTxWarp prst="textNoShape">
              <a:avLst/>
            </a:prstTxWarp>
          </a:bodyPr>
          <a:lstStyle/>
          <a:p>
            <a:pPr marL="0" marR="0" lvl="0" indent="219075" algn="l" defTabSz="914400"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smtClean="0">
                <a:ln>
                  <a:noFill/>
                </a:ln>
                <a:solidFill>
                  <a:srgbClr val="000000"/>
                </a:solidFill>
                <a:effectLst/>
                <a:latin typeface="Calibri" pitchFamily="34" charset="0"/>
                <a:ea typeface="Times New Roman" pitchFamily="18" charset="0"/>
                <a:cs typeface="Times New Roman" pitchFamily="18" charset="0"/>
              </a:rPr>
              <a:t>2</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17763" name="WS_polygon407"/>
          <p:cNvSpPr>
            <a:spLocks noChangeArrowheads="1"/>
          </p:cNvSpPr>
          <p:nvPr/>
        </p:nvSpPr>
        <p:spPr bwMode="auto">
          <a:xfrm>
            <a:off x="4210050" y="9402763"/>
            <a:ext cx="117475" cy="100012"/>
          </a:xfrm>
          <a:custGeom>
            <a:avLst/>
            <a:gdLst>
              <a:gd name="T0" fmla="*/ 3163 w 21600"/>
              <a:gd name="T1" fmla="*/ 3163 h 21600"/>
              <a:gd name="T2" fmla="*/ 18437 w 21600"/>
              <a:gd name="T3" fmla="*/ 18437 h 21600"/>
            </a:gdLst>
            <a:ahLst/>
            <a:cxnLst>
              <a:cxn ang="0">
                <a:pos x="r" y="vc"/>
              </a:cxn>
              <a:cxn ang="5400000">
                <a:pos x="hc" y="b"/>
              </a:cxn>
              <a:cxn ang="10800000">
                <a:pos x="l" y="vc"/>
              </a:cxn>
              <a:cxn ang="16200000">
                <a:pos x="hc" y="t"/>
              </a:cxn>
            </a:cxnLst>
            <a:rect l="T0" t="T1" r="T2" b="T3"/>
            <a:pathLst/>
          </a:custGeom>
          <a:noFill/>
          <a:ln>
            <a:noFill/>
          </a:ln>
        </p:spPr>
        <p:txBody>
          <a:bodyPr vert="horz" wrap="square" lIns="0" tIns="0" rIns="0" bIns="0" numCol="1" anchor="t" anchorCtr="0" compatLnSpc="1">
            <a:prstTxWarp prst="textNoShape">
              <a:avLst/>
            </a:prstTxWarp>
          </a:bodyPr>
          <a:lstStyle/>
          <a:p>
            <a:pPr marL="0" marR="0" lvl="0" indent="219075" algn="l" defTabSz="914400"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smtClean="0">
                <a:ln>
                  <a:noFill/>
                </a:ln>
                <a:solidFill>
                  <a:srgbClr val="000000"/>
                </a:solidFill>
                <a:effectLst/>
                <a:latin typeface="Calibri" pitchFamily="34" charset="0"/>
                <a:ea typeface="Times New Roman" pitchFamily="18" charset="0"/>
                <a:cs typeface="Times New Roman" pitchFamily="18" charset="0"/>
              </a:rPr>
              <a:t>2+</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17761" name="WS_polygon408"/>
          <p:cNvSpPr>
            <a:spLocks noChangeArrowheads="1"/>
          </p:cNvSpPr>
          <p:nvPr/>
        </p:nvSpPr>
        <p:spPr bwMode="auto">
          <a:xfrm>
            <a:off x="5026025" y="9402763"/>
            <a:ext cx="117475" cy="100012"/>
          </a:xfrm>
          <a:custGeom>
            <a:avLst/>
            <a:gdLst>
              <a:gd name="T0" fmla="*/ 3163 w 21600"/>
              <a:gd name="T1" fmla="*/ 3163 h 21600"/>
              <a:gd name="T2" fmla="*/ 18437 w 21600"/>
              <a:gd name="T3" fmla="*/ 18437 h 21600"/>
            </a:gdLst>
            <a:ahLst/>
            <a:cxnLst>
              <a:cxn ang="0">
                <a:pos x="r" y="vc"/>
              </a:cxn>
              <a:cxn ang="5400000">
                <a:pos x="hc" y="b"/>
              </a:cxn>
              <a:cxn ang="10800000">
                <a:pos x="l" y="vc"/>
              </a:cxn>
              <a:cxn ang="16200000">
                <a:pos x="hc" y="t"/>
              </a:cxn>
            </a:cxnLst>
            <a:rect l="T0" t="T1" r="T2" b="T3"/>
            <a:pathLst/>
          </a:custGeom>
          <a:noFill/>
          <a:ln>
            <a:noFill/>
          </a:ln>
        </p:spPr>
        <p:txBody>
          <a:bodyPr vert="horz" wrap="square" lIns="0" tIns="0" rIns="0" bIns="0" numCol="1" anchor="t" anchorCtr="0" compatLnSpc="1">
            <a:prstTxWarp prst="textNoShape">
              <a:avLst/>
            </a:prstTxWarp>
          </a:bodyPr>
          <a:lstStyle/>
          <a:p>
            <a:pPr marL="0" marR="0" lvl="0" indent="219075" algn="l" defTabSz="914400"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smtClean="0">
                <a:ln>
                  <a:noFill/>
                </a:ln>
                <a:solidFill>
                  <a:srgbClr val="000000"/>
                </a:solidFill>
                <a:effectLst/>
                <a:latin typeface="Calibri" pitchFamily="34" charset="0"/>
                <a:ea typeface="Times New Roman" pitchFamily="18" charset="0"/>
                <a:cs typeface="Times New Roman" pitchFamily="18" charset="0"/>
              </a:rPr>
              <a:t>2+</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17778" name="Rectangle 18"/>
          <p:cNvSpPr>
            <a:spLocks noChangeArrowheads="1"/>
          </p:cNvSpPr>
          <p:nvPr/>
        </p:nvSpPr>
        <p:spPr bwMode="auto">
          <a:xfrm>
            <a:off x="389477" y="570418"/>
            <a:ext cx="10810487"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279400" fontAlgn="base">
              <a:lnSpc>
                <a:spcPct val="150000"/>
              </a:lnSpc>
              <a:spcBef>
                <a:spcPct val="0"/>
              </a:spcBef>
              <a:spcAft>
                <a:spcPct val="0"/>
              </a:spcAft>
            </a:pPr>
            <a:r>
              <a:rPr kumimoji="0" lang="en-US" altLang="zh-CN" sz="2800" b="1" i="0" u="none" strike="noStrike" cap="none" normalizeH="0" baseline="0" dirty="0" smtClean="0">
                <a:ln>
                  <a:noFill/>
                </a:ln>
                <a:solidFill>
                  <a:srgbClr val="000000"/>
                </a:solidFill>
                <a:effectLst/>
                <a:latin typeface="Calibri" pitchFamily="34" charset="0"/>
                <a:ea typeface="宋体" pitchFamily="2" charset="-122"/>
                <a:cs typeface="MingLiU" pitchFamily="49" charset="-120"/>
              </a:rPr>
              <a:t>      2</a:t>
            </a:r>
            <a:r>
              <a:rPr kumimoji="0" lang="en-US" altLang="zh-CN" sz="2800" b="1" i="0" u="none" strike="noStrike" cap="none" normalizeH="0" baseline="0" dirty="0" smtClean="0">
                <a:ln>
                  <a:noFill/>
                </a:ln>
                <a:solidFill>
                  <a:srgbClr val="000000"/>
                </a:solidFill>
                <a:effectLst/>
                <a:latin typeface="Calibri" pitchFamily="34" charset="0"/>
                <a:ea typeface="宋体" pitchFamily="2" charset="-122"/>
                <a:cs typeface="MingLiU" pitchFamily="49" charset="-120"/>
              </a:rPr>
              <a:t>.</a:t>
            </a:r>
            <a:r>
              <a:rPr kumimoji="0" lang="zh-CN" sz="2800" b="1" i="0" u="none" strike="noStrike" cap="none" normalizeH="0" baseline="0" dirty="0" smtClean="0">
                <a:ln>
                  <a:noFill/>
                </a:ln>
                <a:solidFill>
                  <a:srgbClr val="000000"/>
                </a:solidFill>
                <a:effectLst/>
                <a:latin typeface="Calibri" pitchFamily="34" charset="0"/>
                <a:ea typeface="宋体" pitchFamily="2" charset="-122"/>
                <a:cs typeface="MingLiU" pitchFamily="49" charset="-120"/>
              </a:rPr>
              <a:t>写出铁与</a:t>
            </a:r>
            <a:r>
              <a:rPr kumimoji="0" lang="en-US" altLang="zh-CN" sz="28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CuSO</a:t>
            </a:r>
            <a:r>
              <a:rPr kumimoji="0" lang="en-US" altLang="zh-CN" sz="2800" b="1" i="0" u="none" strike="noStrike" cap="none" normalizeH="0" baseline="-30000" dirty="0" smtClean="0">
                <a:ln>
                  <a:noFill/>
                </a:ln>
                <a:solidFill>
                  <a:srgbClr val="000000"/>
                </a:solidFill>
                <a:effectLst/>
                <a:latin typeface="Times New Roman" pitchFamily="18" charset="0"/>
                <a:ea typeface="宋体" pitchFamily="2" charset="-122"/>
                <a:cs typeface="Times New Roman" pitchFamily="18" charset="0"/>
              </a:rPr>
              <a:t>4</a:t>
            </a:r>
            <a:r>
              <a:rPr kumimoji="0" lang="zh-CN" altLang="en-US" sz="2800" b="1"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溶液</a:t>
            </a:r>
            <a:r>
              <a:rPr kumimoji="0" lang="zh-CN" altLang="en-US" sz="2800" b="1" i="0" u="none" strike="noStrike" cap="none" normalizeH="0" baseline="0" dirty="0" smtClean="0">
                <a:ln>
                  <a:noFill/>
                </a:ln>
                <a:solidFill>
                  <a:srgbClr val="000000"/>
                </a:solidFill>
                <a:effectLst/>
                <a:latin typeface="Calibri" pitchFamily="34" charset="0"/>
                <a:ea typeface="宋体" pitchFamily="2" charset="-122"/>
                <a:cs typeface="MingLiU" pitchFamily="49" charset="-120"/>
              </a:rPr>
              <a:t>反应的化学方程式</a:t>
            </a:r>
            <a:r>
              <a:rPr kumimoji="0" lang="zh-CN" altLang="en-US" sz="2800" b="1" i="0" u="none" strike="noStrike" cap="none" normalizeH="0" baseline="0" dirty="0" smtClean="0">
                <a:ln>
                  <a:noFill/>
                </a:ln>
                <a:solidFill>
                  <a:srgbClr val="000000"/>
                </a:solidFill>
                <a:effectLst/>
                <a:latin typeface="MingLiU" pitchFamily="49" charset="-120"/>
                <a:ea typeface="宋体" pitchFamily="2" charset="-122"/>
                <a:cs typeface="MingLiU" pitchFamily="49" charset="-120"/>
              </a:rPr>
              <a:t>，</a:t>
            </a:r>
            <a:r>
              <a:rPr kumimoji="0" lang="zh-CN" altLang="en-US" sz="2800" b="1" i="0" u="none" strike="noStrike" cap="none" normalizeH="0" baseline="0" dirty="0" smtClean="0">
                <a:ln>
                  <a:noFill/>
                </a:ln>
                <a:solidFill>
                  <a:srgbClr val="000000"/>
                </a:solidFill>
                <a:effectLst/>
                <a:latin typeface="Calibri" pitchFamily="34" charset="0"/>
                <a:ea typeface="宋体" pitchFamily="2" charset="-122"/>
                <a:cs typeface="MingLiU" pitchFamily="49" charset="-120"/>
              </a:rPr>
              <a:t>判断</a:t>
            </a:r>
            <a:r>
              <a:rPr kumimoji="0" lang="zh-CN" altLang="en-US" sz="2800" b="1" i="0" u="none" strike="noStrike" cap="none" normalizeH="0" baseline="0" dirty="0" smtClean="0">
                <a:ln>
                  <a:noFill/>
                </a:ln>
                <a:solidFill>
                  <a:srgbClr val="000000"/>
                </a:solidFill>
                <a:effectLst/>
                <a:latin typeface="MingLiU" pitchFamily="49" charset="-120"/>
                <a:ea typeface="宋体" pitchFamily="2" charset="-122"/>
                <a:cs typeface="MingLiU" pitchFamily="49" charset="-120"/>
              </a:rPr>
              <a:t>该</a:t>
            </a:r>
            <a:r>
              <a:rPr kumimoji="0" lang="zh-CN" altLang="en-US" sz="2800" b="1" i="0" u="none" strike="noStrike" cap="none" normalizeH="0" baseline="0" dirty="0" smtClean="0">
                <a:ln>
                  <a:noFill/>
                </a:ln>
                <a:solidFill>
                  <a:srgbClr val="000000"/>
                </a:solidFill>
                <a:effectLst/>
                <a:latin typeface="Calibri" pitchFamily="34" charset="0"/>
                <a:ea typeface="宋体" pitchFamily="2" charset="-122"/>
                <a:cs typeface="MingLiU" pitchFamily="49" charset="-120"/>
              </a:rPr>
              <a:t>反应是否属于氧化还原反应。按照图</a:t>
            </a:r>
            <a:r>
              <a:rPr kumimoji="0" lang="en-US" altLang="zh-CN" sz="28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2-3-2</a:t>
            </a:r>
            <a:r>
              <a:rPr kumimoji="0" lang="zh-CN" altLang="en-US" sz="2800" b="1" i="0" u="none" strike="noStrike" cap="none" normalizeH="0" baseline="0" dirty="0" smtClean="0">
                <a:ln>
                  <a:noFill/>
                </a:ln>
                <a:solidFill>
                  <a:srgbClr val="000000"/>
                </a:solidFill>
                <a:effectLst/>
                <a:latin typeface="Calibri" pitchFamily="34" charset="0"/>
                <a:ea typeface="宋体" pitchFamily="2" charset="-122"/>
                <a:cs typeface="MingLiU" pitchFamily="49" charset="-120"/>
              </a:rPr>
              <a:t>所示实验装置进行铁与</a:t>
            </a:r>
            <a:r>
              <a:rPr kumimoji="0" lang="en-US" altLang="zh-CN" sz="28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CuSO</a:t>
            </a:r>
            <a:r>
              <a:rPr kumimoji="0" lang="en-US" altLang="zh-CN" sz="2800" b="1" i="0" u="none" strike="noStrike" cap="none" normalizeH="0" baseline="-30000" dirty="0" smtClean="0">
                <a:ln>
                  <a:noFill/>
                </a:ln>
                <a:solidFill>
                  <a:srgbClr val="000000"/>
                </a:solidFill>
                <a:effectLst/>
                <a:latin typeface="Times New Roman" pitchFamily="18" charset="0"/>
                <a:ea typeface="宋体" pitchFamily="2" charset="-122"/>
                <a:cs typeface="Times New Roman" pitchFamily="18" charset="0"/>
              </a:rPr>
              <a:t>4</a:t>
            </a:r>
            <a:r>
              <a:rPr kumimoji="0" lang="zh-CN" altLang="en-US" sz="2800" b="1" i="0" u="none" strike="noStrike" cap="none" normalizeH="0" baseline="0" dirty="0" smtClean="0">
                <a:ln>
                  <a:noFill/>
                </a:ln>
                <a:solidFill>
                  <a:srgbClr val="000000"/>
                </a:solidFill>
                <a:effectLst/>
                <a:latin typeface="Calibri" pitchFamily="34" charset="0"/>
                <a:ea typeface="宋体" pitchFamily="2" charset="-122"/>
                <a:cs typeface="MingLiU" pitchFamily="49" charset="-120"/>
              </a:rPr>
              <a:t>溶液反应的实验，</a:t>
            </a:r>
            <a:r>
              <a:rPr lang="zh-CN" altLang="zh-CN" sz="2800" b="1" dirty="0" smtClean="0"/>
              <a:t>实验现象之一是电流表指针发生偏转。这一实验现象对于你认识铁与</a:t>
            </a:r>
            <a:r>
              <a:rPr lang="en-US" altLang="zh-CN" sz="2800" b="1" dirty="0" smtClean="0"/>
              <a:t>CuSO</a:t>
            </a:r>
            <a:r>
              <a:rPr lang="en-US" altLang="zh-CN" sz="2800" b="1" baseline="-25000" dirty="0" smtClean="0"/>
              <a:t>4</a:t>
            </a:r>
            <a:r>
              <a:rPr lang="zh-CN" altLang="zh-CN" sz="2800" b="1" dirty="0" smtClean="0"/>
              <a:t>溶液反应的实质有什么启示？</a:t>
            </a:r>
            <a:endParaRPr kumimoji="0" lang="zh-CN" altLang="en-US"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17780" name="Rectangle 20"/>
          <p:cNvSpPr>
            <a:spLocks noChangeArrowheads="1"/>
          </p:cNvSpPr>
          <p:nvPr/>
        </p:nvSpPr>
        <p:spPr bwMode="auto">
          <a:xfrm>
            <a:off x="6350" y="20447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17782" name="Rectangle 22"/>
          <p:cNvSpPr>
            <a:spLocks noChangeArrowheads="1"/>
          </p:cNvSpPr>
          <p:nvPr/>
        </p:nvSpPr>
        <p:spPr bwMode="auto">
          <a:xfrm>
            <a:off x="6350" y="36322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17784" name="Rectangle 24"/>
          <p:cNvSpPr>
            <a:spLocks noChangeArrowheads="1"/>
          </p:cNvSpPr>
          <p:nvPr/>
        </p:nvSpPr>
        <p:spPr bwMode="auto">
          <a:xfrm>
            <a:off x="6350" y="52197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17786" name="Rectangle 26"/>
          <p:cNvSpPr>
            <a:spLocks noChangeArrowheads="1"/>
          </p:cNvSpPr>
          <p:nvPr/>
        </p:nvSpPr>
        <p:spPr bwMode="auto">
          <a:xfrm>
            <a:off x="6350" y="68072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17788" name="Rectangle 28"/>
          <p:cNvSpPr>
            <a:spLocks noChangeArrowheads="1"/>
          </p:cNvSpPr>
          <p:nvPr/>
        </p:nvSpPr>
        <p:spPr bwMode="auto">
          <a:xfrm>
            <a:off x="6350" y="83947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17790" name="Rectangle 30"/>
          <p:cNvSpPr>
            <a:spLocks noChangeArrowheads="1"/>
          </p:cNvSpPr>
          <p:nvPr/>
        </p:nvSpPr>
        <p:spPr bwMode="auto">
          <a:xfrm>
            <a:off x="6350" y="99822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17792" name="Rectangle 32"/>
          <p:cNvSpPr>
            <a:spLocks noChangeArrowheads="1"/>
          </p:cNvSpPr>
          <p:nvPr/>
        </p:nvSpPr>
        <p:spPr bwMode="auto">
          <a:xfrm>
            <a:off x="6350" y="115697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17794" name="Rectangle 34"/>
          <p:cNvSpPr>
            <a:spLocks noChangeArrowheads="1"/>
          </p:cNvSpPr>
          <p:nvPr/>
        </p:nvSpPr>
        <p:spPr bwMode="auto">
          <a:xfrm>
            <a:off x="6350" y="131572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100" b="0" i="0" u="none" strike="noStrike" cap="none" normalizeH="0" baseline="0" smtClean="0">
              <a:ln>
                <a:noFill/>
              </a:ln>
              <a:solidFill>
                <a:srgbClr val="000000"/>
              </a:solidFill>
              <a:effectLst/>
              <a:latin typeface="MingLiU" pitchFamily="49" charset="-120"/>
              <a:ea typeface="宋体" pitchFamily="2" charset="-122"/>
              <a:cs typeface="MingLiU" pitchFamily="49" charset="-120"/>
            </a:endParaRPr>
          </a:p>
          <a:p>
            <a:pPr marL="0" marR="0" lvl="0" indent="279400" algn="l" defTabSz="914400" rtl="0" eaLnBrk="0" fontAlgn="base" latinLnBrk="0" hangingPunct="0">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MingLiU" pitchFamily="49" charset="-120"/>
                <a:ea typeface="宋体" pitchFamily="2" charset="-122"/>
                <a:cs typeface="MingLiU" pitchFamily="49" charset="-120"/>
              </a:rPr>
              <a:t>，实验现象之一是电流表的指针发生偏转。这一实验现象</a:t>
            </a:r>
            <a:r>
              <a:rPr kumimoji="0" lang="zh-CN" sz="1100" b="0" i="0" u="none" strike="noStrike" cap="none" normalizeH="0" baseline="0" smtClean="0">
                <a:ln>
                  <a:noFill/>
                </a:ln>
                <a:solidFill>
                  <a:srgbClr val="000000"/>
                </a:solidFill>
                <a:effectLst/>
                <a:latin typeface="Calibri" pitchFamily="34" charset="0"/>
                <a:ea typeface="宋体" pitchFamily="2" charset="-122"/>
                <a:cs typeface="MingLiU" pitchFamily="49" charset="-120"/>
              </a:rPr>
              <a:t>对于你认识铁与</a:t>
            </a:r>
            <a:r>
              <a:rPr kumimoji="0" lang="en-US" altLang="zh-CN" sz="1300" b="0" i="0" u="none" strike="noStrike" cap="none" normalizeH="0" baseline="0" smtClean="0">
                <a:ln>
                  <a:noFill/>
                </a:ln>
                <a:solidFill>
                  <a:srgbClr val="000000"/>
                </a:solidFill>
                <a:effectLst/>
                <a:latin typeface="Calibri" pitchFamily="34" charset="0"/>
                <a:ea typeface="Times New Roman" pitchFamily="18" charset="0"/>
                <a:cs typeface="Times New Roman" pitchFamily="18" charset="0"/>
              </a:rPr>
              <a:t>CuSO</a:t>
            </a:r>
            <a:r>
              <a:rPr kumimoji="0" lang="en-US" altLang="zh-CN" sz="1300" b="0" i="0" u="none" strike="noStrike" cap="none" normalizeH="0" baseline="-30000" smtClean="0">
                <a:ln>
                  <a:noFill/>
                </a:ln>
                <a:solidFill>
                  <a:srgbClr val="000000"/>
                </a:solidFill>
                <a:effectLst/>
                <a:latin typeface="Times New Roman" pitchFamily="18" charset="0"/>
                <a:ea typeface="宋体" pitchFamily="2" charset="-122"/>
                <a:cs typeface="Times New Roman" pitchFamily="18" charset="0"/>
              </a:rPr>
              <a:t>4</a:t>
            </a:r>
            <a:r>
              <a:rPr kumimoji="0" lang="zh-CN" altLang="en-US" sz="1100" b="0" i="0" u="none" strike="noStrike" cap="none" normalizeH="0" baseline="0" smtClean="0">
                <a:ln>
                  <a:noFill/>
                </a:ln>
                <a:solidFill>
                  <a:srgbClr val="000000"/>
                </a:solidFill>
                <a:effectLst/>
                <a:latin typeface="Calibri" pitchFamily="34" charset="0"/>
                <a:ea typeface="宋体" pitchFamily="2" charset="-122"/>
                <a:cs typeface="MingLiU" pitchFamily="49" charset="-120"/>
              </a:rPr>
              <a:t>溶液反应的实质有什么</a:t>
            </a:r>
            <a:r>
              <a:rPr kumimoji="0" lang="zh-CN" altLang="en-US" sz="1100" b="0" i="0" u="none" strike="noStrike" cap="none" normalizeH="0" baseline="0" smtClean="0">
                <a:ln>
                  <a:noFill/>
                </a:ln>
                <a:solidFill>
                  <a:srgbClr val="000000"/>
                </a:solidFill>
                <a:effectLst/>
                <a:latin typeface="MingLiU" pitchFamily="49" charset="-120"/>
                <a:ea typeface="宋体" pitchFamily="2" charset="-122"/>
                <a:cs typeface="MingLiU" pitchFamily="49" charset="-120"/>
              </a:rPr>
              <a:t>启示</a:t>
            </a:r>
            <a:r>
              <a:rPr kumimoji="0" lang="zh-CN" altLang="en-US" sz="1100" b="0" i="0" u="none" strike="noStrike" cap="none" normalizeH="0" baseline="0" smtClean="0">
                <a:ln>
                  <a:noFill/>
                </a:ln>
                <a:solidFill>
                  <a:srgbClr val="000000"/>
                </a:solidFill>
                <a:effectLst/>
                <a:latin typeface="Calibri" pitchFamily="34" charset="0"/>
                <a:ea typeface="宋体" pitchFamily="2" charset="-122"/>
                <a:cs typeface="MingLiU" pitchFamily="49" charset="-120"/>
              </a:rPr>
              <a:t>？</a:t>
            </a:r>
            <a:endParaRPr kumimoji="0" lang="zh-CN" altLang="en-US"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117795" name="Picture 35"/>
          <p:cNvPicPr>
            <a:picLocks noChangeAspect="1" noChangeArrowheads="1"/>
          </p:cNvPicPr>
          <p:nvPr/>
        </p:nvPicPr>
        <p:blipFill>
          <a:blip r:embed="rId2" cstate="print"/>
          <a:srcRect/>
          <a:stretch>
            <a:fillRect/>
          </a:stretch>
        </p:blipFill>
        <p:spPr bwMode="auto">
          <a:xfrm>
            <a:off x="6796455" y="3483059"/>
            <a:ext cx="5134700" cy="2857297"/>
          </a:xfrm>
          <a:prstGeom prst="rect">
            <a:avLst/>
          </a:prstGeom>
          <a:noFill/>
          <a:ln w="9525">
            <a:noFill/>
            <a:miter lim="800000"/>
            <a:headEnd/>
            <a:tailEnd/>
          </a:ln>
        </p:spPr>
      </p:pic>
      <p:sp>
        <p:nvSpPr>
          <p:cNvPr id="30" name="Text Box 16"/>
          <p:cNvSpPr txBox="1">
            <a:spLocks noChangeArrowheads="1"/>
          </p:cNvSpPr>
          <p:nvPr/>
        </p:nvSpPr>
        <p:spPr bwMode="auto">
          <a:xfrm>
            <a:off x="1125381" y="4230870"/>
            <a:ext cx="4842997" cy="584775"/>
          </a:xfrm>
          <a:prstGeom prst="rect">
            <a:avLst/>
          </a:prstGeom>
          <a:noFill/>
          <a:ln w="9525" algn="ctr">
            <a:noFill/>
            <a:miter lim="800000"/>
            <a:headEnd/>
            <a:tailEnd/>
          </a:ln>
          <a:effectLst/>
        </p:spPr>
        <p:txBody>
          <a:bodyPr wrap="square">
            <a:spAutoFit/>
          </a:bodyPr>
          <a:lstStyle/>
          <a:p>
            <a:pPr>
              <a:spcBef>
                <a:spcPct val="50000"/>
              </a:spcBef>
            </a:pPr>
            <a:r>
              <a:rPr lang="en-US" altLang="zh-CN" sz="3200" b="1" dirty="0"/>
              <a:t>Fe + CuSO</a:t>
            </a:r>
            <a:r>
              <a:rPr lang="en-US" altLang="zh-CN" sz="3200" b="1" baseline="-25000" dirty="0"/>
              <a:t>4</a:t>
            </a:r>
            <a:r>
              <a:rPr lang="en-US" altLang="zh-CN" sz="3200" b="1" dirty="0"/>
              <a:t>==== FeSO</a:t>
            </a:r>
            <a:r>
              <a:rPr lang="en-US" altLang="zh-CN" sz="3200" b="1" baseline="-25000" dirty="0"/>
              <a:t>4  </a:t>
            </a:r>
            <a:r>
              <a:rPr lang="en-US" altLang="zh-CN" sz="3200" b="1" dirty="0"/>
              <a:t>+ Cu</a:t>
            </a:r>
          </a:p>
        </p:txBody>
      </p:sp>
      <p:sp>
        <p:nvSpPr>
          <p:cNvPr id="31" name="Text Box 17"/>
          <p:cNvSpPr txBox="1">
            <a:spLocks noChangeArrowheads="1"/>
          </p:cNvSpPr>
          <p:nvPr/>
        </p:nvSpPr>
        <p:spPr bwMode="auto">
          <a:xfrm>
            <a:off x="1173051" y="3973715"/>
            <a:ext cx="545342" cy="523220"/>
          </a:xfrm>
          <a:prstGeom prst="rect">
            <a:avLst/>
          </a:prstGeom>
          <a:noFill/>
          <a:ln w="9525">
            <a:noFill/>
            <a:miter lim="800000"/>
            <a:headEnd/>
            <a:tailEnd/>
          </a:ln>
          <a:effectLst/>
        </p:spPr>
        <p:txBody>
          <a:bodyPr wrap="none">
            <a:spAutoFit/>
          </a:bodyPr>
          <a:lstStyle/>
          <a:p>
            <a:r>
              <a:rPr lang="zh-CN" altLang="en-US" sz="2800" b="1" dirty="0">
                <a:solidFill>
                  <a:srgbClr val="FF0000"/>
                </a:solidFill>
              </a:rPr>
              <a:t>０</a:t>
            </a:r>
          </a:p>
        </p:txBody>
      </p:sp>
      <p:sp>
        <p:nvSpPr>
          <p:cNvPr id="32" name="Text Box 18"/>
          <p:cNvSpPr txBox="1">
            <a:spLocks noChangeArrowheads="1"/>
          </p:cNvSpPr>
          <p:nvPr/>
        </p:nvSpPr>
        <p:spPr bwMode="auto">
          <a:xfrm>
            <a:off x="5258315" y="3968808"/>
            <a:ext cx="545342" cy="523220"/>
          </a:xfrm>
          <a:prstGeom prst="rect">
            <a:avLst/>
          </a:prstGeom>
          <a:noFill/>
          <a:ln w="9525">
            <a:noFill/>
            <a:miter lim="800000"/>
            <a:headEnd/>
            <a:tailEnd/>
          </a:ln>
          <a:effectLst/>
        </p:spPr>
        <p:txBody>
          <a:bodyPr wrap="none">
            <a:spAutoFit/>
          </a:bodyPr>
          <a:lstStyle/>
          <a:p>
            <a:r>
              <a:rPr lang="zh-CN" altLang="en-US" sz="2800" b="1" dirty="0">
                <a:solidFill>
                  <a:srgbClr val="FF0000"/>
                </a:solidFill>
              </a:rPr>
              <a:t>０</a:t>
            </a:r>
          </a:p>
        </p:txBody>
      </p:sp>
      <p:sp>
        <p:nvSpPr>
          <p:cNvPr id="33" name="Text Box 19"/>
          <p:cNvSpPr txBox="1">
            <a:spLocks noChangeArrowheads="1"/>
          </p:cNvSpPr>
          <p:nvPr/>
        </p:nvSpPr>
        <p:spPr bwMode="auto">
          <a:xfrm>
            <a:off x="1967353" y="3943294"/>
            <a:ext cx="1006475" cy="523220"/>
          </a:xfrm>
          <a:prstGeom prst="rect">
            <a:avLst/>
          </a:prstGeom>
          <a:noFill/>
          <a:ln w="9525">
            <a:noFill/>
            <a:miter lim="800000"/>
            <a:headEnd/>
            <a:tailEnd/>
          </a:ln>
          <a:effectLst/>
        </p:spPr>
        <p:txBody>
          <a:bodyPr>
            <a:spAutoFit/>
          </a:bodyPr>
          <a:lstStyle/>
          <a:p>
            <a:r>
              <a:rPr lang="en-US" altLang="zh-CN" sz="2800" b="1" dirty="0">
                <a:solidFill>
                  <a:srgbClr val="FF0000"/>
                </a:solidFill>
              </a:rPr>
              <a:t>+2</a:t>
            </a:r>
          </a:p>
        </p:txBody>
      </p:sp>
      <p:sp>
        <p:nvSpPr>
          <p:cNvPr id="34" name="Text Box 20"/>
          <p:cNvSpPr txBox="1">
            <a:spLocks noChangeArrowheads="1"/>
          </p:cNvSpPr>
          <p:nvPr/>
        </p:nvSpPr>
        <p:spPr bwMode="auto">
          <a:xfrm>
            <a:off x="3861987" y="3956884"/>
            <a:ext cx="1006475" cy="523220"/>
          </a:xfrm>
          <a:prstGeom prst="rect">
            <a:avLst/>
          </a:prstGeom>
          <a:noFill/>
          <a:ln w="9525">
            <a:noFill/>
            <a:miter lim="800000"/>
            <a:headEnd/>
            <a:tailEnd/>
          </a:ln>
          <a:effectLst/>
        </p:spPr>
        <p:txBody>
          <a:bodyPr>
            <a:spAutoFit/>
          </a:bodyPr>
          <a:lstStyle/>
          <a:p>
            <a:r>
              <a:rPr lang="en-US" altLang="zh-CN" sz="2800" b="1" dirty="0">
                <a:solidFill>
                  <a:srgbClr val="FF0000"/>
                </a:solidFill>
              </a:rPr>
              <a:t>+2</a:t>
            </a:r>
          </a:p>
        </p:txBody>
      </p:sp>
      <p:grpSp>
        <p:nvGrpSpPr>
          <p:cNvPr id="35" name="Group 21"/>
          <p:cNvGrpSpPr>
            <a:grpSpLocks/>
          </p:cNvGrpSpPr>
          <p:nvPr/>
        </p:nvGrpSpPr>
        <p:grpSpPr bwMode="auto">
          <a:xfrm>
            <a:off x="1422010" y="3644582"/>
            <a:ext cx="2683997" cy="347663"/>
            <a:chOff x="884" y="2523"/>
            <a:chExt cx="1776" cy="219"/>
          </a:xfrm>
        </p:grpSpPr>
        <p:sp>
          <p:nvSpPr>
            <p:cNvPr id="36" name="Line 22"/>
            <p:cNvSpPr>
              <a:spLocks noChangeShapeType="1"/>
            </p:cNvSpPr>
            <p:nvPr/>
          </p:nvSpPr>
          <p:spPr bwMode="auto">
            <a:xfrm flipV="1">
              <a:off x="884" y="2523"/>
              <a:ext cx="0" cy="192"/>
            </a:xfrm>
            <a:prstGeom prst="line">
              <a:avLst/>
            </a:prstGeom>
            <a:noFill/>
            <a:ln w="28575">
              <a:solidFill>
                <a:srgbClr val="FF0000"/>
              </a:solidFill>
              <a:round/>
              <a:headEnd/>
              <a:tailEnd/>
            </a:ln>
            <a:effectLst/>
          </p:spPr>
          <p:txBody>
            <a:bodyPr/>
            <a:lstStyle/>
            <a:p>
              <a:endParaRPr lang="zh-CN" altLang="en-US"/>
            </a:p>
          </p:txBody>
        </p:sp>
        <p:sp>
          <p:nvSpPr>
            <p:cNvPr id="37" name="Line 23"/>
            <p:cNvSpPr>
              <a:spLocks noChangeShapeType="1"/>
            </p:cNvSpPr>
            <p:nvPr/>
          </p:nvSpPr>
          <p:spPr bwMode="auto">
            <a:xfrm>
              <a:off x="884" y="2523"/>
              <a:ext cx="1776" cy="0"/>
            </a:xfrm>
            <a:prstGeom prst="line">
              <a:avLst/>
            </a:prstGeom>
            <a:noFill/>
            <a:ln w="28575">
              <a:solidFill>
                <a:srgbClr val="FF0000"/>
              </a:solidFill>
              <a:round/>
              <a:headEnd/>
              <a:tailEnd/>
            </a:ln>
            <a:effectLst/>
          </p:spPr>
          <p:txBody>
            <a:bodyPr/>
            <a:lstStyle/>
            <a:p>
              <a:endParaRPr lang="zh-CN" altLang="en-US"/>
            </a:p>
          </p:txBody>
        </p:sp>
        <p:sp>
          <p:nvSpPr>
            <p:cNvPr id="38" name="Line 24"/>
            <p:cNvSpPr>
              <a:spLocks noChangeShapeType="1"/>
            </p:cNvSpPr>
            <p:nvPr/>
          </p:nvSpPr>
          <p:spPr bwMode="auto">
            <a:xfrm>
              <a:off x="2653" y="2523"/>
              <a:ext cx="7" cy="219"/>
            </a:xfrm>
            <a:prstGeom prst="line">
              <a:avLst/>
            </a:prstGeom>
            <a:noFill/>
            <a:ln w="28575">
              <a:solidFill>
                <a:srgbClr val="FF0000"/>
              </a:solidFill>
              <a:round/>
              <a:headEnd/>
              <a:tailEnd type="triangle" w="med" len="med"/>
            </a:ln>
            <a:effectLst/>
          </p:spPr>
          <p:txBody>
            <a:bodyPr/>
            <a:lstStyle/>
            <a:p>
              <a:endParaRPr lang="zh-CN" altLang="en-US"/>
            </a:p>
          </p:txBody>
        </p:sp>
      </p:grpSp>
      <p:grpSp>
        <p:nvGrpSpPr>
          <p:cNvPr id="39" name="Group 25"/>
          <p:cNvGrpSpPr>
            <a:grpSpLocks/>
          </p:cNvGrpSpPr>
          <p:nvPr/>
        </p:nvGrpSpPr>
        <p:grpSpPr bwMode="auto">
          <a:xfrm>
            <a:off x="2239962" y="4760383"/>
            <a:ext cx="3351945" cy="304800"/>
            <a:chOff x="1565" y="3203"/>
            <a:chExt cx="2064" cy="192"/>
          </a:xfrm>
        </p:grpSpPr>
        <p:sp>
          <p:nvSpPr>
            <p:cNvPr id="40" name="Line 26"/>
            <p:cNvSpPr>
              <a:spLocks noChangeShapeType="1"/>
            </p:cNvSpPr>
            <p:nvPr/>
          </p:nvSpPr>
          <p:spPr bwMode="auto">
            <a:xfrm>
              <a:off x="1565" y="3385"/>
              <a:ext cx="2064" cy="0"/>
            </a:xfrm>
            <a:prstGeom prst="line">
              <a:avLst/>
            </a:prstGeom>
            <a:noFill/>
            <a:ln w="28575">
              <a:solidFill>
                <a:srgbClr val="FF0000"/>
              </a:solidFill>
              <a:round/>
              <a:headEnd/>
              <a:tailEnd/>
            </a:ln>
            <a:effectLst/>
          </p:spPr>
          <p:txBody>
            <a:bodyPr/>
            <a:lstStyle/>
            <a:p>
              <a:endParaRPr lang="zh-CN" altLang="en-US"/>
            </a:p>
          </p:txBody>
        </p:sp>
        <p:grpSp>
          <p:nvGrpSpPr>
            <p:cNvPr id="41" name="Group 27"/>
            <p:cNvGrpSpPr>
              <a:grpSpLocks/>
            </p:cNvGrpSpPr>
            <p:nvPr/>
          </p:nvGrpSpPr>
          <p:grpSpPr bwMode="auto">
            <a:xfrm>
              <a:off x="1565" y="3203"/>
              <a:ext cx="2064" cy="192"/>
              <a:chOff x="1565" y="3203"/>
              <a:chExt cx="2064" cy="192"/>
            </a:xfrm>
          </p:grpSpPr>
          <p:sp>
            <p:nvSpPr>
              <p:cNvPr id="42" name="Line 28"/>
              <p:cNvSpPr>
                <a:spLocks noChangeShapeType="1"/>
              </p:cNvSpPr>
              <p:nvPr/>
            </p:nvSpPr>
            <p:spPr bwMode="auto">
              <a:xfrm flipV="1">
                <a:off x="1565" y="3203"/>
                <a:ext cx="0" cy="192"/>
              </a:xfrm>
              <a:prstGeom prst="line">
                <a:avLst/>
              </a:prstGeom>
              <a:noFill/>
              <a:ln w="28575">
                <a:solidFill>
                  <a:srgbClr val="FF0000"/>
                </a:solidFill>
                <a:round/>
                <a:headEnd/>
                <a:tailEnd/>
              </a:ln>
              <a:effectLst/>
            </p:spPr>
            <p:txBody>
              <a:bodyPr/>
              <a:lstStyle/>
              <a:p>
                <a:endParaRPr lang="zh-CN" altLang="en-US"/>
              </a:p>
            </p:txBody>
          </p:sp>
          <p:sp>
            <p:nvSpPr>
              <p:cNvPr id="43" name="Line 29"/>
              <p:cNvSpPr>
                <a:spLocks noChangeShapeType="1"/>
              </p:cNvSpPr>
              <p:nvPr/>
            </p:nvSpPr>
            <p:spPr bwMode="auto">
              <a:xfrm flipV="1">
                <a:off x="3629" y="3203"/>
                <a:ext cx="0" cy="192"/>
              </a:xfrm>
              <a:prstGeom prst="line">
                <a:avLst/>
              </a:prstGeom>
              <a:noFill/>
              <a:ln w="28575">
                <a:solidFill>
                  <a:srgbClr val="FF0000"/>
                </a:solidFill>
                <a:round/>
                <a:headEnd/>
                <a:tailEnd type="triangle" w="med" len="med"/>
              </a:ln>
              <a:effectLst/>
            </p:spPr>
            <p:txBody>
              <a:bodyPr/>
              <a:lstStyle/>
              <a:p>
                <a:endParaRPr lang="zh-CN" altLang="en-US"/>
              </a:p>
            </p:txBody>
          </p:sp>
        </p:grpSp>
      </p:grpSp>
      <p:sp>
        <p:nvSpPr>
          <p:cNvPr id="44" name="Text Box 30"/>
          <p:cNvSpPr txBox="1">
            <a:spLocks noChangeArrowheads="1"/>
          </p:cNvSpPr>
          <p:nvPr/>
        </p:nvSpPr>
        <p:spPr bwMode="auto">
          <a:xfrm>
            <a:off x="1870529" y="3195540"/>
            <a:ext cx="1152590" cy="369332"/>
          </a:xfrm>
          <a:prstGeom prst="rect">
            <a:avLst/>
          </a:prstGeom>
          <a:noFill/>
          <a:ln w="9525">
            <a:noFill/>
            <a:miter lim="800000"/>
            <a:headEnd/>
            <a:tailEnd/>
          </a:ln>
          <a:effectLst/>
        </p:spPr>
        <p:txBody>
          <a:bodyPr wrap="square">
            <a:spAutoFit/>
          </a:bodyPr>
          <a:lstStyle/>
          <a:p>
            <a:r>
              <a:rPr lang="zh-CN" altLang="en-US" b="1" dirty="0">
                <a:solidFill>
                  <a:srgbClr val="0000FF"/>
                </a:solidFill>
              </a:rPr>
              <a:t>失</a:t>
            </a:r>
            <a:r>
              <a:rPr lang="zh-CN" altLang="en-US" b="1" dirty="0" smtClean="0">
                <a:solidFill>
                  <a:srgbClr val="0000FF"/>
                </a:solidFill>
              </a:rPr>
              <a:t>去</a:t>
            </a:r>
            <a:r>
              <a:rPr lang="en-US" altLang="zh-CN" b="1" dirty="0" smtClean="0">
                <a:solidFill>
                  <a:srgbClr val="0000FF"/>
                </a:solidFill>
              </a:rPr>
              <a:t>e</a:t>
            </a:r>
            <a:r>
              <a:rPr lang="en-US" altLang="zh-CN" b="1" baseline="30000" dirty="0" smtClean="0">
                <a:solidFill>
                  <a:srgbClr val="0000FF"/>
                </a:solidFill>
              </a:rPr>
              <a:t>-</a:t>
            </a:r>
            <a:endParaRPr lang="zh-CN" altLang="en-US" b="1" dirty="0">
              <a:solidFill>
                <a:srgbClr val="0000FF"/>
              </a:solidFill>
            </a:endParaRPr>
          </a:p>
        </p:txBody>
      </p:sp>
      <p:sp>
        <p:nvSpPr>
          <p:cNvPr id="45" name="Text Box 31"/>
          <p:cNvSpPr txBox="1">
            <a:spLocks noChangeArrowheads="1"/>
          </p:cNvSpPr>
          <p:nvPr/>
        </p:nvSpPr>
        <p:spPr bwMode="auto">
          <a:xfrm>
            <a:off x="3012589" y="5112431"/>
            <a:ext cx="1279492" cy="369332"/>
          </a:xfrm>
          <a:prstGeom prst="rect">
            <a:avLst/>
          </a:prstGeom>
          <a:noFill/>
          <a:ln w="9525">
            <a:noFill/>
            <a:miter lim="800000"/>
            <a:headEnd/>
            <a:tailEnd/>
          </a:ln>
          <a:effectLst/>
        </p:spPr>
        <p:txBody>
          <a:bodyPr wrap="square">
            <a:spAutoFit/>
          </a:bodyPr>
          <a:lstStyle/>
          <a:p>
            <a:r>
              <a:rPr lang="zh-CN" altLang="en-US" b="1" dirty="0">
                <a:solidFill>
                  <a:srgbClr val="0000FF"/>
                </a:solidFill>
              </a:rPr>
              <a:t>得</a:t>
            </a:r>
            <a:r>
              <a:rPr lang="zh-CN" altLang="en-US" b="1" dirty="0" smtClean="0">
                <a:solidFill>
                  <a:srgbClr val="0000FF"/>
                </a:solidFill>
              </a:rPr>
              <a:t>到</a:t>
            </a:r>
            <a:r>
              <a:rPr lang="en-US" altLang="zh-CN" b="1" dirty="0" smtClean="0">
                <a:solidFill>
                  <a:srgbClr val="0000FF"/>
                </a:solidFill>
              </a:rPr>
              <a:t>e</a:t>
            </a:r>
            <a:r>
              <a:rPr lang="en-US" altLang="zh-CN" b="1" baseline="30000" dirty="0" smtClean="0">
                <a:solidFill>
                  <a:srgbClr val="0000FF"/>
                </a:solidFill>
              </a:rPr>
              <a:t>-</a:t>
            </a:r>
            <a:endParaRPr lang="zh-CN" altLang="en-US" b="1" dirty="0">
              <a:solidFill>
                <a:srgbClr val="0000FF"/>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 Box 3"/>
          <p:cNvSpPr txBox="1">
            <a:spLocks noChangeArrowheads="1"/>
          </p:cNvSpPr>
          <p:nvPr/>
        </p:nvSpPr>
        <p:spPr bwMode="auto">
          <a:xfrm>
            <a:off x="1167469" y="647047"/>
            <a:ext cx="6429085" cy="523220"/>
          </a:xfrm>
          <a:prstGeom prst="rect">
            <a:avLst/>
          </a:prstGeom>
          <a:noFill/>
          <a:ln w="9525">
            <a:noFill/>
            <a:miter lim="800000"/>
            <a:headEnd/>
            <a:tailEnd/>
          </a:ln>
          <a:effectLst/>
        </p:spPr>
        <p:txBody>
          <a:bodyPr wrap="square">
            <a:spAutoFit/>
          </a:bodyPr>
          <a:lstStyle/>
          <a:p>
            <a:r>
              <a:rPr kumimoji="1" lang="en-US" altLang="zh-CN" sz="2800" b="1" dirty="0" smtClean="0">
                <a:solidFill>
                  <a:srgbClr val="FF0000"/>
                </a:solidFill>
              </a:rPr>
              <a:t>2</a:t>
            </a:r>
            <a:r>
              <a:rPr kumimoji="1" lang="zh-CN" altLang="en-US" sz="2800" b="1" dirty="0" smtClean="0">
                <a:solidFill>
                  <a:srgbClr val="FF0000"/>
                </a:solidFill>
              </a:rPr>
              <a:t>、</a:t>
            </a:r>
            <a:r>
              <a:rPr kumimoji="1" lang="zh-CN" altLang="en-US" sz="2800" b="1" dirty="0">
                <a:solidFill>
                  <a:srgbClr val="FF0000"/>
                </a:solidFill>
              </a:rPr>
              <a:t>氧化还原反</a:t>
            </a:r>
            <a:r>
              <a:rPr kumimoji="1" lang="zh-CN" altLang="en-US" sz="2800" b="1" dirty="0" smtClean="0">
                <a:solidFill>
                  <a:srgbClr val="FF0000"/>
                </a:solidFill>
              </a:rPr>
              <a:t>应的实质</a:t>
            </a:r>
            <a:endParaRPr kumimoji="1" lang="zh-CN" altLang="en-US" sz="2800" b="1" dirty="0" smtClean="0">
              <a:solidFill>
                <a:srgbClr val="0000FF"/>
              </a:solidFill>
            </a:endParaRPr>
          </a:p>
        </p:txBody>
      </p:sp>
      <p:sp>
        <p:nvSpPr>
          <p:cNvPr id="52" name="矩形 51"/>
          <p:cNvSpPr/>
          <p:nvPr/>
        </p:nvSpPr>
        <p:spPr>
          <a:xfrm>
            <a:off x="5086554" y="647047"/>
            <a:ext cx="2209259" cy="523220"/>
          </a:xfrm>
          <a:prstGeom prst="rect">
            <a:avLst/>
          </a:prstGeom>
        </p:spPr>
        <p:txBody>
          <a:bodyPr wrap="none">
            <a:spAutoFit/>
          </a:bodyPr>
          <a:lstStyle/>
          <a:p>
            <a:r>
              <a:rPr kumimoji="1" lang="en-US" altLang="zh-CN" sz="2800" b="1" dirty="0" smtClean="0">
                <a:solidFill>
                  <a:srgbClr val="FF0000"/>
                </a:solidFill>
              </a:rPr>
              <a:t>--</a:t>
            </a:r>
            <a:r>
              <a:rPr kumimoji="1" lang="zh-CN" altLang="en-US" sz="2800" b="1" dirty="0" smtClean="0">
                <a:solidFill>
                  <a:srgbClr val="0000FF"/>
                </a:solidFill>
              </a:rPr>
              <a:t>电子的转移</a:t>
            </a:r>
            <a:endParaRPr lang="zh-CN" altLang="en-US" sz="2800" dirty="0"/>
          </a:p>
        </p:txBody>
      </p:sp>
      <p:sp>
        <p:nvSpPr>
          <p:cNvPr id="53" name="Text Box 3"/>
          <p:cNvSpPr txBox="1">
            <a:spLocks noChangeArrowheads="1"/>
          </p:cNvSpPr>
          <p:nvPr/>
        </p:nvSpPr>
        <p:spPr bwMode="auto">
          <a:xfrm>
            <a:off x="1152956" y="1461920"/>
            <a:ext cx="7692106" cy="523220"/>
          </a:xfrm>
          <a:prstGeom prst="rect">
            <a:avLst/>
          </a:prstGeom>
          <a:noFill/>
          <a:ln w="9525">
            <a:noFill/>
            <a:miter lim="800000"/>
            <a:headEnd/>
            <a:tailEnd/>
          </a:ln>
          <a:effectLst/>
        </p:spPr>
        <p:txBody>
          <a:bodyPr wrap="square">
            <a:spAutoFit/>
          </a:bodyPr>
          <a:lstStyle/>
          <a:p>
            <a:r>
              <a:rPr kumimoji="1" lang="en-US" altLang="zh-CN" sz="2800" b="1" dirty="0" smtClean="0">
                <a:solidFill>
                  <a:srgbClr val="FF0000"/>
                </a:solidFill>
              </a:rPr>
              <a:t>3</a:t>
            </a:r>
            <a:r>
              <a:rPr kumimoji="1" lang="zh-CN" altLang="en-US" sz="2800" b="1" dirty="0" smtClean="0">
                <a:solidFill>
                  <a:srgbClr val="FF0000"/>
                </a:solidFill>
              </a:rPr>
              <a:t>、根据化合价分析氧化还原反应中的电子转移</a:t>
            </a:r>
            <a:endParaRPr kumimoji="1" lang="zh-CN" altLang="en-US" sz="2800" b="1" dirty="0" smtClean="0">
              <a:solidFill>
                <a:srgbClr val="0000FF"/>
              </a:solidFill>
            </a:endParaRPr>
          </a:p>
        </p:txBody>
      </p:sp>
      <p:sp>
        <p:nvSpPr>
          <p:cNvPr id="56" name="矩形 55"/>
          <p:cNvSpPr/>
          <p:nvPr/>
        </p:nvSpPr>
        <p:spPr>
          <a:xfrm>
            <a:off x="1096669" y="2091659"/>
            <a:ext cx="10189028" cy="3323987"/>
          </a:xfrm>
          <a:prstGeom prst="rect">
            <a:avLst/>
          </a:prstGeom>
        </p:spPr>
        <p:txBody>
          <a:bodyPr wrap="square">
            <a:spAutoFit/>
          </a:bodyPr>
          <a:lstStyle/>
          <a:p>
            <a:pPr>
              <a:lnSpc>
                <a:spcPct val="150000"/>
              </a:lnSpc>
            </a:pPr>
            <a:r>
              <a:rPr lang="en-US" altLang="zh-CN" sz="2800" b="1" dirty="0" smtClean="0"/>
              <a:t>         </a:t>
            </a:r>
            <a:r>
              <a:rPr lang="zh-CN" altLang="zh-CN" sz="2800" b="1" dirty="0" smtClean="0"/>
              <a:t>在</a:t>
            </a:r>
            <a:r>
              <a:rPr lang="zh-CN" altLang="zh-CN" sz="2800" b="1" dirty="0"/>
              <a:t>氧化还原反应中，某种元素的一个原子或离子失去电子，则该元素的化合价升高，而且失去电子的数目与化合价升高的数值相等；某种元素的一个原子或离子得到电子，则该元素的化合价降低，而且得到电子的数目与化合价降低的数值相等。氧化还原反应中电子转移的总数与化合价升高或降低的总值是相等的。</a:t>
            </a:r>
          </a:p>
        </p:txBody>
      </p:sp>
      <p:sp>
        <p:nvSpPr>
          <p:cNvPr id="6" name="矩形 5"/>
          <p:cNvSpPr/>
          <p:nvPr/>
        </p:nvSpPr>
        <p:spPr>
          <a:xfrm>
            <a:off x="1096668" y="5415646"/>
            <a:ext cx="9014485" cy="1384995"/>
          </a:xfrm>
          <a:prstGeom prst="rect">
            <a:avLst/>
          </a:prstGeom>
        </p:spPr>
        <p:txBody>
          <a:bodyPr wrap="square">
            <a:spAutoFit/>
          </a:bodyPr>
          <a:lstStyle/>
          <a:p>
            <a:pPr>
              <a:lnSpc>
                <a:spcPct val="150000"/>
              </a:lnSpc>
            </a:pPr>
            <a:r>
              <a:rPr lang="zh-CN" altLang="en-US" sz="2800" b="1" dirty="0" smtClean="0">
                <a:solidFill>
                  <a:srgbClr val="FF0000"/>
                </a:solidFill>
              </a:rPr>
              <a:t>元素化</a:t>
            </a:r>
            <a:r>
              <a:rPr lang="zh-CN" altLang="en-US" sz="2800" b="1" dirty="0">
                <a:solidFill>
                  <a:srgbClr val="FF0000"/>
                </a:solidFill>
              </a:rPr>
              <a:t>合价升高  </a:t>
            </a:r>
            <a:r>
              <a:rPr lang="zh-CN" altLang="en-US" sz="2800" b="1" dirty="0" smtClean="0">
                <a:solidFill>
                  <a:srgbClr val="FF0000"/>
                </a:solidFill>
              </a:rPr>
              <a:t>→原子或离子失电子</a:t>
            </a:r>
            <a:r>
              <a:rPr lang="en-US" altLang="zh-CN" sz="2800" b="1" dirty="0" smtClean="0">
                <a:solidFill>
                  <a:srgbClr val="FF0000"/>
                </a:solidFill>
              </a:rPr>
              <a:t>→</a:t>
            </a:r>
            <a:r>
              <a:rPr lang="zh-CN" altLang="en-US" sz="2800" b="1" dirty="0" smtClean="0">
                <a:solidFill>
                  <a:srgbClr val="FF0000"/>
                </a:solidFill>
              </a:rPr>
              <a:t>发生氧</a:t>
            </a:r>
            <a:r>
              <a:rPr lang="zh-CN" altLang="en-US" sz="2800" b="1" dirty="0">
                <a:solidFill>
                  <a:srgbClr val="FF0000"/>
                </a:solidFill>
              </a:rPr>
              <a:t>化反</a:t>
            </a:r>
            <a:r>
              <a:rPr lang="zh-CN" altLang="en-US" sz="2800" b="1" dirty="0" smtClean="0">
                <a:solidFill>
                  <a:srgbClr val="FF0000"/>
                </a:solidFill>
              </a:rPr>
              <a:t>应</a:t>
            </a:r>
            <a:endParaRPr lang="zh-CN" altLang="en-US" sz="2800" b="1" dirty="0">
              <a:solidFill>
                <a:srgbClr val="FF0000"/>
              </a:solidFill>
            </a:endParaRPr>
          </a:p>
          <a:p>
            <a:pPr>
              <a:lnSpc>
                <a:spcPct val="150000"/>
              </a:lnSpc>
            </a:pPr>
            <a:r>
              <a:rPr lang="zh-CN" altLang="en-US" sz="2800" b="1" dirty="0" smtClean="0">
                <a:solidFill>
                  <a:srgbClr val="FF0000"/>
                </a:solidFill>
              </a:rPr>
              <a:t>元素化</a:t>
            </a:r>
            <a:r>
              <a:rPr lang="zh-CN" altLang="en-US" sz="2800" b="1" dirty="0">
                <a:solidFill>
                  <a:srgbClr val="FF0000"/>
                </a:solidFill>
              </a:rPr>
              <a:t>合价降</a:t>
            </a:r>
            <a:r>
              <a:rPr lang="zh-CN" altLang="en-US" sz="2800" b="1" dirty="0" smtClean="0">
                <a:solidFill>
                  <a:srgbClr val="FF0000"/>
                </a:solidFill>
              </a:rPr>
              <a:t>低  </a:t>
            </a:r>
            <a:r>
              <a:rPr lang="en-US" altLang="zh-CN" sz="2800" b="1" dirty="0" smtClean="0">
                <a:solidFill>
                  <a:srgbClr val="FF0000"/>
                </a:solidFill>
              </a:rPr>
              <a:t>→</a:t>
            </a:r>
            <a:r>
              <a:rPr lang="zh-CN" altLang="en-US" sz="2800" b="1" dirty="0" smtClean="0">
                <a:solidFill>
                  <a:srgbClr val="FF0000"/>
                </a:solidFill>
              </a:rPr>
              <a:t>原子或离子得电子→发生还原</a:t>
            </a:r>
            <a:r>
              <a:rPr lang="zh-CN" altLang="en-US" sz="2800" b="1" dirty="0">
                <a:solidFill>
                  <a:srgbClr val="FF0000"/>
                </a:solidFill>
              </a:rPr>
              <a:t>反</a:t>
            </a:r>
            <a:r>
              <a:rPr lang="zh-CN" altLang="en-US" sz="2800" b="1" dirty="0" smtClean="0">
                <a:solidFill>
                  <a:srgbClr val="FF0000"/>
                </a:solidFill>
              </a:rPr>
              <a:t>应</a:t>
            </a:r>
            <a:endParaRPr lang="zh-CN" altLang="en-US" sz="2800" b="1" dirty="0">
              <a:solidFill>
                <a:srgbClr val="FF0000"/>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30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left)">
                                      <p:cBhvr>
                                        <p:cTn id="12" dur="20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6"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2"/>
          <p:cNvSpPr txBox="1">
            <a:spLocks noChangeArrowheads="1"/>
          </p:cNvSpPr>
          <p:nvPr/>
        </p:nvSpPr>
        <p:spPr bwMode="auto">
          <a:xfrm>
            <a:off x="283863" y="738628"/>
            <a:ext cx="4970259" cy="523220"/>
          </a:xfrm>
          <a:prstGeom prst="rect">
            <a:avLst/>
          </a:prstGeom>
          <a:noFill/>
          <a:ln w="9525" algn="ctr">
            <a:noFill/>
            <a:miter lim="800000"/>
            <a:headEnd/>
            <a:tailEnd/>
          </a:ln>
          <a:effectLst/>
        </p:spPr>
        <p:txBody>
          <a:bodyPr wrap="square">
            <a:spAutoFit/>
          </a:bodyPr>
          <a:lstStyle/>
          <a:p>
            <a:pPr>
              <a:spcBef>
                <a:spcPct val="50000"/>
              </a:spcBef>
            </a:pPr>
            <a:r>
              <a:rPr lang="en-US" altLang="zh-CN" sz="2800" b="1" dirty="0" smtClean="0">
                <a:solidFill>
                  <a:srgbClr val="FF0000"/>
                </a:solidFill>
                <a:latin typeface="宋体" pitchFamily="2" charset="-122"/>
              </a:rPr>
              <a:t>4</a:t>
            </a:r>
            <a:r>
              <a:rPr lang="zh-CN" altLang="en-US" sz="2800" b="1" dirty="0" smtClean="0">
                <a:solidFill>
                  <a:srgbClr val="FF0000"/>
                </a:solidFill>
                <a:latin typeface="宋体" pitchFamily="2" charset="-122"/>
              </a:rPr>
              <a:t>、氧</a:t>
            </a:r>
            <a:r>
              <a:rPr lang="zh-CN" altLang="en-US" sz="2800" b="1" dirty="0">
                <a:solidFill>
                  <a:srgbClr val="FF0000"/>
                </a:solidFill>
                <a:latin typeface="宋体" pitchFamily="2" charset="-122"/>
              </a:rPr>
              <a:t>化还原反应的表示方法</a:t>
            </a:r>
            <a:r>
              <a:rPr lang="zh-CN" altLang="en-US" sz="2800" b="1" dirty="0" smtClean="0">
                <a:solidFill>
                  <a:srgbClr val="FF0000"/>
                </a:solidFill>
                <a:latin typeface="宋体" pitchFamily="2" charset="-122"/>
              </a:rPr>
              <a:t>：</a:t>
            </a:r>
            <a:endParaRPr lang="zh-CN" altLang="en-US" sz="2800" b="1" dirty="0">
              <a:solidFill>
                <a:srgbClr val="FF0000"/>
              </a:solidFill>
              <a:latin typeface="宋体" pitchFamily="2" charset="-122"/>
            </a:endParaRPr>
          </a:p>
        </p:txBody>
      </p:sp>
      <p:grpSp>
        <p:nvGrpSpPr>
          <p:cNvPr id="2" name="Group 3"/>
          <p:cNvGrpSpPr>
            <a:grpSpLocks/>
          </p:cNvGrpSpPr>
          <p:nvPr/>
        </p:nvGrpSpPr>
        <p:grpSpPr bwMode="auto">
          <a:xfrm>
            <a:off x="866452" y="3295428"/>
            <a:ext cx="4853214" cy="706438"/>
            <a:chOff x="1020" y="1637"/>
            <a:chExt cx="3357" cy="445"/>
          </a:xfrm>
        </p:grpSpPr>
        <p:sp>
          <p:nvSpPr>
            <p:cNvPr id="142340" name="Text Box 4"/>
            <p:cNvSpPr txBox="1">
              <a:spLocks noChangeArrowheads="1"/>
            </p:cNvSpPr>
            <p:nvPr/>
          </p:nvSpPr>
          <p:spPr bwMode="auto">
            <a:xfrm>
              <a:off x="1020" y="1752"/>
              <a:ext cx="3357" cy="330"/>
            </a:xfrm>
            <a:prstGeom prst="rect">
              <a:avLst/>
            </a:prstGeom>
            <a:noFill/>
            <a:ln w="9525" algn="ctr">
              <a:noFill/>
              <a:miter lim="800000"/>
              <a:headEnd/>
              <a:tailEnd/>
            </a:ln>
            <a:effectLst/>
          </p:spPr>
          <p:txBody>
            <a:bodyPr>
              <a:spAutoFit/>
            </a:bodyPr>
            <a:lstStyle/>
            <a:p>
              <a:pPr>
                <a:spcBef>
                  <a:spcPct val="50000"/>
                </a:spcBef>
              </a:pPr>
              <a:r>
                <a:rPr lang="en-US" altLang="zh-CN" sz="2800" b="1" dirty="0"/>
                <a:t>2Na   </a:t>
              </a:r>
              <a:r>
                <a:rPr lang="en-US" altLang="zh-CN" sz="2800" b="1" dirty="0" smtClean="0"/>
                <a:t>+   Cl</a:t>
              </a:r>
              <a:r>
                <a:rPr lang="en-US" altLang="zh-CN" sz="2800" b="1" baseline="-25000" dirty="0" smtClean="0"/>
                <a:t>2</a:t>
              </a:r>
              <a:r>
                <a:rPr lang="en-US" altLang="zh-CN" sz="2800" b="1" dirty="0" smtClean="0"/>
                <a:t>  ====    2NaCl</a:t>
              </a:r>
              <a:endParaRPr lang="en-US" altLang="zh-CN" sz="2800" b="1" dirty="0"/>
            </a:p>
          </p:txBody>
        </p:sp>
        <p:sp>
          <p:nvSpPr>
            <p:cNvPr id="142341" name="Text Box 5"/>
            <p:cNvSpPr txBox="1">
              <a:spLocks noChangeArrowheads="1"/>
            </p:cNvSpPr>
            <p:nvPr/>
          </p:nvSpPr>
          <p:spPr bwMode="auto">
            <a:xfrm>
              <a:off x="2336" y="1637"/>
              <a:ext cx="725" cy="252"/>
            </a:xfrm>
            <a:prstGeom prst="rect">
              <a:avLst/>
            </a:prstGeom>
            <a:noFill/>
            <a:ln w="9525" algn="ctr">
              <a:noFill/>
              <a:miter lim="800000"/>
              <a:headEnd/>
              <a:tailEnd/>
            </a:ln>
            <a:effectLst/>
          </p:spPr>
          <p:txBody>
            <a:bodyPr>
              <a:spAutoFit/>
            </a:bodyPr>
            <a:lstStyle/>
            <a:p>
              <a:pPr>
                <a:spcBef>
                  <a:spcPct val="50000"/>
                </a:spcBef>
              </a:pPr>
              <a:r>
                <a:rPr lang="zh-CN" altLang="en-US" sz="2000" b="1" dirty="0">
                  <a:solidFill>
                    <a:srgbClr val="0000FF"/>
                  </a:solidFill>
                </a:rPr>
                <a:t>点燃</a:t>
              </a:r>
            </a:p>
          </p:txBody>
        </p:sp>
      </p:grpSp>
      <p:grpSp>
        <p:nvGrpSpPr>
          <p:cNvPr id="3" name="Group 6"/>
          <p:cNvGrpSpPr>
            <a:grpSpLocks/>
          </p:cNvGrpSpPr>
          <p:nvPr/>
        </p:nvGrpSpPr>
        <p:grpSpPr bwMode="auto">
          <a:xfrm>
            <a:off x="1093623" y="3149379"/>
            <a:ext cx="3702050" cy="558801"/>
            <a:chOff x="1201" y="1564"/>
            <a:chExt cx="1749" cy="352"/>
          </a:xfrm>
        </p:grpSpPr>
        <p:sp>
          <p:nvSpPr>
            <p:cNvPr id="142343" name="Text Box 7"/>
            <p:cNvSpPr txBox="1">
              <a:spLocks noChangeArrowheads="1"/>
            </p:cNvSpPr>
            <p:nvPr/>
          </p:nvSpPr>
          <p:spPr bwMode="auto">
            <a:xfrm>
              <a:off x="1733" y="1564"/>
              <a:ext cx="272" cy="330"/>
            </a:xfrm>
            <a:prstGeom prst="rect">
              <a:avLst/>
            </a:prstGeom>
            <a:noFill/>
            <a:ln w="9525" algn="ctr">
              <a:noFill/>
              <a:miter lim="800000"/>
              <a:headEnd/>
              <a:tailEnd/>
            </a:ln>
            <a:effectLst/>
          </p:spPr>
          <p:txBody>
            <a:bodyPr>
              <a:spAutoFit/>
            </a:bodyPr>
            <a:lstStyle/>
            <a:p>
              <a:pPr>
                <a:spcBef>
                  <a:spcPct val="50000"/>
                </a:spcBef>
              </a:pPr>
              <a:r>
                <a:rPr lang="en-US" altLang="zh-CN" sz="2800" b="1" dirty="0">
                  <a:solidFill>
                    <a:srgbClr val="FF0000"/>
                  </a:solidFill>
                </a:rPr>
                <a:t>0</a:t>
              </a:r>
            </a:p>
          </p:txBody>
        </p:sp>
        <p:sp>
          <p:nvSpPr>
            <p:cNvPr id="142344" name="Text Box 8"/>
            <p:cNvSpPr txBox="1">
              <a:spLocks noChangeArrowheads="1"/>
            </p:cNvSpPr>
            <p:nvPr/>
          </p:nvSpPr>
          <p:spPr bwMode="auto">
            <a:xfrm>
              <a:off x="1201" y="1577"/>
              <a:ext cx="272" cy="330"/>
            </a:xfrm>
            <a:prstGeom prst="rect">
              <a:avLst/>
            </a:prstGeom>
            <a:noFill/>
            <a:ln w="9525" algn="ctr">
              <a:noFill/>
              <a:miter lim="800000"/>
              <a:headEnd/>
              <a:tailEnd/>
            </a:ln>
            <a:effectLst/>
          </p:spPr>
          <p:txBody>
            <a:bodyPr>
              <a:spAutoFit/>
            </a:bodyPr>
            <a:lstStyle/>
            <a:p>
              <a:pPr>
                <a:spcBef>
                  <a:spcPct val="50000"/>
                </a:spcBef>
              </a:pPr>
              <a:r>
                <a:rPr lang="en-US" altLang="zh-CN" sz="2800" b="1" dirty="0">
                  <a:solidFill>
                    <a:srgbClr val="FF0000"/>
                  </a:solidFill>
                </a:rPr>
                <a:t>0</a:t>
              </a:r>
            </a:p>
          </p:txBody>
        </p:sp>
        <p:sp>
          <p:nvSpPr>
            <p:cNvPr id="142345" name="Text Box 9"/>
            <p:cNvSpPr txBox="1">
              <a:spLocks noChangeArrowheads="1"/>
            </p:cNvSpPr>
            <p:nvPr/>
          </p:nvSpPr>
          <p:spPr bwMode="auto">
            <a:xfrm>
              <a:off x="2525" y="1586"/>
              <a:ext cx="270" cy="330"/>
            </a:xfrm>
            <a:prstGeom prst="rect">
              <a:avLst/>
            </a:prstGeom>
            <a:noFill/>
            <a:ln w="9525" algn="ctr">
              <a:noFill/>
              <a:miter lim="800000"/>
              <a:headEnd/>
              <a:tailEnd/>
            </a:ln>
            <a:effectLst/>
          </p:spPr>
          <p:txBody>
            <a:bodyPr wrap="square">
              <a:spAutoFit/>
            </a:bodyPr>
            <a:lstStyle/>
            <a:p>
              <a:pPr>
                <a:spcBef>
                  <a:spcPct val="50000"/>
                </a:spcBef>
              </a:pPr>
              <a:r>
                <a:rPr lang="en-US" altLang="zh-CN" sz="2800" b="1" dirty="0">
                  <a:solidFill>
                    <a:srgbClr val="FF0000"/>
                  </a:solidFill>
                </a:rPr>
                <a:t>+1</a:t>
              </a:r>
            </a:p>
          </p:txBody>
        </p:sp>
        <p:sp>
          <p:nvSpPr>
            <p:cNvPr id="142346" name="Text Box 10"/>
            <p:cNvSpPr txBox="1">
              <a:spLocks noChangeArrowheads="1"/>
            </p:cNvSpPr>
            <p:nvPr/>
          </p:nvSpPr>
          <p:spPr bwMode="auto">
            <a:xfrm>
              <a:off x="2721" y="1586"/>
              <a:ext cx="229" cy="330"/>
            </a:xfrm>
            <a:prstGeom prst="rect">
              <a:avLst/>
            </a:prstGeom>
            <a:noFill/>
            <a:ln w="9525" algn="ctr">
              <a:noFill/>
              <a:miter lim="800000"/>
              <a:headEnd/>
              <a:tailEnd/>
            </a:ln>
            <a:effectLst/>
          </p:spPr>
          <p:txBody>
            <a:bodyPr wrap="square">
              <a:spAutoFit/>
            </a:bodyPr>
            <a:lstStyle/>
            <a:p>
              <a:pPr>
                <a:spcBef>
                  <a:spcPct val="50000"/>
                </a:spcBef>
              </a:pPr>
              <a:r>
                <a:rPr lang="en-US" altLang="zh-CN" sz="2800" b="1" dirty="0" smtClean="0">
                  <a:solidFill>
                    <a:srgbClr val="FF0000"/>
                  </a:solidFill>
                </a:rPr>
                <a:t>-</a:t>
              </a:r>
              <a:r>
                <a:rPr lang="en-US" altLang="zh-CN" sz="2800" b="1" dirty="0">
                  <a:solidFill>
                    <a:srgbClr val="FF0000"/>
                  </a:solidFill>
                </a:rPr>
                <a:t>1</a:t>
              </a:r>
            </a:p>
          </p:txBody>
        </p:sp>
      </p:grpSp>
      <p:grpSp>
        <p:nvGrpSpPr>
          <p:cNvPr id="4" name="Group 11"/>
          <p:cNvGrpSpPr>
            <a:grpSpLocks/>
          </p:cNvGrpSpPr>
          <p:nvPr/>
        </p:nvGrpSpPr>
        <p:grpSpPr bwMode="auto">
          <a:xfrm>
            <a:off x="1266092" y="2894049"/>
            <a:ext cx="2939462" cy="360362"/>
            <a:chOff x="1292" y="1389"/>
            <a:chExt cx="2541" cy="227"/>
          </a:xfrm>
        </p:grpSpPr>
        <p:sp>
          <p:nvSpPr>
            <p:cNvPr id="142348" name="Line 12"/>
            <p:cNvSpPr>
              <a:spLocks noChangeShapeType="1"/>
            </p:cNvSpPr>
            <p:nvPr/>
          </p:nvSpPr>
          <p:spPr bwMode="auto">
            <a:xfrm flipH="1">
              <a:off x="1292" y="1389"/>
              <a:ext cx="0" cy="207"/>
            </a:xfrm>
            <a:prstGeom prst="line">
              <a:avLst/>
            </a:prstGeom>
            <a:noFill/>
            <a:ln w="19050">
              <a:solidFill>
                <a:srgbClr val="0000FF"/>
              </a:solidFill>
              <a:round/>
              <a:headEnd/>
              <a:tailEnd/>
            </a:ln>
            <a:effectLst/>
          </p:spPr>
          <p:txBody>
            <a:bodyPr wrap="square">
              <a:spAutoFit/>
            </a:bodyPr>
            <a:lstStyle/>
            <a:p>
              <a:endParaRPr lang="zh-CN" altLang="en-US" sz="2800"/>
            </a:p>
          </p:txBody>
        </p:sp>
        <p:sp>
          <p:nvSpPr>
            <p:cNvPr id="142349" name="Line 13"/>
            <p:cNvSpPr>
              <a:spLocks noChangeShapeType="1"/>
            </p:cNvSpPr>
            <p:nvPr/>
          </p:nvSpPr>
          <p:spPr bwMode="auto">
            <a:xfrm>
              <a:off x="1292" y="1389"/>
              <a:ext cx="2541" cy="0"/>
            </a:xfrm>
            <a:prstGeom prst="line">
              <a:avLst/>
            </a:prstGeom>
            <a:noFill/>
            <a:ln w="19050">
              <a:solidFill>
                <a:srgbClr val="0000FF"/>
              </a:solidFill>
              <a:round/>
              <a:headEnd/>
              <a:tailEnd/>
            </a:ln>
            <a:effectLst/>
          </p:spPr>
          <p:txBody>
            <a:bodyPr>
              <a:spAutoFit/>
            </a:bodyPr>
            <a:lstStyle/>
            <a:p>
              <a:endParaRPr lang="zh-CN" altLang="en-US" sz="2800"/>
            </a:p>
          </p:txBody>
        </p:sp>
        <p:sp>
          <p:nvSpPr>
            <p:cNvPr id="142350" name="Line 14"/>
            <p:cNvSpPr>
              <a:spLocks noChangeShapeType="1"/>
            </p:cNvSpPr>
            <p:nvPr/>
          </p:nvSpPr>
          <p:spPr bwMode="auto">
            <a:xfrm>
              <a:off x="3833" y="1389"/>
              <a:ext cx="0" cy="227"/>
            </a:xfrm>
            <a:prstGeom prst="line">
              <a:avLst/>
            </a:prstGeom>
            <a:noFill/>
            <a:ln w="19050">
              <a:solidFill>
                <a:srgbClr val="0000FF"/>
              </a:solidFill>
              <a:round/>
              <a:headEnd/>
              <a:tailEnd type="triangle" w="med" len="med"/>
            </a:ln>
            <a:effectLst/>
          </p:spPr>
          <p:txBody>
            <a:bodyPr>
              <a:spAutoFit/>
            </a:bodyPr>
            <a:lstStyle/>
            <a:p>
              <a:endParaRPr lang="zh-CN" altLang="en-US" sz="2800"/>
            </a:p>
          </p:txBody>
        </p:sp>
      </p:grpSp>
      <p:grpSp>
        <p:nvGrpSpPr>
          <p:cNvPr id="5" name="Group 15"/>
          <p:cNvGrpSpPr>
            <a:grpSpLocks/>
          </p:cNvGrpSpPr>
          <p:nvPr/>
        </p:nvGrpSpPr>
        <p:grpSpPr bwMode="auto">
          <a:xfrm>
            <a:off x="2321169" y="3940730"/>
            <a:ext cx="2147478" cy="407955"/>
            <a:chOff x="2245" y="2115"/>
            <a:chExt cx="1860" cy="317"/>
          </a:xfrm>
        </p:grpSpPr>
        <p:sp>
          <p:nvSpPr>
            <p:cNvPr id="142352" name="Line 16"/>
            <p:cNvSpPr>
              <a:spLocks noChangeShapeType="1"/>
            </p:cNvSpPr>
            <p:nvPr/>
          </p:nvSpPr>
          <p:spPr bwMode="auto">
            <a:xfrm>
              <a:off x="2245" y="2160"/>
              <a:ext cx="0" cy="272"/>
            </a:xfrm>
            <a:prstGeom prst="line">
              <a:avLst/>
            </a:prstGeom>
            <a:noFill/>
            <a:ln w="19050">
              <a:solidFill>
                <a:srgbClr val="0000FF"/>
              </a:solidFill>
              <a:round/>
              <a:headEnd/>
              <a:tailEnd/>
            </a:ln>
            <a:effectLst/>
          </p:spPr>
          <p:txBody>
            <a:bodyPr>
              <a:spAutoFit/>
            </a:bodyPr>
            <a:lstStyle/>
            <a:p>
              <a:endParaRPr lang="zh-CN" altLang="en-US" sz="2800"/>
            </a:p>
          </p:txBody>
        </p:sp>
        <p:sp>
          <p:nvSpPr>
            <p:cNvPr id="142353" name="Line 17"/>
            <p:cNvSpPr>
              <a:spLocks noChangeShapeType="1"/>
            </p:cNvSpPr>
            <p:nvPr/>
          </p:nvSpPr>
          <p:spPr bwMode="auto">
            <a:xfrm>
              <a:off x="2245" y="2432"/>
              <a:ext cx="1860" cy="0"/>
            </a:xfrm>
            <a:prstGeom prst="line">
              <a:avLst/>
            </a:prstGeom>
            <a:noFill/>
            <a:ln w="19050">
              <a:solidFill>
                <a:srgbClr val="0000FF"/>
              </a:solidFill>
              <a:round/>
              <a:headEnd/>
              <a:tailEnd/>
            </a:ln>
            <a:effectLst/>
          </p:spPr>
          <p:txBody>
            <a:bodyPr>
              <a:spAutoFit/>
            </a:bodyPr>
            <a:lstStyle/>
            <a:p>
              <a:endParaRPr lang="zh-CN" altLang="en-US" sz="2800"/>
            </a:p>
          </p:txBody>
        </p:sp>
        <p:sp>
          <p:nvSpPr>
            <p:cNvPr id="142354" name="Line 18"/>
            <p:cNvSpPr>
              <a:spLocks noChangeShapeType="1"/>
            </p:cNvSpPr>
            <p:nvPr/>
          </p:nvSpPr>
          <p:spPr bwMode="auto">
            <a:xfrm flipV="1">
              <a:off x="4105" y="2115"/>
              <a:ext cx="0" cy="317"/>
            </a:xfrm>
            <a:prstGeom prst="line">
              <a:avLst/>
            </a:prstGeom>
            <a:noFill/>
            <a:ln w="19050">
              <a:solidFill>
                <a:srgbClr val="0000FF"/>
              </a:solidFill>
              <a:round/>
              <a:headEnd/>
              <a:tailEnd type="triangle" w="med" len="med"/>
            </a:ln>
            <a:effectLst/>
          </p:spPr>
          <p:txBody>
            <a:bodyPr>
              <a:spAutoFit/>
            </a:bodyPr>
            <a:lstStyle/>
            <a:p>
              <a:endParaRPr lang="zh-CN" altLang="en-US" sz="2800"/>
            </a:p>
          </p:txBody>
        </p:sp>
      </p:grpSp>
      <p:sp>
        <p:nvSpPr>
          <p:cNvPr id="142355" name="Text Box 19"/>
          <p:cNvSpPr txBox="1">
            <a:spLocks noChangeArrowheads="1"/>
          </p:cNvSpPr>
          <p:nvPr/>
        </p:nvSpPr>
        <p:spPr bwMode="auto">
          <a:xfrm>
            <a:off x="387527" y="2412935"/>
            <a:ext cx="4629013" cy="461665"/>
          </a:xfrm>
          <a:prstGeom prst="rect">
            <a:avLst/>
          </a:prstGeom>
          <a:noFill/>
          <a:ln w="9525" algn="ctr">
            <a:noFill/>
            <a:miter lim="800000"/>
            <a:headEnd/>
            <a:tailEnd/>
          </a:ln>
          <a:effectLst/>
        </p:spPr>
        <p:txBody>
          <a:bodyPr wrap="square">
            <a:spAutoFit/>
          </a:bodyPr>
          <a:lstStyle/>
          <a:p>
            <a:pPr>
              <a:spcBef>
                <a:spcPct val="50000"/>
              </a:spcBef>
            </a:pPr>
            <a:r>
              <a:rPr lang="zh-CN" altLang="en-US" sz="2400" b="1" dirty="0">
                <a:solidFill>
                  <a:srgbClr val="FF0000"/>
                </a:solidFill>
              </a:rPr>
              <a:t>失</a:t>
            </a:r>
            <a:r>
              <a:rPr lang="en-US" altLang="zh-CN" sz="2400" b="1" dirty="0">
                <a:solidFill>
                  <a:srgbClr val="FF0000"/>
                </a:solidFill>
              </a:rPr>
              <a:t>e</a:t>
            </a:r>
            <a:r>
              <a:rPr lang="en-US" altLang="zh-CN" sz="2400" b="1" baseline="30000" dirty="0">
                <a:solidFill>
                  <a:srgbClr val="FF0000"/>
                </a:solidFill>
              </a:rPr>
              <a:t>-</a:t>
            </a:r>
            <a:r>
              <a:rPr lang="en-US" altLang="zh-CN" sz="2400" b="1" dirty="0">
                <a:solidFill>
                  <a:srgbClr val="FF0000"/>
                </a:solidFill>
              </a:rPr>
              <a:t>×2</a:t>
            </a:r>
            <a:r>
              <a:rPr lang="zh-CN" altLang="en-US" sz="2400" b="1" dirty="0">
                <a:solidFill>
                  <a:srgbClr val="FF0000"/>
                </a:solidFill>
              </a:rPr>
              <a:t>，化合价升高</a:t>
            </a:r>
            <a:r>
              <a:rPr lang="zh-CN" altLang="en-US" sz="2400" b="1" dirty="0" smtClean="0">
                <a:solidFill>
                  <a:srgbClr val="FF0000"/>
                </a:solidFill>
              </a:rPr>
              <a:t>，氧化反应</a:t>
            </a:r>
            <a:endParaRPr lang="zh-CN" altLang="en-US" sz="2400" b="1" dirty="0">
              <a:solidFill>
                <a:srgbClr val="FF0000"/>
              </a:solidFill>
            </a:endParaRPr>
          </a:p>
        </p:txBody>
      </p:sp>
      <p:sp>
        <p:nvSpPr>
          <p:cNvPr id="142356" name="Text Box 20"/>
          <p:cNvSpPr txBox="1">
            <a:spLocks noChangeArrowheads="1"/>
          </p:cNvSpPr>
          <p:nvPr/>
        </p:nvSpPr>
        <p:spPr bwMode="auto">
          <a:xfrm>
            <a:off x="1352773" y="4473317"/>
            <a:ext cx="5292611" cy="461665"/>
          </a:xfrm>
          <a:prstGeom prst="rect">
            <a:avLst/>
          </a:prstGeom>
          <a:noFill/>
          <a:ln w="9525" algn="ctr">
            <a:noFill/>
            <a:miter lim="800000"/>
            <a:headEnd/>
            <a:tailEnd/>
          </a:ln>
          <a:effectLst/>
        </p:spPr>
        <p:txBody>
          <a:bodyPr wrap="square">
            <a:spAutoFit/>
          </a:bodyPr>
          <a:lstStyle/>
          <a:p>
            <a:pPr>
              <a:spcBef>
                <a:spcPct val="50000"/>
              </a:spcBef>
            </a:pPr>
            <a:r>
              <a:rPr lang="zh-CN" altLang="en-US" sz="2400" b="1" dirty="0">
                <a:solidFill>
                  <a:srgbClr val="FF0000"/>
                </a:solidFill>
              </a:rPr>
              <a:t>得</a:t>
            </a:r>
            <a:r>
              <a:rPr lang="en-US" altLang="zh-CN" sz="2400" b="1" dirty="0">
                <a:solidFill>
                  <a:srgbClr val="FF0000"/>
                </a:solidFill>
              </a:rPr>
              <a:t>e</a:t>
            </a:r>
            <a:r>
              <a:rPr lang="en-US" altLang="zh-CN" sz="2400" b="1" baseline="30000" dirty="0">
                <a:solidFill>
                  <a:srgbClr val="FF0000"/>
                </a:solidFill>
              </a:rPr>
              <a:t>-</a:t>
            </a:r>
            <a:r>
              <a:rPr lang="en-US" altLang="zh-CN" sz="2400" b="1" dirty="0">
                <a:solidFill>
                  <a:srgbClr val="FF0000"/>
                </a:solidFill>
              </a:rPr>
              <a:t>×2</a:t>
            </a:r>
            <a:r>
              <a:rPr lang="zh-CN" altLang="en-US" sz="2400" b="1" dirty="0">
                <a:solidFill>
                  <a:srgbClr val="FF0000"/>
                </a:solidFill>
              </a:rPr>
              <a:t>，化合价降低</a:t>
            </a:r>
            <a:r>
              <a:rPr lang="zh-CN" altLang="en-US" sz="2400" b="1" dirty="0" smtClean="0">
                <a:solidFill>
                  <a:srgbClr val="FF0000"/>
                </a:solidFill>
              </a:rPr>
              <a:t>，还原反应</a:t>
            </a:r>
            <a:endParaRPr lang="zh-CN" altLang="en-US" sz="2400" b="1" dirty="0">
              <a:solidFill>
                <a:srgbClr val="FF0000"/>
              </a:solidFill>
            </a:endParaRPr>
          </a:p>
        </p:txBody>
      </p:sp>
      <p:grpSp>
        <p:nvGrpSpPr>
          <p:cNvPr id="21" name="Group 3"/>
          <p:cNvGrpSpPr>
            <a:grpSpLocks/>
          </p:cNvGrpSpPr>
          <p:nvPr/>
        </p:nvGrpSpPr>
        <p:grpSpPr bwMode="auto">
          <a:xfrm>
            <a:off x="6304192" y="3342636"/>
            <a:ext cx="4853214" cy="658813"/>
            <a:chOff x="1020" y="1667"/>
            <a:chExt cx="3357" cy="415"/>
          </a:xfrm>
        </p:grpSpPr>
        <p:sp>
          <p:nvSpPr>
            <p:cNvPr id="22" name="Text Box 4"/>
            <p:cNvSpPr txBox="1">
              <a:spLocks noChangeArrowheads="1"/>
            </p:cNvSpPr>
            <p:nvPr/>
          </p:nvSpPr>
          <p:spPr bwMode="auto">
            <a:xfrm>
              <a:off x="1020" y="1752"/>
              <a:ext cx="3357" cy="330"/>
            </a:xfrm>
            <a:prstGeom prst="rect">
              <a:avLst/>
            </a:prstGeom>
            <a:noFill/>
            <a:ln w="9525" algn="ctr">
              <a:noFill/>
              <a:miter lim="800000"/>
              <a:headEnd/>
              <a:tailEnd/>
            </a:ln>
            <a:effectLst/>
          </p:spPr>
          <p:txBody>
            <a:bodyPr>
              <a:spAutoFit/>
            </a:bodyPr>
            <a:lstStyle/>
            <a:p>
              <a:pPr>
                <a:spcBef>
                  <a:spcPct val="50000"/>
                </a:spcBef>
              </a:pPr>
              <a:r>
                <a:rPr lang="en-US" altLang="zh-CN" sz="2800" b="1" dirty="0"/>
                <a:t>2Na </a:t>
              </a:r>
              <a:r>
                <a:rPr lang="en-US" altLang="zh-CN" sz="2800" b="1" dirty="0" smtClean="0"/>
                <a:t>+  Cl</a:t>
              </a:r>
              <a:r>
                <a:rPr lang="en-US" altLang="zh-CN" sz="2800" b="1" baseline="-25000" dirty="0" smtClean="0"/>
                <a:t>2</a:t>
              </a:r>
              <a:r>
                <a:rPr lang="en-US" altLang="zh-CN" sz="2800" b="1" dirty="0" smtClean="0"/>
                <a:t>   </a:t>
              </a:r>
              <a:r>
                <a:rPr lang="en-US" altLang="zh-CN" sz="2800" b="1" dirty="0"/>
                <a:t>====   </a:t>
              </a:r>
              <a:r>
                <a:rPr lang="en-US" altLang="zh-CN" sz="2800" b="1" dirty="0" smtClean="0"/>
                <a:t>2NaCl</a:t>
              </a:r>
              <a:endParaRPr lang="en-US" altLang="zh-CN" sz="2800" b="1" dirty="0"/>
            </a:p>
          </p:txBody>
        </p:sp>
        <p:sp>
          <p:nvSpPr>
            <p:cNvPr id="23" name="Text Box 5"/>
            <p:cNvSpPr txBox="1">
              <a:spLocks noChangeArrowheads="1"/>
            </p:cNvSpPr>
            <p:nvPr/>
          </p:nvSpPr>
          <p:spPr bwMode="auto">
            <a:xfrm>
              <a:off x="2225" y="1667"/>
              <a:ext cx="502" cy="252"/>
            </a:xfrm>
            <a:prstGeom prst="rect">
              <a:avLst/>
            </a:prstGeom>
            <a:noFill/>
            <a:ln w="9525" algn="ctr">
              <a:noFill/>
              <a:miter lim="800000"/>
              <a:headEnd/>
              <a:tailEnd/>
            </a:ln>
            <a:effectLst/>
          </p:spPr>
          <p:txBody>
            <a:bodyPr wrap="square">
              <a:spAutoFit/>
            </a:bodyPr>
            <a:lstStyle/>
            <a:p>
              <a:pPr>
                <a:spcBef>
                  <a:spcPct val="50000"/>
                </a:spcBef>
              </a:pPr>
              <a:r>
                <a:rPr lang="zh-CN" altLang="en-US" sz="2000" b="1" dirty="0">
                  <a:solidFill>
                    <a:srgbClr val="0000FF"/>
                  </a:solidFill>
                </a:rPr>
                <a:t>点燃</a:t>
              </a:r>
            </a:p>
          </p:txBody>
        </p:sp>
      </p:grpSp>
      <p:grpSp>
        <p:nvGrpSpPr>
          <p:cNvPr id="24" name="Group 6"/>
          <p:cNvGrpSpPr>
            <a:grpSpLocks/>
          </p:cNvGrpSpPr>
          <p:nvPr/>
        </p:nvGrpSpPr>
        <p:grpSpPr bwMode="auto">
          <a:xfrm>
            <a:off x="6571989" y="3183886"/>
            <a:ext cx="3426883" cy="555627"/>
            <a:chOff x="1231" y="1525"/>
            <a:chExt cx="1619" cy="350"/>
          </a:xfrm>
        </p:grpSpPr>
        <p:sp>
          <p:nvSpPr>
            <p:cNvPr id="25" name="Text Box 7"/>
            <p:cNvSpPr txBox="1">
              <a:spLocks noChangeArrowheads="1"/>
            </p:cNvSpPr>
            <p:nvPr/>
          </p:nvSpPr>
          <p:spPr bwMode="auto">
            <a:xfrm>
              <a:off x="1612" y="1545"/>
              <a:ext cx="272" cy="330"/>
            </a:xfrm>
            <a:prstGeom prst="rect">
              <a:avLst/>
            </a:prstGeom>
            <a:noFill/>
            <a:ln w="9525" algn="ctr">
              <a:noFill/>
              <a:miter lim="800000"/>
              <a:headEnd/>
              <a:tailEnd/>
            </a:ln>
            <a:effectLst/>
          </p:spPr>
          <p:txBody>
            <a:bodyPr>
              <a:spAutoFit/>
            </a:bodyPr>
            <a:lstStyle/>
            <a:p>
              <a:pPr>
                <a:spcBef>
                  <a:spcPct val="50000"/>
                </a:spcBef>
              </a:pPr>
              <a:r>
                <a:rPr lang="en-US" altLang="zh-CN" sz="2800" b="1" dirty="0">
                  <a:solidFill>
                    <a:srgbClr val="FF0000"/>
                  </a:solidFill>
                </a:rPr>
                <a:t>0</a:t>
              </a:r>
            </a:p>
          </p:txBody>
        </p:sp>
        <p:sp>
          <p:nvSpPr>
            <p:cNvPr id="26" name="Text Box 8"/>
            <p:cNvSpPr txBox="1">
              <a:spLocks noChangeArrowheads="1"/>
            </p:cNvSpPr>
            <p:nvPr/>
          </p:nvSpPr>
          <p:spPr bwMode="auto">
            <a:xfrm>
              <a:off x="1231" y="1540"/>
              <a:ext cx="272" cy="330"/>
            </a:xfrm>
            <a:prstGeom prst="rect">
              <a:avLst/>
            </a:prstGeom>
            <a:noFill/>
            <a:ln w="9525" algn="ctr">
              <a:noFill/>
              <a:miter lim="800000"/>
              <a:headEnd/>
              <a:tailEnd/>
            </a:ln>
            <a:effectLst/>
          </p:spPr>
          <p:txBody>
            <a:bodyPr>
              <a:spAutoFit/>
            </a:bodyPr>
            <a:lstStyle/>
            <a:p>
              <a:pPr>
                <a:spcBef>
                  <a:spcPct val="50000"/>
                </a:spcBef>
              </a:pPr>
              <a:r>
                <a:rPr lang="en-US" altLang="zh-CN" sz="2800" b="1" dirty="0">
                  <a:solidFill>
                    <a:srgbClr val="FF0000"/>
                  </a:solidFill>
                </a:rPr>
                <a:t>0</a:t>
              </a:r>
            </a:p>
          </p:txBody>
        </p:sp>
        <p:sp>
          <p:nvSpPr>
            <p:cNvPr id="27" name="Text Box 9"/>
            <p:cNvSpPr txBox="1">
              <a:spLocks noChangeArrowheads="1"/>
            </p:cNvSpPr>
            <p:nvPr/>
          </p:nvSpPr>
          <p:spPr bwMode="auto">
            <a:xfrm>
              <a:off x="2402" y="1525"/>
              <a:ext cx="275" cy="330"/>
            </a:xfrm>
            <a:prstGeom prst="rect">
              <a:avLst/>
            </a:prstGeom>
            <a:noFill/>
            <a:ln w="9525" algn="ctr">
              <a:noFill/>
              <a:miter lim="800000"/>
              <a:headEnd/>
              <a:tailEnd/>
            </a:ln>
            <a:effectLst/>
          </p:spPr>
          <p:txBody>
            <a:bodyPr wrap="square">
              <a:spAutoFit/>
            </a:bodyPr>
            <a:lstStyle/>
            <a:p>
              <a:pPr>
                <a:spcBef>
                  <a:spcPct val="50000"/>
                </a:spcBef>
              </a:pPr>
              <a:r>
                <a:rPr lang="en-US" altLang="zh-CN" sz="2800" b="1" dirty="0">
                  <a:solidFill>
                    <a:srgbClr val="FF0000"/>
                  </a:solidFill>
                </a:rPr>
                <a:t>+1</a:t>
              </a:r>
            </a:p>
          </p:txBody>
        </p:sp>
        <p:sp>
          <p:nvSpPr>
            <p:cNvPr id="28" name="Text Box 10"/>
            <p:cNvSpPr txBox="1">
              <a:spLocks noChangeArrowheads="1"/>
            </p:cNvSpPr>
            <p:nvPr/>
          </p:nvSpPr>
          <p:spPr bwMode="auto">
            <a:xfrm>
              <a:off x="2602" y="1525"/>
              <a:ext cx="248" cy="330"/>
            </a:xfrm>
            <a:prstGeom prst="rect">
              <a:avLst/>
            </a:prstGeom>
            <a:noFill/>
            <a:ln w="9525" algn="ctr">
              <a:noFill/>
              <a:miter lim="800000"/>
              <a:headEnd/>
              <a:tailEnd/>
            </a:ln>
            <a:effectLst/>
          </p:spPr>
          <p:txBody>
            <a:bodyPr wrap="square">
              <a:spAutoFit/>
            </a:bodyPr>
            <a:lstStyle/>
            <a:p>
              <a:pPr>
                <a:spcBef>
                  <a:spcPct val="50000"/>
                </a:spcBef>
              </a:pPr>
              <a:r>
                <a:rPr lang="en-US" altLang="zh-CN" sz="2800" b="1" dirty="0">
                  <a:solidFill>
                    <a:srgbClr val="FF0000"/>
                  </a:solidFill>
                </a:rPr>
                <a:t>-1</a:t>
              </a:r>
            </a:p>
          </p:txBody>
        </p:sp>
      </p:grpSp>
      <p:grpSp>
        <p:nvGrpSpPr>
          <p:cNvPr id="29" name="Group 11"/>
          <p:cNvGrpSpPr>
            <a:grpSpLocks/>
          </p:cNvGrpSpPr>
          <p:nvPr/>
        </p:nvGrpSpPr>
        <p:grpSpPr bwMode="auto">
          <a:xfrm>
            <a:off x="6757861" y="2919062"/>
            <a:ext cx="784357" cy="426514"/>
            <a:chOff x="1278" y="1389"/>
            <a:chExt cx="2555" cy="227"/>
          </a:xfrm>
        </p:grpSpPr>
        <p:sp>
          <p:nvSpPr>
            <p:cNvPr id="30" name="Line 12"/>
            <p:cNvSpPr>
              <a:spLocks noChangeShapeType="1"/>
            </p:cNvSpPr>
            <p:nvPr/>
          </p:nvSpPr>
          <p:spPr bwMode="auto">
            <a:xfrm flipH="1">
              <a:off x="1278" y="1389"/>
              <a:ext cx="14" cy="186"/>
            </a:xfrm>
            <a:prstGeom prst="line">
              <a:avLst/>
            </a:prstGeom>
            <a:noFill/>
            <a:ln w="19050">
              <a:solidFill>
                <a:srgbClr val="0000FF"/>
              </a:solidFill>
              <a:round/>
              <a:headEnd/>
              <a:tailEnd/>
            </a:ln>
            <a:effectLst/>
          </p:spPr>
          <p:txBody>
            <a:bodyPr wrap="square">
              <a:spAutoFit/>
            </a:bodyPr>
            <a:lstStyle/>
            <a:p>
              <a:endParaRPr lang="zh-CN" altLang="en-US" sz="2800"/>
            </a:p>
          </p:txBody>
        </p:sp>
        <p:sp>
          <p:nvSpPr>
            <p:cNvPr id="31" name="Line 13"/>
            <p:cNvSpPr>
              <a:spLocks noChangeShapeType="1"/>
            </p:cNvSpPr>
            <p:nvPr/>
          </p:nvSpPr>
          <p:spPr bwMode="auto">
            <a:xfrm>
              <a:off x="1292" y="1389"/>
              <a:ext cx="2541" cy="0"/>
            </a:xfrm>
            <a:prstGeom prst="line">
              <a:avLst/>
            </a:prstGeom>
            <a:noFill/>
            <a:ln w="19050">
              <a:solidFill>
                <a:srgbClr val="0000FF"/>
              </a:solidFill>
              <a:round/>
              <a:headEnd/>
              <a:tailEnd/>
            </a:ln>
            <a:effectLst/>
          </p:spPr>
          <p:txBody>
            <a:bodyPr>
              <a:spAutoFit/>
            </a:bodyPr>
            <a:lstStyle/>
            <a:p>
              <a:endParaRPr lang="zh-CN" altLang="en-US" sz="2800"/>
            </a:p>
          </p:txBody>
        </p:sp>
        <p:sp>
          <p:nvSpPr>
            <p:cNvPr id="32" name="Line 14"/>
            <p:cNvSpPr>
              <a:spLocks noChangeShapeType="1"/>
            </p:cNvSpPr>
            <p:nvPr/>
          </p:nvSpPr>
          <p:spPr bwMode="auto">
            <a:xfrm>
              <a:off x="3833" y="1389"/>
              <a:ext cx="0" cy="227"/>
            </a:xfrm>
            <a:prstGeom prst="line">
              <a:avLst/>
            </a:prstGeom>
            <a:noFill/>
            <a:ln w="19050">
              <a:solidFill>
                <a:srgbClr val="0000FF"/>
              </a:solidFill>
              <a:round/>
              <a:headEnd/>
              <a:tailEnd type="triangle" w="med" len="med"/>
            </a:ln>
            <a:effectLst/>
          </p:spPr>
          <p:txBody>
            <a:bodyPr>
              <a:spAutoFit/>
            </a:bodyPr>
            <a:lstStyle/>
            <a:p>
              <a:endParaRPr lang="zh-CN" altLang="en-US" sz="2800"/>
            </a:p>
          </p:txBody>
        </p:sp>
      </p:grpSp>
      <p:sp>
        <p:nvSpPr>
          <p:cNvPr id="37" name="Text Box 19"/>
          <p:cNvSpPr txBox="1">
            <a:spLocks noChangeArrowheads="1"/>
          </p:cNvSpPr>
          <p:nvPr/>
        </p:nvSpPr>
        <p:spPr bwMode="auto">
          <a:xfrm>
            <a:off x="6809769" y="2395842"/>
            <a:ext cx="675905" cy="523220"/>
          </a:xfrm>
          <a:prstGeom prst="rect">
            <a:avLst/>
          </a:prstGeom>
          <a:noFill/>
          <a:ln w="9525" algn="ctr">
            <a:noFill/>
            <a:miter lim="800000"/>
            <a:headEnd/>
            <a:tailEnd/>
          </a:ln>
          <a:effectLst/>
        </p:spPr>
        <p:txBody>
          <a:bodyPr wrap="square">
            <a:spAutoFit/>
          </a:bodyPr>
          <a:lstStyle/>
          <a:p>
            <a:pPr>
              <a:spcBef>
                <a:spcPct val="50000"/>
              </a:spcBef>
            </a:pPr>
            <a:r>
              <a:rPr lang="en-US" altLang="zh-CN" sz="2800" b="1" dirty="0" smtClean="0">
                <a:solidFill>
                  <a:srgbClr val="FF0000"/>
                </a:solidFill>
              </a:rPr>
              <a:t>2e</a:t>
            </a:r>
            <a:r>
              <a:rPr lang="en-US" altLang="zh-CN" sz="2800" b="1" baseline="30000" dirty="0" smtClean="0">
                <a:solidFill>
                  <a:srgbClr val="FF0000"/>
                </a:solidFill>
              </a:rPr>
              <a:t>-</a:t>
            </a:r>
            <a:endParaRPr lang="zh-CN" altLang="en-US" sz="2800" b="1" dirty="0">
              <a:solidFill>
                <a:srgbClr val="FF0000"/>
              </a:solidFill>
            </a:endParaRPr>
          </a:p>
        </p:txBody>
      </p:sp>
      <p:sp>
        <p:nvSpPr>
          <p:cNvPr id="39" name="TextBox 38"/>
          <p:cNvSpPr txBox="1"/>
          <p:nvPr/>
        </p:nvSpPr>
        <p:spPr>
          <a:xfrm>
            <a:off x="2146041" y="1660848"/>
            <a:ext cx="1266693" cy="523220"/>
          </a:xfrm>
          <a:prstGeom prst="rect">
            <a:avLst/>
          </a:prstGeom>
          <a:noFill/>
        </p:spPr>
        <p:txBody>
          <a:bodyPr wrap="none" rtlCol="0">
            <a:spAutoFit/>
          </a:bodyPr>
          <a:lstStyle/>
          <a:p>
            <a:r>
              <a:rPr lang="zh-CN" altLang="en-US" sz="2800" b="1" dirty="0" smtClean="0"/>
              <a:t>双线桥</a:t>
            </a:r>
            <a:endParaRPr lang="zh-CN" altLang="en-US" sz="2800" b="1" dirty="0"/>
          </a:p>
        </p:txBody>
      </p:sp>
      <p:sp>
        <p:nvSpPr>
          <p:cNvPr id="40" name="TextBox 39"/>
          <p:cNvSpPr txBox="1"/>
          <p:nvPr/>
        </p:nvSpPr>
        <p:spPr>
          <a:xfrm>
            <a:off x="6618514" y="1663958"/>
            <a:ext cx="1266693" cy="523220"/>
          </a:xfrm>
          <a:prstGeom prst="rect">
            <a:avLst/>
          </a:prstGeom>
          <a:noFill/>
        </p:spPr>
        <p:txBody>
          <a:bodyPr wrap="none" rtlCol="0">
            <a:spAutoFit/>
          </a:bodyPr>
          <a:lstStyle/>
          <a:p>
            <a:r>
              <a:rPr lang="zh-CN" altLang="en-US" sz="2800" b="1" dirty="0" smtClean="0"/>
              <a:t>单线桥</a:t>
            </a:r>
            <a:endParaRPr lang="zh-CN" altLang="en-US" sz="2800" b="1"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box(in)">
                                      <p:cBhvr>
                                        <p:cTn id="7" dur="5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235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235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circle(in)">
                                      <p:cBhvr>
                                        <p:cTn id="38" dur="2000"/>
                                        <p:tgtEl>
                                          <p:spTgt spid="40"/>
                                        </p:tgtEl>
                                      </p:cBhvr>
                                    </p:animEffec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left)">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55" grpId="0"/>
      <p:bldP spid="142356" grpId="0"/>
      <p:bldP spid="37"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Text Box 4"/>
          <p:cNvSpPr txBox="1">
            <a:spLocks noChangeArrowheads="1"/>
          </p:cNvSpPr>
          <p:nvPr/>
        </p:nvSpPr>
        <p:spPr bwMode="auto">
          <a:xfrm>
            <a:off x="838460" y="1957099"/>
            <a:ext cx="4853214" cy="523220"/>
          </a:xfrm>
          <a:prstGeom prst="rect">
            <a:avLst/>
          </a:prstGeom>
          <a:noFill/>
          <a:ln w="9525" algn="ctr">
            <a:noFill/>
            <a:miter lim="800000"/>
            <a:headEnd/>
            <a:tailEnd/>
          </a:ln>
          <a:effectLst/>
        </p:spPr>
        <p:txBody>
          <a:bodyPr>
            <a:spAutoFit/>
          </a:bodyPr>
          <a:lstStyle/>
          <a:p>
            <a:pPr>
              <a:spcBef>
                <a:spcPct val="50000"/>
              </a:spcBef>
            </a:pPr>
            <a:r>
              <a:rPr lang="en-US" altLang="zh-CN" sz="2800" b="1" dirty="0" smtClean="0"/>
              <a:t>Fe  +   Cu</a:t>
            </a:r>
            <a:r>
              <a:rPr lang="en-US" altLang="zh-CN" sz="2800" b="1" baseline="30000" dirty="0" smtClean="0"/>
              <a:t>2+</a:t>
            </a:r>
            <a:r>
              <a:rPr lang="en-US" altLang="zh-CN" sz="2800" b="1" dirty="0" smtClean="0"/>
              <a:t>   ==== Fe</a:t>
            </a:r>
            <a:r>
              <a:rPr lang="en-US" altLang="zh-CN" sz="2800" b="1" baseline="30000" dirty="0" smtClean="0"/>
              <a:t>2+</a:t>
            </a:r>
            <a:r>
              <a:rPr lang="en-US" altLang="zh-CN" sz="2800" b="1" dirty="0" smtClean="0"/>
              <a:t> +   Cu</a:t>
            </a:r>
            <a:endParaRPr lang="en-US" altLang="zh-CN" sz="2800" b="1" dirty="0"/>
          </a:p>
        </p:txBody>
      </p:sp>
      <p:grpSp>
        <p:nvGrpSpPr>
          <p:cNvPr id="3" name="Group 6"/>
          <p:cNvGrpSpPr>
            <a:grpSpLocks/>
          </p:cNvGrpSpPr>
          <p:nvPr/>
        </p:nvGrpSpPr>
        <p:grpSpPr bwMode="auto">
          <a:xfrm>
            <a:off x="904765" y="1685641"/>
            <a:ext cx="4061883" cy="473076"/>
            <a:chOff x="1125" y="1600"/>
            <a:chExt cx="1919" cy="298"/>
          </a:xfrm>
        </p:grpSpPr>
        <p:sp>
          <p:nvSpPr>
            <p:cNvPr id="142343" name="Text Box 7"/>
            <p:cNvSpPr txBox="1">
              <a:spLocks noChangeArrowheads="1"/>
            </p:cNvSpPr>
            <p:nvPr/>
          </p:nvSpPr>
          <p:spPr bwMode="auto">
            <a:xfrm>
              <a:off x="1564" y="1600"/>
              <a:ext cx="272" cy="291"/>
            </a:xfrm>
            <a:prstGeom prst="rect">
              <a:avLst/>
            </a:prstGeom>
            <a:noFill/>
            <a:ln w="9525" algn="ctr">
              <a:noFill/>
              <a:miter lim="800000"/>
              <a:headEnd/>
              <a:tailEnd/>
            </a:ln>
            <a:effectLst/>
          </p:spPr>
          <p:txBody>
            <a:bodyPr>
              <a:spAutoFit/>
            </a:bodyPr>
            <a:lstStyle/>
            <a:p>
              <a:pPr>
                <a:spcBef>
                  <a:spcPct val="50000"/>
                </a:spcBef>
              </a:pPr>
              <a:r>
                <a:rPr lang="en-US" altLang="zh-CN" sz="2400" b="1" dirty="0" smtClean="0">
                  <a:solidFill>
                    <a:srgbClr val="FF0000"/>
                  </a:solidFill>
                </a:rPr>
                <a:t>+2</a:t>
              </a:r>
              <a:endParaRPr lang="en-US" altLang="zh-CN" sz="2400" b="1" dirty="0">
                <a:solidFill>
                  <a:srgbClr val="FF0000"/>
                </a:solidFill>
              </a:endParaRPr>
            </a:p>
          </p:txBody>
        </p:sp>
        <p:sp>
          <p:nvSpPr>
            <p:cNvPr id="142344" name="Text Box 8"/>
            <p:cNvSpPr txBox="1">
              <a:spLocks noChangeArrowheads="1"/>
            </p:cNvSpPr>
            <p:nvPr/>
          </p:nvSpPr>
          <p:spPr bwMode="auto">
            <a:xfrm>
              <a:off x="1125" y="1607"/>
              <a:ext cx="272" cy="291"/>
            </a:xfrm>
            <a:prstGeom prst="rect">
              <a:avLst/>
            </a:prstGeom>
            <a:noFill/>
            <a:ln w="9525" algn="ctr">
              <a:noFill/>
              <a:miter lim="800000"/>
              <a:headEnd/>
              <a:tailEnd/>
            </a:ln>
            <a:effectLst/>
          </p:spPr>
          <p:txBody>
            <a:bodyPr>
              <a:spAutoFit/>
            </a:bodyPr>
            <a:lstStyle/>
            <a:p>
              <a:pPr>
                <a:spcBef>
                  <a:spcPct val="50000"/>
                </a:spcBef>
              </a:pPr>
              <a:r>
                <a:rPr lang="en-US" altLang="zh-CN" sz="2400" b="1" dirty="0">
                  <a:solidFill>
                    <a:srgbClr val="FF0000"/>
                  </a:solidFill>
                </a:rPr>
                <a:t>0</a:t>
              </a:r>
            </a:p>
          </p:txBody>
        </p:sp>
        <p:sp>
          <p:nvSpPr>
            <p:cNvPr id="142345" name="Text Box 9"/>
            <p:cNvSpPr txBox="1">
              <a:spLocks noChangeArrowheads="1"/>
            </p:cNvSpPr>
            <p:nvPr/>
          </p:nvSpPr>
          <p:spPr bwMode="auto">
            <a:xfrm>
              <a:off x="2314" y="1601"/>
              <a:ext cx="246" cy="291"/>
            </a:xfrm>
            <a:prstGeom prst="rect">
              <a:avLst/>
            </a:prstGeom>
            <a:noFill/>
            <a:ln w="9525" algn="ctr">
              <a:noFill/>
              <a:miter lim="800000"/>
              <a:headEnd/>
              <a:tailEnd/>
            </a:ln>
            <a:effectLst/>
          </p:spPr>
          <p:txBody>
            <a:bodyPr wrap="square">
              <a:spAutoFit/>
            </a:bodyPr>
            <a:lstStyle/>
            <a:p>
              <a:pPr>
                <a:spcBef>
                  <a:spcPct val="50000"/>
                </a:spcBef>
              </a:pPr>
              <a:r>
                <a:rPr lang="en-US" altLang="zh-CN" sz="2400" b="1" dirty="0" smtClean="0">
                  <a:solidFill>
                    <a:srgbClr val="FF0000"/>
                  </a:solidFill>
                </a:rPr>
                <a:t>+2</a:t>
              </a:r>
              <a:endParaRPr lang="en-US" altLang="zh-CN" sz="2400" b="1" dirty="0">
                <a:solidFill>
                  <a:srgbClr val="FF0000"/>
                </a:solidFill>
              </a:endParaRPr>
            </a:p>
          </p:txBody>
        </p:sp>
        <p:sp>
          <p:nvSpPr>
            <p:cNvPr id="142346" name="Text Box 10"/>
            <p:cNvSpPr txBox="1">
              <a:spLocks noChangeArrowheads="1"/>
            </p:cNvSpPr>
            <p:nvPr/>
          </p:nvSpPr>
          <p:spPr bwMode="auto">
            <a:xfrm>
              <a:off x="2902" y="1601"/>
              <a:ext cx="142" cy="291"/>
            </a:xfrm>
            <a:prstGeom prst="rect">
              <a:avLst/>
            </a:prstGeom>
            <a:noFill/>
            <a:ln w="9525" algn="ctr">
              <a:noFill/>
              <a:miter lim="800000"/>
              <a:headEnd/>
              <a:tailEnd/>
            </a:ln>
            <a:effectLst/>
          </p:spPr>
          <p:txBody>
            <a:bodyPr wrap="square">
              <a:spAutoFit/>
            </a:bodyPr>
            <a:lstStyle/>
            <a:p>
              <a:pPr>
                <a:spcBef>
                  <a:spcPct val="50000"/>
                </a:spcBef>
              </a:pPr>
              <a:r>
                <a:rPr lang="en-US" altLang="zh-CN" sz="2400" b="1" dirty="0" smtClean="0">
                  <a:solidFill>
                    <a:srgbClr val="FF0000"/>
                  </a:solidFill>
                </a:rPr>
                <a:t>0</a:t>
              </a:r>
              <a:endParaRPr lang="en-US" altLang="zh-CN" sz="2400" b="1" dirty="0">
                <a:solidFill>
                  <a:srgbClr val="FF0000"/>
                </a:solidFill>
              </a:endParaRPr>
            </a:p>
          </p:txBody>
        </p:sp>
      </p:grpSp>
      <p:grpSp>
        <p:nvGrpSpPr>
          <p:cNvPr id="4" name="Group 11"/>
          <p:cNvGrpSpPr>
            <a:grpSpLocks/>
          </p:cNvGrpSpPr>
          <p:nvPr/>
        </p:nvGrpSpPr>
        <p:grpSpPr bwMode="auto">
          <a:xfrm>
            <a:off x="1057469" y="1465532"/>
            <a:ext cx="2688812" cy="360362"/>
            <a:chOff x="1292" y="1389"/>
            <a:chExt cx="2541" cy="227"/>
          </a:xfrm>
        </p:grpSpPr>
        <p:sp>
          <p:nvSpPr>
            <p:cNvPr id="142348" name="Line 12"/>
            <p:cNvSpPr>
              <a:spLocks noChangeShapeType="1"/>
            </p:cNvSpPr>
            <p:nvPr/>
          </p:nvSpPr>
          <p:spPr bwMode="auto">
            <a:xfrm>
              <a:off x="1292" y="1389"/>
              <a:ext cx="0" cy="136"/>
            </a:xfrm>
            <a:prstGeom prst="line">
              <a:avLst/>
            </a:prstGeom>
            <a:noFill/>
            <a:ln w="19050">
              <a:solidFill>
                <a:srgbClr val="0000FF"/>
              </a:solidFill>
              <a:round/>
              <a:headEnd/>
              <a:tailEnd/>
            </a:ln>
            <a:effectLst/>
          </p:spPr>
          <p:txBody>
            <a:bodyPr>
              <a:spAutoFit/>
            </a:bodyPr>
            <a:lstStyle/>
            <a:p>
              <a:endParaRPr lang="zh-CN" altLang="en-US"/>
            </a:p>
          </p:txBody>
        </p:sp>
        <p:sp>
          <p:nvSpPr>
            <p:cNvPr id="142349" name="Line 13"/>
            <p:cNvSpPr>
              <a:spLocks noChangeShapeType="1"/>
            </p:cNvSpPr>
            <p:nvPr/>
          </p:nvSpPr>
          <p:spPr bwMode="auto">
            <a:xfrm>
              <a:off x="1292" y="1389"/>
              <a:ext cx="2541" cy="0"/>
            </a:xfrm>
            <a:prstGeom prst="line">
              <a:avLst/>
            </a:prstGeom>
            <a:noFill/>
            <a:ln w="19050">
              <a:solidFill>
                <a:srgbClr val="0000FF"/>
              </a:solidFill>
              <a:round/>
              <a:headEnd/>
              <a:tailEnd/>
            </a:ln>
            <a:effectLst/>
          </p:spPr>
          <p:txBody>
            <a:bodyPr>
              <a:spAutoFit/>
            </a:bodyPr>
            <a:lstStyle/>
            <a:p>
              <a:endParaRPr lang="zh-CN" altLang="en-US"/>
            </a:p>
          </p:txBody>
        </p:sp>
        <p:sp>
          <p:nvSpPr>
            <p:cNvPr id="142350" name="Line 14"/>
            <p:cNvSpPr>
              <a:spLocks noChangeShapeType="1"/>
            </p:cNvSpPr>
            <p:nvPr/>
          </p:nvSpPr>
          <p:spPr bwMode="auto">
            <a:xfrm>
              <a:off x="3833" y="1389"/>
              <a:ext cx="0" cy="227"/>
            </a:xfrm>
            <a:prstGeom prst="line">
              <a:avLst/>
            </a:prstGeom>
            <a:noFill/>
            <a:ln w="19050">
              <a:solidFill>
                <a:srgbClr val="0000FF"/>
              </a:solidFill>
              <a:round/>
              <a:headEnd/>
              <a:tailEnd type="triangle" w="med" len="med"/>
            </a:ln>
            <a:effectLst/>
          </p:spPr>
          <p:txBody>
            <a:bodyPr>
              <a:spAutoFit/>
            </a:bodyPr>
            <a:lstStyle/>
            <a:p>
              <a:endParaRPr lang="zh-CN" altLang="en-US"/>
            </a:p>
          </p:txBody>
        </p:sp>
      </p:grpSp>
      <p:grpSp>
        <p:nvGrpSpPr>
          <p:cNvPr id="5" name="Group 15"/>
          <p:cNvGrpSpPr>
            <a:grpSpLocks/>
          </p:cNvGrpSpPr>
          <p:nvPr/>
        </p:nvGrpSpPr>
        <p:grpSpPr bwMode="auto">
          <a:xfrm>
            <a:off x="1969476" y="2428552"/>
            <a:ext cx="2875086" cy="407955"/>
            <a:chOff x="2245" y="2115"/>
            <a:chExt cx="1860" cy="317"/>
          </a:xfrm>
        </p:grpSpPr>
        <p:sp>
          <p:nvSpPr>
            <p:cNvPr id="142352" name="Line 16"/>
            <p:cNvSpPr>
              <a:spLocks noChangeShapeType="1"/>
            </p:cNvSpPr>
            <p:nvPr/>
          </p:nvSpPr>
          <p:spPr bwMode="auto">
            <a:xfrm>
              <a:off x="2245" y="2160"/>
              <a:ext cx="0" cy="272"/>
            </a:xfrm>
            <a:prstGeom prst="line">
              <a:avLst/>
            </a:prstGeom>
            <a:noFill/>
            <a:ln w="19050">
              <a:solidFill>
                <a:srgbClr val="0000FF"/>
              </a:solidFill>
              <a:round/>
              <a:headEnd/>
              <a:tailEnd/>
            </a:ln>
            <a:effectLst/>
          </p:spPr>
          <p:txBody>
            <a:bodyPr>
              <a:spAutoFit/>
            </a:bodyPr>
            <a:lstStyle/>
            <a:p>
              <a:endParaRPr lang="zh-CN" altLang="en-US"/>
            </a:p>
          </p:txBody>
        </p:sp>
        <p:sp>
          <p:nvSpPr>
            <p:cNvPr id="142353" name="Line 17"/>
            <p:cNvSpPr>
              <a:spLocks noChangeShapeType="1"/>
            </p:cNvSpPr>
            <p:nvPr/>
          </p:nvSpPr>
          <p:spPr bwMode="auto">
            <a:xfrm>
              <a:off x="2245" y="2432"/>
              <a:ext cx="1860" cy="0"/>
            </a:xfrm>
            <a:prstGeom prst="line">
              <a:avLst/>
            </a:prstGeom>
            <a:noFill/>
            <a:ln w="19050">
              <a:solidFill>
                <a:srgbClr val="0000FF"/>
              </a:solidFill>
              <a:round/>
              <a:headEnd/>
              <a:tailEnd/>
            </a:ln>
            <a:effectLst/>
          </p:spPr>
          <p:txBody>
            <a:bodyPr>
              <a:spAutoFit/>
            </a:bodyPr>
            <a:lstStyle/>
            <a:p>
              <a:endParaRPr lang="zh-CN" altLang="en-US"/>
            </a:p>
          </p:txBody>
        </p:sp>
        <p:sp>
          <p:nvSpPr>
            <p:cNvPr id="142354" name="Line 18"/>
            <p:cNvSpPr>
              <a:spLocks noChangeShapeType="1"/>
            </p:cNvSpPr>
            <p:nvPr/>
          </p:nvSpPr>
          <p:spPr bwMode="auto">
            <a:xfrm flipV="1">
              <a:off x="4105" y="2115"/>
              <a:ext cx="0" cy="317"/>
            </a:xfrm>
            <a:prstGeom prst="line">
              <a:avLst/>
            </a:prstGeom>
            <a:noFill/>
            <a:ln w="19050">
              <a:solidFill>
                <a:srgbClr val="0000FF"/>
              </a:solidFill>
              <a:round/>
              <a:headEnd/>
              <a:tailEnd type="triangle" w="med" len="med"/>
            </a:ln>
            <a:effectLst/>
          </p:spPr>
          <p:txBody>
            <a:bodyPr>
              <a:spAutoFit/>
            </a:bodyPr>
            <a:lstStyle/>
            <a:p>
              <a:endParaRPr lang="zh-CN" altLang="en-US"/>
            </a:p>
          </p:txBody>
        </p:sp>
      </p:grpSp>
      <p:sp>
        <p:nvSpPr>
          <p:cNvPr id="142355" name="Text Box 19"/>
          <p:cNvSpPr txBox="1">
            <a:spLocks noChangeArrowheads="1"/>
          </p:cNvSpPr>
          <p:nvPr/>
        </p:nvSpPr>
        <p:spPr bwMode="auto">
          <a:xfrm>
            <a:off x="643428" y="1034256"/>
            <a:ext cx="3798682" cy="400110"/>
          </a:xfrm>
          <a:prstGeom prst="rect">
            <a:avLst/>
          </a:prstGeom>
          <a:noFill/>
          <a:ln w="9525" algn="ctr">
            <a:noFill/>
            <a:miter lim="800000"/>
            <a:headEnd/>
            <a:tailEnd/>
          </a:ln>
          <a:effectLst/>
        </p:spPr>
        <p:txBody>
          <a:bodyPr wrap="square">
            <a:spAutoFit/>
          </a:bodyPr>
          <a:lstStyle/>
          <a:p>
            <a:pPr>
              <a:spcBef>
                <a:spcPct val="50000"/>
              </a:spcBef>
            </a:pPr>
            <a:r>
              <a:rPr lang="zh-CN" altLang="en-US" sz="2000" b="1" dirty="0" smtClean="0">
                <a:solidFill>
                  <a:srgbClr val="FF0000"/>
                </a:solidFill>
              </a:rPr>
              <a:t>失</a:t>
            </a:r>
            <a:r>
              <a:rPr lang="en-US" altLang="zh-CN" sz="2000" b="1" dirty="0" smtClean="0">
                <a:solidFill>
                  <a:srgbClr val="FF0000"/>
                </a:solidFill>
              </a:rPr>
              <a:t>2e</a:t>
            </a:r>
            <a:r>
              <a:rPr lang="en-US" altLang="zh-CN" sz="2000" b="1" baseline="30000" dirty="0" smtClean="0">
                <a:solidFill>
                  <a:srgbClr val="FF0000"/>
                </a:solidFill>
              </a:rPr>
              <a:t>-</a:t>
            </a:r>
            <a:r>
              <a:rPr lang="zh-CN" altLang="en-US" sz="2000" b="1" dirty="0" smtClean="0">
                <a:solidFill>
                  <a:srgbClr val="FF0000"/>
                </a:solidFill>
              </a:rPr>
              <a:t>，</a:t>
            </a:r>
            <a:r>
              <a:rPr lang="zh-CN" altLang="en-US" sz="2000" b="1" dirty="0">
                <a:solidFill>
                  <a:srgbClr val="FF0000"/>
                </a:solidFill>
              </a:rPr>
              <a:t>化合价升高</a:t>
            </a:r>
            <a:r>
              <a:rPr lang="zh-CN" altLang="en-US" sz="2000" b="1" dirty="0" smtClean="0">
                <a:solidFill>
                  <a:srgbClr val="FF0000"/>
                </a:solidFill>
              </a:rPr>
              <a:t>，氧化反应</a:t>
            </a:r>
            <a:endParaRPr lang="zh-CN" altLang="en-US" sz="2000" b="1" dirty="0">
              <a:solidFill>
                <a:srgbClr val="FF0000"/>
              </a:solidFill>
            </a:endParaRPr>
          </a:p>
        </p:txBody>
      </p:sp>
      <p:sp>
        <p:nvSpPr>
          <p:cNvPr id="142356" name="Text Box 20"/>
          <p:cNvSpPr txBox="1">
            <a:spLocks noChangeArrowheads="1"/>
          </p:cNvSpPr>
          <p:nvPr/>
        </p:nvSpPr>
        <p:spPr bwMode="auto">
          <a:xfrm>
            <a:off x="1529616" y="2842652"/>
            <a:ext cx="3671034" cy="400110"/>
          </a:xfrm>
          <a:prstGeom prst="rect">
            <a:avLst/>
          </a:prstGeom>
          <a:noFill/>
          <a:ln w="9525" algn="ctr">
            <a:noFill/>
            <a:miter lim="800000"/>
            <a:headEnd/>
            <a:tailEnd/>
          </a:ln>
          <a:effectLst/>
        </p:spPr>
        <p:txBody>
          <a:bodyPr wrap="square">
            <a:spAutoFit/>
          </a:bodyPr>
          <a:lstStyle/>
          <a:p>
            <a:pPr>
              <a:spcBef>
                <a:spcPct val="50000"/>
              </a:spcBef>
            </a:pPr>
            <a:r>
              <a:rPr lang="zh-CN" altLang="en-US" sz="2000" b="1" dirty="0" smtClean="0">
                <a:solidFill>
                  <a:srgbClr val="FF0000"/>
                </a:solidFill>
              </a:rPr>
              <a:t>得</a:t>
            </a:r>
            <a:r>
              <a:rPr lang="en-US" altLang="zh-CN" sz="2000" b="1" dirty="0" smtClean="0">
                <a:solidFill>
                  <a:srgbClr val="FF0000"/>
                </a:solidFill>
              </a:rPr>
              <a:t>2e</a:t>
            </a:r>
            <a:r>
              <a:rPr lang="en-US" altLang="zh-CN" sz="2000" b="1" baseline="30000" dirty="0" smtClean="0">
                <a:solidFill>
                  <a:srgbClr val="FF0000"/>
                </a:solidFill>
              </a:rPr>
              <a:t>-</a:t>
            </a:r>
            <a:r>
              <a:rPr lang="zh-CN" altLang="en-US" sz="2000" b="1" dirty="0" smtClean="0">
                <a:solidFill>
                  <a:srgbClr val="FF0000"/>
                </a:solidFill>
              </a:rPr>
              <a:t>，</a:t>
            </a:r>
            <a:r>
              <a:rPr lang="zh-CN" altLang="en-US" sz="2000" b="1" dirty="0">
                <a:solidFill>
                  <a:srgbClr val="FF0000"/>
                </a:solidFill>
              </a:rPr>
              <a:t>化合价降低</a:t>
            </a:r>
            <a:r>
              <a:rPr lang="zh-CN" altLang="en-US" sz="2000" b="1" dirty="0" smtClean="0">
                <a:solidFill>
                  <a:srgbClr val="FF0000"/>
                </a:solidFill>
              </a:rPr>
              <a:t>，还原反应</a:t>
            </a:r>
            <a:endParaRPr lang="zh-CN" altLang="en-US" sz="2000" b="1" dirty="0">
              <a:solidFill>
                <a:srgbClr val="FF0000"/>
              </a:solidFill>
            </a:endParaRPr>
          </a:p>
        </p:txBody>
      </p:sp>
      <p:sp>
        <p:nvSpPr>
          <p:cNvPr id="34" name="Text Box 4"/>
          <p:cNvSpPr txBox="1">
            <a:spLocks noChangeArrowheads="1"/>
          </p:cNvSpPr>
          <p:nvPr/>
        </p:nvSpPr>
        <p:spPr bwMode="auto">
          <a:xfrm>
            <a:off x="6045158" y="1963180"/>
            <a:ext cx="4853214" cy="523220"/>
          </a:xfrm>
          <a:prstGeom prst="rect">
            <a:avLst/>
          </a:prstGeom>
          <a:noFill/>
          <a:ln w="9525" algn="ctr">
            <a:noFill/>
            <a:miter lim="800000"/>
            <a:headEnd/>
            <a:tailEnd/>
          </a:ln>
          <a:effectLst/>
        </p:spPr>
        <p:txBody>
          <a:bodyPr>
            <a:spAutoFit/>
          </a:bodyPr>
          <a:lstStyle/>
          <a:p>
            <a:pPr>
              <a:spcBef>
                <a:spcPct val="50000"/>
              </a:spcBef>
            </a:pPr>
            <a:r>
              <a:rPr lang="en-US" altLang="zh-CN" sz="2800" b="1" dirty="0" smtClean="0"/>
              <a:t>Fe  +  Cu</a:t>
            </a:r>
            <a:r>
              <a:rPr lang="en-US" altLang="zh-CN" sz="2800" b="1" baseline="30000" dirty="0" smtClean="0"/>
              <a:t>2+</a:t>
            </a:r>
            <a:r>
              <a:rPr lang="en-US" altLang="zh-CN" sz="2800" b="1" dirty="0" smtClean="0"/>
              <a:t>  ==== Fe</a:t>
            </a:r>
            <a:r>
              <a:rPr lang="en-US" altLang="zh-CN" sz="2800" b="1" baseline="30000" dirty="0" smtClean="0"/>
              <a:t>2+</a:t>
            </a:r>
            <a:r>
              <a:rPr lang="en-US" altLang="zh-CN" sz="2800" b="1" dirty="0" smtClean="0"/>
              <a:t> +   Cu</a:t>
            </a:r>
            <a:endParaRPr lang="en-US" altLang="zh-CN" sz="2800" b="1" dirty="0"/>
          </a:p>
        </p:txBody>
      </p:sp>
      <p:grpSp>
        <p:nvGrpSpPr>
          <p:cNvPr id="35" name="Group 6"/>
          <p:cNvGrpSpPr>
            <a:grpSpLocks/>
          </p:cNvGrpSpPr>
          <p:nvPr/>
        </p:nvGrpSpPr>
        <p:grpSpPr bwMode="auto">
          <a:xfrm>
            <a:off x="6127531" y="1644530"/>
            <a:ext cx="4483099" cy="542927"/>
            <a:chOff x="1118" y="1531"/>
            <a:chExt cx="2118" cy="342"/>
          </a:xfrm>
        </p:grpSpPr>
        <p:sp>
          <p:nvSpPr>
            <p:cNvPr id="36" name="Text Box 7"/>
            <p:cNvSpPr txBox="1">
              <a:spLocks noChangeArrowheads="1"/>
            </p:cNvSpPr>
            <p:nvPr/>
          </p:nvSpPr>
          <p:spPr bwMode="auto">
            <a:xfrm>
              <a:off x="1510" y="1555"/>
              <a:ext cx="272" cy="291"/>
            </a:xfrm>
            <a:prstGeom prst="rect">
              <a:avLst/>
            </a:prstGeom>
            <a:noFill/>
            <a:ln w="9525" algn="ctr">
              <a:noFill/>
              <a:miter lim="800000"/>
              <a:headEnd/>
              <a:tailEnd/>
            </a:ln>
            <a:effectLst/>
          </p:spPr>
          <p:txBody>
            <a:bodyPr>
              <a:spAutoFit/>
            </a:bodyPr>
            <a:lstStyle/>
            <a:p>
              <a:pPr>
                <a:spcBef>
                  <a:spcPct val="50000"/>
                </a:spcBef>
              </a:pPr>
              <a:r>
                <a:rPr lang="en-US" altLang="zh-CN" sz="2400" b="1" dirty="0" smtClean="0">
                  <a:solidFill>
                    <a:srgbClr val="FF0000"/>
                  </a:solidFill>
                </a:rPr>
                <a:t>+2</a:t>
              </a:r>
              <a:endParaRPr lang="en-US" altLang="zh-CN" sz="2400" b="1" dirty="0">
                <a:solidFill>
                  <a:srgbClr val="FF0000"/>
                </a:solidFill>
              </a:endParaRPr>
            </a:p>
          </p:txBody>
        </p:sp>
        <p:sp>
          <p:nvSpPr>
            <p:cNvPr id="38" name="Text Box 8"/>
            <p:cNvSpPr txBox="1">
              <a:spLocks noChangeArrowheads="1"/>
            </p:cNvSpPr>
            <p:nvPr/>
          </p:nvSpPr>
          <p:spPr bwMode="auto">
            <a:xfrm>
              <a:off x="1118" y="1531"/>
              <a:ext cx="272" cy="291"/>
            </a:xfrm>
            <a:prstGeom prst="rect">
              <a:avLst/>
            </a:prstGeom>
            <a:noFill/>
            <a:ln w="9525" algn="ctr">
              <a:noFill/>
              <a:miter lim="800000"/>
              <a:headEnd/>
              <a:tailEnd/>
            </a:ln>
            <a:effectLst/>
          </p:spPr>
          <p:txBody>
            <a:bodyPr>
              <a:spAutoFit/>
            </a:bodyPr>
            <a:lstStyle/>
            <a:p>
              <a:pPr>
                <a:spcBef>
                  <a:spcPct val="50000"/>
                </a:spcBef>
              </a:pPr>
              <a:r>
                <a:rPr lang="en-US" altLang="zh-CN" sz="2400" b="1" dirty="0">
                  <a:solidFill>
                    <a:srgbClr val="FF0000"/>
                  </a:solidFill>
                </a:rPr>
                <a:t>0</a:t>
              </a:r>
            </a:p>
          </p:txBody>
        </p:sp>
        <p:sp>
          <p:nvSpPr>
            <p:cNvPr id="39" name="Text Box 9"/>
            <p:cNvSpPr txBox="1">
              <a:spLocks noChangeArrowheads="1"/>
            </p:cNvSpPr>
            <p:nvPr/>
          </p:nvSpPr>
          <p:spPr bwMode="auto">
            <a:xfrm>
              <a:off x="2226" y="1566"/>
              <a:ext cx="545" cy="291"/>
            </a:xfrm>
            <a:prstGeom prst="rect">
              <a:avLst/>
            </a:prstGeom>
            <a:noFill/>
            <a:ln w="9525" algn="ctr">
              <a:noFill/>
              <a:miter lim="800000"/>
              <a:headEnd/>
              <a:tailEnd/>
            </a:ln>
            <a:effectLst/>
          </p:spPr>
          <p:txBody>
            <a:bodyPr>
              <a:spAutoFit/>
            </a:bodyPr>
            <a:lstStyle/>
            <a:p>
              <a:pPr>
                <a:spcBef>
                  <a:spcPct val="50000"/>
                </a:spcBef>
              </a:pPr>
              <a:r>
                <a:rPr lang="en-US" altLang="zh-CN" sz="2400" b="1" dirty="0" smtClean="0">
                  <a:solidFill>
                    <a:srgbClr val="FF0000"/>
                  </a:solidFill>
                </a:rPr>
                <a:t>+2</a:t>
              </a:r>
              <a:endParaRPr lang="en-US" altLang="zh-CN" sz="2400" b="1" dirty="0">
                <a:solidFill>
                  <a:srgbClr val="FF0000"/>
                </a:solidFill>
              </a:endParaRPr>
            </a:p>
          </p:txBody>
        </p:sp>
        <p:sp>
          <p:nvSpPr>
            <p:cNvPr id="40" name="Text Box 10"/>
            <p:cNvSpPr txBox="1">
              <a:spLocks noChangeArrowheads="1"/>
            </p:cNvSpPr>
            <p:nvPr/>
          </p:nvSpPr>
          <p:spPr bwMode="auto">
            <a:xfrm>
              <a:off x="2782" y="1582"/>
              <a:ext cx="454" cy="291"/>
            </a:xfrm>
            <a:prstGeom prst="rect">
              <a:avLst/>
            </a:prstGeom>
            <a:noFill/>
            <a:ln w="9525" algn="ctr">
              <a:noFill/>
              <a:miter lim="800000"/>
              <a:headEnd/>
              <a:tailEnd/>
            </a:ln>
            <a:effectLst/>
          </p:spPr>
          <p:txBody>
            <a:bodyPr>
              <a:spAutoFit/>
            </a:bodyPr>
            <a:lstStyle/>
            <a:p>
              <a:pPr>
                <a:spcBef>
                  <a:spcPct val="50000"/>
                </a:spcBef>
              </a:pPr>
              <a:r>
                <a:rPr lang="en-US" altLang="zh-CN" sz="2400" b="1" dirty="0" smtClean="0">
                  <a:solidFill>
                    <a:srgbClr val="FF0000"/>
                  </a:solidFill>
                </a:rPr>
                <a:t>0</a:t>
              </a:r>
              <a:endParaRPr lang="en-US" altLang="zh-CN" sz="2400" b="1" dirty="0">
                <a:solidFill>
                  <a:srgbClr val="FF0000"/>
                </a:solidFill>
              </a:endParaRPr>
            </a:p>
          </p:txBody>
        </p:sp>
      </p:grpSp>
      <p:grpSp>
        <p:nvGrpSpPr>
          <p:cNvPr id="41" name="Group 11"/>
          <p:cNvGrpSpPr>
            <a:grpSpLocks/>
          </p:cNvGrpSpPr>
          <p:nvPr/>
        </p:nvGrpSpPr>
        <p:grpSpPr bwMode="auto">
          <a:xfrm>
            <a:off x="6311123" y="1434366"/>
            <a:ext cx="899106" cy="360362"/>
            <a:chOff x="1292" y="1389"/>
            <a:chExt cx="2541" cy="227"/>
          </a:xfrm>
        </p:grpSpPr>
        <p:sp>
          <p:nvSpPr>
            <p:cNvPr id="42" name="Line 12"/>
            <p:cNvSpPr>
              <a:spLocks noChangeShapeType="1"/>
            </p:cNvSpPr>
            <p:nvPr/>
          </p:nvSpPr>
          <p:spPr bwMode="auto">
            <a:xfrm flipH="1">
              <a:off x="1292" y="1389"/>
              <a:ext cx="0" cy="207"/>
            </a:xfrm>
            <a:prstGeom prst="line">
              <a:avLst/>
            </a:prstGeom>
            <a:noFill/>
            <a:ln w="19050">
              <a:solidFill>
                <a:srgbClr val="0000FF"/>
              </a:solidFill>
              <a:round/>
              <a:headEnd/>
              <a:tailEnd/>
            </a:ln>
            <a:effectLst/>
          </p:spPr>
          <p:txBody>
            <a:bodyPr wrap="square">
              <a:spAutoFit/>
            </a:bodyPr>
            <a:lstStyle/>
            <a:p>
              <a:endParaRPr lang="zh-CN" altLang="en-US"/>
            </a:p>
          </p:txBody>
        </p:sp>
        <p:sp>
          <p:nvSpPr>
            <p:cNvPr id="43" name="Line 13"/>
            <p:cNvSpPr>
              <a:spLocks noChangeShapeType="1"/>
            </p:cNvSpPr>
            <p:nvPr/>
          </p:nvSpPr>
          <p:spPr bwMode="auto">
            <a:xfrm>
              <a:off x="1292" y="1389"/>
              <a:ext cx="2541" cy="0"/>
            </a:xfrm>
            <a:prstGeom prst="line">
              <a:avLst/>
            </a:prstGeom>
            <a:noFill/>
            <a:ln w="19050">
              <a:solidFill>
                <a:srgbClr val="0000FF"/>
              </a:solidFill>
              <a:round/>
              <a:headEnd/>
              <a:tailEnd/>
            </a:ln>
            <a:effectLst/>
          </p:spPr>
          <p:txBody>
            <a:bodyPr>
              <a:spAutoFit/>
            </a:bodyPr>
            <a:lstStyle/>
            <a:p>
              <a:endParaRPr lang="zh-CN" altLang="en-US"/>
            </a:p>
          </p:txBody>
        </p:sp>
        <p:sp>
          <p:nvSpPr>
            <p:cNvPr id="44" name="Line 14"/>
            <p:cNvSpPr>
              <a:spLocks noChangeShapeType="1"/>
            </p:cNvSpPr>
            <p:nvPr/>
          </p:nvSpPr>
          <p:spPr bwMode="auto">
            <a:xfrm>
              <a:off x="3833" y="1389"/>
              <a:ext cx="0" cy="227"/>
            </a:xfrm>
            <a:prstGeom prst="line">
              <a:avLst/>
            </a:prstGeom>
            <a:noFill/>
            <a:ln w="19050">
              <a:solidFill>
                <a:srgbClr val="0000FF"/>
              </a:solidFill>
              <a:round/>
              <a:headEnd/>
              <a:tailEnd type="triangle" w="med" len="med"/>
            </a:ln>
            <a:effectLst/>
          </p:spPr>
          <p:txBody>
            <a:bodyPr>
              <a:spAutoFit/>
            </a:bodyPr>
            <a:lstStyle/>
            <a:p>
              <a:endParaRPr lang="zh-CN" altLang="en-US"/>
            </a:p>
          </p:txBody>
        </p:sp>
      </p:grpSp>
      <p:sp>
        <p:nvSpPr>
          <p:cNvPr id="49" name="Text Box 19"/>
          <p:cNvSpPr txBox="1">
            <a:spLocks noChangeArrowheads="1"/>
          </p:cNvSpPr>
          <p:nvPr/>
        </p:nvSpPr>
        <p:spPr bwMode="auto">
          <a:xfrm>
            <a:off x="6492418" y="1056908"/>
            <a:ext cx="597168" cy="461665"/>
          </a:xfrm>
          <a:prstGeom prst="rect">
            <a:avLst/>
          </a:prstGeom>
          <a:noFill/>
          <a:ln w="9525" algn="ctr">
            <a:noFill/>
            <a:miter lim="800000"/>
            <a:headEnd/>
            <a:tailEnd/>
          </a:ln>
          <a:effectLst/>
        </p:spPr>
        <p:txBody>
          <a:bodyPr wrap="square">
            <a:spAutoFit/>
          </a:bodyPr>
          <a:lstStyle/>
          <a:p>
            <a:pPr>
              <a:spcBef>
                <a:spcPct val="50000"/>
              </a:spcBef>
            </a:pPr>
            <a:r>
              <a:rPr lang="en-US" altLang="zh-CN" sz="2400" b="1" dirty="0" smtClean="0">
                <a:solidFill>
                  <a:srgbClr val="FF0000"/>
                </a:solidFill>
              </a:rPr>
              <a:t>2e</a:t>
            </a:r>
            <a:r>
              <a:rPr lang="en-US" altLang="zh-CN" sz="2400" b="1" baseline="30000" dirty="0" smtClean="0">
                <a:solidFill>
                  <a:srgbClr val="FF0000"/>
                </a:solidFill>
              </a:rPr>
              <a:t>-</a:t>
            </a:r>
            <a:endParaRPr lang="zh-CN" altLang="en-US" sz="2400" b="1" dirty="0">
              <a:solidFill>
                <a:srgbClr val="FF0000"/>
              </a:solidFill>
            </a:endParaRPr>
          </a:p>
        </p:txBody>
      </p:sp>
      <p:sp>
        <p:nvSpPr>
          <p:cNvPr id="1025" name="Rectangle 1"/>
          <p:cNvSpPr>
            <a:spLocks noChangeArrowheads="1"/>
          </p:cNvSpPr>
          <p:nvPr/>
        </p:nvSpPr>
        <p:spPr bwMode="auto">
          <a:xfrm>
            <a:off x="544634" y="3705229"/>
            <a:ext cx="465601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12775" algn="l" defTabSz="914400" rtl="0" eaLnBrk="1" fontAlgn="base" latinLnBrk="0" hangingPunct="1">
              <a:lnSpc>
                <a:spcPct val="100000"/>
              </a:lnSpc>
              <a:spcBef>
                <a:spcPct val="0"/>
              </a:spcBef>
              <a:spcAft>
                <a:spcPct val="0"/>
              </a:spcAft>
              <a:buClrTx/>
              <a:buSzTx/>
              <a:buFontTx/>
              <a:buNone/>
              <a:tabLst>
                <a:tab pos="2400300" algn="l"/>
              </a:tabLst>
            </a:pPr>
            <a:r>
              <a:rPr kumimoji="0" lang="zh-CN"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注意事项</a:t>
            </a:r>
            <a:endParaRPr kumimoji="0" lang="zh-CN" sz="800" b="0" i="0" u="none" strike="noStrike" cap="none" normalizeH="0" baseline="0" dirty="0" smtClean="0">
              <a:ln>
                <a:noFill/>
              </a:ln>
              <a:solidFill>
                <a:srgbClr val="FF0000"/>
              </a:solidFill>
              <a:effectLst/>
              <a:latin typeface="Arial" pitchFamily="34" charset="0"/>
              <a:ea typeface="宋体" pitchFamily="2" charset="-122"/>
              <a:cs typeface="宋体" pitchFamily="2" charset="-122"/>
            </a:endParaRPr>
          </a:p>
          <a:p>
            <a:pPr marL="0" marR="0" lvl="0" indent="612775" algn="l" defTabSz="914400" rtl="0" eaLnBrk="0" fontAlgn="base" latinLnBrk="0" hangingPunct="0">
              <a:lnSpc>
                <a:spcPct val="100000"/>
              </a:lnSpc>
              <a:spcBef>
                <a:spcPct val="0"/>
              </a:spcBef>
              <a:spcAft>
                <a:spcPct val="0"/>
              </a:spcAft>
              <a:buClrTx/>
              <a:buSzTx/>
              <a:buFontTx/>
              <a:buNone/>
              <a:tabLst>
                <a:tab pos="2400300" algn="l"/>
              </a:tabLst>
            </a:pPr>
            <a:r>
              <a:rPr kumimoji="0" lang="zh-CN" altLang="en-US" sz="2400" b="1"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①</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箭头、箭尾指向化合价变化的同种元素。</a:t>
            </a:r>
            <a:endParaRPr kumimoji="0" lang="zh-CN" altLang="en-US"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612775" algn="l" defTabSz="914400" rtl="0" eaLnBrk="0" fontAlgn="base" latinLnBrk="0" hangingPunct="0">
              <a:lnSpc>
                <a:spcPct val="100000"/>
              </a:lnSpc>
              <a:spcBef>
                <a:spcPct val="0"/>
              </a:spcBef>
              <a:spcAft>
                <a:spcPct val="0"/>
              </a:spcAft>
              <a:buClrTx/>
              <a:buSzTx/>
              <a:buFontTx/>
              <a:buNone/>
              <a:tabLst>
                <a:tab pos="2400300" algn="l"/>
              </a:tabLst>
            </a:pPr>
            <a:r>
              <a:rPr kumimoji="0" lang="zh-CN" altLang="en-US" sz="2400" b="1"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②</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必须注明</a:t>
            </a:r>
            <a:r>
              <a:rPr kumimoji="0" lang="zh-CN" altLang="en-US" sz="2400" b="1" i="0" u="none" strike="noStrike" cap="none" normalizeH="0" baseline="0" dirty="0" smtClean="0">
                <a:ln>
                  <a:noFill/>
                </a:ln>
                <a:solidFill>
                  <a:schemeClr val="tx1"/>
                </a:solidFill>
                <a:effectLst/>
                <a:latin typeface="宋体"/>
                <a:ea typeface="宋体" pitchFamily="2" charset="-122"/>
                <a:cs typeface="Times New Roman" pitchFamily="18" charset="0"/>
              </a:rPr>
              <a:t>“</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得到</a:t>
            </a:r>
            <a:r>
              <a:rPr kumimoji="0" lang="zh-CN" altLang="en-US" sz="2400" b="1" i="0" u="none" strike="noStrike" cap="none" normalizeH="0" baseline="0" dirty="0" smtClean="0">
                <a:ln>
                  <a:noFill/>
                </a:ln>
                <a:solidFill>
                  <a:schemeClr val="tx1"/>
                </a:solidFill>
                <a:effectLst/>
                <a:latin typeface="宋体"/>
                <a:ea typeface="宋体" pitchFamily="2" charset="-122"/>
                <a:cs typeface="Times New Roman" pitchFamily="18" charset="0"/>
              </a:rPr>
              <a:t>”</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或</a:t>
            </a:r>
            <a:r>
              <a:rPr kumimoji="0" lang="zh-CN" altLang="en-US" sz="2400" b="1" i="0" u="none" strike="noStrike" cap="none" normalizeH="0" baseline="0" dirty="0" smtClean="0">
                <a:ln>
                  <a:noFill/>
                </a:ln>
                <a:solidFill>
                  <a:schemeClr val="tx1"/>
                </a:solidFill>
                <a:effectLst/>
                <a:latin typeface="宋体"/>
                <a:ea typeface="宋体" pitchFamily="2" charset="-122"/>
                <a:cs typeface="Times New Roman" pitchFamily="18" charset="0"/>
              </a:rPr>
              <a:t>“</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失去</a:t>
            </a:r>
            <a:r>
              <a:rPr kumimoji="0" lang="zh-CN" altLang="en-US" sz="2400" b="1" i="0" u="none" strike="noStrike" cap="none" normalizeH="0" baseline="0" dirty="0" smtClean="0">
                <a:ln>
                  <a:noFill/>
                </a:ln>
                <a:solidFill>
                  <a:schemeClr val="tx1"/>
                </a:solidFill>
                <a:effectLst/>
                <a:latin typeface="宋体"/>
                <a:ea typeface="宋体" pitchFamily="2" charset="-122"/>
                <a:cs typeface="Times New Roman" pitchFamily="18" charset="0"/>
              </a:rPr>
              <a:t>”</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字样。</a:t>
            </a:r>
            <a:endParaRPr kumimoji="0" lang="zh-CN" altLang="en-US"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612775" algn="l" defTabSz="914400" rtl="0" eaLnBrk="0" fontAlgn="base" latinLnBrk="0" hangingPunct="0">
              <a:lnSpc>
                <a:spcPct val="100000"/>
              </a:lnSpc>
              <a:spcBef>
                <a:spcPct val="0"/>
              </a:spcBef>
              <a:spcAft>
                <a:spcPct val="0"/>
              </a:spcAft>
              <a:buClrTx/>
              <a:buSzTx/>
              <a:buFontTx/>
              <a:buNone/>
              <a:tabLst>
                <a:tab pos="2400300" algn="l"/>
              </a:tabLst>
            </a:pPr>
            <a:r>
              <a:rPr kumimoji="0" lang="zh-CN" altLang="en-US" sz="2400" b="1"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③</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失去电子总数与得到电子总数相等。</a:t>
            </a:r>
            <a:endParaRPr kumimoji="0" lang="zh-CN" altLang="en-US"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026" name="Rectangle 2"/>
          <p:cNvSpPr>
            <a:spLocks noChangeArrowheads="1"/>
          </p:cNvSpPr>
          <p:nvPr/>
        </p:nvSpPr>
        <p:spPr bwMode="auto">
          <a:xfrm>
            <a:off x="6045158" y="3626098"/>
            <a:ext cx="437909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12775" algn="l" defTabSz="914400" rtl="0" eaLnBrk="1" fontAlgn="base" latinLnBrk="0" hangingPunct="1">
              <a:lnSpc>
                <a:spcPct val="100000"/>
              </a:lnSpc>
              <a:spcBef>
                <a:spcPct val="0"/>
              </a:spcBef>
              <a:spcAft>
                <a:spcPct val="0"/>
              </a:spcAft>
              <a:buClrTx/>
              <a:buSzTx/>
              <a:buFontTx/>
              <a:buNone/>
              <a:tabLst>
                <a:tab pos="2400300" algn="l"/>
              </a:tabLst>
            </a:pPr>
            <a:r>
              <a:rPr kumimoji="0" lang="zh-CN"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注意事项</a:t>
            </a:r>
            <a:endParaRPr kumimoji="0" lang="zh-CN" sz="2400" b="0" i="0" u="none" strike="noStrike" cap="none" normalizeH="0" baseline="0" dirty="0" smtClean="0">
              <a:ln>
                <a:noFill/>
              </a:ln>
              <a:solidFill>
                <a:srgbClr val="FF0000"/>
              </a:solidFill>
              <a:effectLst/>
              <a:latin typeface="Arial" pitchFamily="34" charset="0"/>
              <a:ea typeface="宋体" pitchFamily="2" charset="-122"/>
              <a:cs typeface="宋体" pitchFamily="2" charset="-122"/>
            </a:endParaRPr>
          </a:p>
          <a:p>
            <a:pPr marL="0" marR="0" lvl="0" indent="612775" algn="l" defTabSz="914400" rtl="0" eaLnBrk="0" fontAlgn="base" latinLnBrk="0" hangingPunct="0">
              <a:lnSpc>
                <a:spcPct val="100000"/>
              </a:lnSpc>
              <a:spcBef>
                <a:spcPct val="0"/>
              </a:spcBef>
              <a:spcAft>
                <a:spcPct val="0"/>
              </a:spcAft>
              <a:buClrTx/>
              <a:buSzTx/>
              <a:buFontTx/>
              <a:buNone/>
              <a:tabLst>
                <a:tab pos="2400300" algn="l"/>
              </a:tabLst>
            </a:pPr>
            <a:r>
              <a:rPr kumimoji="0" lang="zh-CN" altLang="en-US" sz="2400" b="1"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①</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单线桥必须画在反应物中。</a:t>
            </a:r>
            <a:endParaRPr kumimoji="0" lang="zh-CN" altLang="en-US"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612775" algn="l" defTabSz="914400" rtl="0" eaLnBrk="0" fontAlgn="base" latinLnBrk="0" hangingPunct="0">
              <a:lnSpc>
                <a:spcPct val="100000"/>
              </a:lnSpc>
              <a:spcBef>
                <a:spcPct val="0"/>
              </a:spcBef>
              <a:spcAft>
                <a:spcPct val="0"/>
              </a:spcAft>
              <a:buClrTx/>
              <a:buSzTx/>
              <a:buFontTx/>
              <a:buNone/>
              <a:tabLst>
                <a:tab pos="2400300" algn="l"/>
              </a:tabLst>
            </a:pPr>
            <a:r>
              <a:rPr kumimoji="0" lang="zh-CN" altLang="en-US" sz="2400" b="1"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②</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箭头指向得电子元素，箭尾指向失电子元素。</a:t>
            </a:r>
            <a:endParaRPr kumimoji="0" lang="zh-CN" altLang="en-US"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612775" algn="l" defTabSz="914400" rtl="0" eaLnBrk="0" fontAlgn="base" latinLnBrk="0" hangingPunct="0">
              <a:lnSpc>
                <a:spcPct val="100000"/>
              </a:lnSpc>
              <a:spcBef>
                <a:spcPct val="0"/>
              </a:spcBef>
              <a:spcAft>
                <a:spcPct val="0"/>
              </a:spcAft>
              <a:buClrTx/>
              <a:buSzTx/>
              <a:buFontTx/>
              <a:buNone/>
              <a:tabLst>
                <a:tab pos="2400300" algn="l"/>
              </a:tabLst>
            </a:pPr>
            <a:r>
              <a:rPr kumimoji="0" lang="zh-CN" altLang="en-US" sz="2400" b="1"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③</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标明电子转移的总数，不标</a:t>
            </a:r>
            <a:r>
              <a:rPr kumimoji="0" lang="zh-CN" altLang="en-US" sz="2400" b="1" i="0" u="none" strike="noStrike" cap="none" normalizeH="0" baseline="0" dirty="0" smtClean="0">
                <a:ln>
                  <a:noFill/>
                </a:ln>
                <a:solidFill>
                  <a:schemeClr val="tx1"/>
                </a:solidFill>
                <a:effectLst/>
                <a:latin typeface="宋体"/>
                <a:ea typeface="宋体" pitchFamily="2" charset="-122"/>
                <a:cs typeface="Times New Roman" pitchFamily="18" charset="0"/>
              </a:rPr>
              <a:t>“</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得、失</a:t>
            </a:r>
            <a:r>
              <a:rPr kumimoji="0" lang="zh-CN" altLang="en-US" sz="2400" b="1" i="0" u="none" strike="noStrike" cap="none" normalizeH="0" baseline="0" dirty="0" smtClean="0">
                <a:ln>
                  <a:noFill/>
                </a:ln>
                <a:solidFill>
                  <a:schemeClr val="tx1"/>
                </a:solidFill>
                <a:effectLst/>
                <a:latin typeface="宋体"/>
                <a:ea typeface="宋体" pitchFamily="2" charset="-122"/>
                <a:cs typeface="Times New Roman" pitchFamily="18" charset="0"/>
              </a:rPr>
              <a:t>”</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endParaRPr kumimoji="0" lang="zh-CN" altLang="en-US"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235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23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025"/>
                                        </p:tgtEl>
                                        <p:attrNameLst>
                                          <p:attrName>style.visibility</p:attrName>
                                        </p:attrNameLst>
                                      </p:cBhvr>
                                      <p:to>
                                        <p:strVal val="visible"/>
                                      </p:to>
                                    </p:set>
                                    <p:animEffect transition="in" filter="wipe(up)">
                                      <p:cBhvr>
                                        <p:cTn id="29" dur="500"/>
                                        <p:tgtEl>
                                          <p:spTgt spid="102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left)">
                                      <p:cBhvr>
                                        <p:cTn id="38" dur="500"/>
                                        <p:tgtEl>
                                          <p:spTgt spid="41"/>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diamond(in)">
                                      <p:cBhvr>
                                        <p:cTn id="4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55" grpId="0"/>
      <p:bldP spid="142356" grpId="0"/>
      <p:bldP spid="49" grpId="0"/>
      <p:bldP spid="1025" grpId="0"/>
      <p:bldP spid="10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9504" y="778363"/>
            <a:ext cx="3430747" cy="523220"/>
          </a:xfrm>
          <a:prstGeom prst="rect">
            <a:avLst/>
          </a:prstGeom>
          <a:noFill/>
        </p:spPr>
        <p:txBody>
          <a:bodyPr wrap="none" rtlCol="0">
            <a:spAutoFit/>
          </a:bodyPr>
          <a:lstStyle/>
          <a:p>
            <a:r>
              <a:rPr lang="zh-CN" altLang="en-US" sz="2800" b="1" dirty="0" smtClean="0"/>
              <a:t>二、氧化剂和还原剂</a:t>
            </a:r>
            <a:endParaRPr lang="zh-CN" altLang="en-US" sz="2800" b="1" dirty="0"/>
          </a:p>
        </p:txBody>
      </p:sp>
      <p:sp>
        <p:nvSpPr>
          <p:cNvPr id="4" name="TextBox 3"/>
          <p:cNvSpPr txBox="1"/>
          <p:nvPr/>
        </p:nvSpPr>
        <p:spPr>
          <a:xfrm>
            <a:off x="849504" y="1435719"/>
            <a:ext cx="1988045" cy="523220"/>
          </a:xfrm>
          <a:prstGeom prst="rect">
            <a:avLst/>
          </a:prstGeom>
          <a:noFill/>
        </p:spPr>
        <p:txBody>
          <a:bodyPr wrap="none" rtlCol="0">
            <a:spAutoFit/>
          </a:bodyPr>
          <a:lstStyle/>
          <a:p>
            <a:r>
              <a:rPr lang="zh-CN" altLang="en-US" sz="2800" b="1" dirty="0" smtClean="0">
                <a:solidFill>
                  <a:srgbClr val="FF0000"/>
                </a:solidFill>
              </a:rPr>
              <a:t>交流研讨：</a:t>
            </a:r>
            <a:endParaRPr lang="zh-CN" altLang="en-US" sz="2800" b="1" dirty="0">
              <a:solidFill>
                <a:srgbClr val="FF0000"/>
              </a:solidFill>
            </a:endParaRPr>
          </a:p>
        </p:txBody>
      </p:sp>
      <p:sp>
        <p:nvSpPr>
          <p:cNvPr id="116737" name="Rectangle 1"/>
          <p:cNvSpPr>
            <a:spLocks noChangeArrowheads="1"/>
          </p:cNvSpPr>
          <p:nvPr/>
        </p:nvSpPr>
        <p:spPr bwMode="auto">
          <a:xfrm>
            <a:off x="917270" y="2173177"/>
            <a:ext cx="9433249"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79400" algn="l"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rgbClr val="000000"/>
                </a:solidFill>
                <a:effectLst/>
                <a:latin typeface="Calibri" pitchFamily="34" charset="0"/>
                <a:ea typeface="宋体" pitchFamily="2" charset="-122"/>
                <a:cs typeface="MingLiU" pitchFamily="49" charset="-120"/>
              </a:rPr>
              <a:t>    </a:t>
            </a:r>
            <a:r>
              <a:rPr kumimoji="0" lang="zh-CN" sz="2800" b="1" i="0" u="none" strike="noStrike" cap="none" normalizeH="0" baseline="0" dirty="0" smtClean="0">
                <a:ln>
                  <a:noFill/>
                </a:ln>
                <a:solidFill>
                  <a:srgbClr val="000000"/>
                </a:solidFill>
                <a:effectLst/>
                <a:latin typeface="Calibri" pitchFamily="34" charset="0"/>
                <a:ea typeface="宋体" pitchFamily="2" charset="-122"/>
                <a:cs typeface="MingLiU" pitchFamily="49" charset="-120"/>
              </a:rPr>
              <a:t>以下氧化还原反应中，化合价升高的元素有哪些，化合价降低的元素有哪些？哪种反应物含有化合价升高的元素，哪种反应物含有化合价降低的元素？</a:t>
            </a:r>
            <a:endParaRPr kumimoji="0" lang="zh-CN"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116738" name="Picture 2"/>
          <p:cNvPicPr>
            <a:picLocks noChangeAspect="1" noChangeArrowheads="1"/>
          </p:cNvPicPr>
          <p:nvPr/>
        </p:nvPicPr>
        <p:blipFill>
          <a:blip r:embed="rId2" cstate="print"/>
          <a:srcRect/>
          <a:stretch>
            <a:fillRect/>
          </a:stretch>
        </p:blipFill>
        <p:spPr bwMode="auto">
          <a:xfrm>
            <a:off x="1127160" y="3913087"/>
            <a:ext cx="4908522" cy="158163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340" y="2181626"/>
            <a:ext cx="2815194" cy="461665"/>
          </a:xfrm>
          <a:prstGeom prst="rect">
            <a:avLst/>
          </a:prstGeom>
          <a:noFill/>
        </p:spPr>
        <p:txBody>
          <a:bodyPr wrap="none" rtlCol="0">
            <a:spAutoFit/>
          </a:bodyPr>
          <a:lstStyle/>
          <a:p>
            <a:r>
              <a:rPr lang="en-US" altLang="zh-CN" sz="2400" b="1" dirty="0" smtClean="0"/>
              <a:t>2</a:t>
            </a:r>
            <a:r>
              <a:rPr lang="zh-CN" altLang="en-US" sz="2400" b="1" dirty="0" smtClean="0"/>
              <a:t>、氧化性、还原性</a:t>
            </a:r>
            <a:endParaRPr lang="zh-CN" altLang="en-US" sz="2400" b="1" dirty="0"/>
          </a:p>
        </p:txBody>
      </p:sp>
      <p:sp>
        <p:nvSpPr>
          <p:cNvPr id="4" name="Text Box 4"/>
          <p:cNvSpPr txBox="1">
            <a:spLocks noChangeArrowheads="1"/>
          </p:cNvSpPr>
          <p:nvPr/>
        </p:nvSpPr>
        <p:spPr bwMode="auto">
          <a:xfrm>
            <a:off x="1116252" y="3133871"/>
            <a:ext cx="6339626" cy="627864"/>
          </a:xfrm>
          <a:prstGeom prst="rect">
            <a:avLst/>
          </a:prstGeom>
          <a:noFill/>
          <a:ln w="9525">
            <a:noFill/>
            <a:miter lim="800000"/>
            <a:headEnd/>
            <a:tailEnd/>
          </a:ln>
          <a:effectLst/>
        </p:spPr>
        <p:txBody>
          <a:bodyPr wrap="square">
            <a:spAutoFit/>
          </a:bodyPr>
          <a:lstStyle/>
          <a:p>
            <a:pPr>
              <a:lnSpc>
                <a:spcPct val="145000"/>
              </a:lnSpc>
            </a:pPr>
            <a:r>
              <a:rPr lang="zh-CN" altLang="en-US" sz="2400" b="1" dirty="0" smtClean="0">
                <a:solidFill>
                  <a:srgbClr val="FF0000"/>
                </a:solidFill>
                <a:latin typeface="宋体" pitchFamily="2" charset="-122"/>
                <a:ea typeface="宋体" pitchFamily="2" charset="-122"/>
              </a:rPr>
              <a:t>还原剂</a:t>
            </a:r>
            <a:r>
              <a:rPr lang="zh-CN" altLang="en-US" sz="2400" b="1" dirty="0" smtClean="0">
                <a:latin typeface="宋体" pitchFamily="2" charset="-122"/>
                <a:ea typeface="宋体" pitchFamily="2" charset="-122"/>
              </a:rPr>
              <a:t>→具有</a:t>
            </a:r>
            <a:r>
              <a:rPr lang="zh-CN" altLang="en-US" sz="2400" b="1" dirty="0" smtClean="0">
                <a:solidFill>
                  <a:srgbClr val="FF0000"/>
                </a:solidFill>
                <a:latin typeface="宋体" pitchFamily="2" charset="-122"/>
                <a:ea typeface="宋体" pitchFamily="2" charset="-122"/>
              </a:rPr>
              <a:t>还原性</a:t>
            </a:r>
            <a:r>
              <a:rPr lang="zh-CN" altLang="en-US" sz="2400" b="1" dirty="0" smtClean="0">
                <a:latin typeface="宋体" pitchFamily="2" charset="-122"/>
                <a:ea typeface="宋体" pitchFamily="2" charset="-122"/>
              </a:rPr>
              <a:t>→被氧化→发</a:t>
            </a:r>
            <a:r>
              <a:rPr lang="zh-CN" altLang="en-US" sz="2400" b="1" dirty="0">
                <a:latin typeface="宋体" pitchFamily="2" charset="-122"/>
                <a:ea typeface="宋体" pitchFamily="2" charset="-122"/>
              </a:rPr>
              <a:t>生</a:t>
            </a:r>
            <a:r>
              <a:rPr lang="zh-CN" altLang="en-US" sz="2400" b="1" dirty="0">
                <a:solidFill>
                  <a:srgbClr val="FF0000"/>
                </a:solidFill>
                <a:latin typeface="宋体" pitchFamily="2" charset="-122"/>
                <a:ea typeface="宋体" pitchFamily="2" charset="-122"/>
              </a:rPr>
              <a:t>氧化反应</a:t>
            </a:r>
          </a:p>
        </p:txBody>
      </p:sp>
      <p:sp>
        <p:nvSpPr>
          <p:cNvPr id="6" name="Text Box 8"/>
          <p:cNvSpPr txBox="1">
            <a:spLocks noChangeArrowheads="1"/>
          </p:cNvSpPr>
          <p:nvPr/>
        </p:nvSpPr>
        <p:spPr bwMode="auto">
          <a:xfrm>
            <a:off x="1101012" y="2517230"/>
            <a:ext cx="8711681" cy="545919"/>
          </a:xfrm>
          <a:prstGeom prst="rect">
            <a:avLst/>
          </a:prstGeom>
          <a:noFill/>
          <a:ln w="9525">
            <a:noFill/>
            <a:miter lim="800000"/>
            <a:headEnd/>
            <a:tailEnd/>
          </a:ln>
          <a:effectLst/>
        </p:spPr>
        <p:txBody>
          <a:bodyPr wrap="square">
            <a:spAutoFit/>
          </a:bodyPr>
          <a:lstStyle/>
          <a:p>
            <a:pPr>
              <a:lnSpc>
                <a:spcPct val="145000"/>
              </a:lnSpc>
            </a:pPr>
            <a:r>
              <a:rPr lang="zh-CN" altLang="en-US" sz="2400" b="1" dirty="0" smtClean="0">
                <a:solidFill>
                  <a:srgbClr val="FF0000"/>
                </a:solidFill>
                <a:latin typeface="宋体" pitchFamily="2" charset="-122"/>
                <a:ea typeface="宋体" pitchFamily="2" charset="-122"/>
              </a:rPr>
              <a:t>氧化剂</a:t>
            </a:r>
            <a:r>
              <a:rPr lang="zh-CN" altLang="en-US" sz="2400" b="1" dirty="0" smtClean="0">
                <a:latin typeface="宋体" pitchFamily="2" charset="-122"/>
                <a:ea typeface="宋体" pitchFamily="2" charset="-122"/>
              </a:rPr>
              <a:t>→具有</a:t>
            </a:r>
            <a:r>
              <a:rPr lang="zh-CN" altLang="en-US" sz="2400" b="1" dirty="0" smtClean="0">
                <a:solidFill>
                  <a:srgbClr val="FF0000"/>
                </a:solidFill>
                <a:latin typeface="宋体" pitchFamily="2" charset="-122"/>
                <a:ea typeface="宋体" pitchFamily="2" charset="-122"/>
              </a:rPr>
              <a:t>氧化性</a:t>
            </a:r>
            <a:r>
              <a:rPr lang="zh-CN" altLang="en-US" sz="2400" b="1" dirty="0" smtClean="0">
                <a:latin typeface="宋体" pitchFamily="2" charset="-122"/>
                <a:ea typeface="宋体" pitchFamily="2" charset="-122"/>
              </a:rPr>
              <a:t>→被还原→发生</a:t>
            </a:r>
            <a:r>
              <a:rPr lang="zh-CN" altLang="en-US" sz="2400" b="1" dirty="0" smtClean="0">
                <a:solidFill>
                  <a:srgbClr val="FF0000"/>
                </a:solidFill>
                <a:latin typeface="宋体" pitchFamily="2" charset="-122"/>
                <a:ea typeface="宋体" pitchFamily="2" charset="-122"/>
              </a:rPr>
              <a:t>还原反应</a:t>
            </a:r>
          </a:p>
        </p:txBody>
      </p:sp>
      <p:sp>
        <p:nvSpPr>
          <p:cNvPr id="8" name="Text Box 2"/>
          <p:cNvSpPr txBox="1">
            <a:spLocks noChangeArrowheads="1"/>
          </p:cNvSpPr>
          <p:nvPr/>
        </p:nvSpPr>
        <p:spPr bwMode="auto">
          <a:xfrm>
            <a:off x="1205803" y="4598053"/>
            <a:ext cx="1006475" cy="457200"/>
          </a:xfrm>
          <a:prstGeom prst="rect">
            <a:avLst/>
          </a:prstGeom>
          <a:noFill/>
          <a:ln w="9525">
            <a:noFill/>
            <a:miter lim="800000"/>
            <a:headEnd/>
            <a:tailEnd/>
          </a:ln>
          <a:effectLst/>
        </p:spPr>
        <p:txBody>
          <a:bodyPr>
            <a:spAutoFit/>
          </a:bodyPr>
          <a:lstStyle/>
          <a:p>
            <a:r>
              <a:rPr lang="en-US" altLang="zh-CN" sz="2400" b="1" dirty="0">
                <a:solidFill>
                  <a:srgbClr val="FF0000"/>
                </a:solidFill>
              </a:rPr>
              <a:t>+2</a:t>
            </a:r>
          </a:p>
        </p:txBody>
      </p:sp>
      <p:sp>
        <p:nvSpPr>
          <p:cNvPr id="9" name="Text Box 3"/>
          <p:cNvSpPr txBox="1">
            <a:spLocks noChangeArrowheads="1"/>
          </p:cNvSpPr>
          <p:nvPr/>
        </p:nvSpPr>
        <p:spPr bwMode="auto">
          <a:xfrm>
            <a:off x="2588443" y="4612772"/>
            <a:ext cx="490537" cy="457200"/>
          </a:xfrm>
          <a:prstGeom prst="rect">
            <a:avLst/>
          </a:prstGeom>
          <a:noFill/>
          <a:ln w="9525">
            <a:noFill/>
            <a:miter lim="800000"/>
            <a:headEnd/>
            <a:tailEnd/>
          </a:ln>
          <a:effectLst/>
        </p:spPr>
        <p:txBody>
          <a:bodyPr wrap="none">
            <a:spAutoFit/>
          </a:bodyPr>
          <a:lstStyle/>
          <a:p>
            <a:r>
              <a:rPr lang="zh-CN" altLang="en-US" sz="2400" b="1" dirty="0">
                <a:solidFill>
                  <a:srgbClr val="FF0000"/>
                </a:solidFill>
              </a:rPr>
              <a:t>０</a:t>
            </a:r>
          </a:p>
        </p:txBody>
      </p:sp>
      <p:sp>
        <p:nvSpPr>
          <p:cNvPr id="10" name="Text Box 4"/>
          <p:cNvSpPr txBox="1">
            <a:spLocks noChangeArrowheads="1"/>
          </p:cNvSpPr>
          <p:nvPr/>
        </p:nvSpPr>
        <p:spPr bwMode="auto">
          <a:xfrm>
            <a:off x="3997357" y="4627591"/>
            <a:ext cx="490537" cy="457200"/>
          </a:xfrm>
          <a:prstGeom prst="rect">
            <a:avLst/>
          </a:prstGeom>
          <a:noFill/>
          <a:ln w="9525">
            <a:noFill/>
            <a:miter lim="800000"/>
            <a:headEnd/>
            <a:tailEnd/>
          </a:ln>
          <a:effectLst/>
        </p:spPr>
        <p:txBody>
          <a:bodyPr wrap="none">
            <a:spAutoFit/>
          </a:bodyPr>
          <a:lstStyle/>
          <a:p>
            <a:r>
              <a:rPr lang="zh-CN" altLang="en-US" sz="2400" b="1" dirty="0">
                <a:solidFill>
                  <a:srgbClr val="FF0000"/>
                </a:solidFill>
              </a:rPr>
              <a:t>０</a:t>
            </a:r>
          </a:p>
        </p:txBody>
      </p:sp>
      <p:sp>
        <p:nvSpPr>
          <p:cNvPr id="11" name="Text Box 5"/>
          <p:cNvSpPr txBox="1">
            <a:spLocks noChangeArrowheads="1"/>
          </p:cNvSpPr>
          <p:nvPr/>
        </p:nvSpPr>
        <p:spPr bwMode="auto">
          <a:xfrm>
            <a:off x="5119696" y="4615791"/>
            <a:ext cx="1106487" cy="457200"/>
          </a:xfrm>
          <a:prstGeom prst="rect">
            <a:avLst/>
          </a:prstGeom>
          <a:noFill/>
          <a:ln w="9525">
            <a:noFill/>
            <a:miter lim="800000"/>
            <a:headEnd/>
            <a:tailEnd/>
          </a:ln>
          <a:effectLst/>
        </p:spPr>
        <p:txBody>
          <a:bodyPr>
            <a:spAutoFit/>
          </a:bodyPr>
          <a:lstStyle/>
          <a:p>
            <a:r>
              <a:rPr lang="en-US" altLang="zh-CN" sz="2400" b="1" dirty="0">
                <a:solidFill>
                  <a:srgbClr val="FF0000"/>
                </a:solidFill>
              </a:rPr>
              <a:t>+1</a:t>
            </a:r>
          </a:p>
        </p:txBody>
      </p:sp>
      <p:sp>
        <p:nvSpPr>
          <p:cNvPr id="12" name="Text Box 6"/>
          <p:cNvSpPr txBox="1">
            <a:spLocks noChangeArrowheads="1"/>
          </p:cNvSpPr>
          <p:nvPr/>
        </p:nvSpPr>
        <p:spPr bwMode="auto">
          <a:xfrm>
            <a:off x="1101012" y="6043569"/>
            <a:ext cx="4976812" cy="369332"/>
          </a:xfrm>
          <a:prstGeom prst="rect">
            <a:avLst/>
          </a:prstGeom>
          <a:noFill/>
          <a:ln w="9525">
            <a:noFill/>
            <a:miter lim="800000"/>
            <a:headEnd/>
            <a:tailEnd/>
          </a:ln>
          <a:effectLst/>
        </p:spPr>
        <p:txBody>
          <a:bodyPr>
            <a:spAutoFit/>
          </a:bodyPr>
          <a:lstStyle/>
          <a:p>
            <a:r>
              <a:rPr lang="zh-CN" altLang="en-US" b="1" dirty="0" smtClean="0">
                <a:solidFill>
                  <a:srgbClr val="0000FF"/>
                </a:solidFill>
              </a:rPr>
              <a:t>化</a:t>
            </a:r>
            <a:r>
              <a:rPr lang="zh-CN" altLang="en-US" b="1" dirty="0">
                <a:solidFill>
                  <a:srgbClr val="0000FF"/>
                </a:solidFill>
              </a:rPr>
              <a:t>合价降低</a:t>
            </a:r>
            <a:r>
              <a:rPr lang="zh-CN" altLang="en-US" b="1" dirty="0" smtClean="0">
                <a:solidFill>
                  <a:srgbClr val="0000FF"/>
                </a:solidFill>
              </a:rPr>
              <a:t>，得</a:t>
            </a:r>
            <a:r>
              <a:rPr lang="en-US" altLang="zh-CN" b="1" dirty="0" smtClean="0">
                <a:solidFill>
                  <a:srgbClr val="0000FF"/>
                </a:solidFill>
              </a:rPr>
              <a:t>2e</a:t>
            </a:r>
            <a:r>
              <a:rPr lang="en-US" altLang="zh-CN" b="1" baseline="30000" dirty="0" smtClean="0">
                <a:solidFill>
                  <a:srgbClr val="0000FF"/>
                </a:solidFill>
              </a:rPr>
              <a:t>- </a:t>
            </a:r>
            <a:r>
              <a:rPr lang="en-US" altLang="zh-CN" b="1" dirty="0" smtClean="0">
                <a:solidFill>
                  <a:srgbClr val="0000FF"/>
                </a:solidFill>
              </a:rPr>
              <a:t>×1 </a:t>
            </a:r>
            <a:r>
              <a:rPr lang="zh-CN" altLang="en-US" b="1" dirty="0" smtClean="0">
                <a:solidFill>
                  <a:srgbClr val="0000FF"/>
                </a:solidFill>
              </a:rPr>
              <a:t>，还原反应</a:t>
            </a:r>
            <a:endParaRPr lang="zh-CN" altLang="en-US" b="1" dirty="0">
              <a:solidFill>
                <a:srgbClr val="0000FF"/>
              </a:solidFill>
            </a:endParaRPr>
          </a:p>
        </p:txBody>
      </p:sp>
      <p:sp>
        <p:nvSpPr>
          <p:cNvPr id="13" name="Text Box 7"/>
          <p:cNvSpPr txBox="1">
            <a:spLocks noChangeArrowheads="1"/>
          </p:cNvSpPr>
          <p:nvPr/>
        </p:nvSpPr>
        <p:spPr bwMode="auto">
          <a:xfrm>
            <a:off x="2315527" y="4028634"/>
            <a:ext cx="4659313" cy="369332"/>
          </a:xfrm>
          <a:prstGeom prst="rect">
            <a:avLst/>
          </a:prstGeom>
          <a:noFill/>
          <a:ln w="9525">
            <a:noFill/>
            <a:miter lim="800000"/>
            <a:headEnd/>
            <a:tailEnd/>
          </a:ln>
          <a:effectLst/>
        </p:spPr>
        <p:txBody>
          <a:bodyPr>
            <a:spAutoFit/>
          </a:bodyPr>
          <a:lstStyle/>
          <a:p>
            <a:r>
              <a:rPr lang="zh-CN" altLang="en-US" b="1" dirty="0" smtClean="0">
                <a:solidFill>
                  <a:srgbClr val="0000FF"/>
                </a:solidFill>
              </a:rPr>
              <a:t>化</a:t>
            </a:r>
            <a:r>
              <a:rPr lang="zh-CN" altLang="en-US" b="1" dirty="0">
                <a:solidFill>
                  <a:srgbClr val="0000FF"/>
                </a:solidFill>
              </a:rPr>
              <a:t>合价升高</a:t>
            </a:r>
            <a:r>
              <a:rPr lang="zh-CN" altLang="en-US" b="1" dirty="0" smtClean="0">
                <a:solidFill>
                  <a:srgbClr val="0000FF"/>
                </a:solidFill>
              </a:rPr>
              <a:t>，失</a:t>
            </a:r>
            <a:r>
              <a:rPr lang="en-US" altLang="zh-CN" b="1" dirty="0" smtClean="0">
                <a:solidFill>
                  <a:srgbClr val="0000FF"/>
                </a:solidFill>
              </a:rPr>
              <a:t>1e</a:t>
            </a:r>
            <a:r>
              <a:rPr lang="en-US" altLang="zh-CN" b="1" baseline="30000" dirty="0" smtClean="0">
                <a:solidFill>
                  <a:srgbClr val="0000FF"/>
                </a:solidFill>
              </a:rPr>
              <a:t>-</a:t>
            </a:r>
            <a:r>
              <a:rPr lang="en-US" altLang="zh-CN" b="1" dirty="0" smtClean="0">
                <a:solidFill>
                  <a:srgbClr val="0000FF"/>
                </a:solidFill>
              </a:rPr>
              <a:t>×2</a:t>
            </a:r>
            <a:r>
              <a:rPr lang="zh-CN" altLang="en-US" b="1" dirty="0" smtClean="0">
                <a:solidFill>
                  <a:srgbClr val="0000FF"/>
                </a:solidFill>
              </a:rPr>
              <a:t>，氧化反应</a:t>
            </a:r>
            <a:endParaRPr lang="zh-CN" altLang="en-US" b="1" dirty="0">
              <a:solidFill>
                <a:srgbClr val="0000FF"/>
              </a:solidFill>
            </a:endParaRPr>
          </a:p>
        </p:txBody>
      </p:sp>
      <p:grpSp>
        <p:nvGrpSpPr>
          <p:cNvPr id="14" name="Group 8"/>
          <p:cNvGrpSpPr>
            <a:grpSpLocks/>
          </p:cNvGrpSpPr>
          <p:nvPr/>
        </p:nvGrpSpPr>
        <p:grpSpPr bwMode="auto">
          <a:xfrm>
            <a:off x="2845653" y="4391739"/>
            <a:ext cx="2508862" cy="304800"/>
            <a:chOff x="2039" y="837"/>
            <a:chExt cx="1776" cy="192"/>
          </a:xfrm>
        </p:grpSpPr>
        <p:sp>
          <p:nvSpPr>
            <p:cNvPr id="15" name="Line 9"/>
            <p:cNvSpPr>
              <a:spLocks noChangeShapeType="1"/>
            </p:cNvSpPr>
            <p:nvPr/>
          </p:nvSpPr>
          <p:spPr bwMode="auto">
            <a:xfrm flipV="1">
              <a:off x="2039" y="837"/>
              <a:ext cx="0" cy="192"/>
            </a:xfrm>
            <a:prstGeom prst="line">
              <a:avLst/>
            </a:prstGeom>
            <a:noFill/>
            <a:ln w="28575">
              <a:solidFill>
                <a:srgbClr val="FF0000"/>
              </a:solidFill>
              <a:round/>
              <a:headEnd/>
              <a:tailEnd/>
            </a:ln>
            <a:effectLst/>
          </p:spPr>
          <p:txBody>
            <a:bodyPr/>
            <a:lstStyle/>
            <a:p>
              <a:endParaRPr lang="zh-CN" altLang="en-US"/>
            </a:p>
          </p:txBody>
        </p:sp>
        <p:sp>
          <p:nvSpPr>
            <p:cNvPr id="16" name="Line 10"/>
            <p:cNvSpPr>
              <a:spLocks noChangeShapeType="1"/>
            </p:cNvSpPr>
            <p:nvPr/>
          </p:nvSpPr>
          <p:spPr bwMode="auto">
            <a:xfrm>
              <a:off x="2039" y="837"/>
              <a:ext cx="1776" cy="0"/>
            </a:xfrm>
            <a:prstGeom prst="line">
              <a:avLst/>
            </a:prstGeom>
            <a:noFill/>
            <a:ln w="28575">
              <a:solidFill>
                <a:srgbClr val="FF0000"/>
              </a:solidFill>
              <a:round/>
              <a:headEnd/>
              <a:tailEnd/>
            </a:ln>
            <a:effectLst/>
          </p:spPr>
          <p:txBody>
            <a:bodyPr/>
            <a:lstStyle/>
            <a:p>
              <a:endParaRPr lang="zh-CN" altLang="en-US"/>
            </a:p>
          </p:txBody>
        </p:sp>
        <p:sp>
          <p:nvSpPr>
            <p:cNvPr id="17" name="Line 11"/>
            <p:cNvSpPr>
              <a:spLocks noChangeShapeType="1"/>
            </p:cNvSpPr>
            <p:nvPr/>
          </p:nvSpPr>
          <p:spPr bwMode="auto">
            <a:xfrm>
              <a:off x="3815" y="837"/>
              <a:ext cx="0" cy="144"/>
            </a:xfrm>
            <a:prstGeom prst="line">
              <a:avLst/>
            </a:prstGeom>
            <a:noFill/>
            <a:ln w="28575">
              <a:solidFill>
                <a:srgbClr val="FF0000"/>
              </a:solidFill>
              <a:round/>
              <a:headEnd/>
              <a:tailEnd type="triangle" w="med" len="med"/>
            </a:ln>
            <a:effectLst/>
          </p:spPr>
          <p:txBody>
            <a:bodyPr/>
            <a:lstStyle/>
            <a:p>
              <a:endParaRPr lang="zh-CN" altLang="en-US"/>
            </a:p>
          </p:txBody>
        </p:sp>
      </p:grpSp>
      <p:grpSp>
        <p:nvGrpSpPr>
          <p:cNvPr id="18" name="Group 12"/>
          <p:cNvGrpSpPr>
            <a:grpSpLocks/>
          </p:cNvGrpSpPr>
          <p:nvPr/>
        </p:nvGrpSpPr>
        <p:grpSpPr bwMode="auto">
          <a:xfrm>
            <a:off x="1501816" y="5684487"/>
            <a:ext cx="2780523" cy="304800"/>
            <a:chOff x="887" y="1413"/>
            <a:chExt cx="2064" cy="192"/>
          </a:xfrm>
        </p:grpSpPr>
        <p:sp>
          <p:nvSpPr>
            <p:cNvPr id="19" name="Line 13"/>
            <p:cNvSpPr>
              <a:spLocks noChangeShapeType="1"/>
            </p:cNvSpPr>
            <p:nvPr/>
          </p:nvSpPr>
          <p:spPr bwMode="auto">
            <a:xfrm flipV="1">
              <a:off x="887" y="1413"/>
              <a:ext cx="0" cy="192"/>
            </a:xfrm>
            <a:prstGeom prst="line">
              <a:avLst/>
            </a:prstGeom>
            <a:noFill/>
            <a:ln w="28575">
              <a:solidFill>
                <a:srgbClr val="FF0000"/>
              </a:solidFill>
              <a:round/>
              <a:headEnd/>
              <a:tailEnd/>
            </a:ln>
            <a:effectLst/>
          </p:spPr>
          <p:txBody>
            <a:bodyPr/>
            <a:lstStyle/>
            <a:p>
              <a:endParaRPr lang="zh-CN" altLang="en-US"/>
            </a:p>
          </p:txBody>
        </p:sp>
        <p:sp>
          <p:nvSpPr>
            <p:cNvPr id="20" name="Line 14"/>
            <p:cNvSpPr>
              <a:spLocks noChangeShapeType="1"/>
            </p:cNvSpPr>
            <p:nvPr/>
          </p:nvSpPr>
          <p:spPr bwMode="auto">
            <a:xfrm flipV="1">
              <a:off x="2951" y="1413"/>
              <a:ext cx="0" cy="192"/>
            </a:xfrm>
            <a:prstGeom prst="line">
              <a:avLst/>
            </a:prstGeom>
            <a:noFill/>
            <a:ln w="28575">
              <a:solidFill>
                <a:srgbClr val="FF0000"/>
              </a:solidFill>
              <a:round/>
              <a:headEnd/>
              <a:tailEnd type="triangle" w="med" len="med"/>
            </a:ln>
            <a:effectLst/>
          </p:spPr>
          <p:txBody>
            <a:bodyPr/>
            <a:lstStyle/>
            <a:p>
              <a:endParaRPr lang="zh-CN" altLang="en-US"/>
            </a:p>
          </p:txBody>
        </p:sp>
        <p:sp>
          <p:nvSpPr>
            <p:cNvPr id="21" name="Line 15"/>
            <p:cNvSpPr>
              <a:spLocks noChangeShapeType="1"/>
            </p:cNvSpPr>
            <p:nvPr/>
          </p:nvSpPr>
          <p:spPr bwMode="auto">
            <a:xfrm>
              <a:off x="887" y="1605"/>
              <a:ext cx="2064" cy="0"/>
            </a:xfrm>
            <a:prstGeom prst="line">
              <a:avLst/>
            </a:prstGeom>
            <a:noFill/>
            <a:ln w="28575">
              <a:solidFill>
                <a:srgbClr val="FF0000"/>
              </a:solidFill>
              <a:round/>
              <a:headEnd/>
              <a:tailEnd/>
            </a:ln>
            <a:effectLst/>
          </p:spPr>
          <p:txBody>
            <a:bodyPr/>
            <a:lstStyle/>
            <a:p>
              <a:endParaRPr lang="zh-CN" altLang="en-US"/>
            </a:p>
          </p:txBody>
        </p:sp>
      </p:grpSp>
      <p:grpSp>
        <p:nvGrpSpPr>
          <p:cNvPr id="22" name="Group 32"/>
          <p:cNvGrpSpPr>
            <a:grpSpLocks/>
          </p:cNvGrpSpPr>
          <p:nvPr/>
        </p:nvGrpSpPr>
        <p:grpSpPr bwMode="auto">
          <a:xfrm>
            <a:off x="1149447" y="4827391"/>
            <a:ext cx="6553200" cy="601663"/>
            <a:chOff x="606" y="1130"/>
            <a:chExt cx="4128" cy="379"/>
          </a:xfrm>
        </p:grpSpPr>
        <p:sp>
          <p:nvSpPr>
            <p:cNvPr id="23" name="Rectangle 33"/>
            <p:cNvSpPr>
              <a:spLocks noChangeArrowheads="1"/>
            </p:cNvSpPr>
            <p:nvPr/>
          </p:nvSpPr>
          <p:spPr bwMode="auto">
            <a:xfrm>
              <a:off x="606" y="1179"/>
              <a:ext cx="4128" cy="330"/>
            </a:xfrm>
            <a:prstGeom prst="rect">
              <a:avLst/>
            </a:prstGeom>
            <a:noFill/>
            <a:ln w="9525">
              <a:noFill/>
              <a:miter lim="800000"/>
              <a:headEnd/>
              <a:tailEnd/>
            </a:ln>
            <a:effectLst/>
          </p:spPr>
          <p:txBody>
            <a:bodyPr>
              <a:spAutoFit/>
            </a:bodyPr>
            <a:lstStyle/>
            <a:p>
              <a:pPr>
                <a:spcBef>
                  <a:spcPct val="50000"/>
                </a:spcBef>
              </a:pPr>
              <a:r>
                <a:rPr lang="en-US" altLang="zh-CN" sz="2800" b="1" dirty="0" err="1"/>
                <a:t>CuO</a:t>
              </a:r>
              <a:r>
                <a:rPr lang="en-US" altLang="zh-CN" sz="2800" b="1" dirty="0"/>
                <a:t> </a:t>
              </a:r>
              <a:r>
                <a:rPr lang="en-US" altLang="zh-CN" sz="2800" b="1" dirty="0" smtClean="0"/>
                <a:t>  </a:t>
              </a:r>
              <a:r>
                <a:rPr lang="zh-CN" altLang="en-US" sz="2800" b="1" dirty="0" smtClean="0"/>
                <a:t>＋   </a:t>
              </a:r>
              <a:r>
                <a:rPr lang="en-US" altLang="zh-CN" sz="2800" b="1" dirty="0" smtClean="0"/>
                <a:t>H</a:t>
              </a:r>
              <a:r>
                <a:rPr lang="en-US" altLang="zh-CN" sz="2800" b="1" baseline="-25000" dirty="0" smtClean="0"/>
                <a:t>2</a:t>
              </a:r>
              <a:r>
                <a:rPr lang="en-US" altLang="zh-CN" sz="2800" b="1" dirty="0" smtClean="0"/>
                <a:t>  </a:t>
              </a:r>
              <a:r>
                <a:rPr lang="en-US" altLang="zh-CN" sz="2800" b="1" dirty="0"/>
                <a:t>====  </a:t>
              </a:r>
              <a:r>
                <a:rPr lang="en-US" altLang="zh-CN" sz="2800" b="1" dirty="0" smtClean="0"/>
                <a:t>Cu   </a:t>
              </a:r>
              <a:r>
                <a:rPr lang="zh-CN" altLang="en-US" sz="2800" b="1" dirty="0" smtClean="0"/>
                <a:t>＋  </a:t>
              </a:r>
              <a:r>
                <a:rPr lang="en-US" altLang="zh-CN" sz="2800" b="1" dirty="0" smtClean="0"/>
                <a:t>H</a:t>
              </a:r>
              <a:r>
                <a:rPr lang="en-US" altLang="zh-CN" sz="2800" b="1" baseline="-25000" dirty="0" smtClean="0"/>
                <a:t>2</a:t>
              </a:r>
              <a:r>
                <a:rPr lang="en-US" altLang="zh-CN" sz="2800" b="1" dirty="0" smtClean="0"/>
                <a:t>O</a:t>
              </a:r>
              <a:endParaRPr lang="en-US" altLang="zh-CN" sz="2800" b="1" dirty="0"/>
            </a:p>
          </p:txBody>
        </p:sp>
        <p:sp>
          <p:nvSpPr>
            <p:cNvPr id="24" name="Text Box 34"/>
            <p:cNvSpPr txBox="1">
              <a:spLocks noChangeArrowheads="1"/>
            </p:cNvSpPr>
            <p:nvPr/>
          </p:nvSpPr>
          <p:spPr bwMode="auto">
            <a:xfrm>
              <a:off x="1999" y="1130"/>
              <a:ext cx="317" cy="288"/>
            </a:xfrm>
            <a:prstGeom prst="rect">
              <a:avLst/>
            </a:prstGeom>
            <a:noFill/>
            <a:ln w="9525" algn="ctr">
              <a:noFill/>
              <a:miter lim="800000"/>
              <a:headEnd/>
              <a:tailEnd/>
            </a:ln>
            <a:effectLst/>
          </p:spPr>
          <p:txBody>
            <a:bodyPr>
              <a:spAutoFit/>
            </a:bodyPr>
            <a:lstStyle/>
            <a:p>
              <a:pPr>
                <a:spcBef>
                  <a:spcPct val="50000"/>
                </a:spcBef>
              </a:pPr>
              <a:r>
                <a:rPr lang="en-US" altLang="zh-CN" b="1" dirty="0">
                  <a:solidFill>
                    <a:srgbClr val="000000"/>
                  </a:solidFill>
                </a:rPr>
                <a:t>△</a:t>
              </a:r>
            </a:p>
          </p:txBody>
        </p:sp>
      </p:grpSp>
      <p:sp>
        <p:nvSpPr>
          <p:cNvPr id="26" name="TextBox 25"/>
          <p:cNvSpPr txBox="1"/>
          <p:nvPr/>
        </p:nvSpPr>
        <p:spPr>
          <a:xfrm>
            <a:off x="1111778" y="5355115"/>
            <a:ext cx="877163" cy="369332"/>
          </a:xfrm>
          <a:prstGeom prst="rect">
            <a:avLst/>
          </a:prstGeom>
          <a:noFill/>
        </p:spPr>
        <p:txBody>
          <a:bodyPr wrap="none" rtlCol="0">
            <a:spAutoFit/>
          </a:bodyPr>
          <a:lstStyle/>
          <a:p>
            <a:r>
              <a:rPr lang="zh-CN" altLang="en-US" b="1" dirty="0" smtClean="0"/>
              <a:t>氧化剂</a:t>
            </a:r>
            <a:endParaRPr lang="zh-CN" altLang="en-US" b="1" dirty="0"/>
          </a:p>
        </p:txBody>
      </p:sp>
      <p:sp>
        <p:nvSpPr>
          <p:cNvPr id="27" name="TextBox 26"/>
          <p:cNvSpPr txBox="1"/>
          <p:nvPr/>
        </p:nvSpPr>
        <p:spPr>
          <a:xfrm>
            <a:off x="2392724" y="5366347"/>
            <a:ext cx="881973" cy="369332"/>
          </a:xfrm>
          <a:prstGeom prst="rect">
            <a:avLst/>
          </a:prstGeom>
          <a:noFill/>
        </p:spPr>
        <p:txBody>
          <a:bodyPr wrap="none" rtlCol="0">
            <a:spAutoFit/>
          </a:bodyPr>
          <a:lstStyle/>
          <a:p>
            <a:r>
              <a:rPr lang="zh-CN" altLang="en-US" b="1" dirty="0" smtClean="0"/>
              <a:t>还原剂</a:t>
            </a:r>
            <a:endParaRPr lang="zh-CN" altLang="en-US" b="1" dirty="0"/>
          </a:p>
        </p:txBody>
      </p:sp>
      <p:sp>
        <p:nvSpPr>
          <p:cNvPr id="30" name="TextBox 1"/>
          <p:cNvSpPr txBox="1"/>
          <p:nvPr/>
        </p:nvSpPr>
        <p:spPr>
          <a:xfrm>
            <a:off x="155333" y="592644"/>
            <a:ext cx="1268296" cy="461665"/>
          </a:xfrm>
          <a:prstGeom prst="rect">
            <a:avLst/>
          </a:prstGeom>
          <a:noFill/>
        </p:spPr>
        <p:txBody>
          <a:bodyPr wrap="none" rtlCol="0">
            <a:spAutoFit/>
          </a:bodyPr>
          <a:lstStyle/>
          <a:p>
            <a:r>
              <a:rPr lang="en-US" altLang="zh-CN" sz="2400" b="1" dirty="0" smtClean="0"/>
              <a:t>1</a:t>
            </a:r>
            <a:r>
              <a:rPr lang="zh-CN" altLang="en-US" sz="2400" b="1" dirty="0" smtClean="0"/>
              <a:t>、定义</a:t>
            </a:r>
            <a:endParaRPr lang="zh-CN" altLang="en-US" sz="2400" b="1" dirty="0"/>
          </a:p>
        </p:txBody>
      </p:sp>
      <p:sp>
        <p:nvSpPr>
          <p:cNvPr id="31" name="矩形 30"/>
          <p:cNvSpPr/>
          <p:nvPr/>
        </p:nvSpPr>
        <p:spPr>
          <a:xfrm>
            <a:off x="155333" y="1052432"/>
            <a:ext cx="11939953" cy="461665"/>
          </a:xfrm>
          <a:prstGeom prst="rect">
            <a:avLst/>
          </a:prstGeom>
        </p:spPr>
        <p:txBody>
          <a:bodyPr wrap="square">
            <a:spAutoFit/>
          </a:bodyPr>
          <a:lstStyle/>
          <a:p>
            <a:r>
              <a:rPr lang="zh-CN" altLang="en-US" sz="2400" b="1" dirty="0" smtClean="0">
                <a:latin typeface="+mn-ea"/>
              </a:rPr>
              <a:t>氧化剂：</a:t>
            </a:r>
            <a:r>
              <a:rPr lang="zh-CN" altLang="zh-CN" sz="2400" b="1" dirty="0" smtClean="0">
                <a:latin typeface="+mn-ea"/>
              </a:rPr>
              <a:t>在氧化还原反应中</a:t>
            </a:r>
            <a:r>
              <a:rPr lang="zh-CN" altLang="en-US" sz="2400" b="1" dirty="0" smtClean="0">
                <a:latin typeface="+mn-ea"/>
              </a:rPr>
              <a:t>，</a:t>
            </a:r>
            <a:r>
              <a:rPr lang="zh-CN" altLang="zh-CN" sz="2400" b="1" dirty="0" smtClean="0">
                <a:latin typeface="+mn-ea"/>
              </a:rPr>
              <a:t>所含某种</a:t>
            </a:r>
            <a:r>
              <a:rPr lang="en-US" altLang="zh-CN" sz="2400" b="1" dirty="0" smtClean="0">
                <a:latin typeface="+mn-ea"/>
              </a:rPr>
              <a:t>(</a:t>
            </a:r>
            <a:r>
              <a:rPr lang="zh-CN" altLang="zh-CN" sz="2400" b="1" dirty="0" smtClean="0">
                <a:latin typeface="+mn-ea"/>
              </a:rPr>
              <a:t>或某些</a:t>
            </a:r>
            <a:r>
              <a:rPr lang="en-US" altLang="zh-CN" sz="2400" b="1" dirty="0" smtClean="0">
                <a:latin typeface="+mn-ea"/>
              </a:rPr>
              <a:t>)</a:t>
            </a:r>
            <a:r>
              <a:rPr lang="zh-CN" altLang="zh-CN" sz="2400" b="1" dirty="0" smtClean="0">
                <a:latin typeface="+mn-ea"/>
              </a:rPr>
              <a:t>元素化合价</a:t>
            </a:r>
            <a:r>
              <a:rPr lang="zh-CN" altLang="zh-CN" sz="2400" b="1" dirty="0" smtClean="0">
                <a:solidFill>
                  <a:srgbClr val="FF0000"/>
                </a:solidFill>
                <a:latin typeface="+mn-ea"/>
              </a:rPr>
              <a:t>降低</a:t>
            </a:r>
            <a:r>
              <a:rPr lang="zh-CN" altLang="zh-CN" sz="2400" b="1" dirty="0" smtClean="0">
                <a:latin typeface="+mn-ea"/>
              </a:rPr>
              <a:t>的反应物称为氧化剂</a:t>
            </a:r>
            <a:endParaRPr lang="en-US" altLang="zh-CN" sz="2400" b="1" dirty="0" smtClean="0">
              <a:latin typeface="+mn-ea"/>
            </a:endParaRPr>
          </a:p>
        </p:txBody>
      </p:sp>
      <p:sp>
        <p:nvSpPr>
          <p:cNvPr id="32" name="矩形 31"/>
          <p:cNvSpPr/>
          <p:nvPr/>
        </p:nvSpPr>
        <p:spPr>
          <a:xfrm>
            <a:off x="155333" y="1632425"/>
            <a:ext cx="11617567" cy="461665"/>
          </a:xfrm>
          <a:prstGeom prst="rect">
            <a:avLst/>
          </a:prstGeom>
        </p:spPr>
        <p:txBody>
          <a:bodyPr wrap="square">
            <a:spAutoFit/>
          </a:bodyPr>
          <a:lstStyle/>
          <a:p>
            <a:pPr lvl="0"/>
            <a:r>
              <a:rPr lang="zh-CN" altLang="en-US" sz="2400" b="1" dirty="0" smtClean="0">
                <a:solidFill>
                  <a:prstClr val="black"/>
                </a:solidFill>
              </a:rPr>
              <a:t>还原剂：</a:t>
            </a:r>
            <a:r>
              <a:rPr lang="zh-CN" altLang="zh-CN" sz="2400" b="1" dirty="0" smtClean="0">
                <a:solidFill>
                  <a:prstClr val="black"/>
                </a:solidFill>
              </a:rPr>
              <a:t>在氧化还原反应中</a:t>
            </a:r>
            <a:r>
              <a:rPr lang="zh-CN" altLang="en-US" sz="2400" b="1" dirty="0" smtClean="0">
                <a:solidFill>
                  <a:prstClr val="black"/>
                </a:solidFill>
              </a:rPr>
              <a:t>，</a:t>
            </a:r>
            <a:r>
              <a:rPr lang="zh-CN" altLang="zh-CN" sz="2400" b="1" dirty="0" smtClean="0">
                <a:solidFill>
                  <a:prstClr val="black"/>
                </a:solidFill>
              </a:rPr>
              <a:t>所含某种</a:t>
            </a:r>
            <a:r>
              <a:rPr lang="en-US" altLang="zh-CN" sz="2400" b="1" dirty="0" smtClean="0">
                <a:latin typeface="+mn-ea"/>
              </a:rPr>
              <a:t>(</a:t>
            </a:r>
            <a:r>
              <a:rPr lang="zh-CN" altLang="zh-CN" sz="2400" b="1" dirty="0">
                <a:latin typeface="+mn-ea"/>
              </a:rPr>
              <a:t>或某些</a:t>
            </a:r>
            <a:r>
              <a:rPr lang="en-US" altLang="zh-CN" sz="2400" b="1" dirty="0">
                <a:latin typeface="+mn-ea"/>
              </a:rPr>
              <a:t>)</a:t>
            </a:r>
            <a:r>
              <a:rPr lang="zh-CN" altLang="zh-CN" sz="2400" b="1" dirty="0" smtClean="0">
                <a:solidFill>
                  <a:prstClr val="black"/>
                </a:solidFill>
              </a:rPr>
              <a:t>元素化合价</a:t>
            </a:r>
            <a:r>
              <a:rPr lang="zh-CN" altLang="zh-CN" sz="2400" b="1" dirty="0" smtClean="0">
                <a:solidFill>
                  <a:srgbClr val="FF0000"/>
                </a:solidFill>
              </a:rPr>
              <a:t>升高</a:t>
            </a:r>
            <a:r>
              <a:rPr lang="zh-CN" altLang="zh-CN" sz="2400" b="1" dirty="0" smtClean="0">
                <a:solidFill>
                  <a:prstClr val="black"/>
                </a:solidFill>
              </a:rPr>
              <a:t>的反应物称为还原剂</a:t>
            </a:r>
            <a:endParaRPr lang="zh-CN" altLang="en-US" sz="2400" b="1" dirty="0">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2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ppt_x"/>
                                          </p:val>
                                        </p:tav>
                                        <p:tav tm="100000">
                                          <p:val>
                                            <p:strVal val="#ppt_x"/>
                                          </p:val>
                                        </p:tav>
                                      </p:tavLst>
                                    </p:anim>
                                    <p:anim calcmode="lin" valueType="num">
                                      <p:cBhvr additive="base">
                                        <p:cTn id="1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ppt_x"/>
                                          </p:val>
                                        </p:tav>
                                        <p:tav tm="100000">
                                          <p:val>
                                            <p:strVal val="#ppt_x"/>
                                          </p:val>
                                        </p:tav>
                                      </p:tavLst>
                                    </p:anim>
                                    <p:anim calcmode="lin" valueType="num">
                                      <p:cBhvr additive="base">
                                        <p:cTn id="1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11" grpId="0"/>
      <p:bldP spid="26" grpId="0"/>
      <p:bldP spid="27" grpId="0"/>
      <p:bldP spid="30" grpId="0"/>
      <p:bldP spid="31"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8062" y="630030"/>
            <a:ext cx="8302273" cy="523220"/>
          </a:xfrm>
          <a:prstGeom prst="rect">
            <a:avLst/>
          </a:prstGeom>
          <a:noFill/>
        </p:spPr>
        <p:txBody>
          <a:bodyPr wrap="none" rtlCol="0">
            <a:spAutoFit/>
          </a:bodyPr>
          <a:lstStyle/>
          <a:p>
            <a:r>
              <a:rPr lang="en-US" altLang="zh-CN" sz="2800" b="1" dirty="0" smtClean="0"/>
              <a:t>3</a:t>
            </a:r>
            <a:r>
              <a:rPr lang="zh-CN" altLang="en-US" sz="2800" b="1" dirty="0" smtClean="0"/>
              <a:t>、从氧化性、还原性的角度认识和研究物质的性质</a:t>
            </a:r>
            <a:endParaRPr lang="zh-CN" altLang="en-US" sz="2800" b="1" dirty="0"/>
          </a:p>
        </p:txBody>
      </p:sp>
      <p:sp>
        <p:nvSpPr>
          <p:cNvPr id="3" name="矩形 2"/>
          <p:cNvSpPr/>
          <p:nvPr/>
        </p:nvSpPr>
        <p:spPr>
          <a:xfrm>
            <a:off x="541124" y="1281250"/>
            <a:ext cx="11199005" cy="646331"/>
          </a:xfrm>
          <a:prstGeom prst="rect">
            <a:avLst/>
          </a:prstGeom>
        </p:spPr>
        <p:txBody>
          <a:bodyPr wrap="square">
            <a:spAutoFit/>
          </a:bodyPr>
          <a:lstStyle/>
          <a:p>
            <a:pPr>
              <a:lnSpc>
                <a:spcPct val="150000"/>
              </a:lnSpc>
            </a:pPr>
            <a:r>
              <a:rPr lang="zh-CN" altLang="en-US" sz="2400" b="1" dirty="0" smtClean="0">
                <a:latin typeface="+mn-ea"/>
              </a:rPr>
              <a:t>（</a:t>
            </a:r>
            <a:r>
              <a:rPr lang="en-US" altLang="zh-CN" sz="2400" b="1" dirty="0" smtClean="0">
                <a:latin typeface="+mn-ea"/>
              </a:rPr>
              <a:t>1</a:t>
            </a:r>
            <a:r>
              <a:rPr lang="zh-CN" altLang="en-US" sz="2400" b="1" dirty="0" smtClean="0">
                <a:latin typeface="+mn-ea"/>
              </a:rPr>
              <a:t>）</a:t>
            </a:r>
            <a:r>
              <a:rPr lang="zh-CN" altLang="zh-CN" sz="2400" b="1" dirty="0" smtClean="0">
                <a:latin typeface="+mn-ea"/>
              </a:rPr>
              <a:t>所含元素处于较高价态时，元素有降低价态的趋势，该物质可能具有氧化性</a:t>
            </a:r>
            <a:r>
              <a:rPr lang="zh-CN" altLang="en-US" sz="2400" b="1" dirty="0" smtClean="0">
                <a:latin typeface="+mn-ea"/>
              </a:rPr>
              <a:t>。</a:t>
            </a:r>
            <a:endParaRPr lang="en-US" altLang="zh-CN" sz="2400" b="1" dirty="0" smtClean="0">
              <a:latin typeface="+mn-ea"/>
            </a:endParaRPr>
          </a:p>
        </p:txBody>
      </p:sp>
      <p:sp>
        <p:nvSpPr>
          <p:cNvPr id="4" name="TextBox 3"/>
          <p:cNvSpPr txBox="1"/>
          <p:nvPr/>
        </p:nvSpPr>
        <p:spPr>
          <a:xfrm>
            <a:off x="803569" y="2851063"/>
            <a:ext cx="3613490" cy="523220"/>
          </a:xfrm>
          <a:prstGeom prst="rect">
            <a:avLst/>
          </a:prstGeom>
          <a:noFill/>
        </p:spPr>
        <p:txBody>
          <a:bodyPr wrap="none" rtlCol="0">
            <a:spAutoFit/>
          </a:bodyPr>
          <a:lstStyle/>
          <a:p>
            <a:r>
              <a:rPr lang="en-US" altLang="zh-CN" sz="2800" b="1" dirty="0" smtClean="0"/>
              <a:t>4</a:t>
            </a:r>
            <a:r>
              <a:rPr lang="zh-CN" altLang="en-US" sz="2800" b="1" dirty="0" smtClean="0"/>
              <a:t>、常见氧化剂还原剂</a:t>
            </a:r>
            <a:endParaRPr lang="zh-CN" altLang="en-US" sz="2800" b="1" dirty="0"/>
          </a:p>
        </p:txBody>
      </p:sp>
      <p:sp>
        <p:nvSpPr>
          <p:cNvPr id="5" name="矩形 4"/>
          <p:cNvSpPr/>
          <p:nvPr/>
        </p:nvSpPr>
        <p:spPr>
          <a:xfrm>
            <a:off x="623396" y="3512858"/>
            <a:ext cx="10663872" cy="1200329"/>
          </a:xfrm>
          <a:prstGeom prst="rect">
            <a:avLst/>
          </a:prstGeom>
        </p:spPr>
        <p:txBody>
          <a:bodyPr wrap="square">
            <a:spAutoFit/>
          </a:bodyPr>
          <a:lstStyle/>
          <a:p>
            <a:pPr>
              <a:lnSpc>
                <a:spcPct val="150000"/>
              </a:lnSpc>
            </a:pPr>
            <a:r>
              <a:rPr lang="zh-CN" altLang="en-US" sz="2400" b="1" dirty="0" smtClean="0"/>
              <a:t>（</a:t>
            </a:r>
            <a:r>
              <a:rPr lang="en-US" altLang="zh-CN" sz="2400" b="1" dirty="0" smtClean="0"/>
              <a:t>1</a:t>
            </a:r>
            <a:r>
              <a:rPr lang="zh-CN" altLang="en-US" sz="2400" b="1" dirty="0" smtClean="0"/>
              <a:t>）</a:t>
            </a:r>
            <a:r>
              <a:rPr lang="zh-CN" altLang="zh-CN" sz="2400" b="1" dirty="0" smtClean="0"/>
              <a:t>常见的氧化剂</a:t>
            </a:r>
            <a:r>
              <a:rPr lang="zh-CN" altLang="en-US" sz="2400" b="1" dirty="0" smtClean="0"/>
              <a:t>：</a:t>
            </a:r>
            <a:r>
              <a:rPr lang="zh-CN" altLang="zh-CN" sz="2400" dirty="0" smtClean="0"/>
              <a:t>氧气、氯气等活泼的非金属单质，硝酸、浓硫酸等含高</a:t>
            </a:r>
            <a:r>
              <a:rPr lang="en-US" altLang="zh-CN" sz="2400" dirty="0" smtClean="0"/>
              <a:t> </a:t>
            </a:r>
            <a:r>
              <a:rPr lang="zh-CN" altLang="zh-CN" sz="2400" dirty="0" smtClean="0"/>
              <a:t>价态元素的含氧酸，以及高锰酸钾、氯酸钾、氯化铁等含有较高价态元素的盐</a:t>
            </a:r>
            <a:r>
              <a:rPr lang="zh-CN" altLang="en-US" sz="2400" dirty="0" smtClean="0"/>
              <a:t>。</a:t>
            </a:r>
            <a:endParaRPr lang="en-US" altLang="zh-CN" sz="2400" dirty="0" smtClean="0"/>
          </a:p>
        </p:txBody>
      </p:sp>
      <p:sp>
        <p:nvSpPr>
          <p:cNvPr id="6" name="矩形 5"/>
          <p:cNvSpPr/>
          <p:nvPr/>
        </p:nvSpPr>
        <p:spPr>
          <a:xfrm>
            <a:off x="610604" y="4713187"/>
            <a:ext cx="10849708" cy="1754326"/>
          </a:xfrm>
          <a:prstGeom prst="rect">
            <a:avLst/>
          </a:prstGeom>
        </p:spPr>
        <p:txBody>
          <a:bodyPr wrap="square">
            <a:spAutoFit/>
          </a:bodyPr>
          <a:lstStyle/>
          <a:p>
            <a:pPr>
              <a:lnSpc>
                <a:spcPct val="150000"/>
              </a:lnSpc>
            </a:pPr>
            <a:r>
              <a:rPr lang="zh-CN" altLang="en-US" sz="2400" b="1" dirty="0" smtClean="0"/>
              <a:t>（</a:t>
            </a:r>
            <a:r>
              <a:rPr lang="en-US" altLang="zh-CN" sz="2400" b="1" dirty="0" smtClean="0"/>
              <a:t>2</a:t>
            </a:r>
            <a:r>
              <a:rPr lang="zh-CN" altLang="en-US" sz="2400" b="1" dirty="0" smtClean="0"/>
              <a:t>）</a:t>
            </a:r>
            <a:r>
              <a:rPr lang="zh-CN" altLang="zh-CN" sz="2400" b="1" dirty="0" smtClean="0"/>
              <a:t>常见的还原剂</a:t>
            </a:r>
            <a:r>
              <a:rPr lang="zh-CN" altLang="en-US" sz="2400" b="1" dirty="0" smtClean="0"/>
              <a:t>：</a:t>
            </a:r>
            <a:r>
              <a:rPr lang="zh-CN" altLang="zh-CN" sz="2400" dirty="0" smtClean="0"/>
              <a:t>活泼的金属单质，碳单质、氢气等非金属单质，以及一些含有较低价态元素的氧化物（如一氧化碳、二氧化硫等）和盐（如碘化钾、亚硫酸钠、硫酸亚铁等）。</a:t>
            </a:r>
          </a:p>
        </p:txBody>
      </p:sp>
      <p:sp>
        <p:nvSpPr>
          <p:cNvPr id="7" name="矩形 6"/>
          <p:cNvSpPr/>
          <p:nvPr/>
        </p:nvSpPr>
        <p:spPr>
          <a:xfrm>
            <a:off x="554710" y="2030413"/>
            <a:ext cx="11266945" cy="646331"/>
          </a:xfrm>
          <a:prstGeom prst="rect">
            <a:avLst/>
          </a:prstGeom>
        </p:spPr>
        <p:txBody>
          <a:bodyPr wrap="square">
            <a:spAutoFit/>
          </a:bodyPr>
          <a:lstStyle/>
          <a:p>
            <a:pPr>
              <a:lnSpc>
                <a:spcPct val="150000"/>
              </a:lnSpc>
            </a:pPr>
            <a:r>
              <a:rPr lang="zh-CN" altLang="en-US" sz="2400" b="1" dirty="0" smtClean="0"/>
              <a:t>（</a:t>
            </a:r>
            <a:r>
              <a:rPr lang="en-US" altLang="zh-CN" sz="2400" b="1" dirty="0" smtClean="0"/>
              <a:t>2</a:t>
            </a:r>
            <a:r>
              <a:rPr lang="zh-CN" altLang="en-US" sz="2400" b="1" dirty="0" smtClean="0"/>
              <a:t>）</a:t>
            </a:r>
            <a:r>
              <a:rPr lang="zh-CN" altLang="zh-CN" sz="2400" b="1" dirty="0" smtClean="0"/>
              <a:t>所含元素处于较低价态时，元素有升高价态的趋势，该物质可能具有还原性。</a:t>
            </a:r>
            <a:endParaRPr lang="zh-CN" altLang="zh-CN" sz="2400" b="1"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910858" y="2533637"/>
            <a:ext cx="10735733" cy="523220"/>
          </a:xfrm>
          <a:prstGeom prst="rect">
            <a:avLst/>
          </a:prstGeom>
          <a:noFill/>
          <a:ln w="9525">
            <a:noFill/>
            <a:miter lim="800000"/>
            <a:headEnd/>
            <a:tailEnd/>
          </a:ln>
          <a:effectLst/>
        </p:spPr>
        <p:txBody>
          <a:bodyPr>
            <a:spAutoFit/>
          </a:bodyPr>
          <a:lstStyle/>
          <a:p>
            <a:r>
              <a:rPr lang="en-US" altLang="zh-CN" sz="2800" b="1" dirty="0">
                <a:latin typeface="宋体" pitchFamily="2" charset="-122"/>
              </a:rPr>
              <a:t>1</a:t>
            </a:r>
            <a:r>
              <a:rPr lang="zh-CN" altLang="en-US" sz="2800" b="1" dirty="0">
                <a:latin typeface="宋体" pitchFamily="2" charset="-122"/>
              </a:rPr>
              <a:t>、氧化还原反应的定义：有元素</a:t>
            </a:r>
            <a:r>
              <a:rPr lang="zh-CN" altLang="en-US" sz="2800" b="1" dirty="0">
                <a:solidFill>
                  <a:srgbClr val="0000FF"/>
                </a:solidFill>
                <a:latin typeface="宋体" pitchFamily="2" charset="-122"/>
              </a:rPr>
              <a:t> </a:t>
            </a:r>
            <a:r>
              <a:rPr lang="zh-CN" altLang="en-US" sz="2800" b="1" dirty="0">
                <a:solidFill>
                  <a:srgbClr val="FF0000"/>
                </a:solidFill>
                <a:latin typeface="宋体" pitchFamily="2" charset="-122"/>
              </a:rPr>
              <a:t>化合价变化 </a:t>
            </a:r>
            <a:r>
              <a:rPr lang="zh-CN" altLang="en-US" sz="2800" b="1" dirty="0">
                <a:latin typeface="宋体" pitchFamily="2" charset="-122"/>
              </a:rPr>
              <a:t>的化学反应</a:t>
            </a:r>
          </a:p>
        </p:txBody>
      </p:sp>
      <p:sp>
        <p:nvSpPr>
          <p:cNvPr id="145411" name="AutoShape 3"/>
          <p:cNvSpPr>
            <a:spLocks noChangeArrowheads="1"/>
          </p:cNvSpPr>
          <p:nvPr/>
        </p:nvSpPr>
        <p:spPr bwMode="auto">
          <a:xfrm>
            <a:off x="1408603" y="1642696"/>
            <a:ext cx="4870121" cy="596036"/>
          </a:xfrm>
          <a:prstGeom prst="wedgeRoundRectCallout">
            <a:avLst>
              <a:gd name="adj1" fmla="val 44415"/>
              <a:gd name="adj2" fmla="val 98681"/>
              <a:gd name="adj3" fmla="val 16667"/>
            </a:avLst>
          </a:prstGeom>
          <a:solidFill>
            <a:schemeClr val="tx2">
              <a:lumMod val="20000"/>
              <a:lumOff val="80000"/>
            </a:schemeClr>
          </a:solidFill>
          <a:ln w="9525">
            <a:solidFill>
              <a:schemeClr val="tx2"/>
            </a:solidFill>
            <a:miter lim="800000"/>
            <a:headEnd/>
            <a:tailEnd/>
          </a:ln>
          <a:effectLst/>
        </p:spPr>
        <p:txBody>
          <a:bodyPr/>
          <a:lstStyle/>
          <a:p>
            <a:pPr algn="ctr"/>
            <a:r>
              <a:rPr kumimoji="1" lang="zh-CN" altLang="en-US" sz="2800" b="1" dirty="0"/>
              <a:t>氧化还原的</a:t>
            </a:r>
            <a:r>
              <a:rPr kumimoji="1" lang="zh-CN" altLang="en-US" sz="2800" b="1" dirty="0">
                <a:solidFill>
                  <a:srgbClr val="FF0000"/>
                </a:solidFill>
              </a:rPr>
              <a:t>特征、判断依据</a:t>
            </a:r>
          </a:p>
        </p:txBody>
      </p:sp>
      <p:sp>
        <p:nvSpPr>
          <p:cNvPr id="145412" name="Rectangle 4"/>
          <p:cNvSpPr>
            <a:spLocks noChangeArrowheads="1"/>
          </p:cNvSpPr>
          <p:nvPr/>
        </p:nvSpPr>
        <p:spPr bwMode="auto">
          <a:xfrm>
            <a:off x="6309049" y="2572830"/>
            <a:ext cx="1911759" cy="523220"/>
          </a:xfrm>
          <a:prstGeom prst="rect">
            <a:avLst/>
          </a:prstGeom>
          <a:noFill/>
          <a:ln w="38100">
            <a:solidFill>
              <a:srgbClr val="FF0000"/>
            </a:solidFill>
            <a:miter lim="800000"/>
            <a:headEnd/>
            <a:tailEnd/>
          </a:ln>
          <a:effectLst/>
        </p:spPr>
        <p:txBody>
          <a:bodyPr wrap="square">
            <a:spAutoFit/>
          </a:bodyPr>
          <a:lstStyle/>
          <a:p>
            <a:pPr algn="r"/>
            <a:r>
              <a:rPr lang="en-US" altLang="zh-CN" sz="2800" b="1">
                <a:solidFill>
                  <a:srgbClr val="FF0000"/>
                </a:solidFill>
                <a:latin typeface="Arial" charset="0"/>
              </a:rPr>
              <a:t>                   </a:t>
            </a:r>
          </a:p>
        </p:txBody>
      </p:sp>
      <p:sp>
        <p:nvSpPr>
          <p:cNvPr id="145413" name="Rectangle 5"/>
          <p:cNvSpPr>
            <a:spLocks noChangeArrowheads="1"/>
          </p:cNvSpPr>
          <p:nvPr/>
        </p:nvSpPr>
        <p:spPr bwMode="auto">
          <a:xfrm>
            <a:off x="6326921" y="4170526"/>
            <a:ext cx="2042340" cy="523220"/>
          </a:xfrm>
          <a:prstGeom prst="rect">
            <a:avLst/>
          </a:prstGeom>
          <a:noFill/>
          <a:ln w="38100">
            <a:solidFill>
              <a:srgbClr val="3333FF"/>
            </a:solidFill>
            <a:miter lim="800000"/>
            <a:headEnd/>
            <a:tailEnd/>
          </a:ln>
          <a:effectLst/>
        </p:spPr>
        <p:txBody>
          <a:bodyPr wrap="square">
            <a:spAutoFit/>
          </a:bodyPr>
          <a:lstStyle/>
          <a:p>
            <a:pPr algn="ctr"/>
            <a:r>
              <a:rPr lang="zh-CN" altLang="en-US" sz="2800" b="1" dirty="0">
                <a:latin typeface="Arial" charset="0"/>
              </a:rPr>
              <a:t>电子的</a:t>
            </a:r>
            <a:r>
              <a:rPr lang="zh-CN" altLang="en-US" sz="2800" b="1" u="sng" dirty="0">
                <a:latin typeface="Arial" charset="0"/>
              </a:rPr>
              <a:t>转移</a:t>
            </a:r>
          </a:p>
        </p:txBody>
      </p:sp>
      <p:grpSp>
        <p:nvGrpSpPr>
          <p:cNvPr id="2" name="Group 6"/>
          <p:cNvGrpSpPr>
            <a:grpSpLocks/>
          </p:cNvGrpSpPr>
          <p:nvPr/>
        </p:nvGrpSpPr>
        <p:grpSpPr bwMode="auto">
          <a:xfrm>
            <a:off x="7348091" y="3216438"/>
            <a:ext cx="1344083" cy="863600"/>
            <a:chOff x="4833" y="1813"/>
            <a:chExt cx="564" cy="544"/>
          </a:xfrm>
        </p:grpSpPr>
        <p:sp>
          <p:nvSpPr>
            <p:cNvPr id="145415" name="Rectangle 7"/>
            <p:cNvSpPr>
              <a:spLocks noChangeArrowheads="1"/>
            </p:cNvSpPr>
            <p:nvPr/>
          </p:nvSpPr>
          <p:spPr bwMode="auto">
            <a:xfrm>
              <a:off x="4833" y="1870"/>
              <a:ext cx="564" cy="330"/>
            </a:xfrm>
            <a:prstGeom prst="rect">
              <a:avLst/>
            </a:prstGeom>
            <a:noFill/>
            <a:ln w="9525">
              <a:noFill/>
              <a:miter lim="800000"/>
              <a:headEnd/>
              <a:tailEnd/>
            </a:ln>
            <a:effectLst/>
          </p:spPr>
          <p:txBody>
            <a:bodyPr>
              <a:spAutoFit/>
            </a:bodyPr>
            <a:lstStyle/>
            <a:p>
              <a:r>
                <a:rPr lang="zh-CN" altLang="en-US" sz="2800" b="1" dirty="0">
                  <a:latin typeface="Arial" charset="0"/>
                </a:rPr>
                <a:t>原因</a:t>
              </a:r>
            </a:p>
          </p:txBody>
        </p:sp>
        <p:sp>
          <p:nvSpPr>
            <p:cNvPr id="145416" name="Line 8"/>
            <p:cNvSpPr>
              <a:spLocks noChangeShapeType="1"/>
            </p:cNvSpPr>
            <p:nvPr/>
          </p:nvSpPr>
          <p:spPr bwMode="auto">
            <a:xfrm>
              <a:off x="4833" y="1813"/>
              <a:ext cx="0" cy="544"/>
            </a:xfrm>
            <a:prstGeom prst="line">
              <a:avLst/>
            </a:prstGeom>
            <a:noFill/>
            <a:ln w="38100">
              <a:solidFill>
                <a:srgbClr val="0000FF"/>
              </a:solidFill>
              <a:round/>
              <a:headEnd/>
              <a:tailEnd type="triangle" w="med" len="med"/>
            </a:ln>
            <a:effectLst/>
          </p:spPr>
          <p:txBody>
            <a:bodyPr wrap="none"/>
            <a:lstStyle/>
            <a:p>
              <a:endParaRPr lang="zh-CN" altLang="en-US" sz="2800"/>
            </a:p>
          </p:txBody>
        </p:sp>
      </p:grpSp>
      <p:sp>
        <p:nvSpPr>
          <p:cNvPr id="145417" name="AutoShape 9"/>
          <p:cNvSpPr>
            <a:spLocks noChangeArrowheads="1"/>
          </p:cNvSpPr>
          <p:nvPr/>
        </p:nvSpPr>
        <p:spPr bwMode="auto">
          <a:xfrm>
            <a:off x="4859395" y="5154514"/>
            <a:ext cx="2838658" cy="536575"/>
          </a:xfrm>
          <a:prstGeom prst="wedgeRoundRectCallout">
            <a:avLst>
              <a:gd name="adj1" fmla="val -2282"/>
              <a:gd name="adj2" fmla="val -128067"/>
              <a:gd name="adj3" fmla="val 16667"/>
            </a:avLst>
          </a:prstGeom>
          <a:solidFill>
            <a:schemeClr val="tx2">
              <a:lumMod val="20000"/>
              <a:lumOff val="80000"/>
            </a:schemeClr>
          </a:solidFill>
          <a:ln w="9525">
            <a:solidFill>
              <a:schemeClr val="tx2"/>
            </a:solidFill>
            <a:miter lim="800000"/>
            <a:headEnd/>
            <a:tailEnd/>
          </a:ln>
          <a:effectLst/>
        </p:spPr>
        <p:txBody>
          <a:bodyPr/>
          <a:lstStyle/>
          <a:p>
            <a:pPr algn="ctr"/>
            <a:r>
              <a:rPr kumimoji="1" lang="zh-CN" altLang="en-US" sz="2800" b="1" dirty="0"/>
              <a:t>氧化还原的</a:t>
            </a:r>
            <a:r>
              <a:rPr kumimoji="1" lang="zh-CN" altLang="en-US" sz="2800" b="1" dirty="0">
                <a:solidFill>
                  <a:srgbClr val="FF0000"/>
                </a:solidFill>
              </a:rPr>
              <a:t>实质</a:t>
            </a:r>
          </a:p>
        </p:txBody>
      </p:sp>
      <p:pic>
        <p:nvPicPr>
          <p:cNvPr id="145420" name="Picture 12" descr="图片3"/>
          <p:cNvPicPr>
            <a:picLocks noChangeAspect="1" noChangeArrowheads="1"/>
          </p:cNvPicPr>
          <p:nvPr/>
        </p:nvPicPr>
        <p:blipFill>
          <a:blip r:embed="rId2" cstate="print"/>
          <a:srcRect/>
          <a:stretch>
            <a:fillRect/>
          </a:stretch>
        </p:blipFill>
        <p:spPr bwMode="auto">
          <a:xfrm>
            <a:off x="3685325" y="607136"/>
            <a:ext cx="4777805" cy="872810"/>
          </a:xfrm>
          <a:prstGeom prst="rect">
            <a:avLst/>
          </a:prstGeom>
          <a:noFill/>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5412"/>
                                        </p:tgtEl>
                                        <p:attrNameLst>
                                          <p:attrName>style.visibility</p:attrName>
                                        </p:attrNameLst>
                                      </p:cBhvr>
                                      <p:to>
                                        <p:strVal val="visible"/>
                                      </p:to>
                                    </p:set>
                                  </p:childTnLst>
                                </p:cTn>
                              </p:par>
                              <p:par>
                                <p:cTn id="11" presetID="22" presetClass="entr" presetSubtype="4" fill="hold" grpId="0" nodeType="withEffect">
                                  <p:stCondLst>
                                    <p:cond delay="0"/>
                                  </p:stCondLst>
                                  <p:childTnLst>
                                    <p:set>
                                      <p:cBhvr>
                                        <p:cTn id="12" dur="1" fill="hold">
                                          <p:stCondLst>
                                            <p:cond delay="0"/>
                                          </p:stCondLst>
                                        </p:cTn>
                                        <p:tgtEl>
                                          <p:spTgt spid="145411"/>
                                        </p:tgtEl>
                                        <p:attrNameLst>
                                          <p:attrName>style.visibility</p:attrName>
                                        </p:attrNameLst>
                                      </p:cBhvr>
                                      <p:to>
                                        <p:strVal val="visible"/>
                                      </p:to>
                                    </p:set>
                                    <p:animEffect transition="in" filter="wipe(down)">
                                      <p:cBhvr>
                                        <p:cTn id="13" dur="500"/>
                                        <p:tgtEl>
                                          <p:spTgt spid="1454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54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45417"/>
                                        </p:tgtEl>
                                        <p:attrNameLst>
                                          <p:attrName>style.visibility</p:attrName>
                                        </p:attrNameLst>
                                      </p:cBhvr>
                                      <p:to>
                                        <p:strVal val="visible"/>
                                      </p:to>
                                    </p:set>
                                    <p:animEffect transition="in" filter="wipe(up)">
                                      <p:cBhvr>
                                        <p:cTn id="26" dur="500"/>
                                        <p:tgtEl>
                                          <p:spTgt spid="145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p:bldP spid="145411" grpId="0" animBg="1"/>
      <p:bldP spid="145412" grpId="0" animBg="1"/>
      <p:bldP spid="145413" grpId="0" animBg="1"/>
      <p:bldP spid="1454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ChangeArrowheads="1"/>
          </p:cNvSpPr>
          <p:nvPr/>
        </p:nvSpPr>
        <p:spPr bwMode="auto">
          <a:xfrm>
            <a:off x="1007534" y="2856280"/>
            <a:ext cx="8108951" cy="523220"/>
          </a:xfrm>
          <a:prstGeom prst="rect">
            <a:avLst/>
          </a:prstGeom>
          <a:noFill/>
          <a:ln w="9525">
            <a:noFill/>
            <a:miter lim="800000"/>
            <a:headEnd/>
            <a:tailEnd/>
          </a:ln>
          <a:effectLst/>
        </p:spPr>
        <p:txBody>
          <a:bodyPr>
            <a:spAutoFit/>
          </a:bodyPr>
          <a:lstStyle/>
          <a:p>
            <a:r>
              <a:rPr lang="zh-CN" altLang="en-US" sz="2800" b="1" dirty="0">
                <a:latin typeface="宋体" pitchFamily="2" charset="-122"/>
              </a:rPr>
              <a:t>氧化剂</a:t>
            </a:r>
            <a:r>
              <a:rPr lang="en-US" altLang="zh-CN" sz="2800" b="1" dirty="0">
                <a:latin typeface="宋体" pitchFamily="2" charset="-122"/>
              </a:rPr>
              <a:t>+</a:t>
            </a:r>
            <a:r>
              <a:rPr lang="zh-CN" altLang="en-US" sz="2800" b="1" dirty="0">
                <a:latin typeface="宋体" pitchFamily="2" charset="-122"/>
              </a:rPr>
              <a:t>还原剂 </a:t>
            </a:r>
            <a:r>
              <a:rPr lang="en-US" altLang="zh-CN" sz="2800" b="1" dirty="0">
                <a:latin typeface="宋体" pitchFamily="2" charset="-122"/>
              </a:rPr>
              <a:t>==== </a:t>
            </a:r>
            <a:r>
              <a:rPr lang="zh-CN" altLang="en-US" sz="2800" b="1" dirty="0">
                <a:latin typeface="宋体" pitchFamily="2" charset="-122"/>
              </a:rPr>
              <a:t>还原产物</a:t>
            </a:r>
            <a:r>
              <a:rPr lang="en-US" altLang="zh-CN" sz="2800" b="1" dirty="0">
                <a:latin typeface="宋体" pitchFamily="2" charset="-122"/>
              </a:rPr>
              <a:t>+</a:t>
            </a:r>
            <a:r>
              <a:rPr lang="zh-CN" altLang="en-US" sz="2800" b="1" dirty="0">
                <a:latin typeface="宋体" pitchFamily="2" charset="-122"/>
              </a:rPr>
              <a:t>氧</a:t>
            </a:r>
            <a:r>
              <a:rPr lang="zh-CN" altLang="en-US" sz="2800" b="1" dirty="0" smtClean="0">
                <a:latin typeface="宋体" pitchFamily="2" charset="-122"/>
              </a:rPr>
              <a:t>化产物</a:t>
            </a:r>
            <a:endParaRPr lang="zh-CN" altLang="en-US" sz="2800" b="1" dirty="0">
              <a:latin typeface="宋体" pitchFamily="2" charset="-122"/>
            </a:endParaRPr>
          </a:p>
        </p:txBody>
      </p:sp>
      <p:sp>
        <p:nvSpPr>
          <p:cNvPr id="146436" name="Rectangle 4"/>
          <p:cNvSpPr>
            <a:spLocks noChangeArrowheads="1"/>
          </p:cNvSpPr>
          <p:nvPr/>
        </p:nvSpPr>
        <p:spPr bwMode="auto">
          <a:xfrm>
            <a:off x="1220334" y="924400"/>
            <a:ext cx="4032251" cy="523220"/>
          </a:xfrm>
          <a:prstGeom prst="rect">
            <a:avLst/>
          </a:prstGeom>
          <a:noFill/>
          <a:ln w="9525">
            <a:noFill/>
            <a:miter lim="800000"/>
            <a:headEnd/>
            <a:tailEnd/>
          </a:ln>
          <a:effectLst/>
        </p:spPr>
        <p:txBody>
          <a:bodyPr>
            <a:spAutoFit/>
          </a:bodyPr>
          <a:lstStyle/>
          <a:p>
            <a:r>
              <a:rPr lang="en-US" altLang="zh-CN" sz="2800" b="1" dirty="0">
                <a:solidFill>
                  <a:srgbClr val="0000FF"/>
                </a:solidFill>
                <a:latin typeface="宋体" pitchFamily="2" charset="-122"/>
              </a:rPr>
              <a:t>2</a:t>
            </a:r>
            <a:r>
              <a:rPr lang="zh-CN" altLang="en-US" sz="2800" b="1" dirty="0">
                <a:solidFill>
                  <a:srgbClr val="0000FF"/>
                </a:solidFill>
                <a:latin typeface="宋体" pitchFamily="2" charset="-122"/>
              </a:rPr>
              <a:t>、四对概念</a:t>
            </a:r>
          </a:p>
        </p:txBody>
      </p:sp>
      <p:sp>
        <p:nvSpPr>
          <p:cNvPr id="146437" name="Text Box 5"/>
          <p:cNvSpPr txBox="1">
            <a:spLocks noChangeArrowheads="1"/>
          </p:cNvSpPr>
          <p:nvPr/>
        </p:nvSpPr>
        <p:spPr bwMode="auto">
          <a:xfrm>
            <a:off x="1172720" y="1722416"/>
            <a:ext cx="7969251" cy="523220"/>
          </a:xfrm>
          <a:prstGeom prst="rect">
            <a:avLst/>
          </a:prstGeom>
          <a:noFill/>
          <a:ln w="9525">
            <a:noFill/>
            <a:miter lim="800000"/>
            <a:headEnd/>
            <a:tailEnd/>
          </a:ln>
          <a:effectLst/>
        </p:spPr>
        <p:txBody>
          <a:bodyPr>
            <a:spAutoFit/>
          </a:bodyPr>
          <a:lstStyle/>
          <a:p>
            <a:r>
              <a:rPr lang="zh-CN" altLang="en-US" sz="2800" b="1" dirty="0">
                <a:solidFill>
                  <a:srgbClr val="0000FF"/>
                </a:solidFill>
                <a:latin typeface="Garamond" pitchFamily="18" charset="0"/>
              </a:rPr>
              <a:t>化合价</a:t>
            </a:r>
            <a:r>
              <a:rPr lang="zh-CN" altLang="en-US" sz="2800" b="1" dirty="0">
                <a:solidFill>
                  <a:srgbClr val="FF0000"/>
                </a:solidFill>
                <a:latin typeface="Garamond" pitchFamily="18" charset="0"/>
              </a:rPr>
              <a:t>降</a:t>
            </a:r>
            <a:r>
              <a:rPr lang="zh-CN" altLang="en-US" sz="2800" b="1" dirty="0">
                <a:solidFill>
                  <a:srgbClr val="0000FF"/>
                </a:solidFill>
                <a:latin typeface="Garamond" pitchFamily="18" charset="0"/>
              </a:rPr>
              <a:t>低，</a:t>
            </a:r>
            <a:r>
              <a:rPr lang="zh-CN" altLang="en-US" sz="2800" b="1" dirty="0">
                <a:solidFill>
                  <a:srgbClr val="FF0000"/>
                </a:solidFill>
                <a:latin typeface="Arial" charset="0"/>
              </a:rPr>
              <a:t>得</a:t>
            </a:r>
            <a:r>
              <a:rPr kumimoji="1" lang="zh-CN" altLang="en-US" sz="2800" b="1" dirty="0">
                <a:solidFill>
                  <a:srgbClr val="0000FF"/>
                </a:solidFill>
                <a:latin typeface="Arial" charset="0"/>
              </a:rPr>
              <a:t>电子，发生</a:t>
            </a:r>
            <a:r>
              <a:rPr kumimoji="1" lang="zh-CN" altLang="en-US" sz="2800" b="1" dirty="0">
                <a:solidFill>
                  <a:srgbClr val="FF0000"/>
                </a:solidFill>
                <a:latin typeface="Arial" charset="0"/>
              </a:rPr>
              <a:t>还原反应</a:t>
            </a:r>
          </a:p>
        </p:txBody>
      </p:sp>
      <p:grpSp>
        <p:nvGrpSpPr>
          <p:cNvPr id="2" name="Group 6"/>
          <p:cNvGrpSpPr>
            <a:grpSpLocks/>
          </p:cNvGrpSpPr>
          <p:nvPr/>
        </p:nvGrpSpPr>
        <p:grpSpPr bwMode="auto">
          <a:xfrm>
            <a:off x="1582950" y="2305171"/>
            <a:ext cx="3669635" cy="547937"/>
            <a:chOff x="1156" y="2112"/>
            <a:chExt cx="2087" cy="320"/>
          </a:xfrm>
        </p:grpSpPr>
        <p:sp>
          <p:nvSpPr>
            <p:cNvPr id="146439" name="Line 7"/>
            <p:cNvSpPr>
              <a:spLocks noChangeShapeType="1"/>
            </p:cNvSpPr>
            <p:nvPr/>
          </p:nvSpPr>
          <p:spPr bwMode="auto">
            <a:xfrm>
              <a:off x="3243" y="2112"/>
              <a:ext cx="0" cy="302"/>
            </a:xfrm>
            <a:prstGeom prst="line">
              <a:avLst/>
            </a:prstGeom>
            <a:noFill/>
            <a:ln w="57150">
              <a:solidFill>
                <a:srgbClr val="FF0000"/>
              </a:solidFill>
              <a:round/>
              <a:headEnd/>
              <a:tailEnd type="triangle" w="med" len="med"/>
            </a:ln>
            <a:effectLst/>
          </p:spPr>
          <p:txBody>
            <a:bodyPr/>
            <a:lstStyle/>
            <a:p>
              <a:endParaRPr lang="zh-CN" altLang="en-US" sz="2800"/>
            </a:p>
          </p:txBody>
        </p:sp>
        <p:sp>
          <p:nvSpPr>
            <p:cNvPr id="146440" name="Freeform 8"/>
            <p:cNvSpPr>
              <a:spLocks/>
            </p:cNvSpPr>
            <p:nvPr/>
          </p:nvSpPr>
          <p:spPr bwMode="auto">
            <a:xfrm>
              <a:off x="1156" y="2114"/>
              <a:ext cx="2087" cy="318"/>
            </a:xfrm>
            <a:custGeom>
              <a:avLst/>
              <a:gdLst/>
              <a:ahLst/>
              <a:cxnLst>
                <a:cxn ang="0">
                  <a:pos x="0" y="273"/>
                </a:cxn>
                <a:cxn ang="0">
                  <a:pos x="0" y="0"/>
                </a:cxn>
                <a:cxn ang="0">
                  <a:pos x="1996" y="0"/>
                </a:cxn>
              </a:cxnLst>
              <a:rect l="0" t="0" r="r" b="b"/>
              <a:pathLst>
                <a:path w="1996" h="273">
                  <a:moveTo>
                    <a:pt x="0" y="273"/>
                  </a:moveTo>
                  <a:lnTo>
                    <a:pt x="0" y="0"/>
                  </a:lnTo>
                  <a:lnTo>
                    <a:pt x="1996" y="0"/>
                  </a:lnTo>
                </a:path>
              </a:pathLst>
            </a:custGeom>
            <a:noFill/>
            <a:ln w="57150" cmpd="sng">
              <a:solidFill>
                <a:srgbClr val="FF0000"/>
              </a:solidFill>
              <a:round/>
              <a:headEnd/>
              <a:tailEnd/>
            </a:ln>
            <a:effectLst/>
          </p:spPr>
          <p:txBody>
            <a:bodyPr/>
            <a:lstStyle/>
            <a:p>
              <a:endParaRPr lang="zh-CN" altLang="en-US" sz="2800"/>
            </a:p>
          </p:txBody>
        </p:sp>
      </p:grpSp>
      <p:sp>
        <p:nvSpPr>
          <p:cNvPr id="146441" name="Text Box 9"/>
          <p:cNvSpPr txBox="1">
            <a:spLocks noChangeArrowheads="1"/>
          </p:cNvSpPr>
          <p:nvPr/>
        </p:nvSpPr>
        <p:spPr bwMode="auto">
          <a:xfrm>
            <a:off x="3138238" y="3956005"/>
            <a:ext cx="7351183" cy="523220"/>
          </a:xfrm>
          <a:prstGeom prst="rect">
            <a:avLst/>
          </a:prstGeom>
          <a:noFill/>
          <a:ln w="9525">
            <a:noFill/>
            <a:miter lim="800000"/>
            <a:headEnd/>
            <a:tailEnd/>
          </a:ln>
          <a:effectLst/>
        </p:spPr>
        <p:txBody>
          <a:bodyPr>
            <a:spAutoFit/>
          </a:bodyPr>
          <a:lstStyle/>
          <a:p>
            <a:r>
              <a:rPr lang="zh-CN" altLang="en-US" sz="2800" b="1" dirty="0">
                <a:solidFill>
                  <a:srgbClr val="0000FF"/>
                </a:solidFill>
                <a:latin typeface="Garamond" pitchFamily="18" charset="0"/>
              </a:rPr>
              <a:t>化合价</a:t>
            </a:r>
            <a:r>
              <a:rPr lang="zh-CN" altLang="en-US" sz="2800" b="1" dirty="0">
                <a:solidFill>
                  <a:srgbClr val="FF0000"/>
                </a:solidFill>
                <a:latin typeface="Garamond" pitchFamily="18" charset="0"/>
              </a:rPr>
              <a:t>升高</a:t>
            </a:r>
            <a:r>
              <a:rPr lang="zh-CN" altLang="en-US" sz="2800" b="1" dirty="0">
                <a:solidFill>
                  <a:srgbClr val="0000FF"/>
                </a:solidFill>
                <a:latin typeface="Garamond" pitchFamily="18" charset="0"/>
              </a:rPr>
              <a:t>，</a:t>
            </a:r>
            <a:r>
              <a:rPr lang="zh-CN" altLang="en-US" sz="2800" b="1" dirty="0">
                <a:solidFill>
                  <a:srgbClr val="FF0000"/>
                </a:solidFill>
                <a:latin typeface="Arial" charset="0"/>
              </a:rPr>
              <a:t>失</a:t>
            </a:r>
            <a:r>
              <a:rPr kumimoji="1" lang="zh-CN" altLang="en-US" sz="2800" b="1" dirty="0">
                <a:solidFill>
                  <a:srgbClr val="0000FF"/>
                </a:solidFill>
                <a:latin typeface="Arial" charset="0"/>
              </a:rPr>
              <a:t>电子，发生</a:t>
            </a:r>
            <a:r>
              <a:rPr kumimoji="1" lang="zh-CN" altLang="en-US" sz="2800" b="1" dirty="0">
                <a:solidFill>
                  <a:srgbClr val="FF0000"/>
                </a:solidFill>
                <a:latin typeface="Arial" charset="0"/>
              </a:rPr>
              <a:t>氧化反应</a:t>
            </a:r>
          </a:p>
        </p:txBody>
      </p:sp>
      <p:grpSp>
        <p:nvGrpSpPr>
          <p:cNvPr id="3" name="Group 10"/>
          <p:cNvGrpSpPr>
            <a:grpSpLocks/>
          </p:cNvGrpSpPr>
          <p:nvPr/>
        </p:nvGrpSpPr>
        <p:grpSpPr bwMode="auto">
          <a:xfrm>
            <a:off x="2877952" y="3279938"/>
            <a:ext cx="3935877" cy="576262"/>
            <a:chOff x="2200" y="2886"/>
            <a:chExt cx="2858" cy="363"/>
          </a:xfrm>
        </p:grpSpPr>
        <p:sp>
          <p:nvSpPr>
            <p:cNvPr id="146443" name="Line 11"/>
            <p:cNvSpPr>
              <a:spLocks noChangeShapeType="1"/>
            </p:cNvSpPr>
            <p:nvPr/>
          </p:nvSpPr>
          <p:spPr bwMode="auto">
            <a:xfrm rot="10800000" flipH="1">
              <a:off x="5057" y="2886"/>
              <a:ext cx="0" cy="221"/>
            </a:xfrm>
            <a:prstGeom prst="line">
              <a:avLst/>
            </a:prstGeom>
            <a:noFill/>
            <a:ln w="57150">
              <a:solidFill>
                <a:srgbClr val="FF0000"/>
              </a:solidFill>
              <a:round/>
              <a:headEnd/>
              <a:tailEnd type="triangle" w="med" len="med"/>
            </a:ln>
            <a:effectLst/>
          </p:spPr>
          <p:txBody>
            <a:bodyPr/>
            <a:lstStyle/>
            <a:p>
              <a:endParaRPr lang="zh-CN" altLang="en-US" sz="2800"/>
            </a:p>
          </p:txBody>
        </p:sp>
        <p:grpSp>
          <p:nvGrpSpPr>
            <p:cNvPr id="4" name="Group 12"/>
            <p:cNvGrpSpPr>
              <a:grpSpLocks/>
            </p:cNvGrpSpPr>
            <p:nvPr/>
          </p:nvGrpSpPr>
          <p:grpSpPr bwMode="auto">
            <a:xfrm>
              <a:off x="2200" y="2986"/>
              <a:ext cx="2858" cy="263"/>
              <a:chOff x="2200" y="2882"/>
              <a:chExt cx="2858" cy="263"/>
            </a:xfrm>
          </p:grpSpPr>
          <p:sp>
            <p:nvSpPr>
              <p:cNvPr id="146445" name="Freeform 13"/>
              <p:cNvSpPr>
                <a:spLocks/>
              </p:cNvSpPr>
              <p:nvPr/>
            </p:nvSpPr>
            <p:spPr bwMode="auto">
              <a:xfrm rot="10800000">
                <a:off x="2200" y="2886"/>
                <a:ext cx="2858" cy="259"/>
              </a:xfrm>
              <a:custGeom>
                <a:avLst/>
                <a:gdLst/>
                <a:ahLst/>
                <a:cxnLst>
                  <a:cxn ang="0">
                    <a:pos x="0" y="273"/>
                  </a:cxn>
                  <a:cxn ang="0">
                    <a:pos x="0" y="0"/>
                  </a:cxn>
                  <a:cxn ang="0">
                    <a:pos x="1996" y="0"/>
                  </a:cxn>
                </a:cxnLst>
                <a:rect l="0" t="0" r="r" b="b"/>
                <a:pathLst>
                  <a:path w="1996" h="273">
                    <a:moveTo>
                      <a:pt x="0" y="273"/>
                    </a:moveTo>
                    <a:lnTo>
                      <a:pt x="0" y="0"/>
                    </a:lnTo>
                    <a:lnTo>
                      <a:pt x="1996" y="0"/>
                    </a:lnTo>
                  </a:path>
                </a:pathLst>
              </a:custGeom>
              <a:noFill/>
              <a:ln w="57150" cmpd="sng">
                <a:solidFill>
                  <a:srgbClr val="FF0000"/>
                </a:solidFill>
                <a:round/>
                <a:headEnd/>
                <a:tailEnd/>
              </a:ln>
              <a:effectLst/>
            </p:spPr>
            <p:txBody>
              <a:bodyPr/>
              <a:lstStyle/>
              <a:p>
                <a:endParaRPr lang="zh-CN" altLang="en-US" sz="2800"/>
              </a:p>
            </p:txBody>
          </p:sp>
          <p:sp>
            <p:nvSpPr>
              <p:cNvPr id="146446" name="Line 14"/>
              <p:cNvSpPr>
                <a:spLocks noChangeShapeType="1"/>
              </p:cNvSpPr>
              <p:nvPr/>
            </p:nvSpPr>
            <p:spPr bwMode="auto">
              <a:xfrm>
                <a:off x="2200" y="2882"/>
                <a:ext cx="17" cy="258"/>
              </a:xfrm>
              <a:prstGeom prst="line">
                <a:avLst/>
              </a:prstGeom>
              <a:noFill/>
              <a:ln w="57150">
                <a:solidFill>
                  <a:srgbClr val="FF0000"/>
                </a:solidFill>
                <a:round/>
                <a:headEnd/>
                <a:tailEnd/>
              </a:ln>
              <a:effectLst/>
            </p:spPr>
            <p:txBody>
              <a:bodyPr/>
              <a:lstStyle/>
              <a:p>
                <a:endParaRPr lang="zh-CN" altLang="en-US" sz="2800"/>
              </a:p>
            </p:txBody>
          </p:sp>
        </p:grpSp>
      </p:grpSp>
      <p:sp>
        <p:nvSpPr>
          <p:cNvPr id="18" name="下箭头 17"/>
          <p:cNvSpPr/>
          <p:nvPr/>
        </p:nvSpPr>
        <p:spPr>
          <a:xfrm>
            <a:off x="1301262" y="3423256"/>
            <a:ext cx="131333" cy="92373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19" name="下箭头 18"/>
          <p:cNvSpPr/>
          <p:nvPr/>
        </p:nvSpPr>
        <p:spPr>
          <a:xfrm>
            <a:off x="2427115" y="3423256"/>
            <a:ext cx="153037" cy="92373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20" name="矩形 19"/>
          <p:cNvSpPr/>
          <p:nvPr/>
        </p:nvSpPr>
        <p:spPr>
          <a:xfrm>
            <a:off x="610022" y="4430761"/>
            <a:ext cx="1266693" cy="523220"/>
          </a:xfrm>
          <a:prstGeom prst="rect">
            <a:avLst/>
          </a:prstGeom>
          <a:ln>
            <a:solidFill>
              <a:srgbClr val="FF0000"/>
            </a:solidFill>
          </a:ln>
        </p:spPr>
        <p:txBody>
          <a:bodyPr wrap="none">
            <a:spAutoFit/>
          </a:bodyPr>
          <a:lstStyle/>
          <a:p>
            <a:r>
              <a:rPr lang="zh-CN" altLang="en-US" sz="2800" b="1" dirty="0" smtClean="0">
                <a:latin typeface="宋体" pitchFamily="2" charset="-122"/>
              </a:rPr>
              <a:t>氧化性</a:t>
            </a:r>
            <a:endParaRPr lang="zh-CN" altLang="en-US" sz="2800" dirty="0"/>
          </a:p>
        </p:txBody>
      </p:sp>
      <p:sp>
        <p:nvSpPr>
          <p:cNvPr id="21" name="矩形 20"/>
          <p:cNvSpPr/>
          <p:nvPr/>
        </p:nvSpPr>
        <p:spPr>
          <a:xfrm>
            <a:off x="2069069" y="4443041"/>
            <a:ext cx="1266693" cy="523220"/>
          </a:xfrm>
          <a:prstGeom prst="rect">
            <a:avLst/>
          </a:prstGeom>
          <a:ln>
            <a:solidFill>
              <a:srgbClr val="FF0000"/>
            </a:solidFill>
          </a:ln>
        </p:spPr>
        <p:txBody>
          <a:bodyPr wrap="none">
            <a:spAutoFit/>
          </a:bodyPr>
          <a:lstStyle/>
          <a:p>
            <a:r>
              <a:rPr lang="zh-CN" altLang="en-US" sz="2800" b="1" dirty="0" smtClean="0">
                <a:latin typeface="宋体" pitchFamily="2" charset="-122"/>
              </a:rPr>
              <a:t>还原性</a:t>
            </a:r>
            <a:endParaRPr lang="zh-CN" altLang="en-US" sz="2800"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4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64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64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2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up)">
                                      <p:cBhvr>
                                        <p:cTn id="37" dur="20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p:bldP spid="146437" grpId="0"/>
      <p:bldP spid="146441" grpId="0"/>
      <p:bldP spid="18" grpId="0" animBg="1"/>
      <p:bldP spid="19" grpId="0" animBg="1"/>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1426309" y="2090250"/>
            <a:ext cx="9878484" cy="3222998"/>
          </a:xfrm>
          <a:prstGeom prst="rect">
            <a:avLst/>
          </a:prstGeom>
          <a:noFill/>
          <a:ln w="9525">
            <a:noFill/>
            <a:miter lim="800000"/>
            <a:headEnd/>
            <a:tailEnd/>
          </a:ln>
          <a:effectLst/>
        </p:spPr>
        <p:txBody>
          <a:bodyPr>
            <a:spAutoFit/>
          </a:bodyPr>
          <a:lstStyle/>
          <a:p>
            <a:pPr>
              <a:lnSpc>
                <a:spcPct val="150000"/>
              </a:lnSpc>
            </a:pPr>
            <a:r>
              <a:rPr kumimoji="1" lang="en-US" altLang="zh-CN" sz="2800" dirty="0">
                <a:latin typeface="宋体" pitchFamily="2" charset="-122"/>
              </a:rPr>
              <a:t>1</a:t>
            </a:r>
            <a:r>
              <a:rPr kumimoji="1" lang="zh-CN" altLang="en-US" sz="2800" dirty="0">
                <a:latin typeface="宋体" pitchFamily="2" charset="-122"/>
              </a:rPr>
              <a:t>、有关氧化还原反应的下列叙述，正确的是</a:t>
            </a:r>
            <a:r>
              <a:rPr kumimoji="1" lang="en-US" altLang="zh-CN" sz="2800" dirty="0">
                <a:latin typeface="宋体" pitchFamily="2" charset="-122"/>
              </a:rPr>
              <a:t>(    )</a:t>
            </a:r>
          </a:p>
          <a:p>
            <a:pPr>
              <a:lnSpc>
                <a:spcPct val="150000"/>
              </a:lnSpc>
            </a:pPr>
            <a:r>
              <a:rPr kumimoji="1" lang="en-US" altLang="zh-CN" sz="2800" dirty="0">
                <a:latin typeface="宋体" pitchFamily="2" charset="-122"/>
              </a:rPr>
              <a:t>A</a:t>
            </a:r>
            <a:r>
              <a:rPr kumimoji="1" lang="zh-CN" altLang="en-US" sz="2800" dirty="0">
                <a:latin typeface="宋体" pitchFamily="2" charset="-122"/>
              </a:rPr>
              <a:t>、失电子的物质做氧化剂</a:t>
            </a:r>
          </a:p>
          <a:p>
            <a:pPr>
              <a:lnSpc>
                <a:spcPct val="150000"/>
              </a:lnSpc>
            </a:pPr>
            <a:r>
              <a:rPr kumimoji="1" lang="en-US" altLang="zh-CN" sz="2800" dirty="0">
                <a:latin typeface="宋体" pitchFamily="2" charset="-122"/>
              </a:rPr>
              <a:t>B</a:t>
            </a:r>
            <a:r>
              <a:rPr kumimoji="1" lang="zh-CN" altLang="en-US" sz="2800" dirty="0">
                <a:latin typeface="宋体" pitchFamily="2" charset="-122"/>
              </a:rPr>
              <a:t>、有元素化合价升高的的反应是还原反应</a:t>
            </a:r>
          </a:p>
          <a:p>
            <a:pPr>
              <a:lnSpc>
                <a:spcPct val="150000"/>
              </a:lnSpc>
            </a:pPr>
            <a:r>
              <a:rPr kumimoji="1" lang="en-US" altLang="zh-CN" sz="2800" dirty="0">
                <a:latin typeface="宋体" pitchFamily="2" charset="-122"/>
              </a:rPr>
              <a:t>C</a:t>
            </a:r>
            <a:r>
              <a:rPr kumimoji="1" lang="zh-CN" altLang="en-US" sz="2800" dirty="0">
                <a:latin typeface="宋体" pitchFamily="2" charset="-122"/>
              </a:rPr>
              <a:t>、还原剂失电子越多，其还原性越强</a:t>
            </a:r>
          </a:p>
          <a:p>
            <a:pPr>
              <a:lnSpc>
                <a:spcPct val="150000"/>
              </a:lnSpc>
            </a:pPr>
            <a:r>
              <a:rPr kumimoji="1" lang="en-US" altLang="zh-CN" sz="2800" dirty="0">
                <a:latin typeface="宋体" pitchFamily="2" charset="-122"/>
              </a:rPr>
              <a:t>D</a:t>
            </a:r>
            <a:r>
              <a:rPr kumimoji="1" lang="zh-CN" altLang="en-US" sz="2800" dirty="0">
                <a:latin typeface="宋体" pitchFamily="2" charset="-122"/>
              </a:rPr>
              <a:t>、氧化还原反应的本质是电子的转移</a:t>
            </a:r>
          </a:p>
        </p:txBody>
      </p:sp>
      <p:sp>
        <p:nvSpPr>
          <p:cNvPr id="148483" name="Text Box 3"/>
          <p:cNvSpPr txBox="1">
            <a:spLocks noChangeArrowheads="1"/>
          </p:cNvSpPr>
          <p:nvPr/>
        </p:nvSpPr>
        <p:spPr bwMode="auto">
          <a:xfrm>
            <a:off x="8799916" y="2158720"/>
            <a:ext cx="1071033" cy="584775"/>
          </a:xfrm>
          <a:prstGeom prst="rect">
            <a:avLst/>
          </a:prstGeom>
          <a:noFill/>
          <a:ln w="9525">
            <a:noFill/>
            <a:miter lim="800000"/>
            <a:headEnd/>
            <a:tailEnd/>
          </a:ln>
          <a:effectLst/>
        </p:spPr>
        <p:txBody>
          <a:bodyPr>
            <a:spAutoFit/>
          </a:bodyPr>
          <a:lstStyle/>
          <a:p>
            <a:pPr>
              <a:spcBef>
                <a:spcPct val="50000"/>
              </a:spcBef>
            </a:pPr>
            <a:r>
              <a:rPr kumimoji="1" lang="en-US" altLang="zh-CN" sz="3200" b="1" dirty="0">
                <a:solidFill>
                  <a:srgbClr val="FF0000"/>
                </a:solidFill>
                <a:latin typeface="楷体_GB2312" pitchFamily="49" charset="-122"/>
                <a:ea typeface="楷体_GB2312" pitchFamily="49" charset="-122"/>
              </a:rPr>
              <a:t>D</a:t>
            </a:r>
          </a:p>
        </p:txBody>
      </p:sp>
      <p:pic>
        <p:nvPicPr>
          <p:cNvPr id="148485" name="Picture 5" descr="Untitled-1"/>
          <p:cNvPicPr>
            <a:picLocks noChangeAspect="1" noChangeArrowheads="1"/>
          </p:cNvPicPr>
          <p:nvPr/>
        </p:nvPicPr>
        <p:blipFill>
          <a:blip r:embed="rId2" cstate="print"/>
          <a:srcRect/>
          <a:stretch>
            <a:fillRect/>
          </a:stretch>
        </p:blipFill>
        <p:spPr bwMode="auto">
          <a:xfrm>
            <a:off x="3372664" y="712624"/>
            <a:ext cx="5240867" cy="898525"/>
          </a:xfrm>
          <a:prstGeom prst="rect">
            <a:avLst/>
          </a:prstGeom>
          <a:noFill/>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48483"/>
                                        </p:tgtEl>
                                        <p:attrNameLst>
                                          <p:attrName>style.visibility</p:attrName>
                                        </p:attrNameLst>
                                      </p:cBhvr>
                                      <p:to>
                                        <p:strVal val="visible"/>
                                      </p:to>
                                    </p:set>
                                    <p:anim calcmode="lin" valueType="num">
                                      <p:cBhvr additive="base">
                                        <p:cTn id="7" dur="500" fill="hold"/>
                                        <p:tgtEl>
                                          <p:spTgt spid="148483"/>
                                        </p:tgtEl>
                                        <p:attrNameLst>
                                          <p:attrName>ppt_x</p:attrName>
                                        </p:attrNameLst>
                                      </p:cBhvr>
                                      <p:tavLst>
                                        <p:tav tm="0">
                                          <p:val>
                                            <p:strVal val="1+#ppt_w/2"/>
                                          </p:val>
                                        </p:tav>
                                        <p:tav tm="100000">
                                          <p:val>
                                            <p:strVal val="#ppt_x"/>
                                          </p:val>
                                        </p:tav>
                                      </p:tavLst>
                                    </p:anim>
                                    <p:anim calcmode="lin" valueType="num">
                                      <p:cBhvr additive="base">
                                        <p:cTn id="8" dur="500" fill="hold"/>
                                        <p:tgtEl>
                                          <p:spTgt spid="14848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67950" y="608016"/>
            <a:ext cx="7437395"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2400" b="1" i="0" u="none" strike="noStrike" cap="none" normalizeH="0" baseline="0" dirty="0" smtClean="0">
                <a:ln>
                  <a:noFill/>
                </a:ln>
                <a:solidFill>
                  <a:srgbClr val="000000"/>
                </a:solidFill>
                <a:effectLst/>
                <a:latin typeface="+mn-ea"/>
                <a:cs typeface="Times New Roman" pitchFamily="18" charset="0"/>
              </a:rPr>
              <a:t> </a:t>
            </a:r>
            <a:r>
              <a:rPr kumimoji="0" lang="zh-CN" sz="3200" b="1" i="0" u="none" strike="noStrike" cap="none" normalizeH="0" baseline="0" dirty="0" smtClean="0">
                <a:ln>
                  <a:noFill/>
                </a:ln>
                <a:solidFill>
                  <a:srgbClr val="000000"/>
                </a:solidFill>
                <a:effectLst/>
                <a:latin typeface="+mn-ea"/>
                <a:cs typeface="Times New Roman" pitchFamily="18" charset="0"/>
              </a:rPr>
              <a:t>讨论：以下反应属于何种基本反应类型？</a:t>
            </a:r>
            <a:endParaRPr kumimoji="0" lang="zh-CN" sz="3200" b="1" i="0" u="none" strike="noStrike" cap="none" normalizeH="0" baseline="0" dirty="0" smtClean="0">
              <a:ln>
                <a:noFill/>
              </a:ln>
              <a:solidFill>
                <a:schemeClr val="tx1"/>
              </a:solidFill>
              <a:effectLst/>
              <a:latin typeface="+mn-ea"/>
              <a:cs typeface="宋体" pitchFamily="2" charset="-122"/>
            </a:endParaRPr>
          </a:p>
        </p:txBody>
      </p:sp>
      <p:sp>
        <p:nvSpPr>
          <p:cNvPr id="12" name="TextBox 11"/>
          <p:cNvSpPr txBox="1"/>
          <p:nvPr/>
        </p:nvSpPr>
        <p:spPr>
          <a:xfrm>
            <a:off x="895350" y="1283677"/>
            <a:ext cx="5474911" cy="5262979"/>
          </a:xfrm>
          <a:prstGeom prst="rect">
            <a:avLst/>
          </a:prstGeom>
          <a:noFill/>
        </p:spPr>
        <p:txBody>
          <a:bodyPr wrap="square" rtlCol="0">
            <a:spAutoFit/>
          </a:bodyPr>
          <a:lstStyle/>
          <a:p>
            <a:pPr>
              <a:lnSpc>
                <a:spcPct val="150000"/>
              </a:lnSpc>
            </a:pPr>
            <a:r>
              <a:rPr lang="en-US" altLang="zh-CN" sz="2800" dirty="0" smtClean="0">
                <a:latin typeface="Times New Roman" panose="02020603050405020304" pitchFamily="18" charset="0"/>
                <a:cs typeface="Times New Roman" panose="02020603050405020304" pitchFamily="18" charset="0"/>
              </a:rPr>
              <a:t>SO</a:t>
            </a:r>
            <a:r>
              <a:rPr lang="en-US" altLang="zh-CN" sz="2800" baseline="-25000" dirty="0" smtClean="0">
                <a:latin typeface="Times New Roman" panose="02020603050405020304" pitchFamily="18" charset="0"/>
                <a:cs typeface="Times New Roman" panose="02020603050405020304" pitchFamily="18" charset="0"/>
              </a:rPr>
              <a:t>3</a:t>
            </a:r>
            <a:r>
              <a:rPr lang="en-US" altLang="zh-CN" sz="2800" dirty="0" smtClean="0">
                <a:latin typeface="Times New Roman" panose="02020603050405020304" pitchFamily="18" charset="0"/>
                <a:cs typeface="Times New Roman" panose="02020603050405020304" pitchFamily="18" charset="0"/>
              </a:rPr>
              <a:t>+H</a:t>
            </a:r>
            <a:r>
              <a:rPr lang="en-US" altLang="zh-CN" sz="2800" baseline="-25000" dirty="0" smtClean="0">
                <a:latin typeface="Times New Roman" panose="02020603050405020304" pitchFamily="18" charset="0"/>
                <a:cs typeface="Times New Roman" panose="02020603050405020304" pitchFamily="18" charset="0"/>
              </a:rPr>
              <a:t>2</a:t>
            </a:r>
            <a:r>
              <a:rPr lang="en-US" altLang="zh-CN" sz="2800" dirty="0" smtClean="0">
                <a:latin typeface="Times New Roman" panose="02020603050405020304" pitchFamily="18" charset="0"/>
                <a:cs typeface="Times New Roman" panose="02020603050405020304" pitchFamily="18" charset="0"/>
              </a:rPr>
              <a:t>O = H</a:t>
            </a:r>
            <a:r>
              <a:rPr lang="en-US" altLang="zh-CN" sz="2800" baseline="-25000" dirty="0" smtClean="0">
                <a:latin typeface="Times New Roman" panose="02020603050405020304" pitchFamily="18" charset="0"/>
                <a:cs typeface="Times New Roman" panose="02020603050405020304" pitchFamily="18" charset="0"/>
              </a:rPr>
              <a:t>2</a:t>
            </a:r>
            <a:r>
              <a:rPr lang="en-US" altLang="zh-CN" sz="2800" dirty="0" smtClean="0">
                <a:latin typeface="Times New Roman" panose="02020603050405020304" pitchFamily="18" charset="0"/>
                <a:cs typeface="Times New Roman" panose="02020603050405020304" pitchFamily="18" charset="0"/>
              </a:rPr>
              <a:t>SO</a:t>
            </a:r>
            <a:r>
              <a:rPr lang="en-US" altLang="zh-CN" sz="2800" baseline="-25000" dirty="0" smtClean="0">
                <a:latin typeface="Times New Roman" panose="02020603050405020304" pitchFamily="18" charset="0"/>
                <a:cs typeface="Times New Roman" panose="02020603050405020304" pitchFamily="18" charset="0"/>
              </a:rPr>
              <a:t>4</a:t>
            </a:r>
            <a:r>
              <a:rPr lang="en-US" altLang="zh-CN" sz="2800" dirty="0" smtClean="0">
                <a:latin typeface="Times New Roman" panose="02020603050405020304" pitchFamily="18" charset="0"/>
                <a:cs typeface="Times New Roman" panose="02020603050405020304" pitchFamily="18" charset="0"/>
              </a:rPr>
              <a:t>                  </a:t>
            </a:r>
            <a:endParaRPr lang="zh-CN" altLang="zh-CN" sz="2800" dirty="0" smtClean="0">
              <a:latin typeface="Times New Roman" panose="02020603050405020304" pitchFamily="18" charset="0"/>
              <a:cs typeface="Times New Roman" panose="02020603050405020304" pitchFamily="18" charset="0"/>
            </a:endParaRPr>
          </a:p>
          <a:p>
            <a:pPr>
              <a:lnSpc>
                <a:spcPct val="150000"/>
              </a:lnSpc>
            </a:pPr>
            <a:r>
              <a:rPr lang="en-US" altLang="zh-CN" sz="2800" dirty="0" smtClean="0">
                <a:latin typeface="Times New Roman" panose="02020603050405020304" pitchFamily="18" charset="0"/>
                <a:cs typeface="Times New Roman" panose="02020603050405020304" pitchFamily="18" charset="0"/>
              </a:rPr>
              <a:t>2Cu+O</a:t>
            </a:r>
            <a:r>
              <a:rPr lang="en-US" altLang="zh-CN" sz="2800" baseline="-25000" dirty="0" smtClean="0">
                <a:latin typeface="Times New Roman" panose="02020603050405020304" pitchFamily="18" charset="0"/>
                <a:cs typeface="Times New Roman" panose="02020603050405020304" pitchFamily="18" charset="0"/>
              </a:rPr>
              <a:t>2</a:t>
            </a:r>
            <a:r>
              <a:rPr lang="en-US" altLang="zh-CN" sz="2800" dirty="0" smtClean="0">
                <a:latin typeface="Times New Roman" panose="02020603050405020304" pitchFamily="18" charset="0"/>
                <a:cs typeface="Times New Roman" panose="02020603050405020304" pitchFamily="18" charset="0"/>
              </a:rPr>
              <a:t>+CO</a:t>
            </a:r>
            <a:r>
              <a:rPr lang="en-US" altLang="zh-CN" sz="2800" baseline="-25000" dirty="0" smtClean="0">
                <a:latin typeface="Times New Roman" panose="02020603050405020304" pitchFamily="18" charset="0"/>
                <a:cs typeface="Times New Roman" panose="02020603050405020304" pitchFamily="18" charset="0"/>
              </a:rPr>
              <a:t>2</a:t>
            </a:r>
            <a:r>
              <a:rPr lang="en-US" altLang="zh-CN" sz="2800" dirty="0" smtClean="0">
                <a:latin typeface="Times New Roman" panose="02020603050405020304" pitchFamily="18" charset="0"/>
                <a:cs typeface="Times New Roman" panose="02020603050405020304" pitchFamily="18" charset="0"/>
              </a:rPr>
              <a:t>+H</a:t>
            </a:r>
            <a:r>
              <a:rPr lang="en-US" altLang="zh-CN" sz="2800" baseline="-25000" dirty="0" smtClean="0">
                <a:latin typeface="Times New Roman" panose="02020603050405020304" pitchFamily="18" charset="0"/>
                <a:cs typeface="Times New Roman" panose="02020603050405020304" pitchFamily="18" charset="0"/>
              </a:rPr>
              <a:t>2</a:t>
            </a:r>
            <a:r>
              <a:rPr lang="en-US" altLang="zh-CN" sz="2800" dirty="0" smtClean="0">
                <a:latin typeface="Times New Roman" panose="02020603050405020304" pitchFamily="18" charset="0"/>
                <a:cs typeface="Times New Roman" panose="02020603050405020304" pitchFamily="18" charset="0"/>
              </a:rPr>
              <a:t>O= Cu</a:t>
            </a:r>
            <a:r>
              <a:rPr lang="en-US" altLang="zh-CN" sz="2800" baseline="-25000" dirty="0" smtClean="0">
                <a:latin typeface="Times New Roman" panose="02020603050405020304" pitchFamily="18" charset="0"/>
                <a:cs typeface="Times New Roman" panose="02020603050405020304" pitchFamily="18" charset="0"/>
              </a:rPr>
              <a:t>2</a:t>
            </a:r>
            <a:r>
              <a:rPr lang="en-US" altLang="zh-CN" sz="2800" dirty="0" smtClean="0">
                <a:latin typeface="Times New Roman" panose="02020603050405020304" pitchFamily="18" charset="0"/>
                <a:cs typeface="Times New Roman" panose="02020603050405020304" pitchFamily="18" charset="0"/>
              </a:rPr>
              <a:t> (OH)</a:t>
            </a:r>
            <a:r>
              <a:rPr lang="en-US" altLang="zh-CN" sz="2800" baseline="-25000" dirty="0" smtClean="0">
                <a:latin typeface="Times New Roman" panose="02020603050405020304" pitchFamily="18" charset="0"/>
                <a:cs typeface="Times New Roman" panose="02020603050405020304" pitchFamily="18" charset="0"/>
              </a:rPr>
              <a:t>2</a:t>
            </a:r>
            <a:r>
              <a:rPr lang="en-US" altLang="zh-CN" sz="2800" dirty="0" smtClean="0">
                <a:latin typeface="Times New Roman" panose="02020603050405020304" pitchFamily="18" charset="0"/>
                <a:cs typeface="Times New Roman" panose="02020603050405020304" pitchFamily="18" charset="0"/>
              </a:rPr>
              <a:t>CO</a:t>
            </a:r>
            <a:r>
              <a:rPr lang="en-US" altLang="zh-CN" sz="2800" baseline="-25000" dirty="0" smtClean="0">
                <a:latin typeface="Times New Roman" panose="02020603050405020304" pitchFamily="18" charset="0"/>
                <a:cs typeface="Times New Roman" panose="02020603050405020304" pitchFamily="18" charset="0"/>
              </a:rPr>
              <a:t>3</a:t>
            </a:r>
            <a:endParaRPr lang="zh-CN" altLang="zh-CN" sz="2800" dirty="0" smtClean="0">
              <a:latin typeface="Times New Roman" panose="02020603050405020304" pitchFamily="18" charset="0"/>
              <a:cs typeface="Times New Roman" panose="02020603050405020304" pitchFamily="18" charset="0"/>
            </a:endParaRPr>
          </a:p>
          <a:p>
            <a:pPr>
              <a:lnSpc>
                <a:spcPct val="150000"/>
              </a:lnSpc>
            </a:pPr>
            <a:r>
              <a:rPr lang="en-US" altLang="zh-CN" sz="2800" dirty="0" smtClean="0">
                <a:latin typeface="Times New Roman" panose="02020603050405020304" pitchFamily="18" charset="0"/>
                <a:cs typeface="Times New Roman" panose="02020603050405020304" pitchFamily="18" charset="0"/>
              </a:rPr>
              <a:t>CaCO</a:t>
            </a:r>
            <a:r>
              <a:rPr lang="en-US" altLang="zh-CN" sz="2800" baseline="-25000" dirty="0" smtClean="0">
                <a:latin typeface="Times New Roman" panose="02020603050405020304" pitchFamily="18" charset="0"/>
                <a:cs typeface="Times New Roman" panose="02020603050405020304" pitchFamily="18" charset="0"/>
              </a:rPr>
              <a:t>3</a:t>
            </a:r>
            <a:r>
              <a:rPr lang="en-US" altLang="zh-CN" sz="2800" dirty="0" smtClean="0">
                <a:latin typeface="Times New Roman" panose="02020603050405020304" pitchFamily="18" charset="0"/>
                <a:cs typeface="Times New Roman" panose="02020603050405020304" pitchFamily="18" charset="0"/>
              </a:rPr>
              <a:t>          CaO+CO</a:t>
            </a:r>
            <a:r>
              <a:rPr lang="en-US" altLang="zh-CN" sz="2800" baseline="-25000" dirty="0" smtClean="0">
                <a:latin typeface="Times New Roman" panose="02020603050405020304" pitchFamily="18" charset="0"/>
                <a:cs typeface="Times New Roman" panose="02020603050405020304" pitchFamily="18" charset="0"/>
              </a:rPr>
              <a:t>2</a:t>
            </a:r>
            <a:r>
              <a:rPr lang="zh-CN" altLang="zh-CN" sz="2800" dirty="0" smtClean="0">
                <a:latin typeface="Times New Roman" panose="02020603050405020304" pitchFamily="18" charset="0"/>
                <a:cs typeface="Times New Roman" panose="02020603050405020304" pitchFamily="18" charset="0"/>
              </a:rPr>
              <a:t>↑</a:t>
            </a:r>
          </a:p>
          <a:p>
            <a:pPr>
              <a:lnSpc>
                <a:spcPct val="150000"/>
              </a:lnSpc>
            </a:pPr>
            <a:r>
              <a:rPr lang="en-US" altLang="zh-CN" sz="2800" dirty="0" smtClean="0">
                <a:latin typeface="Times New Roman" panose="02020603050405020304" pitchFamily="18" charset="0"/>
                <a:cs typeface="Times New Roman" panose="02020603050405020304" pitchFamily="18" charset="0"/>
              </a:rPr>
              <a:t>2KClO</a:t>
            </a:r>
            <a:r>
              <a:rPr lang="en-US" altLang="zh-CN" sz="2800" baseline="-25000" dirty="0" smtClean="0">
                <a:latin typeface="Times New Roman" panose="02020603050405020304" pitchFamily="18" charset="0"/>
                <a:cs typeface="Times New Roman" panose="02020603050405020304" pitchFamily="18" charset="0"/>
              </a:rPr>
              <a:t>3</a:t>
            </a:r>
            <a:r>
              <a:rPr lang="en-US" altLang="zh-CN" sz="2800" dirty="0" smtClean="0">
                <a:latin typeface="Times New Roman" panose="02020603050405020304" pitchFamily="18" charset="0"/>
                <a:cs typeface="Times New Roman" panose="02020603050405020304" pitchFamily="18" charset="0"/>
              </a:rPr>
              <a:t>        2KCl+3O</a:t>
            </a:r>
            <a:r>
              <a:rPr lang="en-US" altLang="zh-CN" sz="2800" baseline="-25000" dirty="0" smtClean="0">
                <a:latin typeface="Times New Roman" panose="02020603050405020304" pitchFamily="18" charset="0"/>
                <a:cs typeface="Times New Roman" panose="02020603050405020304" pitchFamily="18" charset="0"/>
              </a:rPr>
              <a:t>2</a:t>
            </a:r>
            <a:r>
              <a:rPr lang="en-US" altLang="zh-CN" sz="2800" dirty="0" smtClean="0">
                <a:latin typeface="Times New Roman" panose="02020603050405020304" pitchFamily="18" charset="0"/>
                <a:cs typeface="Times New Roman" panose="02020603050405020304" pitchFamily="18" charset="0"/>
              </a:rPr>
              <a:t> </a:t>
            </a:r>
            <a:r>
              <a:rPr lang="zh-CN" altLang="zh-CN" sz="2800" dirty="0" smtClean="0">
                <a:latin typeface="Times New Roman" panose="02020603050405020304" pitchFamily="18" charset="0"/>
                <a:cs typeface="Times New Roman" panose="02020603050405020304" pitchFamily="18" charset="0"/>
              </a:rPr>
              <a:t>↑</a:t>
            </a:r>
          </a:p>
          <a:p>
            <a:pPr>
              <a:lnSpc>
                <a:spcPct val="150000"/>
              </a:lnSpc>
            </a:pPr>
            <a:r>
              <a:rPr lang="en-US" altLang="zh-CN" sz="2800" dirty="0" smtClean="0">
                <a:latin typeface="Times New Roman" panose="02020603050405020304" pitchFamily="18" charset="0"/>
                <a:cs typeface="Times New Roman" panose="02020603050405020304" pitchFamily="18" charset="0"/>
              </a:rPr>
              <a:t>Fe+H</a:t>
            </a:r>
            <a:r>
              <a:rPr lang="en-US" altLang="zh-CN" sz="2800" baseline="-25000" dirty="0" smtClean="0">
                <a:latin typeface="Times New Roman" panose="02020603050405020304" pitchFamily="18" charset="0"/>
                <a:cs typeface="Times New Roman" panose="02020603050405020304" pitchFamily="18" charset="0"/>
              </a:rPr>
              <a:t>2</a:t>
            </a:r>
            <a:r>
              <a:rPr lang="en-US" altLang="zh-CN" sz="2800" dirty="0" smtClean="0">
                <a:latin typeface="Times New Roman" panose="02020603050405020304" pitchFamily="18" charset="0"/>
                <a:cs typeface="Times New Roman" panose="02020603050405020304" pitchFamily="18" charset="0"/>
              </a:rPr>
              <a:t>SO</a:t>
            </a:r>
            <a:r>
              <a:rPr lang="en-US" altLang="zh-CN" sz="2800" baseline="-25000" dirty="0" smtClean="0">
                <a:latin typeface="Times New Roman" panose="02020603050405020304" pitchFamily="18" charset="0"/>
                <a:cs typeface="Times New Roman" panose="02020603050405020304" pitchFamily="18" charset="0"/>
              </a:rPr>
              <a:t>4</a:t>
            </a:r>
            <a:r>
              <a:rPr lang="en-US" altLang="zh-CN" sz="2800" dirty="0" smtClean="0">
                <a:latin typeface="Times New Roman" panose="02020603050405020304" pitchFamily="18" charset="0"/>
                <a:cs typeface="Times New Roman" panose="02020603050405020304" pitchFamily="18" charset="0"/>
              </a:rPr>
              <a:t>(</a:t>
            </a:r>
            <a:r>
              <a:rPr lang="zh-CN" altLang="zh-CN" sz="2400" dirty="0" smtClean="0">
                <a:latin typeface="Times New Roman" panose="02020603050405020304" pitchFamily="18" charset="0"/>
                <a:cs typeface="Times New Roman" panose="02020603050405020304" pitchFamily="18" charset="0"/>
              </a:rPr>
              <a:t>稀</a:t>
            </a:r>
            <a:r>
              <a:rPr lang="en-US" altLang="zh-CN" sz="2800" dirty="0" smtClean="0">
                <a:latin typeface="Times New Roman" panose="02020603050405020304" pitchFamily="18" charset="0"/>
                <a:cs typeface="Times New Roman" panose="02020603050405020304" pitchFamily="18" charset="0"/>
              </a:rPr>
              <a:t>) =FeSO</a:t>
            </a:r>
            <a:r>
              <a:rPr lang="en-US" altLang="zh-CN" sz="2800" baseline="-25000" dirty="0" smtClean="0">
                <a:latin typeface="Times New Roman" panose="02020603050405020304" pitchFamily="18" charset="0"/>
                <a:cs typeface="Times New Roman" panose="02020603050405020304" pitchFamily="18" charset="0"/>
              </a:rPr>
              <a:t>4 </a:t>
            </a:r>
            <a:r>
              <a:rPr lang="en-US" altLang="zh-CN" sz="2800" dirty="0" smtClean="0">
                <a:latin typeface="Times New Roman" panose="02020603050405020304" pitchFamily="18" charset="0"/>
                <a:cs typeface="Times New Roman" panose="02020603050405020304" pitchFamily="18" charset="0"/>
              </a:rPr>
              <a:t>+ H</a:t>
            </a:r>
            <a:r>
              <a:rPr lang="en-US" altLang="zh-CN" sz="2800" baseline="-25000" dirty="0" smtClean="0">
                <a:latin typeface="Times New Roman" panose="02020603050405020304" pitchFamily="18" charset="0"/>
                <a:cs typeface="Times New Roman" panose="02020603050405020304" pitchFamily="18" charset="0"/>
              </a:rPr>
              <a:t>2</a:t>
            </a:r>
            <a:r>
              <a:rPr lang="zh-CN" altLang="zh-CN" sz="2800" dirty="0" smtClean="0">
                <a:latin typeface="Times New Roman" panose="02020603050405020304" pitchFamily="18" charset="0"/>
                <a:cs typeface="Times New Roman" panose="02020603050405020304" pitchFamily="18" charset="0"/>
              </a:rPr>
              <a:t>↑</a:t>
            </a:r>
          </a:p>
          <a:p>
            <a:pPr>
              <a:lnSpc>
                <a:spcPct val="150000"/>
              </a:lnSpc>
            </a:pPr>
            <a:r>
              <a:rPr lang="en-US" altLang="zh-CN" sz="2800" dirty="0" smtClean="0">
                <a:latin typeface="Times New Roman" panose="02020603050405020304" pitchFamily="18" charset="0"/>
                <a:cs typeface="Times New Roman" panose="02020603050405020304" pitchFamily="18" charset="0"/>
              </a:rPr>
              <a:t>Fe</a:t>
            </a:r>
            <a:r>
              <a:rPr lang="en-US" altLang="zh-CN" sz="2800" baseline="-25000" dirty="0" smtClean="0">
                <a:latin typeface="Times New Roman" panose="02020603050405020304" pitchFamily="18" charset="0"/>
                <a:cs typeface="Times New Roman" panose="02020603050405020304" pitchFamily="18" charset="0"/>
              </a:rPr>
              <a:t>2</a:t>
            </a:r>
            <a:r>
              <a:rPr lang="en-US" altLang="zh-CN" sz="2800" dirty="0" smtClean="0">
                <a:latin typeface="Times New Roman" panose="02020603050405020304" pitchFamily="18" charset="0"/>
                <a:cs typeface="Times New Roman" panose="02020603050405020304" pitchFamily="18" charset="0"/>
              </a:rPr>
              <a:t>O</a:t>
            </a:r>
            <a:r>
              <a:rPr lang="en-US" altLang="zh-CN" sz="2800" baseline="-25000" dirty="0" smtClean="0">
                <a:latin typeface="Times New Roman" panose="02020603050405020304" pitchFamily="18" charset="0"/>
                <a:cs typeface="Times New Roman" panose="02020603050405020304" pitchFamily="18" charset="0"/>
              </a:rPr>
              <a:t>3</a:t>
            </a:r>
            <a:r>
              <a:rPr lang="en-US" altLang="zh-CN" sz="2800" dirty="0" smtClean="0">
                <a:latin typeface="Times New Roman" panose="02020603050405020304" pitchFamily="18" charset="0"/>
                <a:cs typeface="Times New Roman" panose="02020603050405020304" pitchFamily="18" charset="0"/>
              </a:rPr>
              <a:t>+3C          2Fe+3CO</a:t>
            </a:r>
            <a:r>
              <a:rPr lang="zh-CN" altLang="zh-CN" sz="2800" dirty="0" smtClean="0">
                <a:latin typeface="Times New Roman" panose="02020603050405020304" pitchFamily="18" charset="0"/>
                <a:cs typeface="Times New Roman" panose="02020603050405020304" pitchFamily="18" charset="0"/>
              </a:rPr>
              <a:t>↑</a:t>
            </a:r>
          </a:p>
          <a:p>
            <a:pPr>
              <a:lnSpc>
                <a:spcPct val="150000"/>
              </a:lnSpc>
            </a:pPr>
            <a:r>
              <a:rPr lang="en-US" altLang="zh-CN" sz="2800" dirty="0" smtClean="0">
                <a:latin typeface="Times New Roman" panose="02020603050405020304" pitchFamily="18" charset="0"/>
                <a:cs typeface="Times New Roman" panose="02020603050405020304" pitchFamily="18" charset="0"/>
              </a:rPr>
              <a:t>Ba(OH)</a:t>
            </a:r>
            <a:r>
              <a:rPr lang="en-US" altLang="zh-CN" sz="2800" baseline="-25000" dirty="0" smtClean="0">
                <a:latin typeface="Times New Roman" panose="02020603050405020304" pitchFamily="18" charset="0"/>
                <a:cs typeface="Times New Roman" panose="02020603050405020304" pitchFamily="18" charset="0"/>
              </a:rPr>
              <a:t>2</a:t>
            </a:r>
            <a:r>
              <a:rPr lang="en-US" altLang="zh-CN" sz="2800" dirty="0" smtClean="0">
                <a:latin typeface="Times New Roman" panose="02020603050405020304" pitchFamily="18" charset="0"/>
                <a:cs typeface="Times New Roman" panose="02020603050405020304" pitchFamily="18" charset="0"/>
              </a:rPr>
              <a:t>+H</a:t>
            </a:r>
            <a:r>
              <a:rPr lang="en-US" altLang="zh-CN" sz="2800" baseline="-25000" dirty="0" smtClean="0">
                <a:latin typeface="Times New Roman" panose="02020603050405020304" pitchFamily="18" charset="0"/>
                <a:cs typeface="Times New Roman" panose="02020603050405020304" pitchFamily="18" charset="0"/>
              </a:rPr>
              <a:t>2</a:t>
            </a:r>
            <a:r>
              <a:rPr lang="en-US" altLang="zh-CN" sz="2800" dirty="0" smtClean="0">
                <a:latin typeface="Times New Roman" panose="02020603050405020304" pitchFamily="18" charset="0"/>
                <a:cs typeface="Times New Roman" panose="02020603050405020304" pitchFamily="18" charset="0"/>
              </a:rPr>
              <a:t>SO</a:t>
            </a:r>
            <a:r>
              <a:rPr lang="en-US" altLang="zh-CN" sz="2800" baseline="-25000" dirty="0" smtClean="0">
                <a:latin typeface="Times New Roman" panose="02020603050405020304" pitchFamily="18" charset="0"/>
                <a:cs typeface="Times New Roman" panose="02020603050405020304" pitchFamily="18" charset="0"/>
              </a:rPr>
              <a:t>4</a:t>
            </a:r>
            <a:r>
              <a:rPr lang="en-US" altLang="zh-CN" sz="2800" dirty="0" smtClean="0">
                <a:latin typeface="Times New Roman" panose="02020603050405020304" pitchFamily="18" charset="0"/>
                <a:cs typeface="Times New Roman" panose="02020603050405020304" pitchFamily="18" charset="0"/>
              </a:rPr>
              <a:t>=BaSO</a:t>
            </a:r>
            <a:r>
              <a:rPr lang="en-US" altLang="zh-CN" sz="2800" baseline="-25000" dirty="0" smtClean="0">
                <a:latin typeface="Times New Roman" panose="02020603050405020304" pitchFamily="18" charset="0"/>
                <a:cs typeface="Times New Roman" panose="02020603050405020304" pitchFamily="18" charset="0"/>
              </a:rPr>
              <a:t>4</a:t>
            </a:r>
            <a:r>
              <a:rPr lang="en-US" altLang="zh-CN" sz="2800" dirty="0" smtClean="0">
                <a:latin typeface="Times New Roman" panose="02020603050405020304" pitchFamily="18" charset="0"/>
                <a:cs typeface="Times New Roman" panose="02020603050405020304" pitchFamily="18" charset="0"/>
              </a:rPr>
              <a:t> </a:t>
            </a:r>
            <a:r>
              <a:rPr lang="zh-CN" altLang="zh-CN" sz="2800" dirty="0" smtClean="0">
                <a:latin typeface="Times New Roman" panose="02020603050405020304" pitchFamily="18" charset="0"/>
                <a:cs typeface="Times New Roman" panose="02020603050405020304" pitchFamily="18" charset="0"/>
              </a:rPr>
              <a:t>↓</a:t>
            </a:r>
            <a:r>
              <a:rPr lang="en-US" altLang="zh-CN" sz="2800" dirty="0" smtClean="0">
                <a:latin typeface="Times New Roman" panose="02020603050405020304" pitchFamily="18" charset="0"/>
                <a:cs typeface="Times New Roman" panose="02020603050405020304" pitchFamily="18" charset="0"/>
              </a:rPr>
              <a:t>+2H</a:t>
            </a:r>
            <a:r>
              <a:rPr lang="en-US" altLang="zh-CN" sz="2800" baseline="-25000" dirty="0" smtClean="0">
                <a:latin typeface="Times New Roman" panose="02020603050405020304" pitchFamily="18" charset="0"/>
                <a:cs typeface="Times New Roman" panose="02020603050405020304" pitchFamily="18" charset="0"/>
              </a:rPr>
              <a:t>2</a:t>
            </a:r>
            <a:r>
              <a:rPr lang="en-US" altLang="zh-CN" sz="2800" dirty="0" smtClean="0">
                <a:latin typeface="Times New Roman" panose="02020603050405020304" pitchFamily="18" charset="0"/>
                <a:cs typeface="Times New Roman" panose="02020603050405020304" pitchFamily="18" charset="0"/>
              </a:rPr>
              <a:t>O</a:t>
            </a:r>
            <a:endParaRPr lang="zh-CN" altLang="zh-CN" sz="2800" dirty="0" smtClean="0">
              <a:latin typeface="Times New Roman" panose="02020603050405020304" pitchFamily="18" charset="0"/>
              <a:cs typeface="Times New Roman" panose="02020603050405020304" pitchFamily="18" charset="0"/>
            </a:endParaRPr>
          </a:p>
          <a:p>
            <a:pPr>
              <a:lnSpc>
                <a:spcPct val="150000"/>
              </a:lnSpc>
            </a:pPr>
            <a:r>
              <a:rPr lang="en-US" altLang="zh-CN" sz="2800" dirty="0" smtClean="0">
                <a:latin typeface="Times New Roman" panose="02020603050405020304" pitchFamily="18" charset="0"/>
                <a:cs typeface="Times New Roman" panose="02020603050405020304" pitchFamily="18" charset="0"/>
              </a:rPr>
              <a:t>AgNO</a:t>
            </a:r>
            <a:r>
              <a:rPr lang="en-US" altLang="zh-CN" sz="2800" baseline="-25000" dirty="0" smtClean="0">
                <a:latin typeface="Times New Roman" panose="02020603050405020304" pitchFamily="18" charset="0"/>
                <a:cs typeface="Times New Roman" panose="02020603050405020304" pitchFamily="18" charset="0"/>
              </a:rPr>
              <a:t>3</a:t>
            </a:r>
            <a:r>
              <a:rPr lang="en-US" altLang="zh-CN" sz="2800" dirty="0" smtClean="0">
                <a:latin typeface="Times New Roman" panose="02020603050405020304" pitchFamily="18" charset="0"/>
                <a:cs typeface="Times New Roman" panose="02020603050405020304" pitchFamily="18" charset="0"/>
              </a:rPr>
              <a:t>+NaCl = </a:t>
            </a:r>
            <a:r>
              <a:rPr lang="en-US" altLang="zh-CN" sz="2800" dirty="0" err="1" smtClean="0">
                <a:latin typeface="Times New Roman" panose="02020603050405020304" pitchFamily="18" charset="0"/>
                <a:cs typeface="Times New Roman" panose="02020603050405020304" pitchFamily="18" charset="0"/>
              </a:rPr>
              <a:t>AgCl</a:t>
            </a:r>
            <a:r>
              <a:rPr lang="zh-CN" altLang="zh-CN" sz="2800" dirty="0" smtClean="0">
                <a:latin typeface="Times New Roman" panose="02020603050405020304" pitchFamily="18" charset="0"/>
                <a:cs typeface="Times New Roman" panose="02020603050405020304" pitchFamily="18" charset="0"/>
              </a:rPr>
              <a:t>↓</a:t>
            </a:r>
            <a:r>
              <a:rPr lang="en-US" altLang="zh-CN" sz="2800" dirty="0" smtClean="0">
                <a:latin typeface="Times New Roman" panose="02020603050405020304" pitchFamily="18" charset="0"/>
                <a:cs typeface="Times New Roman" panose="02020603050405020304" pitchFamily="18" charset="0"/>
              </a:rPr>
              <a:t> + NaNO</a:t>
            </a:r>
            <a:r>
              <a:rPr lang="en-US" altLang="zh-CN" sz="2800" baseline="-25000" dirty="0" smtClean="0">
                <a:latin typeface="Times New Roman" panose="02020603050405020304" pitchFamily="18" charset="0"/>
                <a:cs typeface="Times New Roman" panose="02020603050405020304" pitchFamily="18" charset="0"/>
              </a:rPr>
              <a:t>3</a:t>
            </a:r>
            <a:endParaRPr lang="zh-CN" altLang="zh-CN" sz="2800" dirty="0" smtClean="0">
              <a:latin typeface="Times New Roman" panose="02020603050405020304" pitchFamily="18" charset="0"/>
              <a:cs typeface="Times New Roman" panose="02020603050405020304" pitchFamily="18" charset="0"/>
            </a:endParaRPr>
          </a:p>
        </p:txBody>
      </p:sp>
      <p:pic>
        <p:nvPicPr>
          <p:cNvPr id="1033" name="图片 6" descr="../AppData/Local/Temp/ksohtml/wpsF4E0.tmp.jpg"/>
          <p:cNvPicPr>
            <a:picLocks noChangeAspect="1" noChangeArrowheads="1"/>
          </p:cNvPicPr>
          <p:nvPr/>
        </p:nvPicPr>
        <p:blipFill>
          <a:blip r:embed="rId2" r:link="rId3" cstate="print"/>
          <a:srcRect/>
          <a:stretch>
            <a:fillRect/>
          </a:stretch>
        </p:blipFill>
        <p:spPr bwMode="auto">
          <a:xfrm>
            <a:off x="2042998" y="2560758"/>
            <a:ext cx="744422" cy="507029"/>
          </a:xfrm>
          <a:prstGeom prst="rect">
            <a:avLst/>
          </a:prstGeom>
          <a:noFill/>
          <a:ln w="9525">
            <a:noFill/>
            <a:miter lim="800000"/>
            <a:headEnd/>
            <a:tailEnd/>
          </a:ln>
        </p:spPr>
      </p:pic>
      <p:pic>
        <p:nvPicPr>
          <p:cNvPr id="1034" name="图片 6" descr="../AppData/Local/Temp/ksohtml/wpsF4E0.tmp.jpg"/>
          <p:cNvPicPr>
            <a:picLocks noChangeAspect="1" noChangeArrowheads="1"/>
          </p:cNvPicPr>
          <p:nvPr/>
        </p:nvPicPr>
        <p:blipFill>
          <a:blip r:embed="rId2" r:link="rId3" cstate="print"/>
          <a:srcRect/>
          <a:stretch>
            <a:fillRect/>
          </a:stretch>
        </p:blipFill>
        <p:spPr bwMode="auto">
          <a:xfrm>
            <a:off x="2549770" y="4509888"/>
            <a:ext cx="725939" cy="494440"/>
          </a:xfrm>
          <a:prstGeom prst="rect">
            <a:avLst/>
          </a:prstGeom>
          <a:noFill/>
          <a:ln w="9525">
            <a:noFill/>
            <a:miter lim="800000"/>
            <a:headEnd/>
            <a:tailEnd/>
          </a:ln>
        </p:spPr>
      </p:pic>
      <p:pic>
        <p:nvPicPr>
          <p:cNvPr id="1035" name="图片 15" descr="../AppData/Local/Temp/ksohtml/wpsF575.tmp.png"/>
          <p:cNvPicPr>
            <a:picLocks noChangeAspect="1" noChangeArrowheads="1"/>
          </p:cNvPicPr>
          <p:nvPr/>
        </p:nvPicPr>
        <p:blipFill>
          <a:blip r:embed="rId4" r:link="rId5" cstate="print"/>
          <a:srcRect/>
          <a:stretch>
            <a:fillRect/>
          </a:stretch>
        </p:blipFill>
        <p:spPr bwMode="auto">
          <a:xfrm>
            <a:off x="2167398" y="3229012"/>
            <a:ext cx="620022" cy="465017"/>
          </a:xfrm>
          <a:prstGeom prst="rect">
            <a:avLst/>
          </a:prstGeom>
          <a:noFill/>
          <a:ln w="9525">
            <a:noFill/>
            <a:miter lim="800000"/>
            <a:headEnd/>
            <a:tailEnd/>
          </a:ln>
        </p:spPr>
      </p:pic>
      <p:sp>
        <p:nvSpPr>
          <p:cNvPr id="16" name="右大括号 15"/>
          <p:cNvSpPr/>
          <p:nvPr/>
        </p:nvSpPr>
        <p:spPr>
          <a:xfrm>
            <a:off x="5393917" y="4110227"/>
            <a:ext cx="262751" cy="982533"/>
          </a:xfrm>
          <a:prstGeom prst="rightBrace">
            <a:avLst>
              <a:gd name="adj1" fmla="val 30721"/>
              <a:gd name="adj2" fmla="val 50000"/>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右大括号 16"/>
          <p:cNvSpPr/>
          <p:nvPr/>
        </p:nvSpPr>
        <p:spPr>
          <a:xfrm>
            <a:off x="4961917" y="2927203"/>
            <a:ext cx="288943" cy="930035"/>
          </a:xfrm>
          <a:prstGeom prst="rightBrace">
            <a:avLst>
              <a:gd name="adj1" fmla="val 24615"/>
              <a:gd name="adj2" fmla="val 49118"/>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右大括号 17"/>
          <p:cNvSpPr/>
          <p:nvPr/>
        </p:nvSpPr>
        <p:spPr>
          <a:xfrm>
            <a:off x="6370261" y="1538655"/>
            <a:ext cx="329477" cy="876842"/>
          </a:xfrm>
          <a:prstGeom prst="rightBrace">
            <a:avLst>
              <a:gd name="adj1" fmla="val 22580"/>
              <a:gd name="adj2" fmla="val 50000"/>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右大括号 19"/>
          <p:cNvSpPr/>
          <p:nvPr/>
        </p:nvSpPr>
        <p:spPr>
          <a:xfrm>
            <a:off x="6102873" y="5488686"/>
            <a:ext cx="339447" cy="805024"/>
          </a:xfrm>
          <a:prstGeom prst="rightBrace">
            <a:avLst>
              <a:gd name="adj1" fmla="val 22580"/>
              <a:gd name="adj2" fmla="val 50000"/>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矩形 20"/>
          <p:cNvSpPr/>
          <p:nvPr/>
        </p:nvSpPr>
        <p:spPr>
          <a:xfrm>
            <a:off x="6875056" y="1715466"/>
            <a:ext cx="1627369" cy="523220"/>
          </a:xfrm>
          <a:prstGeom prst="rect">
            <a:avLst/>
          </a:prstGeom>
        </p:spPr>
        <p:txBody>
          <a:bodyPr wrap="none">
            <a:spAutoFit/>
          </a:bodyPr>
          <a:lstStyle/>
          <a:p>
            <a:r>
              <a:rPr lang="zh-CN" altLang="zh-CN" sz="2800" b="1" dirty="0" smtClean="0"/>
              <a:t>化合反应</a:t>
            </a:r>
            <a:endParaRPr lang="zh-CN" altLang="en-US" sz="2800" b="1" dirty="0"/>
          </a:p>
        </p:txBody>
      </p:sp>
      <p:sp>
        <p:nvSpPr>
          <p:cNvPr id="22" name="矩形 21"/>
          <p:cNvSpPr/>
          <p:nvPr/>
        </p:nvSpPr>
        <p:spPr>
          <a:xfrm>
            <a:off x="5393917" y="3161387"/>
            <a:ext cx="1627369" cy="523220"/>
          </a:xfrm>
          <a:prstGeom prst="rect">
            <a:avLst/>
          </a:prstGeom>
        </p:spPr>
        <p:txBody>
          <a:bodyPr wrap="none">
            <a:spAutoFit/>
          </a:bodyPr>
          <a:lstStyle/>
          <a:p>
            <a:r>
              <a:rPr lang="zh-CN" altLang="en-US" sz="2800" b="1" dirty="0" smtClean="0"/>
              <a:t>分解</a:t>
            </a:r>
            <a:r>
              <a:rPr lang="zh-CN" altLang="zh-CN" sz="2800" b="1" dirty="0" smtClean="0"/>
              <a:t>反应</a:t>
            </a:r>
            <a:endParaRPr lang="zh-CN" altLang="en-US" sz="2800" b="1" dirty="0"/>
          </a:p>
        </p:txBody>
      </p:sp>
      <p:sp>
        <p:nvSpPr>
          <p:cNvPr id="24" name="矩形 23"/>
          <p:cNvSpPr/>
          <p:nvPr/>
        </p:nvSpPr>
        <p:spPr>
          <a:xfrm>
            <a:off x="5803288" y="4384388"/>
            <a:ext cx="1627369" cy="523220"/>
          </a:xfrm>
          <a:prstGeom prst="rect">
            <a:avLst/>
          </a:prstGeom>
        </p:spPr>
        <p:txBody>
          <a:bodyPr wrap="none">
            <a:spAutoFit/>
          </a:bodyPr>
          <a:lstStyle/>
          <a:p>
            <a:r>
              <a:rPr lang="zh-CN" altLang="en-US" sz="2800" b="1" dirty="0" smtClean="0"/>
              <a:t>置换</a:t>
            </a:r>
            <a:r>
              <a:rPr lang="zh-CN" altLang="zh-CN" sz="2800" b="1" dirty="0" smtClean="0"/>
              <a:t>反应</a:t>
            </a:r>
            <a:endParaRPr lang="zh-CN" altLang="en-US" sz="2800" b="1" dirty="0"/>
          </a:p>
        </p:txBody>
      </p:sp>
      <p:sp>
        <p:nvSpPr>
          <p:cNvPr id="25" name="矩形 24"/>
          <p:cNvSpPr/>
          <p:nvPr/>
        </p:nvSpPr>
        <p:spPr>
          <a:xfrm>
            <a:off x="6514380" y="5653203"/>
            <a:ext cx="1988045" cy="523220"/>
          </a:xfrm>
          <a:prstGeom prst="rect">
            <a:avLst/>
          </a:prstGeom>
        </p:spPr>
        <p:txBody>
          <a:bodyPr wrap="none">
            <a:spAutoFit/>
          </a:bodyPr>
          <a:lstStyle/>
          <a:p>
            <a:r>
              <a:rPr lang="zh-CN" altLang="en-US" sz="2800" b="1" dirty="0" smtClean="0"/>
              <a:t>复分解</a:t>
            </a:r>
            <a:r>
              <a:rPr lang="zh-CN" altLang="zh-CN" sz="2800" b="1" dirty="0" smtClean="0"/>
              <a:t>反应</a:t>
            </a:r>
            <a:endParaRPr lang="zh-CN" altLang="en-US" sz="2800" b="1"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1"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up)">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0" grpId="1" animBg="1"/>
      <p:bldP spid="21" grpId="0"/>
      <p:bldP spid="22"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Text Box 3"/>
          <p:cNvSpPr txBox="1">
            <a:spLocks noChangeArrowheads="1"/>
          </p:cNvSpPr>
          <p:nvPr/>
        </p:nvSpPr>
        <p:spPr bwMode="auto">
          <a:xfrm>
            <a:off x="1797051" y="987786"/>
            <a:ext cx="9723967" cy="5047536"/>
          </a:xfrm>
          <a:prstGeom prst="rect">
            <a:avLst/>
          </a:prstGeom>
          <a:noFill/>
          <a:ln w="9525">
            <a:noFill/>
            <a:miter lim="800000"/>
            <a:headEnd/>
            <a:tailEnd/>
          </a:ln>
          <a:effectLst/>
        </p:spPr>
        <p:txBody>
          <a:bodyPr>
            <a:spAutoFit/>
          </a:bodyPr>
          <a:lstStyle/>
          <a:p>
            <a:pPr>
              <a:spcBef>
                <a:spcPct val="50000"/>
              </a:spcBef>
            </a:pPr>
            <a:r>
              <a:rPr lang="en-US" altLang="zh-CN" sz="2800" dirty="0">
                <a:latin typeface="宋体" pitchFamily="2" charset="-122"/>
              </a:rPr>
              <a:t>2</a:t>
            </a:r>
            <a:r>
              <a:rPr lang="zh-CN" altLang="en-US" sz="2800" dirty="0">
                <a:latin typeface="宋体" pitchFamily="2" charset="-122"/>
              </a:rPr>
              <a:t>、下列反应属于氧化还原反应的是（    ）</a:t>
            </a:r>
          </a:p>
          <a:p>
            <a:pPr>
              <a:spcBef>
                <a:spcPct val="50000"/>
              </a:spcBef>
            </a:pPr>
            <a:r>
              <a:rPr lang="en-US" altLang="zh-CN" sz="2800" dirty="0">
                <a:latin typeface="宋体" pitchFamily="2" charset="-122"/>
              </a:rPr>
              <a:t>A</a:t>
            </a:r>
            <a:r>
              <a:rPr lang="zh-CN" altLang="en-US" sz="2800" dirty="0">
                <a:latin typeface="宋体" pitchFamily="2" charset="-122"/>
              </a:rPr>
              <a:t>、</a:t>
            </a:r>
            <a:r>
              <a:rPr lang="zh-CN" altLang="en-US" sz="2800" dirty="0"/>
              <a:t> </a:t>
            </a:r>
            <a:r>
              <a:rPr lang="en-US" altLang="zh-CN" sz="2800" dirty="0"/>
              <a:t>CuO + 2HCl </a:t>
            </a:r>
            <a:r>
              <a:rPr lang="en-US" altLang="zh-CN" sz="2800" dirty="0" smtClean="0"/>
              <a:t>=== </a:t>
            </a:r>
            <a:r>
              <a:rPr lang="en-US" altLang="zh-CN" sz="2800" dirty="0"/>
              <a:t>CuCl</a:t>
            </a:r>
            <a:r>
              <a:rPr lang="en-US" altLang="zh-CN" sz="2800" baseline="-25000" dirty="0"/>
              <a:t>2</a:t>
            </a:r>
            <a:r>
              <a:rPr lang="en-US" altLang="zh-CN" sz="2800" dirty="0"/>
              <a:t>+H</a:t>
            </a:r>
            <a:r>
              <a:rPr lang="en-US" altLang="zh-CN" sz="2800" baseline="-25000" dirty="0"/>
              <a:t>2</a:t>
            </a:r>
            <a:r>
              <a:rPr lang="en-US" altLang="zh-CN" sz="2800" dirty="0"/>
              <a:t>O </a:t>
            </a:r>
            <a:r>
              <a:rPr lang="en-US" altLang="zh-CN" sz="2800" baseline="-25000" dirty="0"/>
              <a:t>     </a:t>
            </a:r>
          </a:p>
          <a:p>
            <a:pPr>
              <a:spcBef>
                <a:spcPct val="50000"/>
              </a:spcBef>
            </a:pPr>
            <a:r>
              <a:rPr lang="en-US" altLang="zh-CN" sz="2800" dirty="0">
                <a:latin typeface="宋体" pitchFamily="2" charset="-122"/>
              </a:rPr>
              <a:t>B</a:t>
            </a:r>
            <a:r>
              <a:rPr lang="zh-CN" altLang="en-US" sz="2800" dirty="0"/>
              <a:t>、</a:t>
            </a:r>
            <a:r>
              <a:rPr lang="en-US" altLang="zh-CN" sz="2800" dirty="0"/>
              <a:t>Na</a:t>
            </a:r>
            <a:r>
              <a:rPr lang="en-US" altLang="zh-CN" sz="2800" baseline="-25000" dirty="0"/>
              <a:t>2</a:t>
            </a:r>
            <a:r>
              <a:rPr lang="en-US" altLang="zh-CN" sz="2800" dirty="0"/>
              <a:t>CO</a:t>
            </a:r>
            <a:r>
              <a:rPr lang="en-US" altLang="zh-CN" sz="2800" baseline="-25000" dirty="0"/>
              <a:t>3</a:t>
            </a:r>
            <a:r>
              <a:rPr lang="en-US" altLang="zh-CN" sz="2800" dirty="0"/>
              <a:t>+ 2HCl</a:t>
            </a:r>
            <a:r>
              <a:rPr lang="en-US" altLang="zh-CN" sz="2800" dirty="0" smtClean="0"/>
              <a:t>===2NaCl </a:t>
            </a:r>
            <a:r>
              <a:rPr lang="en-US" altLang="zh-CN" sz="2800" dirty="0"/>
              <a:t>+ CO</a:t>
            </a:r>
            <a:r>
              <a:rPr lang="en-US" altLang="zh-CN" sz="2800" baseline="-25000" dirty="0"/>
              <a:t>2 </a:t>
            </a:r>
            <a:r>
              <a:rPr lang="en-US" altLang="zh-CN" sz="2800" dirty="0" smtClean="0"/>
              <a:t>↑</a:t>
            </a:r>
            <a:r>
              <a:rPr lang="en-US" altLang="zh-CN" sz="2800" dirty="0"/>
              <a:t>+H</a:t>
            </a:r>
            <a:r>
              <a:rPr lang="en-US" altLang="zh-CN" sz="2800" baseline="-25000" dirty="0"/>
              <a:t>2</a:t>
            </a:r>
            <a:r>
              <a:rPr lang="en-US" altLang="zh-CN" sz="2800" dirty="0"/>
              <a:t>O</a:t>
            </a:r>
          </a:p>
          <a:p>
            <a:pPr>
              <a:spcBef>
                <a:spcPct val="50000"/>
              </a:spcBef>
            </a:pPr>
            <a:r>
              <a:rPr lang="en-US" altLang="zh-CN" sz="2800" dirty="0">
                <a:latin typeface="宋体" pitchFamily="2" charset="-122"/>
              </a:rPr>
              <a:t>C</a:t>
            </a:r>
            <a:r>
              <a:rPr lang="zh-CN" altLang="en-US" sz="2800" dirty="0"/>
              <a:t>、</a:t>
            </a:r>
            <a:r>
              <a:rPr lang="en-US" altLang="zh-CN" sz="2800" dirty="0"/>
              <a:t>2KMnO</a:t>
            </a:r>
            <a:r>
              <a:rPr lang="en-US" altLang="zh-CN" sz="2800" baseline="-25000" dirty="0"/>
              <a:t>4 </a:t>
            </a:r>
            <a:r>
              <a:rPr lang="en-US" altLang="zh-CN" sz="2800" dirty="0" smtClean="0"/>
              <a:t>=== </a:t>
            </a:r>
            <a:r>
              <a:rPr lang="en-US" altLang="zh-CN" sz="2800" dirty="0"/>
              <a:t>K</a:t>
            </a:r>
            <a:r>
              <a:rPr lang="en-US" altLang="zh-CN" sz="2800" baseline="-25000" dirty="0"/>
              <a:t>2</a:t>
            </a:r>
            <a:r>
              <a:rPr lang="en-US" altLang="zh-CN" sz="2800" dirty="0"/>
              <a:t>MnO</a:t>
            </a:r>
            <a:r>
              <a:rPr lang="en-US" altLang="zh-CN" sz="2800" baseline="-25000" dirty="0"/>
              <a:t>4 </a:t>
            </a:r>
            <a:r>
              <a:rPr lang="en-US" altLang="zh-CN" sz="2800" dirty="0"/>
              <a:t>+ MnO</a:t>
            </a:r>
            <a:r>
              <a:rPr lang="en-US" altLang="zh-CN" sz="2800" baseline="-25000" dirty="0"/>
              <a:t>2 </a:t>
            </a:r>
            <a:r>
              <a:rPr lang="en-US" altLang="zh-CN" sz="2800" dirty="0"/>
              <a:t>+ O</a:t>
            </a:r>
            <a:r>
              <a:rPr lang="en-US" altLang="zh-CN" sz="2800" baseline="-25000" dirty="0"/>
              <a:t>2 </a:t>
            </a:r>
            <a:r>
              <a:rPr lang="en-US" altLang="zh-CN" sz="2800" dirty="0" smtClean="0"/>
              <a:t>↑</a:t>
            </a:r>
            <a:r>
              <a:rPr lang="en-US" altLang="zh-CN" sz="2800" baseline="-25000" dirty="0" smtClean="0"/>
              <a:t>   </a:t>
            </a:r>
            <a:endParaRPr lang="en-US" altLang="zh-CN" sz="2800" baseline="-25000" dirty="0"/>
          </a:p>
          <a:p>
            <a:pPr>
              <a:spcBef>
                <a:spcPct val="50000"/>
              </a:spcBef>
            </a:pPr>
            <a:r>
              <a:rPr lang="en-US" altLang="zh-CN" sz="2800" dirty="0">
                <a:latin typeface="宋体" pitchFamily="2" charset="-122"/>
              </a:rPr>
              <a:t>D</a:t>
            </a:r>
            <a:r>
              <a:rPr lang="zh-CN" altLang="en-US" sz="2800" dirty="0"/>
              <a:t>、</a:t>
            </a:r>
            <a:r>
              <a:rPr lang="en-US" altLang="zh-CN" sz="2800" dirty="0"/>
              <a:t>Ca(OH)</a:t>
            </a:r>
            <a:r>
              <a:rPr lang="en-US" altLang="zh-CN" sz="2800" baseline="-25000" dirty="0"/>
              <a:t>2 </a:t>
            </a:r>
            <a:r>
              <a:rPr lang="en-US" altLang="zh-CN" sz="2800" dirty="0"/>
              <a:t>+ CO</a:t>
            </a:r>
            <a:r>
              <a:rPr lang="en-US" altLang="zh-CN" sz="2800" baseline="-25000" dirty="0"/>
              <a:t>2</a:t>
            </a:r>
            <a:r>
              <a:rPr lang="en-US" altLang="zh-CN" sz="2800" dirty="0" smtClean="0"/>
              <a:t>===CaCO</a:t>
            </a:r>
            <a:r>
              <a:rPr lang="en-US" altLang="zh-CN" sz="2800" baseline="-25000" dirty="0" smtClean="0"/>
              <a:t>3 </a:t>
            </a:r>
            <a:r>
              <a:rPr lang="en-US" altLang="zh-CN" sz="2800" dirty="0" smtClean="0"/>
              <a:t>↑</a:t>
            </a:r>
            <a:r>
              <a:rPr lang="en-US" altLang="zh-CN" sz="2800" baseline="-25000" dirty="0" smtClean="0"/>
              <a:t>  </a:t>
            </a:r>
            <a:r>
              <a:rPr lang="en-US" altLang="zh-CN" sz="2800" dirty="0"/>
              <a:t>+</a:t>
            </a:r>
            <a:r>
              <a:rPr lang="en-US" altLang="zh-CN" sz="2800" baseline="-25000" dirty="0"/>
              <a:t>  </a:t>
            </a:r>
            <a:r>
              <a:rPr lang="en-US" altLang="zh-CN" sz="2800" dirty="0"/>
              <a:t>H</a:t>
            </a:r>
            <a:r>
              <a:rPr lang="en-US" altLang="zh-CN" sz="2800" baseline="-25000" dirty="0"/>
              <a:t>2</a:t>
            </a:r>
            <a:r>
              <a:rPr lang="en-US" altLang="zh-CN" sz="2800" dirty="0"/>
              <a:t>O     </a:t>
            </a:r>
          </a:p>
          <a:p>
            <a:pPr>
              <a:spcBef>
                <a:spcPct val="50000"/>
              </a:spcBef>
            </a:pPr>
            <a:r>
              <a:rPr lang="en-US" altLang="zh-CN" sz="2800" dirty="0"/>
              <a:t>3</a:t>
            </a:r>
            <a:r>
              <a:rPr lang="zh-CN" altLang="en-US" sz="2800" dirty="0"/>
              <a:t>、下列变化属于氧化反应的是（         ）</a:t>
            </a:r>
          </a:p>
          <a:p>
            <a:pPr>
              <a:spcBef>
                <a:spcPct val="50000"/>
              </a:spcBef>
            </a:pPr>
            <a:r>
              <a:rPr lang="en-US" altLang="zh-CN" sz="2800" dirty="0">
                <a:latin typeface="宋体" pitchFamily="2" charset="-122"/>
              </a:rPr>
              <a:t>A</a:t>
            </a:r>
            <a:r>
              <a:rPr lang="zh-CN" altLang="en-US" sz="2800" dirty="0"/>
              <a:t>、</a:t>
            </a:r>
            <a:r>
              <a:rPr lang="en-US" altLang="zh-CN" sz="2800" dirty="0"/>
              <a:t>Fe</a:t>
            </a:r>
            <a:r>
              <a:rPr lang="en-US" altLang="zh-CN" sz="2800" baseline="-25000" dirty="0"/>
              <a:t>2</a:t>
            </a:r>
            <a:r>
              <a:rPr lang="en-US" altLang="zh-CN" sz="2800" dirty="0"/>
              <a:t>O</a:t>
            </a:r>
            <a:r>
              <a:rPr lang="en-US" altLang="zh-CN" sz="2800" baseline="-25000" dirty="0"/>
              <a:t>3            </a:t>
            </a:r>
            <a:r>
              <a:rPr lang="en-US" altLang="zh-CN" sz="2800" baseline="-25000" dirty="0" smtClean="0"/>
              <a:t>                   </a:t>
            </a:r>
            <a:r>
              <a:rPr lang="en-US" altLang="zh-CN" sz="2800" dirty="0" smtClean="0"/>
              <a:t>Fe                    </a:t>
            </a:r>
            <a:r>
              <a:rPr lang="en-US" altLang="zh-CN" sz="2800" dirty="0">
                <a:latin typeface="宋体" pitchFamily="2" charset="-122"/>
              </a:rPr>
              <a:t>B</a:t>
            </a:r>
            <a:r>
              <a:rPr lang="zh-CN" altLang="en-US" sz="2800" dirty="0"/>
              <a:t>、 </a:t>
            </a:r>
            <a:r>
              <a:rPr lang="en-US" altLang="zh-CN" sz="2800" dirty="0"/>
              <a:t>C         </a:t>
            </a:r>
            <a:r>
              <a:rPr lang="en-US" altLang="zh-CN" sz="2800" dirty="0" smtClean="0"/>
              <a:t>         </a:t>
            </a:r>
            <a:r>
              <a:rPr lang="en-US" altLang="zh-CN" sz="2800" dirty="0"/>
              <a:t>CO</a:t>
            </a:r>
            <a:r>
              <a:rPr lang="en-US" altLang="zh-CN" sz="2800" baseline="-25000" dirty="0"/>
              <a:t>2</a:t>
            </a:r>
            <a:endParaRPr lang="en-US" altLang="zh-CN" sz="2800" dirty="0"/>
          </a:p>
          <a:p>
            <a:pPr>
              <a:spcBef>
                <a:spcPct val="50000"/>
              </a:spcBef>
            </a:pPr>
            <a:r>
              <a:rPr lang="en-US" altLang="zh-CN" sz="2800" dirty="0">
                <a:latin typeface="宋体" pitchFamily="2" charset="-122"/>
              </a:rPr>
              <a:t>C</a:t>
            </a:r>
            <a:r>
              <a:rPr lang="zh-CN" altLang="en-US" sz="2800" dirty="0"/>
              <a:t>、</a:t>
            </a:r>
            <a:r>
              <a:rPr lang="en-US" altLang="zh-CN" sz="2800" dirty="0"/>
              <a:t>Na</a:t>
            </a:r>
            <a:r>
              <a:rPr lang="en-US" altLang="zh-CN" sz="2800" baseline="-25000" dirty="0"/>
              <a:t>2</a:t>
            </a:r>
            <a:r>
              <a:rPr lang="en-US" altLang="zh-CN" sz="2800" dirty="0"/>
              <a:t>CO</a:t>
            </a:r>
            <a:r>
              <a:rPr lang="en-US" altLang="zh-CN" sz="2800" baseline="-25000" dirty="0"/>
              <a:t>3           </a:t>
            </a:r>
            <a:r>
              <a:rPr lang="en-US" altLang="zh-CN" sz="2800" baseline="-25000" dirty="0" smtClean="0"/>
              <a:t>               </a:t>
            </a:r>
            <a:r>
              <a:rPr lang="en-US" altLang="zh-CN" sz="2800" dirty="0"/>
              <a:t>CO</a:t>
            </a:r>
            <a:r>
              <a:rPr lang="en-US" altLang="zh-CN" sz="2800" baseline="-25000" dirty="0"/>
              <a:t>2</a:t>
            </a:r>
            <a:r>
              <a:rPr lang="en-US" altLang="zh-CN" sz="2800" dirty="0"/>
              <a:t>         </a:t>
            </a:r>
            <a:r>
              <a:rPr lang="en-US" altLang="zh-CN" sz="2800" dirty="0" smtClean="0"/>
              <a:t>         </a:t>
            </a:r>
            <a:r>
              <a:rPr lang="en-US" altLang="zh-CN" sz="2800" dirty="0">
                <a:latin typeface="宋体" pitchFamily="2" charset="-122"/>
              </a:rPr>
              <a:t>D</a:t>
            </a:r>
            <a:r>
              <a:rPr lang="zh-CN" altLang="en-US" sz="2800" dirty="0"/>
              <a:t>、</a:t>
            </a:r>
            <a:r>
              <a:rPr lang="en-US" altLang="zh-CN" sz="2800" dirty="0"/>
              <a:t>Al         </a:t>
            </a:r>
            <a:r>
              <a:rPr lang="en-US" altLang="zh-CN" sz="2800" dirty="0" smtClean="0"/>
              <a:t>        </a:t>
            </a:r>
            <a:r>
              <a:rPr lang="en-US" altLang="zh-CN" sz="2800" dirty="0"/>
              <a:t>Al</a:t>
            </a:r>
            <a:r>
              <a:rPr lang="en-US" altLang="zh-CN" sz="2800" baseline="-25000" dirty="0"/>
              <a:t>2</a:t>
            </a:r>
            <a:r>
              <a:rPr lang="en-US" altLang="zh-CN" sz="2800" dirty="0"/>
              <a:t>O</a:t>
            </a:r>
            <a:r>
              <a:rPr lang="en-US" altLang="zh-CN" sz="2800" baseline="-25000" dirty="0"/>
              <a:t>3</a:t>
            </a:r>
          </a:p>
        </p:txBody>
      </p:sp>
      <p:sp>
        <p:nvSpPr>
          <p:cNvPr id="149509" name="AutoShape 5"/>
          <p:cNvSpPr>
            <a:spLocks noChangeArrowheads="1"/>
          </p:cNvSpPr>
          <p:nvPr/>
        </p:nvSpPr>
        <p:spPr bwMode="auto">
          <a:xfrm>
            <a:off x="3789485" y="2936632"/>
            <a:ext cx="343437" cy="157746"/>
          </a:xfrm>
          <a:prstGeom prst="triangle">
            <a:avLst>
              <a:gd name="adj" fmla="val 50000"/>
            </a:avLst>
          </a:prstGeom>
          <a:noFill/>
          <a:ln w="9525">
            <a:solidFill>
              <a:schemeClr val="tx1"/>
            </a:solidFill>
            <a:miter lim="800000"/>
            <a:headEnd/>
            <a:tailEnd/>
          </a:ln>
          <a:effectLst/>
        </p:spPr>
        <p:txBody>
          <a:bodyPr wrap="none" anchor="ctr"/>
          <a:lstStyle/>
          <a:p>
            <a:pPr algn="ctr"/>
            <a:endParaRPr lang="zh-CN" altLang="zh-CN" sz="3200">
              <a:solidFill>
                <a:srgbClr val="001817"/>
              </a:solidFill>
            </a:endParaRPr>
          </a:p>
        </p:txBody>
      </p:sp>
      <p:sp>
        <p:nvSpPr>
          <p:cNvPr id="149517" name="Text Box 13"/>
          <p:cNvSpPr txBox="1">
            <a:spLocks noChangeArrowheads="1"/>
          </p:cNvSpPr>
          <p:nvPr/>
        </p:nvSpPr>
        <p:spPr bwMode="auto">
          <a:xfrm>
            <a:off x="7685968" y="923999"/>
            <a:ext cx="1439333" cy="584775"/>
          </a:xfrm>
          <a:prstGeom prst="rect">
            <a:avLst/>
          </a:prstGeom>
          <a:noFill/>
          <a:ln w="9525" algn="ctr">
            <a:noFill/>
            <a:miter lim="800000"/>
            <a:headEnd/>
            <a:tailEnd/>
          </a:ln>
          <a:effectLst/>
        </p:spPr>
        <p:txBody>
          <a:bodyPr>
            <a:spAutoFit/>
          </a:bodyPr>
          <a:lstStyle/>
          <a:p>
            <a:pPr>
              <a:spcBef>
                <a:spcPct val="50000"/>
              </a:spcBef>
            </a:pPr>
            <a:r>
              <a:rPr lang="en-US" altLang="zh-CN" sz="3200" dirty="0">
                <a:solidFill>
                  <a:srgbClr val="FF0000"/>
                </a:solidFill>
                <a:latin typeface="楷体_GB2312" pitchFamily="49" charset="-122"/>
                <a:ea typeface="楷体_GB2312" pitchFamily="49" charset="-122"/>
              </a:rPr>
              <a:t> </a:t>
            </a:r>
            <a:r>
              <a:rPr lang="en-US" altLang="zh-CN" sz="3200" b="1" dirty="0">
                <a:solidFill>
                  <a:srgbClr val="FF0000"/>
                </a:solidFill>
                <a:latin typeface="楷体_GB2312" pitchFamily="49" charset="-122"/>
                <a:ea typeface="楷体_GB2312" pitchFamily="49" charset="-122"/>
              </a:rPr>
              <a:t>C</a:t>
            </a:r>
          </a:p>
        </p:txBody>
      </p:sp>
      <p:sp>
        <p:nvSpPr>
          <p:cNvPr id="149518" name="Text Box 14"/>
          <p:cNvSpPr txBox="1">
            <a:spLocks noChangeArrowheads="1"/>
          </p:cNvSpPr>
          <p:nvPr/>
        </p:nvSpPr>
        <p:spPr bwMode="auto">
          <a:xfrm>
            <a:off x="7133515" y="4103251"/>
            <a:ext cx="682845" cy="584775"/>
          </a:xfrm>
          <a:prstGeom prst="rect">
            <a:avLst/>
          </a:prstGeom>
          <a:noFill/>
          <a:ln w="9525" algn="ctr">
            <a:noFill/>
            <a:miter lim="800000"/>
            <a:headEnd/>
            <a:tailEnd/>
          </a:ln>
          <a:effectLst/>
        </p:spPr>
        <p:txBody>
          <a:bodyPr wrap="square">
            <a:spAutoFit/>
          </a:bodyPr>
          <a:lstStyle/>
          <a:p>
            <a:pPr>
              <a:spcBef>
                <a:spcPct val="50000"/>
              </a:spcBef>
            </a:pPr>
            <a:r>
              <a:rPr lang="en-US" altLang="zh-CN" sz="3200" b="1" dirty="0">
                <a:solidFill>
                  <a:srgbClr val="FF0000"/>
                </a:solidFill>
                <a:latin typeface="楷体_GB2312" pitchFamily="49" charset="-122"/>
                <a:ea typeface="楷体_GB2312" pitchFamily="49" charset="-122"/>
              </a:rPr>
              <a:t>BD</a:t>
            </a:r>
          </a:p>
        </p:txBody>
      </p:sp>
      <p:sp>
        <p:nvSpPr>
          <p:cNvPr id="149522" name="Line 18"/>
          <p:cNvSpPr>
            <a:spLocks noChangeShapeType="1"/>
          </p:cNvSpPr>
          <p:nvPr/>
        </p:nvSpPr>
        <p:spPr bwMode="auto">
          <a:xfrm>
            <a:off x="3619246" y="5129318"/>
            <a:ext cx="774700" cy="0"/>
          </a:xfrm>
          <a:prstGeom prst="line">
            <a:avLst/>
          </a:prstGeom>
          <a:noFill/>
          <a:ln w="19050">
            <a:solidFill>
              <a:schemeClr val="tx1"/>
            </a:solidFill>
            <a:round/>
            <a:headEnd/>
            <a:tailEnd type="stealth" w="lg" len="lg"/>
          </a:ln>
          <a:effectLst/>
        </p:spPr>
        <p:txBody>
          <a:bodyPr/>
          <a:lstStyle/>
          <a:p>
            <a:endParaRPr lang="zh-CN" altLang="en-US" sz="3200"/>
          </a:p>
        </p:txBody>
      </p:sp>
      <p:sp>
        <p:nvSpPr>
          <p:cNvPr id="149523" name="Line 19"/>
          <p:cNvSpPr>
            <a:spLocks noChangeShapeType="1"/>
          </p:cNvSpPr>
          <p:nvPr/>
        </p:nvSpPr>
        <p:spPr bwMode="auto">
          <a:xfrm>
            <a:off x="8018284" y="5120864"/>
            <a:ext cx="774700" cy="0"/>
          </a:xfrm>
          <a:prstGeom prst="line">
            <a:avLst/>
          </a:prstGeom>
          <a:noFill/>
          <a:ln w="19050">
            <a:solidFill>
              <a:schemeClr val="tx1"/>
            </a:solidFill>
            <a:round/>
            <a:headEnd/>
            <a:tailEnd type="stealth" w="lg" len="lg"/>
          </a:ln>
          <a:effectLst/>
        </p:spPr>
        <p:txBody>
          <a:bodyPr/>
          <a:lstStyle/>
          <a:p>
            <a:endParaRPr lang="zh-CN" altLang="en-US" sz="3200"/>
          </a:p>
        </p:txBody>
      </p:sp>
      <p:sp>
        <p:nvSpPr>
          <p:cNvPr id="149524" name="Line 20"/>
          <p:cNvSpPr>
            <a:spLocks noChangeShapeType="1"/>
          </p:cNvSpPr>
          <p:nvPr/>
        </p:nvSpPr>
        <p:spPr bwMode="auto">
          <a:xfrm>
            <a:off x="3619246" y="5775339"/>
            <a:ext cx="774700" cy="0"/>
          </a:xfrm>
          <a:prstGeom prst="line">
            <a:avLst/>
          </a:prstGeom>
          <a:noFill/>
          <a:ln w="19050">
            <a:solidFill>
              <a:schemeClr val="tx1"/>
            </a:solidFill>
            <a:round/>
            <a:headEnd/>
            <a:tailEnd type="stealth" w="lg" len="lg"/>
          </a:ln>
          <a:effectLst/>
        </p:spPr>
        <p:txBody>
          <a:bodyPr/>
          <a:lstStyle/>
          <a:p>
            <a:endParaRPr lang="zh-CN" altLang="en-US" sz="3200"/>
          </a:p>
        </p:txBody>
      </p:sp>
      <p:sp>
        <p:nvSpPr>
          <p:cNvPr id="149525" name="Line 21"/>
          <p:cNvSpPr>
            <a:spLocks noChangeShapeType="1"/>
          </p:cNvSpPr>
          <p:nvPr/>
        </p:nvSpPr>
        <p:spPr bwMode="auto">
          <a:xfrm>
            <a:off x="8018284" y="5730282"/>
            <a:ext cx="774700" cy="0"/>
          </a:xfrm>
          <a:prstGeom prst="line">
            <a:avLst/>
          </a:prstGeom>
          <a:noFill/>
          <a:ln w="19050">
            <a:solidFill>
              <a:schemeClr val="tx1"/>
            </a:solidFill>
            <a:round/>
            <a:headEnd/>
            <a:tailEnd type="stealth" w="lg" len="lg"/>
          </a:ln>
          <a:effectLst/>
        </p:spPr>
        <p:txBody>
          <a:bodyPr/>
          <a:lstStyle/>
          <a:p>
            <a:endParaRPr lang="zh-CN" altLang="en-US" sz="320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5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95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7" grpId="0"/>
      <p:bldP spid="1495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1102294" y="1125783"/>
            <a:ext cx="9789584" cy="3869329"/>
          </a:xfrm>
          <a:prstGeom prst="rect">
            <a:avLst/>
          </a:prstGeom>
          <a:noFill/>
          <a:ln w="9525">
            <a:noFill/>
            <a:miter lim="800000"/>
            <a:headEnd/>
            <a:tailEnd/>
          </a:ln>
          <a:effectLst/>
        </p:spPr>
        <p:txBody>
          <a:bodyPr>
            <a:spAutoFit/>
          </a:bodyPr>
          <a:lstStyle/>
          <a:p>
            <a:pPr>
              <a:lnSpc>
                <a:spcPct val="150000"/>
              </a:lnSpc>
            </a:pPr>
            <a:r>
              <a:rPr lang="en-US" altLang="zh-CN" sz="2800" dirty="0" smtClean="0">
                <a:latin typeface="宋体" pitchFamily="2" charset="-122"/>
              </a:rPr>
              <a:t>4</a:t>
            </a:r>
            <a:r>
              <a:rPr lang="zh-CN" altLang="en-US" sz="2800" dirty="0" smtClean="0">
                <a:latin typeface="宋体" pitchFamily="2" charset="-122"/>
              </a:rPr>
              <a:t>、下列说法正确的是（   ）</a:t>
            </a:r>
          </a:p>
          <a:p>
            <a:pPr>
              <a:lnSpc>
                <a:spcPct val="150000"/>
              </a:lnSpc>
            </a:pPr>
            <a:r>
              <a:rPr lang="en-US" altLang="zh-CN" sz="2800" dirty="0" smtClean="0">
                <a:latin typeface="宋体" pitchFamily="2" charset="-122"/>
              </a:rPr>
              <a:t>A</a:t>
            </a:r>
            <a:r>
              <a:rPr lang="zh-CN" altLang="en-US" sz="2800" dirty="0" smtClean="0">
                <a:latin typeface="宋体" pitchFamily="2" charset="-122"/>
              </a:rPr>
              <a:t>、有单质参加的化学反应一定是氧化还原反应</a:t>
            </a:r>
          </a:p>
          <a:p>
            <a:pPr>
              <a:lnSpc>
                <a:spcPct val="150000"/>
              </a:lnSpc>
            </a:pPr>
            <a:r>
              <a:rPr lang="en-US" altLang="zh-CN" sz="2800" dirty="0" smtClean="0">
                <a:latin typeface="宋体" pitchFamily="2" charset="-122"/>
              </a:rPr>
              <a:t>B</a:t>
            </a:r>
            <a:r>
              <a:rPr lang="zh-CN" altLang="en-US" sz="2800" dirty="0" smtClean="0">
                <a:latin typeface="宋体" pitchFamily="2" charset="-122"/>
              </a:rPr>
              <a:t>、单质可由氧化或还原含该元素的化合物来制得</a:t>
            </a:r>
          </a:p>
          <a:p>
            <a:pPr>
              <a:lnSpc>
                <a:spcPct val="150000"/>
              </a:lnSpc>
            </a:pPr>
            <a:r>
              <a:rPr lang="en-US" altLang="zh-CN" sz="2800" dirty="0" smtClean="0">
                <a:latin typeface="宋体" pitchFamily="2" charset="-122"/>
              </a:rPr>
              <a:t>C</a:t>
            </a:r>
            <a:r>
              <a:rPr lang="zh-CN" altLang="en-US" sz="2800" dirty="0" smtClean="0">
                <a:latin typeface="宋体" pitchFamily="2" charset="-122"/>
              </a:rPr>
              <a:t>、在反应中，金属单质一定做氧化剂，非金属单质一定做还原剂</a:t>
            </a:r>
          </a:p>
          <a:p>
            <a:pPr>
              <a:lnSpc>
                <a:spcPct val="150000"/>
              </a:lnSpc>
            </a:pPr>
            <a:r>
              <a:rPr lang="en-US" altLang="zh-CN" sz="2800" dirty="0" smtClean="0">
                <a:latin typeface="宋体" pitchFamily="2" charset="-122"/>
              </a:rPr>
              <a:t>D</a:t>
            </a:r>
            <a:r>
              <a:rPr lang="zh-CN" altLang="en-US" sz="2800" dirty="0" smtClean="0">
                <a:latin typeface="宋体" pitchFamily="2" charset="-122"/>
              </a:rPr>
              <a:t>、金属阳离子被还原一定得到金属单质</a:t>
            </a:r>
            <a:endParaRPr lang="zh-CN" altLang="en-US" sz="2800" dirty="0">
              <a:latin typeface="宋体" pitchFamily="2" charset="-122"/>
            </a:endParaRPr>
          </a:p>
        </p:txBody>
      </p:sp>
      <p:sp>
        <p:nvSpPr>
          <p:cNvPr id="150532" name="Rectangle 4"/>
          <p:cNvSpPr>
            <a:spLocks noChangeArrowheads="1"/>
          </p:cNvSpPr>
          <p:nvPr/>
        </p:nvSpPr>
        <p:spPr bwMode="auto">
          <a:xfrm>
            <a:off x="2115628" y="3772269"/>
            <a:ext cx="596638" cy="584775"/>
          </a:xfrm>
          <a:prstGeom prst="rect">
            <a:avLst/>
          </a:prstGeom>
          <a:noFill/>
          <a:ln w="9525">
            <a:noFill/>
            <a:miter lim="800000"/>
            <a:headEnd/>
            <a:tailEnd/>
          </a:ln>
          <a:effectLst/>
        </p:spPr>
        <p:txBody>
          <a:bodyPr wrap="none">
            <a:spAutoFit/>
          </a:bodyPr>
          <a:lstStyle/>
          <a:p>
            <a:r>
              <a:rPr lang="en-US" altLang="zh-CN" sz="3200" b="1" dirty="0">
                <a:solidFill>
                  <a:srgbClr val="FF0000"/>
                </a:solidFill>
                <a:latin typeface="宋体" pitchFamily="2" charset="-122"/>
              </a:rPr>
              <a:t>×</a:t>
            </a:r>
          </a:p>
        </p:txBody>
      </p:sp>
      <p:sp>
        <p:nvSpPr>
          <p:cNvPr id="150533" name="Text Box 5"/>
          <p:cNvSpPr txBox="1">
            <a:spLocks noChangeArrowheads="1"/>
          </p:cNvSpPr>
          <p:nvPr/>
        </p:nvSpPr>
        <p:spPr bwMode="auto">
          <a:xfrm>
            <a:off x="6346431" y="5128262"/>
            <a:ext cx="4545447" cy="584775"/>
          </a:xfrm>
          <a:prstGeom prst="rect">
            <a:avLst/>
          </a:prstGeom>
          <a:noFill/>
          <a:ln w="9525">
            <a:noFill/>
            <a:miter lim="800000"/>
            <a:headEnd/>
            <a:tailEnd/>
          </a:ln>
          <a:effectLst/>
        </p:spPr>
        <p:txBody>
          <a:bodyPr wrap="square">
            <a:spAutoFit/>
          </a:bodyPr>
          <a:lstStyle/>
          <a:p>
            <a:r>
              <a:rPr lang="zh-CN" altLang="en-US" sz="3200" b="1" dirty="0">
                <a:solidFill>
                  <a:srgbClr val="FF0000"/>
                </a:solidFill>
              </a:rPr>
              <a:t>不一定，如：</a:t>
            </a:r>
            <a:r>
              <a:rPr lang="en-US" altLang="zh-CN" sz="3200" b="1" dirty="0">
                <a:solidFill>
                  <a:srgbClr val="FF0000"/>
                </a:solidFill>
              </a:rPr>
              <a:t>Fe</a:t>
            </a:r>
            <a:r>
              <a:rPr lang="en-US" altLang="zh-CN" sz="3200" b="1" baseline="30000" dirty="0">
                <a:solidFill>
                  <a:srgbClr val="FF0000"/>
                </a:solidFill>
              </a:rPr>
              <a:t>3+</a:t>
            </a:r>
            <a:r>
              <a:rPr lang="en-US" altLang="zh-CN" sz="3200" b="1" dirty="0">
                <a:solidFill>
                  <a:srgbClr val="FF0000"/>
                </a:solidFill>
              </a:rPr>
              <a:t>→Fe</a:t>
            </a:r>
            <a:r>
              <a:rPr lang="en-US" altLang="zh-CN" sz="3200" b="1" baseline="30000" dirty="0">
                <a:solidFill>
                  <a:srgbClr val="FF0000"/>
                </a:solidFill>
              </a:rPr>
              <a:t>2+</a:t>
            </a:r>
          </a:p>
        </p:txBody>
      </p:sp>
      <p:sp>
        <p:nvSpPr>
          <p:cNvPr id="150534" name="Rectangle 6"/>
          <p:cNvSpPr>
            <a:spLocks noChangeArrowheads="1"/>
          </p:cNvSpPr>
          <p:nvPr/>
        </p:nvSpPr>
        <p:spPr bwMode="auto">
          <a:xfrm>
            <a:off x="7608720" y="4407259"/>
            <a:ext cx="596638" cy="584775"/>
          </a:xfrm>
          <a:prstGeom prst="rect">
            <a:avLst/>
          </a:prstGeom>
          <a:noFill/>
          <a:ln w="9525">
            <a:noFill/>
            <a:miter lim="800000"/>
            <a:headEnd/>
            <a:tailEnd/>
          </a:ln>
          <a:effectLst/>
        </p:spPr>
        <p:txBody>
          <a:bodyPr wrap="none">
            <a:spAutoFit/>
          </a:bodyPr>
          <a:lstStyle/>
          <a:p>
            <a:r>
              <a:rPr lang="en-US" altLang="zh-CN" sz="3200" b="1" dirty="0">
                <a:solidFill>
                  <a:srgbClr val="FF0000"/>
                </a:solidFill>
                <a:latin typeface="宋体" pitchFamily="2" charset="-122"/>
              </a:rPr>
              <a:t>×</a:t>
            </a:r>
          </a:p>
        </p:txBody>
      </p:sp>
      <p:sp>
        <p:nvSpPr>
          <p:cNvPr id="150535" name="Rectangle 7"/>
          <p:cNvSpPr>
            <a:spLocks noChangeArrowheads="1"/>
          </p:cNvSpPr>
          <p:nvPr/>
        </p:nvSpPr>
        <p:spPr bwMode="auto">
          <a:xfrm>
            <a:off x="6943153" y="1488997"/>
            <a:ext cx="596638" cy="584775"/>
          </a:xfrm>
          <a:prstGeom prst="rect">
            <a:avLst/>
          </a:prstGeom>
          <a:noFill/>
          <a:ln w="9525">
            <a:noFill/>
            <a:miter lim="800000"/>
            <a:headEnd/>
            <a:tailEnd/>
          </a:ln>
          <a:effectLst/>
        </p:spPr>
        <p:txBody>
          <a:bodyPr wrap="none">
            <a:spAutoFit/>
          </a:bodyPr>
          <a:lstStyle/>
          <a:p>
            <a:r>
              <a:rPr lang="en-US" altLang="zh-CN" sz="3200" b="1" dirty="0">
                <a:solidFill>
                  <a:srgbClr val="FF0000"/>
                </a:solidFill>
                <a:latin typeface="宋体" pitchFamily="2" charset="-122"/>
              </a:rPr>
              <a:t>×</a:t>
            </a:r>
          </a:p>
        </p:txBody>
      </p:sp>
      <p:sp>
        <p:nvSpPr>
          <p:cNvPr id="150536" name="Rectangle 8"/>
          <p:cNvSpPr>
            <a:spLocks noChangeArrowheads="1"/>
          </p:cNvSpPr>
          <p:nvPr/>
        </p:nvSpPr>
        <p:spPr bwMode="auto">
          <a:xfrm>
            <a:off x="8858338" y="2475672"/>
            <a:ext cx="596638" cy="584775"/>
          </a:xfrm>
          <a:prstGeom prst="rect">
            <a:avLst/>
          </a:prstGeom>
          <a:noFill/>
          <a:ln w="9525">
            <a:noFill/>
            <a:miter lim="800000"/>
            <a:headEnd/>
            <a:tailEnd/>
          </a:ln>
          <a:effectLst/>
        </p:spPr>
        <p:txBody>
          <a:bodyPr wrap="none">
            <a:spAutoFit/>
          </a:bodyPr>
          <a:lstStyle/>
          <a:p>
            <a:r>
              <a:rPr lang="en-US" altLang="zh-CN" sz="3200" b="1" dirty="0">
                <a:solidFill>
                  <a:srgbClr val="FF0000"/>
                </a:solidFill>
                <a:latin typeface="宋体" pitchFamily="2" charset="-122"/>
              </a:rPr>
              <a:t>√</a:t>
            </a:r>
          </a:p>
        </p:txBody>
      </p:sp>
      <p:sp>
        <p:nvSpPr>
          <p:cNvPr id="150537" name="Rectangle 9"/>
          <p:cNvSpPr>
            <a:spLocks noChangeArrowheads="1"/>
          </p:cNvSpPr>
          <p:nvPr/>
        </p:nvSpPr>
        <p:spPr bwMode="auto">
          <a:xfrm>
            <a:off x="7539791" y="1488998"/>
            <a:ext cx="3352088" cy="584775"/>
          </a:xfrm>
          <a:prstGeom prst="rect">
            <a:avLst/>
          </a:prstGeom>
          <a:noFill/>
          <a:ln w="9525">
            <a:noFill/>
            <a:miter lim="800000"/>
            <a:headEnd/>
            <a:tailEnd/>
          </a:ln>
          <a:effectLst/>
        </p:spPr>
        <p:txBody>
          <a:bodyPr wrap="square">
            <a:spAutoFit/>
          </a:bodyPr>
          <a:lstStyle/>
          <a:p>
            <a:r>
              <a:rPr lang="zh-CN" altLang="en-US" sz="3200" b="1" dirty="0">
                <a:solidFill>
                  <a:srgbClr val="FF0000"/>
                </a:solidFill>
              </a:rPr>
              <a:t>如：</a:t>
            </a:r>
            <a:r>
              <a:rPr lang="en-US" altLang="zh-CN" sz="3200" b="1" dirty="0">
                <a:solidFill>
                  <a:srgbClr val="FF0000"/>
                </a:solidFill>
              </a:rPr>
              <a:t>3O</a:t>
            </a:r>
            <a:r>
              <a:rPr lang="en-US" altLang="zh-CN" sz="3200" b="1" baseline="-25000" dirty="0">
                <a:solidFill>
                  <a:srgbClr val="FF0000"/>
                </a:solidFill>
              </a:rPr>
              <a:t>2</a:t>
            </a:r>
            <a:r>
              <a:rPr lang="en-US" altLang="zh-CN" sz="3200" b="1" dirty="0" smtClean="0">
                <a:solidFill>
                  <a:srgbClr val="FF0000"/>
                </a:solidFill>
              </a:rPr>
              <a:t>===2O</a:t>
            </a:r>
            <a:r>
              <a:rPr lang="en-US" altLang="zh-CN" sz="3200" b="1" baseline="-25000" dirty="0" smtClean="0">
                <a:solidFill>
                  <a:srgbClr val="FF0000"/>
                </a:solidFill>
              </a:rPr>
              <a:t>3</a:t>
            </a:r>
            <a:endParaRPr lang="en-US" altLang="zh-CN" sz="3200" b="1" baseline="-25000" dirty="0">
              <a:solidFill>
                <a:srgbClr val="FF0000"/>
              </a:solidFill>
            </a:endParaRPr>
          </a:p>
        </p:txBody>
      </p:sp>
      <p:sp>
        <p:nvSpPr>
          <p:cNvPr id="150538" name="Text Box 10"/>
          <p:cNvSpPr txBox="1">
            <a:spLocks noChangeArrowheads="1"/>
          </p:cNvSpPr>
          <p:nvPr/>
        </p:nvSpPr>
        <p:spPr bwMode="auto">
          <a:xfrm>
            <a:off x="4974735" y="1196609"/>
            <a:ext cx="1022351" cy="584775"/>
          </a:xfrm>
          <a:prstGeom prst="rect">
            <a:avLst/>
          </a:prstGeom>
          <a:noFill/>
          <a:ln w="9525" algn="ctr">
            <a:noFill/>
            <a:miter lim="800000"/>
            <a:headEnd/>
            <a:tailEnd/>
          </a:ln>
          <a:effectLst/>
        </p:spPr>
        <p:txBody>
          <a:bodyPr>
            <a:spAutoFit/>
          </a:bodyPr>
          <a:lstStyle/>
          <a:p>
            <a:pPr>
              <a:spcBef>
                <a:spcPct val="50000"/>
              </a:spcBef>
            </a:pPr>
            <a:r>
              <a:rPr lang="en-US" altLang="zh-CN" sz="3200" b="1" dirty="0">
                <a:solidFill>
                  <a:srgbClr val="FF0000"/>
                </a:solidFill>
                <a:latin typeface="楷体_GB2312" pitchFamily="49" charset="-122"/>
                <a:ea typeface="楷体_GB2312" pitchFamily="49" charset="-122"/>
              </a:rPr>
              <a:t>B</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05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05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05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05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05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05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05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05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p:bldP spid="150532" grpId="0"/>
      <p:bldP spid="150533" grpId="0"/>
      <p:bldP spid="150534" grpId="0"/>
      <p:bldP spid="150535" grpId="0"/>
      <p:bldP spid="150536" grpId="0"/>
      <p:bldP spid="150537" grpId="0"/>
      <p:bldP spid="1505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947625" y="2300267"/>
            <a:ext cx="8381014" cy="3323987"/>
          </a:xfrm>
          <a:prstGeom prst="rect">
            <a:avLst/>
          </a:prstGeom>
          <a:noFill/>
          <a:ln w="9525">
            <a:noFill/>
            <a:miter lim="800000"/>
            <a:headEnd/>
            <a:tailEnd/>
          </a:ln>
          <a:effectLst/>
        </p:spPr>
        <p:txBody>
          <a:bodyPr wrap="square">
            <a:spAutoFit/>
          </a:bodyPr>
          <a:lstStyle/>
          <a:p>
            <a:pPr>
              <a:lnSpc>
                <a:spcPct val="150000"/>
              </a:lnSpc>
            </a:pPr>
            <a:r>
              <a:rPr lang="en-US" altLang="zh-CN" sz="2800" dirty="0" smtClean="0">
                <a:latin typeface="宋体" charset="-122"/>
              </a:rPr>
              <a:t>6</a:t>
            </a:r>
            <a:r>
              <a:rPr lang="zh-CN" altLang="en-US" sz="2800" dirty="0" smtClean="0">
                <a:latin typeface="宋体" charset="-122"/>
              </a:rPr>
              <a:t>、</a:t>
            </a:r>
            <a:r>
              <a:rPr lang="zh-CN" altLang="en-US" sz="2800" dirty="0">
                <a:latin typeface="宋体" charset="-122"/>
              </a:rPr>
              <a:t>下列说法正确的是（   ）</a:t>
            </a:r>
          </a:p>
          <a:p>
            <a:pPr>
              <a:lnSpc>
                <a:spcPct val="150000"/>
              </a:lnSpc>
            </a:pPr>
            <a:r>
              <a:rPr lang="en-US" altLang="zh-CN" sz="2800" dirty="0">
                <a:latin typeface="宋体" charset="-122"/>
              </a:rPr>
              <a:t>A</a:t>
            </a:r>
            <a:r>
              <a:rPr lang="zh-CN" altLang="en-US" sz="2800" dirty="0">
                <a:latin typeface="宋体" charset="-122"/>
              </a:rPr>
              <a:t>、含最高价元素的化合物，一定具有强氧化性</a:t>
            </a:r>
          </a:p>
          <a:p>
            <a:pPr>
              <a:lnSpc>
                <a:spcPct val="150000"/>
              </a:lnSpc>
            </a:pPr>
            <a:r>
              <a:rPr lang="en-US" altLang="zh-CN" sz="2800" dirty="0">
                <a:latin typeface="宋体" charset="-122"/>
              </a:rPr>
              <a:t>B</a:t>
            </a:r>
            <a:r>
              <a:rPr lang="zh-CN" altLang="en-US" sz="2800" dirty="0">
                <a:latin typeface="宋体" charset="-122"/>
              </a:rPr>
              <a:t>、阳离子只有氧化性，阴离子只有还原性</a:t>
            </a:r>
          </a:p>
          <a:p>
            <a:pPr>
              <a:lnSpc>
                <a:spcPct val="150000"/>
              </a:lnSpc>
            </a:pPr>
            <a:r>
              <a:rPr lang="en-US" altLang="zh-CN" sz="2800" dirty="0">
                <a:latin typeface="宋体" charset="-122"/>
              </a:rPr>
              <a:t>C</a:t>
            </a:r>
            <a:r>
              <a:rPr lang="zh-CN" altLang="en-US" sz="2800" dirty="0">
                <a:latin typeface="宋体" charset="-122"/>
              </a:rPr>
              <a:t>、失电子越多，还原性越强</a:t>
            </a:r>
          </a:p>
          <a:p>
            <a:pPr>
              <a:lnSpc>
                <a:spcPct val="150000"/>
              </a:lnSpc>
            </a:pPr>
            <a:r>
              <a:rPr lang="en-US" altLang="zh-CN" sz="2800" dirty="0">
                <a:latin typeface="宋体" charset="-122"/>
              </a:rPr>
              <a:t>D</a:t>
            </a:r>
            <a:r>
              <a:rPr lang="zh-CN" altLang="en-US" sz="2800" dirty="0">
                <a:latin typeface="宋体" charset="-122"/>
              </a:rPr>
              <a:t>、强氧化剂与强还原剂不一定能发生氧化还原反应</a:t>
            </a:r>
          </a:p>
        </p:txBody>
      </p:sp>
      <p:sp>
        <p:nvSpPr>
          <p:cNvPr id="134147" name="Text Box 3"/>
          <p:cNvSpPr txBox="1">
            <a:spLocks noChangeArrowheads="1"/>
          </p:cNvSpPr>
          <p:nvPr/>
        </p:nvSpPr>
        <p:spPr bwMode="auto">
          <a:xfrm>
            <a:off x="4862146" y="2389672"/>
            <a:ext cx="413239" cy="523220"/>
          </a:xfrm>
          <a:prstGeom prst="rect">
            <a:avLst/>
          </a:prstGeom>
          <a:noFill/>
          <a:ln w="9525">
            <a:noFill/>
            <a:miter lim="800000"/>
            <a:headEnd/>
            <a:tailEnd/>
          </a:ln>
          <a:effectLst/>
        </p:spPr>
        <p:txBody>
          <a:bodyPr wrap="square">
            <a:spAutoFit/>
          </a:bodyPr>
          <a:lstStyle/>
          <a:p>
            <a:r>
              <a:rPr lang="en-US" altLang="zh-CN" sz="2800" b="1" dirty="0">
                <a:solidFill>
                  <a:srgbClr val="FF0000"/>
                </a:solidFill>
                <a:latin typeface="楷体_GB2312" pitchFamily="49" charset="-122"/>
                <a:ea typeface="楷体_GB2312" pitchFamily="49" charset="-122"/>
              </a:rPr>
              <a:t>D</a:t>
            </a:r>
          </a:p>
        </p:txBody>
      </p:sp>
      <p:sp>
        <p:nvSpPr>
          <p:cNvPr id="4" name="Rectangle 5"/>
          <p:cNvSpPr>
            <a:spLocks noChangeArrowheads="1"/>
          </p:cNvSpPr>
          <p:nvPr/>
        </p:nvSpPr>
        <p:spPr bwMode="auto">
          <a:xfrm>
            <a:off x="7857878" y="1170161"/>
            <a:ext cx="1066800" cy="523220"/>
          </a:xfrm>
          <a:prstGeom prst="rect">
            <a:avLst/>
          </a:prstGeom>
          <a:noFill/>
          <a:ln w="9525">
            <a:noFill/>
            <a:miter lim="800000"/>
            <a:headEnd/>
            <a:tailEnd/>
          </a:ln>
          <a:effectLst/>
        </p:spPr>
        <p:txBody>
          <a:bodyPr>
            <a:spAutoFit/>
          </a:bodyPr>
          <a:lstStyle/>
          <a:p>
            <a:r>
              <a:rPr lang="en-US" altLang="zh-CN" sz="2800" b="1" dirty="0">
                <a:solidFill>
                  <a:srgbClr val="FF0000"/>
                </a:solidFill>
                <a:latin typeface="楷体_GB2312" pitchFamily="49" charset="-122"/>
                <a:ea typeface="楷体_GB2312" pitchFamily="49" charset="-122"/>
              </a:rPr>
              <a:t>BD</a:t>
            </a:r>
          </a:p>
        </p:txBody>
      </p:sp>
      <p:sp>
        <p:nvSpPr>
          <p:cNvPr id="5" name="Rectangle 14"/>
          <p:cNvSpPr>
            <a:spLocks noChangeArrowheads="1"/>
          </p:cNvSpPr>
          <p:nvPr/>
        </p:nvSpPr>
        <p:spPr bwMode="auto">
          <a:xfrm>
            <a:off x="947625" y="1086495"/>
            <a:ext cx="9383338" cy="1303177"/>
          </a:xfrm>
          <a:prstGeom prst="rect">
            <a:avLst/>
          </a:prstGeom>
          <a:noFill/>
          <a:ln w="9525">
            <a:noFill/>
            <a:miter lim="800000"/>
            <a:headEnd/>
            <a:tailEnd/>
          </a:ln>
          <a:effectLst/>
        </p:spPr>
        <p:txBody>
          <a:bodyPr wrap="square">
            <a:spAutoFit/>
          </a:bodyPr>
          <a:lstStyle/>
          <a:p>
            <a:pPr>
              <a:lnSpc>
                <a:spcPct val="150000"/>
              </a:lnSpc>
            </a:pPr>
            <a:r>
              <a:rPr lang="en-US" altLang="zh-CN" sz="2800" dirty="0" smtClean="0">
                <a:latin typeface="宋体" charset="-122"/>
              </a:rPr>
              <a:t>5</a:t>
            </a:r>
            <a:r>
              <a:rPr lang="zh-CN" altLang="en-US" sz="2800" dirty="0" smtClean="0">
                <a:latin typeface="宋体" charset="-122"/>
              </a:rPr>
              <a:t>、</a:t>
            </a:r>
            <a:r>
              <a:rPr lang="zh-CN" altLang="en-US" sz="2800" dirty="0">
                <a:latin typeface="宋体" charset="-122"/>
              </a:rPr>
              <a:t>下列微粒既有氧化性，又有还原性的是</a:t>
            </a:r>
            <a:r>
              <a:rPr lang="en-US" altLang="zh-CN" sz="2800" dirty="0">
                <a:latin typeface="宋体" charset="-122"/>
              </a:rPr>
              <a:t>(    )</a:t>
            </a:r>
          </a:p>
          <a:p>
            <a:pPr>
              <a:lnSpc>
                <a:spcPct val="150000"/>
              </a:lnSpc>
            </a:pPr>
            <a:r>
              <a:rPr lang="en-US" altLang="zh-CN" sz="2800" dirty="0">
                <a:latin typeface="宋体" charset="-122"/>
              </a:rPr>
              <a:t>A</a:t>
            </a:r>
            <a:r>
              <a:rPr lang="zh-CN" altLang="en-US" sz="2800" dirty="0">
                <a:latin typeface="宋体" charset="-122"/>
              </a:rPr>
              <a:t>、</a:t>
            </a:r>
            <a:r>
              <a:rPr lang="en-US" altLang="zh-CN" sz="2800" dirty="0">
                <a:latin typeface="Times New Roman" pitchFamily="18" charset="0"/>
              </a:rPr>
              <a:t>Mg          </a:t>
            </a:r>
            <a:r>
              <a:rPr lang="en-US" altLang="zh-CN" sz="2800" dirty="0">
                <a:latin typeface="宋体" charset="-122"/>
              </a:rPr>
              <a:t>B</a:t>
            </a:r>
            <a:r>
              <a:rPr lang="zh-CN" altLang="en-US" sz="2800" dirty="0">
                <a:latin typeface="宋体" charset="-122"/>
              </a:rPr>
              <a:t>、</a:t>
            </a:r>
            <a:r>
              <a:rPr lang="en-US" altLang="zh-CN" sz="2800" dirty="0">
                <a:latin typeface="Times New Roman" pitchFamily="18" charset="0"/>
              </a:rPr>
              <a:t>SO</a:t>
            </a:r>
            <a:r>
              <a:rPr lang="en-US" altLang="zh-CN" sz="2800" baseline="-25000" dirty="0">
                <a:latin typeface="Times New Roman" pitchFamily="18" charset="0"/>
              </a:rPr>
              <a:t>2</a:t>
            </a:r>
            <a:r>
              <a:rPr lang="en-US" altLang="zh-CN" sz="2800" dirty="0">
                <a:latin typeface="Times New Roman" pitchFamily="18" charset="0"/>
              </a:rPr>
              <a:t>          </a:t>
            </a:r>
            <a:r>
              <a:rPr lang="en-US" altLang="zh-CN" sz="2800" dirty="0">
                <a:latin typeface="宋体" charset="-122"/>
              </a:rPr>
              <a:t>C</a:t>
            </a:r>
            <a:r>
              <a:rPr lang="zh-CN" altLang="en-US" sz="2800" dirty="0">
                <a:latin typeface="宋体" charset="-122"/>
              </a:rPr>
              <a:t>、</a:t>
            </a:r>
            <a:r>
              <a:rPr lang="en-US" altLang="zh-CN" sz="2800" dirty="0">
                <a:latin typeface="Times New Roman" pitchFamily="18" charset="0"/>
              </a:rPr>
              <a:t>Zn</a:t>
            </a:r>
            <a:r>
              <a:rPr lang="en-US" altLang="zh-CN" sz="2800" baseline="30000" dirty="0">
                <a:latin typeface="Times New Roman" pitchFamily="18" charset="0"/>
              </a:rPr>
              <a:t>2+</a:t>
            </a:r>
            <a:r>
              <a:rPr lang="en-US" altLang="zh-CN" sz="2800" dirty="0">
                <a:latin typeface="Times New Roman" pitchFamily="18" charset="0"/>
              </a:rPr>
              <a:t>        </a:t>
            </a:r>
            <a:r>
              <a:rPr lang="en-US" altLang="zh-CN" sz="2800" dirty="0">
                <a:latin typeface="宋体" charset="-122"/>
              </a:rPr>
              <a:t>D</a:t>
            </a:r>
            <a:r>
              <a:rPr lang="zh-CN" altLang="en-US" sz="2800" dirty="0">
                <a:latin typeface="宋体" charset="-122"/>
              </a:rPr>
              <a:t>、</a:t>
            </a:r>
            <a:r>
              <a:rPr lang="en-US" altLang="zh-CN" sz="2800" dirty="0">
                <a:latin typeface="Times New Roman" pitchFamily="18" charset="0"/>
              </a:rPr>
              <a:t>HCl</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4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2" name="Rectangle 4"/>
          <p:cNvSpPr>
            <a:spLocks noChangeArrowheads="1"/>
          </p:cNvSpPr>
          <p:nvPr/>
        </p:nvSpPr>
        <p:spPr bwMode="auto">
          <a:xfrm>
            <a:off x="1239716" y="1118701"/>
            <a:ext cx="10413186" cy="3222998"/>
          </a:xfrm>
          <a:prstGeom prst="rect">
            <a:avLst/>
          </a:prstGeom>
          <a:noFill/>
          <a:ln w="9525">
            <a:noFill/>
            <a:miter lim="800000"/>
            <a:headEnd/>
            <a:tailEnd/>
          </a:ln>
          <a:effectLst/>
        </p:spPr>
        <p:txBody>
          <a:bodyPr wrap="square">
            <a:spAutoFit/>
          </a:bodyPr>
          <a:lstStyle/>
          <a:p>
            <a:pPr>
              <a:lnSpc>
                <a:spcPct val="150000"/>
              </a:lnSpc>
            </a:pPr>
            <a:r>
              <a:rPr lang="en-US" altLang="zh-CN" sz="2800" dirty="0" smtClean="0">
                <a:latin typeface="宋体" charset="-122"/>
              </a:rPr>
              <a:t>7</a:t>
            </a:r>
            <a:r>
              <a:rPr lang="zh-CN" altLang="en-US" sz="2800" dirty="0" smtClean="0">
                <a:latin typeface="宋体" charset="-122"/>
              </a:rPr>
              <a:t>、</a:t>
            </a:r>
            <a:r>
              <a:rPr lang="zh-CN" altLang="en-US" sz="2800" dirty="0">
                <a:latin typeface="宋体" charset="-122"/>
              </a:rPr>
              <a:t>下列说法正确的是（     ）</a:t>
            </a:r>
          </a:p>
          <a:p>
            <a:pPr>
              <a:lnSpc>
                <a:spcPct val="150000"/>
              </a:lnSpc>
            </a:pPr>
            <a:r>
              <a:rPr lang="en-US" altLang="zh-CN" sz="2800" dirty="0">
                <a:latin typeface="宋体" charset="-122"/>
              </a:rPr>
              <a:t>A</a:t>
            </a:r>
            <a:r>
              <a:rPr lang="zh-CN" altLang="en-US" sz="2800" dirty="0">
                <a:latin typeface="宋体" charset="-122"/>
              </a:rPr>
              <a:t>、在反应中，金属单质只表现还原性，非金属单质只表现氧化性</a:t>
            </a:r>
          </a:p>
          <a:p>
            <a:pPr>
              <a:lnSpc>
                <a:spcPct val="150000"/>
              </a:lnSpc>
            </a:pPr>
            <a:r>
              <a:rPr lang="en-US" altLang="zh-CN" sz="2800" dirty="0">
                <a:latin typeface="宋体" charset="-122"/>
              </a:rPr>
              <a:t>B</a:t>
            </a:r>
            <a:r>
              <a:rPr lang="zh-CN" altLang="en-US" sz="2800" dirty="0">
                <a:latin typeface="宋体" charset="-122"/>
              </a:rPr>
              <a:t>、</a:t>
            </a:r>
            <a:r>
              <a:rPr kumimoji="1" lang="zh-CN" altLang="en-US" sz="2800" dirty="0">
                <a:latin typeface="宋体" charset="-122"/>
              </a:rPr>
              <a:t>失去电子的物质做氧化剂</a:t>
            </a:r>
          </a:p>
          <a:p>
            <a:pPr>
              <a:lnSpc>
                <a:spcPct val="150000"/>
              </a:lnSpc>
            </a:pPr>
            <a:r>
              <a:rPr lang="en-US" altLang="zh-CN" sz="2800" dirty="0">
                <a:latin typeface="宋体" charset="-122"/>
              </a:rPr>
              <a:t>C</a:t>
            </a:r>
            <a:r>
              <a:rPr lang="zh-CN" altLang="en-US" sz="2800" dirty="0">
                <a:latin typeface="宋体" charset="-122"/>
              </a:rPr>
              <a:t>、元素的单质可由氧化或还原含该元素的化合物来制得</a:t>
            </a:r>
          </a:p>
          <a:p>
            <a:pPr>
              <a:lnSpc>
                <a:spcPct val="150000"/>
              </a:lnSpc>
            </a:pPr>
            <a:r>
              <a:rPr lang="en-US" altLang="zh-CN" sz="2800" dirty="0">
                <a:latin typeface="宋体" charset="-122"/>
              </a:rPr>
              <a:t>D</a:t>
            </a:r>
            <a:r>
              <a:rPr lang="zh-CN" altLang="en-US" sz="2800" dirty="0">
                <a:latin typeface="宋体" charset="-122"/>
              </a:rPr>
              <a:t>、金属阳离子被还原一定得到金属单质</a:t>
            </a:r>
          </a:p>
        </p:txBody>
      </p:sp>
      <p:sp>
        <p:nvSpPr>
          <p:cNvPr id="171011" name="Rectangle 3"/>
          <p:cNvSpPr>
            <a:spLocks noChangeArrowheads="1"/>
          </p:cNvSpPr>
          <p:nvPr/>
        </p:nvSpPr>
        <p:spPr bwMode="auto">
          <a:xfrm>
            <a:off x="5348790" y="1206223"/>
            <a:ext cx="889000" cy="523220"/>
          </a:xfrm>
          <a:prstGeom prst="rect">
            <a:avLst/>
          </a:prstGeom>
          <a:noFill/>
          <a:ln w="9525">
            <a:noFill/>
            <a:miter lim="800000"/>
            <a:headEnd/>
            <a:tailEnd/>
          </a:ln>
          <a:effectLst/>
        </p:spPr>
        <p:txBody>
          <a:bodyPr>
            <a:spAutoFit/>
          </a:bodyPr>
          <a:lstStyle/>
          <a:p>
            <a:r>
              <a:rPr lang="en-US" altLang="zh-CN" sz="2800" b="1" dirty="0">
                <a:solidFill>
                  <a:srgbClr val="FF0000"/>
                </a:solidFill>
                <a:latin typeface="楷体_GB2312" pitchFamily="49" charset="-122"/>
                <a:ea typeface="楷体_GB2312" pitchFamily="49" charset="-122"/>
              </a:rPr>
              <a:t>C</a:t>
            </a:r>
          </a:p>
        </p:txBody>
      </p:sp>
      <p:sp>
        <p:nvSpPr>
          <p:cNvPr id="171015" name="Rectangle 7"/>
          <p:cNvSpPr>
            <a:spLocks noChangeArrowheads="1"/>
          </p:cNvSpPr>
          <p:nvPr/>
        </p:nvSpPr>
        <p:spPr bwMode="auto">
          <a:xfrm>
            <a:off x="8625254" y="1336432"/>
            <a:ext cx="2579143" cy="523220"/>
          </a:xfrm>
          <a:prstGeom prst="rect">
            <a:avLst/>
          </a:prstGeom>
          <a:noFill/>
          <a:ln w="9525">
            <a:noFill/>
            <a:miter lim="800000"/>
            <a:headEnd/>
            <a:tailEnd/>
          </a:ln>
          <a:effectLst/>
        </p:spPr>
        <p:txBody>
          <a:bodyPr wrap="square">
            <a:spAutoFit/>
          </a:bodyPr>
          <a:lstStyle/>
          <a:p>
            <a:r>
              <a:rPr lang="zh-CN" altLang="en-US" sz="2800" b="1" dirty="0">
                <a:solidFill>
                  <a:srgbClr val="FF0000"/>
                </a:solidFill>
                <a:latin typeface="Times New Roman" pitchFamily="18" charset="0"/>
              </a:rPr>
              <a:t>如：</a:t>
            </a:r>
            <a:r>
              <a:rPr lang="en-US" altLang="zh-CN" sz="2800" b="1" dirty="0">
                <a:solidFill>
                  <a:srgbClr val="FF0000"/>
                </a:solidFill>
                <a:latin typeface="Times New Roman" pitchFamily="18" charset="0"/>
              </a:rPr>
              <a:t>H</a:t>
            </a:r>
            <a:r>
              <a:rPr lang="en-US" altLang="zh-CN" sz="2800" b="1" baseline="-25000" dirty="0">
                <a:solidFill>
                  <a:srgbClr val="FF0000"/>
                </a:solidFill>
                <a:latin typeface="Times New Roman" pitchFamily="18" charset="0"/>
              </a:rPr>
              <a:t>2</a:t>
            </a:r>
            <a:r>
              <a:rPr lang="zh-CN" altLang="en-US" sz="2800" b="1" dirty="0">
                <a:solidFill>
                  <a:srgbClr val="FF0000"/>
                </a:solidFill>
                <a:latin typeface="Times New Roman" pitchFamily="18" charset="0"/>
              </a:rPr>
              <a:t>、</a:t>
            </a:r>
            <a:r>
              <a:rPr lang="en-US" altLang="zh-CN" sz="2800" b="1" dirty="0">
                <a:solidFill>
                  <a:srgbClr val="FF0000"/>
                </a:solidFill>
                <a:latin typeface="Times New Roman" pitchFamily="18" charset="0"/>
              </a:rPr>
              <a:t>C</a:t>
            </a:r>
            <a:endParaRPr lang="en-US" altLang="zh-CN" sz="2800" b="1" baseline="30000" dirty="0">
              <a:solidFill>
                <a:srgbClr val="FF0000"/>
              </a:solidFill>
              <a:latin typeface="Times New Roman" pitchFamily="18" charset="0"/>
            </a:endParaRPr>
          </a:p>
        </p:txBody>
      </p:sp>
      <p:sp>
        <p:nvSpPr>
          <p:cNvPr id="171018" name="Text Box 10"/>
          <p:cNvSpPr txBox="1">
            <a:spLocks noChangeArrowheads="1"/>
          </p:cNvSpPr>
          <p:nvPr/>
        </p:nvSpPr>
        <p:spPr bwMode="auto">
          <a:xfrm>
            <a:off x="6314897" y="4479789"/>
            <a:ext cx="4086403" cy="523220"/>
          </a:xfrm>
          <a:prstGeom prst="rect">
            <a:avLst/>
          </a:prstGeom>
          <a:noFill/>
          <a:ln w="9525">
            <a:noFill/>
            <a:miter lim="800000"/>
            <a:headEnd/>
            <a:tailEnd/>
          </a:ln>
          <a:effectLst/>
        </p:spPr>
        <p:txBody>
          <a:bodyPr wrap="square">
            <a:spAutoFit/>
          </a:bodyPr>
          <a:lstStyle/>
          <a:p>
            <a:r>
              <a:rPr lang="zh-CN" altLang="en-US" sz="2800" b="1" dirty="0">
                <a:solidFill>
                  <a:srgbClr val="FF0000"/>
                </a:solidFill>
                <a:latin typeface="Times New Roman" pitchFamily="18" charset="0"/>
              </a:rPr>
              <a:t>不一定，如：</a:t>
            </a:r>
            <a:r>
              <a:rPr lang="en-US" altLang="zh-CN" sz="2800" b="1" dirty="0">
                <a:solidFill>
                  <a:srgbClr val="FF0000"/>
                </a:solidFill>
                <a:latin typeface="Times New Roman" pitchFamily="18" charset="0"/>
              </a:rPr>
              <a:t>Fe</a:t>
            </a:r>
            <a:r>
              <a:rPr lang="en-US" altLang="zh-CN" sz="2800" b="1" baseline="30000" dirty="0">
                <a:solidFill>
                  <a:srgbClr val="FF0000"/>
                </a:solidFill>
                <a:latin typeface="Times New Roman" pitchFamily="18" charset="0"/>
              </a:rPr>
              <a:t>3+</a:t>
            </a:r>
            <a:r>
              <a:rPr lang="en-US" altLang="zh-CN" sz="2800" b="1" dirty="0">
                <a:solidFill>
                  <a:srgbClr val="FF0000"/>
                </a:solidFill>
                <a:latin typeface="Times New Roman" pitchFamily="18" charset="0"/>
              </a:rPr>
              <a:t>→Fe</a:t>
            </a:r>
            <a:r>
              <a:rPr lang="en-US" altLang="zh-CN" sz="2800" b="1" baseline="30000" dirty="0">
                <a:solidFill>
                  <a:srgbClr val="FF0000"/>
                </a:solidFill>
                <a:latin typeface="Times New Roman" pitchFamily="18" charset="0"/>
              </a:rPr>
              <a:t>2+</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0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10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10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p:bldP spid="171015" grpId="0"/>
      <p:bldP spid="1710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59" name="Rectangle 19"/>
          <p:cNvSpPr>
            <a:spLocks noChangeArrowheads="1"/>
          </p:cNvSpPr>
          <p:nvPr/>
        </p:nvSpPr>
        <p:spPr bwMode="auto">
          <a:xfrm>
            <a:off x="770792" y="903962"/>
            <a:ext cx="10526345" cy="2203680"/>
          </a:xfrm>
          <a:prstGeom prst="rect">
            <a:avLst/>
          </a:prstGeom>
          <a:noFill/>
          <a:ln w="9525">
            <a:noFill/>
            <a:miter lim="800000"/>
            <a:headEnd/>
            <a:tailEnd/>
          </a:ln>
          <a:effectLst/>
        </p:spPr>
        <p:txBody>
          <a:bodyPr wrap="square">
            <a:spAutoFit/>
          </a:bodyPr>
          <a:lstStyle/>
          <a:p>
            <a:pPr>
              <a:lnSpc>
                <a:spcPct val="150000"/>
              </a:lnSpc>
              <a:spcBef>
                <a:spcPct val="20000"/>
              </a:spcBef>
            </a:pPr>
            <a:r>
              <a:rPr lang="en-US" altLang="zh-CN" sz="2800" dirty="0" smtClean="0">
                <a:latin typeface="宋体" charset="-122"/>
              </a:rPr>
              <a:t>8</a:t>
            </a:r>
            <a:r>
              <a:rPr lang="zh-CN" altLang="en-US" sz="2800" dirty="0" smtClean="0">
                <a:latin typeface="宋体" charset="-122"/>
              </a:rPr>
              <a:t>、</a:t>
            </a:r>
            <a:r>
              <a:rPr lang="zh-CN" altLang="en-US" sz="2800" dirty="0">
                <a:latin typeface="宋体" charset="-122"/>
              </a:rPr>
              <a:t>下列变化中，必须 加入还原剂才能实现的是（   ）</a:t>
            </a:r>
          </a:p>
          <a:p>
            <a:pPr>
              <a:lnSpc>
                <a:spcPct val="150000"/>
              </a:lnSpc>
              <a:spcBef>
                <a:spcPct val="20000"/>
              </a:spcBef>
            </a:pPr>
            <a:r>
              <a:rPr lang="en-US" altLang="zh-CN" sz="2800" dirty="0">
                <a:latin typeface="宋体" charset="-122"/>
              </a:rPr>
              <a:t>A</a:t>
            </a:r>
            <a:r>
              <a:rPr lang="zh-CN" altLang="en-US" sz="2800" dirty="0">
                <a:latin typeface="宋体" charset="-122"/>
              </a:rPr>
              <a:t>、</a:t>
            </a:r>
            <a:r>
              <a:rPr lang="en-US" altLang="zh-CN" sz="2800" dirty="0">
                <a:latin typeface="Times New Roman" pitchFamily="18" charset="0"/>
              </a:rPr>
              <a:t>NaCl→AgCl</a:t>
            </a:r>
            <a:r>
              <a:rPr lang="en-US" altLang="zh-CN" sz="2800" dirty="0">
                <a:latin typeface="宋体" charset="-122"/>
              </a:rPr>
              <a:t>            B</a:t>
            </a:r>
            <a:r>
              <a:rPr lang="zh-CN" altLang="en-US" sz="2800" dirty="0">
                <a:latin typeface="宋体" charset="-122"/>
              </a:rPr>
              <a:t>、</a:t>
            </a:r>
            <a:r>
              <a:rPr lang="en-US" altLang="zh-CN" sz="2800" dirty="0">
                <a:latin typeface="Times New Roman" pitchFamily="18" charset="0"/>
              </a:rPr>
              <a:t>H</a:t>
            </a:r>
            <a:r>
              <a:rPr lang="en-US" altLang="zh-CN" sz="2800" baseline="-25000" dirty="0">
                <a:latin typeface="Times New Roman" pitchFamily="18" charset="0"/>
              </a:rPr>
              <a:t>2</a:t>
            </a:r>
            <a:r>
              <a:rPr lang="en-US" altLang="zh-CN" sz="2800" dirty="0">
                <a:latin typeface="Times New Roman" pitchFamily="18" charset="0"/>
              </a:rPr>
              <a:t>O→O</a:t>
            </a:r>
            <a:r>
              <a:rPr lang="en-US" altLang="zh-CN" sz="2800" baseline="-25000" dirty="0">
                <a:latin typeface="Times New Roman" pitchFamily="18" charset="0"/>
              </a:rPr>
              <a:t>2</a:t>
            </a:r>
            <a:r>
              <a:rPr lang="en-US" altLang="zh-CN" sz="2800" dirty="0">
                <a:latin typeface="宋体" charset="-122"/>
              </a:rPr>
              <a:t>   </a:t>
            </a:r>
          </a:p>
          <a:p>
            <a:pPr>
              <a:lnSpc>
                <a:spcPct val="150000"/>
              </a:lnSpc>
              <a:spcBef>
                <a:spcPct val="20000"/>
              </a:spcBef>
            </a:pPr>
            <a:r>
              <a:rPr lang="en-US" altLang="zh-CN" sz="2800" dirty="0">
                <a:latin typeface="宋体" charset="-122"/>
              </a:rPr>
              <a:t>C</a:t>
            </a:r>
            <a:r>
              <a:rPr lang="zh-CN" altLang="en-US" sz="2800" dirty="0">
                <a:latin typeface="宋体" charset="-122"/>
              </a:rPr>
              <a:t>、</a:t>
            </a:r>
            <a:r>
              <a:rPr lang="en-US" altLang="zh-CN" sz="2800" dirty="0">
                <a:latin typeface="Times New Roman" pitchFamily="18" charset="0"/>
              </a:rPr>
              <a:t>KClO</a:t>
            </a:r>
            <a:r>
              <a:rPr lang="en-US" altLang="zh-CN" sz="2800" baseline="-25000" dirty="0">
                <a:latin typeface="Times New Roman" pitchFamily="18" charset="0"/>
              </a:rPr>
              <a:t>3</a:t>
            </a:r>
            <a:r>
              <a:rPr lang="en-US" altLang="zh-CN" sz="2800" dirty="0">
                <a:latin typeface="Times New Roman" pitchFamily="18" charset="0"/>
              </a:rPr>
              <a:t>→KCl</a:t>
            </a:r>
            <a:r>
              <a:rPr lang="en-US" altLang="zh-CN" sz="2800" dirty="0">
                <a:latin typeface="宋体" charset="-122"/>
              </a:rPr>
              <a:t>            D</a:t>
            </a:r>
            <a:r>
              <a:rPr lang="zh-CN" altLang="en-US" sz="2800" dirty="0">
                <a:latin typeface="宋体" charset="-122"/>
              </a:rPr>
              <a:t>、</a:t>
            </a:r>
            <a:r>
              <a:rPr lang="en-US" altLang="zh-CN" sz="2800" dirty="0">
                <a:latin typeface="Times New Roman" pitchFamily="18" charset="0"/>
              </a:rPr>
              <a:t>MnO</a:t>
            </a:r>
            <a:r>
              <a:rPr lang="en-US" altLang="zh-CN" sz="2800" baseline="-25000" dirty="0">
                <a:latin typeface="Times New Roman" pitchFamily="18" charset="0"/>
              </a:rPr>
              <a:t>2</a:t>
            </a:r>
            <a:r>
              <a:rPr lang="en-US" altLang="zh-CN" sz="2800" dirty="0">
                <a:latin typeface="Times New Roman" pitchFamily="18" charset="0"/>
              </a:rPr>
              <a:t>→MnCl</a:t>
            </a:r>
            <a:r>
              <a:rPr lang="en-US" altLang="zh-CN" sz="2800" baseline="-25000" dirty="0">
                <a:latin typeface="Times New Roman" pitchFamily="18" charset="0"/>
              </a:rPr>
              <a:t>2</a:t>
            </a:r>
          </a:p>
        </p:txBody>
      </p:sp>
      <p:sp>
        <p:nvSpPr>
          <p:cNvPr id="138246" name="Rectangle 6"/>
          <p:cNvSpPr>
            <a:spLocks noChangeArrowheads="1"/>
          </p:cNvSpPr>
          <p:nvPr/>
        </p:nvSpPr>
        <p:spPr bwMode="auto">
          <a:xfrm>
            <a:off x="6155248" y="1340897"/>
            <a:ext cx="1576518" cy="738664"/>
          </a:xfrm>
          <a:prstGeom prst="rect">
            <a:avLst/>
          </a:prstGeom>
          <a:noFill/>
          <a:ln w="9525">
            <a:noFill/>
            <a:miter lim="800000"/>
            <a:headEnd/>
            <a:tailEnd/>
          </a:ln>
          <a:effectLst/>
        </p:spPr>
        <p:txBody>
          <a:bodyPr wrap="square">
            <a:spAutoFit/>
          </a:bodyPr>
          <a:lstStyle/>
          <a:p>
            <a:pPr>
              <a:lnSpc>
                <a:spcPct val="150000"/>
              </a:lnSpc>
            </a:pPr>
            <a:r>
              <a:rPr lang="en-US" altLang="zh-CN" sz="2800" dirty="0">
                <a:solidFill>
                  <a:srgbClr val="FF0000"/>
                </a:solidFill>
                <a:latin typeface="Times New Roman" pitchFamily="18" charset="0"/>
              </a:rPr>
              <a:t>-2    0</a:t>
            </a:r>
          </a:p>
        </p:txBody>
      </p:sp>
      <p:sp>
        <p:nvSpPr>
          <p:cNvPr id="138247" name="Rectangle 7"/>
          <p:cNvSpPr>
            <a:spLocks noChangeArrowheads="1"/>
          </p:cNvSpPr>
          <p:nvPr/>
        </p:nvSpPr>
        <p:spPr bwMode="auto">
          <a:xfrm>
            <a:off x="5882053" y="2079561"/>
            <a:ext cx="2211903" cy="738664"/>
          </a:xfrm>
          <a:prstGeom prst="rect">
            <a:avLst/>
          </a:prstGeom>
          <a:noFill/>
          <a:ln w="9525">
            <a:noFill/>
            <a:miter lim="800000"/>
            <a:headEnd/>
            <a:tailEnd/>
          </a:ln>
          <a:effectLst/>
        </p:spPr>
        <p:txBody>
          <a:bodyPr wrap="square">
            <a:spAutoFit/>
          </a:bodyPr>
          <a:lstStyle/>
          <a:p>
            <a:pPr>
              <a:lnSpc>
                <a:spcPct val="150000"/>
              </a:lnSpc>
            </a:pPr>
            <a:r>
              <a:rPr lang="en-US" altLang="zh-CN" sz="2800" dirty="0">
                <a:solidFill>
                  <a:srgbClr val="FF0000"/>
                </a:solidFill>
                <a:latin typeface="Times New Roman" pitchFamily="18" charset="0"/>
              </a:rPr>
              <a:t>+4         +2</a:t>
            </a:r>
          </a:p>
        </p:txBody>
      </p:sp>
      <p:sp>
        <p:nvSpPr>
          <p:cNvPr id="138248" name="Rectangle 8"/>
          <p:cNvSpPr>
            <a:spLocks noChangeArrowheads="1"/>
          </p:cNvSpPr>
          <p:nvPr/>
        </p:nvSpPr>
        <p:spPr bwMode="auto">
          <a:xfrm>
            <a:off x="1520778" y="2079561"/>
            <a:ext cx="3507253" cy="738664"/>
          </a:xfrm>
          <a:prstGeom prst="rect">
            <a:avLst/>
          </a:prstGeom>
          <a:noFill/>
          <a:ln w="9525">
            <a:noFill/>
            <a:miter lim="800000"/>
            <a:headEnd/>
            <a:tailEnd/>
          </a:ln>
          <a:effectLst/>
        </p:spPr>
        <p:txBody>
          <a:bodyPr wrap="square">
            <a:spAutoFit/>
          </a:bodyPr>
          <a:lstStyle/>
          <a:p>
            <a:pPr>
              <a:lnSpc>
                <a:spcPct val="150000"/>
              </a:lnSpc>
            </a:pPr>
            <a:r>
              <a:rPr lang="en-US" altLang="zh-CN" sz="2800" dirty="0">
                <a:solidFill>
                  <a:srgbClr val="FF0000"/>
                </a:solidFill>
                <a:latin typeface="Times New Roman" pitchFamily="18" charset="0"/>
              </a:rPr>
              <a:t>+5            -1 </a:t>
            </a:r>
          </a:p>
        </p:txBody>
      </p:sp>
      <p:sp>
        <p:nvSpPr>
          <p:cNvPr id="138249" name="Rectangle 9"/>
          <p:cNvSpPr>
            <a:spLocks noChangeArrowheads="1"/>
          </p:cNvSpPr>
          <p:nvPr/>
        </p:nvSpPr>
        <p:spPr bwMode="auto">
          <a:xfrm>
            <a:off x="8759792" y="903962"/>
            <a:ext cx="1092586" cy="738664"/>
          </a:xfrm>
          <a:prstGeom prst="rect">
            <a:avLst/>
          </a:prstGeom>
          <a:noFill/>
          <a:ln w="9525">
            <a:noFill/>
            <a:miter lim="800000"/>
            <a:headEnd/>
            <a:tailEnd/>
          </a:ln>
          <a:effectLst/>
        </p:spPr>
        <p:txBody>
          <a:bodyPr wrap="square">
            <a:spAutoFit/>
          </a:bodyPr>
          <a:lstStyle/>
          <a:p>
            <a:pPr>
              <a:lnSpc>
                <a:spcPct val="150000"/>
              </a:lnSpc>
            </a:pPr>
            <a:r>
              <a:rPr lang="en-US" altLang="zh-CN" sz="2800" dirty="0">
                <a:solidFill>
                  <a:srgbClr val="FF0000"/>
                </a:solidFill>
                <a:latin typeface="楷体_GB2312" pitchFamily="49" charset="-122"/>
                <a:ea typeface="楷体_GB2312" pitchFamily="49" charset="-122"/>
              </a:rPr>
              <a:t>D</a:t>
            </a:r>
          </a:p>
        </p:txBody>
      </p:sp>
      <p:sp>
        <p:nvSpPr>
          <p:cNvPr id="138261" name="Rectangle 21"/>
          <p:cNvSpPr>
            <a:spLocks noChangeArrowheads="1"/>
          </p:cNvSpPr>
          <p:nvPr/>
        </p:nvSpPr>
        <p:spPr bwMode="auto">
          <a:xfrm>
            <a:off x="1733719" y="1340897"/>
            <a:ext cx="1712316" cy="738664"/>
          </a:xfrm>
          <a:prstGeom prst="rect">
            <a:avLst/>
          </a:prstGeom>
          <a:noFill/>
          <a:ln w="9525">
            <a:noFill/>
            <a:miter lim="800000"/>
            <a:headEnd/>
            <a:tailEnd/>
          </a:ln>
          <a:effectLst/>
        </p:spPr>
        <p:txBody>
          <a:bodyPr wrap="square">
            <a:spAutoFit/>
          </a:bodyPr>
          <a:lstStyle/>
          <a:p>
            <a:pPr>
              <a:lnSpc>
                <a:spcPct val="150000"/>
              </a:lnSpc>
            </a:pPr>
            <a:r>
              <a:rPr lang="en-US" altLang="zh-CN" sz="2800" dirty="0">
                <a:solidFill>
                  <a:srgbClr val="FF0000"/>
                </a:solidFill>
                <a:latin typeface="Times New Roman" pitchFamily="18" charset="0"/>
              </a:rPr>
              <a:t>-1          -1</a:t>
            </a:r>
          </a:p>
        </p:txBody>
      </p:sp>
      <p:sp>
        <p:nvSpPr>
          <p:cNvPr id="8" name="Text Box 2"/>
          <p:cNvSpPr txBox="1">
            <a:spLocks noChangeArrowheads="1"/>
          </p:cNvSpPr>
          <p:nvPr/>
        </p:nvSpPr>
        <p:spPr bwMode="auto">
          <a:xfrm>
            <a:off x="770792" y="3133405"/>
            <a:ext cx="11125200" cy="3323987"/>
          </a:xfrm>
          <a:prstGeom prst="rect">
            <a:avLst/>
          </a:prstGeom>
          <a:noFill/>
          <a:ln w="9525">
            <a:noFill/>
            <a:miter lim="800000"/>
            <a:headEnd/>
            <a:tailEnd/>
          </a:ln>
          <a:effectLst/>
        </p:spPr>
        <p:txBody>
          <a:bodyPr wrap="square">
            <a:spAutoFit/>
          </a:bodyPr>
          <a:lstStyle/>
          <a:p>
            <a:pPr>
              <a:lnSpc>
                <a:spcPct val="150000"/>
              </a:lnSpc>
            </a:pPr>
            <a:r>
              <a:rPr lang="en-US" altLang="zh-CN" sz="2800" dirty="0" smtClean="0">
                <a:latin typeface="宋体" charset="-122"/>
              </a:rPr>
              <a:t>9</a:t>
            </a:r>
            <a:r>
              <a:rPr lang="zh-CN" altLang="en-US" sz="2800" dirty="0" smtClean="0">
                <a:latin typeface="宋体" charset="-122"/>
              </a:rPr>
              <a:t>、</a:t>
            </a:r>
            <a:r>
              <a:rPr lang="zh-CN" altLang="en-US" sz="2800" dirty="0">
                <a:latin typeface="宋体" charset="-122"/>
              </a:rPr>
              <a:t>对于反应</a:t>
            </a:r>
            <a:r>
              <a:rPr lang="en-US" altLang="zh-CN" sz="2800" dirty="0">
                <a:latin typeface="Times New Roman" pitchFamily="18" charset="0"/>
              </a:rPr>
              <a:t>NaH+H</a:t>
            </a:r>
            <a:r>
              <a:rPr lang="en-US" altLang="zh-CN" sz="2800" baseline="-25000" dirty="0">
                <a:latin typeface="Times New Roman" pitchFamily="18" charset="0"/>
              </a:rPr>
              <a:t>2</a:t>
            </a:r>
            <a:r>
              <a:rPr lang="en-US" altLang="zh-CN" sz="2800" dirty="0">
                <a:latin typeface="Times New Roman" pitchFamily="18" charset="0"/>
              </a:rPr>
              <a:t>O</a:t>
            </a:r>
            <a:r>
              <a:rPr lang="en-US" altLang="zh-CN" sz="2800" dirty="0">
                <a:latin typeface="宋体" charset="-122"/>
              </a:rPr>
              <a:t>====</a:t>
            </a:r>
            <a:r>
              <a:rPr lang="en-US" altLang="zh-CN" sz="2800" dirty="0">
                <a:latin typeface="Times New Roman" pitchFamily="18" charset="0"/>
              </a:rPr>
              <a:t>NaOH+H</a:t>
            </a:r>
            <a:r>
              <a:rPr lang="en-US" altLang="zh-CN" sz="2800" baseline="-25000" dirty="0">
                <a:latin typeface="Times New Roman" pitchFamily="18" charset="0"/>
              </a:rPr>
              <a:t>2</a:t>
            </a:r>
            <a:r>
              <a:rPr lang="en-US" altLang="zh-CN" sz="2800" dirty="0">
                <a:latin typeface="Times New Roman" pitchFamily="18" charset="0"/>
              </a:rPr>
              <a:t>↑</a:t>
            </a:r>
            <a:r>
              <a:rPr lang="zh-CN" altLang="en-US" sz="2800" dirty="0">
                <a:latin typeface="宋体" charset="-122"/>
              </a:rPr>
              <a:t>，下列叙述正确的是（    ）</a:t>
            </a:r>
          </a:p>
          <a:p>
            <a:pPr>
              <a:lnSpc>
                <a:spcPct val="150000"/>
              </a:lnSpc>
            </a:pPr>
            <a:r>
              <a:rPr lang="zh-CN" altLang="en-US" sz="2800" dirty="0">
                <a:latin typeface="宋体" charset="-122"/>
              </a:rPr>
              <a:t>①</a:t>
            </a:r>
            <a:r>
              <a:rPr lang="en-US" altLang="zh-CN" sz="2800" dirty="0">
                <a:latin typeface="Times New Roman" pitchFamily="18" charset="0"/>
              </a:rPr>
              <a:t>H</a:t>
            </a:r>
            <a:r>
              <a:rPr lang="en-US" altLang="zh-CN" sz="2800" baseline="-25000" dirty="0">
                <a:latin typeface="Times New Roman" pitchFamily="18" charset="0"/>
              </a:rPr>
              <a:t>2</a:t>
            </a:r>
            <a:r>
              <a:rPr lang="zh-CN" altLang="en-US" sz="2800" dirty="0">
                <a:latin typeface="宋体" charset="-122"/>
              </a:rPr>
              <a:t>是</a:t>
            </a:r>
            <a:r>
              <a:rPr lang="zh-CN" altLang="en-US" sz="2800" dirty="0" smtClean="0">
                <a:latin typeface="宋体" charset="-122"/>
              </a:rPr>
              <a:t>还原剂；②</a:t>
            </a:r>
            <a:r>
              <a:rPr lang="en-US" altLang="zh-CN" sz="2800" dirty="0">
                <a:latin typeface="Times New Roman" pitchFamily="18" charset="0"/>
              </a:rPr>
              <a:t>H</a:t>
            </a:r>
            <a:r>
              <a:rPr lang="en-US" altLang="zh-CN" sz="2800" baseline="-25000" dirty="0">
                <a:latin typeface="Times New Roman" pitchFamily="18" charset="0"/>
              </a:rPr>
              <a:t>2</a:t>
            </a:r>
            <a:r>
              <a:rPr lang="en-US" altLang="zh-CN" sz="2800" dirty="0">
                <a:latin typeface="Times New Roman" pitchFamily="18" charset="0"/>
              </a:rPr>
              <a:t>O</a:t>
            </a:r>
            <a:r>
              <a:rPr lang="zh-CN" altLang="en-US" sz="2800" dirty="0">
                <a:latin typeface="宋体" charset="-122"/>
              </a:rPr>
              <a:t>是氧化剂</a:t>
            </a:r>
            <a:r>
              <a:rPr lang="zh-CN" altLang="en-US" sz="2800" dirty="0" smtClean="0">
                <a:latin typeface="宋体" charset="-122"/>
              </a:rPr>
              <a:t>；③</a:t>
            </a:r>
            <a:r>
              <a:rPr lang="en-US" altLang="zh-CN" sz="2800" dirty="0">
                <a:latin typeface="Times New Roman" pitchFamily="18" charset="0"/>
              </a:rPr>
              <a:t>NaH</a:t>
            </a:r>
            <a:r>
              <a:rPr lang="zh-CN" altLang="en-US" sz="2800" dirty="0">
                <a:latin typeface="宋体" charset="-122"/>
              </a:rPr>
              <a:t>既是氧化剂，又是还原剂；</a:t>
            </a:r>
          </a:p>
          <a:p>
            <a:pPr>
              <a:lnSpc>
                <a:spcPct val="150000"/>
              </a:lnSpc>
            </a:pPr>
            <a:r>
              <a:rPr lang="zh-CN" altLang="en-US" sz="2800" dirty="0">
                <a:latin typeface="宋体" charset="-122"/>
              </a:rPr>
              <a:t>④</a:t>
            </a:r>
            <a:r>
              <a:rPr lang="en-US" altLang="zh-CN" sz="2800" dirty="0">
                <a:latin typeface="Times New Roman" pitchFamily="18" charset="0"/>
              </a:rPr>
              <a:t>NaH</a:t>
            </a:r>
            <a:r>
              <a:rPr lang="zh-CN" altLang="en-US" sz="2800" dirty="0">
                <a:latin typeface="宋体" charset="-122"/>
              </a:rPr>
              <a:t>中氢元素被还原</a:t>
            </a:r>
            <a:r>
              <a:rPr lang="zh-CN" altLang="en-US" sz="2800" dirty="0" smtClean="0">
                <a:latin typeface="宋体" charset="-122"/>
              </a:rPr>
              <a:t>；</a:t>
            </a:r>
            <a:endParaRPr lang="en-US" altLang="zh-CN" sz="2800" dirty="0" smtClean="0">
              <a:latin typeface="宋体" charset="-122"/>
            </a:endParaRPr>
          </a:p>
          <a:p>
            <a:pPr>
              <a:lnSpc>
                <a:spcPct val="150000"/>
              </a:lnSpc>
            </a:pPr>
            <a:r>
              <a:rPr lang="zh-CN" altLang="en-US" sz="2800" dirty="0" smtClean="0">
                <a:latin typeface="宋体" charset="-122"/>
              </a:rPr>
              <a:t>⑤</a:t>
            </a:r>
            <a:r>
              <a:rPr lang="zh-CN" altLang="en-US" sz="2800" dirty="0">
                <a:latin typeface="宋体" charset="-122"/>
              </a:rPr>
              <a:t>被氧化的氢原子与被还原氢原子个数比为</a:t>
            </a:r>
            <a:r>
              <a:rPr lang="en-US" altLang="zh-CN" sz="2800" dirty="0">
                <a:latin typeface="宋体" charset="-122"/>
              </a:rPr>
              <a:t>1:1</a:t>
            </a:r>
            <a:r>
              <a:rPr lang="zh-CN" altLang="en-US" sz="2800" dirty="0">
                <a:latin typeface="宋体" charset="-122"/>
              </a:rPr>
              <a:t>。</a:t>
            </a:r>
          </a:p>
          <a:p>
            <a:pPr>
              <a:lnSpc>
                <a:spcPct val="150000"/>
              </a:lnSpc>
            </a:pPr>
            <a:r>
              <a:rPr lang="en-US" altLang="zh-CN" sz="2800" dirty="0">
                <a:latin typeface="宋体" charset="-122"/>
              </a:rPr>
              <a:t>A</a:t>
            </a:r>
            <a:r>
              <a:rPr lang="zh-CN" altLang="en-US" sz="2800" dirty="0">
                <a:latin typeface="宋体" charset="-122"/>
              </a:rPr>
              <a:t>、①③⑤    </a:t>
            </a:r>
            <a:r>
              <a:rPr lang="en-US" altLang="zh-CN" sz="2800" dirty="0" smtClean="0">
                <a:latin typeface="宋体" charset="-122"/>
              </a:rPr>
              <a:t>B</a:t>
            </a:r>
            <a:r>
              <a:rPr lang="zh-CN" altLang="en-US" sz="2800" dirty="0">
                <a:latin typeface="宋体" charset="-122"/>
              </a:rPr>
              <a:t>、②④   </a:t>
            </a:r>
            <a:r>
              <a:rPr lang="zh-CN" altLang="en-US" sz="2800" dirty="0" smtClean="0">
                <a:latin typeface="宋体" charset="-122"/>
              </a:rPr>
              <a:t>  </a:t>
            </a:r>
            <a:r>
              <a:rPr lang="en-US" altLang="zh-CN" sz="2800" dirty="0" smtClean="0">
                <a:latin typeface="宋体" charset="-122"/>
              </a:rPr>
              <a:t>C</a:t>
            </a:r>
            <a:r>
              <a:rPr lang="zh-CN" altLang="en-US" sz="2800" dirty="0">
                <a:latin typeface="宋体" charset="-122"/>
              </a:rPr>
              <a:t>、②⑤    </a:t>
            </a:r>
            <a:r>
              <a:rPr lang="en-US" altLang="zh-CN" sz="2800" dirty="0" smtClean="0">
                <a:latin typeface="宋体" charset="-122"/>
              </a:rPr>
              <a:t>D</a:t>
            </a:r>
            <a:r>
              <a:rPr lang="zh-CN" altLang="en-US" sz="2800" dirty="0">
                <a:latin typeface="宋体" charset="-122"/>
              </a:rPr>
              <a:t>、②④⑤</a:t>
            </a:r>
          </a:p>
        </p:txBody>
      </p:sp>
      <p:sp>
        <p:nvSpPr>
          <p:cNvPr id="9" name="Text Box 3"/>
          <p:cNvSpPr txBox="1">
            <a:spLocks noChangeArrowheads="1"/>
          </p:cNvSpPr>
          <p:nvPr/>
        </p:nvSpPr>
        <p:spPr bwMode="auto">
          <a:xfrm>
            <a:off x="10498371" y="3237338"/>
            <a:ext cx="404092" cy="523220"/>
          </a:xfrm>
          <a:prstGeom prst="rect">
            <a:avLst/>
          </a:prstGeom>
          <a:noFill/>
          <a:ln w="9525">
            <a:noFill/>
            <a:miter lim="800000"/>
            <a:headEnd/>
            <a:tailEnd/>
          </a:ln>
          <a:effectLst/>
        </p:spPr>
        <p:txBody>
          <a:bodyPr wrap="square">
            <a:spAutoFit/>
          </a:bodyPr>
          <a:lstStyle/>
          <a:p>
            <a:pPr>
              <a:spcBef>
                <a:spcPct val="50000"/>
              </a:spcBef>
            </a:pPr>
            <a:r>
              <a:rPr kumimoji="1" lang="en-US" altLang="zh-CN" sz="2800" dirty="0">
                <a:solidFill>
                  <a:srgbClr val="FF0000"/>
                </a:solidFill>
                <a:latin typeface="楷体_GB2312" pitchFamily="49" charset="-122"/>
                <a:ea typeface="楷体_GB2312" pitchFamily="49" charset="-122"/>
              </a:rPr>
              <a:t>C</a:t>
            </a:r>
          </a:p>
        </p:txBody>
      </p:sp>
      <p:sp>
        <p:nvSpPr>
          <p:cNvPr id="10" name="Text Box 4"/>
          <p:cNvSpPr txBox="1">
            <a:spLocks noChangeArrowheads="1"/>
          </p:cNvSpPr>
          <p:nvPr/>
        </p:nvSpPr>
        <p:spPr bwMode="auto">
          <a:xfrm>
            <a:off x="3045805" y="2975728"/>
            <a:ext cx="3759441" cy="523220"/>
          </a:xfrm>
          <a:prstGeom prst="rect">
            <a:avLst/>
          </a:prstGeom>
          <a:noFill/>
          <a:ln w="9525" algn="ctr">
            <a:noFill/>
            <a:miter lim="800000"/>
            <a:headEnd/>
            <a:tailEnd/>
          </a:ln>
          <a:effectLst/>
        </p:spPr>
        <p:txBody>
          <a:bodyPr wrap="square">
            <a:spAutoFit/>
          </a:bodyPr>
          <a:lstStyle/>
          <a:p>
            <a:pPr>
              <a:spcBef>
                <a:spcPct val="50000"/>
              </a:spcBef>
            </a:pPr>
            <a:r>
              <a:rPr lang="en-US" altLang="zh-CN" sz="2800" dirty="0">
                <a:solidFill>
                  <a:srgbClr val="FF0000"/>
                </a:solidFill>
                <a:latin typeface="宋体" charset="-122"/>
              </a:rPr>
              <a:t>-1 +1         +1 </a:t>
            </a:r>
            <a:r>
              <a:rPr lang="en-US" altLang="zh-CN" sz="2800" dirty="0" smtClean="0">
                <a:solidFill>
                  <a:srgbClr val="FF0000"/>
                </a:solidFill>
                <a:latin typeface="宋体" charset="-122"/>
              </a:rPr>
              <a:t>0 </a:t>
            </a:r>
            <a:endParaRPr lang="en-US" altLang="zh-CN" sz="2800" dirty="0">
              <a:solidFill>
                <a:srgbClr val="FF0000"/>
              </a:solidFill>
              <a:latin typeface="宋体"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2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82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82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82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82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6" grpId="0"/>
      <p:bldP spid="138247" grpId="0"/>
      <p:bldP spid="138248" grpId="0"/>
      <p:bldP spid="138249" grpId="0"/>
      <p:bldP spid="138261" grpId="0"/>
      <p:bldP spid="9" grpId="0" autoUpdateAnimBg="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53A73E8-4B8C-4FFA-B060-0FC19DF49468}"/>
              </a:ext>
            </a:extLst>
          </p:cNvPr>
          <p:cNvSpPr txBox="1"/>
          <p:nvPr/>
        </p:nvSpPr>
        <p:spPr>
          <a:xfrm>
            <a:off x="9671223" y="193251"/>
            <a:ext cx="2125848" cy="369332"/>
          </a:xfrm>
          <a:prstGeom prst="rect">
            <a:avLst/>
          </a:prstGeom>
          <a:noFill/>
        </p:spPr>
        <p:txBody>
          <a:bodyPr wrap="square" rtlCol="0">
            <a:spAutoFit/>
          </a:bodyPr>
          <a:lstStyle/>
          <a:p>
            <a:r>
              <a:rPr lang="zh-CN" altLang="en-US" b="1" dirty="0" smtClean="0">
                <a:solidFill>
                  <a:schemeClr val="accent1"/>
                </a:solidFill>
              </a:rPr>
              <a:t>鲁科版必修第一册</a:t>
            </a:r>
            <a:endParaRPr lang="zh-CN" altLang="en-US" b="1" dirty="0">
              <a:solidFill>
                <a:schemeClr val="accent1"/>
              </a:solidFill>
            </a:endParaRPr>
          </a:p>
        </p:txBody>
      </p:sp>
    </p:spTree>
    <p:extLst>
      <p:ext uri="{BB962C8B-B14F-4D97-AF65-F5344CB8AC3E}">
        <p14:creationId xmlns:p14="http://schemas.microsoft.com/office/powerpoint/2010/main" val="95340640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775697" y="1005699"/>
            <a:ext cx="8494633"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3600" b="1"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讨论：以下反应属于何种基本反应类型？</a:t>
            </a:r>
            <a:endParaRPr kumimoji="0" lang="zh-CN" sz="3600" b="1" i="0" u="none" strike="noStrike" cap="none" normalizeH="0" baseline="0" dirty="0" smtClean="0">
              <a:ln>
                <a:noFill/>
              </a:ln>
              <a:solidFill>
                <a:schemeClr val="tx1"/>
              </a:solidFill>
              <a:effectLst/>
              <a:latin typeface="宋体" pitchFamily="2" charset="-122"/>
              <a:ea typeface="宋体" pitchFamily="2" charset="-122"/>
              <a:cs typeface="宋体" pitchFamily="2" charset="-122"/>
            </a:endParaRPr>
          </a:p>
        </p:txBody>
      </p:sp>
      <p:grpSp>
        <p:nvGrpSpPr>
          <p:cNvPr id="3" name="组合 2"/>
          <p:cNvGrpSpPr/>
          <p:nvPr/>
        </p:nvGrpSpPr>
        <p:grpSpPr>
          <a:xfrm>
            <a:off x="1054359" y="2081065"/>
            <a:ext cx="6122189" cy="911562"/>
            <a:chOff x="1054359" y="2081065"/>
            <a:chExt cx="6122189" cy="911562"/>
          </a:xfrm>
        </p:grpSpPr>
        <p:sp>
          <p:nvSpPr>
            <p:cNvPr id="47107" name="Rectangle 3"/>
            <p:cNvSpPr>
              <a:spLocks noChangeArrowheads="1"/>
            </p:cNvSpPr>
            <p:nvPr/>
          </p:nvSpPr>
          <p:spPr bwMode="auto">
            <a:xfrm>
              <a:off x="1054359" y="2223186"/>
              <a:ext cx="6122189"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indent="800100" fontAlgn="base">
                <a:spcBef>
                  <a:spcPct val="0"/>
                </a:spcBef>
                <a:spcAft>
                  <a:spcPct val="0"/>
                </a:spcAft>
              </a:pPr>
              <a:r>
                <a:rPr kumimoji="0" lang="en-US" altLang="zh-CN"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Fe</a:t>
              </a:r>
              <a:r>
                <a:rPr kumimoji="0" lang="en-US" altLang="zh-CN" sz="3200" b="0" i="0" u="none" strike="noStrike" cap="none" normalizeH="0" baseline="-30000" dirty="0" smtClean="0">
                  <a:ln>
                    <a:noFill/>
                  </a:ln>
                  <a:solidFill>
                    <a:schemeClr val="tx1"/>
                  </a:solidFill>
                  <a:effectLst/>
                  <a:latin typeface="Times New Roman" panose="02020603050405020304" pitchFamily="18" charset="0"/>
                  <a:cs typeface="Times New Roman" panose="02020603050405020304" pitchFamily="18" charset="0"/>
                </a:rPr>
                <a:t>2</a:t>
              </a:r>
              <a:r>
                <a:rPr kumimoji="0" lang="en-US" altLang="zh-CN"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O</a:t>
              </a:r>
              <a:r>
                <a:rPr kumimoji="0" lang="en-US" altLang="zh-CN" sz="3200" b="0" i="0" u="none" strike="noStrike" cap="none" normalizeH="0" baseline="-30000" dirty="0" smtClean="0">
                  <a:ln>
                    <a:noFill/>
                  </a:ln>
                  <a:solidFill>
                    <a:schemeClr val="tx1"/>
                  </a:solidFill>
                  <a:effectLst/>
                  <a:latin typeface="Times New Roman" panose="02020603050405020304" pitchFamily="18" charset="0"/>
                  <a:cs typeface="Times New Roman" panose="02020603050405020304" pitchFamily="18" charset="0"/>
                </a:rPr>
                <a:t>3</a:t>
              </a:r>
              <a:r>
                <a:rPr kumimoji="0" lang="zh-CN" alt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r>
                <a:rPr kumimoji="0" lang="en-US" altLang="zh-CN"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3CO          </a:t>
              </a:r>
              <a:r>
                <a:rPr lang="en-US" altLang="zh-CN" sz="3200" dirty="0" smtClean="0">
                  <a:latin typeface="Times New Roman" panose="02020603050405020304" pitchFamily="18" charset="0"/>
                  <a:cs typeface="Times New Roman" panose="02020603050405020304" pitchFamily="18" charset="0"/>
                </a:rPr>
                <a:t>2Fe</a:t>
              </a:r>
              <a:r>
                <a:rPr lang="zh-CN" altLang="en-US" sz="3200" dirty="0" smtClean="0">
                  <a:latin typeface="Times New Roman" panose="02020603050405020304" pitchFamily="18" charset="0"/>
                  <a:cs typeface="Times New Roman" panose="02020603050405020304" pitchFamily="18" charset="0"/>
                </a:rPr>
                <a:t>＋</a:t>
              </a:r>
              <a:r>
                <a:rPr lang="en-US" altLang="zh-CN" sz="3200" dirty="0" smtClean="0">
                  <a:latin typeface="Times New Roman" panose="02020603050405020304" pitchFamily="18" charset="0"/>
                  <a:cs typeface="Times New Roman" panose="02020603050405020304" pitchFamily="18" charset="0"/>
                </a:rPr>
                <a:t>3CO</a:t>
              </a:r>
              <a:r>
                <a:rPr lang="en-US" altLang="zh-CN" sz="3200" baseline="-30000" dirty="0" smtClean="0">
                  <a:latin typeface="Times New Roman" panose="02020603050405020304" pitchFamily="18" charset="0"/>
                  <a:cs typeface="Times New Roman" panose="02020603050405020304" pitchFamily="18" charset="0"/>
                </a:rPr>
                <a:t>2</a:t>
              </a:r>
              <a:endParaRPr lang="en-US" altLang="zh-CN" sz="3200" dirty="0" smtClean="0">
                <a:latin typeface="Times New Roman" panose="02020603050405020304" pitchFamily="18" charset="0"/>
                <a:cs typeface="Times New Roman" panose="02020603050405020304" pitchFamily="18" charset="0"/>
              </a:endParaRPr>
            </a:p>
            <a:p>
              <a:pPr marL="0" marR="0" lvl="0" indent="80010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                            </a:t>
              </a:r>
              <a:endParaRPr kumimoji="0" lang="en-US"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47106" name="图片 5" descr="C:\Users\ADMINI~1\AppData\Local\Temp\AppData\Local\Temp\ksohtml\wpsF4DF.tmp.jpg"/>
            <p:cNvPicPr>
              <a:picLocks noChangeAspect="1" noChangeArrowheads="1"/>
            </p:cNvPicPr>
            <p:nvPr/>
          </p:nvPicPr>
          <p:blipFill>
            <a:blip r:embed="rId2" r:link="rId3" cstate="print"/>
            <a:srcRect/>
            <a:stretch>
              <a:fillRect/>
            </a:stretch>
          </p:blipFill>
          <p:spPr bwMode="auto">
            <a:xfrm>
              <a:off x="4192941" y="2081065"/>
              <a:ext cx="830072" cy="565365"/>
            </a:xfrm>
            <a:prstGeom prst="rect">
              <a:avLst/>
            </a:prstGeom>
            <a:noFill/>
          </p:spPr>
        </p:pic>
      </p:grpSp>
      <p:sp>
        <p:nvSpPr>
          <p:cNvPr id="10" name="矩形标注 9"/>
          <p:cNvSpPr/>
          <p:nvPr/>
        </p:nvSpPr>
        <p:spPr>
          <a:xfrm>
            <a:off x="3147645" y="3264844"/>
            <a:ext cx="5978770" cy="597877"/>
          </a:xfrm>
          <a:prstGeom prst="wedgeRectCallout">
            <a:avLst>
              <a:gd name="adj1" fmla="val 364"/>
              <a:gd name="adj2" fmla="val -13505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800" b="1" dirty="0">
                <a:solidFill>
                  <a:srgbClr val="FF0000"/>
                </a:solidFill>
              </a:rPr>
              <a:t>不属于四种基本反应类型的任何一</a:t>
            </a:r>
            <a:r>
              <a:rPr lang="zh-CN" altLang="zh-CN" sz="2800" b="1" dirty="0" smtClean="0">
                <a:solidFill>
                  <a:srgbClr val="FF0000"/>
                </a:solidFill>
              </a:rPr>
              <a:t>种</a:t>
            </a:r>
            <a:endParaRPr lang="zh-CN" altLang="en-US" sz="28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p:cNvPicPr>
            <a:picLocks noChangeAspect="1" noChangeArrowheads="1"/>
          </p:cNvPicPr>
          <p:nvPr/>
        </p:nvPicPr>
        <p:blipFill>
          <a:blip r:embed="rId2" cstate="print"/>
          <a:srcRect/>
          <a:stretch>
            <a:fillRect/>
          </a:stretch>
        </p:blipFill>
        <p:spPr bwMode="auto">
          <a:xfrm>
            <a:off x="1089559" y="712177"/>
            <a:ext cx="9818899" cy="5907895"/>
          </a:xfrm>
          <a:prstGeom prst="rect">
            <a:avLst/>
          </a:prstGeom>
          <a:noFill/>
          <a:ln w="9525">
            <a:noFill/>
            <a:miter lim="800000"/>
            <a:headEnd/>
            <a:tailEnd/>
          </a:ln>
        </p:spPr>
      </p:pic>
    </p:spTree>
  </p:cSld>
  <p:clrMapOvr>
    <a:masterClrMapping/>
  </p:clrMapOvr>
  <p:transition spd="slow">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1432153" y="855925"/>
            <a:ext cx="6297083" cy="523220"/>
          </a:xfrm>
          <a:prstGeom prst="rect">
            <a:avLst/>
          </a:prstGeom>
          <a:noFill/>
          <a:ln w="9525">
            <a:noFill/>
            <a:miter lim="800000"/>
            <a:headEnd/>
            <a:tailEnd/>
          </a:ln>
          <a:effectLst/>
        </p:spPr>
        <p:txBody>
          <a:bodyPr>
            <a:spAutoFit/>
          </a:bodyPr>
          <a:lstStyle/>
          <a:p>
            <a:r>
              <a:rPr kumimoji="1" lang="zh-CN" altLang="en-US" sz="2800" b="1" dirty="0"/>
              <a:t>标出化学反应中各元素的化合价</a:t>
            </a:r>
          </a:p>
        </p:txBody>
      </p:sp>
      <p:sp>
        <p:nvSpPr>
          <p:cNvPr id="125955" name="Text Box 3"/>
          <p:cNvSpPr txBox="1">
            <a:spLocks noChangeArrowheads="1"/>
          </p:cNvSpPr>
          <p:nvPr/>
        </p:nvSpPr>
        <p:spPr bwMode="auto">
          <a:xfrm>
            <a:off x="1452633" y="4590986"/>
            <a:ext cx="6029622" cy="523220"/>
          </a:xfrm>
          <a:prstGeom prst="rect">
            <a:avLst/>
          </a:prstGeom>
          <a:noFill/>
          <a:ln w="9525">
            <a:noFill/>
            <a:miter lim="800000"/>
            <a:headEnd/>
            <a:tailEnd/>
          </a:ln>
          <a:effectLst/>
        </p:spPr>
        <p:txBody>
          <a:bodyPr wrap="square">
            <a:spAutoFit/>
          </a:bodyPr>
          <a:lstStyle/>
          <a:p>
            <a:r>
              <a:rPr kumimoji="1" lang="en-US" altLang="zh-CN" sz="2800" b="1" dirty="0" smtClean="0"/>
              <a:t>2NaOH </a:t>
            </a:r>
            <a:r>
              <a:rPr kumimoji="1" lang="en-US" altLang="zh-CN" sz="2800" b="1" dirty="0"/>
              <a:t>+ </a:t>
            </a:r>
            <a:r>
              <a:rPr kumimoji="1" lang="en-US" altLang="zh-CN" sz="2800" b="1" dirty="0" smtClean="0"/>
              <a:t>CuSO</a:t>
            </a:r>
            <a:r>
              <a:rPr kumimoji="1" lang="en-US" altLang="zh-CN" sz="2800" b="1" baseline="-25000" dirty="0" smtClean="0"/>
              <a:t>4 </a:t>
            </a:r>
            <a:r>
              <a:rPr kumimoji="1" lang="en-US" altLang="zh-CN" sz="2800" b="1" dirty="0" smtClean="0"/>
              <a:t>=== Cu(OH)</a:t>
            </a:r>
            <a:r>
              <a:rPr kumimoji="1" lang="en-US" altLang="zh-CN" sz="2800" b="1" baseline="-25000" dirty="0" smtClean="0"/>
              <a:t>2 </a:t>
            </a:r>
            <a:r>
              <a:rPr kumimoji="1" lang="en-US" altLang="zh-CN" sz="2800" b="1" dirty="0" smtClean="0"/>
              <a:t> + Na</a:t>
            </a:r>
            <a:r>
              <a:rPr kumimoji="1" lang="en-US" altLang="zh-CN" sz="2800" b="1" baseline="-25000" dirty="0" smtClean="0"/>
              <a:t>2</a:t>
            </a:r>
            <a:r>
              <a:rPr kumimoji="1" lang="en-US" altLang="zh-CN" sz="2800" b="1" dirty="0" smtClean="0"/>
              <a:t>SO</a:t>
            </a:r>
            <a:r>
              <a:rPr kumimoji="1" lang="en-US" altLang="zh-CN" sz="2800" b="1" baseline="-25000" dirty="0" smtClean="0"/>
              <a:t>4</a:t>
            </a:r>
            <a:endParaRPr kumimoji="1" lang="en-US" altLang="zh-CN" sz="2800" b="1" baseline="-25000" dirty="0"/>
          </a:p>
        </p:txBody>
      </p:sp>
      <p:grpSp>
        <p:nvGrpSpPr>
          <p:cNvPr id="2" name="Group 4"/>
          <p:cNvGrpSpPr>
            <a:grpSpLocks/>
          </p:cNvGrpSpPr>
          <p:nvPr/>
        </p:nvGrpSpPr>
        <p:grpSpPr bwMode="auto">
          <a:xfrm>
            <a:off x="1469223" y="2655494"/>
            <a:ext cx="3464983" cy="717550"/>
            <a:chOff x="839" y="1008"/>
            <a:chExt cx="1637" cy="452"/>
          </a:xfrm>
        </p:grpSpPr>
        <p:sp>
          <p:nvSpPr>
            <p:cNvPr id="125957" name="Text Box 5"/>
            <p:cNvSpPr txBox="1">
              <a:spLocks noChangeArrowheads="1"/>
            </p:cNvSpPr>
            <p:nvPr/>
          </p:nvSpPr>
          <p:spPr bwMode="auto">
            <a:xfrm>
              <a:off x="839" y="1130"/>
              <a:ext cx="1637" cy="330"/>
            </a:xfrm>
            <a:prstGeom prst="rect">
              <a:avLst/>
            </a:prstGeom>
            <a:noFill/>
            <a:ln w="9525">
              <a:noFill/>
              <a:miter lim="800000"/>
              <a:headEnd/>
              <a:tailEnd/>
            </a:ln>
            <a:effectLst/>
          </p:spPr>
          <p:txBody>
            <a:bodyPr wrap="none">
              <a:spAutoFit/>
            </a:bodyPr>
            <a:lstStyle/>
            <a:p>
              <a:r>
                <a:rPr kumimoji="1" lang="en-US" altLang="zh-CN" sz="2800" b="1" dirty="0"/>
                <a:t>H</a:t>
              </a:r>
              <a:r>
                <a:rPr kumimoji="1" lang="en-US" altLang="zh-CN" sz="2800" b="1" baseline="-25000" dirty="0"/>
                <a:t>2 </a:t>
              </a:r>
              <a:r>
                <a:rPr kumimoji="1" lang="en-US" altLang="zh-CN" sz="2800" b="1" dirty="0"/>
                <a:t>+</a:t>
              </a:r>
              <a:r>
                <a:rPr kumimoji="1" lang="en-US" altLang="zh-CN" sz="2800" b="1" dirty="0" err="1" smtClean="0"/>
                <a:t>CuO</a:t>
              </a:r>
              <a:r>
                <a:rPr kumimoji="1" lang="en-US" altLang="zh-CN" sz="2800" b="1" dirty="0" smtClean="0"/>
                <a:t> === </a:t>
              </a:r>
              <a:r>
                <a:rPr kumimoji="1" lang="en-US" altLang="zh-CN" sz="2800" b="1" dirty="0"/>
                <a:t>Cu + H</a:t>
              </a:r>
              <a:r>
                <a:rPr kumimoji="1" lang="en-US" altLang="zh-CN" sz="2800" b="1" baseline="-25000" dirty="0"/>
                <a:t>2 </a:t>
              </a:r>
              <a:r>
                <a:rPr kumimoji="1" lang="en-US" altLang="zh-CN" sz="2800" b="1" dirty="0"/>
                <a:t>O</a:t>
              </a:r>
            </a:p>
          </p:txBody>
        </p:sp>
        <p:sp>
          <p:nvSpPr>
            <p:cNvPr id="125958" name="Text Box 6"/>
            <p:cNvSpPr txBox="1">
              <a:spLocks noChangeArrowheads="1"/>
            </p:cNvSpPr>
            <p:nvPr/>
          </p:nvSpPr>
          <p:spPr bwMode="auto">
            <a:xfrm>
              <a:off x="1482" y="1008"/>
              <a:ext cx="258" cy="330"/>
            </a:xfrm>
            <a:prstGeom prst="rect">
              <a:avLst/>
            </a:prstGeom>
            <a:noFill/>
            <a:ln w="9525">
              <a:noFill/>
              <a:miter lim="800000"/>
              <a:headEnd/>
              <a:tailEnd/>
            </a:ln>
            <a:effectLst/>
          </p:spPr>
          <p:txBody>
            <a:bodyPr wrap="none">
              <a:spAutoFit/>
            </a:bodyPr>
            <a:lstStyle/>
            <a:p>
              <a:r>
                <a:rPr kumimoji="1" lang="en-US" altLang="zh-CN" sz="2800" b="1" dirty="0">
                  <a:solidFill>
                    <a:srgbClr val="FF0000"/>
                  </a:solidFill>
                </a:rPr>
                <a:t>△</a:t>
              </a:r>
            </a:p>
          </p:txBody>
        </p:sp>
      </p:grpSp>
      <p:sp>
        <p:nvSpPr>
          <p:cNvPr id="125959" name="Text Box 7"/>
          <p:cNvSpPr txBox="1">
            <a:spLocks noChangeArrowheads="1"/>
          </p:cNvSpPr>
          <p:nvPr/>
        </p:nvSpPr>
        <p:spPr bwMode="auto">
          <a:xfrm>
            <a:off x="1473675" y="3666023"/>
            <a:ext cx="4188571" cy="523220"/>
          </a:xfrm>
          <a:prstGeom prst="rect">
            <a:avLst/>
          </a:prstGeom>
          <a:noFill/>
          <a:ln w="9525">
            <a:noFill/>
            <a:miter lim="800000"/>
            <a:headEnd/>
            <a:tailEnd/>
          </a:ln>
          <a:effectLst/>
        </p:spPr>
        <p:txBody>
          <a:bodyPr wrap="square">
            <a:spAutoFit/>
          </a:bodyPr>
          <a:lstStyle/>
          <a:p>
            <a:r>
              <a:rPr kumimoji="1" lang="en-US" altLang="zh-CN" sz="2800" b="1" dirty="0" smtClean="0"/>
              <a:t>Fe </a:t>
            </a:r>
            <a:r>
              <a:rPr kumimoji="1" lang="en-US" altLang="zh-CN" sz="2800" b="1" dirty="0"/>
              <a:t>+ CuSO</a:t>
            </a:r>
            <a:r>
              <a:rPr kumimoji="1" lang="en-US" altLang="zh-CN" sz="2800" b="1" baseline="-25000" dirty="0"/>
              <a:t>4  </a:t>
            </a:r>
            <a:r>
              <a:rPr kumimoji="1" lang="en-US" altLang="zh-CN" sz="2800" b="1" dirty="0" smtClean="0"/>
              <a:t>===  </a:t>
            </a:r>
            <a:r>
              <a:rPr kumimoji="1" lang="en-US" altLang="zh-CN" sz="2800" b="1" dirty="0"/>
              <a:t>Cu + </a:t>
            </a:r>
            <a:r>
              <a:rPr kumimoji="1" lang="en-US" altLang="zh-CN" sz="2800" b="1" dirty="0" smtClean="0"/>
              <a:t>FeSO</a:t>
            </a:r>
            <a:r>
              <a:rPr kumimoji="1" lang="en-US" altLang="zh-CN" sz="2800" b="1" baseline="-25000" dirty="0" smtClean="0"/>
              <a:t>4</a:t>
            </a:r>
            <a:endParaRPr kumimoji="1" lang="en-US" altLang="zh-CN" sz="2800" dirty="0"/>
          </a:p>
        </p:txBody>
      </p:sp>
      <p:sp>
        <p:nvSpPr>
          <p:cNvPr id="125960" name="Text Box 8"/>
          <p:cNvSpPr txBox="1">
            <a:spLocks noChangeArrowheads="1"/>
          </p:cNvSpPr>
          <p:nvPr/>
        </p:nvSpPr>
        <p:spPr bwMode="auto">
          <a:xfrm>
            <a:off x="1432928" y="4348099"/>
            <a:ext cx="6049326" cy="430887"/>
          </a:xfrm>
          <a:prstGeom prst="rect">
            <a:avLst/>
          </a:prstGeom>
          <a:noFill/>
          <a:ln w="9525">
            <a:noFill/>
            <a:miter lim="800000"/>
            <a:headEnd/>
            <a:tailEnd/>
          </a:ln>
          <a:effectLst/>
        </p:spPr>
        <p:txBody>
          <a:bodyPr wrap="square" lIns="0" tIns="0" rIns="0" bIns="0">
            <a:spAutoFit/>
          </a:bodyPr>
          <a:lstStyle/>
          <a:p>
            <a:r>
              <a:rPr kumimoji="1" lang="en-US" altLang="zh-CN" sz="2800" b="1" dirty="0" smtClean="0"/>
              <a:t>   +1</a:t>
            </a:r>
            <a:r>
              <a:rPr kumimoji="1" lang="en-US" altLang="zh-CN" sz="2800" b="1" dirty="0" smtClean="0">
                <a:solidFill>
                  <a:schemeClr val="tx2"/>
                </a:solidFill>
              </a:rPr>
              <a:t>-2</a:t>
            </a:r>
            <a:r>
              <a:rPr kumimoji="1" lang="en-US" altLang="zh-CN" sz="2800" b="1" dirty="0" smtClean="0">
                <a:solidFill>
                  <a:schemeClr val="accent2"/>
                </a:solidFill>
              </a:rPr>
              <a:t>+1</a:t>
            </a:r>
            <a:r>
              <a:rPr kumimoji="1" lang="en-US" altLang="zh-CN" sz="2800" b="1" dirty="0" smtClean="0">
                <a:solidFill>
                  <a:srgbClr val="3333FF"/>
                </a:solidFill>
              </a:rPr>
              <a:t>  </a:t>
            </a:r>
            <a:r>
              <a:rPr kumimoji="1" lang="en-US" altLang="zh-CN" sz="2800" b="1" dirty="0" smtClean="0">
                <a:solidFill>
                  <a:schemeClr val="accent1"/>
                </a:solidFill>
              </a:rPr>
              <a:t>+2</a:t>
            </a:r>
            <a:r>
              <a:rPr kumimoji="1" lang="en-US" altLang="zh-CN" sz="2800" b="1" dirty="0" smtClean="0">
                <a:solidFill>
                  <a:schemeClr val="accent4"/>
                </a:solidFill>
              </a:rPr>
              <a:t>+6</a:t>
            </a:r>
            <a:r>
              <a:rPr kumimoji="1" lang="en-US" altLang="zh-CN" sz="2800" b="1" dirty="0" smtClean="0">
                <a:solidFill>
                  <a:schemeClr val="accent6"/>
                </a:solidFill>
              </a:rPr>
              <a:t>–2</a:t>
            </a:r>
            <a:r>
              <a:rPr kumimoji="1" lang="en-US" altLang="zh-CN" sz="2800" b="1" dirty="0" smtClean="0">
                <a:solidFill>
                  <a:srgbClr val="FF0066"/>
                </a:solidFill>
              </a:rPr>
              <a:t>       </a:t>
            </a:r>
            <a:r>
              <a:rPr kumimoji="1" lang="en-US" altLang="zh-CN" sz="2800" b="1" dirty="0" smtClean="0">
                <a:solidFill>
                  <a:schemeClr val="accent1"/>
                </a:solidFill>
              </a:rPr>
              <a:t>+2 </a:t>
            </a:r>
            <a:r>
              <a:rPr kumimoji="1" lang="en-US" altLang="zh-CN" sz="2800" b="1" dirty="0" smtClean="0">
                <a:solidFill>
                  <a:schemeClr val="tx2"/>
                </a:solidFill>
              </a:rPr>
              <a:t>–2</a:t>
            </a:r>
            <a:r>
              <a:rPr kumimoji="1" lang="en-US" altLang="zh-CN" sz="2800" b="1" dirty="0" smtClean="0">
                <a:solidFill>
                  <a:schemeClr val="accent2"/>
                </a:solidFill>
              </a:rPr>
              <a:t>+1</a:t>
            </a:r>
            <a:r>
              <a:rPr kumimoji="1" lang="en-US" altLang="zh-CN" sz="2800" b="1" dirty="0" smtClean="0">
                <a:solidFill>
                  <a:srgbClr val="FF0000"/>
                </a:solidFill>
              </a:rPr>
              <a:t> </a:t>
            </a:r>
            <a:r>
              <a:rPr kumimoji="1" lang="en-US" altLang="zh-CN" sz="2800" b="1" dirty="0" smtClean="0">
                <a:solidFill>
                  <a:srgbClr val="3333FF"/>
                </a:solidFill>
              </a:rPr>
              <a:t>    </a:t>
            </a:r>
            <a:r>
              <a:rPr kumimoji="1" lang="en-US" altLang="zh-CN" sz="2800" b="1" dirty="0" smtClean="0"/>
              <a:t>+1 </a:t>
            </a:r>
            <a:r>
              <a:rPr kumimoji="1" lang="en-US" altLang="zh-CN" sz="2800" b="1" dirty="0" smtClean="0">
                <a:solidFill>
                  <a:schemeClr val="accent4"/>
                </a:solidFill>
              </a:rPr>
              <a:t>+6</a:t>
            </a:r>
            <a:r>
              <a:rPr kumimoji="1" lang="en-US" altLang="zh-CN" sz="2800" b="1" dirty="0" smtClean="0">
                <a:solidFill>
                  <a:schemeClr val="accent6"/>
                </a:solidFill>
              </a:rPr>
              <a:t>-2</a:t>
            </a:r>
            <a:r>
              <a:rPr kumimoji="1" lang="en-US" altLang="zh-CN" sz="2800" b="1" dirty="0" smtClean="0">
                <a:solidFill>
                  <a:srgbClr val="3333FF"/>
                </a:solidFill>
                <a:latin typeface="Arial" charset="0"/>
              </a:rPr>
              <a:t>  </a:t>
            </a:r>
            <a:endParaRPr kumimoji="1" lang="en-US" altLang="zh-CN" sz="2800" b="1" dirty="0">
              <a:solidFill>
                <a:srgbClr val="3333FF"/>
              </a:solidFill>
              <a:latin typeface="Arial" charset="0"/>
            </a:endParaRPr>
          </a:p>
        </p:txBody>
      </p:sp>
      <p:sp>
        <p:nvSpPr>
          <p:cNvPr id="125961" name="Text Box 9"/>
          <p:cNvSpPr txBox="1">
            <a:spLocks noChangeArrowheads="1"/>
          </p:cNvSpPr>
          <p:nvPr/>
        </p:nvSpPr>
        <p:spPr bwMode="auto">
          <a:xfrm>
            <a:off x="1598793" y="2631596"/>
            <a:ext cx="3196692" cy="430887"/>
          </a:xfrm>
          <a:prstGeom prst="rect">
            <a:avLst/>
          </a:prstGeom>
          <a:noFill/>
          <a:ln w="9525">
            <a:noFill/>
            <a:miter lim="800000"/>
            <a:headEnd/>
            <a:tailEnd/>
          </a:ln>
          <a:effectLst/>
        </p:spPr>
        <p:txBody>
          <a:bodyPr wrap="square" lIns="0" tIns="0" rIns="0" bIns="0">
            <a:spAutoFit/>
          </a:bodyPr>
          <a:lstStyle/>
          <a:p>
            <a:r>
              <a:rPr kumimoji="1" lang="en-US" altLang="zh-CN" sz="2800" b="1" dirty="0">
                <a:solidFill>
                  <a:srgbClr val="FF0000"/>
                </a:solidFill>
              </a:rPr>
              <a:t>0   </a:t>
            </a:r>
            <a:r>
              <a:rPr kumimoji="1" lang="en-US" altLang="zh-CN" sz="2800" b="1" dirty="0" smtClean="0">
                <a:solidFill>
                  <a:srgbClr val="FF0000"/>
                </a:solidFill>
              </a:rPr>
              <a:t> </a:t>
            </a:r>
            <a:r>
              <a:rPr kumimoji="1" lang="en-US" altLang="zh-CN" sz="2800" b="1" dirty="0">
                <a:solidFill>
                  <a:srgbClr val="3333FF"/>
                </a:solidFill>
              </a:rPr>
              <a:t>+2</a:t>
            </a:r>
            <a:r>
              <a:rPr kumimoji="1" lang="en-US" altLang="zh-CN" sz="2800" b="1" dirty="0">
                <a:solidFill>
                  <a:srgbClr val="FF0000"/>
                </a:solidFill>
              </a:rPr>
              <a:t> </a:t>
            </a:r>
            <a:r>
              <a:rPr kumimoji="1" lang="en-US" altLang="zh-CN" sz="2800" b="1" dirty="0" smtClean="0">
                <a:solidFill>
                  <a:srgbClr val="FF0000"/>
                </a:solidFill>
              </a:rPr>
              <a:t>             </a:t>
            </a:r>
            <a:r>
              <a:rPr kumimoji="1" lang="en-US" altLang="zh-CN" sz="2800" b="1" dirty="0" smtClean="0">
                <a:solidFill>
                  <a:srgbClr val="3333FF"/>
                </a:solidFill>
              </a:rPr>
              <a:t>0 </a:t>
            </a:r>
            <a:r>
              <a:rPr kumimoji="1" lang="en-US" altLang="zh-CN" sz="2800" b="1" dirty="0" smtClean="0">
                <a:solidFill>
                  <a:srgbClr val="FF0000"/>
                </a:solidFill>
              </a:rPr>
              <a:t>   +1</a:t>
            </a:r>
            <a:endParaRPr kumimoji="1" lang="en-US" altLang="zh-CN" sz="2800" b="1" dirty="0">
              <a:solidFill>
                <a:srgbClr val="3333FF"/>
              </a:solidFill>
            </a:endParaRPr>
          </a:p>
        </p:txBody>
      </p:sp>
      <p:sp>
        <p:nvSpPr>
          <p:cNvPr id="125962" name="Text Box 10"/>
          <p:cNvSpPr txBox="1">
            <a:spLocks noChangeArrowheads="1"/>
          </p:cNvSpPr>
          <p:nvPr/>
        </p:nvSpPr>
        <p:spPr bwMode="auto">
          <a:xfrm>
            <a:off x="1645125" y="3416786"/>
            <a:ext cx="3726976" cy="430887"/>
          </a:xfrm>
          <a:prstGeom prst="rect">
            <a:avLst/>
          </a:prstGeom>
          <a:noFill/>
          <a:ln w="9525">
            <a:noFill/>
            <a:miter lim="800000"/>
            <a:headEnd/>
            <a:tailEnd/>
          </a:ln>
          <a:effectLst/>
        </p:spPr>
        <p:txBody>
          <a:bodyPr wrap="square" lIns="0" tIns="0" rIns="0" bIns="0">
            <a:spAutoFit/>
          </a:bodyPr>
          <a:lstStyle/>
          <a:p>
            <a:r>
              <a:rPr kumimoji="1" lang="en-US" altLang="zh-CN" sz="2800" b="1" dirty="0">
                <a:solidFill>
                  <a:srgbClr val="FF0000"/>
                </a:solidFill>
              </a:rPr>
              <a:t>0 </a:t>
            </a:r>
            <a:r>
              <a:rPr kumimoji="1" lang="en-US" altLang="zh-CN" sz="2800" b="1" dirty="0" smtClean="0">
                <a:solidFill>
                  <a:srgbClr val="FF0000"/>
                </a:solidFill>
              </a:rPr>
              <a:t>     </a:t>
            </a:r>
            <a:r>
              <a:rPr kumimoji="1" lang="en-US" altLang="zh-CN" sz="2800" b="1" dirty="0">
                <a:solidFill>
                  <a:srgbClr val="3333FF"/>
                </a:solidFill>
              </a:rPr>
              <a:t>+2                 </a:t>
            </a:r>
            <a:r>
              <a:rPr kumimoji="1" lang="en-US" altLang="zh-CN" sz="2800" b="1" dirty="0" smtClean="0">
                <a:solidFill>
                  <a:srgbClr val="3333FF"/>
                </a:solidFill>
              </a:rPr>
              <a:t>0</a:t>
            </a:r>
            <a:r>
              <a:rPr kumimoji="1" lang="en-US" altLang="zh-CN" sz="2800" b="1" dirty="0" smtClean="0">
                <a:solidFill>
                  <a:srgbClr val="00FF00"/>
                </a:solidFill>
              </a:rPr>
              <a:t>  </a:t>
            </a:r>
            <a:r>
              <a:rPr kumimoji="1" lang="en-US" altLang="zh-CN" sz="2800" b="1" dirty="0" smtClean="0">
                <a:solidFill>
                  <a:srgbClr val="FF0000"/>
                </a:solidFill>
              </a:rPr>
              <a:t>    +2</a:t>
            </a:r>
            <a:endParaRPr kumimoji="1" lang="en-US" altLang="zh-CN" sz="2800" b="1" dirty="0">
              <a:solidFill>
                <a:srgbClr val="FF0066"/>
              </a:solidFill>
            </a:endParaRPr>
          </a:p>
        </p:txBody>
      </p:sp>
      <p:sp>
        <p:nvSpPr>
          <p:cNvPr id="125963" name="Rectangle 11"/>
          <p:cNvSpPr>
            <a:spLocks noChangeArrowheads="1"/>
          </p:cNvSpPr>
          <p:nvPr/>
        </p:nvSpPr>
        <p:spPr bwMode="auto">
          <a:xfrm>
            <a:off x="2603746" y="5431509"/>
            <a:ext cx="7330239" cy="738664"/>
          </a:xfrm>
          <a:prstGeom prst="rect">
            <a:avLst/>
          </a:prstGeom>
          <a:solidFill>
            <a:schemeClr val="tx2">
              <a:lumMod val="20000"/>
              <a:lumOff val="80000"/>
            </a:schemeClr>
          </a:solidFill>
          <a:ln w="19050">
            <a:solidFill>
              <a:schemeClr val="accent1"/>
            </a:solidFill>
            <a:miter lim="800000"/>
            <a:headEnd/>
            <a:tailEnd/>
          </a:ln>
          <a:effectLst/>
        </p:spPr>
        <p:txBody>
          <a:bodyPr wrap="square">
            <a:spAutoFit/>
          </a:bodyPr>
          <a:lstStyle/>
          <a:p>
            <a:pPr>
              <a:lnSpc>
                <a:spcPct val="150000"/>
              </a:lnSpc>
            </a:pPr>
            <a:r>
              <a:rPr kumimoji="1" lang="zh-CN" altLang="en-US" sz="2800" b="1" dirty="0">
                <a:solidFill>
                  <a:srgbClr val="FF0000"/>
                </a:solidFill>
                <a:latin typeface="Arial" charset="0"/>
              </a:rPr>
              <a:t>没有化合价变化</a:t>
            </a:r>
            <a:r>
              <a:rPr kumimoji="1" lang="zh-CN" altLang="en-US" sz="2800" b="1" dirty="0">
                <a:latin typeface="Arial" charset="0"/>
              </a:rPr>
              <a:t>的反应称为：</a:t>
            </a:r>
            <a:r>
              <a:rPr kumimoji="1" lang="zh-CN" altLang="en-US" sz="2800" b="1" dirty="0"/>
              <a:t>非氧化还原反应</a:t>
            </a:r>
          </a:p>
        </p:txBody>
      </p:sp>
      <p:grpSp>
        <p:nvGrpSpPr>
          <p:cNvPr id="5" name="组合 4"/>
          <p:cNvGrpSpPr/>
          <p:nvPr/>
        </p:nvGrpSpPr>
        <p:grpSpPr>
          <a:xfrm>
            <a:off x="5850423" y="2255920"/>
            <a:ext cx="4186034" cy="1722787"/>
            <a:chOff x="5880471" y="2307462"/>
            <a:chExt cx="4186034" cy="1722787"/>
          </a:xfrm>
        </p:grpSpPr>
        <p:sp>
          <p:nvSpPr>
            <p:cNvPr id="125966" name="Text Box 14"/>
            <p:cNvSpPr txBox="1">
              <a:spLocks noChangeArrowheads="1"/>
            </p:cNvSpPr>
            <p:nvPr/>
          </p:nvSpPr>
          <p:spPr bwMode="auto">
            <a:xfrm>
              <a:off x="6575959" y="2462678"/>
              <a:ext cx="3490546" cy="1384995"/>
            </a:xfrm>
            <a:prstGeom prst="rect">
              <a:avLst/>
            </a:prstGeom>
            <a:solidFill>
              <a:schemeClr val="tx2">
                <a:lumMod val="20000"/>
                <a:lumOff val="80000"/>
              </a:schemeClr>
            </a:solidFill>
            <a:ln w="38100">
              <a:solidFill>
                <a:schemeClr val="accent1"/>
              </a:solidFill>
              <a:miter lim="800000"/>
              <a:headEnd/>
              <a:tailEnd/>
            </a:ln>
            <a:effectLst/>
          </p:spPr>
          <p:txBody>
            <a:bodyPr wrap="square">
              <a:spAutoFit/>
            </a:bodyPr>
            <a:lstStyle/>
            <a:p>
              <a:pPr>
                <a:lnSpc>
                  <a:spcPct val="150000"/>
                </a:lnSpc>
              </a:pPr>
              <a:r>
                <a:rPr kumimoji="1" lang="zh-CN" altLang="en-US" sz="2800" b="1" dirty="0">
                  <a:solidFill>
                    <a:srgbClr val="FF0000"/>
                  </a:solidFill>
                </a:rPr>
                <a:t>有化合价变化</a:t>
              </a:r>
              <a:r>
                <a:rPr kumimoji="1" lang="zh-CN" altLang="en-US" sz="2800" b="1" dirty="0"/>
                <a:t>的反应称为：氧化还原反应</a:t>
              </a:r>
            </a:p>
          </p:txBody>
        </p:sp>
        <p:sp>
          <p:nvSpPr>
            <p:cNvPr id="125967" name="AutoShape 15"/>
            <p:cNvSpPr>
              <a:spLocks/>
            </p:cNvSpPr>
            <p:nvPr/>
          </p:nvSpPr>
          <p:spPr bwMode="auto">
            <a:xfrm>
              <a:off x="5880471" y="2307462"/>
              <a:ext cx="391327" cy="1722787"/>
            </a:xfrm>
            <a:prstGeom prst="rightBrace">
              <a:avLst>
                <a:gd name="adj1" fmla="val 31523"/>
                <a:gd name="adj2" fmla="val 49543"/>
              </a:avLst>
            </a:prstGeom>
            <a:noFill/>
            <a:ln w="38100">
              <a:solidFill>
                <a:schemeClr val="accent1"/>
              </a:solidFill>
              <a:round/>
              <a:headEnd/>
              <a:tailEnd/>
            </a:ln>
            <a:effectLst/>
          </p:spPr>
          <p:txBody>
            <a:bodyPr wrap="none" anchor="ctr"/>
            <a:lstStyle/>
            <a:p>
              <a:endParaRPr lang="zh-CN" altLang="en-US" sz="2800" dirty="0"/>
            </a:p>
          </p:txBody>
        </p:sp>
      </p:grpSp>
      <p:sp>
        <p:nvSpPr>
          <p:cNvPr id="18" name="Text Box 5"/>
          <p:cNvSpPr txBox="1">
            <a:spLocks noChangeArrowheads="1"/>
          </p:cNvSpPr>
          <p:nvPr/>
        </p:nvSpPr>
        <p:spPr bwMode="auto">
          <a:xfrm>
            <a:off x="1432153" y="2057046"/>
            <a:ext cx="2492990" cy="523220"/>
          </a:xfrm>
          <a:prstGeom prst="rect">
            <a:avLst/>
          </a:prstGeom>
          <a:noFill/>
          <a:ln w="9525">
            <a:noFill/>
            <a:miter lim="800000"/>
            <a:headEnd/>
            <a:tailEnd/>
          </a:ln>
          <a:effectLst/>
        </p:spPr>
        <p:txBody>
          <a:bodyPr wrap="none">
            <a:spAutoFit/>
          </a:bodyPr>
          <a:lstStyle/>
          <a:p>
            <a:r>
              <a:rPr kumimoji="1" lang="en-US" altLang="zh-CN" sz="2800" b="1" dirty="0" smtClean="0"/>
              <a:t>O</a:t>
            </a:r>
            <a:r>
              <a:rPr kumimoji="1" lang="en-US" altLang="zh-CN" sz="2800" b="1" baseline="-25000" dirty="0" smtClean="0"/>
              <a:t>2 </a:t>
            </a:r>
            <a:r>
              <a:rPr kumimoji="1" lang="en-US" altLang="zh-CN" sz="2800" b="1" dirty="0"/>
              <a:t>+</a:t>
            </a:r>
            <a:r>
              <a:rPr kumimoji="1" lang="en-US" altLang="zh-CN" sz="2800" b="1" dirty="0" smtClean="0"/>
              <a:t>Cu === CuO</a:t>
            </a:r>
            <a:endParaRPr kumimoji="1" lang="en-US" altLang="zh-CN" sz="2800" b="1" dirty="0"/>
          </a:p>
        </p:txBody>
      </p:sp>
      <p:sp>
        <p:nvSpPr>
          <p:cNvPr id="19" name="Text Box 9"/>
          <p:cNvSpPr txBox="1">
            <a:spLocks noChangeArrowheads="1"/>
          </p:cNvSpPr>
          <p:nvPr/>
        </p:nvSpPr>
        <p:spPr bwMode="auto">
          <a:xfrm>
            <a:off x="1536099" y="1789927"/>
            <a:ext cx="2455609" cy="430887"/>
          </a:xfrm>
          <a:prstGeom prst="rect">
            <a:avLst/>
          </a:prstGeom>
          <a:noFill/>
          <a:ln w="9525">
            <a:noFill/>
            <a:miter lim="800000"/>
            <a:headEnd/>
            <a:tailEnd/>
          </a:ln>
          <a:effectLst/>
        </p:spPr>
        <p:txBody>
          <a:bodyPr wrap="square" lIns="0" tIns="0" rIns="0" bIns="0">
            <a:spAutoFit/>
          </a:bodyPr>
          <a:lstStyle/>
          <a:p>
            <a:r>
              <a:rPr kumimoji="1" lang="en-US" altLang="zh-CN" sz="2800" b="1" dirty="0">
                <a:solidFill>
                  <a:srgbClr val="0000FF"/>
                </a:solidFill>
              </a:rPr>
              <a:t>0</a:t>
            </a:r>
            <a:r>
              <a:rPr kumimoji="1" lang="en-US" altLang="zh-CN" sz="2800" b="1" dirty="0">
                <a:solidFill>
                  <a:srgbClr val="FF0000"/>
                </a:solidFill>
              </a:rPr>
              <a:t>    </a:t>
            </a:r>
            <a:r>
              <a:rPr kumimoji="1" lang="en-US" altLang="zh-CN" sz="2800" b="1" dirty="0" smtClean="0">
                <a:solidFill>
                  <a:srgbClr val="FF0000"/>
                </a:solidFill>
              </a:rPr>
              <a:t>  0          +2</a:t>
            </a:r>
            <a:r>
              <a:rPr kumimoji="1" lang="en-US" altLang="zh-CN" sz="2800" b="1" dirty="0" smtClean="0">
                <a:solidFill>
                  <a:srgbClr val="3333FF"/>
                </a:solidFill>
              </a:rPr>
              <a:t>-2</a:t>
            </a:r>
            <a:endParaRPr kumimoji="1" lang="en-US" altLang="zh-CN" sz="2800" b="1" dirty="0">
              <a:solidFill>
                <a:srgbClr val="3333FF"/>
              </a:solidFill>
            </a:endParaRPr>
          </a:p>
        </p:txBody>
      </p:sp>
      <p:sp>
        <p:nvSpPr>
          <p:cNvPr id="17" name="Text Box 6"/>
          <p:cNvSpPr txBox="1">
            <a:spLocks noChangeArrowheads="1"/>
          </p:cNvSpPr>
          <p:nvPr/>
        </p:nvSpPr>
        <p:spPr bwMode="auto">
          <a:xfrm>
            <a:off x="2571225" y="1851155"/>
            <a:ext cx="546100" cy="523876"/>
          </a:xfrm>
          <a:prstGeom prst="rect">
            <a:avLst/>
          </a:prstGeom>
          <a:noFill/>
          <a:ln w="9525">
            <a:noFill/>
            <a:miter lim="800000"/>
            <a:headEnd/>
            <a:tailEnd/>
          </a:ln>
          <a:effectLst/>
        </p:spPr>
        <p:txBody>
          <a:bodyPr wrap="none">
            <a:spAutoFit/>
          </a:bodyPr>
          <a:lstStyle/>
          <a:p>
            <a:r>
              <a:rPr kumimoji="1" lang="en-US" altLang="zh-CN" sz="2800" b="1" dirty="0">
                <a:solidFill>
                  <a:srgbClr val="FF0000"/>
                </a:solidFill>
              </a:rPr>
              <a:t>△</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5961"/>
                                        </p:tgtEl>
                                        <p:attrNameLst>
                                          <p:attrName>style.visibility</p:attrName>
                                        </p:attrNameLst>
                                      </p:cBhvr>
                                      <p:to>
                                        <p:strVal val="visible"/>
                                      </p:to>
                                    </p:set>
                                    <p:animEffect transition="in" filter="wipe(left)">
                                      <p:cBhvr>
                                        <p:cTn id="12" dur="500"/>
                                        <p:tgtEl>
                                          <p:spTgt spid="12596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5962"/>
                                        </p:tgtEl>
                                        <p:attrNameLst>
                                          <p:attrName>style.visibility</p:attrName>
                                        </p:attrNameLst>
                                      </p:cBhvr>
                                      <p:to>
                                        <p:strVal val="visible"/>
                                      </p:to>
                                    </p:set>
                                    <p:animEffect transition="in" filter="wipe(left)">
                                      <p:cBhvr>
                                        <p:cTn id="17" dur="500"/>
                                        <p:tgtEl>
                                          <p:spTgt spid="12596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25960"/>
                                        </p:tgtEl>
                                        <p:attrNameLst>
                                          <p:attrName>style.visibility</p:attrName>
                                        </p:attrNameLst>
                                      </p:cBhvr>
                                      <p:to>
                                        <p:strVal val="visible"/>
                                      </p:to>
                                    </p:set>
                                    <p:animEffect transition="in" filter="wipe(left)">
                                      <p:cBhvr>
                                        <p:cTn id="28" dur="500"/>
                                        <p:tgtEl>
                                          <p:spTgt spid="12596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25963"/>
                                        </p:tgtEl>
                                        <p:attrNameLst>
                                          <p:attrName>style.visibility</p:attrName>
                                        </p:attrNameLst>
                                      </p:cBhvr>
                                      <p:to>
                                        <p:strVal val="visible"/>
                                      </p:to>
                                    </p:set>
                                    <p:animEffect transition="in" filter="wipe(up)">
                                      <p:cBhvr>
                                        <p:cTn id="33" dur="500"/>
                                        <p:tgtEl>
                                          <p:spTgt spid="125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0" grpId="0" autoUpdateAnimBg="0"/>
      <p:bldP spid="125961" grpId="0" autoUpdateAnimBg="0"/>
      <p:bldP spid="125962" grpId="0" autoUpdateAnimBg="0"/>
      <p:bldP spid="125963" grpId="0" animBg="1"/>
      <p:bldP spid="1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Text Box 3"/>
          <p:cNvSpPr txBox="1">
            <a:spLocks noChangeArrowheads="1"/>
          </p:cNvSpPr>
          <p:nvPr/>
        </p:nvSpPr>
        <p:spPr bwMode="auto">
          <a:xfrm>
            <a:off x="933573" y="1370999"/>
            <a:ext cx="7588293" cy="523220"/>
          </a:xfrm>
          <a:prstGeom prst="rect">
            <a:avLst/>
          </a:prstGeom>
          <a:noFill/>
          <a:ln w="9525">
            <a:noFill/>
            <a:miter lim="800000"/>
            <a:headEnd/>
            <a:tailEnd/>
          </a:ln>
          <a:effectLst/>
        </p:spPr>
        <p:txBody>
          <a:bodyPr wrap="square">
            <a:spAutoFit/>
          </a:bodyPr>
          <a:lstStyle/>
          <a:p>
            <a:r>
              <a:rPr kumimoji="1" lang="en-US" altLang="zh-CN" sz="2800" b="1" dirty="0" smtClean="0">
                <a:solidFill>
                  <a:srgbClr val="FF0000"/>
                </a:solidFill>
              </a:rPr>
              <a:t>1</a:t>
            </a:r>
            <a:r>
              <a:rPr kumimoji="1" lang="zh-CN" altLang="en-US" sz="2800" b="1" dirty="0" smtClean="0">
                <a:solidFill>
                  <a:srgbClr val="FF0000"/>
                </a:solidFill>
              </a:rPr>
              <a:t>、</a:t>
            </a:r>
            <a:r>
              <a:rPr kumimoji="1" lang="zh-CN" altLang="en-US" sz="2800" b="1" dirty="0">
                <a:solidFill>
                  <a:srgbClr val="FF0000"/>
                </a:solidFill>
              </a:rPr>
              <a:t>氧化还原反</a:t>
            </a:r>
            <a:r>
              <a:rPr kumimoji="1" lang="zh-CN" altLang="en-US" sz="2800" b="1" dirty="0" smtClean="0">
                <a:solidFill>
                  <a:srgbClr val="FF0000"/>
                </a:solidFill>
              </a:rPr>
              <a:t>应的特征 </a:t>
            </a:r>
            <a:endParaRPr kumimoji="1" lang="zh-CN" altLang="en-US" sz="2800" b="1" dirty="0">
              <a:solidFill>
                <a:srgbClr val="FF0000"/>
              </a:solidFill>
            </a:endParaRPr>
          </a:p>
        </p:txBody>
      </p:sp>
      <p:sp>
        <p:nvSpPr>
          <p:cNvPr id="126980" name="Rectangle 4"/>
          <p:cNvSpPr>
            <a:spLocks noChangeArrowheads="1"/>
          </p:cNvSpPr>
          <p:nvPr/>
        </p:nvSpPr>
        <p:spPr bwMode="auto">
          <a:xfrm>
            <a:off x="3045325" y="2764254"/>
            <a:ext cx="8975354" cy="738664"/>
          </a:xfrm>
          <a:prstGeom prst="rect">
            <a:avLst/>
          </a:prstGeom>
          <a:noFill/>
          <a:ln w="9525">
            <a:noFill/>
            <a:miter lim="800000"/>
            <a:headEnd/>
            <a:tailEnd/>
          </a:ln>
          <a:effectLst/>
        </p:spPr>
        <p:txBody>
          <a:bodyPr wrap="square">
            <a:spAutoFit/>
          </a:bodyPr>
          <a:lstStyle/>
          <a:p>
            <a:pPr>
              <a:lnSpc>
                <a:spcPct val="150000"/>
              </a:lnSpc>
            </a:pPr>
            <a:r>
              <a:rPr lang="zh-CN" altLang="en-US" sz="2800" b="1" dirty="0">
                <a:latin typeface="Arial" charset="0"/>
              </a:rPr>
              <a:t>反应中</a:t>
            </a:r>
            <a:r>
              <a:rPr lang="zh-CN" altLang="en-US" sz="2800" b="1" dirty="0">
                <a:solidFill>
                  <a:srgbClr val="FF0000"/>
                </a:solidFill>
                <a:latin typeface="Arial" charset="0"/>
              </a:rPr>
              <a:t>有元素化合</a:t>
            </a:r>
            <a:r>
              <a:rPr lang="zh-CN" altLang="en-US" sz="2800" b="1" dirty="0" smtClean="0">
                <a:solidFill>
                  <a:srgbClr val="FF0000"/>
                </a:solidFill>
                <a:latin typeface="Arial" charset="0"/>
              </a:rPr>
              <a:t>价变化</a:t>
            </a:r>
            <a:r>
              <a:rPr lang="zh-CN" altLang="en-US" sz="2800" b="1" dirty="0" smtClean="0">
                <a:latin typeface="Arial" charset="0"/>
              </a:rPr>
              <a:t>的</a:t>
            </a:r>
            <a:r>
              <a:rPr lang="zh-CN" altLang="en-US" sz="2800" b="1" dirty="0">
                <a:latin typeface="Arial" charset="0"/>
              </a:rPr>
              <a:t>化学反</a:t>
            </a:r>
            <a:r>
              <a:rPr lang="zh-CN" altLang="en-US" sz="2800" b="1" dirty="0" smtClean="0">
                <a:latin typeface="Arial" charset="0"/>
              </a:rPr>
              <a:t>应称为氧</a:t>
            </a:r>
            <a:r>
              <a:rPr lang="zh-CN" altLang="en-US" sz="2800" b="1" dirty="0">
                <a:latin typeface="Arial" charset="0"/>
              </a:rPr>
              <a:t>化还原反应。</a:t>
            </a:r>
          </a:p>
        </p:txBody>
      </p:sp>
      <p:sp>
        <p:nvSpPr>
          <p:cNvPr id="126981" name="Rectangle 5"/>
          <p:cNvSpPr>
            <a:spLocks noChangeArrowheads="1"/>
          </p:cNvSpPr>
          <p:nvPr/>
        </p:nvSpPr>
        <p:spPr bwMode="auto">
          <a:xfrm>
            <a:off x="713839" y="2162157"/>
            <a:ext cx="3121521" cy="523220"/>
          </a:xfrm>
          <a:prstGeom prst="rect">
            <a:avLst/>
          </a:prstGeom>
          <a:noFill/>
          <a:ln w="9525">
            <a:noFill/>
            <a:miter lim="800000"/>
            <a:headEnd/>
            <a:tailEnd/>
          </a:ln>
          <a:effectLst/>
        </p:spPr>
        <p:txBody>
          <a:bodyPr wrap="square">
            <a:spAutoFit/>
          </a:bodyPr>
          <a:lstStyle/>
          <a:p>
            <a:r>
              <a:rPr lang="zh-CN" altLang="en-US" sz="2800" b="1" dirty="0" smtClean="0">
                <a:latin typeface="宋体" pitchFamily="2" charset="-122"/>
              </a:rPr>
              <a:t>（</a:t>
            </a:r>
            <a:r>
              <a:rPr lang="en-US" altLang="zh-CN" sz="2800" b="1" dirty="0" smtClean="0">
                <a:latin typeface="宋体" pitchFamily="2" charset="-122"/>
              </a:rPr>
              <a:t>1</a:t>
            </a:r>
            <a:r>
              <a:rPr lang="zh-CN" altLang="en-US" sz="2800" b="1" dirty="0" smtClean="0">
                <a:latin typeface="宋体" pitchFamily="2" charset="-122"/>
              </a:rPr>
              <a:t>）、特征：</a:t>
            </a:r>
            <a:endParaRPr lang="zh-CN" altLang="en-US" sz="2800" b="1" dirty="0">
              <a:latin typeface="宋体" pitchFamily="2" charset="-122"/>
            </a:endParaRPr>
          </a:p>
        </p:txBody>
      </p:sp>
      <p:sp>
        <p:nvSpPr>
          <p:cNvPr id="9" name="Rectangle 4"/>
          <p:cNvSpPr>
            <a:spLocks noChangeArrowheads="1"/>
          </p:cNvSpPr>
          <p:nvPr/>
        </p:nvSpPr>
        <p:spPr bwMode="auto">
          <a:xfrm>
            <a:off x="3045325" y="2026151"/>
            <a:ext cx="5475748" cy="738664"/>
          </a:xfrm>
          <a:prstGeom prst="rect">
            <a:avLst/>
          </a:prstGeom>
          <a:noFill/>
          <a:ln w="9525">
            <a:noFill/>
            <a:miter lim="800000"/>
            <a:headEnd/>
            <a:tailEnd/>
          </a:ln>
          <a:effectLst/>
        </p:spPr>
        <p:txBody>
          <a:bodyPr wrap="square">
            <a:spAutoFit/>
          </a:bodyPr>
          <a:lstStyle/>
          <a:p>
            <a:pPr>
              <a:lnSpc>
                <a:spcPct val="150000"/>
              </a:lnSpc>
            </a:pPr>
            <a:r>
              <a:rPr lang="zh-CN" altLang="en-US" sz="2800" b="1" dirty="0">
                <a:latin typeface="Arial" charset="0"/>
              </a:rPr>
              <a:t>反</a:t>
            </a:r>
            <a:r>
              <a:rPr lang="zh-CN" altLang="en-US" sz="2800" b="1" dirty="0" smtClean="0">
                <a:latin typeface="Arial" charset="0"/>
              </a:rPr>
              <a:t>应过程中有</a:t>
            </a:r>
            <a:r>
              <a:rPr lang="zh-CN" altLang="en-US" sz="2800" b="1" dirty="0">
                <a:solidFill>
                  <a:srgbClr val="FF0000"/>
                </a:solidFill>
                <a:latin typeface="Arial" charset="0"/>
              </a:rPr>
              <a:t>元素化合</a:t>
            </a:r>
            <a:r>
              <a:rPr lang="zh-CN" altLang="en-US" sz="2800" b="1" dirty="0" smtClean="0">
                <a:solidFill>
                  <a:srgbClr val="FF0000"/>
                </a:solidFill>
                <a:latin typeface="Arial" charset="0"/>
              </a:rPr>
              <a:t>价变化</a:t>
            </a:r>
            <a:endParaRPr lang="zh-CN" altLang="en-US" sz="2800" b="1" dirty="0">
              <a:solidFill>
                <a:srgbClr val="FF0000"/>
              </a:solidFill>
              <a:latin typeface="Arial" charset="0"/>
            </a:endParaRPr>
          </a:p>
        </p:txBody>
      </p:sp>
      <p:sp>
        <p:nvSpPr>
          <p:cNvPr id="10" name="Rectangle 4"/>
          <p:cNvSpPr>
            <a:spLocks noChangeArrowheads="1"/>
          </p:cNvSpPr>
          <p:nvPr/>
        </p:nvSpPr>
        <p:spPr bwMode="auto">
          <a:xfrm>
            <a:off x="1887342" y="3472299"/>
            <a:ext cx="9632949" cy="738664"/>
          </a:xfrm>
          <a:prstGeom prst="rect">
            <a:avLst/>
          </a:prstGeom>
          <a:noFill/>
          <a:ln w="9525">
            <a:noFill/>
            <a:miter lim="800000"/>
            <a:headEnd/>
            <a:tailEnd/>
          </a:ln>
          <a:effectLst/>
        </p:spPr>
        <p:txBody>
          <a:bodyPr>
            <a:spAutoFit/>
          </a:bodyPr>
          <a:lstStyle/>
          <a:p>
            <a:pPr>
              <a:lnSpc>
                <a:spcPct val="150000"/>
              </a:lnSpc>
            </a:pPr>
            <a:r>
              <a:rPr lang="zh-CN" altLang="en-US" sz="2800" b="1" dirty="0">
                <a:latin typeface="Arial" charset="0"/>
              </a:rPr>
              <a:t>反应</a:t>
            </a:r>
            <a:r>
              <a:rPr lang="zh-CN" altLang="en-US" sz="2800" b="1" dirty="0" smtClean="0">
                <a:latin typeface="Arial" charset="0"/>
              </a:rPr>
              <a:t>中</a:t>
            </a:r>
            <a:r>
              <a:rPr lang="zh-CN" altLang="en-US" sz="2800" b="1" dirty="0" smtClean="0">
                <a:solidFill>
                  <a:srgbClr val="FF0000"/>
                </a:solidFill>
                <a:latin typeface="Arial" charset="0"/>
              </a:rPr>
              <a:t>无元</a:t>
            </a:r>
            <a:r>
              <a:rPr lang="zh-CN" altLang="en-US" sz="2800" b="1" dirty="0">
                <a:solidFill>
                  <a:srgbClr val="FF0000"/>
                </a:solidFill>
                <a:latin typeface="Arial" charset="0"/>
              </a:rPr>
              <a:t>素化合</a:t>
            </a:r>
            <a:r>
              <a:rPr lang="zh-CN" altLang="en-US" sz="2800" b="1" dirty="0" smtClean="0">
                <a:solidFill>
                  <a:srgbClr val="FF0000"/>
                </a:solidFill>
                <a:latin typeface="Arial" charset="0"/>
              </a:rPr>
              <a:t>价变化</a:t>
            </a:r>
            <a:r>
              <a:rPr lang="zh-CN" altLang="en-US" sz="2800" b="1" dirty="0" smtClean="0">
                <a:latin typeface="Arial" charset="0"/>
              </a:rPr>
              <a:t>的</a:t>
            </a:r>
            <a:r>
              <a:rPr lang="zh-CN" altLang="en-US" sz="2800" b="1" dirty="0">
                <a:latin typeface="Arial" charset="0"/>
              </a:rPr>
              <a:t>化学反</a:t>
            </a:r>
            <a:r>
              <a:rPr lang="zh-CN" altLang="en-US" sz="2800" b="1" dirty="0" smtClean="0">
                <a:latin typeface="Arial" charset="0"/>
              </a:rPr>
              <a:t>应</a:t>
            </a:r>
            <a:r>
              <a:rPr lang="zh-CN" altLang="en-US" sz="2800" b="1" dirty="0">
                <a:latin typeface="Arial" charset="0"/>
              </a:rPr>
              <a:t>不属于</a:t>
            </a:r>
            <a:r>
              <a:rPr lang="zh-CN" altLang="en-US" sz="2800" b="1" dirty="0" smtClean="0">
                <a:latin typeface="Arial" charset="0"/>
              </a:rPr>
              <a:t>氧</a:t>
            </a:r>
            <a:r>
              <a:rPr lang="zh-CN" altLang="en-US" sz="2800" b="1" dirty="0">
                <a:latin typeface="Arial" charset="0"/>
              </a:rPr>
              <a:t>化还原反应。</a:t>
            </a:r>
          </a:p>
        </p:txBody>
      </p:sp>
      <p:sp>
        <p:nvSpPr>
          <p:cNvPr id="11" name="Rectangle 5"/>
          <p:cNvSpPr>
            <a:spLocks noChangeArrowheads="1"/>
          </p:cNvSpPr>
          <p:nvPr/>
        </p:nvSpPr>
        <p:spPr bwMode="auto">
          <a:xfrm>
            <a:off x="697916" y="2896747"/>
            <a:ext cx="3851384" cy="523220"/>
          </a:xfrm>
          <a:prstGeom prst="rect">
            <a:avLst/>
          </a:prstGeom>
          <a:noFill/>
          <a:ln w="9525">
            <a:noFill/>
            <a:miter lim="800000"/>
            <a:headEnd/>
            <a:tailEnd/>
          </a:ln>
          <a:effectLst/>
        </p:spPr>
        <p:txBody>
          <a:bodyPr wrap="square">
            <a:spAutoFit/>
          </a:bodyPr>
          <a:lstStyle/>
          <a:p>
            <a:r>
              <a:rPr lang="zh-CN" altLang="en-US" sz="2800" b="1" dirty="0" smtClean="0">
                <a:latin typeface="宋体" pitchFamily="2" charset="-122"/>
              </a:rPr>
              <a:t>（</a:t>
            </a:r>
            <a:r>
              <a:rPr lang="en-US" altLang="zh-CN" sz="2800" b="1" dirty="0" smtClean="0">
                <a:latin typeface="宋体" pitchFamily="2" charset="-122"/>
              </a:rPr>
              <a:t>2</a:t>
            </a:r>
            <a:r>
              <a:rPr lang="zh-CN" altLang="en-US" sz="2800" b="1" dirty="0" smtClean="0">
                <a:latin typeface="宋体" pitchFamily="2" charset="-122"/>
              </a:rPr>
              <a:t>）、定义：</a:t>
            </a:r>
            <a:endParaRPr lang="zh-CN" altLang="en-US" sz="2800" b="1" dirty="0">
              <a:latin typeface="宋体" pitchFamily="2" charset="-122"/>
            </a:endParaRPr>
          </a:p>
        </p:txBody>
      </p:sp>
      <p:sp>
        <p:nvSpPr>
          <p:cNvPr id="12" name="Text Box 3"/>
          <p:cNvSpPr txBox="1">
            <a:spLocks noChangeArrowheads="1"/>
          </p:cNvSpPr>
          <p:nvPr/>
        </p:nvSpPr>
        <p:spPr bwMode="auto">
          <a:xfrm>
            <a:off x="899200" y="643594"/>
            <a:ext cx="4569616" cy="584775"/>
          </a:xfrm>
          <a:prstGeom prst="rect">
            <a:avLst/>
          </a:prstGeom>
          <a:noFill/>
          <a:ln w="9525">
            <a:noFill/>
            <a:miter lim="800000"/>
            <a:headEnd/>
            <a:tailEnd/>
          </a:ln>
          <a:effectLst/>
        </p:spPr>
        <p:txBody>
          <a:bodyPr wrap="square">
            <a:spAutoFit/>
          </a:bodyPr>
          <a:lstStyle/>
          <a:p>
            <a:r>
              <a:rPr kumimoji="1" lang="zh-CN" altLang="en-US" sz="3200" b="1" dirty="0" smtClean="0">
                <a:solidFill>
                  <a:srgbClr val="FF0000"/>
                </a:solidFill>
              </a:rPr>
              <a:t>一、认识氧</a:t>
            </a:r>
            <a:r>
              <a:rPr kumimoji="1" lang="zh-CN" altLang="en-US" sz="3200" b="1" dirty="0">
                <a:solidFill>
                  <a:srgbClr val="FF0000"/>
                </a:solidFill>
              </a:rPr>
              <a:t>化还原反</a:t>
            </a:r>
            <a:r>
              <a:rPr kumimoji="1" lang="zh-CN" altLang="en-US" sz="3200" b="1" dirty="0" smtClean="0">
                <a:solidFill>
                  <a:srgbClr val="FF0000"/>
                </a:solidFill>
              </a:rPr>
              <a:t>应 </a:t>
            </a:r>
            <a:endParaRPr kumimoji="1" lang="zh-CN" altLang="en-US" sz="3200" b="1" dirty="0">
              <a:solidFill>
                <a:srgbClr val="FF0000"/>
              </a:solidFill>
            </a:endParaRPr>
          </a:p>
        </p:txBody>
      </p:sp>
      <p:sp>
        <p:nvSpPr>
          <p:cNvPr id="13" name="矩形 12"/>
          <p:cNvSpPr/>
          <p:nvPr/>
        </p:nvSpPr>
        <p:spPr>
          <a:xfrm>
            <a:off x="713839" y="3987623"/>
            <a:ext cx="11097209" cy="2677656"/>
          </a:xfrm>
          <a:prstGeom prst="rect">
            <a:avLst/>
          </a:prstGeom>
        </p:spPr>
        <p:txBody>
          <a:bodyPr wrap="square">
            <a:spAutoFit/>
          </a:bodyPr>
          <a:lstStyle/>
          <a:p>
            <a:pPr>
              <a:lnSpc>
                <a:spcPct val="200000"/>
              </a:lnSpc>
            </a:pPr>
            <a:r>
              <a:rPr lang="zh-CN" altLang="en-US" sz="2800" dirty="0" smtClean="0">
                <a:cs typeface="Times New Roman" pitchFamily="18" charset="0"/>
              </a:rPr>
              <a:t>（</a:t>
            </a:r>
            <a:r>
              <a:rPr lang="en-US" altLang="zh-CN" sz="2800" dirty="0" smtClean="0">
                <a:latin typeface="Times New Roman" panose="02020603050405020304" pitchFamily="18" charset="0"/>
                <a:cs typeface="Times New Roman" panose="02020603050405020304" pitchFamily="18" charset="0"/>
              </a:rPr>
              <a:t>3</a:t>
            </a:r>
            <a:r>
              <a:rPr lang="zh-CN" altLang="en-US" sz="2800" b="1" dirty="0" smtClean="0">
                <a:cs typeface="Times New Roman" pitchFamily="18" charset="0"/>
              </a:rPr>
              <a:t>）、从</a:t>
            </a:r>
            <a:r>
              <a:rPr lang="zh-CN" altLang="en-US" sz="2800" b="1" dirty="0">
                <a:cs typeface="Times New Roman" pitchFamily="18" charset="0"/>
              </a:rPr>
              <a:t>化合价升降的角度分析氧化反应、还原反应</a:t>
            </a:r>
            <a:r>
              <a:rPr lang="zh-CN" altLang="en-US" sz="2800" b="1" dirty="0" smtClean="0">
                <a:cs typeface="Times New Roman" pitchFamily="18" charset="0"/>
              </a:rPr>
              <a:t>。</a:t>
            </a:r>
            <a:endParaRPr lang="en-US" altLang="zh-CN" sz="2800" b="1" dirty="0" smtClean="0">
              <a:cs typeface="Times New Roman" pitchFamily="18" charset="0"/>
            </a:endParaRPr>
          </a:p>
          <a:p>
            <a:pPr>
              <a:lnSpc>
                <a:spcPct val="200000"/>
              </a:lnSpc>
            </a:pPr>
            <a:r>
              <a:rPr lang="zh-CN" altLang="en-US" sz="2800" b="1" dirty="0" smtClean="0">
                <a:cs typeface="Times New Roman" pitchFamily="18" charset="0"/>
              </a:rPr>
              <a:t>①</a:t>
            </a:r>
            <a:r>
              <a:rPr lang="zh-CN" altLang="en-US" sz="2800" b="1" dirty="0">
                <a:cs typeface="Times New Roman" pitchFamily="18" charset="0"/>
              </a:rPr>
              <a:t>氧化反应</a:t>
            </a:r>
            <a:r>
              <a:rPr lang="en-US" altLang="zh-CN" sz="2800" b="1" dirty="0" smtClean="0">
                <a:latin typeface="Courier New"/>
                <a:cs typeface="Times New Roman" pitchFamily="18" charset="0"/>
              </a:rPr>
              <a:t>——</a:t>
            </a:r>
            <a:r>
              <a:rPr lang="zh-CN" altLang="en-US" sz="2800" b="1" dirty="0" smtClean="0">
                <a:latin typeface="Courier New"/>
                <a:cs typeface="Times New Roman" pitchFamily="18" charset="0"/>
              </a:rPr>
              <a:t>反应物所含某种（</a:t>
            </a:r>
            <a:r>
              <a:rPr lang="zh-CN" altLang="en-US" sz="2800" b="1" dirty="0">
                <a:latin typeface="Courier New"/>
                <a:cs typeface="Times New Roman" pitchFamily="18" charset="0"/>
              </a:rPr>
              <a:t>或某些</a:t>
            </a:r>
            <a:r>
              <a:rPr lang="zh-CN" altLang="en-US" sz="2800" b="1" dirty="0" smtClean="0">
                <a:latin typeface="Courier New"/>
                <a:cs typeface="Times New Roman" pitchFamily="18" charset="0"/>
              </a:rPr>
              <a:t>）元素</a:t>
            </a:r>
            <a:r>
              <a:rPr lang="zh-CN" altLang="en-US" sz="2800" b="1" dirty="0" smtClean="0">
                <a:cs typeface="Times New Roman" pitchFamily="18" charset="0"/>
              </a:rPr>
              <a:t>化</a:t>
            </a:r>
            <a:r>
              <a:rPr lang="zh-CN" altLang="en-US" sz="2800" b="1" dirty="0">
                <a:cs typeface="Times New Roman" pitchFamily="18" charset="0"/>
              </a:rPr>
              <a:t>合价</a:t>
            </a:r>
            <a:r>
              <a:rPr lang="en-US" altLang="zh-CN" sz="2800" b="1" dirty="0">
                <a:cs typeface="Times New Roman" pitchFamily="18" charset="0"/>
              </a:rPr>
              <a:t>________</a:t>
            </a:r>
            <a:r>
              <a:rPr lang="zh-CN" altLang="en-US" sz="2800" b="1" dirty="0" smtClean="0">
                <a:cs typeface="Times New Roman" pitchFamily="18" charset="0"/>
              </a:rPr>
              <a:t>的反</a:t>
            </a:r>
            <a:r>
              <a:rPr lang="zh-CN" altLang="en-US" sz="2800" b="1" dirty="0">
                <a:cs typeface="Times New Roman" pitchFamily="18" charset="0"/>
              </a:rPr>
              <a:t>应</a:t>
            </a:r>
            <a:r>
              <a:rPr lang="zh-CN" altLang="en-US" sz="2800" b="1" dirty="0" smtClean="0">
                <a:cs typeface="Times New Roman" pitchFamily="18" charset="0"/>
              </a:rPr>
              <a:t>。</a:t>
            </a:r>
            <a:endParaRPr lang="en-US" altLang="zh-CN" sz="2800" b="1" dirty="0" smtClean="0">
              <a:cs typeface="Times New Roman" pitchFamily="18" charset="0"/>
            </a:endParaRPr>
          </a:p>
          <a:p>
            <a:pPr>
              <a:lnSpc>
                <a:spcPct val="200000"/>
              </a:lnSpc>
            </a:pPr>
            <a:r>
              <a:rPr lang="zh-CN" altLang="en-US" sz="2800" b="1" dirty="0" smtClean="0">
                <a:cs typeface="Times New Roman" pitchFamily="18" charset="0"/>
              </a:rPr>
              <a:t>②</a:t>
            </a:r>
            <a:r>
              <a:rPr lang="zh-CN" altLang="en-US" sz="2800" b="1" dirty="0">
                <a:cs typeface="Times New Roman" pitchFamily="18" charset="0"/>
              </a:rPr>
              <a:t>还原反应</a:t>
            </a:r>
            <a:r>
              <a:rPr lang="en-US" altLang="zh-CN" sz="2800" b="1" dirty="0" smtClean="0">
                <a:latin typeface="Courier New"/>
                <a:cs typeface="Times New Roman" pitchFamily="18" charset="0"/>
              </a:rPr>
              <a:t>——</a:t>
            </a:r>
            <a:r>
              <a:rPr lang="zh-CN" altLang="en-US" sz="2800" b="1" dirty="0" smtClean="0">
                <a:latin typeface="Courier New"/>
                <a:cs typeface="Times New Roman" pitchFamily="18" charset="0"/>
              </a:rPr>
              <a:t>反应物所含某种（</a:t>
            </a:r>
            <a:r>
              <a:rPr lang="zh-CN" altLang="en-US" sz="2800" b="1" dirty="0">
                <a:latin typeface="Courier New"/>
                <a:cs typeface="Times New Roman" pitchFamily="18" charset="0"/>
              </a:rPr>
              <a:t>或某些）</a:t>
            </a:r>
            <a:r>
              <a:rPr lang="zh-CN" altLang="en-US" sz="2800" b="1" dirty="0" smtClean="0">
                <a:latin typeface="Courier New"/>
                <a:cs typeface="Times New Roman" pitchFamily="18" charset="0"/>
              </a:rPr>
              <a:t>元素</a:t>
            </a:r>
            <a:r>
              <a:rPr lang="zh-CN" altLang="en-US" sz="2800" b="1" dirty="0" smtClean="0">
                <a:cs typeface="Times New Roman" pitchFamily="18" charset="0"/>
              </a:rPr>
              <a:t>化合价</a:t>
            </a:r>
            <a:r>
              <a:rPr lang="en-US" altLang="zh-CN" sz="2800" b="1" dirty="0" smtClean="0">
                <a:cs typeface="Times New Roman" pitchFamily="18" charset="0"/>
              </a:rPr>
              <a:t>________</a:t>
            </a:r>
            <a:r>
              <a:rPr lang="zh-CN" altLang="en-US" sz="2800" b="1" dirty="0" smtClean="0">
                <a:cs typeface="Times New Roman" pitchFamily="18" charset="0"/>
              </a:rPr>
              <a:t>的反</a:t>
            </a:r>
            <a:r>
              <a:rPr lang="zh-CN" altLang="en-US" sz="2800" b="1" dirty="0">
                <a:cs typeface="Times New Roman" pitchFamily="18" charset="0"/>
              </a:rPr>
              <a:t>应。</a:t>
            </a:r>
            <a:endParaRPr lang="zh-CN" altLang="en-US" sz="2800" b="1" dirty="0"/>
          </a:p>
        </p:txBody>
      </p:sp>
      <p:sp>
        <p:nvSpPr>
          <p:cNvPr id="14" name="Rectangle 6"/>
          <p:cNvSpPr>
            <a:spLocks noChangeArrowheads="1"/>
          </p:cNvSpPr>
          <p:nvPr/>
        </p:nvSpPr>
        <p:spPr bwMode="auto">
          <a:xfrm>
            <a:off x="9325247" y="5110014"/>
            <a:ext cx="1266693" cy="523220"/>
          </a:xfrm>
          <a:prstGeom prst="rect">
            <a:avLst/>
          </a:prstGeom>
          <a:noFill/>
          <a:ln w="9525" algn="ctr">
            <a:noFill/>
            <a:miter lim="800000"/>
            <a:headEnd/>
            <a:tailEnd/>
          </a:ln>
          <a:effectLst/>
        </p:spPr>
        <p:txBody>
          <a:bodyPr wrap="none" anchor="ctr">
            <a:spAutoFit/>
          </a:bodyPr>
          <a:lstStyle/>
          <a:p>
            <a:pPr algn="ctr"/>
            <a:r>
              <a:rPr lang="zh-CN" altLang="de-DE" sz="2800" b="1" dirty="0">
                <a:solidFill>
                  <a:srgbClr val="FF0000"/>
                </a:solidFill>
              </a:rPr>
              <a:t>升高</a:t>
            </a:r>
            <a:r>
              <a:rPr lang="zh-CN" altLang="de-DE" sz="2800" b="1" dirty="0"/>
              <a:t>　</a:t>
            </a:r>
          </a:p>
        </p:txBody>
      </p:sp>
      <p:sp>
        <p:nvSpPr>
          <p:cNvPr id="15" name="Rectangle 7"/>
          <p:cNvSpPr>
            <a:spLocks noChangeArrowheads="1"/>
          </p:cNvSpPr>
          <p:nvPr/>
        </p:nvSpPr>
        <p:spPr bwMode="auto">
          <a:xfrm>
            <a:off x="9388489" y="5939280"/>
            <a:ext cx="1266693" cy="523220"/>
          </a:xfrm>
          <a:prstGeom prst="rect">
            <a:avLst/>
          </a:prstGeom>
          <a:noFill/>
          <a:ln w="9525" algn="ctr">
            <a:noFill/>
            <a:miter lim="800000"/>
            <a:headEnd/>
            <a:tailEnd/>
          </a:ln>
          <a:effectLst/>
        </p:spPr>
        <p:txBody>
          <a:bodyPr wrap="none" anchor="ctr">
            <a:spAutoFit/>
          </a:bodyPr>
          <a:lstStyle/>
          <a:p>
            <a:pPr algn="ctr"/>
            <a:r>
              <a:rPr lang="zh-CN" altLang="de-DE" sz="2800" b="1" dirty="0">
                <a:solidFill>
                  <a:srgbClr val="FF0000"/>
                </a:solidFill>
              </a:rPr>
              <a:t>降低　</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6979"/>
                                        </p:tgtEl>
                                        <p:attrNameLst>
                                          <p:attrName>style.visibility</p:attrName>
                                        </p:attrNameLst>
                                      </p:cBhvr>
                                      <p:to>
                                        <p:strVal val="visible"/>
                                      </p:to>
                                    </p:set>
                                    <p:animEffect transition="in" filter="wipe(left)">
                                      <p:cBhvr>
                                        <p:cTn id="7" dur="500"/>
                                        <p:tgtEl>
                                          <p:spTgt spid="12697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698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6980"/>
                                        </p:tgtEl>
                                        <p:attrNameLst>
                                          <p:attrName>style.visibility</p:attrName>
                                        </p:attrNameLst>
                                      </p:cBhvr>
                                      <p:to>
                                        <p:strVal val="visible"/>
                                      </p:to>
                                    </p:set>
                                    <p:animEffect transition="in" filter="wipe(left)">
                                      <p:cBhvr>
                                        <p:cTn id="24" dur="500"/>
                                        <p:tgtEl>
                                          <p:spTgt spid="12698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4">
                                            <p:txEl>
                                              <p:pRg st="0" end="0"/>
                                            </p:txEl>
                                          </p:spTgt>
                                        </p:tgtEl>
                                        <p:attrNameLst>
                                          <p:attrName>style.visibility</p:attrName>
                                        </p:attrNameLst>
                                      </p:cBhvr>
                                      <p:to>
                                        <p:strVal val="visible"/>
                                      </p:to>
                                    </p:set>
                                    <p:animEffect transition="in" filter="blinds(horizontal)">
                                      <p:cBhvr>
                                        <p:cTn id="40" dur="500"/>
                                        <p:tgtEl>
                                          <p:spTgt spid="14">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5">
                                            <p:txEl>
                                              <p:pRg st="0" end="0"/>
                                            </p:txEl>
                                          </p:spTgt>
                                        </p:tgtEl>
                                        <p:attrNameLst>
                                          <p:attrName>style.visibility</p:attrName>
                                        </p:attrNameLst>
                                      </p:cBhvr>
                                      <p:to>
                                        <p:strVal val="visible"/>
                                      </p:to>
                                    </p:set>
                                    <p:animEffect transition="in" filter="blinds(horizontal)">
                                      <p:cBhvr>
                                        <p:cTn id="45"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p:bldP spid="126980" grpId="0"/>
      <p:bldP spid="126981" grpId="0"/>
      <p:bldP spid="9" grpId="0"/>
      <p:bldP spid="10"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3346493" y="2137294"/>
            <a:ext cx="7008284" cy="523220"/>
          </a:xfrm>
          <a:prstGeom prst="rect">
            <a:avLst/>
          </a:prstGeom>
          <a:noFill/>
          <a:ln w="9525">
            <a:noFill/>
            <a:miter lim="800000"/>
            <a:headEnd/>
            <a:tailEnd/>
          </a:ln>
          <a:effectLst/>
        </p:spPr>
        <p:txBody>
          <a:bodyPr>
            <a:spAutoFit/>
          </a:bodyPr>
          <a:lstStyle/>
          <a:p>
            <a:pPr>
              <a:spcBef>
                <a:spcPct val="50000"/>
              </a:spcBef>
            </a:pPr>
            <a:r>
              <a:rPr lang="en-US" altLang="zh-CN" sz="2800" b="1" dirty="0">
                <a:solidFill>
                  <a:srgbClr val="FF0000"/>
                </a:solidFill>
              </a:rPr>
              <a:t>+2</a:t>
            </a:r>
            <a:r>
              <a:rPr lang="en-US" altLang="zh-CN" sz="2800" b="1" dirty="0">
                <a:solidFill>
                  <a:srgbClr val="0000FF"/>
                </a:solidFill>
              </a:rPr>
              <a:t>        </a:t>
            </a:r>
            <a:r>
              <a:rPr lang="en-US" altLang="zh-CN" sz="2800" b="1" dirty="0" smtClean="0">
                <a:solidFill>
                  <a:srgbClr val="0000FF"/>
                </a:solidFill>
              </a:rPr>
              <a:t>0</a:t>
            </a:r>
            <a:r>
              <a:rPr lang="zh-CN" altLang="en-US" sz="2800" b="1" dirty="0">
                <a:solidFill>
                  <a:srgbClr val="0000FF"/>
                </a:solidFill>
              </a:rPr>
              <a:t>　　 </a:t>
            </a:r>
            <a:r>
              <a:rPr lang="zh-CN" altLang="en-US" sz="2800" b="1" dirty="0" smtClean="0">
                <a:solidFill>
                  <a:srgbClr val="0000FF"/>
                </a:solidFill>
              </a:rPr>
              <a:t>        </a:t>
            </a:r>
            <a:r>
              <a:rPr lang="en-US" altLang="zh-CN" sz="2800" b="1" dirty="0">
                <a:solidFill>
                  <a:srgbClr val="FF0000"/>
                </a:solidFill>
              </a:rPr>
              <a:t>0</a:t>
            </a:r>
            <a:r>
              <a:rPr lang="en-US" altLang="zh-CN" sz="2800" b="1" dirty="0">
                <a:solidFill>
                  <a:srgbClr val="0000FF"/>
                </a:solidFill>
              </a:rPr>
              <a:t>      </a:t>
            </a:r>
            <a:r>
              <a:rPr lang="en-US" altLang="zh-CN" sz="2800" b="1" dirty="0" smtClean="0">
                <a:solidFill>
                  <a:srgbClr val="0000FF"/>
                </a:solidFill>
              </a:rPr>
              <a:t>    +</a:t>
            </a:r>
            <a:r>
              <a:rPr lang="en-US" altLang="zh-CN" sz="2800" b="1" dirty="0">
                <a:solidFill>
                  <a:srgbClr val="0000FF"/>
                </a:solidFill>
              </a:rPr>
              <a:t>1  </a:t>
            </a:r>
          </a:p>
        </p:txBody>
      </p:sp>
      <p:grpSp>
        <p:nvGrpSpPr>
          <p:cNvPr id="2" name="Group 3"/>
          <p:cNvGrpSpPr>
            <a:grpSpLocks/>
          </p:cNvGrpSpPr>
          <p:nvPr/>
        </p:nvGrpSpPr>
        <p:grpSpPr bwMode="auto">
          <a:xfrm>
            <a:off x="3251243" y="2248421"/>
            <a:ext cx="4597400" cy="685800"/>
            <a:chOff x="1389" y="945"/>
            <a:chExt cx="2172" cy="432"/>
          </a:xfrm>
        </p:grpSpPr>
        <p:sp>
          <p:nvSpPr>
            <p:cNvPr id="132100" name="Rectangle 4"/>
            <p:cNvSpPr>
              <a:spLocks noChangeArrowheads="1"/>
            </p:cNvSpPr>
            <p:nvPr/>
          </p:nvSpPr>
          <p:spPr bwMode="auto">
            <a:xfrm>
              <a:off x="1389" y="1047"/>
              <a:ext cx="2172" cy="330"/>
            </a:xfrm>
            <a:prstGeom prst="rect">
              <a:avLst/>
            </a:prstGeom>
            <a:noFill/>
            <a:ln w="9525">
              <a:noFill/>
              <a:miter lim="800000"/>
              <a:headEnd/>
              <a:tailEnd/>
            </a:ln>
            <a:effectLst/>
          </p:spPr>
          <p:txBody>
            <a:bodyPr wrap="none">
              <a:spAutoFit/>
            </a:bodyPr>
            <a:lstStyle/>
            <a:p>
              <a:pPr>
                <a:spcBef>
                  <a:spcPct val="20000"/>
                </a:spcBef>
                <a:buClr>
                  <a:schemeClr val="hlink"/>
                </a:buClr>
                <a:buSzPct val="70000"/>
                <a:buFont typeface="Wingdings" pitchFamily="2" charset="2"/>
                <a:buNone/>
              </a:pPr>
              <a:r>
                <a:rPr lang="en-US" altLang="zh-CN" sz="2800" b="1" dirty="0"/>
                <a:t>CuO  +  H</a:t>
              </a:r>
              <a:r>
                <a:rPr lang="en-US" altLang="zh-CN" sz="2800" b="1" baseline="-25000" dirty="0"/>
                <a:t>2</a:t>
              </a:r>
              <a:r>
                <a:rPr lang="en-US" altLang="zh-CN" sz="2800" b="1" dirty="0"/>
                <a:t>   ====   Cu    +   H</a:t>
              </a:r>
              <a:r>
                <a:rPr lang="en-US" altLang="zh-CN" sz="2800" b="1" baseline="-25000" dirty="0"/>
                <a:t>2</a:t>
              </a:r>
              <a:r>
                <a:rPr lang="en-US" altLang="zh-CN" sz="2800" b="1" dirty="0"/>
                <a:t>O</a:t>
              </a:r>
            </a:p>
          </p:txBody>
        </p:sp>
        <p:sp>
          <p:nvSpPr>
            <p:cNvPr id="132101" name="Rectangle 5"/>
            <p:cNvSpPr>
              <a:spLocks noChangeArrowheads="1"/>
            </p:cNvSpPr>
            <p:nvPr/>
          </p:nvSpPr>
          <p:spPr bwMode="auto">
            <a:xfrm>
              <a:off x="2323" y="945"/>
              <a:ext cx="164" cy="239"/>
            </a:xfrm>
            <a:prstGeom prst="rect">
              <a:avLst/>
            </a:prstGeom>
            <a:noFill/>
            <a:ln w="9525">
              <a:noFill/>
              <a:miter lim="800000"/>
              <a:headEnd/>
              <a:tailEnd/>
            </a:ln>
            <a:effectLst/>
          </p:spPr>
          <p:txBody>
            <a:bodyPr wrap="none">
              <a:spAutoFit/>
            </a:bodyPr>
            <a:lstStyle/>
            <a:p>
              <a:r>
                <a:rPr lang="el-GR" altLang="zh-CN" sz="2800" b="1" baseline="-25000" dirty="0">
                  <a:latin typeface="Garamond" pitchFamily="18" charset="0"/>
                </a:rPr>
                <a:t>Δ</a:t>
              </a:r>
              <a:endParaRPr lang="en-US" altLang="zh-CN" sz="2800" b="1" baseline="-25000" dirty="0">
                <a:latin typeface="Garamond" pitchFamily="18" charset="0"/>
              </a:endParaRPr>
            </a:p>
          </p:txBody>
        </p:sp>
      </p:grpSp>
      <p:grpSp>
        <p:nvGrpSpPr>
          <p:cNvPr id="3" name="Group 28"/>
          <p:cNvGrpSpPr>
            <a:grpSpLocks/>
          </p:cNvGrpSpPr>
          <p:nvPr/>
        </p:nvGrpSpPr>
        <p:grpSpPr bwMode="auto">
          <a:xfrm>
            <a:off x="3565761" y="1785484"/>
            <a:ext cx="2629765" cy="444500"/>
            <a:chOff x="1210" y="1723"/>
            <a:chExt cx="1885" cy="280"/>
          </a:xfrm>
        </p:grpSpPr>
        <p:sp>
          <p:nvSpPr>
            <p:cNvPr id="132105" name="Line 9"/>
            <p:cNvSpPr>
              <a:spLocks noChangeShapeType="1"/>
            </p:cNvSpPr>
            <p:nvPr/>
          </p:nvSpPr>
          <p:spPr bwMode="auto">
            <a:xfrm flipH="1">
              <a:off x="3095" y="1723"/>
              <a:ext cx="0" cy="236"/>
            </a:xfrm>
            <a:prstGeom prst="line">
              <a:avLst/>
            </a:prstGeom>
            <a:noFill/>
            <a:ln w="57150">
              <a:solidFill>
                <a:srgbClr val="FF0000"/>
              </a:solidFill>
              <a:round/>
              <a:headEnd/>
              <a:tailEnd type="triangle" w="med" len="med"/>
            </a:ln>
            <a:effectLst/>
          </p:spPr>
          <p:txBody>
            <a:bodyPr/>
            <a:lstStyle/>
            <a:p>
              <a:endParaRPr lang="zh-CN" altLang="en-US" sz="2800"/>
            </a:p>
          </p:txBody>
        </p:sp>
        <p:sp>
          <p:nvSpPr>
            <p:cNvPr id="132106" name="Freeform 10"/>
            <p:cNvSpPr>
              <a:spLocks/>
            </p:cNvSpPr>
            <p:nvPr/>
          </p:nvSpPr>
          <p:spPr bwMode="auto">
            <a:xfrm>
              <a:off x="1210" y="1744"/>
              <a:ext cx="1885" cy="259"/>
            </a:xfrm>
            <a:custGeom>
              <a:avLst/>
              <a:gdLst/>
              <a:ahLst/>
              <a:cxnLst>
                <a:cxn ang="0">
                  <a:pos x="0" y="273"/>
                </a:cxn>
                <a:cxn ang="0">
                  <a:pos x="0" y="0"/>
                </a:cxn>
                <a:cxn ang="0">
                  <a:pos x="1996" y="0"/>
                </a:cxn>
              </a:cxnLst>
              <a:rect l="0" t="0" r="r" b="b"/>
              <a:pathLst>
                <a:path w="1996" h="273">
                  <a:moveTo>
                    <a:pt x="0" y="273"/>
                  </a:moveTo>
                  <a:lnTo>
                    <a:pt x="0" y="0"/>
                  </a:lnTo>
                  <a:lnTo>
                    <a:pt x="1996" y="0"/>
                  </a:lnTo>
                </a:path>
              </a:pathLst>
            </a:custGeom>
            <a:noFill/>
            <a:ln w="57150" cmpd="sng">
              <a:solidFill>
                <a:srgbClr val="FF0000"/>
              </a:solidFill>
              <a:round/>
              <a:headEnd/>
              <a:tailEnd/>
            </a:ln>
            <a:effectLst/>
          </p:spPr>
          <p:txBody>
            <a:bodyPr/>
            <a:lstStyle/>
            <a:p>
              <a:endParaRPr lang="zh-CN" altLang="en-US" sz="2800"/>
            </a:p>
          </p:txBody>
        </p:sp>
      </p:grpSp>
      <p:sp>
        <p:nvSpPr>
          <p:cNvPr id="132107" name="Text Box 11"/>
          <p:cNvSpPr txBox="1">
            <a:spLocks noChangeArrowheads="1"/>
          </p:cNvSpPr>
          <p:nvPr/>
        </p:nvSpPr>
        <p:spPr bwMode="auto">
          <a:xfrm>
            <a:off x="2464793" y="1234333"/>
            <a:ext cx="3514919" cy="523220"/>
          </a:xfrm>
          <a:prstGeom prst="rect">
            <a:avLst/>
          </a:prstGeom>
          <a:noFill/>
          <a:ln w="9525">
            <a:noFill/>
            <a:miter lim="800000"/>
            <a:headEnd/>
            <a:tailEnd/>
          </a:ln>
          <a:effectLst/>
        </p:spPr>
        <p:txBody>
          <a:bodyPr wrap="square">
            <a:spAutoFit/>
          </a:bodyPr>
          <a:lstStyle/>
          <a:p>
            <a:r>
              <a:rPr lang="zh-CN" altLang="en-US" sz="2800" b="1" dirty="0">
                <a:latin typeface="Garamond" pitchFamily="18" charset="0"/>
              </a:rPr>
              <a:t>化合价</a:t>
            </a:r>
            <a:r>
              <a:rPr lang="zh-CN" altLang="en-US" sz="2800" b="1" dirty="0">
                <a:solidFill>
                  <a:srgbClr val="FF0000"/>
                </a:solidFill>
                <a:latin typeface="Garamond" pitchFamily="18" charset="0"/>
              </a:rPr>
              <a:t>降</a:t>
            </a:r>
            <a:r>
              <a:rPr lang="zh-CN" altLang="en-US" sz="2800" b="1" dirty="0">
                <a:latin typeface="Garamond" pitchFamily="18" charset="0"/>
              </a:rPr>
              <a:t>低</a:t>
            </a:r>
            <a:r>
              <a:rPr lang="zh-CN" altLang="en-US" sz="2800" b="1" dirty="0">
                <a:solidFill>
                  <a:srgbClr val="0000FF"/>
                </a:solidFill>
                <a:latin typeface="Garamond" pitchFamily="18" charset="0"/>
              </a:rPr>
              <a:t>，</a:t>
            </a:r>
            <a:endParaRPr kumimoji="1" lang="zh-CN" altLang="en-US" sz="2800" b="1" dirty="0">
              <a:solidFill>
                <a:srgbClr val="0000FF"/>
              </a:solidFill>
              <a:latin typeface="宋体" pitchFamily="2" charset="-122"/>
            </a:endParaRPr>
          </a:p>
        </p:txBody>
      </p:sp>
      <p:grpSp>
        <p:nvGrpSpPr>
          <p:cNvPr id="4" name="Group 27"/>
          <p:cNvGrpSpPr>
            <a:grpSpLocks/>
          </p:cNvGrpSpPr>
          <p:nvPr/>
        </p:nvGrpSpPr>
        <p:grpSpPr bwMode="auto">
          <a:xfrm>
            <a:off x="4580295" y="2783244"/>
            <a:ext cx="2744236" cy="515938"/>
            <a:chOff x="2064" y="2616"/>
            <a:chExt cx="1886" cy="325"/>
          </a:xfrm>
        </p:grpSpPr>
        <p:sp>
          <p:nvSpPr>
            <p:cNvPr id="132109" name="Freeform 13"/>
            <p:cNvSpPr>
              <a:spLocks/>
            </p:cNvSpPr>
            <p:nvPr/>
          </p:nvSpPr>
          <p:spPr bwMode="auto">
            <a:xfrm>
              <a:off x="2064" y="2788"/>
              <a:ext cx="1886" cy="145"/>
            </a:xfrm>
            <a:custGeom>
              <a:avLst/>
              <a:gdLst/>
              <a:ahLst/>
              <a:cxnLst>
                <a:cxn ang="0">
                  <a:pos x="0" y="0"/>
                </a:cxn>
                <a:cxn ang="0">
                  <a:pos x="0" y="182"/>
                </a:cxn>
                <a:cxn ang="0">
                  <a:pos x="1814" y="182"/>
                </a:cxn>
              </a:cxnLst>
              <a:rect l="0" t="0" r="r" b="b"/>
              <a:pathLst>
                <a:path w="1814" h="182">
                  <a:moveTo>
                    <a:pt x="0" y="0"/>
                  </a:moveTo>
                  <a:lnTo>
                    <a:pt x="0" y="182"/>
                  </a:lnTo>
                  <a:lnTo>
                    <a:pt x="1814" y="182"/>
                  </a:lnTo>
                </a:path>
              </a:pathLst>
            </a:custGeom>
            <a:noFill/>
            <a:ln w="57150" cmpd="sng">
              <a:solidFill>
                <a:srgbClr val="0000FF"/>
              </a:solidFill>
              <a:round/>
              <a:headEnd/>
              <a:tailEnd/>
            </a:ln>
            <a:effectLst/>
          </p:spPr>
          <p:txBody>
            <a:bodyPr/>
            <a:lstStyle/>
            <a:p>
              <a:endParaRPr lang="zh-CN" altLang="en-US" sz="2800"/>
            </a:p>
          </p:txBody>
        </p:sp>
        <p:sp>
          <p:nvSpPr>
            <p:cNvPr id="132110" name="Line 14"/>
            <p:cNvSpPr>
              <a:spLocks noChangeShapeType="1"/>
            </p:cNvSpPr>
            <p:nvPr/>
          </p:nvSpPr>
          <p:spPr bwMode="auto">
            <a:xfrm flipV="1">
              <a:off x="3932" y="2616"/>
              <a:ext cx="0" cy="325"/>
            </a:xfrm>
            <a:prstGeom prst="line">
              <a:avLst/>
            </a:prstGeom>
            <a:noFill/>
            <a:ln w="57150">
              <a:solidFill>
                <a:srgbClr val="0000FF"/>
              </a:solidFill>
              <a:round/>
              <a:headEnd/>
              <a:tailEnd type="triangle" w="med" len="med"/>
            </a:ln>
            <a:effectLst/>
          </p:spPr>
          <p:txBody>
            <a:bodyPr/>
            <a:lstStyle/>
            <a:p>
              <a:endParaRPr lang="zh-CN" altLang="en-US" sz="2800"/>
            </a:p>
          </p:txBody>
        </p:sp>
      </p:grpSp>
      <p:sp>
        <p:nvSpPr>
          <p:cNvPr id="132111" name="Text Box 15"/>
          <p:cNvSpPr txBox="1">
            <a:spLocks noChangeArrowheads="1"/>
          </p:cNvSpPr>
          <p:nvPr/>
        </p:nvSpPr>
        <p:spPr bwMode="auto">
          <a:xfrm>
            <a:off x="3938846" y="3399803"/>
            <a:ext cx="3843781" cy="523220"/>
          </a:xfrm>
          <a:prstGeom prst="rect">
            <a:avLst/>
          </a:prstGeom>
          <a:noFill/>
          <a:ln w="9525">
            <a:noFill/>
            <a:miter lim="800000"/>
            <a:headEnd/>
            <a:tailEnd/>
          </a:ln>
          <a:effectLst/>
        </p:spPr>
        <p:txBody>
          <a:bodyPr wrap="square">
            <a:spAutoFit/>
          </a:bodyPr>
          <a:lstStyle/>
          <a:p>
            <a:r>
              <a:rPr lang="zh-CN" altLang="en-US" sz="2800" b="1" dirty="0">
                <a:latin typeface="Garamond" pitchFamily="18" charset="0"/>
              </a:rPr>
              <a:t>化合价</a:t>
            </a:r>
            <a:r>
              <a:rPr lang="zh-CN" altLang="en-US" sz="2800" b="1" dirty="0">
                <a:solidFill>
                  <a:srgbClr val="FF0000"/>
                </a:solidFill>
                <a:latin typeface="Garamond" pitchFamily="18" charset="0"/>
              </a:rPr>
              <a:t>升</a:t>
            </a:r>
            <a:r>
              <a:rPr lang="zh-CN" altLang="en-US" sz="2800" b="1" dirty="0">
                <a:latin typeface="Garamond" pitchFamily="18" charset="0"/>
              </a:rPr>
              <a:t>高，</a:t>
            </a:r>
            <a:endParaRPr kumimoji="1" lang="zh-CN" altLang="en-US" sz="2800" b="1" dirty="0">
              <a:latin typeface="宋体" pitchFamily="2" charset="-122"/>
            </a:endParaRPr>
          </a:p>
        </p:txBody>
      </p:sp>
      <p:sp>
        <p:nvSpPr>
          <p:cNvPr id="132118" name="Rectangle 22"/>
          <p:cNvSpPr>
            <a:spLocks noChangeArrowheads="1"/>
          </p:cNvSpPr>
          <p:nvPr/>
        </p:nvSpPr>
        <p:spPr bwMode="auto">
          <a:xfrm>
            <a:off x="4404912" y="1231448"/>
            <a:ext cx="3149600" cy="523220"/>
          </a:xfrm>
          <a:prstGeom prst="rect">
            <a:avLst/>
          </a:prstGeom>
          <a:noFill/>
          <a:ln w="9525">
            <a:noFill/>
            <a:miter lim="800000"/>
            <a:headEnd/>
            <a:tailEnd/>
          </a:ln>
          <a:effectLst/>
        </p:spPr>
        <p:txBody>
          <a:bodyPr>
            <a:spAutoFit/>
          </a:bodyPr>
          <a:lstStyle/>
          <a:p>
            <a:r>
              <a:rPr kumimoji="1" lang="zh-CN" altLang="en-US" sz="2800" b="1" dirty="0">
                <a:latin typeface="宋体" pitchFamily="2" charset="-122"/>
              </a:rPr>
              <a:t>发生</a:t>
            </a:r>
            <a:r>
              <a:rPr kumimoji="1" lang="zh-CN" altLang="en-US" sz="2800" b="1" dirty="0">
                <a:solidFill>
                  <a:srgbClr val="FF0000"/>
                </a:solidFill>
                <a:latin typeface="宋体" pitchFamily="2" charset="-122"/>
              </a:rPr>
              <a:t>还原反应</a:t>
            </a:r>
          </a:p>
        </p:txBody>
      </p:sp>
      <p:sp>
        <p:nvSpPr>
          <p:cNvPr id="132119" name="Rectangle 23"/>
          <p:cNvSpPr>
            <a:spLocks noChangeArrowheads="1"/>
          </p:cNvSpPr>
          <p:nvPr/>
        </p:nvSpPr>
        <p:spPr bwMode="auto">
          <a:xfrm>
            <a:off x="5952413" y="3408555"/>
            <a:ext cx="3037416" cy="523220"/>
          </a:xfrm>
          <a:prstGeom prst="rect">
            <a:avLst/>
          </a:prstGeom>
          <a:noFill/>
          <a:ln w="9525">
            <a:noFill/>
            <a:miter lim="800000"/>
            <a:headEnd/>
            <a:tailEnd/>
          </a:ln>
          <a:effectLst/>
        </p:spPr>
        <p:txBody>
          <a:bodyPr>
            <a:spAutoFit/>
          </a:bodyPr>
          <a:lstStyle/>
          <a:p>
            <a:r>
              <a:rPr kumimoji="1" lang="zh-CN" altLang="en-US" sz="2800" b="1" dirty="0">
                <a:latin typeface="宋体" pitchFamily="2" charset="-122"/>
              </a:rPr>
              <a:t>发生</a:t>
            </a:r>
            <a:r>
              <a:rPr kumimoji="1" lang="zh-CN" altLang="en-US" sz="2800" b="1" dirty="0">
                <a:solidFill>
                  <a:srgbClr val="FF0000"/>
                </a:solidFill>
                <a:latin typeface="宋体" pitchFamily="2" charset="-122"/>
              </a:rPr>
              <a:t>氧化反应</a:t>
            </a:r>
          </a:p>
        </p:txBody>
      </p:sp>
      <p:sp>
        <p:nvSpPr>
          <p:cNvPr id="27" name="Rectangle 5"/>
          <p:cNvSpPr>
            <a:spLocks noChangeArrowheads="1"/>
          </p:cNvSpPr>
          <p:nvPr/>
        </p:nvSpPr>
        <p:spPr bwMode="auto">
          <a:xfrm>
            <a:off x="1486683" y="4534663"/>
            <a:ext cx="9785655" cy="954107"/>
          </a:xfrm>
          <a:prstGeom prst="rect">
            <a:avLst/>
          </a:prstGeom>
          <a:noFill/>
          <a:ln w="9525">
            <a:noFill/>
            <a:miter lim="800000"/>
            <a:headEnd/>
            <a:tailEnd/>
          </a:ln>
          <a:effectLst/>
        </p:spPr>
        <p:txBody>
          <a:bodyPr wrap="square">
            <a:spAutoFit/>
          </a:bodyPr>
          <a:lstStyle/>
          <a:p>
            <a:r>
              <a:rPr lang="zh-CN" altLang="en-US" sz="2800" b="1" dirty="0" smtClean="0">
                <a:latin typeface="宋体" pitchFamily="2" charset="-122"/>
              </a:rPr>
              <a:t>小结：氧化反应和还原反应这两个对立的过程相互依存，统一于一个氧化还原反应之中。</a:t>
            </a:r>
            <a:endParaRPr lang="zh-CN" altLang="en-US" sz="2800" b="1" dirty="0">
              <a:latin typeface="宋体" pitchFamily="2"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210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211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21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21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diamond(in)">
                                      <p:cBhvr>
                                        <p:cTn id="3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p:bldP spid="132107" grpId="0"/>
      <p:bldP spid="132111" grpId="0"/>
      <p:bldP spid="132118" grpId="0"/>
      <p:bldP spid="132119"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976759" y="764467"/>
            <a:ext cx="8858128" cy="738664"/>
          </a:xfrm>
          <a:prstGeom prst="rect">
            <a:avLst/>
          </a:prstGeom>
          <a:noFill/>
          <a:ln w="9525">
            <a:noFill/>
            <a:miter lim="800000"/>
            <a:headEnd/>
            <a:tailEnd/>
          </a:ln>
          <a:effectLst/>
        </p:spPr>
        <p:txBody>
          <a:bodyPr wrap="square">
            <a:spAutoFit/>
          </a:bodyPr>
          <a:lstStyle/>
          <a:p>
            <a:pPr>
              <a:lnSpc>
                <a:spcPct val="150000"/>
              </a:lnSpc>
            </a:pPr>
            <a:r>
              <a:rPr kumimoji="1" lang="zh-CN" altLang="en-US" sz="2800" b="1" dirty="0" smtClean="0"/>
              <a:t>思考：在</a:t>
            </a:r>
            <a:r>
              <a:rPr kumimoji="1" lang="zh-CN" altLang="en-US" sz="2800" b="1" dirty="0"/>
              <a:t>氧化还原反应中，元素化合价为什么会变化 ？</a:t>
            </a:r>
          </a:p>
        </p:txBody>
      </p:sp>
      <p:sp>
        <p:nvSpPr>
          <p:cNvPr id="177153" name="Rectangle 1"/>
          <p:cNvSpPr>
            <a:spLocks noChangeArrowheads="1"/>
          </p:cNvSpPr>
          <p:nvPr/>
        </p:nvSpPr>
        <p:spPr bwMode="auto">
          <a:xfrm>
            <a:off x="1112915" y="2578585"/>
            <a:ext cx="10466553"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330200">
              <a:lnSpc>
                <a:spcPct val="150000"/>
              </a:lnSpc>
            </a:pPr>
            <a:r>
              <a:rPr kumimoji="0" lang="en-US" altLang="zh-CN" sz="2800" b="1" i="0" u="none" strike="noStrike" cap="none" normalizeH="0" baseline="0" dirty="0" smtClean="0">
                <a:ln>
                  <a:noFill/>
                </a:ln>
                <a:solidFill>
                  <a:srgbClr val="000000"/>
                </a:solidFill>
                <a:effectLst/>
                <a:latin typeface="+mj-ea"/>
                <a:ea typeface="+mj-ea"/>
                <a:cs typeface="Times New Roman" pitchFamily="18" charset="0"/>
              </a:rPr>
              <a:t>  1</a:t>
            </a:r>
            <a:r>
              <a:rPr kumimoji="0" lang="en-US" altLang="zh-CN" sz="2800" b="1" i="0" u="none" strike="noStrike" cap="none" normalizeH="0" baseline="0" dirty="0" smtClean="0">
                <a:ln>
                  <a:noFill/>
                </a:ln>
                <a:solidFill>
                  <a:srgbClr val="000000"/>
                </a:solidFill>
                <a:effectLst/>
                <a:latin typeface="+mj-ea"/>
                <a:ea typeface="+mj-ea"/>
                <a:cs typeface="MingLiU" pitchFamily="49" charset="-120"/>
              </a:rPr>
              <a:t>.</a:t>
            </a:r>
            <a:r>
              <a:rPr kumimoji="0" lang="zh-CN" altLang="en-US" sz="2800" b="1" i="0" u="none" strike="noStrike" cap="none" normalizeH="0" baseline="0" dirty="0" smtClean="0">
                <a:ln>
                  <a:noFill/>
                </a:ln>
                <a:solidFill>
                  <a:srgbClr val="000000"/>
                </a:solidFill>
                <a:effectLst/>
                <a:latin typeface="+mj-ea"/>
                <a:ea typeface="+mj-ea"/>
                <a:cs typeface="MingLiU" pitchFamily="49" charset="-120"/>
              </a:rPr>
              <a:t>金属钠可以在氯气中剧烈地燃烧并生成氯化钠。这个反应属于氧化还原反应吗？氯气由氯分子构成，一个氯分子由两个氯原子构成。金属钠由钠原子构成。氯化钠由</a:t>
            </a:r>
            <a:r>
              <a:rPr kumimoji="0" lang="en-US" altLang="zh-CN" sz="2800" b="1" i="0" u="none" strike="noStrike" cap="none" normalizeH="0" baseline="0" dirty="0" smtClean="0">
                <a:ln>
                  <a:noFill/>
                </a:ln>
                <a:solidFill>
                  <a:srgbClr val="000000"/>
                </a:solidFill>
                <a:effectLst/>
                <a:latin typeface="+mj-ea"/>
                <a:ea typeface="+mj-ea"/>
                <a:cs typeface="Times New Roman" pitchFamily="18" charset="0"/>
              </a:rPr>
              <a:t>Na</a:t>
            </a:r>
            <a:r>
              <a:rPr kumimoji="0" lang="en-US" altLang="zh-CN" sz="2800" b="1" i="0" u="none" strike="noStrike" cap="none" normalizeH="0" baseline="30000" dirty="0" smtClean="0">
                <a:ln>
                  <a:noFill/>
                </a:ln>
                <a:solidFill>
                  <a:srgbClr val="000000"/>
                </a:solidFill>
                <a:effectLst/>
                <a:latin typeface="+mj-ea"/>
                <a:ea typeface="+mj-ea"/>
                <a:cs typeface="Times New Roman" pitchFamily="18" charset="0"/>
              </a:rPr>
              <a:t>+</a:t>
            </a:r>
            <a:r>
              <a:rPr kumimoji="0" lang="zh-CN" altLang="en-US" sz="2800" b="1" i="0" u="none" strike="noStrike" cap="none" normalizeH="0" baseline="0" dirty="0" smtClean="0">
                <a:ln>
                  <a:noFill/>
                </a:ln>
                <a:solidFill>
                  <a:srgbClr val="000000"/>
                </a:solidFill>
                <a:effectLst/>
                <a:latin typeface="+mj-ea"/>
                <a:ea typeface="+mj-ea"/>
                <a:cs typeface="MingLiU" pitchFamily="49" charset="-120"/>
              </a:rPr>
              <a:t>和</a:t>
            </a:r>
            <a:r>
              <a:rPr kumimoji="0" lang="en-US" altLang="zh-CN" sz="2800" b="1" i="0" u="none" strike="noStrike" cap="none" normalizeH="0" baseline="0" dirty="0" smtClean="0">
                <a:ln>
                  <a:noFill/>
                </a:ln>
                <a:solidFill>
                  <a:srgbClr val="000000"/>
                </a:solidFill>
                <a:effectLst/>
                <a:latin typeface="+mj-ea"/>
                <a:ea typeface="+mj-ea"/>
                <a:cs typeface="Times New Roman" pitchFamily="18" charset="0"/>
              </a:rPr>
              <a:t>Cl</a:t>
            </a:r>
            <a:r>
              <a:rPr kumimoji="0" lang="en-US" altLang="zh-CN" sz="2800" b="1" i="0" u="none" strike="noStrike" cap="none" normalizeH="0" baseline="30000" dirty="0" smtClean="0">
                <a:ln>
                  <a:noFill/>
                </a:ln>
                <a:solidFill>
                  <a:srgbClr val="000000"/>
                </a:solidFill>
                <a:effectLst/>
                <a:latin typeface="+mj-ea"/>
                <a:ea typeface="+mj-ea"/>
                <a:cs typeface="Times New Roman" pitchFamily="18" charset="0"/>
              </a:rPr>
              <a:t>-</a:t>
            </a:r>
            <a:r>
              <a:rPr kumimoji="0" lang="zh-CN" altLang="en-US" sz="2800" b="1" i="0" u="none" strike="noStrike" cap="none" normalizeH="0" baseline="0" dirty="0" smtClean="0">
                <a:ln>
                  <a:noFill/>
                </a:ln>
                <a:solidFill>
                  <a:srgbClr val="000000"/>
                </a:solidFill>
                <a:effectLst/>
                <a:latin typeface="+mj-ea"/>
                <a:ea typeface="+mj-ea"/>
                <a:cs typeface="MingLiU" pitchFamily="49" charset="-120"/>
              </a:rPr>
              <a:t>构成。可见在反应过程中，钠原子变成了</a:t>
            </a:r>
            <a:r>
              <a:rPr lang="en-US" altLang="zh-CN" sz="2800" b="1" dirty="0" smtClean="0">
                <a:solidFill>
                  <a:srgbClr val="000000"/>
                </a:solidFill>
                <a:latin typeface="+mj-ea"/>
                <a:cs typeface="Times New Roman" pitchFamily="18" charset="0"/>
              </a:rPr>
              <a:t>Na</a:t>
            </a:r>
            <a:r>
              <a:rPr lang="en-US" altLang="zh-CN" sz="2800" b="1" baseline="30000" dirty="0">
                <a:solidFill>
                  <a:srgbClr val="000000"/>
                </a:solidFill>
                <a:latin typeface="+mj-ea"/>
                <a:cs typeface="Times New Roman" pitchFamily="18" charset="0"/>
              </a:rPr>
              <a:t>+ </a:t>
            </a:r>
            <a:r>
              <a:rPr kumimoji="0" lang="zh-CN" altLang="en-US" sz="2800" b="1" i="0" u="none" strike="noStrike" cap="none" normalizeH="0" baseline="0" dirty="0" smtClean="0">
                <a:ln>
                  <a:noFill/>
                </a:ln>
                <a:solidFill>
                  <a:srgbClr val="000000"/>
                </a:solidFill>
                <a:effectLst/>
                <a:latin typeface="+mj-ea"/>
                <a:ea typeface="+mj-ea"/>
                <a:cs typeface="宋体" pitchFamily="2" charset="-122"/>
              </a:rPr>
              <a:t>，</a:t>
            </a:r>
            <a:r>
              <a:rPr kumimoji="0" lang="zh-CN" altLang="en-US" sz="2800" b="1" i="0" u="none" strike="noStrike" cap="none" normalizeH="0" baseline="0" dirty="0" smtClean="0">
                <a:ln>
                  <a:noFill/>
                </a:ln>
                <a:solidFill>
                  <a:srgbClr val="000000"/>
                </a:solidFill>
                <a:effectLst/>
                <a:latin typeface="+mj-ea"/>
                <a:ea typeface="+mj-ea"/>
                <a:cs typeface="MingLiU" pitchFamily="49" charset="-120"/>
              </a:rPr>
              <a:t>氯原子变成了</a:t>
            </a:r>
            <a:r>
              <a:rPr lang="en-US" altLang="zh-CN" sz="2800" b="1" dirty="0" smtClean="0">
                <a:solidFill>
                  <a:srgbClr val="000000"/>
                </a:solidFill>
                <a:latin typeface="+mj-ea"/>
                <a:cs typeface="Times New Roman" pitchFamily="18" charset="0"/>
              </a:rPr>
              <a:t>Cl</a:t>
            </a:r>
            <a:r>
              <a:rPr lang="en-US" altLang="zh-CN" sz="2800" b="1" baseline="30000" dirty="0" smtClean="0">
                <a:solidFill>
                  <a:srgbClr val="000000"/>
                </a:solidFill>
                <a:latin typeface="+mj-ea"/>
                <a:cs typeface="Times New Roman" pitchFamily="18" charset="0"/>
              </a:rPr>
              <a:t>- </a:t>
            </a:r>
            <a:r>
              <a:rPr kumimoji="0" lang="zh-CN" altLang="en-US" sz="2800" b="1" i="0" u="none" strike="noStrike" cap="none" normalizeH="0" baseline="0" dirty="0" smtClean="0">
                <a:ln>
                  <a:noFill/>
                </a:ln>
                <a:solidFill>
                  <a:srgbClr val="000000"/>
                </a:solidFill>
                <a:effectLst/>
                <a:latin typeface="+mj-ea"/>
                <a:ea typeface="+mj-ea"/>
                <a:cs typeface="MingLiU" pitchFamily="49" charset="-120"/>
              </a:rPr>
              <a:t>。钠原子和氯原子是怎样变化为</a:t>
            </a:r>
            <a:r>
              <a:rPr lang="en-US" altLang="zh-CN" sz="2800" b="1" dirty="0" smtClean="0">
                <a:solidFill>
                  <a:srgbClr val="000000"/>
                </a:solidFill>
                <a:latin typeface="+mj-ea"/>
                <a:cs typeface="Times New Roman" pitchFamily="18" charset="0"/>
              </a:rPr>
              <a:t>Na</a:t>
            </a:r>
            <a:r>
              <a:rPr lang="en-US" altLang="zh-CN" sz="2800" b="1" baseline="30000" dirty="0">
                <a:solidFill>
                  <a:srgbClr val="000000"/>
                </a:solidFill>
                <a:latin typeface="+mj-ea"/>
                <a:cs typeface="Times New Roman" pitchFamily="18" charset="0"/>
              </a:rPr>
              <a:t>+</a:t>
            </a:r>
            <a:r>
              <a:rPr kumimoji="0" lang="zh-CN" altLang="en-US" sz="2800" b="1" i="0" u="none" strike="noStrike" cap="none" normalizeH="0" baseline="0" dirty="0" smtClean="0">
                <a:ln>
                  <a:noFill/>
                </a:ln>
                <a:solidFill>
                  <a:srgbClr val="000000"/>
                </a:solidFill>
                <a:effectLst/>
                <a:latin typeface="+mj-ea"/>
                <a:ea typeface="+mj-ea"/>
                <a:cs typeface="MingLiU" pitchFamily="49" charset="-120"/>
              </a:rPr>
              <a:t>和</a:t>
            </a:r>
            <a:r>
              <a:rPr lang="en-US" altLang="zh-CN" sz="2800" b="1" dirty="0">
                <a:solidFill>
                  <a:srgbClr val="000000"/>
                </a:solidFill>
                <a:latin typeface="+mj-ea"/>
                <a:cs typeface="Times New Roman" pitchFamily="18" charset="0"/>
              </a:rPr>
              <a:t>Cl</a:t>
            </a:r>
            <a:r>
              <a:rPr lang="en-US" altLang="zh-CN" sz="2800" b="1" baseline="30000" dirty="0">
                <a:solidFill>
                  <a:srgbClr val="000000"/>
                </a:solidFill>
                <a:latin typeface="+mj-ea"/>
                <a:cs typeface="Times New Roman" pitchFamily="18" charset="0"/>
              </a:rPr>
              <a:t>-</a:t>
            </a:r>
            <a:r>
              <a:rPr kumimoji="0" lang="zh-CN" altLang="en-US" sz="2800" b="1" i="0" u="none" strike="noStrike" cap="none" normalizeH="0" baseline="0" dirty="0" smtClean="0">
                <a:ln>
                  <a:noFill/>
                </a:ln>
                <a:solidFill>
                  <a:srgbClr val="000000"/>
                </a:solidFill>
                <a:effectLst/>
                <a:latin typeface="+mj-ea"/>
                <a:ea typeface="+mj-ea"/>
                <a:cs typeface="宋体" pitchFamily="2" charset="-122"/>
              </a:rPr>
              <a:t>并</a:t>
            </a:r>
            <a:r>
              <a:rPr kumimoji="0" lang="zh-CN" altLang="en-US" sz="2800" b="1" i="0" u="none" strike="noStrike" cap="none" normalizeH="0" baseline="0" dirty="0" smtClean="0">
                <a:ln>
                  <a:noFill/>
                </a:ln>
                <a:solidFill>
                  <a:srgbClr val="000000"/>
                </a:solidFill>
                <a:effectLst/>
                <a:latin typeface="+mj-ea"/>
                <a:ea typeface="+mj-ea"/>
                <a:cs typeface="MingLiU" pitchFamily="49" charset="-120"/>
              </a:rPr>
              <a:t>进而形成氯化钠的呢？</a:t>
            </a:r>
            <a:endParaRPr kumimoji="0" lang="zh-CN" altLang="en-US" sz="2800" b="1" i="0" u="none" strike="noStrike" cap="none" normalizeH="0" baseline="0" dirty="0" smtClean="0">
              <a:ln>
                <a:noFill/>
              </a:ln>
              <a:solidFill>
                <a:schemeClr val="tx1"/>
              </a:solidFill>
              <a:effectLst/>
              <a:latin typeface="+mj-ea"/>
              <a:ea typeface="+mj-ea"/>
            </a:endParaRPr>
          </a:p>
        </p:txBody>
      </p:sp>
      <p:sp>
        <p:nvSpPr>
          <p:cNvPr id="4" name="TextBox 3"/>
          <p:cNvSpPr txBox="1"/>
          <p:nvPr/>
        </p:nvSpPr>
        <p:spPr>
          <a:xfrm>
            <a:off x="976759" y="1747625"/>
            <a:ext cx="1988045" cy="523220"/>
          </a:xfrm>
          <a:prstGeom prst="rect">
            <a:avLst/>
          </a:prstGeom>
          <a:noFill/>
        </p:spPr>
        <p:txBody>
          <a:bodyPr wrap="none" rtlCol="0">
            <a:spAutoFit/>
          </a:bodyPr>
          <a:lstStyle/>
          <a:p>
            <a:r>
              <a:rPr lang="zh-CN" altLang="en-US" sz="2800" b="1" dirty="0" smtClean="0">
                <a:solidFill>
                  <a:srgbClr val="FF0000"/>
                </a:solidFill>
              </a:rPr>
              <a:t>交流研讨：</a:t>
            </a:r>
            <a:endParaRPr lang="zh-CN" altLang="en-US" sz="2800" b="1" dirty="0">
              <a:solidFill>
                <a:srgbClr val="FF0000"/>
              </a:solidFill>
            </a:endParaRPr>
          </a:p>
        </p:txBody>
      </p:sp>
    </p:spTree>
  </p:cSld>
  <p:clrMapOvr>
    <a:masterClrMapping/>
  </p:clrMapOvr>
  <p:transition spd="slow">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11" name="Rectangle 11"/>
          <p:cNvSpPr>
            <a:spLocks noChangeArrowheads="1"/>
          </p:cNvSpPr>
          <p:nvPr/>
        </p:nvSpPr>
        <p:spPr bwMode="auto">
          <a:xfrm>
            <a:off x="4652433" y="598359"/>
            <a:ext cx="2381251" cy="1219200"/>
          </a:xfrm>
          <a:prstGeom prst="rect">
            <a:avLst/>
          </a:prstGeom>
          <a:noFill/>
          <a:ln w="9525">
            <a:noFill/>
            <a:miter lim="800000"/>
            <a:headEnd/>
            <a:tailEnd/>
          </a:ln>
          <a:effectLst/>
        </p:spPr>
        <p:txBody>
          <a:bodyPr anchor="ctr"/>
          <a:lstStyle/>
          <a:p>
            <a:pPr algn="ctr"/>
            <a:endParaRPr lang="zh-CN" altLang="zh-CN" sz="4400" b="1">
              <a:solidFill>
                <a:schemeClr val="tx2"/>
              </a:solidFill>
            </a:endParaRPr>
          </a:p>
        </p:txBody>
      </p:sp>
      <p:grpSp>
        <p:nvGrpSpPr>
          <p:cNvPr id="2" name="Group 12"/>
          <p:cNvGrpSpPr>
            <a:grpSpLocks/>
          </p:cNvGrpSpPr>
          <p:nvPr/>
        </p:nvGrpSpPr>
        <p:grpSpPr bwMode="auto">
          <a:xfrm>
            <a:off x="4140201" y="842834"/>
            <a:ext cx="2131484" cy="893762"/>
            <a:chOff x="2379" y="953"/>
            <a:chExt cx="1007" cy="563"/>
          </a:xfrm>
        </p:grpSpPr>
        <p:sp>
          <p:nvSpPr>
            <p:cNvPr id="128013" name="Rectangle 13"/>
            <p:cNvSpPr>
              <a:spLocks noChangeArrowheads="1"/>
            </p:cNvSpPr>
            <p:nvPr/>
          </p:nvSpPr>
          <p:spPr bwMode="auto">
            <a:xfrm>
              <a:off x="2379" y="953"/>
              <a:ext cx="1007" cy="563"/>
            </a:xfrm>
            <a:prstGeom prst="rect">
              <a:avLst/>
            </a:prstGeom>
            <a:noFill/>
            <a:ln w="9525">
              <a:noFill/>
              <a:miter lim="800000"/>
              <a:headEnd/>
              <a:tailEnd/>
            </a:ln>
            <a:effectLst/>
          </p:spPr>
          <p:txBody>
            <a:bodyPr/>
            <a:lstStyle/>
            <a:p>
              <a:pPr marL="342900" indent="-342900">
                <a:spcBef>
                  <a:spcPct val="20000"/>
                </a:spcBef>
              </a:pPr>
              <a:r>
                <a:rPr lang="en-US" altLang="zh-CN" sz="4400" b="1" dirty="0">
                  <a:solidFill>
                    <a:srgbClr val="0000FF"/>
                  </a:solidFill>
                </a:rPr>
                <a:t>  </a:t>
              </a:r>
              <a:r>
                <a:rPr lang="en-US" altLang="zh-CN" sz="4400" b="1" dirty="0" smtClean="0">
                  <a:solidFill>
                    <a:srgbClr val="0000FF"/>
                  </a:solidFill>
                </a:rPr>
                <a:t>  </a:t>
              </a:r>
              <a:r>
                <a:rPr lang="en-US" altLang="zh-CN" sz="3600" b="1" dirty="0" smtClean="0">
                  <a:solidFill>
                    <a:srgbClr val="0000FF"/>
                  </a:solidFill>
                </a:rPr>
                <a:t>Cl</a:t>
              </a:r>
              <a:endParaRPr lang="en-US" altLang="zh-CN" sz="3600" b="1" dirty="0">
                <a:solidFill>
                  <a:srgbClr val="0000FF"/>
                </a:solidFill>
              </a:endParaRPr>
            </a:p>
          </p:txBody>
        </p:sp>
        <p:grpSp>
          <p:nvGrpSpPr>
            <p:cNvPr id="3" name="Group 14"/>
            <p:cNvGrpSpPr>
              <a:grpSpLocks/>
            </p:cNvGrpSpPr>
            <p:nvPr/>
          </p:nvGrpSpPr>
          <p:grpSpPr bwMode="auto">
            <a:xfrm>
              <a:off x="2534" y="970"/>
              <a:ext cx="486" cy="495"/>
              <a:chOff x="2534" y="970"/>
              <a:chExt cx="486" cy="495"/>
            </a:xfrm>
          </p:grpSpPr>
          <p:sp>
            <p:nvSpPr>
              <p:cNvPr id="128015" name="Oval 15"/>
              <p:cNvSpPr>
                <a:spLocks noChangeArrowheads="1"/>
              </p:cNvSpPr>
              <p:nvPr/>
            </p:nvSpPr>
            <p:spPr bwMode="auto">
              <a:xfrm>
                <a:off x="2675" y="970"/>
                <a:ext cx="55" cy="69"/>
              </a:xfrm>
              <a:prstGeom prst="ellipse">
                <a:avLst/>
              </a:prstGeom>
              <a:solidFill>
                <a:srgbClr val="FF00FF"/>
              </a:solidFill>
              <a:ln w="9525">
                <a:solidFill>
                  <a:schemeClr val="tx1"/>
                </a:solidFill>
                <a:round/>
                <a:headEnd/>
                <a:tailEnd/>
              </a:ln>
              <a:effectLst/>
            </p:spPr>
            <p:txBody>
              <a:bodyPr wrap="none" anchor="ctr"/>
              <a:lstStyle/>
              <a:p>
                <a:endParaRPr lang="zh-CN" altLang="en-US"/>
              </a:p>
            </p:txBody>
          </p:sp>
          <p:sp>
            <p:nvSpPr>
              <p:cNvPr id="128016" name="Oval 16"/>
              <p:cNvSpPr>
                <a:spLocks noChangeArrowheads="1"/>
              </p:cNvSpPr>
              <p:nvPr/>
            </p:nvSpPr>
            <p:spPr bwMode="auto">
              <a:xfrm>
                <a:off x="2814" y="970"/>
                <a:ext cx="59" cy="69"/>
              </a:xfrm>
              <a:prstGeom prst="ellipse">
                <a:avLst/>
              </a:prstGeom>
              <a:solidFill>
                <a:srgbClr val="FF00FF"/>
              </a:solidFill>
              <a:ln w="9525">
                <a:solidFill>
                  <a:schemeClr val="tx1"/>
                </a:solidFill>
                <a:round/>
                <a:headEnd/>
                <a:tailEnd/>
              </a:ln>
              <a:effectLst/>
            </p:spPr>
            <p:txBody>
              <a:bodyPr wrap="none" anchor="ctr"/>
              <a:lstStyle/>
              <a:p>
                <a:endParaRPr lang="zh-CN" altLang="en-US"/>
              </a:p>
            </p:txBody>
          </p:sp>
          <p:sp>
            <p:nvSpPr>
              <p:cNvPr id="128017" name="Oval 17"/>
              <p:cNvSpPr>
                <a:spLocks noChangeArrowheads="1"/>
              </p:cNvSpPr>
              <p:nvPr/>
            </p:nvSpPr>
            <p:spPr bwMode="auto">
              <a:xfrm>
                <a:off x="2971" y="1110"/>
                <a:ext cx="49" cy="91"/>
              </a:xfrm>
              <a:prstGeom prst="ellipse">
                <a:avLst/>
              </a:prstGeom>
              <a:solidFill>
                <a:srgbClr val="FF00FF"/>
              </a:solidFill>
              <a:ln w="9525">
                <a:solidFill>
                  <a:schemeClr val="tx1"/>
                </a:solidFill>
                <a:round/>
                <a:headEnd/>
                <a:tailEnd/>
              </a:ln>
              <a:effectLst/>
            </p:spPr>
            <p:txBody>
              <a:bodyPr wrap="none" anchor="ctr"/>
              <a:lstStyle/>
              <a:p>
                <a:endParaRPr lang="zh-CN" altLang="en-US"/>
              </a:p>
            </p:txBody>
          </p:sp>
          <p:sp>
            <p:nvSpPr>
              <p:cNvPr id="128018" name="Oval 18"/>
              <p:cNvSpPr>
                <a:spLocks noChangeArrowheads="1"/>
              </p:cNvSpPr>
              <p:nvPr/>
            </p:nvSpPr>
            <p:spPr bwMode="auto">
              <a:xfrm>
                <a:off x="2971" y="1233"/>
                <a:ext cx="49" cy="98"/>
              </a:xfrm>
              <a:prstGeom prst="ellipse">
                <a:avLst/>
              </a:prstGeom>
              <a:solidFill>
                <a:srgbClr val="FF00FF"/>
              </a:solidFill>
              <a:ln w="9525">
                <a:solidFill>
                  <a:schemeClr val="tx1"/>
                </a:solidFill>
                <a:round/>
                <a:headEnd/>
                <a:tailEnd/>
              </a:ln>
              <a:effectLst/>
            </p:spPr>
            <p:txBody>
              <a:bodyPr wrap="none" anchor="ctr"/>
              <a:lstStyle/>
              <a:p>
                <a:endParaRPr lang="zh-CN" altLang="en-US"/>
              </a:p>
            </p:txBody>
          </p:sp>
          <p:sp>
            <p:nvSpPr>
              <p:cNvPr id="128019" name="Oval 19"/>
              <p:cNvSpPr>
                <a:spLocks noChangeArrowheads="1"/>
              </p:cNvSpPr>
              <p:nvPr/>
            </p:nvSpPr>
            <p:spPr bwMode="auto">
              <a:xfrm>
                <a:off x="2824" y="1389"/>
                <a:ext cx="46" cy="76"/>
              </a:xfrm>
              <a:prstGeom prst="ellipse">
                <a:avLst/>
              </a:prstGeom>
              <a:solidFill>
                <a:srgbClr val="FF00FF"/>
              </a:solidFill>
              <a:ln w="9525">
                <a:solidFill>
                  <a:schemeClr val="tx1"/>
                </a:solidFill>
                <a:round/>
                <a:headEnd/>
                <a:tailEnd/>
              </a:ln>
              <a:effectLst/>
            </p:spPr>
            <p:txBody>
              <a:bodyPr wrap="none" anchor="ctr"/>
              <a:lstStyle/>
              <a:p>
                <a:endParaRPr lang="zh-CN" altLang="en-US"/>
              </a:p>
            </p:txBody>
          </p:sp>
          <p:sp>
            <p:nvSpPr>
              <p:cNvPr id="128020" name="Oval 20"/>
              <p:cNvSpPr>
                <a:spLocks noChangeArrowheads="1"/>
              </p:cNvSpPr>
              <p:nvPr/>
            </p:nvSpPr>
            <p:spPr bwMode="auto">
              <a:xfrm>
                <a:off x="2692" y="1389"/>
                <a:ext cx="49" cy="76"/>
              </a:xfrm>
              <a:prstGeom prst="ellipse">
                <a:avLst/>
              </a:prstGeom>
              <a:solidFill>
                <a:srgbClr val="FF00FF"/>
              </a:solidFill>
              <a:ln w="9525">
                <a:solidFill>
                  <a:schemeClr val="tx1"/>
                </a:solidFill>
                <a:round/>
                <a:headEnd/>
                <a:tailEnd/>
              </a:ln>
              <a:effectLst/>
            </p:spPr>
            <p:txBody>
              <a:bodyPr wrap="none" anchor="ctr"/>
              <a:lstStyle/>
              <a:p>
                <a:endParaRPr lang="zh-CN" altLang="en-US"/>
              </a:p>
            </p:txBody>
          </p:sp>
          <p:sp>
            <p:nvSpPr>
              <p:cNvPr id="128021" name="Oval 21"/>
              <p:cNvSpPr>
                <a:spLocks noChangeArrowheads="1"/>
              </p:cNvSpPr>
              <p:nvPr/>
            </p:nvSpPr>
            <p:spPr bwMode="auto">
              <a:xfrm>
                <a:off x="2534" y="1189"/>
                <a:ext cx="54" cy="64"/>
              </a:xfrm>
              <a:prstGeom prst="ellipse">
                <a:avLst/>
              </a:prstGeom>
              <a:solidFill>
                <a:srgbClr val="FF00FF"/>
              </a:solidFill>
              <a:ln w="9525">
                <a:solidFill>
                  <a:schemeClr val="tx1"/>
                </a:solidFill>
                <a:round/>
                <a:headEnd/>
                <a:tailEnd/>
              </a:ln>
              <a:effectLst/>
            </p:spPr>
            <p:txBody>
              <a:bodyPr wrap="none" anchor="ctr"/>
              <a:lstStyle/>
              <a:p>
                <a:endParaRPr lang="zh-CN" altLang="en-US"/>
              </a:p>
            </p:txBody>
          </p:sp>
        </p:grpSp>
      </p:grpSp>
      <p:grpSp>
        <p:nvGrpSpPr>
          <p:cNvPr id="4" name="Group 22"/>
          <p:cNvGrpSpPr>
            <a:grpSpLocks/>
          </p:cNvGrpSpPr>
          <p:nvPr/>
        </p:nvGrpSpPr>
        <p:grpSpPr bwMode="auto">
          <a:xfrm>
            <a:off x="639234" y="1041272"/>
            <a:ext cx="1629833" cy="893763"/>
            <a:chOff x="661" y="962"/>
            <a:chExt cx="770" cy="563"/>
          </a:xfrm>
        </p:grpSpPr>
        <p:sp>
          <p:nvSpPr>
            <p:cNvPr id="128023" name="Rectangle 23"/>
            <p:cNvSpPr>
              <a:spLocks noChangeArrowheads="1"/>
            </p:cNvSpPr>
            <p:nvPr/>
          </p:nvSpPr>
          <p:spPr bwMode="auto">
            <a:xfrm>
              <a:off x="661" y="962"/>
              <a:ext cx="770" cy="563"/>
            </a:xfrm>
            <a:prstGeom prst="rect">
              <a:avLst/>
            </a:prstGeom>
            <a:noFill/>
            <a:ln w="9525">
              <a:noFill/>
              <a:miter lim="800000"/>
              <a:headEnd/>
              <a:tailEnd/>
            </a:ln>
            <a:effectLst/>
          </p:spPr>
          <p:txBody>
            <a:bodyPr anchor="ctr"/>
            <a:lstStyle/>
            <a:p>
              <a:pPr algn="ctr"/>
              <a:r>
                <a:rPr lang="en-US" altLang="zh-CN" sz="4000" b="1">
                  <a:solidFill>
                    <a:srgbClr val="0000FF"/>
                  </a:solidFill>
                </a:rPr>
                <a:t>Na</a:t>
              </a:r>
            </a:p>
          </p:txBody>
        </p:sp>
        <p:sp>
          <p:nvSpPr>
            <p:cNvPr id="128024" name="Oval 24"/>
            <p:cNvSpPr>
              <a:spLocks noChangeArrowheads="1"/>
            </p:cNvSpPr>
            <p:nvPr/>
          </p:nvSpPr>
          <p:spPr bwMode="auto">
            <a:xfrm>
              <a:off x="1281" y="1207"/>
              <a:ext cx="57" cy="53"/>
            </a:xfrm>
            <a:prstGeom prst="ellipse">
              <a:avLst/>
            </a:prstGeom>
            <a:solidFill>
              <a:srgbClr val="00FF00"/>
            </a:solidFill>
            <a:ln w="9525">
              <a:solidFill>
                <a:schemeClr val="tx1"/>
              </a:solidFill>
              <a:round/>
              <a:headEnd/>
              <a:tailEnd/>
            </a:ln>
            <a:effectLst/>
          </p:spPr>
          <p:txBody>
            <a:bodyPr wrap="none" anchor="ctr"/>
            <a:lstStyle/>
            <a:p>
              <a:endParaRPr lang="zh-CN" altLang="en-US"/>
            </a:p>
          </p:txBody>
        </p:sp>
      </p:grpSp>
      <p:sp>
        <p:nvSpPr>
          <p:cNvPr id="128026" name="Rectangle 26"/>
          <p:cNvSpPr>
            <a:spLocks noChangeArrowheads="1"/>
          </p:cNvSpPr>
          <p:nvPr/>
        </p:nvSpPr>
        <p:spPr bwMode="auto">
          <a:xfrm>
            <a:off x="1464733" y="1847721"/>
            <a:ext cx="2260600" cy="369332"/>
          </a:xfrm>
          <a:prstGeom prst="rect">
            <a:avLst/>
          </a:prstGeom>
          <a:noFill/>
          <a:ln w="9525">
            <a:noFill/>
            <a:miter lim="800000"/>
            <a:headEnd/>
            <a:tailEnd/>
          </a:ln>
          <a:effectLst/>
        </p:spPr>
        <p:txBody>
          <a:bodyPr>
            <a:spAutoFit/>
          </a:bodyPr>
          <a:lstStyle/>
          <a:p>
            <a:r>
              <a:rPr kumimoji="1" lang="zh-CN" altLang="en-US" b="1">
                <a:solidFill>
                  <a:srgbClr val="0000FF"/>
                </a:solidFill>
              </a:rPr>
              <a:t>失去</a:t>
            </a:r>
            <a:r>
              <a:rPr kumimoji="1" lang="en-US" altLang="zh-CN" b="1">
                <a:solidFill>
                  <a:srgbClr val="0000FF"/>
                </a:solidFill>
              </a:rPr>
              <a:t>e</a:t>
            </a:r>
            <a:r>
              <a:rPr kumimoji="1" lang="en-US" altLang="zh-CN" b="1" baseline="30000">
                <a:solidFill>
                  <a:srgbClr val="0000FF"/>
                </a:solidFill>
              </a:rPr>
              <a:t>-</a:t>
            </a:r>
            <a:endParaRPr kumimoji="1" lang="en-US" altLang="zh-CN" b="1">
              <a:solidFill>
                <a:srgbClr val="0000FF"/>
              </a:solidFill>
            </a:endParaRPr>
          </a:p>
        </p:txBody>
      </p:sp>
      <p:sp>
        <p:nvSpPr>
          <p:cNvPr id="128027" name="Line 27"/>
          <p:cNvSpPr>
            <a:spLocks noChangeShapeType="1"/>
          </p:cNvSpPr>
          <p:nvPr/>
        </p:nvSpPr>
        <p:spPr bwMode="auto">
          <a:xfrm>
            <a:off x="4974167" y="1817559"/>
            <a:ext cx="0" cy="762000"/>
          </a:xfrm>
          <a:prstGeom prst="line">
            <a:avLst/>
          </a:prstGeom>
          <a:noFill/>
          <a:ln w="107950" cmpd="dbl">
            <a:solidFill>
              <a:srgbClr val="A50021"/>
            </a:solidFill>
            <a:round/>
            <a:headEnd/>
            <a:tailEnd type="triangle" w="med" len="med"/>
          </a:ln>
          <a:effectLst/>
        </p:spPr>
        <p:txBody>
          <a:bodyPr/>
          <a:lstStyle/>
          <a:p>
            <a:endParaRPr lang="zh-CN" altLang="en-US"/>
          </a:p>
        </p:txBody>
      </p:sp>
      <p:sp>
        <p:nvSpPr>
          <p:cNvPr id="128028" name="Rectangle 28"/>
          <p:cNvSpPr>
            <a:spLocks noChangeArrowheads="1"/>
          </p:cNvSpPr>
          <p:nvPr/>
        </p:nvSpPr>
        <p:spPr bwMode="auto">
          <a:xfrm>
            <a:off x="5105401" y="1682621"/>
            <a:ext cx="2298700" cy="369332"/>
          </a:xfrm>
          <a:prstGeom prst="rect">
            <a:avLst/>
          </a:prstGeom>
          <a:noFill/>
          <a:ln w="9525">
            <a:noFill/>
            <a:miter lim="800000"/>
            <a:headEnd/>
            <a:tailEnd/>
          </a:ln>
          <a:effectLst/>
        </p:spPr>
        <p:txBody>
          <a:bodyPr>
            <a:spAutoFit/>
          </a:bodyPr>
          <a:lstStyle/>
          <a:p>
            <a:r>
              <a:rPr kumimoji="1" lang="zh-CN" altLang="en-US" b="1"/>
              <a:t>得到</a:t>
            </a:r>
            <a:r>
              <a:rPr kumimoji="1" lang="en-US" altLang="zh-CN" b="1"/>
              <a:t>e</a:t>
            </a:r>
            <a:r>
              <a:rPr kumimoji="1" lang="en-US" altLang="zh-CN" b="1" baseline="30000"/>
              <a:t>-</a:t>
            </a:r>
            <a:endParaRPr kumimoji="1" lang="en-US" altLang="zh-CN" b="1"/>
          </a:p>
        </p:txBody>
      </p:sp>
      <p:sp>
        <p:nvSpPr>
          <p:cNvPr id="128029" name="Rectangle 29"/>
          <p:cNvSpPr>
            <a:spLocks noChangeArrowheads="1"/>
          </p:cNvSpPr>
          <p:nvPr/>
        </p:nvSpPr>
        <p:spPr bwMode="auto">
          <a:xfrm>
            <a:off x="889000" y="2654171"/>
            <a:ext cx="870751" cy="646331"/>
          </a:xfrm>
          <a:prstGeom prst="rect">
            <a:avLst/>
          </a:prstGeom>
          <a:noFill/>
          <a:ln w="9525">
            <a:noFill/>
            <a:miter lim="800000"/>
            <a:headEnd/>
            <a:tailEnd/>
          </a:ln>
          <a:effectLst/>
        </p:spPr>
        <p:txBody>
          <a:bodyPr wrap="none">
            <a:spAutoFit/>
          </a:bodyPr>
          <a:lstStyle/>
          <a:p>
            <a:r>
              <a:rPr kumimoji="1" lang="en-US" altLang="zh-CN" sz="3600" b="1">
                <a:solidFill>
                  <a:srgbClr val="0000FF"/>
                </a:solidFill>
              </a:rPr>
              <a:t>Na</a:t>
            </a:r>
            <a:r>
              <a:rPr kumimoji="1" lang="en-US" altLang="zh-CN" sz="3600" b="1" baseline="30000">
                <a:solidFill>
                  <a:srgbClr val="0000FF"/>
                </a:solidFill>
              </a:rPr>
              <a:t>+</a:t>
            </a:r>
          </a:p>
        </p:txBody>
      </p:sp>
      <p:sp>
        <p:nvSpPr>
          <p:cNvPr id="128030" name="Line 30"/>
          <p:cNvSpPr>
            <a:spLocks noChangeShapeType="1"/>
          </p:cNvSpPr>
          <p:nvPr/>
        </p:nvSpPr>
        <p:spPr bwMode="auto">
          <a:xfrm>
            <a:off x="1562100" y="3341559"/>
            <a:ext cx="711200" cy="685800"/>
          </a:xfrm>
          <a:prstGeom prst="line">
            <a:avLst/>
          </a:prstGeom>
          <a:noFill/>
          <a:ln w="107950" cmpd="dbl">
            <a:solidFill>
              <a:srgbClr val="A50021"/>
            </a:solidFill>
            <a:round/>
            <a:headEnd/>
            <a:tailEnd type="triangle" w="med" len="med"/>
          </a:ln>
          <a:effectLst/>
        </p:spPr>
        <p:txBody>
          <a:bodyPr/>
          <a:lstStyle/>
          <a:p>
            <a:endParaRPr lang="zh-CN" altLang="en-US"/>
          </a:p>
        </p:txBody>
      </p:sp>
      <p:sp>
        <p:nvSpPr>
          <p:cNvPr id="128031" name="Line 31"/>
          <p:cNvSpPr>
            <a:spLocks noChangeShapeType="1"/>
          </p:cNvSpPr>
          <p:nvPr/>
        </p:nvSpPr>
        <p:spPr bwMode="auto">
          <a:xfrm flipH="1">
            <a:off x="3551767" y="3493959"/>
            <a:ext cx="711200" cy="609600"/>
          </a:xfrm>
          <a:prstGeom prst="line">
            <a:avLst/>
          </a:prstGeom>
          <a:noFill/>
          <a:ln w="107950" cmpd="dbl">
            <a:solidFill>
              <a:srgbClr val="A50021"/>
            </a:solidFill>
            <a:round/>
            <a:headEnd/>
            <a:tailEnd type="triangle" w="med" len="med"/>
          </a:ln>
          <a:effectLst/>
        </p:spPr>
        <p:txBody>
          <a:bodyPr/>
          <a:lstStyle/>
          <a:p>
            <a:endParaRPr lang="zh-CN" altLang="en-US"/>
          </a:p>
        </p:txBody>
      </p:sp>
      <p:grpSp>
        <p:nvGrpSpPr>
          <p:cNvPr id="5" name="Group 32"/>
          <p:cNvGrpSpPr>
            <a:grpSpLocks/>
          </p:cNvGrpSpPr>
          <p:nvPr/>
        </p:nvGrpSpPr>
        <p:grpSpPr bwMode="auto">
          <a:xfrm>
            <a:off x="1621368" y="4136896"/>
            <a:ext cx="2641600" cy="990600"/>
            <a:chOff x="553" y="3438"/>
            <a:chExt cx="1248" cy="624"/>
          </a:xfrm>
        </p:grpSpPr>
        <p:grpSp>
          <p:nvGrpSpPr>
            <p:cNvPr id="6" name="Group 33"/>
            <p:cNvGrpSpPr>
              <a:grpSpLocks/>
            </p:cNvGrpSpPr>
            <p:nvPr/>
          </p:nvGrpSpPr>
          <p:grpSpPr bwMode="auto">
            <a:xfrm>
              <a:off x="553" y="3438"/>
              <a:ext cx="1248" cy="624"/>
              <a:chOff x="3145" y="3438"/>
              <a:chExt cx="1248" cy="624"/>
            </a:xfrm>
          </p:grpSpPr>
          <p:sp>
            <p:nvSpPr>
              <p:cNvPr id="128034" name="Oval 34"/>
              <p:cNvSpPr>
                <a:spLocks noChangeArrowheads="1"/>
              </p:cNvSpPr>
              <p:nvPr/>
            </p:nvSpPr>
            <p:spPr bwMode="auto">
              <a:xfrm>
                <a:off x="3673" y="3438"/>
                <a:ext cx="720" cy="624"/>
              </a:xfrm>
              <a:prstGeom prst="ellipse">
                <a:avLst/>
              </a:prstGeom>
              <a:solidFill>
                <a:schemeClr val="accent1"/>
              </a:solidFill>
              <a:ln w="9525">
                <a:solidFill>
                  <a:schemeClr val="tx1"/>
                </a:solidFill>
                <a:round/>
                <a:headEnd/>
                <a:tailEnd/>
              </a:ln>
              <a:effectLst/>
            </p:spPr>
            <p:txBody>
              <a:bodyPr wrap="none" anchor="ctr"/>
              <a:lstStyle/>
              <a:p>
                <a:pPr algn="ctr" eaLnBrk="0" hangingPunct="0"/>
                <a:r>
                  <a:rPr lang="en-US" altLang="zh-CN" sz="4400" b="1" dirty="0" smtClean="0">
                    <a:solidFill>
                      <a:srgbClr val="0000FF"/>
                    </a:solidFill>
                  </a:rPr>
                  <a:t>Cl</a:t>
                </a:r>
                <a:r>
                  <a:rPr lang="en-US" altLang="zh-CN" sz="4400" b="1" baseline="30000" dirty="0" smtClean="0">
                    <a:solidFill>
                      <a:srgbClr val="0000FF"/>
                    </a:solidFill>
                  </a:rPr>
                  <a:t>-</a:t>
                </a:r>
                <a:endParaRPr lang="en-US" altLang="zh-CN" sz="4400" b="1" baseline="30000" dirty="0">
                  <a:solidFill>
                    <a:srgbClr val="0000FF"/>
                  </a:solidFill>
                </a:endParaRPr>
              </a:p>
            </p:txBody>
          </p:sp>
          <p:sp>
            <p:nvSpPr>
              <p:cNvPr id="128035" name="Oval 35"/>
              <p:cNvSpPr>
                <a:spLocks noChangeArrowheads="1"/>
              </p:cNvSpPr>
              <p:nvPr/>
            </p:nvSpPr>
            <p:spPr bwMode="auto">
              <a:xfrm>
                <a:off x="3145" y="3438"/>
                <a:ext cx="528" cy="528"/>
              </a:xfrm>
              <a:prstGeom prst="ellipse">
                <a:avLst/>
              </a:prstGeom>
              <a:solidFill>
                <a:srgbClr val="FFFF66"/>
              </a:solidFill>
              <a:ln w="9525">
                <a:solidFill>
                  <a:schemeClr val="accent2"/>
                </a:solidFill>
                <a:round/>
                <a:headEnd/>
                <a:tailEnd/>
              </a:ln>
              <a:effectLst/>
            </p:spPr>
            <p:txBody>
              <a:bodyPr wrap="none" anchor="ctr"/>
              <a:lstStyle/>
              <a:p>
                <a:pPr algn="ctr" eaLnBrk="0" hangingPunct="0"/>
                <a:endParaRPr lang="zh-CN" altLang="zh-CN">
                  <a:solidFill>
                    <a:srgbClr val="0000FF"/>
                  </a:solidFill>
                </a:endParaRPr>
              </a:p>
            </p:txBody>
          </p:sp>
        </p:grpSp>
        <p:sp>
          <p:nvSpPr>
            <p:cNvPr id="128036" name="Rectangle 36"/>
            <p:cNvSpPr>
              <a:spLocks noChangeArrowheads="1"/>
            </p:cNvSpPr>
            <p:nvPr/>
          </p:nvSpPr>
          <p:spPr bwMode="auto">
            <a:xfrm>
              <a:off x="570" y="3456"/>
              <a:ext cx="726" cy="442"/>
            </a:xfrm>
            <a:prstGeom prst="rect">
              <a:avLst/>
            </a:prstGeom>
            <a:noFill/>
            <a:ln w="9525">
              <a:noFill/>
              <a:miter lim="800000"/>
              <a:headEnd/>
              <a:tailEnd/>
            </a:ln>
            <a:effectLst/>
          </p:spPr>
          <p:txBody>
            <a:bodyPr>
              <a:spAutoFit/>
            </a:bodyPr>
            <a:lstStyle/>
            <a:p>
              <a:r>
                <a:rPr kumimoji="1" lang="en-US" altLang="zh-CN" sz="4000" b="1" dirty="0">
                  <a:solidFill>
                    <a:srgbClr val="0000FF"/>
                  </a:solidFill>
                </a:rPr>
                <a:t>Na</a:t>
              </a:r>
              <a:r>
                <a:rPr kumimoji="1" lang="en-US" altLang="zh-CN" sz="4000" b="1" baseline="30000" dirty="0">
                  <a:solidFill>
                    <a:srgbClr val="0000FF"/>
                  </a:solidFill>
                </a:rPr>
                <a:t>+</a:t>
              </a:r>
            </a:p>
          </p:txBody>
        </p:sp>
      </p:grpSp>
      <p:sp>
        <p:nvSpPr>
          <p:cNvPr id="128037" name="Line 37"/>
          <p:cNvSpPr>
            <a:spLocks noChangeShapeType="1"/>
          </p:cNvSpPr>
          <p:nvPr/>
        </p:nvSpPr>
        <p:spPr bwMode="auto">
          <a:xfrm>
            <a:off x="1460500" y="1852484"/>
            <a:ext cx="0" cy="762000"/>
          </a:xfrm>
          <a:prstGeom prst="line">
            <a:avLst/>
          </a:prstGeom>
          <a:noFill/>
          <a:ln w="107950" cmpd="dbl">
            <a:solidFill>
              <a:srgbClr val="A50021"/>
            </a:solidFill>
            <a:round/>
            <a:headEnd/>
            <a:tailEnd type="triangle" w="med" len="med"/>
          </a:ln>
          <a:effectLst/>
        </p:spPr>
        <p:txBody>
          <a:bodyPr/>
          <a:lstStyle/>
          <a:p>
            <a:endParaRPr lang="zh-CN" altLang="en-US"/>
          </a:p>
        </p:txBody>
      </p:sp>
      <p:grpSp>
        <p:nvGrpSpPr>
          <p:cNvPr id="7" name="Group 38"/>
          <p:cNvGrpSpPr>
            <a:grpSpLocks/>
          </p:cNvGrpSpPr>
          <p:nvPr/>
        </p:nvGrpSpPr>
        <p:grpSpPr bwMode="auto">
          <a:xfrm>
            <a:off x="3437467" y="2674810"/>
            <a:ext cx="2844800" cy="803275"/>
            <a:chOff x="2089" y="2108"/>
            <a:chExt cx="1344" cy="506"/>
          </a:xfrm>
        </p:grpSpPr>
        <p:sp>
          <p:nvSpPr>
            <p:cNvPr id="128039" name="Rectangle 39"/>
            <p:cNvSpPr>
              <a:spLocks noChangeArrowheads="1"/>
            </p:cNvSpPr>
            <p:nvPr/>
          </p:nvSpPr>
          <p:spPr bwMode="auto">
            <a:xfrm>
              <a:off x="2089" y="2108"/>
              <a:ext cx="1344" cy="480"/>
            </a:xfrm>
            <a:prstGeom prst="rect">
              <a:avLst/>
            </a:prstGeom>
            <a:noFill/>
            <a:ln w="9525">
              <a:noFill/>
              <a:miter lim="800000"/>
              <a:headEnd/>
              <a:tailEnd/>
            </a:ln>
            <a:effectLst/>
          </p:spPr>
          <p:txBody>
            <a:bodyPr>
              <a:spAutoFit/>
            </a:bodyPr>
            <a:lstStyle/>
            <a:p>
              <a:pPr>
                <a:spcBef>
                  <a:spcPct val="20000"/>
                </a:spcBef>
              </a:pPr>
              <a:r>
                <a:rPr kumimoji="1" lang="en-US" altLang="zh-CN" sz="4400" b="1" dirty="0">
                  <a:solidFill>
                    <a:srgbClr val="0000FF"/>
                  </a:solidFill>
                </a:rPr>
                <a:t>  </a:t>
              </a:r>
              <a:r>
                <a:rPr kumimoji="1" lang="en-US" altLang="zh-CN" sz="4400" b="1" dirty="0" smtClean="0">
                  <a:solidFill>
                    <a:srgbClr val="0000FF"/>
                  </a:solidFill>
                </a:rPr>
                <a:t>   </a:t>
              </a:r>
              <a:r>
                <a:rPr kumimoji="1" lang="en-US" altLang="zh-CN" sz="4000" b="1" dirty="0" smtClean="0">
                  <a:solidFill>
                    <a:srgbClr val="0000FF"/>
                  </a:solidFill>
                </a:rPr>
                <a:t>[   Cl   </a:t>
              </a:r>
              <a:r>
                <a:rPr kumimoji="1" lang="en-US" altLang="zh-CN" sz="4000" b="1" dirty="0">
                  <a:solidFill>
                    <a:srgbClr val="0000FF"/>
                  </a:solidFill>
                </a:rPr>
                <a:t>]</a:t>
              </a:r>
              <a:r>
                <a:rPr kumimoji="1" lang="en-US" altLang="zh-CN" sz="4000" b="1" baseline="30000" dirty="0">
                  <a:solidFill>
                    <a:srgbClr val="0000FF"/>
                  </a:solidFill>
                </a:rPr>
                <a:t>-</a:t>
              </a:r>
            </a:p>
          </p:txBody>
        </p:sp>
        <p:grpSp>
          <p:nvGrpSpPr>
            <p:cNvPr id="8" name="Group 40"/>
            <p:cNvGrpSpPr>
              <a:grpSpLocks/>
            </p:cNvGrpSpPr>
            <p:nvPr/>
          </p:nvGrpSpPr>
          <p:grpSpPr bwMode="auto">
            <a:xfrm>
              <a:off x="2517" y="2119"/>
              <a:ext cx="486" cy="495"/>
              <a:chOff x="2517" y="2119"/>
              <a:chExt cx="486" cy="495"/>
            </a:xfrm>
          </p:grpSpPr>
          <p:sp>
            <p:nvSpPr>
              <p:cNvPr id="128041" name="Oval 41"/>
              <p:cNvSpPr>
                <a:spLocks noChangeArrowheads="1"/>
              </p:cNvSpPr>
              <p:nvPr/>
            </p:nvSpPr>
            <p:spPr bwMode="auto">
              <a:xfrm>
                <a:off x="2528" y="2432"/>
                <a:ext cx="44" cy="64"/>
              </a:xfrm>
              <a:prstGeom prst="ellipse">
                <a:avLst/>
              </a:prstGeom>
              <a:solidFill>
                <a:srgbClr val="FF00FF"/>
              </a:solidFill>
              <a:ln w="9525">
                <a:solidFill>
                  <a:schemeClr val="tx1"/>
                </a:solidFill>
                <a:round/>
                <a:headEnd/>
                <a:tailEnd/>
              </a:ln>
              <a:effectLst/>
            </p:spPr>
            <p:txBody>
              <a:bodyPr wrap="none" anchor="ctr"/>
              <a:lstStyle/>
              <a:p>
                <a:endParaRPr lang="zh-CN" altLang="en-US"/>
              </a:p>
            </p:txBody>
          </p:sp>
          <p:sp>
            <p:nvSpPr>
              <p:cNvPr id="128042" name="Oval 42"/>
              <p:cNvSpPr>
                <a:spLocks noChangeArrowheads="1"/>
              </p:cNvSpPr>
              <p:nvPr/>
            </p:nvSpPr>
            <p:spPr bwMode="auto">
              <a:xfrm>
                <a:off x="2658" y="2119"/>
                <a:ext cx="55" cy="69"/>
              </a:xfrm>
              <a:prstGeom prst="ellipse">
                <a:avLst/>
              </a:prstGeom>
              <a:solidFill>
                <a:srgbClr val="FF00FF"/>
              </a:solidFill>
              <a:ln w="9525">
                <a:solidFill>
                  <a:schemeClr val="tx1"/>
                </a:solidFill>
                <a:round/>
                <a:headEnd/>
                <a:tailEnd/>
              </a:ln>
              <a:effectLst/>
            </p:spPr>
            <p:txBody>
              <a:bodyPr wrap="none" anchor="ctr"/>
              <a:lstStyle/>
              <a:p>
                <a:endParaRPr lang="zh-CN" altLang="en-US"/>
              </a:p>
            </p:txBody>
          </p:sp>
          <p:sp>
            <p:nvSpPr>
              <p:cNvPr id="128043" name="Oval 43"/>
              <p:cNvSpPr>
                <a:spLocks noChangeArrowheads="1"/>
              </p:cNvSpPr>
              <p:nvPr/>
            </p:nvSpPr>
            <p:spPr bwMode="auto">
              <a:xfrm>
                <a:off x="2797" y="2119"/>
                <a:ext cx="59" cy="69"/>
              </a:xfrm>
              <a:prstGeom prst="ellipse">
                <a:avLst/>
              </a:prstGeom>
              <a:solidFill>
                <a:srgbClr val="FF00FF"/>
              </a:solidFill>
              <a:ln w="9525">
                <a:solidFill>
                  <a:schemeClr val="tx1"/>
                </a:solidFill>
                <a:round/>
                <a:headEnd/>
                <a:tailEnd/>
              </a:ln>
              <a:effectLst/>
            </p:spPr>
            <p:txBody>
              <a:bodyPr wrap="none" anchor="ctr"/>
              <a:lstStyle/>
              <a:p>
                <a:endParaRPr lang="zh-CN" altLang="en-US"/>
              </a:p>
            </p:txBody>
          </p:sp>
          <p:sp>
            <p:nvSpPr>
              <p:cNvPr id="128044" name="Oval 44"/>
              <p:cNvSpPr>
                <a:spLocks noChangeArrowheads="1"/>
              </p:cNvSpPr>
              <p:nvPr/>
            </p:nvSpPr>
            <p:spPr bwMode="auto">
              <a:xfrm>
                <a:off x="2954" y="2259"/>
                <a:ext cx="49" cy="91"/>
              </a:xfrm>
              <a:prstGeom prst="ellipse">
                <a:avLst/>
              </a:prstGeom>
              <a:solidFill>
                <a:srgbClr val="FF00FF"/>
              </a:solidFill>
              <a:ln w="9525">
                <a:solidFill>
                  <a:schemeClr val="tx1"/>
                </a:solidFill>
                <a:round/>
                <a:headEnd/>
                <a:tailEnd/>
              </a:ln>
              <a:effectLst/>
            </p:spPr>
            <p:txBody>
              <a:bodyPr wrap="none" anchor="ctr"/>
              <a:lstStyle/>
              <a:p>
                <a:endParaRPr lang="zh-CN" altLang="en-US"/>
              </a:p>
            </p:txBody>
          </p:sp>
          <p:sp>
            <p:nvSpPr>
              <p:cNvPr id="128045" name="Oval 45"/>
              <p:cNvSpPr>
                <a:spLocks noChangeArrowheads="1"/>
              </p:cNvSpPr>
              <p:nvPr/>
            </p:nvSpPr>
            <p:spPr bwMode="auto">
              <a:xfrm>
                <a:off x="2954" y="2382"/>
                <a:ext cx="49" cy="98"/>
              </a:xfrm>
              <a:prstGeom prst="ellipse">
                <a:avLst/>
              </a:prstGeom>
              <a:solidFill>
                <a:srgbClr val="FF00FF"/>
              </a:solidFill>
              <a:ln w="9525">
                <a:solidFill>
                  <a:schemeClr val="tx1"/>
                </a:solidFill>
                <a:round/>
                <a:headEnd/>
                <a:tailEnd/>
              </a:ln>
              <a:effectLst/>
            </p:spPr>
            <p:txBody>
              <a:bodyPr wrap="none" anchor="ctr"/>
              <a:lstStyle/>
              <a:p>
                <a:endParaRPr lang="zh-CN" altLang="en-US"/>
              </a:p>
            </p:txBody>
          </p:sp>
          <p:sp>
            <p:nvSpPr>
              <p:cNvPr id="128046" name="Oval 46"/>
              <p:cNvSpPr>
                <a:spLocks noChangeArrowheads="1"/>
              </p:cNvSpPr>
              <p:nvPr/>
            </p:nvSpPr>
            <p:spPr bwMode="auto">
              <a:xfrm>
                <a:off x="2807" y="2538"/>
                <a:ext cx="46" cy="76"/>
              </a:xfrm>
              <a:prstGeom prst="ellipse">
                <a:avLst/>
              </a:prstGeom>
              <a:solidFill>
                <a:srgbClr val="FF00FF"/>
              </a:solidFill>
              <a:ln w="9525">
                <a:solidFill>
                  <a:schemeClr val="tx1"/>
                </a:solidFill>
                <a:round/>
                <a:headEnd/>
                <a:tailEnd/>
              </a:ln>
              <a:effectLst/>
            </p:spPr>
            <p:txBody>
              <a:bodyPr wrap="none" anchor="ctr"/>
              <a:lstStyle/>
              <a:p>
                <a:endParaRPr lang="zh-CN" altLang="en-US"/>
              </a:p>
            </p:txBody>
          </p:sp>
          <p:sp>
            <p:nvSpPr>
              <p:cNvPr id="128047" name="Oval 47"/>
              <p:cNvSpPr>
                <a:spLocks noChangeArrowheads="1"/>
              </p:cNvSpPr>
              <p:nvPr/>
            </p:nvSpPr>
            <p:spPr bwMode="auto">
              <a:xfrm>
                <a:off x="2675" y="2538"/>
                <a:ext cx="49" cy="76"/>
              </a:xfrm>
              <a:prstGeom prst="ellipse">
                <a:avLst/>
              </a:prstGeom>
              <a:solidFill>
                <a:srgbClr val="FF00FF"/>
              </a:solidFill>
              <a:ln w="9525">
                <a:solidFill>
                  <a:schemeClr val="tx1"/>
                </a:solidFill>
                <a:round/>
                <a:headEnd/>
                <a:tailEnd/>
              </a:ln>
              <a:effectLst/>
            </p:spPr>
            <p:txBody>
              <a:bodyPr wrap="none" anchor="ctr"/>
              <a:lstStyle/>
              <a:p>
                <a:endParaRPr lang="zh-CN" altLang="en-US"/>
              </a:p>
            </p:txBody>
          </p:sp>
          <p:sp>
            <p:nvSpPr>
              <p:cNvPr id="128048" name="Oval 48"/>
              <p:cNvSpPr>
                <a:spLocks noChangeArrowheads="1"/>
              </p:cNvSpPr>
              <p:nvPr/>
            </p:nvSpPr>
            <p:spPr bwMode="auto">
              <a:xfrm>
                <a:off x="2517" y="2286"/>
                <a:ext cx="54" cy="64"/>
              </a:xfrm>
              <a:prstGeom prst="ellipse">
                <a:avLst/>
              </a:prstGeom>
              <a:solidFill>
                <a:srgbClr val="00FF00"/>
              </a:solidFill>
              <a:ln w="9525">
                <a:solidFill>
                  <a:schemeClr val="tx1"/>
                </a:solidFill>
                <a:round/>
                <a:headEnd/>
                <a:tailEnd/>
              </a:ln>
              <a:effectLst/>
            </p:spPr>
            <p:txBody>
              <a:bodyPr wrap="none" anchor="ctr"/>
              <a:lstStyle/>
              <a:p>
                <a:endParaRPr lang="zh-CN" altLang="en-US"/>
              </a:p>
            </p:txBody>
          </p:sp>
        </p:grpSp>
      </p:grpSp>
      <p:sp>
        <p:nvSpPr>
          <p:cNvPr id="128049" name="Rectangle 49"/>
          <p:cNvSpPr>
            <a:spLocks noChangeArrowheads="1"/>
          </p:cNvSpPr>
          <p:nvPr/>
        </p:nvSpPr>
        <p:spPr bwMode="auto">
          <a:xfrm>
            <a:off x="7507969" y="1631052"/>
            <a:ext cx="996950" cy="400110"/>
          </a:xfrm>
          <a:prstGeom prst="rect">
            <a:avLst/>
          </a:prstGeom>
          <a:noFill/>
          <a:ln w="9525">
            <a:noFill/>
            <a:miter lim="800000"/>
            <a:headEnd/>
            <a:tailEnd/>
          </a:ln>
          <a:effectLst/>
        </p:spPr>
        <p:txBody>
          <a:bodyPr wrap="square">
            <a:spAutoFit/>
          </a:bodyPr>
          <a:lstStyle/>
          <a:p>
            <a:r>
              <a:rPr kumimoji="1" lang="zh-CN" altLang="en-US" sz="2000" b="1" dirty="0">
                <a:solidFill>
                  <a:srgbClr val="FF0000"/>
                </a:solidFill>
              </a:rPr>
              <a:t>失去</a:t>
            </a:r>
            <a:r>
              <a:rPr kumimoji="1" lang="en-US" altLang="zh-CN" sz="2000" b="1" dirty="0">
                <a:solidFill>
                  <a:srgbClr val="0000FF"/>
                </a:solidFill>
              </a:rPr>
              <a:t>e</a:t>
            </a:r>
            <a:r>
              <a:rPr kumimoji="1" lang="en-US" altLang="zh-CN" sz="2000" b="1" baseline="30000" dirty="0">
                <a:solidFill>
                  <a:srgbClr val="0000FF"/>
                </a:solidFill>
              </a:rPr>
              <a:t>-</a:t>
            </a:r>
          </a:p>
        </p:txBody>
      </p:sp>
      <p:grpSp>
        <p:nvGrpSpPr>
          <p:cNvPr id="9" name="Group 50"/>
          <p:cNvGrpSpPr>
            <a:grpSpLocks/>
          </p:cNvGrpSpPr>
          <p:nvPr/>
        </p:nvGrpSpPr>
        <p:grpSpPr bwMode="auto">
          <a:xfrm>
            <a:off x="6628956" y="2117737"/>
            <a:ext cx="2470544" cy="419364"/>
            <a:chOff x="1158" y="2114"/>
            <a:chExt cx="2085" cy="317"/>
          </a:xfrm>
        </p:grpSpPr>
        <p:sp>
          <p:nvSpPr>
            <p:cNvPr id="128051" name="Line 51"/>
            <p:cNvSpPr>
              <a:spLocks noChangeShapeType="1"/>
            </p:cNvSpPr>
            <p:nvPr/>
          </p:nvSpPr>
          <p:spPr bwMode="auto">
            <a:xfrm>
              <a:off x="3224" y="2114"/>
              <a:ext cx="19" cy="317"/>
            </a:xfrm>
            <a:prstGeom prst="line">
              <a:avLst/>
            </a:prstGeom>
            <a:noFill/>
            <a:ln w="57150">
              <a:solidFill>
                <a:srgbClr val="0000FF"/>
              </a:solidFill>
              <a:round/>
              <a:headEnd/>
              <a:tailEnd type="triangle" w="med" len="med"/>
            </a:ln>
            <a:effectLst/>
          </p:spPr>
          <p:txBody>
            <a:bodyPr/>
            <a:lstStyle/>
            <a:p>
              <a:endParaRPr lang="zh-CN" altLang="en-US"/>
            </a:p>
          </p:txBody>
        </p:sp>
        <p:sp>
          <p:nvSpPr>
            <p:cNvPr id="128052" name="Freeform 52"/>
            <p:cNvSpPr>
              <a:spLocks/>
            </p:cNvSpPr>
            <p:nvPr/>
          </p:nvSpPr>
          <p:spPr bwMode="auto">
            <a:xfrm>
              <a:off x="1158" y="2114"/>
              <a:ext cx="2085" cy="231"/>
            </a:xfrm>
            <a:custGeom>
              <a:avLst/>
              <a:gdLst/>
              <a:ahLst/>
              <a:cxnLst>
                <a:cxn ang="0">
                  <a:pos x="0" y="273"/>
                </a:cxn>
                <a:cxn ang="0">
                  <a:pos x="0" y="0"/>
                </a:cxn>
                <a:cxn ang="0">
                  <a:pos x="1996" y="0"/>
                </a:cxn>
              </a:cxnLst>
              <a:rect l="0" t="0" r="r" b="b"/>
              <a:pathLst>
                <a:path w="1996" h="273">
                  <a:moveTo>
                    <a:pt x="0" y="273"/>
                  </a:moveTo>
                  <a:lnTo>
                    <a:pt x="0" y="0"/>
                  </a:lnTo>
                  <a:lnTo>
                    <a:pt x="1996" y="0"/>
                  </a:lnTo>
                </a:path>
              </a:pathLst>
            </a:custGeom>
            <a:noFill/>
            <a:ln w="57150" cmpd="sng">
              <a:solidFill>
                <a:srgbClr val="0000FF"/>
              </a:solidFill>
              <a:round/>
              <a:headEnd/>
              <a:tailEnd/>
            </a:ln>
            <a:effectLst/>
          </p:spPr>
          <p:txBody>
            <a:bodyPr/>
            <a:lstStyle/>
            <a:p>
              <a:endParaRPr lang="zh-CN" altLang="en-US"/>
            </a:p>
          </p:txBody>
        </p:sp>
      </p:grpSp>
      <p:grpSp>
        <p:nvGrpSpPr>
          <p:cNvPr id="10" name="Group 53"/>
          <p:cNvGrpSpPr>
            <a:grpSpLocks/>
          </p:cNvGrpSpPr>
          <p:nvPr/>
        </p:nvGrpSpPr>
        <p:grpSpPr bwMode="auto">
          <a:xfrm>
            <a:off x="7660323" y="3293882"/>
            <a:ext cx="1817785" cy="352506"/>
            <a:chOff x="2200" y="3380"/>
            <a:chExt cx="1814" cy="299"/>
          </a:xfrm>
        </p:grpSpPr>
        <p:sp>
          <p:nvSpPr>
            <p:cNvPr id="128054" name="Freeform 54"/>
            <p:cNvSpPr>
              <a:spLocks/>
            </p:cNvSpPr>
            <p:nvPr/>
          </p:nvSpPr>
          <p:spPr bwMode="auto">
            <a:xfrm>
              <a:off x="2200" y="3475"/>
              <a:ext cx="1814" cy="182"/>
            </a:xfrm>
            <a:custGeom>
              <a:avLst/>
              <a:gdLst/>
              <a:ahLst/>
              <a:cxnLst>
                <a:cxn ang="0">
                  <a:pos x="0" y="0"/>
                </a:cxn>
                <a:cxn ang="0">
                  <a:pos x="0" y="182"/>
                </a:cxn>
                <a:cxn ang="0">
                  <a:pos x="1814" y="182"/>
                </a:cxn>
              </a:cxnLst>
              <a:rect l="0" t="0" r="r" b="b"/>
              <a:pathLst>
                <a:path w="1814" h="182">
                  <a:moveTo>
                    <a:pt x="0" y="0"/>
                  </a:moveTo>
                  <a:lnTo>
                    <a:pt x="0" y="182"/>
                  </a:lnTo>
                  <a:lnTo>
                    <a:pt x="1814" y="182"/>
                  </a:lnTo>
                </a:path>
              </a:pathLst>
            </a:custGeom>
            <a:noFill/>
            <a:ln w="57150" cmpd="sng">
              <a:solidFill>
                <a:srgbClr val="0000FF"/>
              </a:solidFill>
              <a:round/>
              <a:headEnd/>
              <a:tailEnd/>
            </a:ln>
            <a:effectLst/>
          </p:spPr>
          <p:txBody>
            <a:bodyPr/>
            <a:lstStyle/>
            <a:p>
              <a:endParaRPr lang="zh-CN" altLang="en-US"/>
            </a:p>
          </p:txBody>
        </p:sp>
        <p:sp>
          <p:nvSpPr>
            <p:cNvPr id="128055" name="Line 55"/>
            <p:cNvSpPr>
              <a:spLocks noChangeShapeType="1"/>
            </p:cNvSpPr>
            <p:nvPr/>
          </p:nvSpPr>
          <p:spPr bwMode="auto">
            <a:xfrm flipH="1" flipV="1">
              <a:off x="3998" y="3380"/>
              <a:ext cx="16" cy="299"/>
            </a:xfrm>
            <a:prstGeom prst="line">
              <a:avLst/>
            </a:prstGeom>
            <a:noFill/>
            <a:ln w="57150">
              <a:solidFill>
                <a:srgbClr val="0000FF"/>
              </a:solidFill>
              <a:round/>
              <a:headEnd/>
              <a:tailEnd type="triangle" w="med" len="med"/>
            </a:ln>
            <a:effectLst/>
          </p:spPr>
          <p:txBody>
            <a:bodyPr/>
            <a:lstStyle/>
            <a:p>
              <a:endParaRPr lang="zh-CN" altLang="en-US"/>
            </a:p>
          </p:txBody>
        </p:sp>
      </p:grpSp>
      <p:sp>
        <p:nvSpPr>
          <p:cNvPr id="128056" name="Rectangle 56"/>
          <p:cNvSpPr>
            <a:spLocks noChangeArrowheads="1"/>
          </p:cNvSpPr>
          <p:nvPr/>
        </p:nvSpPr>
        <p:spPr bwMode="auto">
          <a:xfrm>
            <a:off x="8270123" y="3644018"/>
            <a:ext cx="935423" cy="400110"/>
          </a:xfrm>
          <a:prstGeom prst="rect">
            <a:avLst/>
          </a:prstGeom>
          <a:noFill/>
          <a:ln w="9525">
            <a:noFill/>
            <a:miter lim="800000"/>
            <a:headEnd/>
            <a:tailEnd/>
          </a:ln>
          <a:effectLst/>
        </p:spPr>
        <p:txBody>
          <a:bodyPr wrap="square">
            <a:spAutoFit/>
          </a:bodyPr>
          <a:lstStyle/>
          <a:p>
            <a:r>
              <a:rPr kumimoji="1" lang="zh-CN" altLang="en-US" sz="2000" b="1" dirty="0">
                <a:solidFill>
                  <a:srgbClr val="FF0000"/>
                </a:solidFill>
              </a:rPr>
              <a:t>得到</a:t>
            </a:r>
            <a:r>
              <a:rPr kumimoji="1" lang="en-US" altLang="zh-CN" sz="2000" b="1" dirty="0">
                <a:solidFill>
                  <a:srgbClr val="0000FF"/>
                </a:solidFill>
              </a:rPr>
              <a:t>e</a:t>
            </a:r>
            <a:r>
              <a:rPr kumimoji="1" lang="en-US" altLang="zh-CN" sz="2000" b="1" baseline="30000" dirty="0">
                <a:solidFill>
                  <a:srgbClr val="0000FF"/>
                </a:solidFill>
              </a:rPr>
              <a:t>-</a:t>
            </a:r>
          </a:p>
        </p:txBody>
      </p:sp>
      <p:sp>
        <p:nvSpPr>
          <p:cNvPr id="128057" name="Text Box 57"/>
          <p:cNvSpPr txBox="1">
            <a:spLocks noChangeArrowheads="1"/>
          </p:cNvSpPr>
          <p:nvPr/>
        </p:nvSpPr>
        <p:spPr bwMode="auto">
          <a:xfrm>
            <a:off x="6553201" y="2431921"/>
            <a:ext cx="3242732" cy="427038"/>
          </a:xfrm>
          <a:prstGeom prst="rect">
            <a:avLst/>
          </a:prstGeom>
          <a:noFill/>
          <a:ln w="9525">
            <a:noFill/>
            <a:miter lim="800000"/>
            <a:headEnd/>
            <a:tailEnd/>
          </a:ln>
          <a:effectLst/>
        </p:spPr>
        <p:txBody>
          <a:bodyPr wrap="square" lIns="0" tIns="0" rIns="0" bIns="0">
            <a:spAutoFit/>
          </a:bodyPr>
          <a:lstStyle/>
          <a:p>
            <a:r>
              <a:rPr kumimoji="1" lang="en-US" altLang="zh-CN" sz="2800" b="1" dirty="0">
                <a:solidFill>
                  <a:srgbClr val="FF0000"/>
                </a:solidFill>
              </a:rPr>
              <a:t>0      </a:t>
            </a:r>
            <a:r>
              <a:rPr kumimoji="1" lang="en-US" altLang="zh-CN" sz="2800" b="1" dirty="0" smtClean="0">
                <a:solidFill>
                  <a:srgbClr val="FF0000"/>
                </a:solidFill>
              </a:rPr>
              <a:t>    </a:t>
            </a:r>
            <a:r>
              <a:rPr kumimoji="1" lang="en-US" altLang="zh-CN" sz="2800" b="1" dirty="0">
                <a:solidFill>
                  <a:srgbClr val="0000FF"/>
                </a:solidFill>
              </a:rPr>
              <a:t>0</a:t>
            </a:r>
            <a:r>
              <a:rPr kumimoji="1" lang="en-US" altLang="zh-CN" sz="2800" b="1" dirty="0">
                <a:solidFill>
                  <a:srgbClr val="FF0000"/>
                </a:solidFill>
              </a:rPr>
              <a:t>              +1 </a:t>
            </a:r>
            <a:r>
              <a:rPr kumimoji="1" lang="en-US" altLang="zh-CN" sz="2800" b="1" dirty="0" smtClean="0">
                <a:solidFill>
                  <a:srgbClr val="0000FF"/>
                </a:solidFill>
              </a:rPr>
              <a:t>-</a:t>
            </a:r>
            <a:r>
              <a:rPr kumimoji="1" lang="en-US" altLang="zh-CN" sz="2800" b="1" dirty="0">
                <a:solidFill>
                  <a:srgbClr val="0000FF"/>
                </a:solidFill>
              </a:rPr>
              <a:t>1</a:t>
            </a:r>
          </a:p>
        </p:txBody>
      </p:sp>
      <p:grpSp>
        <p:nvGrpSpPr>
          <p:cNvPr id="11" name="Group 58"/>
          <p:cNvGrpSpPr>
            <a:grpSpLocks/>
          </p:cNvGrpSpPr>
          <p:nvPr/>
        </p:nvGrpSpPr>
        <p:grpSpPr bwMode="auto">
          <a:xfrm>
            <a:off x="5962650" y="2690532"/>
            <a:ext cx="6216649" cy="660400"/>
            <a:chOff x="2790" y="3065"/>
            <a:chExt cx="2721" cy="416"/>
          </a:xfrm>
        </p:grpSpPr>
        <p:sp>
          <p:nvSpPr>
            <p:cNvPr id="128059" name="Rectangle 59"/>
            <p:cNvSpPr>
              <a:spLocks noChangeArrowheads="1"/>
            </p:cNvSpPr>
            <p:nvPr/>
          </p:nvSpPr>
          <p:spPr bwMode="auto">
            <a:xfrm>
              <a:off x="2790" y="3116"/>
              <a:ext cx="2721" cy="365"/>
            </a:xfrm>
            <a:prstGeom prst="rect">
              <a:avLst/>
            </a:prstGeom>
            <a:noFill/>
            <a:ln w="9525">
              <a:noFill/>
              <a:miter lim="800000"/>
              <a:headEnd/>
              <a:tailEnd/>
            </a:ln>
            <a:effectLst/>
          </p:spPr>
          <p:txBody>
            <a:bodyPr>
              <a:spAutoFit/>
            </a:bodyPr>
            <a:lstStyle/>
            <a:p>
              <a:r>
                <a:rPr lang="en-US" altLang="zh-CN" sz="3200" b="1" dirty="0" smtClean="0">
                  <a:solidFill>
                    <a:srgbClr val="0000FF"/>
                  </a:solidFill>
                </a:rPr>
                <a:t>    </a:t>
              </a:r>
              <a:r>
                <a:rPr lang="en-US" altLang="zh-CN" sz="3200" b="1" dirty="0" smtClean="0"/>
                <a:t>2Na</a:t>
              </a:r>
              <a:r>
                <a:rPr lang="zh-CN" altLang="en-US" sz="3200" b="1" dirty="0"/>
                <a:t>＋</a:t>
              </a:r>
              <a:r>
                <a:rPr lang="en-US" altLang="zh-CN" sz="3200" b="1" dirty="0"/>
                <a:t>Cl</a:t>
              </a:r>
              <a:r>
                <a:rPr lang="en-US" altLang="zh-CN" sz="3200" b="1" baseline="-25000" dirty="0"/>
                <a:t>2</a:t>
              </a:r>
              <a:r>
                <a:rPr lang="en-US" altLang="zh-CN" sz="3200" b="1" dirty="0" smtClean="0"/>
                <a:t>===2NaCl</a:t>
              </a:r>
              <a:endParaRPr lang="en-US" altLang="zh-CN" sz="3200" b="1" dirty="0"/>
            </a:p>
          </p:txBody>
        </p:sp>
        <p:sp>
          <p:nvSpPr>
            <p:cNvPr id="128060" name="Rectangle 60"/>
            <p:cNvSpPr>
              <a:spLocks noChangeArrowheads="1"/>
            </p:cNvSpPr>
            <p:nvPr/>
          </p:nvSpPr>
          <p:spPr bwMode="auto">
            <a:xfrm>
              <a:off x="3653" y="3065"/>
              <a:ext cx="471" cy="233"/>
            </a:xfrm>
            <a:prstGeom prst="rect">
              <a:avLst/>
            </a:prstGeom>
            <a:noFill/>
            <a:ln w="9525">
              <a:noFill/>
              <a:miter lim="800000"/>
              <a:headEnd/>
              <a:tailEnd/>
            </a:ln>
            <a:effectLst/>
          </p:spPr>
          <p:txBody>
            <a:bodyPr>
              <a:spAutoFit/>
            </a:bodyPr>
            <a:lstStyle/>
            <a:p>
              <a:r>
                <a:rPr lang="zh-CN" altLang="en-US" b="1" dirty="0">
                  <a:solidFill>
                    <a:srgbClr val="3333FF"/>
                  </a:solidFill>
                </a:rPr>
                <a:t>点燃</a:t>
              </a:r>
            </a:p>
          </p:txBody>
        </p:sp>
      </p:grpSp>
      <p:sp>
        <p:nvSpPr>
          <p:cNvPr id="128061" name="Rectangle 61"/>
          <p:cNvSpPr>
            <a:spLocks noChangeArrowheads="1"/>
          </p:cNvSpPr>
          <p:nvPr/>
        </p:nvSpPr>
        <p:spPr bwMode="auto">
          <a:xfrm>
            <a:off x="5723121" y="4606731"/>
            <a:ext cx="5829300" cy="523220"/>
          </a:xfrm>
          <a:prstGeom prst="rect">
            <a:avLst/>
          </a:prstGeom>
          <a:noFill/>
          <a:ln w="9525">
            <a:noFill/>
            <a:miter lim="800000"/>
            <a:headEnd/>
            <a:tailEnd/>
          </a:ln>
          <a:effectLst/>
        </p:spPr>
        <p:txBody>
          <a:bodyPr>
            <a:spAutoFit/>
          </a:bodyPr>
          <a:lstStyle/>
          <a:p>
            <a:r>
              <a:rPr lang="zh-CN" altLang="en-US" sz="2800" b="1" dirty="0">
                <a:latin typeface="宋体" pitchFamily="2" charset="-122"/>
              </a:rPr>
              <a:t>化合价升降的原因：</a:t>
            </a:r>
            <a:r>
              <a:rPr lang="zh-CN" altLang="en-US" sz="2800" b="1" dirty="0">
                <a:solidFill>
                  <a:srgbClr val="FF0000"/>
                </a:solidFill>
                <a:latin typeface="宋体" pitchFamily="2" charset="-122"/>
              </a:rPr>
              <a:t>电子</a:t>
            </a:r>
            <a:r>
              <a:rPr lang="zh-CN" altLang="en-US" sz="2800" b="1" dirty="0" smtClean="0">
                <a:solidFill>
                  <a:srgbClr val="FF0000"/>
                </a:solidFill>
                <a:latin typeface="宋体" pitchFamily="2" charset="-122"/>
              </a:rPr>
              <a:t>的转移</a:t>
            </a:r>
            <a:endParaRPr lang="zh-CN" altLang="en-US" sz="2800" b="1" dirty="0">
              <a:solidFill>
                <a:srgbClr val="FF0000"/>
              </a:solidFill>
              <a:latin typeface="宋体" pitchFamily="2"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80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8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80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80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80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80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80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805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804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805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280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26" grpId="0"/>
      <p:bldP spid="128027" grpId="0" animBg="1"/>
      <p:bldP spid="128028" grpId="0"/>
      <p:bldP spid="128029" grpId="0"/>
      <p:bldP spid="128030" grpId="0" animBg="1"/>
      <p:bldP spid="128031" grpId="0" animBg="1"/>
      <p:bldP spid="128037" grpId="0" animBg="1"/>
      <p:bldP spid="128049" grpId="0"/>
      <p:bldP spid="128056" grpId="0"/>
      <p:bldP spid="128057" grpId="0"/>
      <p:bldP spid="12806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毕业活动策划"/>
  <p:tag name="KSO_WM_DOC_GUID" val="{42bd8650-b790-4050-be52-eb8cba04ccd4}"/>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大都市</Template>
  <TotalTime>4734</TotalTime>
  <Words>1836</Words>
  <Application>Microsoft Office PowerPoint</Application>
  <PresentationFormat>宽屏</PresentationFormat>
  <Paragraphs>235</Paragraphs>
  <Slides>25</Slides>
  <Notes>3</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MingLiU</vt:lpstr>
      <vt:lpstr>黑体</vt:lpstr>
      <vt:lpstr>楷体_GB2312</vt:lpstr>
      <vt:lpstr>宋体</vt:lpstr>
      <vt:lpstr>Arial</vt:lpstr>
      <vt:lpstr>Calibri</vt:lpstr>
      <vt:lpstr>Courier New</vt:lpstr>
      <vt:lpstr>Garamond</vt:lpstr>
      <vt:lpstr>Times New Roman</vt:lpstr>
      <vt:lpstr>Wingdings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毕业活动策划</dc:title>
  <dc:creator>Administrator</dc:creator>
  <cp:lastModifiedBy>Administrator</cp:lastModifiedBy>
  <cp:revision>325</cp:revision>
  <dcterms:created xsi:type="dcterms:W3CDTF">2019-01-12T04:39:00Z</dcterms:created>
  <dcterms:modified xsi:type="dcterms:W3CDTF">2019-09-26T06:14:00Z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2052-11.1.0.8527</vt:lpwstr>
  </property>
</Properties>
</file>