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</p:sldMasterIdLst>
  <p:notesMasterIdLst>
    <p:notesMasterId r:id="rId11"/>
  </p:notesMasterIdLst>
  <p:sldIdLst>
    <p:sldId id="315" r:id="rId9"/>
    <p:sldId id="258" r:id="rId10"/>
    <p:sldId id="312" r:id="rId12"/>
    <p:sldId id="261" r:id="rId13"/>
    <p:sldId id="262" r:id="rId14"/>
    <p:sldId id="265" r:id="rId15"/>
    <p:sldId id="264" r:id="rId16"/>
    <p:sldId id="263" r:id="rId17"/>
    <p:sldId id="267" r:id="rId18"/>
    <p:sldId id="373" r:id="rId19"/>
    <p:sldId id="270" r:id="rId20"/>
    <p:sldId id="290" r:id="rId21"/>
    <p:sldId id="294" r:id="rId22"/>
    <p:sldId id="295" r:id="rId23"/>
    <p:sldId id="296" r:id="rId24"/>
    <p:sldId id="298" r:id="rId25"/>
    <p:sldId id="316" r:id="rId26"/>
    <p:sldId id="317" r:id="rId27"/>
    <p:sldId id="300" r:id="rId28"/>
    <p:sldId id="318" r:id="rId29"/>
    <p:sldId id="319" r:id="rId30"/>
    <p:sldId id="301" r:id="rId31"/>
    <p:sldId id="309" r:id="rId32"/>
    <p:sldId id="310" r:id="rId33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0000"/>
    <a:srgbClr val="990000"/>
    <a:srgbClr val="0000FF"/>
    <a:srgbClr val="FFCCCC"/>
    <a:srgbClr val="FFFF99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493"/>
  </p:normalViewPr>
  <p:slideViewPr>
    <p:cSldViewPr showGuides="1">
      <p:cViewPr varScale="1">
        <p:scale>
          <a:sx n="75" d="100"/>
          <a:sy n="75" d="100"/>
        </p:scale>
        <p:origin x="-1014" y="-90"/>
      </p:cViewPr>
      <p:guideLst>
        <p:guide orient="horz" pos="2160"/>
        <p:guide pos="27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24.xml"/><Relationship Id="rId32" Type="http://schemas.openxmlformats.org/officeDocument/2006/relationships/slide" Target="slides/slide23.xml"/><Relationship Id="rId31" Type="http://schemas.openxmlformats.org/officeDocument/2006/relationships/slide" Target="slides/slide22.xml"/><Relationship Id="rId30" Type="http://schemas.openxmlformats.org/officeDocument/2006/relationships/slide" Target="slides/slide2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0.xml"/><Relationship Id="rId28" Type="http://schemas.openxmlformats.org/officeDocument/2006/relationships/slide" Target="slides/slide19.xml"/><Relationship Id="rId27" Type="http://schemas.openxmlformats.org/officeDocument/2006/relationships/slide" Target="slides/slide18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0" Type="http://schemas.openxmlformats.org/officeDocument/2006/relationships/slide" Target="slides/slide11.xml"/><Relationship Id="rId2" Type="http://schemas.openxmlformats.org/officeDocument/2006/relationships/theme" Target="theme/theme1.xml"/><Relationship Id="rId19" Type="http://schemas.openxmlformats.org/officeDocument/2006/relationships/slide" Target="slides/slide10.xml"/><Relationship Id="rId18" Type="http://schemas.openxmlformats.org/officeDocument/2006/relationships/slide" Target="slides/slide9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0-12-01T08:35:23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</inkml:brush>
  </inkml:definitions>
  <inkml:trace contextRef="#ctx0" brushRef="#br0">4762 12644,'-23'-47,"23"23,-72-24,72 1,0 23,-24 0,-23-47,47 47,-24-24,-24-23,25 23,-25 24,0-23,48 23,-47 0,23 24,0-48,-24 25,25-25,-1 24,0 0,-24 1,1-25,47 48,-24-24,0 0,0 1,24 23,-24-24,1 0,23 24,-24-24,24 0,-48-23,24 47,24-24,-47-24,47 48,-24-47,0 47,24-24,-24 24,1-48,-1 24,0 1,24-1,0 0,0 0,48-24,-48 25,47-25,-23 0,0 1,0 23,23-24,-47 25,0-1,0 24,24-48,0 24,-24 0,0 1,0 23,0-24,0 0,0 0,0 24,0-24,-48-23,48 47,-24 0,-47-24,0 24,-25 0,1 0,-24 0,-24 0,0 0,48 0,-48 0,24 0,-24 0,-24 48,96-25,-24 1,0 24,47-48,-47 24,23-1,-47 25,72-24,-25-24,24 24,1 23,-1-47,48 0,-24 0,-23 0,23 24,0 0,-23-24,47 24,-48-24,24 24,0-1,-47 1,71-24,-48 0,1 24,47-24,-48 48,24-48,-47 23,23 25,24 0,-23-48,47 47,-72 49,48-73,24-23,0 24,-23 24,-25-24,48-1,0 49,-24-48,0 23,24-23,0 0,-47 47,47-47,0 24,-24-1,24-23,0 24,-24 0,24 23,0-23,0-1,-24-23,-23 47,47-23,0-24,0 0,0-24,-24 47,0-23,24 48,-48-49,48 25,-23-24,23 23,0-23,0 24,0-24,0 23,0 25,0-25,0-23,0 48,0-25,0-23,0 48,0-49,-24 25,24 0,0-1,0 1,0 23,0-23,0-24,0 23,24 1,-1 0,-23-1,24-23,0 24,0-48,0 23,23 25,-47-48,48 24,23 24,25-1,-1 1,95-48,-47 0,-48 24,1-24,94 23,-71-23,0 0,-23 0,70 0,1 0,-119 0,47 0,-48 0,-47 0,48 0,24-23,-25-1,-47 0,24 24,24-24,-25-23,73-1,-96 0,71 24,-23-23,-1 23,25-47,-25 47,1-24,23 24,-23 1,47-25,24 24,-95 0,24 0,-48 24,47-47,1 23,-24-24,0 1,0-1,-24 24,23-23,25-25,-24 25,47-1,-47 0,0-23,47 0,-47-25,24 25,-24-1,23-23,1 0,23 23,-23 1,-48 0,24-1,23 48,-47-47,0 47,0-24,48 25,-48-25,0 48,0-24,0-23,0 23,0 0,0 0,0 0,24-23,-24 23,0 24,0-24,0 0,0 24,0-24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4100" name="幻灯片图像占位符 4099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4100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8194" name="幻灯片图像占位符 8193"/>
          <p:cNvSpPr>
            <a:spLocks noRot="1" noTextEdit="1"/>
          </p:cNvSpPr>
          <p:nvPr>
            <p:ph type="sldImg"/>
          </p:nvPr>
        </p:nvSpPr>
        <p:spPr/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4338" name="幻灯片图像占位符 14337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6386" name="幻灯片图像占位符 1638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7" name="文本占位符 1638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8434" name="幻灯片图像占位符 18433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26626" name="幻灯片图像占位符 2662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6627" name="文本占位符 2662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7042" name="标题 87041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7043" name="副标题 87042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87044" name="日期占位符 87043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7045" name="页脚占位符 87044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7046" name="灯片编号占位符 87045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7047" name="文本框 87046"/>
          <p:cNvSpPr txBox="1"/>
          <p:nvPr/>
        </p:nvSpPr>
        <p:spPr>
          <a:xfrm>
            <a:off x="304800" y="3886200"/>
            <a:ext cx="611188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许昌县实验中学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u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685800"/>
            <a:ext cx="2135981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84119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9090" name="标题 89089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buClrTx/>
              <a:buSzTx/>
              <a:buFontTx/>
              <a:defRPr sz="40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9091" name="副标题 89090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1pPr>
            <a:lvl2pPr marL="457200" lvl="1" indent="14605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2pPr>
            <a:lvl3pPr marL="909955" lvl="2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3pPr>
            <a:lvl4pPr marL="130683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4pPr>
            <a:lvl5pPr marL="1695450" lvl="4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89092" name="日期占位符 8909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9093" name="页脚占位符 8909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89094" name="灯片编号占位符 8909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9095" name="任意多边形 89094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A1" fmla="val 618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 algn="l"/>
            <a:endParaRPr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91138" name="标题 91137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1139" name="副标题 91138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91140" name="日期占位符 91139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1141" name="页脚占位符 91140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1142" name="灯片编号占位符 91141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1143" name="文本框 91142"/>
          <p:cNvSpPr txBox="1"/>
          <p:nvPr/>
        </p:nvSpPr>
        <p:spPr>
          <a:xfrm>
            <a:off x="304800" y="3886200"/>
            <a:ext cx="611188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许昌县实验中学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u"/>
  </p:transition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685800"/>
            <a:ext cx="2135981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84119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93186" name="标题 93185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buClrTx/>
              <a:buSzTx/>
              <a:buFontTx/>
              <a:defRPr sz="40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3187" name="副标题 93186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1pPr>
            <a:lvl2pPr marL="457200" lvl="1" indent="14605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2pPr>
            <a:lvl3pPr marL="909955" lvl="2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3pPr>
            <a:lvl4pPr marL="130683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4pPr>
            <a:lvl5pPr marL="1695450" lvl="4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93188" name="日期占位符 9318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3189" name="页脚占位符 9318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93190" name="灯片编号占位符 9318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3191" name="任意多边形 93190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A1" fmla="val 618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 algn="l"/>
            <a:endParaRPr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u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39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3975" name="文本框 83974"/>
          <p:cNvSpPr txBox="1"/>
          <p:nvPr/>
        </p:nvSpPr>
        <p:spPr>
          <a:xfrm>
            <a:off x="304800" y="3886200"/>
            <a:ext cx="611188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许昌县实验中学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u"/>
  </p:transition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4994" name="标题 8499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4995" name="文本占位符 849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4996" name="日期占位符 8499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4997" name="页脚占位符 8499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4998" name="灯片编号占位符 8499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6018" name="标题 86017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6019" name="文本占位符 86018"/>
          <p:cNvSpPr>
            <a:spLocks noGrp="1" noRot="1"/>
          </p:cNvSpPr>
          <p:nvPr>
            <p:ph type="body" idx="1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6020" name="日期占位符 86019"/>
          <p:cNvSpPr>
            <a:spLocks noGrp="1"/>
          </p:cNvSpPr>
          <p:nvPr>
            <p:ph type="dt" sz="half" idx="2"/>
          </p:nvPr>
        </p:nvSpPr>
        <p:spPr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6021" name="页脚占位符 86020"/>
          <p:cNvSpPr>
            <a:spLocks noGrp="1"/>
          </p:cNvSpPr>
          <p:nvPr>
            <p:ph type="ftr" sz="quarter" idx="3"/>
          </p:nvPr>
        </p:nvSpPr>
        <p:spPr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6022" name="灯片编号占位符 86021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6023" name="文本框 86022"/>
          <p:cNvSpPr txBox="1"/>
          <p:nvPr/>
        </p:nvSpPr>
        <p:spPr>
          <a:xfrm>
            <a:off x="304800" y="3886200"/>
            <a:ext cx="611188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许昌县实验中学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u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8066" name="标题 8806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8067" name="文本占位符 88066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8068" name="任意多边形 88067"/>
          <p:cNvSpPr/>
          <p:nvPr/>
        </p:nvSpPr>
        <p:spPr>
          <a:xfrm>
            <a:off x="609600" y="1566863"/>
            <a:ext cx="7958138" cy="109537"/>
          </a:xfrm>
          <a:custGeom>
            <a:avLst/>
            <a:gdLst>
              <a:gd name="A1" fmla="val 585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 algn="l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88069" name="直接连接符 88068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8070" name="日期占位符 88069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8071" name="页脚占位符 8807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88072" name="灯片编号占位符 8807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90114" name="标题 90113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0115" name="文本占位符 90114"/>
          <p:cNvSpPr>
            <a:spLocks noGrp="1" noRot="1"/>
          </p:cNvSpPr>
          <p:nvPr>
            <p:ph type="body" idx="1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0116" name="日期占位符 90115"/>
          <p:cNvSpPr>
            <a:spLocks noGrp="1"/>
          </p:cNvSpPr>
          <p:nvPr>
            <p:ph type="dt" sz="half" idx="2"/>
          </p:nvPr>
        </p:nvSpPr>
        <p:spPr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0117" name="页脚占位符 90116"/>
          <p:cNvSpPr>
            <a:spLocks noGrp="1"/>
          </p:cNvSpPr>
          <p:nvPr>
            <p:ph type="ftr" sz="quarter" idx="3"/>
          </p:nvPr>
        </p:nvSpPr>
        <p:spPr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0118" name="灯片编号占位符 90117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0119" name="文本框 90118"/>
          <p:cNvSpPr txBox="1"/>
          <p:nvPr/>
        </p:nvSpPr>
        <p:spPr>
          <a:xfrm>
            <a:off x="304800" y="3886200"/>
            <a:ext cx="611188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许昌县实验中学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ll dir="ru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92162" name="标题 9216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63" name="文本占位符 92162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2164" name="任意多边形 92163"/>
          <p:cNvSpPr/>
          <p:nvPr/>
        </p:nvSpPr>
        <p:spPr>
          <a:xfrm>
            <a:off x="609600" y="1566863"/>
            <a:ext cx="7958138" cy="109537"/>
          </a:xfrm>
          <a:custGeom>
            <a:avLst/>
            <a:gdLst>
              <a:gd name="A1" fmla="val 585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 algn="l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92165" name="直接连接符 92164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166" name="日期占位符 9216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167" name="页脚占位符 9216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92168" name="灯片编号占位符 9216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image" Target="../media/image1.png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2" Type="http://schemas.openxmlformats.org/officeDocument/2006/relationships/slideLayout" Target="../slideLayouts/slideLayout7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2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3410" y="1899285"/>
            <a:ext cx="76777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 b="1">
                <a:solidFill>
                  <a:srgbClr val="FF0000"/>
                </a:solidFill>
              </a:rPr>
              <a:t>第四节  离子反应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矩形 1"/>
          <p:cNvSpPr/>
          <p:nvPr>
            <p:custDataLst>
              <p:tags r:id="rId1"/>
            </p:custDataLst>
          </p:nvPr>
        </p:nvSpPr>
        <p:spPr>
          <a:xfrm>
            <a:off x="126365" y="0"/>
            <a:ext cx="60020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100000"/>
              <a:buFontTx/>
            </a:pPr>
            <a:r>
              <a:rPr lang="en-US" altLang="zh-CN" sz="2800" b="1">
                <a:solidFill>
                  <a:srgbClr val="FF0000"/>
                </a:solidFill>
              </a:rPr>
              <a:t> 【</a:t>
            </a:r>
            <a:r>
              <a:rPr lang="zh-CN" altLang="en-US" sz="2800" b="1">
                <a:solidFill>
                  <a:srgbClr val="FF0000"/>
                </a:solidFill>
              </a:rPr>
              <a:t>常见考点</a:t>
            </a:r>
            <a:r>
              <a:rPr lang="en-US" altLang="zh-CN" sz="2800" b="1">
                <a:solidFill>
                  <a:srgbClr val="FF0000"/>
                </a:solidFill>
              </a:rPr>
              <a:t>】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离子方程式的正误判断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18435" name="Rectangle 4"/>
          <p:cNvSpPr/>
          <p:nvPr>
            <p:custDataLst>
              <p:tags r:id="rId2"/>
            </p:custDataLst>
          </p:nvPr>
        </p:nvSpPr>
        <p:spPr>
          <a:xfrm>
            <a:off x="228600" y="685800"/>
            <a:ext cx="7978775" cy="746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>
                <a:latin typeface="宋体" panose="02010600030101010101" pitchFamily="2" charset="-122"/>
              </a:rPr>
              <a:t>1</a:t>
            </a:r>
            <a:r>
              <a:rPr lang="en-US" altLang="zh-CN" sz="2800" b="1">
                <a:latin typeface="宋体" panose="02010600030101010101" pitchFamily="2" charset="-122"/>
              </a:rPr>
              <a:t>.</a:t>
            </a:r>
            <a:r>
              <a:rPr lang="zh-CN" altLang="en-US" sz="2800" b="1">
                <a:latin typeface="宋体" panose="02010600030101010101" pitchFamily="2" charset="-122"/>
              </a:rPr>
              <a:t>看是否符合客观事实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 b="1">
                <a:solidFill>
                  <a:srgbClr val="0066FF"/>
                </a:solidFill>
                <a:latin typeface="宋体" panose="02010600030101010101" pitchFamily="2" charset="-122"/>
              </a:rPr>
              <a:t>  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例：铁与稀盐酸反应  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2Fe+6H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= 2Fe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3+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+3H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2 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↑</a:t>
            </a:r>
            <a:endParaRPr lang="en-US" altLang="zh-CN" sz="2800" b="1">
              <a:solidFill>
                <a:srgbClr val="9933FF"/>
              </a:solidFill>
              <a:latin typeface="宋体" panose="02010600030101010101" pitchFamily="2" charset="-122"/>
            </a:endParaRPr>
          </a:p>
        </p:txBody>
      </p:sp>
      <p:sp>
        <p:nvSpPr>
          <p:cNvPr id="18436" name="Text Box 2"/>
          <p:cNvSpPr/>
          <p:nvPr>
            <p:custDataLst>
              <p:tags r:id="rId3"/>
            </p:custDataLst>
          </p:nvPr>
        </p:nvSpPr>
        <p:spPr>
          <a:xfrm>
            <a:off x="228600" y="1676400"/>
            <a:ext cx="8458200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 b="1"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latin typeface="宋体" panose="02010600030101010101" pitchFamily="2" charset="-122"/>
              </a:rPr>
              <a:t>看拆分是否正确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zh-CN" altLang="en-US" sz="2800" b="1">
                <a:latin typeface="宋体" panose="02010600030101010101" pitchFamily="2" charset="-122"/>
              </a:rPr>
              <a:t>  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例：石灰石溶于稀盐酸：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CO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－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+ 2H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= H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O + CO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↑</a:t>
            </a:r>
            <a:endParaRPr lang="en-US" altLang="zh-CN" sz="2800" b="1">
              <a:solidFill>
                <a:srgbClr val="9933FF"/>
              </a:solidFill>
              <a:latin typeface="宋体" panose="02010600030101010101" pitchFamily="2" charset="-122"/>
            </a:endParaRPr>
          </a:p>
        </p:txBody>
      </p:sp>
      <p:sp>
        <p:nvSpPr>
          <p:cNvPr id="18437" name="Rectangle 9"/>
          <p:cNvSpPr/>
          <p:nvPr>
            <p:custDataLst>
              <p:tags r:id="rId4"/>
            </p:custDataLst>
          </p:nvPr>
        </p:nvSpPr>
        <p:spPr>
          <a:xfrm>
            <a:off x="0" y="2590800"/>
            <a:ext cx="8915400" cy="10398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  <a:buSzPct val="100000"/>
              <a:buFontTx/>
            </a:pP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3.</a:t>
            </a:r>
            <a:r>
              <a:rPr lang="zh-CN" altLang="en-US" sz="2800" b="1">
                <a:latin typeface="宋体" panose="02010600030101010101" pitchFamily="2" charset="-122"/>
              </a:rPr>
              <a:t>看是否符合质量守恒、电荷守恒、电子得失守恒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  <a:buSzPct val="100000"/>
              <a:buFontTx/>
            </a:pPr>
            <a:r>
              <a:rPr lang="zh-CN" altLang="en-US" sz="2800" b="1">
                <a:latin typeface="宋体" panose="02010600030101010101" pitchFamily="2" charset="-122"/>
              </a:rPr>
              <a:t>   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例：铜与氯化铁溶液的反应  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Cu+ Fe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3+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= Cu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2+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+Fe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2+</a:t>
            </a:r>
            <a:endParaRPr lang="en-US" altLang="zh-CN" sz="2800" b="1">
              <a:solidFill>
                <a:srgbClr val="9933FF"/>
              </a:solidFill>
              <a:latin typeface="宋体" panose="02010600030101010101" pitchFamily="2" charset="-122"/>
            </a:endParaRPr>
          </a:p>
        </p:txBody>
      </p:sp>
      <p:sp>
        <p:nvSpPr>
          <p:cNvPr id="18438" name="Text Box 7"/>
          <p:cNvSpPr/>
          <p:nvPr>
            <p:custDataLst>
              <p:tags r:id="rId5"/>
            </p:custDataLst>
          </p:nvPr>
        </p:nvSpPr>
        <p:spPr>
          <a:xfrm>
            <a:off x="152400" y="3962400"/>
            <a:ext cx="8839200" cy="1169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 b="1">
                <a:latin typeface="宋体" panose="02010600030101010101" pitchFamily="2" charset="-122"/>
              </a:rPr>
              <a:t>4.</a:t>
            </a:r>
            <a:r>
              <a:rPr lang="zh-CN" altLang="en-US" sz="2800" b="1">
                <a:latin typeface="宋体" panose="02010600030101010101" pitchFamily="2" charset="-122"/>
              </a:rPr>
              <a:t>看是否漏掉离子反应或阴、阳离子个数配比是否正确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zh-CN" altLang="en-US" sz="2800" b="1">
                <a:latin typeface="宋体" panose="02010600030101010101" pitchFamily="2" charset="-122"/>
              </a:rPr>
              <a:t>  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例：氢氧化钡溶液与稀硫酸溶液</a:t>
            </a:r>
            <a:endParaRPr lang="en-US" altLang="zh-CN" sz="2800" b="1">
              <a:solidFill>
                <a:srgbClr val="9933FF"/>
              </a:solidFill>
              <a:latin typeface="宋体" panose="02010600030101010101" pitchFamily="2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 Ba</a:t>
            </a:r>
            <a:r>
              <a:rPr lang="en-US" altLang="zh-CN" sz="2800" b="1" baseline="50000">
                <a:solidFill>
                  <a:srgbClr val="9933FF"/>
                </a:solidFill>
                <a:latin typeface="宋体" panose="02010600030101010101" pitchFamily="2" charset="-122"/>
              </a:rPr>
              <a:t>2+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+SO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2800" b="1" baseline="50000">
                <a:solidFill>
                  <a:srgbClr val="9933FF"/>
                </a:solidFill>
                <a:latin typeface="宋体" panose="02010600030101010101" pitchFamily="2" charset="-122"/>
              </a:rPr>
              <a:t>2-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=BaSO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4   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或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Ba</a:t>
            </a:r>
            <a:r>
              <a:rPr lang="en-US" altLang="zh-CN" sz="2800" b="1" baseline="50000">
                <a:solidFill>
                  <a:srgbClr val="9933FF"/>
                </a:solidFill>
                <a:latin typeface="宋体" panose="02010600030101010101" pitchFamily="2" charset="-122"/>
              </a:rPr>
              <a:t>2+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+OH</a:t>
            </a:r>
            <a:r>
              <a:rPr lang="en-US" altLang="zh-CN" sz="2800" b="1" baseline="62000">
                <a:solidFill>
                  <a:srgbClr val="9933FF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+H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+SO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2800" b="1" baseline="40000">
                <a:solidFill>
                  <a:srgbClr val="9933FF"/>
                </a:solidFill>
                <a:latin typeface="宋体" panose="02010600030101010101" pitchFamily="2" charset="-122"/>
              </a:rPr>
              <a:t>2-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=BaSO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+H</a:t>
            </a:r>
            <a:r>
              <a:rPr lang="en-US" altLang="zh-CN" sz="2800" b="1" baseline="-25000">
                <a:solidFill>
                  <a:srgbClr val="9933FF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O</a:t>
            </a:r>
            <a:endParaRPr lang="zh-CN" altLang="en-US" sz="2800" b="1">
              <a:solidFill>
                <a:srgbClr val="9933FF"/>
              </a:solidFill>
              <a:latin typeface="宋体" panose="02010600030101010101" pitchFamily="2" charset="-122"/>
            </a:endParaRPr>
          </a:p>
        </p:txBody>
      </p:sp>
      <p:sp>
        <p:nvSpPr>
          <p:cNvPr id="18439" name="矩形 2"/>
          <p:cNvSpPr/>
          <p:nvPr>
            <p:custDataLst>
              <p:tags r:id="rId6"/>
            </p:custDataLst>
          </p:nvPr>
        </p:nvSpPr>
        <p:spPr>
          <a:xfrm>
            <a:off x="152400" y="5334000"/>
            <a:ext cx="8991600" cy="1169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  <a:buSzPct val="100000"/>
              <a:buFontTx/>
            </a:pPr>
            <a:r>
              <a:rPr lang="en-US" altLang="zh-CN" sz="2800" b="1">
                <a:latin typeface="宋体" panose="02010600030101010101" pitchFamily="2" charset="-122"/>
              </a:rPr>
              <a:t>5.</a:t>
            </a:r>
            <a:r>
              <a:rPr lang="zh-CN" altLang="en-US" sz="2800" b="1">
                <a:latin typeface="宋体" panose="02010600030101010101" pitchFamily="2" charset="-122"/>
              </a:rPr>
              <a:t>看“</a:t>
            </a:r>
            <a:r>
              <a:rPr lang="en-US" altLang="zh-CN" sz="2800" b="1">
                <a:latin typeface="宋体" panose="02010600030101010101" pitchFamily="2" charset="-122"/>
              </a:rPr>
              <a:t>==”“   ”“↑”“↓”</a:t>
            </a:r>
            <a:r>
              <a:rPr lang="zh-CN" altLang="en-US" sz="2800" b="1">
                <a:latin typeface="宋体" panose="02010600030101010101" pitchFamily="2" charset="-122"/>
              </a:rPr>
              <a:t>等是否正确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>
              <a:buSzPct val="100000"/>
              <a:buFontTx/>
            </a:pP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  例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用饱和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FeCl</a:t>
            </a:r>
            <a:r>
              <a:rPr lang="en-US" altLang="zh-CN" sz="2800" b="1" baseline="-30000">
                <a:solidFill>
                  <a:srgbClr val="9933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9933FF"/>
                </a:solidFill>
                <a:latin typeface="宋体" panose="02010600030101010101" pitchFamily="2" charset="-122"/>
              </a:rPr>
              <a:t>溶液制备氢氧化铁胶体   </a:t>
            </a:r>
            <a:endParaRPr lang="en-US" altLang="zh-CN" sz="2800" b="1">
              <a:solidFill>
                <a:srgbClr val="9933FF"/>
              </a:solidFill>
              <a:latin typeface="宋体" panose="02010600030101010101" pitchFamily="2" charset="-122"/>
            </a:endParaRPr>
          </a:p>
          <a:p>
            <a:pPr>
              <a:buSzPct val="100000"/>
              <a:buFontTx/>
            </a:pP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   Fe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3+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+3H</a:t>
            </a:r>
            <a:r>
              <a:rPr lang="en-US" altLang="zh-CN" sz="2800" b="1" baseline="-30000">
                <a:solidFill>
                  <a:srgbClr val="9933FF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O==Fe(OH)</a:t>
            </a:r>
            <a:r>
              <a:rPr lang="en-US" altLang="zh-CN" sz="2800" b="1" baseline="-30000">
                <a:solidFill>
                  <a:srgbClr val="9933FF"/>
                </a:solidFill>
                <a:latin typeface="宋体" panose="02010600030101010101" pitchFamily="2" charset="-122"/>
              </a:rPr>
              <a:t>3  </a:t>
            </a:r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+3H</a:t>
            </a:r>
            <a:r>
              <a:rPr lang="en-US" altLang="zh-CN" sz="2800" b="1" baseline="30000">
                <a:solidFill>
                  <a:srgbClr val="9933FF"/>
                </a:solidFill>
                <a:latin typeface="宋体" panose="02010600030101010101" pitchFamily="2" charset="-122"/>
              </a:rPr>
              <a:t>+</a:t>
            </a:r>
            <a:endParaRPr lang="zh-CN" altLang="en-US" sz="2800" b="1">
              <a:solidFill>
                <a:srgbClr val="9933FF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pic>
        <p:nvPicPr>
          <p:cNvPr id="18440" name="Picture 14" descr="可逆符号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399790" y="5334000"/>
            <a:ext cx="352425" cy="1047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8441" name="Group 15"/>
          <p:cNvGrpSpPr/>
          <p:nvPr/>
        </p:nvGrpSpPr>
        <p:grpSpPr>
          <a:xfrm>
            <a:off x="8077200" y="1066800"/>
            <a:ext cx="152400" cy="152400"/>
            <a:chOff x="3787" y="754"/>
            <a:chExt cx="454" cy="363"/>
          </a:xfrm>
        </p:grpSpPr>
        <p:sp>
          <p:nvSpPr>
            <p:cNvPr id="18442" name="Line 16"/>
            <p:cNvSpPr/>
            <p:nvPr>
              <p:custDataLst>
                <p:tags r:id="rId9"/>
              </p:custDataLst>
            </p:nvPr>
          </p:nvSpPr>
          <p:spPr>
            <a:xfrm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defTabSz="914400">
                <a:buClrTx/>
                <a:buSzPct val="100000"/>
                <a:buFontTx/>
              </a:pP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cxnSp>
          <p:nvCxnSpPr>
            <p:cNvPr id="18443" name="Line 17"/>
            <p:cNvCxnSpPr/>
            <p:nvPr>
              <p:custDataLst>
                <p:tags r:id="rId10"/>
              </p:custDataLst>
            </p:nvPr>
          </p:nvCxnSpPr>
          <p:spPr>
            <a:xfrm flipH="1"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44" name="Group 15"/>
          <p:cNvGrpSpPr/>
          <p:nvPr/>
        </p:nvGrpSpPr>
        <p:grpSpPr>
          <a:xfrm>
            <a:off x="8534400" y="2133600"/>
            <a:ext cx="152400" cy="152400"/>
            <a:chOff x="3787" y="754"/>
            <a:chExt cx="454" cy="363"/>
          </a:xfrm>
        </p:grpSpPr>
        <p:sp>
          <p:nvSpPr>
            <p:cNvPr id="18445" name="Line 16"/>
            <p:cNvSpPr/>
            <p:nvPr>
              <p:custDataLst>
                <p:tags r:id="rId11"/>
              </p:custDataLst>
            </p:nvPr>
          </p:nvSpPr>
          <p:spPr>
            <a:xfrm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defTabSz="914400">
                <a:buClrTx/>
                <a:buSzPct val="100000"/>
                <a:buFontTx/>
              </a:pP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cxnSp>
          <p:nvCxnSpPr>
            <p:cNvPr id="18446" name="Line 17"/>
            <p:cNvCxnSpPr/>
            <p:nvPr>
              <p:custDataLst>
                <p:tags r:id="rId12"/>
              </p:custDataLst>
            </p:nvPr>
          </p:nvCxnSpPr>
          <p:spPr>
            <a:xfrm flipH="1"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47" name="Group 15"/>
          <p:cNvGrpSpPr/>
          <p:nvPr/>
        </p:nvGrpSpPr>
        <p:grpSpPr>
          <a:xfrm>
            <a:off x="8763000" y="3200400"/>
            <a:ext cx="152400" cy="152400"/>
            <a:chOff x="3787" y="754"/>
            <a:chExt cx="454" cy="363"/>
          </a:xfrm>
        </p:grpSpPr>
        <p:sp>
          <p:nvSpPr>
            <p:cNvPr id="18448" name="Line 16"/>
            <p:cNvSpPr/>
            <p:nvPr>
              <p:custDataLst>
                <p:tags r:id="rId13"/>
              </p:custDataLst>
            </p:nvPr>
          </p:nvSpPr>
          <p:spPr>
            <a:xfrm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defTabSz="914400">
                <a:buClrTx/>
                <a:buSzPct val="100000"/>
                <a:buFontTx/>
              </a:pP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cxnSp>
          <p:nvCxnSpPr>
            <p:cNvPr id="18449" name="Line 17"/>
            <p:cNvCxnSpPr/>
            <p:nvPr>
              <p:custDataLst>
                <p:tags r:id="rId14"/>
              </p:custDataLst>
            </p:nvPr>
          </p:nvCxnSpPr>
          <p:spPr>
            <a:xfrm flipH="1"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50" name="Group 15"/>
          <p:cNvGrpSpPr/>
          <p:nvPr/>
        </p:nvGrpSpPr>
        <p:grpSpPr>
          <a:xfrm>
            <a:off x="8458200" y="4800600"/>
            <a:ext cx="152400" cy="152400"/>
            <a:chOff x="3787" y="754"/>
            <a:chExt cx="454" cy="363"/>
          </a:xfrm>
        </p:grpSpPr>
        <p:sp>
          <p:nvSpPr>
            <p:cNvPr id="18451" name="Line 16"/>
            <p:cNvSpPr/>
            <p:nvPr>
              <p:custDataLst>
                <p:tags r:id="rId15"/>
              </p:custDataLst>
            </p:nvPr>
          </p:nvSpPr>
          <p:spPr>
            <a:xfrm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defTabSz="914400">
                <a:buClrTx/>
                <a:buSzPct val="100000"/>
                <a:buFontTx/>
              </a:pP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cxnSp>
          <p:nvCxnSpPr>
            <p:cNvPr id="18452" name="Line 17"/>
            <p:cNvCxnSpPr/>
            <p:nvPr>
              <p:custDataLst>
                <p:tags r:id="rId16"/>
              </p:custDataLst>
            </p:nvPr>
          </p:nvCxnSpPr>
          <p:spPr>
            <a:xfrm flipH="1"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53" name="Group 15"/>
          <p:cNvGrpSpPr/>
          <p:nvPr/>
        </p:nvGrpSpPr>
        <p:grpSpPr>
          <a:xfrm>
            <a:off x="5029200" y="6172200"/>
            <a:ext cx="152400" cy="152400"/>
            <a:chOff x="3787" y="754"/>
            <a:chExt cx="454" cy="363"/>
          </a:xfrm>
        </p:grpSpPr>
        <p:sp>
          <p:nvSpPr>
            <p:cNvPr id="18454" name="Line 16"/>
            <p:cNvSpPr/>
            <p:nvPr>
              <p:custDataLst>
                <p:tags r:id="rId17"/>
              </p:custDataLst>
            </p:nvPr>
          </p:nvSpPr>
          <p:spPr>
            <a:xfrm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defTabSz="914400">
                <a:buClrTx/>
                <a:buSzPct val="100000"/>
                <a:buFontTx/>
              </a:pP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cxnSp>
          <p:nvCxnSpPr>
            <p:cNvPr id="18455" name="Line 17"/>
            <p:cNvCxnSpPr/>
            <p:nvPr>
              <p:custDataLst>
                <p:tags r:id="rId18"/>
              </p:custDataLst>
            </p:nvPr>
          </p:nvCxnSpPr>
          <p:spPr>
            <a:xfrm flipH="1">
              <a:off x="3787" y="754"/>
              <a:ext cx="454" cy="363"/>
            </a:xfrm>
            <a:prstGeom prst="line">
              <a:avLst/>
            </a:prstGeom>
            <a:ln w="635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18456" name="矩形 24"/>
          <p:cNvSpPr/>
          <p:nvPr>
            <p:custDataLst>
              <p:tags r:id="rId19"/>
            </p:custDataLst>
          </p:nvPr>
        </p:nvSpPr>
        <p:spPr>
          <a:xfrm>
            <a:off x="7602855" y="4648200"/>
            <a:ext cx="5461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↓</a:t>
            </a:r>
            <a:endParaRPr lang="zh-CN" altLang="en-US"/>
          </a:p>
        </p:txBody>
      </p:sp>
      <p:sp>
        <p:nvSpPr>
          <p:cNvPr id="18457" name="矩形 24"/>
          <p:cNvSpPr/>
          <p:nvPr>
            <p:custDataLst>
              <p:tags r:id="rId20"/>
            </p:custDataLst>
          </p:nvPr>
        </p:nvSpPr>
        <p:spPr>
          <a:xfrm>
            <a:off x="2971800" y="4648200"/>
            <a:ext cx="5461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9933FF"/>
                </a:solidFill>
                <a:latin typeface="宋体" panose="02010600030101010101" pitchFamily="2" charset="-122"/>
              </a:rPr>
              <a:t>↓</a:t>
            </a:r>
            <a:endParaRPr lang="zh-CN" altLang="en-US"/>
          </a:p>
        </p:txBody>
      </p:sp>
      <p:sp>
        <p:nvSpPr>
          <p:cNvPr id="18458" name="矩形 24"/>
          <p:cNvSpPr/>
          <p:nvPr>
            <p:custDataLst>
              <p:tags r:id="rId21"/>
            </p:custDataLst>
          </p:nvPr>
        </p:nvSpPr>
        <p:spPr>
          <a:xfrm>
            <a:off x="5780405" y="6063615"/>
            <a:ext cx="5461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9933FF"/>
                </a:solidFill>
                <a:latin typeface="宋体" panose="02010600030101010101" pitchFamily="2" charset="-122"/>
              </a:rPr>
              <a:t>↓</a:t>
            </a:r>
            <a:endParaRPr lang="zh-CN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39" grpId="0" animBg="1"/>
      <p:bldP spid="18456" grpId="0" animBg="1"/>
      <p:bldP spid="18457" grpId="0" animBg="1"/>
      <p:bldP spid="184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文本框 25601"/>
          <p:cNvSpPr txBox="1"/>
          <p:nvPr/>
        </p:nvSpPr>
        <p:spPr>
          <a:xfrm>
            <a:off x="1187450" y="2781300"/>
            <a:ext cx="6553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既可表示某一个化学反应的本质；</a:t>
            </a:r>
            <a:endParaRPr lang="zh-CN" altLang="en-US" sz="3200" b="1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algn="l"/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又可表示某一类化学反应的本质。</a:t>
            </a:r>
            <a:endParaRPr lang="zh-CN" altLang="en-US" sz="32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文本框 25602"/>
          <p:cNvSpPr txBox="1"/>
          <p:nvPr/>
        </p:nvSpPr>
        <p:spPr>
          <a:xfrm>
            <a:off x="539750" y="4076700"/>
            <a:ext cx="6048375" cy="579438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例如：盐酸和氢氧化钠溶液反应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5604" name="文本框 25603"/>
          <p:cNvSpPr txBox="1"/>
          <p:nvPr/>
        </p:nvSpPr>
        <p:spPr>
          <a:xfrm>
            <a:off x="1403350" y="5084763"/>
            <a:ext cx="3427413" cy="579437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H</a:t>
            </a:r>
            <a:r>
              <a:rPr lang="en-US" altLang="zh-CN" sz="3200" b="1" baseline="30000">
                <a:solidFill>
                  <a:srgbClr val="FF0000"/>
                </a:solidFill>
                <a:latin typeface="Arial" panose="020B0604020202020204" pitchFamily="34" charset="0"/>
              </a:rPr>
              <a:t>+  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+  OH</a:t>
            </a:r>
            <a:r>
              <a:rPr lang="en-US" altLang="zh-CN" sz="3200" b="1" baseline="30000">
                <a:solidFill>
                  <a:srgbClr val="FF0000"/>
                </a:solidFill>
                <a:latin typeface="Arial" panose="020B0604020202020204" pitchFamily="34" charset="0"/>
              </a:rPr>
              <a:t>-  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=   H</a:t>
            </a:r>
            <a:r>
              <a:rPr lang="en-US" altLang="zh-CN" sz="3200" b="1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文本框 25604"/>
          <p:cNvSpPr txBox="1"/>
          <p:nvPr/>
        </p:nvSpPr>
        <p:spPr>
          <a:xfrm>
            <a:off x="323850" y="5805488"/>
            <a:ext cx="8820150" cy="579437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该离子方程式还可表示强酸强碱间的中和反应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5606" name="矩形 25605"/>
          <p:cNvSpPr/>
          <p:nvPr/>
        </p:nvSpPr>
        <p:spPr>
          <a:xfrm>
            <a:off x="395288" y="2060575"/>
            <a:ext cx="4664075" cy="588963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离子方程式表示的意义：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07" name="文本框 25606"/>
          <p:cNvSpPr txBox="1"/>
          <p:nvPr/>
        </p:nvSpPr>
        <p:spPr>
          <a:xfrm>
            <a:off x="523875" y="328613"/>
            <a:ext cx="5343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、离子反应的表示方法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5608" name="文本框 25607"/>
          <p:cNvSpPr txBox="1"/>
          <p:nvPr/>
        </p:nvSpPr>
        <p:spPr>
          <a:xfrm>
            <a:off x="1316038" y="1193800"/>
            <a:ext cx="43354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用离子方程式来表示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animBg="1"/>
      <p:bldP spid="25604" grpId="0" animBg="1"/>
      <p:bldP spid="256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矩形 48129"/>
          <p:cNvSpPr/>
          <p:nvPr/>
        </p:nvSpPr>
        <p:spPr>
          <a:xfrm>
            <a:off x="900113" y="2849563"/>
            <a:ext cx="3095625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  <a:ea typeface="楷体_GB2312" charset="-122"/>
              </a:rPr>
              <a:t>①</a:t>
            </a:r>
            <a:r>
              <a:rPr lang="zh-CN" altLang="en-US" sz="3200" b="1" dirty="0">
                <a:latin typeface="Times New Roman" panose="02020603050405020304" pitchFamily="18" charset="0"/>
              </a:rPr>
              <a:t>生成难溶物</a:t>
            </a:r>
            <a:r>
              <a:rPr lang="en-US" altLang="zh-CN" sz="3200" b="1">
                <a:latin typeface="Times New Roman" panose="02020603050405020304" pitchFamily="18" charset="0"/>
              </a:rPr>
              <a:t>;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8131" name="矩形 48130"/>
          <p:cNvSpPr/>
          <p:nvPr/>
        </p:nvSpPr>
        <p:spPr>
          <a:xfrm>
            <a:off x="827088" y="3714750"/>
            <a:ext cx="5400675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  <a:ea typeface="楷体_GB2312" charset="-122"/>
              </a:rPr>
              <a:t>②</a:t>
            </a:r>
            <a:r>
              <a:rPr lang="zh-CN" altLang="en-US" sz="3200" b="1" dirty="0">
                <a:latin typeface="Times New Roman" panose="02020603050405020304" pitchFamily="18" charset="0"/>
              </a:rPr>
              <a:t>生成气体或挥发性物质；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8132" name="矩形 48131"/>
          <p:cNvSpPr/>
          <p:nvPr/>
        </p:nvSpPr>
        <p:spPr>
          <a:xfrm>
            <a:off x="755650" y="4505325"/>
            <a:ext cx="7993063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  <a:ea typeface="楷体_GB2312" charset="-122"/>
              </a:rPr>
              <a:t>③</a:t>
            </a:r>
            <a:r>
              <a:rPr lang="zh-CN" altLang="en-US" sz="3200" b="1" dirty="0">
                <a:latin typeface="Arial" panose="020B0604020202020204" pitchFamily="34" charset="0"/>
              </a:rPr>
              <a:t>生成难电离的物质（弱酸、弱碱和水）</a:t>
            </a:r>
            <a:r>
              <a:rPr lang="en-US" altLang="zh-CN" sz="3200" b="1">
                <a:latin typeface="Arial" panose="020B0604020202020204" pitchFamily="34" charset="0"/>
              </a:rPr>
              <a:t>;</a:t>
            </a:r>
            <a:endParaRPr lang="en-US" altLang="zh-CN" sz="3200" b="1">
              <a:latin typeface="Arial" panose="020B0604020202020204" pitchFamily="34" charset="0"/>
              <a:ea typeface="楷体_GB2312" charset="-122"/>
            </a:endParaRPr>
          </a:p>
        </p:txBody>
      </p:sp>
      <p:sp>
        <p:nvSpPr>
          <p:cNvPr id="48133" name="矩形 48132"/>
          <p:cNvSpPr/>
          <p:nvPr/>
        </p:nvSpPr>
        <p:spPr>
          <a:xfrm>
            <a:off x="228600" y="1989138"/>
            <a:ext cx="89154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</a:rPr>
              <a:t>）离子之间发生</a:t>
            </a:r>
            <a:r>
              <a:rPr lang="zh-CN" altLang="en-US" sz="3200" b="1" dirty="0">
                <a:solidFill>
                  <a:srgbClr val="FF0066"/>
                </a:solidFill>
                <a:latin typeface="宋体" panose="02010600030101010101" pitchFamily="2" charset="-122"/>
              </a:rPr>
              <a:t>复分解反应</a:t>
            </a:r>
            <a:r>
              <a:rPr lang="zh-CN" altLang="en-US" sz="3200" b="1" dirty="0">
                <a:latin typeface="宋体" panose="02010600030101010101" pitchFamily="2" charset="-122"/>
              </a:rPr>
              <a:t>而不能大量共存 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48136" name="矩形 48135"/>
          <p:cNvSpPr/>
          <p:nvPr/>
        </p:nvSpPr>
        <p:spPr>
          <a:xfrm>
            <a:off x="80963" y="1154113"/>
            <a:ext cx="8162925" cy="762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sz="4000" b="1" dirty="0">
                <a:solidFill>
                  <a:srgbClr val="0000FF"/>
                </a:solidFill>
              </a:rPr>
              <a:t>1</a:t>
            </a:r>
            <a:r>
              <a:rPr lang="zh-CN" altLang="en-US" sz="4000" b="1" dirty="0">
                <a:solidFill>
                  <a:srgbClr val="0000FF"/>
                </a:solidFill>
              </a:rPr>
              <a:t>、离子不能大量共存的原因：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48137" name="笑脸 48136">
            <a:hlinkClick r:id="rId1" action="ppaction://hlinksldjump"/>
          </p:cNvPr>
          <p:cNvSpPr/>
          <p:nvPr/>
        </p:nvSpPr>
        <p:spPr>
          <a:xfrm>
            <a:off x="4427538" y="2924175"/>
            <a:ext cx="431800" cy="482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CC99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8138" name="笑脸 48137">
            <a:hlinkClick r:id="rId1" action="ppaction://hlinksldjump"/>
          </p:cNvPr>
          <p:cNvSpPr/>
          <p:nvPr/>
        </p:nvSpPr>
        <p:spPr>
          <a:xfrm>
            <a:off x="6084888" y="3860800"/>
            <a:ext cx="431800" cy="482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CC99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8139" name="笑脸 48138">
            <a:hlinkClick r:id="rId1" action="ppaction://hlinksldjump"/>
          </p:cNvPr>
          <p:cNvSpPr/>
          <p:nvPr/>
        </p:nvSpPr>
        <p:spPr>
          <a:xfrm>
            <a:off x="8388350" y="4581525"/>
            <a:ext cx="431800" cy="482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CC99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8140" name="文本框 48139"/>
          <p:cNvSpPr txBox="1"/>
          <p:nvPr/>
        </p:nvSpPr>
        <p:spPr>
          <a:xfrm>
            <a:off x="1389063" y="188913"/>
            <a:ext cx="5343525" cy="8239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</a:ln>
        </p:spPr>
        <p:txBody>
          <a:bodyPr anchor="b">
            <a:spAutoFit/>
          </a:bodyPr>
          <a:p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二、   离子共存</a:t>
            </a:r>
            <a:endParaRPr lang="zh-CN" altLang="en-US" sz="4800" b="1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矩形 52225"/>
          <p:cNvSpPr/>
          <p:nvPr/>
        </p:nvSpPr>
        <p:spPr>
          <a:xfrm>
            <a:off x="323850" y="260350"/>
            <a:ext cx="8634413" cy="10668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</a:rPr>
              <a:t>）离子之间发生</a:t>
            </a:r>
            <a:r>
              <a:rPr lang="zh-CN" altLang="en-US" sz="3200" b="1" dirty="0">
                <a:solidFill>
                  <a:srgbClr val="FF0066"/>
                </a:solidFill>
                <a:latin typeface="宋体" panose="02010600030101010101" pitchFamily="2" charset="-122"/>
              </a:rPr>
              <a:t>双水解</a:t>
            </a:r>
            <a:r>
              <a:rPr lang="zh-CN" altLang="en-US" sz="3200" b="1" dirty="0">
                <a:latin typeface="宋体" panose="02010600030101010101" pitchFamily="2" charset="-122"/>
              </a:rPr>
              <a:t>析出沉淀或逸出气体时不能大量共存 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52227" name="文本框 52226"/>
          <p:cNvSpPr txBox="1"/>
          <p:nvPr/>
        </p:nvSpPr>
        <p:spPr>
          <a:xfrm>
            <a:off x="468313" y="1341438"/>
            <a:ext cx="8424862" cy="1844675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Al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3+</a:t>
            </a:r>
            <a:r>
              <a:rPr lang="zh-CN" altLang="en-US" sz="3200" b="1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</a:rPr>
              <a:t>AlO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HCO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S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HS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zh-CN" altLang="en-US" sz="3200" b="1" baseline="30000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</a:rPr>
              <a:t>SO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HSO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SiO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 err="1">
                <a:latin typeface="Times New Roman" panose="02020603050405020304" pitchFamily="18" charset="0"/>
              </a:rPr>
              <a:t>、</a:t>
            </a:r>
            <a:r>
              <a:rPr lang="en-US" altLang="zh-CN" sz="3200" b="1" err="1">
                <a:latin typeface="Times New Roman" panose="02020603050405020304" pitchFamily="18" charset="0"/>
              </a:rPr>
              <a:t>ClO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 dirty="0">
                <a:latin typeface="Times New Roman" panose="02020603050405020304" pitchFamily="18" charset="0"/>
              </a:rPr>
              <a:t>、 等不能大量共存；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2228" name="文本框 52227"/>
          <p:cNvSpPr txBox="1"/>
          <p:nvPr/>
        </p:nvSpPr>
        <p:spPr>
          <a:xfrm>
            <a:off x="468313" y="3105150"/>
            <a:ext cx="8229600" cy="12604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Fe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3+</a:t>
            </a:r>
            <a:r>
              <a:rPr lang="zh-CN" altLang="en-US" sz="3200" b="1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</a:rPr>
              <a:t>AlO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HCO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SiO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 err="1">
                <a:latin typeface="Times New Roman" panose="02020603050405020304" pitchFamily="18" charset="0"/>
              </a:rPr>
              <a:t>、</a:t>
            </a:r>
            <a:r>
              <a:rPr lang="en-US" altLang="zh-CN" sz="3200" b="1" err="1">
                <a:latin typeface="Times New Roman" panose="02020603050405020304" pitchFamily="18" charset="0"/>
              </a:rPr>
              <a:t>ClO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 dirty="0">
                <a:latin typeface="Times New Roman" panose="02020603050405020304" pitchFamily="18" charset="0"/>
              </a:rPr>
              <a:t>等不能大量共存；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2229" name="文本框 52228"/>
          <p:cNvSpPr txBox="1"/>
          <p:nvPr/>
        </p:nvSpPr>
        <p:spPr>
          <a:xfrm>
            <a:off x="468313" y="4581525"/>
            <a:ext cx="8534400" cy="579438"/>
          </a:xfrm>
          <a:prstGeom prst="rect">
            <a:avLst/>
          </a:prstGeom>
          <a:solidFill>
            <a:srgbClr val="99CCFF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C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NH</a:t>
            </a:r>
            <a:r>
              <a:rPr lang="en-US" altLang="zh-CN" sz="3200" b="1" baseline="-25000">
                <a:solidFill>
                  <a:srgbClr val="FF0066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</a:rPr>
              <a:t>AlO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 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SiO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等不能大量共存；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2230" name="矩形 52229"/>
          <p:cNvSpPr/>
          <p:nvPr/>
        </p:nvSpPr>
        <p:spPr>
          <a:xfrm>
            <a:off x="611188" y="5300663"/>
            <a:ext cx="7483475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注意：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NH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32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CO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2-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HCO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双水解反应较弱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仍可大量共存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animBg="1"/>
      <p:bldP spid="52228" grpId="0" animBg="1"/>
      <p:bldP spid="52229" grpId="0" animBg="1"/>
      <p:bldP spid="522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矩形 53249"/>
          <p:cNvSpPr/>
          <p:nvPr/>
        </p:nvSpPr>
        <p:spPr>
          <a:xfrm>
            <a:off x="179388" y="908050"/>
            <a:ext cx="916146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宋体" panose="02010600030101010101" pitchFamily="2" charset="-122"/>
              </a:rPr>
              <a:t>）离子之间</a:t>
            </a:r>
            <a:r>
              <a:rPr lang="zh-CN" altLang="en-US" sz="3200" b="1" dirty="0">
                <a:solidFill>
                  <a:srgbClr val="FF0066"/>
                </a:solidFill>
                <a:latin typeface="宋体" panose="02010600030101010101" pitchFamily="2" charset="-122"/>
              </a:rPr>
              <a:t>相互结合成络离子</a:t>
            </a:r>
            <a:r>
              <a:rPr lang="zh-CN" altLang="en-US" sz="3200" b="1" dirty="0">
                <a:latin typeface="宋体" panose="02010600030101010101" pitchFamily="2" charset="-122"/>
              </a:rPr>
              <a:t>时不能大量共存 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53251" name="文本框 53250"/>
          <p:cNvSpPr txBox="1"/>
          <p:nvPr/>
        </p:nvSpPr>
        <p:spPr>
          <a:xfrm>
            <a:off x="533400" y="2420938"/>
            <a:ext cx="8305800" cy="579437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Fe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3+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</a:rPr>
              <a:t>SCN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latin typeface="Times New Roman" panose="02020603050405020304" pitchFamily="18" charset="0"/>
              </a:rPr>
              <a:t>C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6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5</a:t>
            </a:r>
            <a:r>
              <a:rPr lang="en-US" altLang="zh-CN" sz="3200" b="1">
                <a:latin typeface="Times New Roman" panose="02020603050405020304" pitchFamily="18" charset="0"/>
              </a:rPr>
              <a:t>O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zh-CN" altLang="en-US" sz="3200" b="1" dirty="0">
                <a:latin typeface="Times New Roman" panose="02020603050405020304" pitchFamily="18" charset="0"/>
              </a:rPr>
              <a:t>不能大量共存；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3252" name="文本框 53251"/>
          <p:cNvSpPr txBox="1"/>
          <p:nvPr/>
        </p:nvSpPr>
        <p:spPr>
          <a:xfrm>
            <a:off x="533400" y="3840163"/>
            <a:ext cx="8359775" cy="579437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latin typeface="Times New Roman" panose="02020603050405020304" pitchFamily="18" charset="0"/>
              </a:rPr>
              <a:t>、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Ag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 dirty="0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</a:rPr>
              <a:t>NH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4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+</a:t>
            </a:r>
            <a:r>
              <a:rPr lang="zh-CN" altLang="en-US" sz="3200" b="1" dirty="0">
                <a:latin typeface="Times New Roman" panose="02020603050405020304" pitchFamily="18" charset="0"/>
              </a:rPr>
              <a:t>在碱性条件下不能大量共存；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animBg="1"/>
      <p:bldP spid="532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矩形 54273"/>
          <p:cNvSpPr/>
          <p:nvPr/>
        </p:nvSpPr>
        <p:spPr>
          <a:xfrm>
            <a:off x="179388" y="333375"/>
            <a:ext cx="87534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宋体" panose="02010600030101010101" pitchFamily="2" charset="-122"/>
              </a:rPr>
              <a:t>）离子之间发生</a:t>
            </a:r>
            <a:r>
              <a:rPr lang="zh-CN" altLang="en-US" sz="3200" b="1" dirty="0">
                <a:solidFill>
                  <a:srgbClr val="FF0066"/>
                </a:solidFill>
                <a:latin typeface="宋体" panose="02010600030101010101" pitchFamily="2" charset="-122"/>
              </a:rPr>
              <a:t>氧化还原反应</a:t>
            </a:r>
            <a:r>
              <a:rPr lang="zh-CN" altLang="en-US" sz="3200" b="1" dirty="0">
                <a:latin typeface="宋体" panose="02010600030101010101" pitchFamily="2" charset="-122"/>
              </a:rPr>
              <a:t>不能大量共存 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54275" name="文本框 54274"/>
          <p:cNvSpPr txBox="1"/>
          <p:nvPr/>
        </p:nvSpPr>
        <p:spPr>
          <a:xfrm>
            <a:off x="395288" y="5048250"/>
            <a:ext cx="8208962" cy="1260475"/>
          </a:xfrm>
          <a:prstGeom prst="rect">
            <a:avLst/>
          </a:prstGeom>
          <a:solidFill>
            <a:srgbClr val="99CCFF"/>
          </a:solidFill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④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酸性条件下</a:t>
            </a:r>
            <a:r>
              <a:rPr lang="zh-CN" altLang="en-US" sz="3200" b="1" dirty="0">
                <a:latin typeface="Times New Roman" panose="02020603050405020304" pitchFamily="18" charset="0"/>
              </a:rPr>
              <a:t>，</a:t>
            </a:r>
            <a:r>
              <a:rPr lang="en-US" altLang="zh-CN" sz="3200" b="1">
                <a:latin typeface="宋体" panose="02010600030101010101" pitchFamily="2" charset="-122"/>
              </a:rPr>
              <a:t>S</a:t>
            </a:r>
            <a:r>
              <a:rPr lang="en-US" altLang="zh-CN" sz="3200" b="1" baseline="30000">
                <a:latin typeface="宋体" panose="02010600030101010101" pitchFamily="2" charset="-122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latin typeface="宋体" panose="02010600030101010101" pitchFamily="2" charset="-122"/>
              </a:rPr>
              <a:t>SO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 baseline="30000">
                <a:latin typeface="宋体" panose="02010600030101010101" pitchFamily="2" charset="-122"/>
              </a:rPr>
              <a:t>2-</a:t>
            </a:r>
            <a:r>
              <a:rPr lang="zh-CN" altLang="en-US" sz="3200" b="1" dirty="0">
                <a:latin typeface="宋体" panose="02010600030101010101" pitchFamily="2" charset="-122"/>
              </a:rPr>
              <a:t>等</a:t>
            </a:r>
            <a:r>
              <a:rPr lang="zh-CN" altLang="en-US" sz="3200" b="1" dirty="0">
                <a:latin typeface="Times New Roman" panose="02020603050405020304" pitchFamily="18" charset="0"/>
              </a:rPr>
              <a:t>不能大量共存（碱性条件可共存）；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4276" name="矩形 54275"/>
          <p:cNvSpPr/>
          <p:nvPr/>
        </p:nvSpPr>
        <p:spPr>
          <a:xfrm>
            <a:off x="395288" y="1123950"/>
            <a:ext cx="8569325" cy="30257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35000"/>
              </a:lnSpc>
              <a:buNone/>
            </a:pPr>
            <a:r>
              <a:rPr lang="en-US" altLang="zh-CN" b="1" dirty="0"/>
              <a:t>①</a:t>
            </a:r>
            <a:r>
              <a:rPr lang="zh-CN" altLang="en-US" b="1" dirty="0">
                <a:solidFill>
                  <a:srgbClr val="FF0066"/>
                </a:solidFill>
              </a:rPr>
              <a:t>氧化性较强的离子</a:t>
            </a:r>
            <a:r>
              <a:rPr lang="zh-CN" altLang="en-US" b="1" dirty="0"/>
              <a:t>有：</a:t>
            </a:r>
            <a:r>
              <a:rPr lang="en-US" altLang="zh-CN" b="1"/>
              <a:t>Fe</a:t>
            </a:r>
            <a:r>
              <a:rPr lang="en-US" altLang="zh-CN" b="1" baseline="30000"/>
              <a:t>3+</a:t>
            </a:r>
            <a:r>
              <a:rPr lang="zh-CN" altLang="en-US" b="1" dirty="0"/>
              <a:t>、</a:t>
            </a:r>
            <a:r>
              <a:rPr lang="en-US" altLang="zh-CN" b="1" err="1"/>
              <a:t>ClO</a:t>
            </a:r>
            <a:r>
              <a:rPr lang="en-US" altLang="zh-CN" b="1" baseline="30000"/>
              <a:t>-</a:t>
            </a:r>
            <a:r>
              <a:rPr lang="zh-CN" altLang="en-US" b="1" dirty="0"/>
              <a:t>、</a:t>
            </a:r>
            <a:r>
              <a:rPr lang="en-US" altLang="zh-CN" b="1"/>
              <a:t>MnO</a:t>
            </a:r>
            <a:r>
              <a:rPr lang="en-US" altLang="zh-CN" b="1" baseline="-25000"/>
              <a:t>4</a:t>
            </a:r>
            <a:r>
              <a:rPr lang="en-US" altLang="zh-CN" b="1" baseline="30000"/>
              <a:t>-</a:t>
            </a:r>
            <a:r>
              <a:rPr lang="zh-CN" altLang="en-US" b="1" dirty="0"/>
              <a:t>、 </a:t>
            </a:r>
            <a:r>
              <a:rPr lang="en-US" altLang="zh-CN" b="1"/>
              <a:t>(H</a:t>
            </a:r>
            <a:r>
              <a:rPr lang="en-US" altLang="zh-CN" b="1" baseline="30000"/>
              <a:t>+</a:t>
            </a:r>
            <a:r>
              <a:rPr lang="en-US" altLang="zh-CN" b="1"/>
              <a:t>+NO</a:t>
            </a:r>
            <a:r>
              <a:rPr lang="en-US" altLang="zh-CN" b="1" baseline="-25000"/>
              <a:t>3</a:t>
            </a:r>
            <a:r>
              <a:rPr lang="en-US" altLang="zh-CN" b="1" baseline="30000"/>
              <a:t>-</a:t>
            </a:r>
            <a:r>
              <a:rPr lang="en-US" altLang="zh-CN" b="1" dirty="0"/>
              <a:t>) </a:t>
            </a:r>
            <a:r>
              <a:rPr lang="zh-CN" altLang="en-US" b="1" dirty="0"/>
              <a:t>、</a:t>
            </a:r>
            <a:r>
              <a:rPr lang="zh-CN" altLang="en-US" b="1"/>
              <a:t> </a:t>
            </a:r>
            <a:r>
              <a:rPr lang="en-US" altLang="zh-CN" b="1"/>
              <a:t>Cr</a:t>
            </a:r>
            <a:r>
              <a:rPr lang="en-US" altLang="zh-CN" b="1" baseline="-25000"/>
              <a:t>2</a:t>
            </a:r>
            <a:r>
              <a:rPr lang="en-US" altLang="zh-CN" b="1"/>
              <a:t>O</a:t>
            </a:r>
            <a:r>
              <a:rPr lang="en-US" altLang="zh-CN" b="1" baseline="-25000"/>
              <a:t>7</a:t>
            </a:r>
            <a:r>
              <a:rPr lang="en-US" altLang="zh-CN" b="1" baseline="30000"/>
              <a:t>2-</a:t>
            </a:r>
            <a:endParaRPr lang="en-US" altLang="zh-CN" b="1"/>
          </a:p>
          <a:p>
            <a:pPr lvl="0">
              <a:lnSpc>
                <a:spcPct val="135000"/>
              </a:lnSpc>
              <a:buNone/>
            </a:pPr>
            <a:r>
              <a:rPr lang="en-US" altLang="zh-CN" b="1" dirty="0"/>
              <a:t>②</a:t>
            </a:r>
            <a:r>
              <a:rPr lang="zh-CN" altLang="en-US" b="1" dirty="0"/>
              <a:t>常见</a:t>
            </a:r>
            <a:r>
              <a:rPr lang="zh-CN" altLang="en-US" b="1" dirty="0">
                <a:solidFill>
                  <a:srgbClr val="FF0066"/>
                </a:solidFill>
              </a:rPr>
              <a:t>还原性较强的离子</a:t>
            </a:r>
            <a:r>
              <a:rPr lang="zh-CN" altLang="en-US" b="1" dirty="0"/>
              <a:t>有</a:t>
            </a:r>
            <a:r>
              <a:rPr lang="en-US" altLang="zh-CN" b="1"/>
              <a:t>:  Fe</a:t>
            </a:r>
            <a:r>
              <a:rPr lang="en-US" altLang="zh-CN" b="1" baseline="30000"/>
              <a:t>2+</a:t>
            </a:r>
            <a:r>
              <a:rPr lang="zh-CN" altLang="en-US" b="1" dirty="0"/>
              <a:t>、</a:t>
            </a:r>
            <a:r>
              <a:rPr lang="en-US" altLang="zh-CN" b="1"/>
              <a:t>HS</a:t>
            </a:r>
            <a:r>
              <a:rPr lang="en-US" altLang="zh-CN" b="1" baseline="30000"/>
              <a:t>-</a:t>
            </a:r>
            <a:r>
              <a:rPr lang="zh-CN" altLang="en-US" b="1" dirty="0"/>
              <a:t>、</a:t>
            </a:r>
            <a:r>
              <a:rPr lang="en-US" altLang="zh-CN" b="1"/>
              <a:t>S</a:t>
            </a:r>
            <a:r>
              <a:rPr lang="en-US" altLang="zh-CN" b="1" baseline="30000"/>
              <a:t>2-</a:t>
            </a:r>
            <a:r>
              <a:rPr lang="zh-CN" altLang="en-US" b="1" dirty="0"/>
              <a:t>、</a:t>
            </a:r>
            <a:r>
              <a:rPr lang="en-US" altLang="zh-CN" b="1"/>
              <a:t>I</a:t>
            </a:r>
            <a:r>
              <a:rPr lang="en-US" altLang="zh-CN" b="1" baseline="30000"/>
              <a:t>-</a:t>
            </a:r>
            <a:r>
              <a:rPr lang="zh-CN" altLang="en-US" b="1" dirty="0"/>
              <a:t>、</a:t>
            </a:r>
            <a:r>
              <a:rPr lang="en-US" altLang="zh-CN" b="1"/>
              <a:t>SO</a:t>
            </a:r>
            <a:r>
              <a:rPr lang="en-US" altLang="zh-CN" b="1" baseline="-25000"/>
              <a:t>3</a:t>
            </a:r>
            <a:r>
              <a:rPr lang="en-US" altLang="zh-CN" b="1" baseline="30000"/>
              <a:t>2-</a:t>
            </a:r>
            <a:r>
              <a:rPr lang="zh-CN" altLang="en-US" b="1" dirty="0"/>
              <a:t>。 </a:t>
            </a:r>
            <a:endParaRPr lang="zh-CN" altLang="en-US" b="1" dirty="0"/>
          </a:p>
          <a:p>
            <a:pPr lvl="0">
              <a:lnSpc>
                <a:spcPct val="135000"/>
              </a:lnSpc>
              <a:buNone/>
            </a:pPr>
            <a:endParaRPr lang="zh-CN" altLang="en-US" b="1"/>
          </a:p>
        </p:txBody>
      </p:sp>
      <p:sp>
        <p:nvSpPr>
          <p:cNvPr id="54277" name="矩形 54276"/>
          <p:cNvSpPr/>
          <p:nvPr/>
        </p:nvSpPr>
        <p:spPr>
          <a:xfrm>
            <a:off x="395288" y="4149725"/>
            <a:ext cx="6624637" cy="74930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lnSpc>
                <a:spcPct val="135000"/>
              </a:lnSpc>
              <a:spcBef>
                <a:spcPct val="2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③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 b="1" baseline="-25000">
                <a:solidFill>
                  <a:srgbClr val="FF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="1" baseline="-250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2-</a:t>
            </a: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 dirty="0">
                <a:latin typeface="Times New Roman" panose="02020603050405020304" pitchFamily="18" charset="0"/>
              </a:rPr>
              <a:t>也不能共存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animBg="1"/>
      <p:bldP spid="54276" grpId="0" animBg="1"/>
      <p:bldP spid="542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8" name="文本框 57347"/>
          <p:cNvSpPr txBox="1"/>
          <p:nvPr/>
        </p:nvSpPr>
        <p:spPr>
          <a:xfrm>
            <a:off x="36513" y="1346200"/>
            <a:ext cx="9107487" cy="48196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下列各组离子在溶液中能否大量共存？ 说明原因：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⑴.  H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CH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COO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K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zh-CN" altLang="en-US" sz="3200" b="1" err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 err="1">
                <a:solidFill>
                  <a:srgbClr val="000000"/>
                </a:solidFill>
                <a:latin typeface="Verdana" panose="020B0604030504040204" pitchFamily="34" charset="0"/>
              </a:rPr>
              <a:t>Cl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endParaRPr lang="zh-CN" altLang="en-US" sz="32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⑵.  S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2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Al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3+</a:t>
            </a:r>
            <a:r>
              <a:rPr lang="zh-CN" altLang="en-US" sz="3200" b="1" err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 err="1">
                <a:solidFill>
                  <a:srgbClr val="000000"/>
                </a:solidFill>
                <a:latin typeface="Verdana" panose="020B0604030504040204" pitchFamily="34" charset="0"/>
              </a:rPr>
              <a:t>Cl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Na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endParaRPr lang="en-US" altLang="zh-CN" sz="32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⑶.  CO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2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NO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H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K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endParaRPr lang="en-US" altLang="zh-CN" sz="3200" b="1" baseline="3000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err="1">
                <a:solidFill>
                  <a:srgbClr val="000000"/>
                </a:solidFill>
                <a:latin typeface="Verdana" panose="020B0604030504040204" pitchFamily="34" charset="0"/>
              </a:rPr>
              <a:t>⑷.  Cl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Ca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2+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NO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CO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2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zh-CN" altLang="en-US" sz="32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⑸.  Fe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2+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H</a:t>
            </a:r>
            <a:r>
              <a:rPr lang="en-US" altLang="zh-CN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zh-CN" altLang="en-US" sz="3200" b="1" err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 err="1">
                <a:solidFill>
                  <a:srgbClr val="000000"/>
                </a:solidFill>
                <a:latin typeface="Verdana" panose="020B0604030504040204" pitchFamily="34" charset="0"/>
              </a:rPr>
              <a:t>Cl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r>
              <a:rPr lang="zh-CN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Verdana" panose="020B0604030504040204" pitchFamily="34" charset="0"/>
              </a:rPr>
              <a:t>NO</a:t>
            </a:r>
            <a:r>
              <a:rPr lang="en-US" altLang="zh-CN" sz="3200" b="1" baseline="-25000">
                <a:solidFill>
                  <a:srgbClr val="000000"/>
                </a:solidFill>
                <a:latin typeface="Verdana" panose="020B0604030504040204" pitchFamily="34" charset="0"/>
              </a:rPr>
              <a:t>3</a:t>
            </a:r>
            <a:r>
              <a:rPr lang="zh-CN" altLang="en-US" sz="3200" b="1" baseline="30000">
                <a:solidFill>
                  <a:srgbClr val="000000"/>
                </a:solidFill>
                <a:latin typeface="Verdana" panose="020B0604030504040204" pitchFamily="34" charset="0"/>
              </a:rPr>
              <a:t>－</a:t>
            </a:r>
            <a:endParaRPr lang="zh-CN" altLang="en-US" sz="3200" b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7349" name="文本框 57348"/>
          <p:cNvSpPr txBox="1"/>
          <p:nvPr/>
        </p:nvSpPr>
        <p:spPr>
          <a:xfrm>
            <a:off x="6503988" y="2420938"/>
            <a:ext cx="23796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弱电解质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7350" name="文本框 57349"/>
          <p:cNvSpPr txBox="1"/>
          <p:nvPr/>
        </p:nvSpPr>
        <p:spPr>
          <a:xfrm>
            <a:off x="6553200" y="3213100"/>
            <a:ext cx="21955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双水解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7351" name="文本框 57350"/>
          <p:cNvSpPr txBox="1"/>
          <p:nvPr/>
        </p:nvSpPr>
        <p:spPr>
          <a:xfrm>
            <a:off x="6545263" y="4005263"/>
            <a:ext cx="16986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气体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7352" name="文本框 57351"/>
          <p:cNvSpPr txBox="1"/>
          <p:nvPr/>
        </p:nvSpPr>
        <p:spPr>
          <a:xfrm>
            <a:off x="6881813" y="4870450"/>
            <a:ext cx="13985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沉淀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7353" name="文本框 57352"/>
          <p:cNvSpPr txBox="1"/>
          <p:nvPr/>
        </p:nvSpPr>
        <p:spPr>
          <a:xfrm>
            <a:off x="6581775" y="5802313"/>
            <a:ext cx="25622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氧化还原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7354" name="任意多边形 57353"/>
          <p:cNvSpPr/>
          <p:nvPr/>
        </p:nvSpPr>
        <p:spPr>
          <a:xfrm>
            <a:off x="1403350" y="1844675"/>
            <a:ext cx="1703388" cy="985838"/>
          </a:xfrm>
          <a:custGeom>
            <a:avLst/>
            <a:gdLst>
              <a:gd name="txL" fmla="*/ 0 w 40239"/>
              <a:gd name="txT" fmla="*/ 0 h 21600"/>
              <a:gd name="txR" fmla="*/ 40239 w 40239"/>
              <a:gd name="txB" fmla="*/ 21600 h 21600"/>
            </a:gdLst>
            <a:ahLst/>
            <a:cxnLst>
              <a:cxn ang="180">
                <a:pos x="0" y="13864"/>
              </a:cxn>
              <a:cxn ang="0">
                <a:pos x="40239" y="13620"/>
              </a:cxn>
              <a:cxn ang="90">
                <a:pos x="20167" y="21600"/>
              </a:cxn>
            </a:cxnLst>
            <a:rect l="txL" t="txT" r="txR" b="txB"/>
            <a:pathLst>
              <a:path w="40239" h="21600" fill="none">
                <a:moveTo>
                  <a:pt x="0" y="13864"/>
                </a:moveTo>
                <a:arcTo wR="21600" hR="21600" stAng="-9540800" swAng="8239927"/>
              </a:path>
              <a:path w="40239" h="21600" stroke="0">
                <a:moveTo>
                  <a:pt x="0" y="13864"/>
                </a:moveTo>
                <a:arcTo wR="21600" hR="21600" stAng="-9540800" swAng="8239927"/>
                <a:lnTo>
                  <a:pt x="20167" y="21600"/>
                </a:lnTo>
                <a:close/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7355" name="任意多边形 57354"/>
          <p:cNvSpPr/>
          <p:nvPr/>
        </p:nvSpPr>
        <p:spPr>
          <a:xfrm>
            <a:off x="1331913" y="2922588"/>
            <a:ext cx="1441450" cy="769937"/>
          </a:xfrm>
          <a:custGeom>
            <a:avLst/>
            <a:gdLst>
              <a:gd name="txL" fmla="*/ 0 w 40239"/>
              <a:gd name="txT" fmla="*/ 0 h 21600"/>
              <a:gd name="txR" fmla="*/ 40239 w 40239"/>
              <a:gd name="txB" fmla="*/ 21600 h 21600"/>
            </a:gdLst>
            <a:ahLst/>
            <a:cxnLst>
              <a:cxn ang="180">
                <a:pos x="0" y="13864"/>
              </a:cxn>
              <a:cxn ang="0">
                <a:pos x="40239" y="13620"/>
              </a:cxn>
              <a:cxn ang="90">
                <a:pos x="20167" y="21600"/>
              </a:cxn>
            </a:cxnLst>
            <a:rect l="txL" t="txT" r="txR" b="txB"/>
            <a:pathLst>
              <a:path w="40239" h="21600" fill="none">
                <a:moveTo>
                  <a:pt x="0" y="13864"/>
                </a:moveTo>
                <a:arcTo wR="21600" hR="21600" stAng="-9540800" swAng="8239927"/>
              </a:path>
              <a:path w="40239" h="21600" stroke="0">
                <a:moveTo>
                  <a:pt x="0" y="13864"/>
                </a:moveTo>
                <a:arcTo wR="21600" hR="21600" stAng="-9540800" swAng="8239927"/>
                <a:lnTo>
                  <a:pt x="20167" y="21600"/>
                </a:lnTo>
                <a:close/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7356" name="任意多边形 57355"/>
          <p:cNvSpPr/>
          <p:nvPr/>
        </p:nvSpPr>
        <p:spPr>
          <a:xfrm>
            <a:off x="1835150" y="3786188"/>
            <a:ext cx="2665413" cy="698500"/>
          </a:xfrm>
          <a:custGeom>
            <a:avLst/>
            <a:gdLst>
              <a:gd name="txL" fmla="*/ 0 w 40239"/>
              <a:gd name="txT" fmla="*/ 0 h 21600"/>
              <a:gd name="txR" fmla="*/ 40239 w 40239"/>
              <a:gd name="txB" fmla="*/ 21600 h 21600"/>
            </a:gdLst>
            <a:ahLst/>
            <a:cxnLst>
              <a:cxn ang="180">
                <a:pos x="0" y="13864"/>
              </a:cxn>
              <a:cxn ang="0">
                <a:pos x="40239" y="13620"/>
              </a:cxn>
              <a:cxn ang="90">
                <a:pos x="20167" y="21600"/>
              </a:cxn>
            </a:cxnLst>
            <a:rect l="txL" t="txT" r="txR" b="txB"/>
            <a:pathLst>
              <a:path w="40239" h="21600" fill="none">
                <a:moveTo>
                  <a:pt x="0" y="13864"/>
                </a:moveTo>
                <a:arcTo wR="21600" hR="21600" stAng="-9540800" swAng="8239927"/>
              </a:path>
              <a:path w="40239" h="21600" stroke="0">
                <a:moveTo>
                  <a:pt x="0" y="13864"/>
                </a:moveTo>
                <a:arcTo wR="21600" hR="21600" stAng="-9540800" swAng="8239927"/>
                <a:lnTo>
                  <a:pt x="20167" y="21600"/>
                </a:lnTo>
                <a:close/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7357" name="任意多边形 57356"/>
          <p:cNvSpPr/>
          <p:nvPr/>
        </p:nvSpPr>
        <p:spPr>
          <a:xfrm>
            <a:off x="2555875" y="4508500"/>
            <a:ext cx="2665413" cy="698500"/>
          </a:xfrm>
          <a:custGeom>
            <a:avLst/>
            <a:gdLst>
              <a:gd name="txL" fmla="*/ 0 w 40239"/>
              <a:gd name="txT" fmla="*/ 0 h 21600"/>
              <a:gd name="txR" fmla="*/ 40239 w 40239"/>
              <a:gd name="txB" fmla="*/ 21600 h 21600"/>
            </a:gdLst>
            <a:ahLst/>
            <a:cxnLst>
              <a:cxn ang="180">
                <a:pos x="0" y="13864"/>
              </a:cxn>
              <a:cxn ang="0">
                <a:pos x="40239" y="13620"/>
              </a:cxn>
              <a:cxn ang="90">
                <a:pos x="20167" y="21600"/>
              </a:cxn>
            </a:cxnLst>
            <a:rect l="txL" t="txT" r="txR" b="txB"/>
            <a:pathLst>
              <a:path w="40239" h="21600" fill="none">
                <a:moveTo>
                  <a:pt x="0" y="13864"/>
                </a:moveTo>
                <a:arcTo wR="21600" hR="21600" stAng="-9540800" swAng="8239927"/>
              </a:path>
              <a:path w="40239" h="21600" stroke="0">
                <a:moveTo>
                  <a:pt x="0" y="13864"/>
                </a:moveTo>
                <a:arcTo wR="21600" hR="21600" stAng="-9540800" swAng="8239927"/>
                <a:lnTo>
                  <a:pt x="20167" y="21600"/>
                </a:lnTo>
                <a:close/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7358" name="组合 57357"/>
          <p:cNvGrpSpPr/>
          <p:nvPr/>
        </p:nvGrpSpPr>
        <p:grpSpPr>
          <a:xfrm>
            <a:off x="1476375" y="6018213"/>
            <a:ext cx="3240088" cy="504825"/>
            <a:chOff x="930" y="3566"/>
            <a:chExt cx="2041" cy="318"/>
          </a:xfrm>
        </p:grpSpPr>
        <p:sp>
          <p:nvSpPr>
            <p:cNvPr id="57359" name="直接连接符 57358"/>
            <p:cNvSpPr/>
            <p:nvPr/>
          </p:nvSpPr>
          <p:spPr>
            <a:xfrm>
              <a:off x="930" y="3566"/>
              <a:ext cx="680" cy="31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360" name="直接连接符 57359"/>
            <p:cNvSpPr/>
            <p:nvPr/>
          </p:nvSpPr>
          <p:spPr>
            <a:xfrm flipH="1">
              <a:off x="1605" y="3612"/>
              <a:ext cx="45" cy="27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7361" name="直接连接符 57360"/>
            <p:cNvSpPr/>
            <p:nvPr/>
          </p:nvSpPr>
          <p:spPr>
            <a:xfrm flipV="1">
              <a:off x="1610" y="3566"/>
              <a:ext cx="1361" cy="31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7363" name="文本框 57362"/>
          <p:cNvSpPr txBox="1"/>
          <p:nvPr/>
        </p:nvSpPr>
        <p:spPr>
          <a:xfrm>
            <a:off x="3155950" y="339725"/>
            <a:ext cx="2784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练  一  练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1" grpId="0"/>
      <p:bldP spid="57352" grpId="0"/>
      <p:bldP spid="573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标题 103425"/>
          <p:cNvSpPr>
            <a:spLocks noGrp="1"/>
          </p:cNvSpPr>
          <p:nvPr>
            <p:ph type="title"/>
          </p:nvPr>
        </p:nvSpPr>
        <p:spPr>
          <a:xfrm>
            <a:off x="0" y="260350"/>
            <a:ext cx="9396413" cy="1143000"/>
          </a:xfrm>
        </p:spPr>
        <p:txBody>
          <a:bodyPr anchor="ctr"/>
          <a:p>
            <a:r>
              <a:rPr lang="zh-CN" altLang="en-US" dirty="0"/>
              <a:t>。 </a:t>
            </a:r>
            <a:endParaRPr lang="zh-CN" altLang="en-US" dirty="0"/>
          </a:p>
        </p:txBody>
      </p:sp>
      <p:sp>
        <p:nvSpPr>
          <p:cNvPr id="103428" name="文本占位符 103427"/>
          <p:cNvSpPr/>
          <p:nvPr>
            <p:ph type="body" idx="1"/>
          </p:nvPr>
        </p:nvSpPr>
        <p:spPr>
          <a:xfrm>
            <a:off x="0" y="1412875"/>
            <a:ext cx="9144000" cy="1484313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31750">
            <a:solidFill>
              <a:schemeClr val="tx1"/>
            </a:solidFill>
            <a:miter/>
          </a:ln>
        </p:spPr>
        <p:txBody>
          <a:bodyPr vert="horz" wrap="square" lIns="91440" tIns="45720" rIns="91440" bIns="45720" anchor="t"/>
          <a:p>
            <a:r>
              <a:rPr lang="zh-CN" altLang="en-US" sz="4000" b="1" dirty="0"/>
              <a:t>做题关键注意</a:t>
            </a:r>
            <a:r>
              <a:rPr lang="en-US" altLang="zh-CN" sz="4000" b="1" dirty="0"/>
              <a:t>:</a:t>
            </a:r>
            <a:r>
              <a:rPr lang="zh-CN" altLang="en-US" sz="4000" b="1" dirty="0"/>
              <a:t>一色二性三特殊四反应</a:t>
            </a:r>
            <a:endParaRPr lang="zh-CN" altLang="en-US" sz="4000" b="1"/>
          </a:p>
        </p:txBody>
      </p:sp>
      <p:sp>
        <p:nvSpPr>
          <p:cNvPr id="103429" name="圆角矩形 103428"/>
          <p:cNvSpPr/>
          <p:nvPr/>
        </p:nvSpPr>
        <p:spPr>
          <a:xfrm>
            <a:off x="0" y="3213100"/>
            <a:ext cx="5292725" cy="792163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317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r>
              <a:rPr lang="en-US" altLang="zh-CN" sz="4800" b="1" baseline="-250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4800" b="1" baseline="-250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一色：即为溶液颜色</a:t>
            </a:r>
            <a:r>
              <a:rPr lang="zh-CN" altLang="en-US" sz="6000" b="1" baseline="-250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6000" b="1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</a:t>
            </a:r>
            <a:endParaRPr lang="zh-CN" altLang="en-US" sz="6000" b="1" baseline="-250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103430" name="文本框 103429"/>
          <p:cNvSpPr txBox="1"/>
          <p:nvPr/>
        </p:nvSpPr>
        <p:spPr>
          <a:xfrm>
            <a:off x="0" y="4365625"/>
            <a:ext cx="9540875" cy="1844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</a:pPr>
            <a:r>
              <a:rPr lang="zh-CN" altLang="zh-CN" sz="3200" b="1" dirty="0">
                <a:latin typeface="宋体" panose="02010600030101010101" pitchFamily="2" charset="-122"/>
              </a:rPr>
              <a:t>①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无色溶液</a:t>
            </a:r>
            <a:r>
              <a:rPr lang="zh-CN" altLang="en-US" sz="3200" b="1" dirty="0">
                <a:latin typeface="宋体" panose="02010600030101010101" pitchFamily="2" charset="-122"/>
              </a:rPr>
              <a:t>，则不能存在</a:t>
            </a:r>
            <a:r>
              <a:rPr lang="en-US" altLang="zh-CN" sz="3200" b="1">
                <a:latin typeface="宋体" panose="02010600030101010101" pitchFamily="2" charset="-122"/>
              </a:rPr>
              <a:t>Fe</a:t>
            </a:r>
            <a:r>
              <a:rPr lang="en-US" altLang="zh-CN" sz="3200" b="1" baseline="30000">
                <a:latin typeface="宋体" panose="02010600030101010101" pitchFamily="2" charset="-122"/>
              </a:rPr>
              <a:t>3+</a:t>
            </a:r>
            <a:r>
              <a:rPr lang="en-US" altLang="zh-CN" sz="3200" b="1">
                <a:latin typeface="宋体" panose="02010600030101010101" pitchFamily="2" charset="-122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棕黄</a:t>
            </a:r>
            <a:r>
              <a:rPr lang="en-US" altLang="zh-CN" sz="3200" b="1" dirty="0">
                <a:latin typeface="宋体" panose="02010600030101010101" pitchFamily="2" charset="-122"/>
              </a:rPr>
              <a:t>)</a:t>
            </a:r>
            <a:r>
              <a:rPr lang="zh-CN" altLang="en-US" sz="3200" b="1" dirty="0">
                <a:latin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</a:rPr>
              <a:t>Fe</a:t>
            </a:r>
            <a:r>
              <a:rPr lang="en-US" altLang="zh-CN" sz="3200" b="1" baseline="30000">
                <a:latin typeface="宋体" panose="02010600030101010101" pitchFamily="2" charset="-122"/>
              </a:rPr>
              <a:t>2+</a:t>
            </a:r>
            <a:r>
              <a:rPr lang="en-US" altLang="zh-CN" sz="3200" b="1">
                <a:latin typeface="宋体" panose="02010600030101010101" pitchFamily="2" charset="-122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浅绿</a:t>
            </a:r>
            <a:r>
              <a:rPr lang="en-US" altLang="zh-CN" sz="3200" b="1" dirty="0">
                <a:latin typeface="宋体" panose="02010600030101010101" pitchFamily="2" charset="-122"/>
              </a:rPr>
              <a:t>)</a:t>
            </a:r>
            <a:r>
              <a:rPr lang="zh-CN" altLang="en-US" sz="3200" b="1" dirty="0">
                <a:latin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</a:rPr>
              <a:t>Cu</a:t>
            </a:r>
            <a:r>
              <a:rPr lang="en-US" altLang="zh-CN" sz="3200" b="1" baseline="30000">
                <a:latin typeface="宋体" panose="02010600030101010101" pitchFamily="2" charset="-122"/>
              </a:rPr>
              <a:t>2+</a:t>
            </a:r>
            <a:r>
              <a:rPr lang="en-US" altLang="zh-CN" sz="3200" b="1">
                <a:latin typeface="宋体" panose="02010600030101010101" pitchFamily="2" charset="-122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蓝色</a:t>
            </a:r>
            <a:r>
              <a:rPr lang="en-US" altLang="zh-CN" sz="3200" b="1" dirty="0">
                <a:latin typeface="宋体" panose="02010600030101010101" pitchFamily="2" charset="-122"/>
              </a:rPr>
              <a:t>)</a:t>
            </a:r>
            <a:r>
              <a:rPr lang="zh-CN" altLang="en-US" sz="3200" b="1" dirty="0">
                <a:latin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</a:rPr>
              <a:t>MnO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zh-CN" altLang="en-US" sz="3200" b="1" baseline="30000">
                <a:latin typeface="宋体" panose="02010600030101010101" pitchFamily="2" charset="-122"/>
              </a:rPr>
              <a:t>－</a:t>
            </a:r>
            <a:r>
              <a:rPr lang="en-US" altLang="zh-CN" sz="3200" b="1">
                <a:latin typeface="宋体" panose="02010600030101010101" pitchFamily="2" charset="-122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紫红色</a:t>
            </a:r>
            <a:r>
              <a:rPr lang="en-US" altLang="zh-CN" sz="3200" b="1" dirty="0">
                <a:latin typeface="宋体" panose="02010600030101010101" pitchFamily="2" charset="-122"/>
              </a:rPr>
              <a:t>) </a:t>
            </a:r>
            <a:r>
              <a:rPr lang="zh-CN" altLang="en-US" sz="3200" b="1" dirty="0">
                <a:latin typeface="宋体" panose="02010600030101010101" pitchFamily="2" charset="-122"/>
              </a:rPr>
              <a:t>、</a:t>
            </a:r>
            <a:r>
              <a:rPr lang="en-US" altLang="zh-CN" sz="3200" b="1">
                <a:latin typeface="Arial" panose="020B0604020202020204" pitchFamily="34" charset="0"/>
              </a:rPr>
              <a:t>Cr</a:t>
            </a:r>
            <a:r>
              <a:rPr lang="en-US" altLang="zh-CN" sz="3200" b="1" baseline="-25000">
                <a:latin typeface="Arial" panose="020B0604020202020204" pitchFamily="34" charset="0"/>
              </a:rPr>
              <a:t>2</a:t>
            </a:r>
            <a:r>
              <a:rPr lang="en-US" altLang="zh-CN" sz="3200" b="1">
                <a:latin typeface="Arial" panose="020B0604020202020204" pitchFamily="34" charset="0"/>
              </a:rPr>
              <a:t>O</a:t>
            </a:r>
            <a:r>
              <a:rPr lang="en-US" altLang="zh-CN" sz="3200" b="1" baseline="-25000">
                <a:latin typeface="Arial" panose="020B0604020202020204" pitchFamily="34" charset="0"/>
              </a:rPr>
              <a:t>7</a:t>
            </a:r>
            <a:r>
              <a:rPr lang="en-US" altLang="zh-CN" sz="3200" b="1" baseline="30000">
                <a:latin typeface="Arial" panose="020B0604020202020204" pitchFamily="34" charset="0"/>
              </a:rPr>
              <a:t>2-</a:t>
            </a:r>
            <a:r>
              <a:rPr lang="zh-CN" altLang="en-US" sz="3200" b="1" dirty="0">
                <a:solidFill>
                  <a:srgbClr val="FF6600"/>
                </a:solidFill>
                <a:latin typeface="Arial" panose="020B0604020202020204" pitchFamily="34" charset="0"/>
              </a:rPr>
              <a:t>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橙色</a:t>
            </a:r>
            <a:r>
              <a:rPr lang="zh-CN" altLang="en-US" sz="3200" b="1" dirty="0">
                <a:solidFill>
                  <a:srgbClr val="FF6600"/>
                </a:solidFill>
                <a:latin typeface="Arial" panose="020B0604020202020204" pitchFamily="34" charset="0"/>
              </a:rPr>
              <a:t>）</a:t>
            </a:r>
            <a:r>
              <a:rPr lang="zh-CN" altLang="en-US" sz="3200" b="1" dirty="0">
                <a:latin typeface="Arial" panose="020B0604020202020204" pitchFamily="34" charset="0"/>
              </a:rPr>
              <a:t>、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3200" b="1">
                <a:latin typeface="Arial" panose="020B0604020202020204" pitchFamily="34" charset="0"/>
              </a:rPr>
              <a:t>CrO</a:t>
            </a:r>
            <a:r>
              <a:rPr lang="en-US" altLang="zh-CN" sz="3200" b="1" baseline="-25000">
                <a:latin typeface="Arial" panose="020B0604020202020204" pitchFamily="34" charset="0"/>
              </a:rPr>
              <a:t>4</a:t>
            </a:r>
            <a:r>
              <a:rPr lang="en-US" altLang="zh-CN" sz="3200" b="1" baseline="30000">
                <a:latin typeface="Arial" panose="020B0604020202020204" pitchFamily="34" charset="0"/>
              </a:rPr>
              <a:t>2-</a:t>
            </a:r>
            <a:r>
              <a:rPr lang="zh-CN" altLang="en-US" sz="3200" b="1" dirty="0">
                <a:latin typeface="Arial" panose="020B0604020202020204" pitchFamily="34" charset="0"/>
              </a:rPr>
              <a:t>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黄色</a:t>
            </a:r>
            <a:r>
              <a:rPr lang="zh-CN" altLang="en-US" sz="3200" b="1" dirty="0">
                <a:latin typeface="Arial" panose="020B0604020202020204" pitchFamily="34" charset="0"/>
              </a:rPr>
              <a:t>）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sp>
        <p:nvSpPr>
          <p:cNvPr id="103431" name="云形标注 103430"/>
          <p:cNvSpPr/>
          <p:nvPr/>
        </p:nvSpPr>
        <p:spPr>
          <a:xfrm flipH="1">
            <a:off x="323850" y="44450"/>
            <a:ext cx="3532188" cy="1243013"/>
          </a:xfrm>
          <a:prstGeom prst="cloudCallout">
            <a:avLst>
              <a:gd name="adj1" fmla="val -43750"/>
              <a:gd name="adj2" fmla="val 70000"/>
            </a:avLst>
          </a:prstGeom>
          <a:gradFill rotWithShape="1">
            <a:gsLst>
              <a:gs pos="0">
                <a:srgbClr val="8BC5FF"/>
              </a:gs>
              <a:gs pos="50000">
                <a:schemeClr val="bg1"/>
              </a:gs>
              <a:gs pos="100000">
                <a:srgbClr val="8BC5FF"/>
              </a:gs>
            </a:gsLst>
            <a:lin ang="5400000" scaled="1"/>
            <a:tileRect/>
          </a:gradFill>
          <a:ln w="28575" cap="flat" cmpd="sng">
            <a:solidFill>
              <a:srgbClr val="6DB6FF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/>
            <a:r>
              <a:rPr lang="zh-CN" altLang="en-US" sz="4800" b="1" i="1" dirty="0">
                <a:solidFill>
                  <a:srgbClr val="C0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拓展</a:t>
            </a:r>
            <a:endParaRPr lang="zh-CN" altLang="en-US" sz="4800" b="1" i="1" dirty="0">
              <a:solidFill>
                <a:srgbClr val="C0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3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30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30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30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ldLvl="0" animBg="1"/>
      <p:bldP spid="103429" grpId="0" animBg="1"/>
      <p:bldP spid="10343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1" name="文本占位符 104450"/>
          <p:cNvSpPr>
            <a:spLocks noGrp="1"/>
          </p:cNvSpPr>
          <p:nvPr>
            <p:ph type="body" idx="1"/>
          </p:nvPr>
        </p:nvSpPr>
        <p:spPr>
          <a:xfrm>
            <a:off x="-36512" y="1855788"/>
            <a:ext cx="9144000" cy="4525962"/>
          </a:xfrm>
        </p:spPr>
        <p:txBody>
          <a:bodyPr/>
          <a:p>
            <a:pPr algn="just"/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在强酸性溶液中</a:t>
            </a: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b="1" baseline="3000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及弱酸根阴离子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（如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等）均不能大量存在。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在强碱性溶液中，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及弱碱阳离子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（如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）均不能大量存在。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酸式酸根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离子在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强酸性或强碱性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溶液中均不能大量存在。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104453" name="标题 104452"/>
          <p:cNvSpPr/>
          <p:nvPr>
            <p:ph type="title"/>
          </p:nvPr>
        </p:nvSpPr>
        <p:spPr>
          <a:xfrm>
            <a:off x="179388" y="80963"/>
            <a:ext cx="8893175" cy="140335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31750">
            <a:solidFill>
              <a:schemeClr val="tx1"/>
            </a:solidFill>
            <a:miter/>
          </a:ln>
        </p:spPr>
        <p:txBody>
          <a:bodyPr vert="horz" wrap="square" lIns="91440" tIns="45720" rIns="91440" bIns="45720" anchor="ctr"/>
          <a:p>
            <a:pPr algn="l">
              <a:buFontTx/>
              <a:buNone/>
            </a:pPr>
            <a:r>
              <a:rPr lang="en-US" altLang="zh-CN" sz="3600" b="1">
                <a:solidFill>
                  <a:srgbClr val="FF0000"/>
                </a:solidFill>
                <a:ea typeface="华文隶书" panose="02010800040101010101" pitchFamily="2" charset="-122"/>
              </a:rPr>
              <a:t>2. </a:t>
            </a:r>
            <a:r>
              <a:rPr lang="zh-CN" altLang="en-US" b="1" dirty="0">
                <a:solidFill>
                  <a:srgbClr val="FF0000"/>
                </a:solidFill>
              </a:rPr>
              <a:t>二性：即溶液的酸碱性。</a:t>
            </a:r>
            <a:r>
              <a:rPr lang="zh-CN" altLang="en-US" dirty="0"/>
              <a:t> </a:t>
            </a:r>
            <a:endParaRPr lang="zh-CN" alt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char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char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charRg st="55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charRg st="10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51">
                                            <p:txEl>
                                              <p:charRg st="10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51">
                                            <p:txEl>
                                              <p:charRg st="10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  <p:bldP spid="104453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5" name="标题 5939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ctr"/>
          <a:p>
            <a:r>
              <a:rPr lang="zh-CN" altLang="en-US" sz="40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注意</a:t>
            </a:r>
            <a:r>
              <a:rPr lang="en-US" altLang="zh-CN" sz="40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:</a:t>
            </a:r>
            <a:r>
              <a:rPr lang="zh-CN" altLang="en-US" sz="40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隐含附加条件</a:t>
            </a:r>
            <a:endParaRPr lang="zh-CN" altLang="en-US" sz="4000" b="1" dirty="0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9397" name="矩形 59396"/>
          <p:cNvSpPr/>
          <p:nvPr/>
        </p:nvSpPr>
        <p:spPr>
          <a:xfrm>
            <a:off x="179388" y="1125538"/>
            <a:ext cx="8964612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溶液的酸碱性</a:t>
            </a:r>
            <a:r>
              <a:rPr lang="zh-CN" altLang="en-US" sz="3200" b="1" dirty="0">
                <a:latin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Times New Roman" panose="02020603050405020304" pitchFamily="18" charset="0"/>
              </a:rPr>
              <a:t> 酸性溶液（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zh-CN" altLang="en-US" sz="3200" b="1" baseline="30000" dirty="0">
                <a:latin typeface="Times New Roman" panose="02020603050405020304" pitchFamily="18" charset="0"/>
              </a:rPr>
              <a:t>＋</a:t>
            </a:r>
            <a:r>
              <a:rPr lang="zh-CN" altLang="en-US" sz="3200" b="1" dirty="0">
                <a:latin typeface="Times New Roman" panose="02020603050405020304" pitchFamily="18" charset="0"/>
              </a:rPr>
              <a:t>）、碱性溶液（</a:t>
            </a:r>
            <a:r>
              <a:rPr lang="en-US" altLang="zh-CN" sz="3200" b="1">
                <a:latin typeface="Times New Roman" panose="02020603050405020304" pitchFamily="18" charset="0"/>
              </a:rPr>
              <a:t>OH</a:t>
            </a:r>
            <a:r>
              <a:rPr lang="zh-CN" altLang="en-US" sz="3200" b="1" baseline="30000" dirty="0">
                <a:latin typeface="Times New Roman" panose="02020603050405020304" pitchFamily="18" charset="0"/>
              </a:rPr>
              <a:t>－</a:t>
            </a:r>
            <a:r>
              <a:rPr lang="zh-CN" altLang="en-US" sz="3200" b="1" dirty="0">
                <a:latin typeface="Times New Roman" panose="02020603050405020304" pitchFamily="18" charset="0"/>
              </a:rPr>
              <a:t>）、 酚酞变红等等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9398" name="矩形 59397"/>
          <p:cNvSpPr/>
          <p:nvPr/>
        </p:nvSpPr>
        <p:spPr>
          <a:xfrm>
            <a:off x="581025" y="2600325"/>
            <a:ext cx="8528050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  </a:t>
            </a:r>
            <a:r>
              <a:rPr lang="zh-CN" altLang="en-US" sz="3200" b="1" dirty="0">
                <a:latin typeface="Times New Roman" panose="02020603050405020304" pitchFamily="18" charset="0"/>
              </a:rPr>
              <a:t>由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水电离出</a:t>
            </a:r>
            <a:r>
              <a:rPr lang="zh-CN" altLang="en-US" sz="3200" b="1" dirty="0">
                <a:latin typeface="Times New Roman" panose="02020603050405020304" pitchFamily="18" charset="0"/>
              </a:rPr>
              <a:t>的</a:t>
            </a:r>
            <a:r>
              <a:rPr lang="en-US" altLang="zh-CN" sz="3200" b="1" err="1">
                <a:latin typeface="Times New Roman" panose="02020603050405020304" pitchFamily="18" charset="0"/>
              </a:rPr>
              <a:t>c(H</a:t>
            </a:r>
            <a:r>
              <a:rPr lang="zh-CN" altLang="en-US" sz="3200" b="1" baseline="30000" dirty="0">
                <a:latin typeface="Times New Roman" panose="02020603050405020304" pitchFamily="18" charset="0"/>
              </a:rPr>
              <a:t>＋</a:t>
            </a:r>
            <a:r>
              <a:rPr lang="en-US" altLang="zh-CN" sz="3200" b="1">
                <a:latin typeface="Times New Roman" panose="02020603050405020304" pitchFamily="18" charset="0"/>
              </a:rPr>
              <a:t>)=10</a:t>
            </a:r>
            <a:r>
              <a:rPr lang="zh-CN" altLang="en-US" sz="3200" b="1" baseline="30000" dirty="0">
                <a:latin typeface="Times New Roman" panose="02020603050405020304" pitchFamily="18" charset="0"/>
              </a:rPr>
              <a:t>－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12</a:t>
            </a:r>
            <a:r>
              <a:rPr lang="en-US" altLang="zh-CN" sz="3200" b="1" dirty="0">
                <a:latin typeface="Times New Roman" panose="02020603050405020304" pitchFamily="18" charset="0"/>
              </a:rPr>
              <a:t>mol/L</a:t>
            </a:r>
            <a:r>
              <a:rPr lang="zh-CN" altLang="en-US" sz="3200" b="1" dirty="0">
                <a:latin typeface="Times New Roman" panose="02020603050405020304" pitchFamily="18" charset="0"/>
              </a:rPr>
              <a:t>，则溶液可能为酸性或碱性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9399" name="矩形 59398"/>
          <p:cNvSpPr/>
          <p:nvPr/>
        </p:nvSpPr>
        <p:spPr>
          <a:xfrm>
            <a:off x="107950" y="4247198"/>
            <a:ext cx="8964613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0000"/>
              </a:lnSpc>
              <a:spcBef>
                <a:spcPct val="5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en-US" altLang="zh-CN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Al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反应放出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</a:rPr>
              <a:t>，则溶液可能为酸性或碱性</a:t>
            </a:r>
            <a:r>
              <a:rPr lang="en-US" altLang="zh-CN" sz="3200" b="1" dirty="0"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</a:rPr>
              <a:t>且酸性时不含</a:t>
            </a:r>
            <a:r>
              <a:rPr lang="en-US" altLang="zh-CN" sz="3200" b="1">
                <a:latin typeface="Times New Roman" panose="02020603050405020304" pitchFamily="18" charset="0"/>
              </a:rPr>
              <a:t>NO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zh-CN" altLang="en-US" sz="3200" b="1" baseline="30000" dirty="0">
                <a:latin typeface="Times New Roman" panose="02020603050405020304" pitchFamily="18" charset="0"/>
              </a:rPr>
              <a:t>－</a:t>
            </a:r>
            <a:endParaRPr lang="zh-CN" altLang="en-US" sz="32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59401" name="矩形 59400"/>
          <p:cNvSpPr/>
          <p:nvPr/>
        </p:nvSpPr>
        <p:spPr>
          <a:xfrm>
            <a:off x="179388" y="1125538"/>
            <a:ext cx="642937" cy="641350"/>
          </a:xfrm>
          <a:prstGeom prst="rect">
            <a:avLst/>
          </a:prstGeom>
          <a:noFill/>
          <a:ln w="9525">
            <a:noFill/>
          </a:ln>
          <a:scene3d>
            <a:camera prst="legacyPerspectiveFront">
              <a:rot lat="20520000" lon="1080000" rev="0"/>
            </a:camera>
            <a:lightRig rig="legacyHarsh2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t">
            <a:spAutoFit/>
            <a:flatTx/>
          </a:bodyPr>
          <a:p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①</a:t>
            </a:r>
            <a:endParaRPr lang="en-US" altLang="zh-CN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9403" name="矩形 59402"/>
          <p:cNvSpPr/>
          <p:nvPr/>
        </p:nvSpPr>
        <p:spPr>
          <a:xfrm>
            <a:off x="107950" y="2705100"/>
            <a:ext cx="590550" cy="579438"/>
          </a:xfrm>
          <a:prstGeom prst="rect">
            <a:avLst/>
          </a:prstGeom>
          <a:noFill/>
          <a:ln w="9525">
            <a:noFill/>
          </a:ln>
          <a:scene3d>
            <a:camera prst="legacyPerspectiveFront">
              <a:rot lat="20520000" lon="1080000" rev="0"/>
            </a:camera>
            <a:lightRig rig="legacyHarsh2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t">
            <a:spAutoFit/>
            <a:flatTx/>
          </a:bodyPr>
          <a:p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endParaRPr lang="en-US" altLang="zh-CN" sz="3200" b="1" dirty="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59405" name="墨迹 59404"/>
              <p14:cNvContentPartPr/>
              <p14:nvPr/>
            </p14:nvContentPartPr>
            <p14:xfrm>
              <a:off x="146050" y="3840163"/>
              <a:ext cx="1568450" cy="1260475"/>
            </p14:xfrm>
          </p:contentPart>
        </mc:Choice>
        <mc:Fallback xmlns="">
          <p:pic>
            <p:nvPicPr>
              <p:cNvPr id="59405" name="墨迹 59404"/>
            </p:nvPicPr>
            <p:blipFill>
              <a:blip r:embed="rId2"/>
            </p:blipFill>
            <p:spPr>
              <a:xfrm>
                <a:off x="146050" y="3840163"/>
                <a:ext cx="1568450" cy="1260475"/>
              </a:xfrm>
              <a:prstGeom prst="rect"/>
            </p:spPr>
          </p:pic>
        </mc:Fallback>
      </mc:AlternateContent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593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矩形 7171"/>
          <p:cNvSpPr/>
          <p:nvPr/>
        </p:nvSpPr>
        <p:spPr>
          <a:xfrm>
            <a:off x="179388" y="157163"/>
            <a:ext cx="8637587" cy="8239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</a:ln>
        </p:spPr>
        <p:txBody>
          <a:bodyPr anchor="b">
            <a:spAutoFit/>
          </a:bodyPr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sz="4800" b="1" dirty="0">
                <a:solidFill>
                  <a:srgbClr val="FF3300"/>
                </a:solidFill>
                <a:ea typeface="黑体" panose="02010609060101010101" pitchFamily="49" charset="-122"/>
              </a:rPr>
              <a:t>一、离子反应</a:t>
            </a:r>
            <a:endParaRPr lang="zh-CN" altLang="en-US" sz="4800" b="1" dirty="0">
              <a:solidFill>
                <a:srgbClr val="FF3300"/>
              </a:solidFill>
              <a:ea typeface="黑体" panose="02010609060101010101" pitchFamily="49" charset="-122"/>
            </a:endParaRPr>
          </a:p>
        </p:txBody>
      </p:sp>
      <p:sp>
        <p:nvSpPr>
          <p:cNvPr id="7173" name="矩形 7172"/>
          <p:cNvSpPr/>
          <p:nvPr/>
        </p:nvSpPr>
        <p:spPr>
          <a:xfrm>
            <a:off x="755650" y="1125538"/>
            <a:ext cx="2881313" cy="7905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25000"/>
              </a:lnSpc>
              <a:buNone/>
            </a:pPr>
            <a:r>
              <a:rPr lang="en-US" altLang="zh-CN" sz="3600" b="1" dirty="0">
                <a:solidFill>
                  <a:srgbClr val="FF33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3300"/>
                </a:solidFill>
                <a:latin typeface="宋体" panose="02010600030101010101" pitchFamily="2" charset="-122"/>
              </a:rPr>
              <a:t>、定义：</a:t>
            </a:r>
            <a:endParaRPr lang="zh-CN" altLang="en-US" sz="3600" b="1"/>
          </a:p>
        </p:txBody>
      </p:sp>
      <p:sp>
        <p:nvSpPr>
          <p:cNvPr id="7178" name="矩形 7177"/>
          <p:cNvSpPr/>
          <p:nvPr/>
        </p:nvSpPr>
        <p:spPr>
          <a:xfrm>
            <a:off x="325438" y="2276475"/>
            <a:ext cx="8423275" cy="1585913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pPr algn="l">
              <a:lnSpc>
                <a:spcPct val="125000"/>
              </a:lnSpc>
              <a:spcBef>
                <a:spcPct val="20000"/>
              </a:spcBef>
            </a:pPr>
            <a:r>
              <a:rPr lang="zh-CN" altLang="en-US" sz="3600" b="1" dirty="0">
                <a:latin typeface="Arial" panose="020B0604020202020204" pitchFamily="34" charset="0"/>
              </a:rPr>
              <a:t>通常将溶液中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离子之间</a:t>
            </a:r>
            <a:r>
              <a:rPr lang="zh-CN" altLang="en-US" sz="3600" b="1" dirty="0">
                <a:latin typeface="Arial" panose="020B0604020202020204" pitchFamily="34" charset="0"/>
              </a:rPr>
              <a:t>，以及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离子与原子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25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或分子之间</a:t>
            </a:r>
            <a:r>
              <a:rPr lang="zh-CN" altLang="en-US" sz="3600" b="1" dirty="0">
                <a:latin typeface="Arial" panose="020B0604020202020204" pitchFamily="34" charset="0"/>
              </a:rPr>
              <a:t>发生的反应称为</a:t>
            </a: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</a:rPr>
              <a:t>离子反应</a:t>
            </a:r>
            <a:r>
              <a:rPr lang="zh-CN" altLang="en-US" sz="3600" b="1" dirty="0">
                <a:latin typeface="Arial" panose="020B0604020202020204" pitchFamily="34" charset="0"/>
              </a:rPr>
              <a:t>。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7180" name="文本框 7179"/>
          <p:cNvSpPr txBox="1"/>
          <p:nvPr/>
        </p:nvSpPr>
        <p:spPr>
          <a:xfrm>
            <a:off x="808038" y="4233863"/>
            <a:ext cx="2520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、实质：  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81" name="文本框 7180"/>
          <p:cNvSpPr txBox="1"/>
          <p:nvPr/>
        </p:nvSpPr>
        <p:spPr>
          <a:xfrm>
            <a:off x="395288" y="5143500"/>
            <a:ext cx="8301037" cy="153035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lnSpc>
                <a:spcPct val="130000"/>
              </a:lnSpc>
            </a:pPr>
            <a:r>
              <a:rPr lang="zh-CN" altLang="en-US" sz="3600" b="1" dirty="0">
                <a:latin typeface="Arial" panose="020B0604020202020204" pitchFamily="34" charset="0"/>
              </a:rPr>
              <a:t>离子反应的实质是反应使溶液中的某种或某些离子浓度显著降低。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8" grpId="0" animBg="1"/>
      <p:bldP spid="7180" grpId="0"/>
      <p:bldP spid="718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5" name="文本占位符 105474"/>
          <p:cNvSpPr>
            <a:spLocks noGrp="1"/>
          </p:cNvSpPr>
          <p:nvPr>
            <p:ph type="body" idx="1"/>
          </p:nvPr>
        </p:nvSpPr>
        <p:spPr>
          <a:xfrm>
            <a:off x="-36512" y="1566863"/>
            <a:ext cx="9144000" cy="4525962"/>
          </a:xfrm>
        </p:spPr>
        <p:txBody>
          <a:bodyPr/>
          <a:p>
            <a:pPr algn="just"/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不能大量共存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+HCO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+H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O==Al(OH)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+CO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endParaRPr lang="en-US" altLang="zh-CN" sz="2800" b="1" baseline="30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②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组合具有强氧化性，能与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发生反应，以及与某些金属能反应但不产生氢气。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8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n-US" altLang="zh-CN" sz="28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pt-BR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HCO</a:t>
            </a:r>
            <a:r>
              <a:rPr lang="pt-BR" altLang="zh-CN" sz="2800" b="1" baseline="-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altLang="zh-CN" sz="2800" b="1" baseline="30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等组合中，两种离子都能水解且相互促进，但总的水解程度很小，它们在溶液中能够大量共存。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5476" name="标题 105475"/>
          <p:cNvSpPr/>
          <p:nvPr>
            <p:ph type="title"/>
          </p:nvPr>
        </p:nvSpPr>
        <p:spPr>
          <a:xfrm>
            <a:off x="323850" y="0"/>
            <a:ext cx="8229600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31750">
            <a:solidFill>
              <a:schemeClr val="tx1"/>
            </a:solidFill>
            <a:miter/>
          </a:ln>
        </p:spPr>
        <p:txBody>
          <a:bodyPr vert="horz" wrap="square" lIns="91440" tIns="45720" rIns="91440" bIns="45720" anchor="ctr"/>
          <a:p>
            <a:pPr algn="l"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3.</a:t>
            </a:r>
            <a:r>
              <a:rPr lang="zh-CN" altLang="en-US" b="1" dirty="0">
                <a:solidFill>
                  <a:srgbClr val="FF0000"/>
                </a:solidFill>
              </a:rPr>
              <a:t>三特殊：指三种特殊情况</a:t>
            </a:r>
            <a:r>
              <a:rPr lang="zh-CN" altLang="en-US" dirty="0"/>
              <a:t>： </a:t>
            </a:r>
            <a:endParaRPr lang="zh-CN" alt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charRg st="52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charRg st="52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charRg st="52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charRg st="111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5475">
                                            <p:txEl>
                                              <p:charRg st="111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5475">
                                            <p:txEl>
                                              <p:charRg st="111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  <p:bldP spid="105476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9" name="文本占位符 106498"/>
          <p:cNvSpPr>
            <a:spLocks noGrp="1"/>
          </p:cNvSpPr>
          <p:nvPr>
            <p:ph type="body" idx="1"/>
          </p:nvPr>
        </p:nvSpPr>
        <p:spPr>
          <a:xfrm>
            <a:off x="0" y="1800225"/>
            <a:ext cx="9144000" cy="5157788"/>
          </a:xfrm>
        </p:spPr>
        <p:txBody>
          <a:bodyPr/>
          <a:p>
            <a:pPr algn="just">
              <a:lnSpc>
                <a:spcPct val="9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复分解反应：一般条件是有难溶、难电离、挥发性  物质生成。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②  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氧化还原反应：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还原性离子（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等）与氧化性离子（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altLang="zh-CN" sz="2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等）因发生氧化还原反应而不能共存。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③ 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强烈双水解反应</a:t>
            </a: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:  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常见的强烈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双水解反应有：	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AlO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CO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HCO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SiO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endParaRPr lang="zh-CN" altLang="en-US" sz="2800" b="1" dirty="0">
              <a:solidFill>
                <a:srgbClr val="000000"/>
              </a:solidFill>
              <a:latin typeface="Calibri" panose="020F0502020204030204" pitchFamily="34" charset="0"/>
              <a:ea typeface="楷体_GB2312" charset="-122"/>
            </a:endParaRPr>
          </a:p>
          <a:p>
            <a:pPr algn="just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   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Al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3+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AlO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S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HS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CO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HCO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SiO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</a:rPr>
              <a:t>、</a:t>
            </a: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SO</a:t>
            </a:r>
            <a:r>
              <a:rPr lang="en-US" altLang="zh-CN" sz="2800" b="1" baseline="-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3</a:t>
            </a:r>
            <a:r>
              <a:rPr lang="en-US" altLang="zh-CN" sz="2800" b="1" baseline="30000">
                <a:solidFill>
                  <a:srgbClr val="000000"/>
                </a:solidFill>
                <a:latin typeface="Calibri" panose="020F0502020204030204" pitchFamily="34" charset="0"/>
                <a:ea typeface="楷体_GB2312" charset="-122"/>
              </a:rPr>
              <a:t>2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楷体_GB2312" charset="-122"/>
              </a:rPr>
              <a:t>—</a:t>
            </a:r>
            <a:endParaRPr lang="en-US" altLang="zh-CN" sz="28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④ </a:t>
            </a:r>
            <a:r>
              <a:rPr lang="zh-CN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络合反应 如：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+ 3SCN</a:t>
            </a:r>
            <a:r>
              <a:rPr lang="en-US" altLang="zh-CN" sz="2800" b="1" baseline="30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Fe(SCN)</a:t>
            </a:r>
            <a:r>
              <a:rPr lang="en-US" altLang="zh-CN" sz="2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血红色溶液</a:t>
            </a:r>
            <a:r>
              <a:rPr lang="zh-CN" altLang="en-US" sz="2800" b="1" dirty="0"/>
              <a:t> </a:t>
            </a:r>
            <a:endParaRPr lang="zh-CN" altLang="en-US" sz="2800" b="1" dirty="0"/>
          </a:p>
        </p:txBody>
      </p:sp>
      <p:sp>
        <p:nvSpPr>
          <p:cNvPr id="106500" name="标题 106499"/>
          <p:cNvSpPr/>
          <p:nvPr>
            <p:ph type="title"/>
          </p:nvPr>
        </p:nvSpPr>
        <p:spPr>
          <a:xfrm>
            <a:off x="0" y="0"/>
            <a:ext cx="9144000" cy="1700213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31750">
            <a:solidFill>
              <a:schemeClr val="tx1"/>
            </a:solidFill>
            <a:miter/>
          </a:ln>
        </p:spPr>
        <p:txBody>
          <a:bodyPr vert="horz" wrap="square" lIns="91440" tIns="45720" rIns="91440" bIns="45720" anchor="ctr"/>
          <a:p>
            <a:pPr algn="l"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4.</a:t>
            </a:r>
            <a:r>
              <a:rPr lang="zh-CN" altLang="en-US" sz="3600" b="1" dirty="0">
                <a:solidFill>
                  <a:srgbClr val="FF0000"/>
                </a:solidFill>
              </a:rPr>
              <a:t>【总结】离子之间发生反应（</a:t>
            </a:r>
            <a:r>
              <a:rPr lang="en-US" altLang="zh-CN" sz="3600" b="1" dirty="0">
                <a:solidFill>
                  <a:srgbClr val="FF0000"/>
                </a:solidFill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</a:rPr>
              <a:t>四反应</a:t>
            </a:r>
            <a:r>
              <a:rPr lang="en-US" altLang="zh-CN" sz="3600" b="1" dirty="0">
                <a:solidFill>
                  <a:srgbClr val="FF0000"/>
                </a:solidFill>
              </a:rPr>
              <a:t>”</a:t>
            </a:r>
            <a:r>
              <a:rPr lang="zh-CN" altLang="en-US" sz="3600" b="1" dirty="0">
                <a:solidFill>
                  <a:srgbClr val="FF0000"/>
                </a:solidFill>
              </a:rPr>
              <a:t>）导致</a:t>
            </a:r>
            <a:r>
              <a:rPr lang="zh-CN" altLang="en-US" sz="3600" b="1" dirty="0">
                <a:solidFill>
                  <a:srgbClr val="FF0000"/>
                </a:solidFill>
              </a:rPr>
              <a:t>不能大量共存。</a:t>
            </a:r>
            <a:r>
              <a:rPr lang="zh-CN" altLang="en-US" sz="4000" dirty="0"/>
              <a:t> </a:t>
            </a:r>
            <a:endParaRPr lang="zh-CN" altLang="en-US" sz="400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33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charRg st="33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charRg st="33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1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charRg st="11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charRg st="11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499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499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76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499">
                                            <p:txEl>
                                              <p:charRg st="176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499">
                                            <p:txEl>
                                              <p:charRg st="176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230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6499">
                                            <p:txEl>
                                              <p:charRg st="230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6499">
                                            <p:txEl>
                                              <p:charRg st="230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  <p:bldP spid="106500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文本占位符 60417"/>
          <p:cNvSpPr>
            <a:spLocks noGrp="1"/>
          </p:cNvSpPr>
          <p:nvPr>
            <p:ph type="body" idx="1"/>
          </p:nvPr>
        </p:nvSpPr>
        <p:spPr>
          <a:xfrm>
            <a:off x="434975" y="620713"/>
            <a:ext cx="8458200" cy="4724400"/>
          </a:xfrm>
        </p:spPr>
        <p:txBody>
          <a:bodyPr/>
          <a:p>
            <a:pPr>
              <a:lnSpc>
                <a:spcPct val="125000"/>
              </a:lnSpc>
              <a:buNone/>
            </a:pPr>
            <a:r>
              <a:rPr lang="zh-CN" altLang="en-US" b="1" dirty="0">
                <a:solidFill>
                  <a:srgbClr val="0000FF"/>
                </a:solidFill>
              </a:rPr>
              <a:t>例</a:t>
            </a:r>
            <a:r>
              <a:rPr lang="en-US" altLang="zh-CN" b="1" dirty="0">
                <a:solidFill>
                  <a:srgbClr val="0000FF"/>
                </a:solidFill>
              </a:rPr>
              <a:t>2.</a:t>
            </a:r>
            <a:r>
              <a:rPr lang="zh-CN" altLang="en-US" b="1" dirty="0">
                <a:solidFill>
                  <a:srgbClr val="0000FF"/>
                </a:solidFill>
              </a:rPr>
              <a:t>下列各组离子能在</a:t>
            </a:r>
            <a:r>
              <a:rPr lang="en-US" altLang="zh-CN" b="1" dirty="0">
                <a:solidFill>
                  <a:srgbClr val="0000FF"/>
                </a:solidFill>
              </a:rPr>
              <a:t>PH=1</a:t>
            </a:r>
            <a:r>
              <a:rPr lang="zh-CN" altLang="en-US" b="1" dirty="0">
                <a:solidFill>
                  <a:srgbClr val="0000FF"/>
                </a:solidFill>
              </a:rPr>
              <a:t>的无色溶液中大量共存的是</a:t>
            </a:r>
            <a:endParaRPr lang="zh-CN" altLang="en-US" b="1" dirty="0">
              <a:solidFill>
                <a:srgbClr val="0000FF"/>
              </a:solidFill>
            </a:endParaRPr>
          </a:p>
          <a:p>
            <a:pPr lvl="2">
              <a:lnSpc>
                <a:spcPct val="125000"/>
              </a:lnSpc>
            </a:pPr>
            <a:r>
              <a:rPr lang="zh-CN" altLang="en-US" sz="3200" b="1" dirty="0"/>
              <a:t>（</a:t>
            </a:r>
            <a:r>
              <a:rPr lang="en-US" altLang="zh-CN" sz="3200" b="1"/>
              <a:t>A</a:t>
            </a:r>
            <a:r>
              <a:rPr lang="zh-CN" altLang="en-US" sz="3200" b="1"/>
              <a:t>）</a:t>
            </a:r>
            <a:r>
              <a:rPr lang="en-US" altLang="zh-CN" sz="3200" b="1"/>
              <a:t>Ba</a:t>
            </a:r>
            <a:r>
              <a:rPr lang="en-US" altLang="zh-CN" sz="3200" b="1" baseline="30000"/>
              <a:t>2+</a:t>
            </a:r>
            <a:r>
              <a:rPr lang="zh-CN" altLang="en-US" sz="3200" b="1"/>
              <a:t>、</a:t>
            </a:r>
            <a:r>
              <a:rPr lang="en-US" altLang="zh-CN" sz="3200" b="1"/>
              <a:t>Na</a:t>
            </a:r>
            <a:r>
              <a:rPr lang="en-US" altLang="zh-CN" sz="3200" b="1" baseline="30000"/>
              <a:t>+</a:t>
            </a:r>
            <a:r>
              <a:rPr lang="zh-CN" altLang="en-US" sz="3200" b="1"/>
              <a:t>、</a:t>
            </a:r>
            <a:r>
              <a:rPr lang="en-US" altLang="zh-CN" sz="3200" b="1"/>
              <a:t>I</a:t>
            </a:r>
            <a:r>
              <a:rPr lang="zh-CN" altLang="en-US" sz="3200" b="1" baseline="30000" dirty="0"/>
              <a:t>－</a:t>
            </a:r>
            <a:r>
              <a:rPr lang="zh-CN" altLang="en-US" sz="3200" b="1" dirty="0"/>
              <a:t> 、</a:t>
            </a:r>
            <a:r>
              <a:rPr lang="en-US" altLang="zh-CN" sz="3200" b="1" err="1"/>
              <a:t>ClO</a:t>
            </a:r>
            <a:r>
              <a:rPr lang="zh-CN" altLang="en-US" sz="3200" b="1" baseline="30000" dirty="0"/>
              <a:t>－</a:t>
            </a:r>
            <a:endParaRPr lang="zh-CN" altLang="en-US" sz="3200" b="1" baseline="30000" dirty="0"/>
          </a:p>
          <a:p>
            <a:pPr lvl="2">
              <a:lnSpc>
                <a:spcPct val="125000"/>
              </a:lnSpc>
            </a:pPr>
            <a:r>
              <a:rPr lang="zh-CN" altLang="en-US" sz="3200" b="1" dirty="0"/>
              <a:t>（</a:t>
            </a:r>
            <a:r>
              <a:rPr lang="en-US" altLang="zh-CN" sz="3200" b="1"/>
              <a:t>B</a:t>
            </a:r>
            <a:r>
              <a:rPr lang="zh-CN" altLang="en-US" sz="3200" b="1"/>
              <a:t>）</a:t>
            </a:r>
            <a:r>
              <a:rPr lang="en-US" altLang="zh-CN" sz="3200" b="1"/>
              <a:t>Mg</a:t>
            </a:r>
            <a:r>
              <a:rPr lang="en-US" altLang="zh-CN" sz="3200" b="1" baseline="30000"/>
              <a:t>2+</a:t>
            </a:r>
            <a:r>
              <a:rPr lang="zh-CN" altLang="en-US" sz="3200" b="1" err="1"/>
              <a:t>、</a:t>
            </a:r>
            <a:r>
              <a:rPr lang="en-US" altLang="zh-CN" sz="3200" b="1" err="1"/>
              <a:t>Cl</a:t>
            </a:r>
            <a:r>
              <a:rPr lang="zh-CN" altLang="en-US" sz="3200" b="1" baseline="30000" dirty="0"/>
              <a:t>－</a:t>
            </a:r>
            <a:r>
              <a:rPr lang="zh-CN" altLang="en-US" sz="3200" b="1" dirty="0"/>
              <a:t> 、</a:t>
            </a:r>
            <a:r>
              <a:rPr lang="en-US" altLang="zh-CN" sz="3200" b="1"/>
              <a:t>Al</a:t>
            </a:r>
            <a:r>
              <a:rPr lang="en-US" altLang="zh-CN" sz="3200" b="1" baseline="30000"/>
              <a:t>3+</a:t>
            </a:r>
            <a:r>
              <a:rPr lang="zh-CN" altLang="en-US" sz="3200" b="1"/>
              <a:t>、</a:t>
            </a:r>
            <a:r>
              <a:rPr lang="en-US" altLang="zh-CN" sz="3200" b="1"/>
              <a:t>SO</a:t>
            </a:r>
            <a:r>
              <a:rPr lang="en-US" altLang="zh-CN" sz="3200" b="1" baseline="-25000"/>
              <a:t>4</a:t>
            </a:r>
            <a:r>
              <a:rPr lang="en-US" altLang="zh-CN" sz="3200" b="1" baseline="30000" dirty="0"/>
              <a:t>2</a:t>
            </a:r>
            <a:r>
              <a:rPr lang="zh-CN" altLang="en-US" sz="3200" b="1" baseline="30000" dirty="0"/>
              <a:t>－</a:t>
            </a:r>
            <a:endParaRPr lang="zh-CN" altLang="en-US" sz="3200" b="1" baseline="30000" dirty="0"/>
          </a:p>
          <a:p>
            <a:pPr lvl="2">
              <a:lnSpc>
                <a:spcPct val="125000"/>
              </a:lnSpc>
            </a:pPr>
            <a:r>
              <a:rPr lang="zh-CN" altLang="en-US" sz="3200" b="1" dirty="0"/>
              <a:t>（</a:t>
            </a:r>
            <a:r>
              <a:rPr lang="en-US" altLang="zh-CN" sz="3200" b="1"/>
              <a:t>C</a:t>
            </a:r>
            <a:r>
              <a:rPr lang="zh-CN" altLang="en-US" sz="3200" b="1"/>
              <a:t>）</a:t>
            </a:r>
            <a:r>
              <a:rPr lang="en-US" altLang="zh-CN" sz="3200" b="1"/>
              <a:t>K</a:t>
            </a:r>
            <a:r>
              <a:rPr lang="en-US" altLang="zh-CN" sz="3200" b="1" baseline="30000"/>
              <a:t>+</a:t>
            </a:r>
            <a:r>
              <a:rPr lang="zh-CN" altLang="en-US" sz="3200" b="1" err="1"/>
              <a:t>、</a:t>
            </a:r>
            <a:r>
              <a:rPr lang="en-US" altLang="zh-CN" sz="3200" b="1" err="1"/>
              <a:t>Cl</a:t>
            </a:r>
            <a:r>
              <a:rPr lang="zh-CN" altLang="en-US" sz="3200" b="1" baseline="30000" dirty="0"/>
              <a:t>－</a:t>
            </a:r>
            <a:r>
              <a:rPr lang="zh-CN" altLang="en-US" sz="3200" b="1" dirty="0"/>
              <a:t>、</a:t>
            </a:r>
            <a:r>
              <a:rPr lang="en-US" altLang="zh-CN" sz="3200" b="1"/>
              <a:t>HCO</a:t>
            </a:r>
            <a:r>
              <a:rPr lang="en-US" altLang="zh-CN" sz="3200" b="1" baseline="-25000"/>
              <a:t>3</a:t>
            </a:r>
            <a:r>
              <a:rPr lang="zh-CN" altLang="en-US" sz="3200" b="1" baseline="30000" dirty="0"/>
              <a:t>－</a:t>
            </a:r>
            <a:r>
              <a:rPr lang="zh-CN" altLang="en-US" sz="3200" b="1" dirty="0"/>
              <a:t>、</a:t>
            </a:r>
            <a:r>
              <a:rPr lang="en-US" altLang="zh-CN" sz="3200" b="1"/>
              <a:t>NO</a:t>
            </a:r>
            <a:r>
              <a:rPr lang="en-US" altLang="zh-CN" sz="3200" b="1" baseline="-25000"/>
              <a:t>3</a:t>
            </a:r>
            <a:r>
              <a:rPr lang="zh-CN" altLang="en-US" sz="3200" b="1" baseline="30000" dirty="0"/>
              <a:t>－</a:t>
            </a:r>
            <a:endParaRPr lang="zh-CN" altLang="en-US" sz="3200" b="1" baseline="30000" dirty="0"/>
          </a:p>
          <a:p>
            <a:pPr lvl="2">
              <a:lnSpc>
                <a:spcPct val="125000"/>
              </a:lnSpc>
            </a:pPr>
            <a:r>
              <a:rPr lang="zh-CN" altLang="en-US" sz="3200" b="1" dirty="0"/>
              <a:t>（</a:t>
            </a:r>
            <a:r>
              <a:rPr lang="en-US" altLang="zh-CN" sz="3200" b="1"/>
              <a:t>D</a:t>
            </a:r>
            <a:r>
              <a:rPr lang="zh-CN" altLang="en-US" sz="3200" b="1"/>
              <a:t>）</a:t>
            </a:r>
            <a:r>
              <a:rPr lang="en-US" altLang="zh-CN" sz="3200" b="1"/>
              <a:t>Ca</a:t>
            </a:r>
            <a:r>
              <a:rPr lang="en-US" altLang="zh-CN" sz="3200" b="1" baseline="30000"/>
              <a:t>2+</a:t>
            </a:r>
            <a:r>
              <a:rPr lang="zh-CN" altLang="en-US" sz="3200" b="1"/>
              <a:t>、</a:t>
            </a:r>
            <a:r>
              <a:rPr lang="en-US" altLang="zh-CN" sz="3200" b="1"/>
              <a:t>Na</a:t>
            </a:r>
            <a:r>
              <a:rPr lang="en-US" altLang="zh-CN" sz="3200" b="1" baseline="30000"/>
              <a:t>+</a:t>
            </a:r>
            <a:r>
              <a:rPr lang="zh-CN" altLang="en-US" sz="3200" b="1"/>
              <a:t>、</a:t>
            </a:r>
            <a:r>
              <a:rPr lang="en-US" altLang="zh-CN" sz="3200" b="1"/>
              <a:t>Fe</a:t>
            </a:r>
            <a:r>
              <a:rPr lang="en-US" altLang="zh-CN" sz="3200" b="1" baseline="30000"/>
              <a:t>3+</a:t>
            </a:r>
            <a:r>
              <a:rPr lang="zh-CN" altLang="en-US" sz="3200" b="1"/>
              <a:t>、</a:t>
            </a:r>
            <a:r>
              <a:rPr lang="en-US" altLang="zh-CN" sz="3200" b="1"/>
              <a:t>AlO</a:t>
            </a:r>
            <a:r>
              <a:rPr lang="en-US" altLang="zh-CN" sz="3200" b="1" baseline="-25000"/>
              <a:t>2</a:t>
            </a:r>
            <a:r>
              <a:rPr lang="zh-CN" altLang="en-US" sz="3200" b="1" baseline="30000" dirty="0"/>
              <a:t>－</a:t>
            </a:r>
            <a:endParaRPr lang="zh-CN" altLang="en-US" sz="3200" b="1" baseline="30000" dirty="0"/>
          </a:p>
        </p:txBody>
      </p:sp>
      <p:sp>
        <p:nvSpPr>
          <p:cNvPr id="60419" name="文本框 60418"/>
          <p:cNvSpPr txBox="1"/>
          <p:nvPr/>
        </p:nvSpPr>
        <p:spPr>
          <a:xfrm>
            <a:off x="2879725" y="1347788"/>
            <a:ext cx="1547813" cy="6413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60423" name="直接连接符 60422"/>
          <p:cNvSpPr/>
          <p:nvPr/>
        </p:nvSpPr>
        <p:spPr>
          <a:xfrm>
            <a:off x="6156325" y="2132013"/>
            <a:ext cx="360363" cy="50323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24" name="直接连接符 60423"/>
          <p:cNvSpPr/>
          <p:nvPr/>
        </p:nvSpPr>
        <p:spPr>
          <a:xfrm>
            <a:off x="5076825" y="3571875"/>
            <a:ext cx="360363" cy="5032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25" name="直接连接符 60424"/>
          <p:cNvSpPr/>
          <p:nvPr/>
        </p:nvSpPr>
        <p:spPr>
          <a:xfrm>
            <a:off x="5076825" y="4221163"/>
            <a:ext cx="360363" cy="50323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27" name="直接连接符 60426"/>
          <p:cNvSpPr/>
          <p:nvPr/>
        </p:nvSpPr>
        <p:spPr>
          <a:xfrm>
            <a:off x="6443663" y="4221163"/>
            <a:ext cx="360362" cy="50323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60" name="文本框 70659"/>
          <p:cNvSpPr txBox="1"/>
          <p:nvPr/>
        </p:nvSpPr>
        <p:spPr>
          <a:xfrm>
            <a:off x="827088" y="188913"/>
            <a:ext cx="7070725" cy="8239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</a:ln>
        </p:spPr>
        <p:txBody>
          <a:bodyPr anchor="b">
            <a:spAutoFit/>
          </a:bodyPr>
          <a:p>
            <a:r>
              <a:rPr lang="zh-CN" altLang="en-US" sz="48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三、   离子反应的应用</a:t>
            </a:r>
            <a:endParaRPr lang="zh-CN" altLang="en-US" sz="4800" b="1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0661" name="文本框 70660"/>
          <p:cNvSpPr txBox="1"/>
          <p:nvPr/>
        </p:nvSpPr>
        <p:spPr>
          <a:xfrm>
            <a:off x="31750" y="1125538"/>
            <a:ext cx="56927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 algn="l"/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、用于物质检验与含量的测定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70663" name="文本框 70662"/>
          <p:cNvSpPr txBox="1"/>
          <p:nvPr/>
        </p:nvSpPr>
        <p:spPr>
          <a:xfrm>
            <a:off x="579438" y="1700213"/>
            <a:ext cx="23368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①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定性检验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0664" name="文本框 70663"/>
          <p:cNvSpPr txBox="1"/>
          <p:nvPr/>
        </p:nvSpPr>
        <p:spPr>
          <a:xfrm>
            <a:off x="539750" y="2276475"/>
            <a:ext cx="741680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例如：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Fe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与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KSCN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溶液生成血红色溶液</a:t>
            </a:r>
            <a:endParaRPr lang="zh-CN" altLang="en-US" sz="32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来检验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Fe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3+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70665" name="文本框 70664"/>
          <p:cNvSpPr txBox="1"/>
          <p:nvPr/>
        </p:nvSpPr>
        <p:spPr>
          <a:xfrm>
            <a:off x="473075" y="3429000"/>
            <a:ext cx="8420100" cy="1066800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还可以检验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Cu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Fe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</a:t>
            </a:r>
            <a:r>
              <a:rPr lang="en-US" altLang="zh-CN" sz="3200" b="1" baseline="-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endParaRPr lang="zh-CN" altLang="en-US" sz="32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Ag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3+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</a:t>
            </a:r>
            <a:r>
              <a:rPr lang="en-US" altLang="zh-CN" sz="3200" b="1" baseline="-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2-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</a:t>
            </a:r>
            <a:r>
              <a:rPr lang="en-US" altLang="zh-CN" sz="3200" b="1" baseline="-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2-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Cl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Br</a:t>
            </a:r>
            <a:r>
              <a:rPr lang="en-US" altLang="zh-CN" sz="3200" b="1" baseline="30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等离子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70667" name="文本框 70666"/>
          <p:cNvSpPr txBox="1"/>
          <p:nvPr/>
        </p:nvSpPr>
        <p:spPr>
          <a:xfrm>
            <a:off x="539750" y="4581525"/>
            <a:ext cx="23368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②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定量检验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0668" name="文本框 70667"/>
          <p:cNvSpPr txBox="1"/>
          <p:nvPr/>
        </p:nvSpPr>
        <p:spPr>
          <a:xfrm>
            <a:off x="611188" y="5300663"/>
            <a:ext cx="6416675" cy="1066800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例如，生成沉淀，测沉淀的质量，</a:t>
            </a:r>
            <a:endParaRPr lang="zh-CN" altLang="en-US" sz="32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酸碱中和滴定，氧化还原滴定等。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6" name="文本框 71685"/>
          <p:cNvSpPr txBox="1"/>
          <p:nvPr/>
        </p:nvSpPr>
        <p:spPr>
          <a:xfrm>
            <a:off x="323850" y="404813"/>
            <a:ext cx="692086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 algn="l"/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、用于物质制备与纯化（粗盐纯化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 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71687" name="文本框 71686"/>
          <p:cNvSpPr txBox="1"/>
          <p:nvPr/>
        </p:nvSpPr>
        <p:spPr>
          <a:xfrm>
            <a:off x="250825" y="1125538"/>
            <a:ext cx="8751888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离子反应可以用于制备一些酸、碱、盐、气体，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如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BaSO</a:t>
            </a:r>
            <a:r>
              <a:rPr lang="en-US" altLang="zh-CN" sz="3200" b="1" baseline="-30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FeSO</a:t>
            </a:r>
            <a:r>
              <a:rPr lang="en-US" altLang="zh-CN" sz="3200" b="1" baseline="-30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</a:t>
            </a:r>
            <a:r>
              <a:rPr lang="en-US" altLang="zh-CN" sz="3200" b="1" baseline="-30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</a:t>
            </a:r>
            <a:r>
              <a:rPr lang="en-US" altLang="zh-CN" sz="3200" b="1" baseline="-30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altLang="zh-CN" sz="3200" b="1" baseline="-30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等。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1688" name="文本框 71687"/>
          <p:cNvSpPr txBox="1"/>
          <p:nvPr/>
        </p:nvSpPr>
        <p:spPr>
          <a:xfrm>
            <a:off x="468313" y="2349500"/>
            <a:ext cx="40608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 algn="l"/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、生活中的离子反应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  <p:sp>
        <p:nvSpPr>
          <p:cNvPr id="71689" name="文本框 71688"/>
          <p:cNvSpPr txBox="1"/>
          <p:nvPr/>
        </p:nvSpPr>
        <p:spPr>
          <a:xfrm>
            <a:off x="539750" y="3044825"/>
            <a:ext cx="6307455" cy="1076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如胃酸过多，服用适量的胃舒平；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硬水的形成和软化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2" name="文本框 73731"/>
          <p:cNvSpPr txBox="1"/>
          <p:nvPr/>
        </p:nvSpPr>
        <p:spPr>
          <a:xfrm>
            <a:off x="323850" y="188913"/>
            <a:ext cx="56165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、离子反应发生的条件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73733" name="文本框 73732"/>
          <p:cNvSpPr txBox="1"/>
          <p:nvPr/>
        </p:nvSpPr>
        <p:spPr>
          <a:xfrm>
            <a:off x="252413" y="1003300"/>
            <a:ext cx="39608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）生成沉淀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3734" name="文本框 73733"/>
          <p:cNvSpPr txBox="1"/>
          <p:nvPr/>
        </p:nvSpPr>
        <p:spPr>
          <a:xfrm>
            <a:off x="252413" y="1700213"/>
            <a:ext cx="46799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）生成弱电解质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3735" name="文本框 73734"/>
          <p:cNvSpPr txBox="1"/>
          <p:nvPr/>
        </p:nvSpPr>
        <p:spPr>
          <a:xfrm>
            <a:off x="252413" y="2492375"/>
            <a:ext cx="3673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）生成气体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3736" name="矩形 73735"/>
          <p:cNvSpPr/>
          <p:nvPr/>
        </p:nvSpPr>
        <p:spPr>
          <a:xfrm>
            <a:off x="252413" y="3284538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）发生氧化还原反应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3737" name="矩形 73736"/>
          <p:cNvSpPr/>
          <p:nvPr/>
        </p:nvSpPr>
        <p:spPr>
          <a:xfrm>
            <a:off x="250825" y="4156075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）发生络合反应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7" name="文本框 13316"/>
          <p:cNvSpPr txBox="1"/>
          <p:nvPr/>
        </p:nvSpPr>
        <p:spPr>
          <a:xfrm>
            <a:off x="395288" y="620713"/>
            <a:ext cx="39608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）生成沉淀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3321" name="文本框 13320"/>
          <p:cNvSpPr txBox="1"/>
          <p:nvPr/>
        </p:nvSpPr>
        <p:spPr>
          <a:xfrm>
            <a:off x="250825" y="4797425"/>
            <a:ext cx="8208963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latin typeface="楷体_GB2312" charset="-122"/>
                <a:ea typeface="楷体_GB2312" charset="-122"/>
              </a:rPr>
              <a:t>例如</a:t>
            </a:r>
            <a:r>
              <a:rPr lang="en-US" altLang="zh-CN" sz="3600" b="1">
                <a:latin typeface="楷体_GB2312" charset="-122"/>
                <a:ea typeface="楷体_GB2312" charset="-122"/>
              </a:rPr>
              <a:t>:MgCO</a:t>
            </a:r>
            <a:r>
              <a:rPr lang="en-US" altLang="zh-CN" sz="3600" b="1" baseline="-25000">
                <a:latin typeface="楷体_GB2312" charset="-122"/>
                <a:ea typeface="楷体_GB2312" charset="-122"/>
              </a:rPr>
              <a:t>3</a:t>
            </a:r>
            <a:r>
              <a:rPr lang="zh-CN" altLang="en-US" sz="3600" b="1" dirty="0">
                <a:latin typeface="楷体_GB2312" charset="-122"/>
                <a:ea typeface="楷体_GB2312" charset="-122"/>
              </a:rPr>
              <a:t>与</a:t>
            </a:r>
            <a:r>
              <a:rPr lang="en-US" altLang="zh-CN" sz="3600" b="1" err="1">
                <a:latin typeface="楷体_GB2312" charset="-122"/>
                <a:ea typeface="楷体_GB2312" charset="-122"/>
              </a:rPr>
              <a:t>NaOH</a:t>
            </a:r>
            <a:r>
              <a:rPr lang="zh-CN" altLang="en-US" sz="3600" b="1" dirty="0">
                <a:latin typeface="楷体_GB2312" charset="-122"/>
                <a:ea typeface="楷体_GB2312" charset="-122"/>
              </a:rPr>
              <a:t>溶液反应 </a:t>
            </a:r>
            <a:endParaRPr lang="zh-CN" altLang="en-US" sz="3600" b="1" dirty="0">
              <a:latin typeface="楷体_GB2312" charset="-122"/>
              <a:ea typeface="楷体_GB2312" charset="-122"/>
            </a:endParaRPr>
          </a:p>
          <a:p>
            <a:pPr algn="l"/>
            <a:r>
              <a:rPr lang="zh-CN" altLang="en-US" sz="3600" b="1">
                <a:latin typeface="楷体_GB2312" charset="-122"/>
                <a:ea typeface="楷体_GB2312" charset="-122"/>
              </a:rPr>
              <a:t>       </a:t>
            </a:r>
            <a:r>
              <a:rPr lang="en-US" altLang="zh-CN" sz="3600" b="1">
                <a:latin typeface="楷体_GB2312" charset="-122"/>
                <a:ea typeface="楷体_GB2312" charset="-122"/>
              </a:rPr>
              <a:t>MgCO</a:t>
            </a:r>
            <a:r>
              <a:rPr lang="en-US" altLang="zh-CN" sz="3600" b="1" baseline="-25000">
                <a:latin typeface="楷体_GB2312" charset="-122"/>
                <a:ea typeface="楷体_GB2312" charset="-122"/>
              </a:rPr>
              <a:t>3</a:t>
            </a:r>
            <a:r>
              <a:rPr lang="en-US" altLang="zh-CN" sz="3600" b="1">
                <a:latin typeface="楷体_GB2312" charset="-122"/>
                <a:ea typeface="楷体_GB2312" charset="-122"/>
              </a:rPr>
              <a:t>+2OH</a:t>
            </a:r>
            <a:r>
              <a:rPr lang="en-US" altLang="zh-CN" sz="3600" b="1" baseline="30000">
                <a:latin typeface="楷体_GB2312" charset="-122"/>
                <a:ea typeface="楷体_GB2312" charset="-122"/>
              </a:rPr>
              <a:t>-</a:t>
            </a:r>
            <a:r>
              <a:rPr lang="en-US" altLang="zh-CN" sz="3600" b="1">
                <a:latin typeface="楷体_GB2312" charset="-122"/>
                <a:ea typeface="楷体_GB2312" charset="-122"/>
              </a:rPr>
              <a:t>==Mg(OH)</a:t>
            </a:r>
            <a:r>
              <a:rPr lang="en-US" altLang="zh-CN" sz="3600" b="1" baseline="-25000">
                <a:latin typeface="楷体_GB2312" charset="-122"/>
                <a:ea typeface="楷体_GB2312" charset="-122"/>
              </a:rPr>
              <a:t>2 </a:t>
            </a:r>
            <a:r>
              <a:rPr lang="en-US" altLang="zh-CN" sz="2800" b="1">
                <a:latin typeface="Arial" panose="020B0604020202020204" pitchFamily="34" charset="0"/>
              </a:rPr>
              <a:t>↓</a:t>
            </a:r>
            <a:r>
              <a:rPr lang="en-US" altLang="zh-CN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楷体_GB2312" charset="-122"/>
                <a:ea typeface="楷体_GB2312" charset="-122"/>
              </a:rPr>
              <a:t>+CO</a:t>
            </a:r>
            <a:r>
              <a:rPr lang="en-US" altLang="zh-CN" sz="3600" b="1" baseline="-25000">
                <a:latin typeface="楷体_GB2312" charset="-122"/>
                <a:ea typeface="楷体_GB2312" charset="-122"/>
              </a:rPr>
              <a:t>3</a:t>
            </a:r>
            <a:r>
              <a:rPr lang="en-US" altLang="zh-CN" sz="3600" b="1" baseline="30000">
                <a:latin typeface="楷体_GB2312" charset="-122"/>
                <a:ea typeface="楷体_GB2312" charset="-122"/>
              </a:rPr>
              <a:t>2-</a:t>
            </a:r>
            <a:endParaRPr lang="en-US" altLang="zh-CN" sz="3600" b="1" baseline="30000">
              <a:latin typeface="楷体_GB2312" charset="-122"/>
              <a:ea typeface="楷体_GB2312" charset="-122"/>
            </a:endParaRPr>
          </a:p>
        </p:txBody>
      </p:sp>
      <p:sp>
        <p:nvSpPr>
          <p:cNvPr id="13322" name="文本框 13321"/>
          <p:cNvSpPr txBox="1"/>
          <p:nvPr/>
        </p:nvSpPr>
        <p:spPr>
          <a:xfrm>
            <a:off x="328613" y="2349500"/>
            <a:ext cx="712311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例如：</a:t>
            </a:r>
            <a:r>
              <a:rPr lang="en-US" altLang="zh-CN" sz="3200" b="1">
                <a:latin typeface="宋体" panose="02010600030101010101" pitchFamily="2" charset="-122"/>
              </a:rPr>
              <a:t>Na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SO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宋体" panose="02010600030101010101" pitchFamily="2" charset="-122"/>
              </a:rPr>
              <a:t>溶液与</a:t>
            </a:r>
            <a:r>
              <a:rPr lang="en-US" altLang="zh-CN" sz="3200" b="1" err="1">
                <a:latin typeface="宋体" panose="02010600030101010101" pitchFamily="2" charset="-122"/>
              </a:rPr>
              <a:t>Ba</a:t>
            </a:r>
            <a:r>
              <a:rPr lang="zh-CN" altLang="en-US" sz="3200" b="1" dirty="0"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</a:rPr>
              <a:t>OH</a:t>
            </a:r>
            <a:r>
              <a:rPr lang="zh-CN" altLang="en-US" sz="3200" b="1" dirty="0">
                <a:latin typeface="宋体" panose="02010600030101010101" pitchFamily="2" charset="-122"/>
              </a:rPr>
              <a:t>）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</a:rPr>
              <a:t>溶液混合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13324" name="矩形 13323"/>
          <p:cNvSpPr/>
          <p:nvPr/>
        </p:nvSpPr>
        <p:spPr>
          <a:xfrm>
            <a:off x="327025" y="4005263"/>
            <a:ext cx="2876550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zh-CN" altLang="en-US" sz="3600" b="1" dirty="0">
                <a:latin typeface="Arial" panose="020B0604020202020204" pitchFamily="34" charset="0"/>
              </a:rPr>
              <a:t>沉淀的转化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3326" name="矩形 13325"/>
          <p:cNvSpPr/>
          <p:nvPr/>
        </p:nvSpPr>
        <p:spPr>
          <a:xfrm>
            <a:off x="684213" y="1700213"/>
            <a:ext cx="6858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sz="3600" b="1" dirty="0">
              <a:latin typeface="Arial" panose="020B0604020202020204" pitchFamily="34" charset="0"/>
            </a:endParaRPr>
          </a:p>
        </p:txBody>
      </p:sp>
      <p:sp>
        <p:nvSpPr>
          <p:cNvPr id="13330" name="文本框 13329"/>
          <p:cNvSpPr txBox="1"/>
          <p:nvPr/>
        </p:nvSpPr>
        <p:spPr>
          <a:xfrm>
            <a:off x="120650" y="1628775"/>
            <a:ext cx="5530850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zh-CN" altLang="en-US" sz="3600" b="1" dirty="0">
                <a:latin typeface="Arial" panose="020B0604020202020204" pitchFamily="34" charset="0"/>
              </a:rPr>
              <a:t>两种溶液混合</a:t>
            </a:r>
            <a:r>
              <a:rPr lang="en-US" altLang="zh-CN" sz="3600" b="1">
                <a:latin typeface="Times New Roman" panose="02020603050405020304" pitchFamily="18" charset="0"/>
              </a:rPr>
              <a:t>,</a:t>
            </a:r>
            <a:r>
              <a:rPr lang="zh-CN" altLang="en-US" sz="3600" b="1" dirty="0">
                <a:latin typeface="Arial" panose="020B0604020202020204" pitchFamily="34" charset="0"/>
              </a:rPr>
              <a:t>生成沉淀  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3331" name="文本框 13330"/>
          <p:cNvSpPr txBox="1"/>
          <p:nvPr/>
        </p:nvSpPr>
        <p:spPr>
          <a:xfrm>
            <a:off x="1908175" y="3068638"/>
            <a:ext cx="46085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200" b="1">
                <a:latin typeface="宋体" panose="02010600030101010101" pitchFamily="2" charset="-122"/>
              </a:rPr>
              <a:t>Ba</a:t>
            </a:r>
            <a:r>
              <a:rPr lang="en-US" altLang="zh-CN" sz="3200" b="1" baseline="30000">
                <a:latin typeface="宋体" panose="02010600030101010101" pitchFamily="2" charset="-122"/>
              </a:rPr>
              <a:t>2+</a:t>
            </a:r>
            <a:r>
              <a:rPr lang="en-US" altLang="zh-CN" sz="3200" b="1">
                <a:latin typeface="宋体" panose="02010600030101010101" pitchFamily="2" charset="-122"/>
              </a:rPr>
              <a:t> +SO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en-US" altLang="zh-CN" sz="3200" b="1" baseline="30000">
                <a:latin typeface="宋体" panose="02010600030101010101" pitchFamily="2" charset="-122"/>
              </a:rPr>
              <a:t>2-</a:t>
            </a:r>
            <a:r>
              <a:rPr lang="en-US" altLang="zh-CN" sz="3200" b="1">
                <a:latin typeface="宋体" panose="02010600030101010101" pitchFamily="2" charset="-122"/>
              </a:rPr>
              <a:t>==BaSO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en-US" altLang="zh-CN" sz="3200" b="1">
                <a:latin typeface="宋体" panose="02010600030101010101" pitchFamily="2" charset="-122"/>
              </a:rPr>
              <a:t>↓</a:t>
            </a:r>
            <a:endParaRPr lang="en-US" altLang="zh-CN" sz="3200" b="1">
              <a:latin typeface="宋体" panose="02010600030101010101" pitchFamily="2" charset="-122"/>
            </a:endParaRPr>
          </a:p>
        </p:txBody>
      </p:sp>
      <p:sp>
        <p:nvSpPr>
          <p:cNvPr id="13332" name="文本框 13331"/>
          <p:cNvSpPr txBox="1"/>
          <p:nvPr/>
        </p:nvSpPr>
        <p:spPr>
          <a:xfrm>
            <a:off x="4859338" y="3668713"/>
            <a:ext cx="39846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 dirty="0">
                <a:solidFill>
                  <a:srgbClr val="990000"/>
                </a:solidFill>
                <a:latin typeface="Arial" panose="020B0604020202020204" pitchFamily="34" charset="0"/>
              </a:rPr>
              <a:t>-------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常用于检验离子</a:t>
            </a:r>
            <a:endParaRPr lang="zh-CN" altLang="en-US" sz="32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4" grpId="0" animBg="1"/>
      <p:bldP spid="133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6" name="矩形 15365"/>
          <p:cNvSpPr/>
          <p:nvPr/>
        </p:nvSpPr>
        <p:spPr>
          <a:xfrm>
            <a:off x="1258888" y="981075"/>
            <a:ext cx="5400675" cy="7699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endParaRPr sz="6600" b="1" dirty="0">
              <a:solidFill>
                <a:srgbClr val="339966"/>
              </a:solidFill>
              <a:ea typeface="楷体_GB2312" charset="-122"/>
            </a:endParaRPr>
          </a:p>
        </p:txBody>
      </p:sp>
      <p:sp>
        <p:nvSpPr>
          <p:cNvPr id="15368" name="文本框 15367"/>
          <p:cNvSpPr txBox="1"/>
          <p:nvPr/>
        </p:nvSpPr>
        <p:spPr>
          <a:xfrm>
            <a:off x="179388" y="260350"/>
            <a:ext cx="46799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）生成弱电解质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611188" y="1052513"/>
            <a:ext cx="3384550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zh-CN" altLang="en-US" sz="3600" b="1" dirty="0">
                <a:latin typeface="Arial" panose="020B0604020202020204" pitchFamily="34" charset="0"/>
              </a:rPr>
              <a:t>生成水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2" name="文本框 15371"/>
          <p:cNvSpPr txBox="1"/>
          <p:nvPr/>
        </p:nvSpPr>
        <p:spPr>
          <a:xfrm>
            <a:off x="207963" y="1770063"/>
            <a:ext cx="94043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例如：盐酸与</a:t>
            </a:r>
            <a:r>
              <a:rPr lang="en-US" altLang="zh-CN" sz="3200" b="1" err="1">
                <a:latin typeface="宋体" panose="02010600030101010101" pitchFamily="2" charset="-122"/>
              </a:rPr>
              <a:t>NaOH</a:t>
            </a:r>
            <a:r>
              <a:rPr lang="zh-CN" altLang="en-US" sz="3200" b="1" dirty="0">
                <a:latin typeface="宋体" panose="02010600030101010101" pitchFamily="2" charset="-122"/>
              </a:rPr>
              <a:t>溶液混合时</a:t>
            </a:r>
            <a:r>
              <a:rPr lang="en-US" altLang="zh-CN" sz="3200" b="1">
                <a:latin typeface="宋体" panose="02010600030101010101" pitchFamily="2" charset="-122"/>
              </a:rPr>
              <a:t>:  H</a:t>
            </a:r>
            <a:r>
              <a:rPr lang="en-US" altLang="zh-CN" sz="3200" b="1" baseline="30000">
                <a:latin typeface="宋体" panose="02010600030101010101" pitchFamily="2" charset="-122"/>
              </a:rPr>
              <a:t>+ </a:t>
            </a:r>
            <a:r>
              <a:rPr lang="en-US" altLang="zh-CN" sz="3200" b="1">
                <a:latin typeface="宋体" panose="02010600030101010101" pitchFamily="2" charset="-122"/>
              </a:rPr>
              <a:t>+ OH</a:t>
            </a:r>
            <a:r>
              <a:rPr lang="en-US" altLang="zh-CN" sz="3200" b="1" baseline="30000">
                <a:latin typeface="宋体" panose="02010600030101010101" pitchFamily="2" charset="-122"/>
              </a:rPr>
              <a:t>- </a:t>
            </a:r>
            <a:r>
              <a:rPr lang="en-US" altLang="zh-CN" sz="3200" b="1">
                <a:latin typeface="宋体" panose="02010600030101010101" pitchFamily="2" charset="-122"/>
              </a:rPr>
              <a:t>== H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O</a:t>
            </a:r>
            <a:endParaRPr lang="en-US" altLang="zh-CN" sz="3200" b="1">
              <a:latin typeface="宋体" panose="02010600030101010101" pitchFamily="2" charset="-122"/>
            </a:endParaRPr>
          </a:p>
        </p:txBody>
      </p:sp>
      <p:sp>
        <p:nvSpPr>
          <p:cNvPr id="15374" name="矩形 15373"/>
          <p:cNvSpPr/>
          <p:nvPr/>
        </p:nvSpPr>
        <p:spPr>
          <a:xfrm>
            <a:off x="611188" y="2643188"/>
            <a:ext cx="4465637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zh-CN" altLang="en-US" sz="3600" b="1" dirty="0">
                <a:latin typeface="Arial" panose="020B0604020202020204" pitchFamily="34" charset="0"/>
              </a:rPr>
              <a:t>生成弱酸或弱碱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5375" name="文本框 15374"/>
          <p:cNvSpPr txBox="1"/>
          <p:nvPr/>
        </p:nvSpPr>
        <p:spPr>
          <a:xfrm>
            <a:off x="460375" y="3548063"/>
            <a:ext cx="6653213" cy="25288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例如：盐酸与</a:t>
            </a:r>
            <a:r>
              <a:rPr lang="en-US" altLang="zh-CN" sz="3200" b="1">
                <a:latin typeface="宋体" panose="02010600030101010101" pitchFamily="2" charset="-122"/>
              </a:rPr>
              <a:t>CH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 dirty="0">
                <a:latin typeface="宋体" panose="02010600030101010101" pitchFamily="2" charset="-122"/>
              </a:rPr>
              <a:t>COONa</a:t>
            </a:r>
            <a:r>
              <a:rPr lang="zh-CN" altLang="en-US" sz="3200" b="1" dirty="0">
                <a:latin typeface="宋体" panose="02010600030101010101" pitchFamily="2" charset="-122"/>
              </a:rPr>
              <a:t>混合时：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>
                <a:latin typeface="宋体" panose="02010600030101010101" pitchFamily="2" charset="-122"/>
              </a:rPr>
              <a:t>         </a:t>
            </a:r>
            <a:r>
              <a:rPr lang="en-US" altLang="zh-CN" sz="3200" b="1">
                <a:latin typeface="宋体" panose="02010600030101010101" pitchFamily="2" charset="-122"/>
              </a:rPr>
              <a:t>H</a:t>
            </a:r>
            <a:r>
              <a:rPr lang="en-US" altLang="zh-CN" sz="3200" b="1" baseline="30000">
                <a:latin typeface="宋体" panose="02010600030101010101" pitchFamily="2" charset="-122"/>
              </a:rPr>
              <a:t>+</a:t>
            </a:r>
            <a:r>
              <a:rPr lang="en-US" altLang="zh-CN" sz="3200" b="1">
                <a:latin typeface="宋体" panose="02010600030101010101" pitchFamily="2" charset="-122"/>
              </a:rPr>
              <a:t>+CH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latin typeface="宋体" panose="02010600030101010101" pitchFamily="2" charset="-122"/>
              </a:rPr>
              <a:t>COO</a:t>
            </a:r>
            <a:r>
              <a:rPr lang="en-US" altLang="zh-CN" sz="3200" b="1" baseline="30000">
                <a:latin typeface="宋体" panose="02010600030101010101" pitchFamily="2" charset="-122"/>
              </a:rPr>
              <a:t>- </a:t>
            </a:r>
            <a:r>
              <a:rPr lang="en-US" altLang="zh-CN" sz="3200" b="1">
                <a:latin typeface="宋体" panose="02010600030101010101" pitchFamily="2" charset="-122"/>
              </a:rPr>
              <a:t>==CH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latin typeface="宋体" panose="02010600030101010101" pitchFamily="2" charset="-122"/>
              </a:rPr>
              <a:t>COOH</a:t>
            </a:r>
            <a:endParaRPr lang="en-US" altLang="zh-CN" sz="3200" b="1">
              <a:latin typeface="宋体" panose="02010600030101010101" pitchFamily="2" charset="-122"/>
            </a:endParaRPr>
          </a:p>
          <a:p>
            <a:pPr algn="l"/>
            <a:endParaRPr lang="en-US" altLang="zh-CN" sz="3200" b="1">
              <a:latin typeface="宋体" panose="02010600030101010101" pitchFamily="2" charset="-122"/>
            </a:endParaRPr>
          </a:p>
          <a:p>
            <a:pPr algn="l"/>
            <a:r>
              <a:rPr lang="en-US" altLang="zh-CN" sz="3200" b="1">
                <a:latin typeface="宋体" panose="02010600030101010101" pitchFamily="2" charset="-122"/>
              </a:rPr>
              <a:t>     NH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en-US" altLang="zh-CN" sz="3200" b="1" dirty="0">
                <a:latin typeface="宋体" panose="02010600030101010101" pitchFamily="2" charset="-122"/>
              </a:rPr>
              <a:t>Cl</a:t>
            </a:r>
            <a:r>
              <a:rPr lang="zh-CN" altLang="en-US" sz="3200" b="1" dirty="0">
                <a:latin typeface="宋体" panose="02010600030101010101" pitchFamily="2" charset="-122"/>
              </a:rPr>
              <a:t>溶液与</a:t>
            </a:r>
            <a:r>
              <a:rPr lang="en-US" altLang="zh-CN" sz="3200" b="1" err="1">
                <a:latin typeface="宋体" panose="02010600030101010101" pitchFamily="2" charset="-122"/>
              </a:rPr>
              <a:t>NaOH</a:t>
            </a:r>
            <a:r>
              <a:rPr lang="zh-CN" altLang="en-US" sz="3200" b="1" dirty="0">
                <a:latin typeface="宋体" panose="02010600030101010101" pitchFamily="2" charset="-122"/>
              </a:rPr>
              <a:t>溶液混合时：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>
                <a:latin typeface="宋体" panose="02010600030101010101" pitchFamily="2" charset="-122"/>
              </a:rPr>
              <a:t>         </a:t>
            </a:r>
            <a:r>
              <a:rPr lang="en-US" altLang="zh-CN" sz="3200" b="1">
                <a:latin typeface="宋体" panose="02010600030101010101" pitchFamily="2" charset="-122"/>
              </a:rPr>
              <a:t>NH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en-US" altLang="zh-CN" sz="3200" b="1" baseline="30000">
                <a:latin typeface="宋体" panose="02010600030101010101" pitchFamily="2" charset="-122"/>
              </a:rPr>
              <a:t>+</a:t>
            </a:r>
            <a:r>
              <a:rPr lang="en-US" altLang="zh-CN" sz="3200" b="1">
                <a:latin typeface="宋体" panose="02010600030101010101" pitchFamily="2" charset="-122"/>
              </a:rPr>
              <a:t>+OH</a:t>
            </a:r>
            <a:r>
              <a:rPr lang="en-US" altLang="zh-CN" sz="3200" b="1" baseline="30000">
                <a:latin typeface="宋体" panose="02010600030101010101" pitchFamily="2" charset="-122"/>
              </a:rPr>
              <a:t>-</a:t>
            </a:r>
            <a:r>
              <a:rPr lang="en-US" altLang="zh-CN" sz="3200" b="1">
                <a:latin typeface="宋体" panose="02010600030101010101" pitchFamily="2" charset="-122"/>
              </a:rPr>
              <a:t>==NH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latin typeface="宋体" panose="02010600030101010101" pitchFamily="2" charset="-122"/>
              </a:rPr>
              <a:t>·H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O</a:t>
            </a:r>
            <a:endParaRPr lang="en-US" altLang="zh-CN" sz="32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5" name="文本框 20484"/>
          <p:cNvSpPr txBox="1"/>
          <p:nvPr/>
        </p:nvSpPr>
        <p:spPr>
          <a:xfrm>
            <a:off x="611188" y="476250"/>
            <a:ext cx="3168650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zh-CN" altLang="en-US" sz="3600" b="1" dirty="0">
                <a:latin typeface="Arial" panose="020B0604020202020204" pitchFamily="34" charset="0"/>
              </a:rPr>
              <a:t>水解反应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0486" name="组合 20485"/>
          <p:cNvGrpSpPr/>
          <p:nvPr/>
        </p:nvGrpSpPr>
        <p:grpSpPr>
          <a:xfrm>
            <a:off x="1295400" y="1484313"/>
            <a:ext cx="6257925" cy="641350"/>
            <a:chOff x="942" y="3340"/>
            <a:chExt cx="3942" cy="404"/>
          </a:xfrm>
        </p:grpSpPr>
        <p:sp>
          <p:nvSpPr>
            <p:cNvPr id="20487" name="文本框 20486"/>
            <p:cNvSpPr txBox="1"/>
            <p:nvPr/>
          </p:nvSpPr>
          <p:spPr>
            <a:xfrm>
              <a:off x="942" y="3340"/>
              <a:ext cx="394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l"/>
              <a:r>
                <a:rPr lang="en-US" altLang="zh-CN" sz="3600" b="1">
                  <a:latin typeface="Times New Roman" panose="02020603050405020304" pitchFamily="18" charset="0"/>
                </a:rPr>
                <a:t>NH</a:t>
              </a:r>
              <a:r>
                <a:rPr lang="en-US" altLang="zh-CN" sz="3600" b="1" baseline="-25000">
                  <a:latin typeface="Times New Roman" panose="02020603050405020304" pitchFamily="18" charset="0"/>
                </a:rPr>
                <a:t>4</a:t>
              </a:r>
              <a:r>
                <a:rPr lang="en-US" altLang="zh-CN" sz="3600" b="1" baseline="30000">
                  <a:latin typeface="Times New Roman" panose="02020603050405020304" pitchFamily="18" charset="0"/>
                </a:rPr>
                <a:t>+ </a:t>
              </a:r>
              <a:r>
                <a:rPr lang="en-US" altLang="zh-CN" sz="3600" b="1">
                  <a:latin typeface="Times New Roman" panose="02020603050405020304" pitchFamily="18" charset="0"/>
                </a:rPr>
                <a:t>+ H</a:t>
              </a:r>
              <a:r>
                <a:rPr lang="en-US" altLang="zh-CN" sz="3600" b="1" baseline="-25000">
                  <a:latin typeface="Times New Roman" panose="02020603050405020304" pitchFamily="18" charset="0"/>
                </a:rPr>
                <a:t>2</a:t>
              </a:r>
              <a:r>
                <a:rPr lang="en-US" altLang="zh-CN" sz="3600" b="1">
                  <a:latin typeface="Times New Roman" panose="02020603050405020304" pitchFamily="18" charset="0"/>
                </a:rPr>
                <a:t>O       NH</a:t>
              </a:r>
              <a:r>
                <a:rPr lang="en-US" altLang="zh-CN" sz="3600" b="1" baseline="-25000">
                  <a:latin typeface="Times New Roman" panose="02020603050405020304" pitchFamily="18" charset="0"/>
                </a:rPr>
                <a:t>3</a:t>
              </a:r>
              <a:r>
                <a:rPr lang="en-US" altLang="zh-CN" sz="3600" b="1">
                  <a:latin typeface="Times New Roman" panose="02020603050405020304" pitchFamily="18" charset="0"/>
                </a:rPr>
                <a:t>·H</a:t>
              </a:r>
              <a:r>
                <a:rPr lang="en-US" altLang="zh-CN" sz="3600" b="1" baseline="-25000">
                  <a:latin typeface="Times New Roman" panose="02020603050405020304" pitchFamily="18" charset="0"/>
                </a:rPr>
                <a:t>2</a:t>
              </a:r>
              <a:r>
                <a:rPr lang="en-US" altLang="zh-CN" sz="3600" b="1">
                  <a:latin typeface="Times New Roman" panose="02020603050405020304" pitchFamily="18" charset="0"/>
                </a:rPr>
                <a:t>O + H</a:t>
              </a:r>
              <a:r>
                <a:rPr lang="en-US" altLang="zh-CN" sz="3600" b="1" baseline="30000">
                  <a:latin typeface="Times New Roman" panose="02020603050405020304" pitchFamily="18" charset="0"/>
                </a:rPr>
                <a:t>+</a:t>
              </a:r>
              <a:r>
                <a:rPr lang="en-US" altLang="zh-CN" sz="3600" b="1">
                  <a:latin typeface="Times New Roman" panose="02020603050405020304" pitchFamily="18" charset="0"/>
                </a:rPr>
                <a:t> </a:t>
              </a:r>
              <a:endParaRPr lang="en-US" altLang="zh-CN" sz="3600" b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grpSp>
          <p:nvGrpSpPr>
            <p:cNvPr id="20488" name="组合 20487"/>
            <p:cNvGrpSpPr/>
            <p:nvPr/>
          </p:nvGrpSpPr>
          <p:grpSpPr>
            <a:xfrm>
              <a:off x="2562" y="3450"/>
              <a:ext cx="318" cy="150"/>
              <a:chOff x="2562" y="3450"/>
              <a:chExt cx="318" cy="150"/>
            </a:xfrm>
          </p:grpSpPr>
          <p:sp>
            <p:nvSpPr>
              <p:cNvPr id="20489" name="直接连接符 20488"/>
              <p:cNvSpPr/>
              <p:nvPr/>
            </p:nvSpPr>
            <p:spPr>
              <a:xfrm>
                <a:off x="2562" y="3502"/>
                <a:ext cx="31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0" name="直接连接符 20489"/>
              <p:cNvSpPr/>
              <p:nvPr/>
            </p:nvSpPr>
            <p:spPr>
              <a:xfrm>
                <a:off x="2562" y="3548"/>
                <a:ext cx="31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1" name="直接连接符 20490"/>
              <p:cNvSpPr/>
              <p:nvPr/>
            </p:nvSpPr>
            <p:spPr>
              <a:xfrm flipH="1" flipV="1">
                <a:off x="2789" y="3450"/>
                <a:ext cx="91" cy="52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2" name="直接连接符 20491"/>
              <p:cNvSpPr/>
              <p:nvPr/>
            </p:nvSpPr>
            <p:spPr>
              <a:xfrm flipH="1" flipV="1">
                <a:off x="2562" y="3548"/>
                <a:ext cx="91" cy="52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0493" name="组合 20492"/>
          <p:cNvGrpSpPr/>
          <p:nvPr/>
        </p:nvGrpSpPr>
        <p:grpSpPr>
          <a:xfrm>
            <a:off x="900113" y="2565400"/>
            <a:ext cx="7391400" cy="519113"/>
            <a:chOff x="432" y="3792"/>
            <a:chExt cx="4656" cy="327"/>
          </a:xfrm>
        </p:grpSpPr>
        <p:sp>
          <p:nvSpPr>
            <p:cNvPr id="20494" name="文本框 20493"/>
            <p:cNvSpPr txBox="1"/>
            <p:nvPr/>
          </p:nvSpPr>
          <p:spPr>
            <a:xfrm>
              <a:off x="432" y="3792"/>
              <a:ext cx="465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/>
              <a:r>
                <a:rPr lang="en-US" altLang="zh-CN" sz="2800" b="1">
                  <a:latin typeface="华文中宋" panose="02010600040101010101" pitchFamily="2" charset="-122"/>
                  <a:ea typeface="华文中宋" panose="02010600040101010101" pitchFamily="2" charset="-122"/>
                </a:rPr>
                <a:t>CH</a:t>
              </a:r>
              <a:r>
                <a:rPr lang="en-US" altLang="zh-CN" sz="2800" b="1" baseline="-25000">
                  <a:latin typeface="华文中宋" panose="02010600040101010101" pitchFamily="2" charset="-122"/>
                  <a:ea typeface="华文中宋" panose="02010600040101010101" pitchFamily="2" charset="-122"/>
                </a:rPr>
                <a:t>3</a:t>
              </a:r>
              <a:r>
                <a:rPr lang="en-US" altLang="zh-CN" sz="2800" b="1">
                  <a:latin typeface="华文中宋" panose="02010600040101010101" pitchFamily="2" charset="-122"/>
                  <a:ea typeface="华文中宋" panose="02010600040101010101" pitchFamily="2" charset="-122"/>
                </a:rPr>
                <a:t>COO</a:t>
              </a:r>
              <a:r>
                <a:rPr lang="en-US" altLang="zh-CN" sz="2800" b="1" baseline="30000">
                  <a:latin typeface="华文中宋" panose="02010600040101010101" pitchFamily="2" charset="-122"/>
                  <a:ea typeface="华文中宋" panose="02010600040101010101" pitchFamily="2" charset="-122"/>
                </a:rPr>
                <a:t>-</a:t>
              </a:r>
              <a:r>
                <a:rPr lang="en-US" altLang="zh-CN" sz="2800" b="1">
                  <a:latin typeface="华文中宋" panose="02010600040101010101" pitchFamily="2" charset="-122"/>
                  <a:ea typeface="华文中宋" panose="02010600040101010101" pitchFamily="2" charset="-122"/>
                </a:rPr>
                <a:t>+H</a:t>
              </a:r>
              <a:r>
                <a:rPr lang="en-US" altLang="zh-CN" sz="2800" b="1" baseline="-25000">
                  <a:latin typeface="华文中宋" panose="02010600040101010101" pitchFamily="2" charset="-122"/>
                  <a:ea typeface="华文中宋" panose="02010600040101010101" pitchFamily="2" charset="-122"/>
                </a:rPr>
                <a:t>2</a:t>
              </a:r>
              <a:r>
                <a:rPr lang="en-US" altLang="zh-CN" sz="2800" b="1">
                  <a:latin typeface="华文中宋" panose="02010600040101010101" pitchFamily="2" charset="-122"/>
                  <a:ea typeface="华文中宋" panose="02010600040101010101" pitchFamily="2" charset="-122"/>
                </a:rPr>
                <a:t>O           CH</a:t>
              </a:r>
              <a:r>
                <a:rPr lang="en-US" altLang="zh-CN" sz="2800" b="1" baseline="-25000">
                  <a:latin typeface="华文中宋" panose="02010600040101010101" pitchFamily="2" charset="-122"/>
                  <a:ea typeface="华文中宋" panose="02010600040101010101" pitchFamily="2" charset="-122"/>
                </a:rPr>
                <a:t>3</a:t>
              </a:r>
              <a:r>
                <a:rPr lang="en-US" altLang="zh-CN" sz="2800" b="1">
                  <a:latin typeface="华文中宋" panose="02010600040101010101" pitchFamily="2" charset="-122"/>
                  <a:ea typeface="华文中宋" panose="02010600040101010101" pitchFamily="2" charset="-122"/>
                </a:rPr>
                <a:t>COOH+OH</a:t>
              </a:r>
              <a:r>
                <a:rPr lang="en-US" altLang="zh-CN" sz="2800" b="1" baseline="30000">
                  <a:latin typeface="华文中宋" panose="02010600040101010101" pitchFamily="2" charset="-122"/>
                  <a:ea typeface="华文中宋" panose="02010600040101010101" pitchFamily="2" charset="-122"/>
                </a:rPr>
                <a:t>-</a:t>
              </a:r>
              <a:endParaRPr lang="en-US" altLang="zh-CN" sz="2800" b="1" baseline="3000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grpSp>
          <p:nvGrpSpPr>
            <p:cNvPr id="20495" name="组合 20494"/>
            <p:cNvGrpSpPr/>
            <p:nvPr/>
          </p:nvGrpSpPr>
          <p:grpSpPr>
            <a:xfrm>
              <a:off x="2304" y="3840"/>
              <a:ext cx="376" cy="249"/>
              <a:chOff x="1296" y="3495"/>
              <a:chExt cx="376" cy="249"/>
            </a:xfrm>
          </p:grpSpPr>
          <p:sp>
            <p:nvSpPr>
              <p:cNvPr id="20496" name="直接连接符 20495"/>
              <p:cNvSpPr/>
              <p:nvPr/>
            </p:nvSpPr>
            <p:spPr>
              <a:xfrm>
                <a:off x="1310" y="3665"/>
                <a:ext cx="36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7" name="直接连接符 20496"/>
              <p:cNvSpPr/>
              <p:nvPr/>
            </p:nvSpPr>
            <p:spPr>
              <a:xfrm flipH="1" flipV="1">
                <a:off x="1536" y="3495"/>
                <a:ext cx="136" cy="79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8" name="直接连接符 20497"/>
              <p:cNvSpPr/>
              <p:nvPr/>
            </p:nvSpPr>
            <p:spPr>
              <a:xfrm flipH="1" flipV="1">
                <a:off x="1309" y="3665"/>
                <a:ext cx="136" cy="79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99" name="直接连接符 20498"/>
              <p:cNvSpPr/>
              <p:nvPr/>
            </p:nvSpPr>
            <p:spPr>
              <a:xfrm>
                <a:off x="1296" y="3595"/>
                <a:ext cx="36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20500" name="文本框 20499"/>
          <p:cNvSpPr txBox="1"/>
          <p:nvPr/>
        </p:nvSpPr>
        <p:spPr>
          <a:xfrm>
            <a:off x="461963" y="3508375"/>
            <a:ext cx="6415087" cy="64135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 b="1" dirty="0">
                <a:latin typeface="Arial" panose="020B0604020202020204" pitchFamily="34" charset="0"/>
              </a:rPr>
              <a:t>◆</a:t>
            </a:r>
            <a:r>
              <a:rPr lang="en-US" altLang="zh-CN" sz="3600" b="1" dirty="0">
                <a:latin typeface="Arial" panose="020B0604020202020204" pitchFamily="34" charset="0"/>
              </a:rPr>
              <a:t> </a:t>
            </a:r>
            <a:r>
              <a:rPr lang="zh-CN" altLang="en-US" sz="3600" b="1" dirty="0">
                <a:latin typeface="Arial" panose="020B0604020202020204" pitchFamily="34" charset="0"/>
              </a:rPr>
              <a:t>生成更难电离的弱电解质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01" name="文本框 20500"/>
          <p:cNvSpPr txBox="1"/>
          <p:nvPr/>
        </p:nvSpPr>
        <p:spPr>
          <a:xfrm>
            <a:off x="827405" y="4437380"/>
            <a:ext cx="672592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zh-CN" altLang="en-US" sz="3200" b="1" dirty="0">
                <a:latin typeface="楷体_GB2312" charset="-122"/>
                <a:ea typeface="楷体_GB2312" charset="-122"/>
              </a:rPr>
              <a:t>例如：</a:t>
            </a:r>
            <a:r>
              <a:rPr lang="en-US" altLang="zh-CN" sz="3200" b="1" err="1">
                <a:latin typeface="楷体_GB2312" charset="-122"/>
                <a:ea typeface="楷体_GB2312" charset="-122"/>
              </a:rPr>
              <a:t>NaClO</a:t>
            </a:r>
            <a:r>
              <a:rPr lang="zh-CN" altLang="en-US" sz="3200" b="1" dirty="0">
                <a:latin typeface="楷体_GB2312" charset="-122"/>
                <a:ea typeface="楷体_GB2312" charset="-122"/>
              </a:rPr>
              <a:t>与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CH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3</a:t>
            </a:r>
            <a:r>
              <a:rPr lang="en-US" altLang="zh-CN" sz="3200" b="1" dirty="0">
                <a:latin typeface="楷体_GB2312" charset="-122"/>
                <a:ea typeface="楷体_GB2312" charset="-122"/>
              </a:rPr>
              <a:t>COOH</a:t>
            </a:r>
            <a:r>
              <a:rPr lang="zh-CN" altLang="en-US" sz="3200" b="1" dirty="0">
                <a:latin typeface="楷体_GB2312" charset="-122"/>
                <a:ea typeface="楷体_GB2312" charset="-122"/>
              </a:rPr>
              <a:t>溶液反应</a:t>
            </a:r>
            <a:endParaRPr lang="zh-CN" altLang="en-US" sz="3200" b="1" dirty="0">
              <a:latin typeface="楷体_GB2312" charset="-122"/>
              <a:ea typeface="楷体_GB2312" charset="-122"/>
            </a:endParaRPr>
          </a:p>
          <a:p>
            <a:pPr algn="l"/>
            <a:r>
              <a:rPr lang="en-US" altLang="zh-CN" sz="3200" b="1" err="1">
                <a:latin typeface="楷体_GB2312" charset="-122"/>
                <a:ea typeface="楷体_GB2312" charset="-122"/>
              </a:rPr>
              <a:t>ClO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-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 CH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3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COOH== 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CH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3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COO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-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+HClO</a:t>
            </a:r>
            <a:endParaRPr lang="en-US" altLang="zh-CN" sz="3200" b="1">
              <a:latin typeface="楷体_GB2312" charset="-122"/>
              <a:ea typeface="楷体_GB2312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0" grpId="0" animBg="1"/>
      <p:bldP spid="205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矩形 19459"/>
          <p:cNvSpPr/>
          <p:nvPr/>
        </p:nvSpPr>
        <p:spPr>
          <a:xfrm>
            <a:off x="250825" y="908050"/>
            <a:ext cx="8604250" cy="1273175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342900" lvl="0" indent="-342900" algn="l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zh-CN" altLang="en-US" sz="3600" b="1" dirty="0">
                <a:solidFill>
                  <a:schemeClr val="tx1"/>
                </a:solidFill>
              </a:rPr>
              <a:t>如</a:t>
            </a:r>
            <a:r>
              <a:rPr lang="en-US" altLang="zh-CN" sz="3600" b="1" dirty="0">
                <a:solidFill>
                  <a:schemeClr val="tx1"/>
                </a:solidFill>
              </a:rPr>
              <a:t>:</a:t>
            </a:r>
            <a:r>
              <a:rPr lang="zh-CN" altLang="en-US" sz="3600" b="1" dirty="0">
                <a:solidFill>
                  <a:schemeClr val="tx1"/>
                </a:solidFill>
              </a:rPr>
              <a:t>生成</a:t>
            </a:r>
            <a:r>
              <a:rPr lang="en-US" altLang="zh-CN" sz="3600" b="1">
                <a:solidFill>
                  <a:schemeClr val="tx1"/>
                </a:solidFill>
              </a:rPr>
              <a:t>H</a:t>
            </a:r>
            <a:r>
              <a:rPr lang="en-US" altLang="zh-CN" sz="3600" b="1" baseline="-25000">
                <a:solidFill>
                  <a:schemeClr val="tx1"/>
                </a:solidFill>
              </a:rPr>
              <a:t>2</a:t>
            </a:r>
            <a:r>
              <a:rPr lang="en-US" altLang="zh-CN" sz="3600" b="1" dirty="0">
                <a:solidFill>
                  <a:schemeClr val="tx1"/>
                </a:solidFill>
              </a:rPr>
              <a:t>S</a:t>
            </a:r>
            <a:r>
              <a:rPr lang="zh-CN" altLang="en-US" sz="3600" b="1" dirty="0">
                <a:solidFill>
                  <a:schemeClr val="tx1"/>
                </a:solidFill>
              </a:rPr>
              <a:t>、</a:t>
            </a:r>
            <a:r>
              <a:rPr lang="en-US" altLang="zh-CN" sz="3600" b="1">
                <a:solidFill>
                  <a:schemeClr val="tx1"/>
                </a:solidFill>
              </a:rPr>
              <a:t>CO</a:t>
            </a:r>
            <a:r>
              <a:rPr lang="en-US" altLang="zh-CN" sz="3600" b="1" baseline="-25000">
                <a:solidFill>
                  <a:schemeClr val="tx1"/>
                </a:solidFill>
              </a:rPr>
              <a:t>2</a:t>
            </a:r>
            <a:r>
              <a:rPr lang="zh-CN" altLang="en-US" sz="3600" b="1" dirty="0">
                <a:solidFill>
                  <a:schemeClr val="tx1"/>
                </a:solidFill>
              </a:rPr>
              <a:t>、</a:t>
            </a:r>
            <a:r>
              <a:rPr lang="en-US" altLang="zh-CN" sz="3600" b="1">
                <a:solidFill>
                  <a:schemeClr val="tx1"/>
                </a:solidFill>
              </a:rPr>
              <a:t>H</a:t>
            </a:r>
            <a:r>
              <a:rPr lang="en-US" altLang="zh-CN" sz="3600" b="1" baseline="-25000">
                <a:solidFill>
                  <a:schemeClr val="tx1"/>
                </a:solidFill>
              </a:rPr>
              <a:t>2</a:t>
            </a:r>
            <a:r>
              <a:rPr lang="zh-CN" altLang="en-US" sz="3600" b="1" dirty="0">
                <a:solidFill>
                  <a:schemeClr val="tx1"/>
                </a:solidFill>
              </a:rPr>
              <a:t>、</a:t>
            </a:r>
            <a:r>
              <a:rPr lang="en-US" altLang="zh-CN" sz="3600" b="1">
                <a:solidFill>
                  <a:schemeClr val="tx1"/>
                </a:solidFill>
              </a:rPr>
              <a:t>NH</a:t>
            </a:r>
            <a:r>
              <a:rPr lang="en-US" altLang="zh-CN" sz="3600" b="1" baseline="-25000">
                <a:solidFill>
                  <a:schemeClr val="tx1"/>
                </a:solidFill>
              </a:rPr>
              <a:t>3</a:t>
            </a:r>
            <a:r>
              <a:rPr lang="zh-CN" altLang="en-US" sz="3600" b="1" dirty="0">
                <a:solidFill>
                  <a:schemeClr val="tx1"/>
                </a:solidFill>
              </a:rPr>
              <a:t>、</a:t>
            </a:r>
            <a:r>
              <a:rPr lang="en-US" altLang="zh-CN" sz="3600" b="1">
                <a:solidFill>
                  <a:schemeClr val="tx1"/>
                </a:solidFill>
              </a:rPr>
              <a:t>Cl</a:t>
            </a:r>
            <a:r>
              <a:rPr lang="en-US" altLang="zh-CN" sz="3600" b="1" baseline="-25000">
                <a:solidFill>
                  <a:schemeClr val="tx1"/>
                </a:solidFill>
              </a:rPr>
              <a:t>2</a:t>
            </a:r>
            <a:r>
              <a:rPr lang="zh-CN" altLang="en-US" sz="3600" b="1" dirty="0">
                <a:solidFill>
                  <a:schemeClr val="tx1"/>
                </a:solidFill>
              </a:rPr>
              <a:t>等，有些反应实质上与生成弱电解质是相同的。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323850" y="188913"/>
            <a:ext cx="3673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）生成气体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1023938" y="21383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endParaRPr dirty="0">
              <a:latin typeface="Arial" panose="020B0604020202020204" pitchFamily="34" charset="0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1527175" y="26416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endParaRPr dirty="0">
              <a:latin typeface="Arial" panose="020B0604020202020204" pitchFamily="34" charset="0"/>
            </a:endParaRPr>
          </a:p>
        </p:txBody>
      </p:sp>
      <p:sp>
        <p:nvSpPr>
          <p:cNvPr id="19464" name="文本框 19463"/>
          <p:cNvSpPr txBox="1"/>
          <p:nvPr/>
        </p:nvSpPr>
        <p:spPr>
          <a:xfrm>
            <a:off x="539750" y="2420938"/>
            <a:ext cx="80787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>
                <a:latin typeface="宋体" panose="02010600030101010101" pitchFamily="2" charset="-122"/>
              </a:rPr>
              <a:t>Na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CO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宋体" panose="02010600030101010101" pitchFamily="2" charset="-122"/>
              </a:rPr>
              <a:t>与</a:t>
            </a:r>
            <a:r>
              <a:rPr lang="en-US" altLang="zh-CN" sz="3200" b="1">
                <a:latin typeface="宋体" panose="02010600030101010101" pitchFamily="2" charset="-122"/>
              </a:rPr>
              <a:t>H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SO</a:t>
            </a:r>
            <a:r>
              <a:rPr lang="en-US" altLang="zh-CN" sz="3200" b="1" baseline="-25000">
                <a:latin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宋体" panose="02010600030101010101" pitchFamily="2" charset="-122"/>
              </a:rPr>
              <a:t>混合：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2H</a:t>
            </a:r>
            <a:r>
              <a:rPr lang="en-US" altLang="zh-CN" sz="3200" b="1" baseline="30000">
                <a:solidFill>
                  <a:srgbClr val="99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+ CO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3200" b="1" baseline="30000">
                <a:solidFill>
                  <a:srgbClr val="990000"/>
                </a:solidFill>
                <a:latin typeface="宋体" panose="02010600030101010101" pitchFamily="2" charset="-122"/>
              </a:rPr>
              <a:t>2-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 == CO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↑+H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O</a:t>
            </a:r>
            <a:endParaRPr lang="en-US" altLang="zh-CN" sz="3200" b="1">
              <a:solidFill>
                <a:srgbClr val="990000"/>
              </a:solidFill>
              <a:latin typeface="宋体" panose="02010600030101010101" pitchFamily="2" charset="-122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107950" y="3357563"/>
            <a:ext cx="8964613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latin typeface="Arial" panose="020B0604020202020204" pitchFamily="34" charset="0"/>
              </a:rPr>
              <a:t>NH</a:t>
            </a:r>
            <a:r>
              <a:rPr lang="en-US" altLang="zh-CN" sz="3200" b="1" baseline="-25000">
                <a:latin typeface="Arial" panose="020B0604020202020204" pitchFamily="34" charset="0"/>
              </a:rPr>
              <a:t>4</a:t>
            </a:r>
            <a:r>
              <a:rPr lang="en-US" altLang="zh-CN" sz="3200" b="1">
                <a:latin typeface="Arial" panose="020B0604020202020204" pitchFamily="34" charset="0"/>
              </a:rPr>
              <a:t>)</a:t>
            </a:r>
            <a:r>
              <a:rPr lang="en-US" altLang="zh-CN" sz="3200" b="1" baseline="-25000">
                <a:latin typeface="Arial" panose="020B0604020202020204" pitchFamily="34" charset="0"/>
              </a:rPr>
              <a:t>2</a:t>
            </a:r>
            <a:r>
              <a:rPr lang="en-US" altLang="zh-CN" sz="3200" b="1">
                <a:latin typeface="Arial" panose="020B0604020202020204" pitchFamily="34" charset="0"/>
              </a:rPr>
              <a:t>SO</a:t>
            </a:r>
            <a:r>
              <a:rPr lang="en-US" altLang="zh-CN" sz="3200" b="1" baseline="-25000">
                <a:latin typeface="Arial" panose="020B0604020202020204" pitchFamily="34" charset="0"/>
              </a:rPr>
              <a:t>4</a:t>
            </a:r>
            <a:r>
              <a:rPr lang="zh-CN" altLang="en-US" sz="3200" b="1" dirty="0">
                <a:latin typeface="Arial" panose="020B0604020202020204" pitchFamily="34" charset="0"/>
              </a:rPr>
              <a:t>溶液与</a:t>
            </a:r>
            <a:r>
              <a:rPr lang="en-US" altLang="zh-CN" sz="3200" b="1" err="1">
                <a:latin typeface="宋体" panose="02010600030101010101" pitchFamily="2" charset="-122"/>
              </a:rPr>
              <a:t>NaOH</a:t>
            </a:r>
            <a:r>
              <a:rPr lang="zh-CN" altLang="en-US" sz="3200" b="1" dirty="0">
                <a:latin typeface="Arial" panose="020B0604020202020204" pitchFamily="34" charset="0"/>
              </a:rPr>
              <a:t>溶液混合：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 algn="l"/>
            <a:r>
              <a:rPr lang="zh-CN" altLang="en-US" sz="3200" b="1">
                <a:latin typeface="Arial" panose="020B0604020202020204" pitchFamily="34" charset="0"/>
              </a:rPr>
              <a:t>          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NH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3200" b="1" baseline="30000">
                <a:solidFill>
                  <a:srgbClr val="99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+OH</a:t>
            </a:r>
            <a:r>
              <a:rPr lang="en-US" altLang="zh-CN" sz="3200" b="1" baseline="30000">
                <a:solidFill>
                  <a:srgbClr val="99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==NH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·H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O</a:t>
            </a:r>
            <a:endParaRPr lang="en-US" altLang="zh-CN" sz="3200" b="1">
              <a:solidFill>
                <a:srgbClr val="990000"/>
              </a:solidFill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当反应物浓度较大时，反应生成的</a:t>
            </a:r>
            <a:r>
              <a:rPr lang="en-US" altLang="zh-CN" sz="3200" b="1">
                <a:latin typeface="宋体" panose="02010600030101010101" pitchFamily="2" charset="-122"/>
              </a:rPr>
              <a:t>NH</a:t>
            </a:r>
            <a:r>
              <a:rPr lang="en-US" altLang="zh-CN" sz="3200" b="1" baseline="-25000"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latin typeface="宋体" panose="02010600030101010101" pitchFamily="2" charset="-122"/>
              </a:rPr>
              <a:t>·H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O</a:t>
            </a:r>
            <a:endParaRPr lang="en-US" altLang="zh-CN" sz="3200" b="1"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可发生如下反应：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>
                <a:latin typeface="宋体" panose="02010600030101010101" pitchFamily="2" charset="-122"/>
              </a:rPr>
              <a:t>        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NH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·H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O==NH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3200" b="1">
                <a:solidFill>
                  <a:srgbClr val="990000"/>
                </a:solidFill>
                <a:latin typeface="Arial" panose="020B0604020202020204" pitchFamily="34" charset="0"/>
              </a:rPr>
              <a:t>↑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+H</a:t>
            </a:r>
            <a:r>
              <a:rPr lang="en-US" altLang="zh-CN" sz="3200" b="1" baseline="-25000">
                <a:solidFill>
                  <a:srgbClr val="990000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宋体" panose="02010600030101010101" pitchFamily="2" charset="-122"/>
              </a:rPr>
              <a:t>O</a:t>
            </a:r>
            <a:endParaRPr lang="en-US" altLang="zh-CN" sz="3200" b="1">
              <a:solidFill>
                <a:srgbClr val="990000"/>
              </a:solidFill>
              <a:latin typeface="宋体" panose="02010600030101010101" pitchFamily="2" charset="-122"/>
            </a:endParaRPr>
          </a:p>
          <a:p>
            <a:pPr algn="l"/>
            <a:r>
              <a:rPr lang="zh-CN" altLang="en-US" sz="3200" b="1" dirty="0">
                <a:latin typeface="宋体" panose="02010600030101010101" pitchFamily="2" charset="-122"/>
              </a:rPr>
              <a:t>总反应为： 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NH</a:t>
            </a:r>
            <a:r>
              <a:rPr lang="en-US" altLang="zh-CN" sz="3200" b="1" baseline="-25000">
                <a:solidFill>
                  <a:srgbClr val="0000FF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3200" b="1" baseline="30000">
                <a:solidFill>
                  <a:srgbClr val="0000FF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+OH</a:t>
            </a:r>
            <a:r>
              <a:rPr lang="en-US" altLang="zh-CN" sz="3200" b="1" baseline="30000">
                <a:solidFill>
                  <a:srgbClr val="0000FF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== NH</a:t>
            </a:r>
            <a:r>
              <a:rPr lang="en-US" altLang="zh-CN" sz="3200" b="1" baseline="-25000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↑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+H</a:t>
            </a:r>
            <a:r>
              <a:rPr lang="en-US" altLang="zh-CN" sz="3200" b="1" baseline="-25000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O</a:t>
            </a:r>
            <a:endParaRPr lang="en-US" altLang="zh-CN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3" name="矩形 17412"/>
          <p:cNvSpPr/>
          <p:nvPr/>
        </p:nvSpPr>
        <p:spPr>
          <a:xfrm>
            <a:off x="179388" y="188913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）发生氧化还原反应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395288" y="1916113"/>
            <a:ext cx="7129462" cy="2103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 dirty="0">
                <a:solidFill>
                  <a:srgbClr val="990000"/>
                </a:solidFill>
                <a:latin typeface="Arial" panose="020B0604020202020204" pitchFamily="34" charset="0"/>
              </a:rPr>
              <a:t>◆</a:t>
            </a:r>
            <a:r>
              <a:rPr lang="zh-CN" altLang="en-US" sz="3200" b="1" dirty="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常见的氧化还原反应：</a:t>
            </a:r>
            <a:endParaRPr lang="zh-CN" altLang="en-US" sz="3200" b="1" dirty="0">
              <a:solidFill>
                <a:srgbClr val="990000"/>
              </a:solidFill>
              <a:latin typeface="楷体_GB2312" charset="-122"/>
              <a:ea typeface="楷体_GB2312" charset="-122"/>
            </a:endParaRPr>
          </a:p>
          <a:p>
            <a:pPr algn="l"/>
            <a:r>
              <a:rPr lang="en-US" altLang="zh-CN" sz="3200" b="1">
                <a:latin typeface="楷体_GB2312" charset="-122"/>
                <a:ea typeface="楷体_GB2312" charset="-122"/>
              </a:rPr>
              <a:t>Zn+2H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+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==Zn+H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2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↑</a:t>
            </a:r>
            <a:endParaRPr lang="en-US" altLang="zh-CN" sz="3200" b="1">
              <a:latin typeface="楷体_GB2312" charset="-122"/>
              <a:ea typeface="楷体_GB2312" charset="-122"/>
            </a:endParaRPr>
          </a:p>
          <a:p>
            <a:pPr algn="l"/>
            <a:r>
              <a:rPr lang="en-US" altLang="zh-CN" sz="3200" b="1">
                <a:latin typeface="楷体_GB2312" charset="-122"/>
                <a:ea typeface="楷体_GB2312" charset="-122"/>
              </a:rPr>
              <a:t>Br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2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+2I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-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==2Br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-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+I</a:t>
            </a:r>
            <a:r>
              <a:rPr lang="en-US" altLang="zh-CN" sz="3200" b="1" baseline="-25000">
                <a:latin typeface="楷体_GB2312" charset="-122"/>
                <a:ea typeface="楷体_GB2312" charset="-122"/>
              </a:rPr>
              <a:t>2</a:t>
            </a:r>
            <a:endParaRPr lang="en-US" altLang="zh-CN" sz="3200" b="1" baseline="-25000">
              <a:latin typeface="楷体_GB2312" charset="-122"/>
              <a:ea typeface="楷体_GB2312" charset="-122"/>
            </a:endParaRPr>
          </a:p>
          <a:p>
            <a:pPr algn="l"/>
            <a:r>
              <a:rPr lang="en-US" altLang="zh-CN" sz="3200" b="1">
                <a:latin typeface="楷体_GB2312" charset="-122"/>
                <a:ea typeface="楷体_GB2312" charset="-122"/>
              </a:rPr>
              <a:t>2Fe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3+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+Cu==2Fe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2+</a:t>
            </a:r>
            <a:r>
              <a:rPr lang="en-US" altLang="zh-CN" sz="3200" b="1">
                <a:latin typeface="楷体_GB2312" charset="-122"/>
                <a:ea typeface="楷体_GB2312" charset="-122"/>
              </a:rPr>
              <a:t>+Cu</a:t>
            </a:r>
            <a:r>
              <a:rPr lang="en-US" altLang="zh-CN" sz="3200" b="1" baseline="30000">
                <a:latin typeface="楷体_GB2312" charset="-122"/>
                <a:ea typeface="楷体_GB2312" charset="-122"/>
              </a:rPr>
              <a:t>2+</a:t>
            </a:r>
            <a:endParaRPr lang="en-US" altLang="zh-CN" sz="3200" b="1" baseline="30000">
              <a:latin typeface="楷体_GB2312" charset="-122"/>
              <a:ea typeface="楷体_GB2312" charset="-122"/>
            </a:endParaRPr>
          </a:p>
        </p:txBody>
      </p:sp>
      <p:sp>
        <p:nvSpPr>
          <p:cNvPr id="17415" name="文本框 17414"/>
          <p:cNvSpPr txBox="1"/>
          <p:nvPr/>
        </p:nvSpPr>
        <p:spPr>
          <a:xfrm>
            <a:off x="179388" y="1341438"/>
            <a:ext cx="9001125" cy="579437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5Fe</a:t>
            </a:r>
            <a:r>
              <a:rPr lang="en-US" altLang="zh-CN" sz="3200" b="1" baseline="30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2+  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+  MnO</a:t>
            </a:r>
            <a:r>
              <a:rPr lang="en-US" altLang="zh-CN" sz="3200" b="1" baseline="-25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4</a:t>
            </a:r>
            <a:r>
              <a:rPr lang="en-US" altLang="zh-CN" sz="3200" b="1" baseline="30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- 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+ 8H</a:t>
            </a:r>
            <a:r>
              <a:rPr lang="en-US" altLang="zh-CN" sz="3200" b="1" baseline="30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+  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==  5Fe</a:t>
            </a:r>
            <a:r>
              <a:rPr lang="en-US" altLang="zh-CN" sz="3200" b="1" baseline="30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3+ 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+ Mn</a:t>
            </a:r>
            <a:r>
              <a:rPr lang="en-US" altLang="zh-CN" sz="3200" b="1" baseline="30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2+  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+  4H</a:t>
            </a:r>
            <a:r>
              <a:rPr lang="en-US" altLang="zh-CN" sz="3200" b="1" baseline="-2500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2</a:t>
            </a:r>
            <a:r>
              <a:rPr lang="en-US" altLang="zh-CN" sz="3200" b="1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O</a:t>
            </a:r>
            <a:endParaRPr lang="en-US" altLang="zh-CN" sz="3200" b="1">
              <a:solidFill>
                <a:srgbClr val="990000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539750" y="765175"/>
            <a:ext cx="3382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如在酸性溶液中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17418" name="文本框 17417"/>
          <p:cNvSpPr txBox="1"/>
          <p:nvPr/>
        </p:nvSpPr>
        <p:spPr>
          <a:xfrm>
            <a:off x="307975" y="3929063"/>
            <a:ext cx="52720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200" b="1" dirty="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◆</a:t>
            </a:r>
            <a:r>
              <a:rPr lang="zh-CN" altLang="en-US" sz="3200" b="1" dirty="0">
                <a:solidFill>
                  <a:srgbClr val="990000"/>
                </a:solidFill>
                <a:latin typeface="楷体_GB2312" charset="-122"/>
                <a:ea typeface="楷体_GB2312" charset="-122"/>
              </a:rPr>
              <a:t>原电池、电解池反应</a:t>
            </a:r>
            <a:endParaRPr lang="zh-CN" altLang="en-US" sz="3200" b="1" dirty="0">
              <a:solidFill>
                <a:srgbClr val="990000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7419" name="文本框 17418"/>
          <p:cNvSpPr txBox="1"/>
          <p:nvPr/>
        </p:nvSpPr>
        <p:spPr>
          <a:xfrm>
            <a:off x="684213" y="4437063"/>
            <a:ext cx="26320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铜锌原电池：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17420" name="文本框 17419"/>
          <p:cNvSpPr txBox="1"/>
          <p:nvPr/>
        </p:nvSpPr>
        <p:spPr>
          <a:xfrm>
            <a:off x="611188" y="5589588"/>
            <a:ext cx="29527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电解食盐水</a:t>
            </a:r>
            <a:r>
              <a:rPr lang="en-US" altLang="zh-CN" sz="3200" b="1">
                <a:latin typeface="Arial" panose="020B0604020202020204" pitchFamily="34" charset="0"/>
              </a:rPr>
              <a:t>: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17421" name="文本框 17420"/>
          <p:cNvSpPr txBox="1"/>
          <p:nvPr/>
        </p:nvSpPr>
        <p:spPr>
          <a:xfrm>
            <a:off x="2843213" y="4941888"/>
            <a:ext cx="3816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>
                <a:latin typeface="Arial" panose="020B0604020202020204" pitchFamily="34" charset="0"/>
              </a:rPr>
              <a:t>Cu</a:t>
            </a:r>
            <a:r>
              <a:rPr lang="en-US" altLang="zh-CN" sz="3200" b="1" baseline="30000">
                <a:latin typeface="Arial" panose="020B0604020202020204" pitchFamily="34" charset="0"/>
              </a:rPr>
              <a:t>2+</a:t>
            </a:r>
            <a:r>
              <a:rPr lang="en-US" altLang="zh-CN" sz="3200" b="1">
                <a:latin typeface="Arial" panose="020B0604020202020204" pitchFamily="34" charset="0"/>
              </a:rPr>
              <a:t>+Zn==Cu+Zn</a:t>
            </a:r>
            <a:r>
              <a:rPr lang="en-US" altLang="zh-CN" sz="3200" b="1" baseline="30000">
                <a:latin typeface="Arial" panose="020B0604020202020204" pitchFamily="34" charset="0"/>
              </a:rPr>
              <a:t>2+</a:t>
            </a:r>
            <a:endParaRPr lang="en-US" altLang="zh-CN" sz="3200" b="1" baseline="30000">
              <a:latin typeface="Arial" panose="020B0604020202020204" pitchFamily="34" charset="0"/>
            </a:endParaRPr>
          </a:p>
        </p:txBody>
      </p:sp>
      <p:sp>
        <p:nvSpPr>
          <p:cNvPr id="17423" name="文本框 17422"/>
          <p:cNvSpPr txBox="1"/>
          <p:nvPr/>
        </p:nvSpPr>
        <p:spPr>
          <a:xfrm>
            <a:off x="2200275" y="6092825"/>
            <a:ext cx="58880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>
                <a:latin typeface="Arial" panose="020B0604020202020204" pitchFamily="34" charset="0"/>
              </a:rPr>
              <a:t>2Cl</a:t>
            </a:r>
            <a:r>
              <a:rPr lang="en-US" altLang="zh-CN" sz="3200" b="1" baseline="30000">
                <a:latin typeface="Arial" panose="020B0604020202020204" pitchFamily="34" charset="0"/>
              </a:rPr>
              <a:t>-</a:t>
            </a:r>
            <a:r>
              <a:rPr lang="en-US" altLang="zh-CN" sz="3200" b="1">
                <a:latin typeface="Arial" panose="020B0604020202020204" pitchFamily="34" charset="0"/>
              </a:rPr>
              <a:t>+2H</a:t>
            </a:r>
            <a:r>
              <a:rPr lang="en-US" altLang="zh-CN" sz="3200" b="1" baseline="-25000">
                <a:latin typeface="Arial" panose="020B0604020202020204" pitchFamily="34" charset="0"/>
              </a:rPr>
              <a:t>2</a:t>
            </a:r>
            <a:r>
              <a:rPr lang="en-US" altLang="zh-CN" sz="3200" b="1">
                <a:latin typeface="Arial" panose="020B0604020202020204" pitchFamily="34" charset="0"/>
              </a:rPr>
              <a:t>O==2OH</a:t>
            </a:r>
            <a:r>
              <a:rPr lang="en-US" altLang="zh-CN" sz="3200" b="1" baseline="30000">
                <a:latin typeface="Arial" panose="020B0604020202020204" pitchFamily="34" charset="0"/>
              </a:rPr>
              <a:t>- </a:t>
            </a:r>
            <a:r>
              <a:rPr lang="en-US" altLang="zh-CN" sz="3200" b="1">
                <a:latin typeface="Arial" panose="020B0604020202020204" pitchFamily="34" charset="0"/>
              </a:rPr>
              <a:t>+H</a:t>
            </a:r>
            <a:r>
              <a:rPr lang="en-US" altLang="zh-CN" sz="3200" b="1" baseline="-25000">
                <a:latin typeface="Arial" panose="020B0604020202020204" pitchFamily="34" charset="0"/>
              </a:rPr>
              <a:t>2</a:t>
            </a:r>
            <a:r>
              <a:rPr lang="en-US" altLang="zh-CN" sz="3200" b="1">
                <a:latin typeface="Arial" panose="020B0604020202020204" pitchFamily="34" charset="0"/>
              </a:rPr>
              <a:t>↑+Cl</a:t>
            </a:r>
            <a:r>
              <a:rPr lang="en-US" altLang="zh-CN" sz="3200" b="1" baseline="-25000">
                <a:latin typeface="Arial" panose="020B0604020202020204" pitchFamily="34" charset="0"/>
              </a:rPr>
              <a:t>2</a:t>
            </a:r>
            <a:r>
              <a:rPr lang="en-US" altLang="zh-CN" sz="3200" b="1">
                <a:latin typeface="Arial" panose="020B0604020202020204" pitchFamily="34" charset="0"/>
              </a:rPr>
              <a:t>↑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8" grpId="0"/>
      <p:bldP spid="17419" grpId="0"/>
      <p:bldP spid="17420" grpId="0"/>
      <p:bldP spid="17421" grpId="0"/>
      <p:bldP spid="174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2" name="文本框 22531"/>
          <p:cNvSpPr txBox="1"/>
          <p:nvPr/>
        </p:nvSpPr>
        <p:spPr>
          <a:xfrm>
            <a:off x="1311275" y="10588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endParaRPr dirty="0">
              <a:latin typeface="Arial" panose="020B0604020202020204" pitchFamily="34" charset="0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212725" y="2262188"/>
            <a:ext cx="8931275" cy="107632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当溶液中存在多种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还原性离子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并浓度相同时 ，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向其中加入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强氧化剂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，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还原性强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的离子先被氧化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360363" y="130175"/>
            <a:ext cx="8315325" cy="1066800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想一想：向浓度相同的</a:t>
            </a:r>
            <a:r>
              <a:rPr lang="en-US" altLang="zh-CN" sz="3200" b="1" err="1">
                <a:latin typeface="Arial" panose="020B0604020202020204" pitchFamily="34" charset="0"/>
              </a:rPr>
              <a:t>NaBr</a:t>
            </a:r>
            <a:r>
              <a:rPr lang="zh-CN" altLang="en-US" sz="3200" b="1" dirty="0">
                <a:latin typeface="Arial" panose="020B0604020202020204" pitchFamily="34" charset="0"/>
              </a:rPr>
              <a:t>和</a:t>
            </a:r>
            <a:r>
              <a:rPr lang="en-US" altLang="zh-CN" sz="3200" b="1" err="1">
                <a:latin typeface="Arial" panose="020B0604020202020204" pitchFamily="34" charset="0"/>
              </a:rPr>
              <a:t>NaI</a:t>
            </a:r>
            <a:r>
              <a:rPr lang="zh-CN" altLang="en-US" sz="3200" b="1" dirty="0">
                <a:latin typeface="Arial" panose="020B0604020202020204" pitchFamily="34" charset="0"/>
              </a:rPr>
              <a:t>混合溶液中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 algn="l"/>
            <a:r>
              <a:rPr lang="zh-CN" altLang="en-US" sz="3200" b="1" dirty="0">
                <a:latin typeface="Arial" panose="020B0604020202020204" pitchFamily="34" charset="0"/>
              </a:rPr>
              <a:t>通入氯气，哪种离子先被氧化？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2535" name="文本框 22534"/>
          <p:cNvSpPr txBox="1"/>
          <p:nvPr/>
        </p:nvSpPr>
        <p:spPr>
          <a:xfrm>
            <a:off x="1692275" y="1341438"/>
            <a:ext cx="20923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US" altLang="zh-CN" sz="3200" b="1" baseline="30000">
                <a:solidFill>
                  <a:srgbClr val="FF0000"/>
                </a:solidFill>
                <a:latin typeface="Arial" panose="020B0604020202020204" pitchFamily="34" charset="0"/>
              </a:rPr>
              <a:t>-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先被氧化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文本框 22535"/>
          <p:cNvSpPr txBox="1"/>
          <p:nvPr/>
        </p:nvSpPr>
        <p:spPr>
          <a:xfrm>
            <a:off x="250825" y="3716338"/>
            <a:ext cx="8893175" cy="107632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当溶液中存在多种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氧化性离子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并浓度相同时 ，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l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向其中加入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强还原剂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，</a:t>
            </a:r>
            <a:r>
              <a:rPr lang="zh-CN" altLang="en-US" sz="3200" b="1" dirty="0">
                <a:solidFill>
                  <a:srgbClr val="990000"/>
                </a:solidFill>
                <a:latin typeface="Arial" panose="020B0604020202020204" pitchFamily="34" charset="0"/>
              </a:rPr>
              <a:t>氧化性强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的离子先被还原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5" grpId="0"/>
      <p:bldP spid="22536" grpId="0" animBg="1"/>
    </p:bldLst>
  </p:timing>
</p:sld>
</file>

<file path=ppt/tags/tag1.xml><?xml version="1.0" encoding="utf-8"?>
<p:tagLst xmlns:p="http://schemas.openxmlformats.org/presentationml/2006/main">
  <p:tag name="AS_UNIQUEID" val="39"/>
</p:tagLst>
</file>

<file path=ppt/tags/tag10.xml><?xml version="1.0" encoding="utf-8"?>
<p:tagLst xmlns:p="http://schemas.openxmlformats.org/presentationml/2006/main">
  <p:tag name="AS_UNIQUEID" val="48"/>
</p:tagLst>
</file>

<file path=ppt/tags/tag11.xml><?xml version="1.0" encoding="utf-8"?>
<p:tagLst xmlns:p="http://schemas.openxmlformats.org/presentationml/2006/main">
  <p:tag name="AS_UNIQUEID" val="49"/>
</p:tagLst>
</file>

<file path=ppt/tags/tag12.xml><?xml version="1.0" encoding="utf-8"?>
<p:tagLst xmlns:p="http://schemas.openxmlformats.org/presentationml/2006/main">
  <p:tag name="AS_UNIQUEID" val="50"/>
</p:tagLst>
</file>

<file path=ppt/tags/tag13.xml><?xml version="1.0" encoding="utf-8"?>
<p:tagLst xmlns:p="http://schemas.openxmlformats.org/presentationml/2006/main">
  <p:tag name="AS_UNIQUEID" val="51"/>
</p:tagLst>
</file>

<file path=ppt/tags/tag14.xml><?xml version="1.0" encoding="utf-8"?>
<p:tagLst xmlns:p="http://schemas.openxmlformats.org/presentationml/2006/main">
  <p:tag name="AS_UNIQUEID" val="52"/>
</p:tagLst>
</file>

<file path=ppt/tags/tag15.xml><?xml version="1.0" encoding="utf-8"?>
<p:tagLst xmlns:p="http://schemas.openxmlformats.org/presentationml/2006/main">
  <p:tag name="AS_UNIQUEID" val="53"/>
</p:tagLst>
</file>

<file path=ppt/tags/tag16.xml><?xml version="1.0" encoding="utf-8"?>
<p:tagLst xmlns:p="http://schemas.openxmlformats.org/presentationml/2006/main">
  <p:tag name="AS_UNIQUEID" val="54"/>
</p:tagLst>
</file>

<file path=ppt/tags/tag17.xml><?xml version="1.0" encoding="utf-8"?>
<p:tagLst xmlns:p="http://schemas.openxmlformats.org/presentationml/2006/main">
  <p:tag name="AS_UNIQUEID" val="55"/>
</p:tagLst>
</file>

<file path=ppt/tags/tag18.xml><?xml version="1.0" encoding="utf-8"?>
<p:tagLst xmlns:p="http://schemas.openxmlformats.org/presentationml/2006/main">
  <p:tag name="AS_UNIQUEID" val="56"/>
</p:tagLst>
</file>

<file path=ppt/tags/tag19.xml><?xml version="1.0" encoding="utf-8"?>
<p:tagLst xmlns:p="http://schemas.openxmlformats.org/presentationml/2006/main">
  <p:tag name="AS_UNIQUEID" val="57"/>
</p:tagLst>
</file>

<file path=ppt/tags/tag2.xml><?xml version="1.0" encoding="utf-8"?>
<p:tagLst xmlns:p="http://schemas.openxmlformats.org/presentationml/2006/main">
  <p:tag name="AS_UNIQUEID" val="40"/>
</p:tagLst>
</file>

<file path=ppt/tags/tag20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41"/>
</p:tagLst>
</file>

<file path=ppt/tags/tag4.xml><?xml version="1.0" encoding="utf-8"?>
<p:tagLst xmlns:p="http://schemas.openxmlformats.org/presentationml/2006/main">
  <p:tag name="AS_UNIQUEID" val="42"/>
</p:tagLst>
</file>

<file path=ppt/tags/tag5.xml><?xml version="1.0" encoding="utf-8"?>
<p:tagLst xmlns:p="http://schemas.openxmlformats.org/presentationml/2006/main">
  <p:tag name="AS_UNIQUEID" val="43"/>
</p:tagLst>
</file>

<file path=ppt/tags/tag6.xml><?xml version="1.0" encoding="utf-8"?>
<p:tagLst xmlns:p="http://schemas.openxmlformats.org/presentationml/2006/main">
  <p:tag name="AS_UNIQUEID" val="44"/>
</p:tagLst>
</file>

<file path=ppt/tags/tag7.xml><?xml version="1.0" encoding="utf-8"?>
<p:tagLst xmlns:p="http://schemas.openxmlformats.org/presentationml/2006/main">
  <p:tag name="AS_UNIQUEID" val="45"/>
</p:tagLst>
</file>

<file path=ppt/tags/tag8.xml><?xml version="1.0" encoding="utf-8"?>
<p:tagLst xmlns:p="http://schemas.openxmlformats.org/presentationml/2006/main">
  <p:tag name="AS_UNIQUEID" val="46"/>
</p:tagLst>
</file>

<file path=ppt/tags/tag9.xml><?xml version="1.0" encoding="utf-8"?>
<p:tagLst xmlns:p="http://schemas.openxmlformats.org/presentationml/2006/main">
  <p:tag name="AS_UNIQUEID" val="47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认识有机化合物（第一课时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7B7"/>
      </a:accent6>
      <a:hlink>
        <a:srgbClr val="FF5050"/>
      </a:hlink>
      <a:folHlink>
        <a:srgbClr val="FF99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99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89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89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99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89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89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电解池</Template>
  <TotalTime>0</TotalTime>
  <Words>3474</Words>
  <Application>WPS 演示</Application>
  <PresentationFormat>在屏幕上显示</PresentationFormat>
  <Paragraphs>289</Paragraphs>
  <Slides>24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24</vt:i4>
      </vt:variant>
    </vt:vector>
  </HeadingPairs>
  <TitlesOfParts>
    <vt:vector size="46" baseType="lpstr">
      <vt:lpstr>Arial</vt:lpstr>
      <vt:lpstr>宋体</vt:lpstr>
      <vt:lpstr>Wingdings</vt:lpstr>
      <vt:lpstr>隶书</vt:lpstr>
      <vt:lpstr>Times New Roman</vt:lpstr>
      <vt:lpstr>Verdana</vt:lpstr>
      <vt:lpstr>黑体</vt:lpstr>
      <vt:lpstr>楷体_GB2312</vt:lpstr>
      <vt:lpstr>新宋体</vt:lpstr>
      <vt:lpstr>华文中宋</vt:lpstr>
      <vt:lpstr>微软雅黑</vt:lpstr>
      <vt:lpstr>Arial Unicode MS</vt:lpstr>
      <vt:lpstr>华文行楷</vt:lpstr>
      <vt:lpstr>华文隶书</vt:lpstr>
      <vt:lpstr>Calibri</vt:lpstr>
      <vt:lpstr>1_默认设计模板</vt:lpstr>
      <vt:lpstr>认识有机化合物（第一课时）</vt:lpstr>
      <vt:lpstr>2_默认设计模板</vt:lpstr>
      <vt:lpstr>1_古瓶荷花</vt:lpstr>
      <vt:lpstr>1_Profile</vt:lpstr>
      <vt:lpstr>2_古瓶荷花</vt:lpstr>
      <vt:lpstr>2_Profile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。 </vt:lpstr>
      <vt:lpstr>2. 二性：即溶液的酸碱性。 </vt:lpstr>
      <vt:lpstr>注意:隐含附加条件</vt:lpstr>
      <vt:lpstr>3.三特殊：指三种特殊情况： </vt:lpstr>
      <vt:lpstr>4.四反应：指离子间通常能发生的四种类型的反应使离子不能大量共存。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第四节 离子反应</dc:title>
  <dc:creator>teacher</dc:creator>
  <cp:lastModifiedBy>User</cp:lastModifiedBy>
  <cp:revision>237</cp:revision>
  <dcterms:created xsi:type="dcterms:W3CDTF">2009-04-08T07:51:00Z</dcterms:created>
  <dcterms:modified xsi:type="dcterms:W3CDTF">2020-12-01T01:39:46Z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