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79" r:id="rId4"/>
    <p:sldId id="314" r:id="rId5"/>
    <p:sldId id="315" r:id="rId6"/>
    <p:sldId id="316" r:id="rId7"/>
    <p:sldId id="317" r:id="rId8"/>
    <p:sldId id="326" r:id="rId9"/>
    <p:sldId id="318" r:id="rId10"/>
    <p:sldId id="319" r:id="rId11"/>
    <p:sldId id="320" r:id="rId12"/>
    <p:sldId id="321" r:id="rId13"/>
    <p:sldId id="322" r:id="rId14"/>
    <p:sldId id="323" r:id="rId15"/>
    <p:sldId id="276" r:id="rId16"/>
    <p:sldId id="27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yuan" initials="d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58"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3" name="图片 2" descr="看"/>
          <p:cNvPicPr>
            <a:picLocks noChangeAspect="1"/>
          </p:cNvPicPr>
          <p:nvPr userDrawn="1"/>
        </p:nvPicPr>
        <p:blipFill>
          <a:blip r:embed="rId2"/>
          <a:srcRect l="31" t="4451"/>
          <a:stretch>
            <a:fillRect/>
          </a:stretch>
        </p:blipFill>
        <p:spPr>
          <a:xfrm>
            <a:off x="635" y="-635"/>
            <a:ext cx="12191365" cy="6858635"/>
          </a:xfrm>
          <a:prstGeom prst="rect">
            <a:avLst/>
          </a:prstGeom>
        </p:spPr>
      </p:pic>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9" name="图片 8" descr="就"/>
          <p:cNvPicPr>
            <a:picLocks noChangeAspect="1"/>
          </p:cNvPicPr>
          <p:nvPr userDrawn="1"/>
        </p:nvPicPr>
        <p:blipFill>
          <a:blip r:embed="rId3"/>
          <a:stretch>
            <a:fillRect/>
          </a:stretch>
        </p:blipFill>
        <p:spPr>
          <a:xfrm>
            <a:off x="3270250" y="1854835"/>
            <a:ext cx="5651500" cy="28943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022600" y="932815"/>
            <a:ext cx="8331200" cy="1325880"/>
          </a:xfrm>
        </p:spPr>
        <p:txBody>
          <a:bodyPr/>
          <a:lstStyle>
            <a:lvl1pPr>
              <a:defRPr sz="36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三"/>
          <p:cNvPicPr>
            <a:picLocks noChangeAspect="1"/>
          </p:cNvPicPr>
          <p:nvPr userDrawn="1"/>
        </p:nvPicPr>
        <p:blipFill>
          <a:blip r:embed="rId2"/>
          <a:stretch>
            <a:fillRect/>
          </a:stretch>
        </p:blipFill>
        <p:spPr>
          <a:xfrm>
            <a:off x="0" y="2667000"/>
            <a:ext cx="12192000" cy="1524000"/>
          </a:xfrm>
          <a:prstGeom prst="rect">
            <a:avLst/>
          </a:prstGeom>
        </p:spPr>
      </p:pic>
      <p:pic>
        <p:nvPicPr>
          <p:cNvPr id="11" name="图片 10" descr="图片3"/>
          <p:cNvPicPr>
            <a:picLocks noChangeAspect="1"/>
          </p:cNvPicPr>
          <p:nvPr userDrawn="1"/>
        </p:nvPicPr>
        <p:blipFill>
          <a:blip r:embed="rId3"/>
          <a:stretch>
            <a:fillRect/>
          </a:stretch>
        </p:blipFill>
        <p:spPr>
          <a:xfrm>
            <a:off x="0" y="2667000"/>
            <a:ext cx="3391535" cy="1524000"/>
          </a:xfrm>
          <a:prstGeom prst="rect">
            <a:avLst/>
          </a:prstGeom>
        </p:spPr>
      </p:pic>
      <p:sp>
        <p:nvSpPr>
          <p:cNvPr id="2" name="标题 1"/>
          <p:cNvSpPr>
            <a:spLocks noGrp="1"/>
          </p:cNvSpPr>
          <p:nvPr>
            <p:ph type="title" hasCustomPrompt="1"/>
          </p:nvPr>
        </p:nvSpPr>
        <p:spPr>
          <a:xfrm>
            <a:off x="3581400" y="2985135"/>
            <a:ext cx="7018020" cy="887095"/>
          </a:xfrm>
        </p:spPr>
        <p:txBody>
          <a:bodyPr anchor="b"/>
          <a:lstStyle>
            <a:lvl1pPr>
              <a:defRPr sz="40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838200" y="1523365"/>
            <a:ext cx="10304145" cy="381190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页脚占位符 7"/>
          <p:cNvSpPr>
            <a:spLocks noGrp="1"/>
          </p:cNvSpPr>
          <p:nvPr userDrawn="1"/>
        </p:nvSpPr>
        <p:spPr>
          <a:xfrm>
            <a:off x="4038600" y="6461125"/>
            <a:ext cx="4005263" cy="295275"/>
          </a:xfrm>
          <a:prstGeom prst="rect">
            <a:avLst/>
          </a:prstGeom>
          <a:noFill/>
          <a:ln w="9525">
            <a:noFill/>
          </a:ln>
        </p:spPr>
        <p:txBody>
          <a:bodyPr anchor="t"/>
          <a:lstStyle/>
          <a:p>
            <a:pPr lvl="0">
              <a:lnSpc>
                <a:spcPct val="150000"/>
              </a:lnSpc>
            </a:pPr>
            <a:r>
              <a:rPr lang="zh-CN" altLang="en-US" sz="1400">
                <a:solidFill>
                  <a:schemeClr val="bg1"/>
                </a:solidFill>
                <a:latin typeface="Arial" panose="020B0604020202020204" pitchFamily="34" charset="0"/>
                <a:ea typeface="宋体" panose="02010600030101010101" pitchFamily="2" charset="-122"/>
                <a:sym typeface="微软雅黑" panose="020B0503020204020204" charset="-122"/>
              </a:rPr>
              <a:t>高中新教材优秀教案英语群：733012460</a:t>
            </a:r>
            <a:endParaRPr lang="zh-CN" altLang="en-US" sz="1400">
              <a:latin typeface="Arial" panose="020B0604020202020204" pitchFamily="34" charset="0"/>
              <a:ea typeface="宋体" panose="02010600030101010101" pitchFamily="2" charset="-122"/>
              <a:sym typeface="微软雅黑" panose="020B0503020204020204" charset="-122"/>
            </a:endParaRPr>
          </a:p>
          <a:p>
            <a:pPr lvl="0">
              <a:lnSpc>
                <a:spcPct val="150000"/>
              </a:lnSpc>
            </a:pPr>
            <a:endParaRPr lang="zh-CN" altLang="en-US" sz="140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3520" y="-111125"/>
            <a:ext cx="9428480" cy="2822575"/>
          </a:xfrm>
        </p:spPr>
        <p:txBody>
          <a:bodyPr>
            <a:normAutofit/>
          </a:bodyPr>
          <a:lstStyle/>
          <a:p>
            <a:pPr algn="ctr">
              <a:lnSpc>
                <a:spcPct val="200000"/>
              </a:lnSpc>
            </a:pPr>
            <a:r>
              <a:rPr lang="en-US" altLang="zh-CN" sz="4400" b="1" dirty="0">
                <a:effectLst>
                  <a:outerShdw blurRad="38100" dist="38100" dir="2700000" algn="tl">
                    <a:srgbClr val="000000">
                      <a:alpha val="43137"/>
                    </a:srgbClr>
                  </a:outerShdw>
                </a:effectLst>
                <a:latin typeface="+mj-ea"/>
              </a:rPr>
              <a:t>Unit 5</a:t>
            </a:r>
            <a:r>
              <a:rPr lang="en-US" altLang="zh-CN" sz="4400" b="1" dirty="0" smtClean="0">
                <a:effectLst>
                  <a:outerShdw blurRad="38100" dist="38100" dir="2700000" algn="tl">
                    <a:srgbClr val="000000">
                      <a:alpha val="43137"/>
                    </a:srgbClr>
                  </a:outerShdw>
                </a:effectLst>
                <a:latin typeface="+mj-ea"/>
              </a:rPr>
              <a:t> Working the Land</a:t>
            </a:r>
            <a:br>
              <a:rPr lang="en-US" altLang="zh-CN" sz="4400" b="1" dirty="0" smtClean="0">
                <a:effectLst>
                  <a:outerShdw blurRad="38100" dist="38100" dir="2700000" algn="tl">
                    <a:srgbClr val="000000">
                      <a:alpha val="43137"/>
                    </a:srgbClr>
                  </a:outerShdw>
                </a:effectLst>
                <a:latin typeface="+mj-ea"/>
              </a:rPr>
            </a:br>
            <a:r>
              <a:rPr lang="en-US" altLang="zh-CN" sz="4400" b="1" dirty="0" smtClean="0">
                <a:latin typeface="Times New Roman" panose="02020603050405020304" pitchFamily="18" charset="0"/>
                <a:cs typeface="Times New Roman" panose="02020603050405020304" pitchFamily="18" charset="0"/>
              </a:rPr>
              <a:t>Reading </a:t>
            </a:r>
            <a:r>
              <a:rPr lang="en-US" altLang="zh-CN" sz="4400" b="1" dirty="0">
                <a:latin typeface="Times New Roman" panose="02020603050405020304" pitchFamily="18" charset="0"/>
                <a:cs typeface="Times New Roman" panose="02020603050405020304" pitchFamily="18" charset="0"/>
              </a:rPr>
              <a:t>and Thinking</a:t>
            </a:r>
            <a:endParaRPr lang="zh-CN" altLang="en-US" sz="4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73743073" name="组合 1073743072"/>
          <p:cNvGrpSpPr/>
          <p:nvPr/>
        </p:nvGrpSpPr>
        <p:grpSpPr>
          <a:xfrm>
            <a:off x="191770" y="1163320"/>
            <a:ext cx="11508740" cy="5001260"/>
            <a:chOff x="5309" y="42588"/>
            <a:chExt cx="10006" cy="4664"/>
          </a:xfrm>
        </p:grpSpPr>
        <p:sp>
          <p:nvSpPr>
            <p:cNvPr id="1073743072" name="椭圆 1073743071"/>
            <p:cNvSpPr/>
            <p:nvPr/>
          </p:nvSpPr>
          <p:spPr>
            <a:xfrm>
              <a:off x="9180" y="44274"/>
              <a:ext cx="1890" cy="78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grpSp>
          <p:nvGrpSpPr>
            <p:cNvPr id="1073743046" name="组合 1073743045"/>
            <p:cNvGrpSpPr/>
            <p:nvPr/>
          </p:nvGrpSpPr>
          <p:grpSpPr>
            <a:xfrm>
              <a:off x="5309" y="42588"/>
              <a:ext cx="10006" cy="4665"/>
              <a:chOff x="5264" y="36108"/>
              <a:chExt cx="10006" cy="4665"/>
            </a:xfrm>
          </p:grpSpPr>
          <p:sp>
            <p:nvSpPr>
              <p:cNvPr id="1073743047" name="文本框 1073743046"/>
              <p:cNvSpPr txBox="1"/>
              <p:nvPr/>
            </p:nvSpPr>
            <p:spPr>
              <a:xfrm>
                <a:off x="9225" y="37953"/>
                <a:ext cx="1695" cy="525"/>
              </a:xfrm>
              <a:prstGeom prst="rect">
                <a:avLst/>
              </a:prstGeom>
              <a:solidFill>
                <a:srgbClr val="FFFFFF"/>
              </a:solidFill>
              <a:ln w="9525">
                <a:noFill/>
              </a:ln>
            </p:spPr>
            <p:txBody>
              <a:bodyPr/>
              <a:p>
                <a:r>
                  <a:rPr lang="zh-CN" altLang="en-US"/>
                  <a:t>Yuan Longping</a:t>
                </a:r>
                <a:endParaRPr lang="zh-CN" altLang="en-US"/>
              </a:p>
              <a:p>
                <a:endParaRPr lang="zh-CN" altLang="en-US"/>
              </a:p>
            </p:txBody>
          </p:sp>
          <p:sp>
            <p:nvSpPr>
              <p:cNvPr id="1073743048" name="直接连接符 1073743047"/>
              <p:cNvSpPr/>
              <p:nvPr/>
            </p:nvSpPr>
            <p:spPr>
              <a:xfrm flipV="1">
                <a:off x="9990" y="36888"/>
                <a:ext cx="1" cy="885"/>
              </a:xfrm>
              <a:prstGeom prst="line">
                <a:avLst/>
              </a:prstGeom>
              <a:ln w="9525" cap="flat" cmpd="sng">
                <a:solidFill>
                  <a:srgbClr val="000000"/>
                </a:solidFill>
                <a:prstDash val="solid"/>
                <a:headEnd type="none" w="med" len="med"/>
                <a:tailEnd type="none" w="med" len="med"/>
              </a:ln>
            </p:spPr>
          </p:sp>
          <p:sp>
            <p:nvSpPr>
              <p:cNvPr id="1073743049" name="直接连接符 1073743048"/>
              <p:cNvSpPr/>
              <p:nvPr/>
            </p:nvSpPr>
            <p:spPr>
              <a:xfrm flipH="1" flipV="1">
                <a:off x="7575" y="37308"/>
                <a:ext cx="1605" cy="630"/>
              </a:xfrm>
              <a:prstGeom prst="line">
                <a:avLst/>
              </a:prstGeom>
              <a:ln w="9525" cap="flat" cmpd="sng">
                <a:solidFill>
                  <a:srgbClr val="000000"/>
                </a:solidFill>
                <a:prstDash val="solid"/>
                <a:headEnd type="none" w="med" len="med"/>
                <a:tailEnd type="none" w="med" len="med"/>
              </a:ln>
            </p:spPr>
          </p:sp>
          <p:sp>
            <p:nvSpPr>
              <p:cNvPr id="1073743050" name="直接连接符 1073743049"/>
              <p:cNvSpPr/>
              <p:nvPr/>
            </p:nvSpPr>
            <p:spPr>
              <a:xfrm flipH="1">
                <a:off x="7486" y="38433"/>
                <a:ext cx="1634" cy="614"/>
              </a:xfrm>
              <a:prstGeom prst="line">
                <a:avLst/>
              </a:prstGeom>
              <a:ln w="9525" cap="flat" cmpd="sng">
                <a:solidFill>
                  <a:srgbClr val="000000"/>
                </a:solidFill>
                <a:prstDash val="solid"/>
                <a:headEnd type="none" w="med" len="med"/>
                <a:tailEnd type="none" w="med" len="med"/>
              </a:ln>
            </p:spPr>
          </p:sp>
          <p:sp>
            <p:nvSpPr>
              <p:cNvPr id="1073743051" name="直接连接符 1073743050"/>
              <p:cNvSpPr/>
              <p:nvPr/>
            </p:nvSpPr>
            <p:spPr>
              <a:xfrm flipH="1">
                <a:off x="8537" y="38583"/>
                <a:ext cx="973" cy="1273"/>
              </a:xfrm>
              <a:prstGeom prst="line">
                <a:avLst/>
              </a:prstGeom>
              <a:ln w="9525" cap="flat" cmpd="sng">
                <a:solidFill>
                  <a:srgbClr val="000000"/>
                </a:solidFill>
                <a:prstDash val="solid"/>
                <a:headEnd type="none" w="med" len="med"/>
                <a:tailEnd type="none" w="med" len="med"/>
              </a:ln>
            </p:spPr>
          </p:sp>
          <p:sp>
            <p:nvSpPr>
              <p:cNvPr id="1073743052" name="直接连接符 1073743051"/>
              <p:cNvSpPr/>
              <p:nvPr/>
            </p:nvSpPr>
            <p:spPr>
              <a:xfrm>
                <a:off x="10050" y="38628"/>
                <a:ext cx="15" cy="1200"/>
              </a:xfrm>
              <a:prstGeom prst="line">
                <a:avLst/>
              </a:prstGeom>
              <a:ln w="9525" cap="flat" cmpd="sng">
                <a:solidFill>
                  <a:srgbClr val="000000"/>
                </a:solidFill>
                <a:prstDash val="solid"/>
                <a:headEnd type="none" w="med" len="med"/>
                <a:tailEnd type="none" w="med" len="med"/>
              </a:ln>
            </p:spPr>
          </p:sp>
          <p:sp>
            <p:nvSpPr>
              <p:cNvPr id="1073743053" name="直接连接符 1073743052"/>
              <p:cNvSpPr/>
              <p:nvPr/>
            </p:nvSpPr>
            <p:spPr>
              <a:xfrm flipH="1" flipV="1">
                <a:off x="11114" y="38312"/>
                <a:ext cx="1996" cy="542"/>
              </a:xfrm>
              <a:prstGeom prst="line">
                <a:avLst/>
              </a:prstGeom>
              <a:ln w="9525" cap="flat" cmpd="sng">
                <a:solidFill>
                  <a:srgbClr val="000000"/>
                </a:solidFill>
                <a:prstDash val="solid"/>
                <a:headEnd type="none" w="med" len="med"/>
                <a:tailEnd type="none" w="med" len="med"/>
              </a:ln>
            </p:spPr>
          </p:sp>
          <p:sp>
            <p:nvSpPr>
              <p:cNvPr id="1073743054" name="直接连接符 1073743053"/>
              <p:cNvSpPr/>
              <p:nvPr/>
            </p:nvSpPr>
            <p:spPr>
              <a:xfrm>
                <a:off x="10665" y="38568"/>
                <a:ext cx="1469" cy="1244"/>
              </a:xfrm>
              <a:prstGeom prst="line">
                <a:avLst/>
              </a:prstGeom>
              <a:ln w="9525" cap="flat" cmpd="sng">
                <a:solidFill>
                  <a:srgbClr val="000000"/>
                </a:solidFill>
                <a:prstDash val="solid"/>
                <a:headEnd type="none" w="med" len="med"/>
                <a:tailEnd type="none" w="med" len="med"/>
              </a:ln>
            </p:spPr>
          </p:sp>
          <p:sp>
            <p:nvSpPr>
              <p:cNvPr id="1073743055" name="直接连接符 1073743054"/>
              <p:cNvSpPr/>
              <p:nvPr/>
            </p:nvSpPr>
            <p:spPr>
              <a:xfrm flipH="1">
                <a:off x="11024" y="37204"/>
                <a:ext cx="976" cy="763"/>
              </a:xfrm>
              <a:prstGeom prst="line">
                <a:avLst/>
              </a:prstGeom>
              <a:ln w="9525" cap="flat" cmpd="sng">
                <a:solidFill>
                  <a:srgbClr val="000000"/>
                </a:solidFill>
                <a:prstDash val="solid"/>
                <a:headEnd type="none" w="med" len="med"/>
                <a:tailEnd type="none" w="med" len="med"/>
              </a:ln>
            </p:spPr>
          </p:sp>
          <p:sp>
            <p:nvSpPr>
              <p:cNvPr id="1073743056" name="椭圆 1073743055"/>
              <p:cNvSpPr/>
              <p:nvPr/>
            </p:nvSpPr>
            <p:spPr>
              <a:xfrm>
                <a:off x="5384" y="36828"/>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a:p>
                <a:endParaRPr lang="zh-CN" altLang="en-US"/>
              </a:p>
            </p:txBody>
          </p:sp>
          <p:sp>
            <p:nvSpPr>
              <p:cNvPr id="1073743057" name="椭圆 1073743056"/>
              <p:cNvSpPr/>
              <p:nvPr/>
            </p:nvSpPr>
            <p:spPr>
              <a:xfrm>
                <a:off x="13064" y="38553"/>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a:p>
                <a:endParaRPr lang="zh-CN" altLang="en-US"/>
              </a:p>
            </p:txBody>
          </p:sp>
          <p:sp>
            <p:nvSpPr>
              <p:cNvPr id="1073743058" name="椭圆 1073743057"/>
              <p:cNvSpPr/>
              <p:nvPr/>
            </p:nvSpPr>
            <p:spPr>
              <a:xfrm>
                <a:off x="11999" y="36708"/>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a:p>
                <a:endParaRPr lang="zh-CN" altLang="en-US"/>
              </a:p>
            </p:txBody>
          </p:sp>
          <p:sp>
            <p:nvSpPr>
              <p:cNvPr id="1073743059" name="椭圆 1073743058"/>
              <p:cNvSpPr/>
              <p:nvPr/>
            </p:nvSpPr>
            <p:spPr>
              <a:xfrm>
                <a:off x="8924" y="36108"/>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60" name="椭圆 1073743059"/>
              <p:cNvSpPr/>
              <p:nvPr/>
            </p:nvSpPr>
            <p:spPr>
              <a:xfrm>
                <a:off x="5264" y="38628"/>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61" name="椭圆 1073743060"/>
              <p:cNvSpPr/>
              <p:nvPr/>
            </p:nvSpPr>
            <p:spPr>
              <a:xfrm>
                <a:off x="6899" y="39843"/>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62" name="椭圆 1073743061"/>
              <p:cNvSpPr/>
              <p:nvPr/>
            </p:nvSpPr>
            <p:spPr>
              <a:xfrm>
                <a:off x="9224" y="39933"/>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63" name="椭圆 1073743062"/>
              <p:cNvSpPr/>
              <p:nvPr/>
            </p:nvSpPr>
            <p:spPr>
              <a:xfrm>
                <a:off x="11624" y="39843"/>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64" name="文本框 1073743063"/>
              <p:cNvSpPr txBox="1"/>
              <p:nvPr/>
            </p:nvSpPr>
            <p:spPr>
              <a:xfrm>
                <a:off x="5880" y="37008"/>
                <a:ext cx="1096" cy="525"/>
              </a:xfrm>
              <a:prstGeom prst="rect">
                <a:avLst/>
              </a:prstGeom>
              <a:solidFill>
                <a:srgbClr val="FFFFFF"/>
              </a:solidFill>
              <a:ln w="9525">
                <a:noFill/>
              </a:ln>
            </p:spPr>
            <p:txBody>
              <a:bodyPr/>
              <a:p>
                <a:r>
                  <a:rPr lang="zh-CN" altLang="en-US"/>
                  <a:t>modest</a:t>
                </a:r>
                <a:endParaRPr lang="zh-CN" altLang="en-US"/>
              </a:p>
              <a:p>
                <a:endParaRPr lang="zh-CN" altLang="en-US"/>
              </a:p>
            </p:txBody>
          </p:sp>
          <p:sp>
            <p:nvSpPr>
              <p:cNvPr id="1073743065" name="文本框 1073743064"/>
              <p:cNvSpPr txBox="1"/>
              <p:nvPr/>
            </p:nvSpPr>
            <p:spPr>
              <a:xfrm>
                <a:off x="5385" y="38823"/>
                <a:ext cx="1950" cy="525"/>
              </a:xfrm>
              <a:prstGeom prst="rect">
                <a:avLst/>
              </a:prstGeom>
              <a:solidFill>
                <a:srgbClr val="FFFFFF"/>
              </a:solidFill>
              <a:ln w="9525">
                <a:noFill/>
              </a:ln>
            </p:spPr>
            <p:txBody>
              <a:bodyPr/>
              <a:p>
                <a:r>
                  <a:rPr lang="zh-CN" altLang="en-US"/>
                  <a:t>devoted/committed</a:t>
                </a:r>
                <a:endParaRPr lang="zh-CN" altLang="en-US"/>
              </a:p>
              <a:p>
                <a:endParaRPr lang="zh-CN" altLang="en-US"/>
              </a:p>
            </p:txBody>
          </p:sp>
          <p:sp>
            <p:nvSpPr>
              <p:cNvPr id="1073743066" name="文本框 1073743065"/>
              <p:cNvSpPr txBox="1"/>
              <p:nvPr/>
            </p:nvSpPr>
            <p:spPr>
              <a:xfrm>
                <a:off x="7095" y="40023"/>
                <a:ext cx="1695" cy="525"/>
              </a:xfrm>
              <a:prstGeom prst="rect">
                <a:avLst/>
              </a:prstGeom>
              <a:solidFill>
                <a:srgbClr val="FFFFFF"/>
              </a:solidFill>
              <a:ln w="9525">
                <a:noFill/>
              </a:ln>
            </p:spPr>
            <p:txBody>
              <a:bodyPr/>
              <a:p>
                <a:r>
                  <a:rPr lang="zh-CN" altLang="en-US"/>
                  <a:t>determined</a:t>
                </a:r>
                <a:endParaRPr lang="zh-CN" altLang="en-US"/>
              </a:p>
              <a:p>
                <a:endParaRPr lang="zh-CN" altLang="en-US"/>
              </a:p>
            </p:txBody>
          </p:sp>
          <p:sp>
            <p:nvSpPr>
              <p:cNvPr id="1073743067" name="文本框 1073743066"/>
              <p:cNvSpPr txBox="1"/>
              <p:nvPr/>
            </p:nvSpPr>
            <p:spPr>
              <a:xfrm>
                <a:off x="9465" y="40143"/>
                <a:ext cx="1695" cy="525"/>
              </a:xfrm>
              <a:prstGeom prst="rect">
                <a:avLst/>
              </a:prstGeom>
              <a:solidFill>
                <a:srgbClr val="FFFFFF"/>
              </a:solidFill>
              <a:ln w="9525">
                <a:noFill/>
              </a:ln>
            </p:spPr>
            <p:txBody>
              <a:bodyPr/>
              <a:p>
                <a:r>
                  <a:rPr lang="zh-CN" altLang="en-US"/>
                  <a:t>creative</a:t>
                </a:r>
                <a:endParaRPr lang="zh-CN" altLang="en-US"/>
              </a:p>
              <a:p>
                <a:endParaRPr lang="zh-CN" altLang="en-US"/>
              </a:p>
            </p:txBody>
          </p:sp>
          <p:sp>
            <p:nvSpPr>
              <p:cNvPr id="1073743068" name="文本框 1073743067"/>
              <p:cNvSpPr txBox="1"/>
              <p:nvPr/>
            </p:nvSpPr>
            <p:spPr>
              <a:xfrm>
                <a:off x="11865" y="40008"/>
                <a:ext cx="1695" cy="525"/>
              </a:xfrm>
              <a:prstGeom prst="rect">
                <a:avLst/>
              </a:prstGeom>
              <a:solidFill>
                <a:srgbClr val="FFFFFF"/>
              </a:solidFill>
              <a:ln w="9525">
                <a:noFill/>
              </a:ln>
            </p:spPr>
            <p:txBody>
              <a:bodyPr/>
              <a:p>
                <a:r>
                  <a:rPr lang="zh-CN" altLang="en-US"/>
                  <a:t>simple/plain</a:t>
                </a:r>
                <a:endParaRPr lang="zh-CN" altLang="en-US"/>
              </a:p>
              <a:p>
                <a:endParaRPr lang="zh-CN" altLang="en-US"/>
              </a:p>
            </p:txBody>
          </p:sp>
          <p:sp>
            <p:nvSpPr>
              <p:cNvPr id="1073743069" name="文本框 1073743068"/>
              <p:cNvSpPr txBox="1"/>
              <p:nvPr/>
            </p:nvSpPr>
            <p:spPr>
              <a:xfrm>
                <a:off x="13215" y="38703"/>
                <a:ext cx="1695" cy="525"/>
              </a:xfrm>
              <a:prstGeom prst="rect">
                <a:avLst/>
              </a:prstGeom>
              <a:solidFill>
                <a:srgbClr val="FFFFFF"/>
              </a:solidFill>
              <a:ln w="9525">
                <a:noFill/>
              </a:ln>
            </p:spPr>
            <p:txBody>
              <a:bodyPr/>
              <a:p>
                <a:r>
                  <a:rPr lang="zh-CN" altLang="en-US"/>
                  <a:t>compassionate</a:t>
                </a:r>
                <a:endParaRPr lang="zh-CN" altLang="en-US"/>
              </a:p>
              <a:p>
                <a:endParaRPr lang="zh-CN" altLang="en-US"/>
              </a:p>
            </p:txBody>
          </p:sp>
          <p:sp>
            <p:nvSpPr>
              <p:cNvPr id="1073743070" name="文本框 1073743069"/>
              <p:cNvSpPr txBox="1"/>
              <p:nvPr/>
            </p:nvSpPr>
            <p:spPr>
              <a:xfrm>
                <a:off x="12225" y="36798"/>
                <a:ext cx="1695" cy="525"/>
              </a:xfrm>
              <a:prstGeom prst="rect">
                <a:avLst/>
              </a:prstGeom>
              <a:solidFill>
                <a:srgbClr val="FFFFFF"/>
              </a:solidFill>
              <a:ln w="9525">
                <a:noFill/>
              </a:ln>
            </p:spPr>
            <p:txBody>
              <a:bodyPr/>
              <a:p>
                <a:r>
                  <a:rPr lang="zh-CN" altLang="en-US"/>
                  <a:t>generous</a:t>
                </a:r>
                <a:endParaRPr lang="zh-CN" altLang="en-US"/>
              </a:p>
              <a:p>
                <a:endParaRPr lang="zh-CN" altLang="en-US"/>
              </a:p>
            </p:txBody>
          </p:sp>
          <p:sp>
            <p:nvSpPr>
              <p:cNvPr id="1073743071" name="文本框 1073743070"/>
              <p:cNvSpPr txBox="1"/>
              <p:nvPr/>
            </p:nvSpPr>
            <p:spPr>
              <a:xfrm>
                <a:off x="9435" y="36303"/>
                <a:ext cx="1695" cy="525"/>
              </a:xfrm>
              <a:prstGeom prst="rect">
                <a:avLst/>
              </a:prstGeom>
              <a:solidFill>
                <a:srgbClr val="FFFFFF"/>
              </a:solidFill>
              <a:ln w="9525">
                <a:noFill/>
              </a:ln>
            </p:spPr>
            <p:txBody>
              <a:bodyPr/>
              <a:p>
                <a:r>
                  <a:rPr lang="zh-CN" altLang="en-US"/>
                  <a:t>...</a:t>
                </a:r>
                <a:endParaRPr lang="zh-CN" altLang="en-US"/>
              </a:p>
              <a:p>
                <a:endParaRPr lang="zh-CN" altLang="en-US"/>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635" y="646430"/>
            <a:ext cx="11924665" cy="1814830"/>
          </a:xfrm>
          <a:prstGeom prst="rect">
            <a:avLst/>
          </a:prstGeom>
          <a:noFill/>
        </p:spPr>
        <p:txBody>
          <a:bodyPr wrap="square" rtlCol="0">
            <a:spAutoFit/>
          </a:bodyPr>
          <a:p>
            <a:r>
              <a:rPr lang="zh-CN" altLang="en-US" sz="2800" b="1"/>
              <a:t>Critical Thinking </a:t>
            </a:r>
            <a:endParaRPr lang="zh-CN" altLang="en-US" sz="2800" b="1"/>
          </a:p>
          <a:p>
            <a:r>
              <a:rPr lang="zh-CN" altLang="en-US" sz="2800"/>
              <a:t>Food is the most significant thing in the world, because everyone lives on food. Do you know what kinds of measures can we take to make sure everyone can save food well?</a:t>
            </a:r>
            <a:endParaRPr lang="zh-CN" altLang="en-US" sz="2800"/>
          </a:p>
        </p:txBody>
      </p:sp>
      <p:sp>
        <p:nvSpPr>
          <p:cNvPr id="11" name="TextBox 8"/>
          <p:cNvSpPr txBox="1"/>
          <p:nvPr/>
        </p:nvSpPr>
        <p:spPr>
          <a:xfrm>
            <a:off x="171450" y="2612390"/>
            <a:ext cx="12020550" cy="1814830"/>
          </a:xfrm>
          <a:prstGeom prst="rect">
            <a:avLst/>
          </a:prstGeom>
          <a:noFill/>
        </p:spPr>
        <p:txBody>
          <a:bodyPr wrap="square" rtlCol="0">
            <a:spAutoFit/>
          </a:bodyPr>
          <a:p>
            <a:r>
              <a:rPr lang="en-US" altLang="zh-CN" sz="2800" dirty="0" smtClean="0">
                <a:solidFill>
                  <a:srgbClr val="FF0000"/>
                </a:solidFill>
                <a:latin typeface="+mj-lt"/>
                <a:cs typeface="+mj-lt"/>
              </a:rPr>
              <a:t>What the government should do?</a:t>
            </a:r>
            <a:endParaRPr lang="en-US" altLang="zh-CN" sz="2800" dirty="0" smtClean="0">
              <a:solidFill>
                <a:srgbClr val="FF0000"/>
              </a:solidFill>
              <a:latin typeface="+mj-lt"/>
              <a:cs typeface="+mj-lt"/>
            </a:endParaRPr>
          </a:p>
          <a:p>
            <a:r>
              <a:rPr lang="en-US" altLang="zh-CN" sz="2800" dirty="0" smtClean="0">
                <a:solidFill>
                  <a:srgbClr val="FF0000"/>
                </a:solidFill>
                <a:latin typeface="+mj-lt"/>
                <a:cs typeface="+mj-lt"/>
              </a:rPr>
              <a:t>When </a:t>
            </a:r>
            <a:r>
              <a:rPr lang="en-US" altLang="zh-CN" sz="2800" dirty="0">
                <a:solidFill>
                  <a:srgbClr val="FF0000"/>
                </a:solidFill>
                <a:latin typeface="+mj-lt"/>
                <a:cs typeface="+mj-lt"/>
              </a:rPr>
              <a:t>we get together in restaurants, what should we do?</a:t>
            </a:r>
            <a:endParaRPr lang="en-US" altLang="zh-CN" sz="2800" dirty="0">
              <a:solidFill>
                <a:srgbClr val="FF0000"/>
              </a:solidFill>
              <a:latin typeface="+mj-lt"/>
              <a:cs typeface="+mj-lt"/>
            </a:endParaRPr>
          </a:p>
          <a:p>
            <a:r>
              <a:rPr lang="en-US" altLang="zh-CN" sz="2800" dirty="0">
                <a:solidFill>
                  <a:srgbClr val="FF0000"/>
                </a:solidFill>
                <a:latin typeface="+mj-lt"/>
                <a:cs typeface="+mj-lt"/>
              </a:rPr>
              <a:t>When we witness others wasting food, it’s our duty to</a:t>
            </a:r>
            <a:r>
              <a:rPr lang="en-US" altLang="zh-CN" sz="2800" dirty="0" smtClean="0">
                <a:solidFill>
                  <a:srgbClr val="FF0000"/>
                </a:solidFill>
                <a:latin typeface="+mj-lt"/>
                <a:cs typeface="+mj-lt"/>
              </a:rPr>
              <a:t>_________________________________________.</a:t>
            </a:r>
            <a:endParaRPr lang="en-US" altLang="zh-CN" sz="2800" dirty="0" smtClean="0">
              <a:solidFill>
                <a:srgbClr val="FF0000"/>
              </a:solidFill>
              <a:latin typeface="+mj-lt"/>
              <a:cs typeface="+mj-lt"/>
            </a:endParaRPr>
          </a:p>
        </p:txBody>
      </p:sp>
      <p:pic>
        <p:nvPicPr>
          <p:cNvPr id="3" name="图片 2"/>
          <p:cNvPicPr>
            <a:picLocks noChangeAspect="1"/>
          </p:cNvPicPr>
          <p:nvPr/>
        </p:nvPicPr>
        <p:blipFill>
          <a:blip r:embed="rId1"/>
          <a:stretch>
            <a:fillRect/>
          </a:stretch>
        </p:blipFill>
        <p:spPr>
          <a:xfrm>
            <a:off x="9839960" y="3623945"/>
            <a:ext cx="2352040" cy="283464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71450" y="1348800"/>
            <a:ext cx="12020550" cy="4524315"/>
          </a:xfrm>
          <a:prstGeom prst="rect">
            <a:avLst/>
          </a:prstGeom>
          <a:noFill/>
        </p:spPr>
        <p:txBody>
          <a:bodyPr wrap="square" rtlCol="0">
            <a:spAutoFit/>
          </a:bodyPr>
          <a:p>
            <a:pPr lvl="0"/>
            <a:r>
              <a:rPr lang="en-US" altLang="zh-CN" sz="3600" dirty="0">
                <a:solidFill>
                  <a:srgbClr val="0070C0"/>
                </a:solidFill>
                <a:latin typeface="Times New Roman" panose="02020603050405020304" pitchFamily="18" charset="0"/>
                <a:cs typeface="Times New Roman" panose="02020603050405020304" pitchFamily="18" charset="0"/>
              </a:rPr>
              <a:t>First of all, governments should call on people to save food and avoid wasting food. “Clear the plate” campaign is one of the effective measure. As for us students, we should order what we can eat. If we have ordered too much, we’d better pack and take the left-over home. Last but not the least, when we witness others wasting food, it’s our duty to warn them not to do so. At the same time, we should educate the people around us to build up the idea that wasting is a shame. </a:t>
            </a:r>
            <a:endParaRPr lang="en-US" altLang="zh-CN" sz="36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8735" y="551815"/>
            <a:ext cx="12153265" cy="5815965"/>
          </a:xfrm>
          <a:prstGeom prst="rect">
            <a:avLst/>
          </a:prstGeom>
          <a:noFill/>
        </p:spPr>
        <p:txBody>
          <a:bodyPr wrap="square" rtlCol="0">
            <a:spAutoFit/>
          </a:bodyPr>
          <a:p>
            <a:r>
              <a:rPr lang="zh-CN" altLang="en-US" sz="2800" b="1"/>
              <a:t> Language Use</a:t>
            </a:r>
            <a:endParaRPr lang="zh-CN" altLang="en-US" sz="2800" b="1"/>
          </a:p>
          <a:p>
            <a:r>
              <a:rPr lang="zh-CN" altLang="en-US" sz="2400"/>
              <a:t>Fill in the blanks to complete the passage.</a:t>
            </a:r>
            <a:endParaRPr lang="zh-CN" altLang="en-US" sz="2400"/>
          </a:p>
          <a:p>
            <a:r>
              <a:rPr lang="zh-CN" altLang="en-US" sz="2000"/>
              <a:t>Yuan Longping, born in 1930 in Beijing, chose to study agriculture to tackle food ______1______(short). After _________2________(graduate) in 1953, he worked as a researcher. Yuan was convinced that the creation of hybrid rice could solve this problem. Through intense effort, Yuan overcame enormous technical difficulties to develop the first hybrid rice in 1974, ______3_____ enabled farmers to expand their output greatly.</a:t>
            </a:r>
            <a:endParaRPr lang="zh-CN" altLang="en-US" sz="2000"/>
          </a:p>
          <a:p>
            <a:r>
              <a:rPr lang="zh-CN" altLang="en-US" sz="2000"/>
              <a:t>Today, it is estimated that about 60 percent of domestic rice consumption in China __________4_________(comprise) of crops generated from Yuan’s hybrid strains. Yuan’ s innovation has helped feed not just China, but many other countries_______5_______ (depend) on rice as well, such as India and Vietnam. Because of his invaluable contributions, Yuan Longping has received numerous awards both in China and abroad.</a:t>
            </a:r>
            <a:endParaRPr lang="zh-CN" altLang="en-US" sz="2000"/>
          </a:p>
          <a:p>
            <a:r>
              <a:rPr lang="zh-CN" altLang="en-US" sz="2000"/>
              <a:t>_____6____a man of the soil, he cares little for celebrity or money. ______7______, he makes large donations to support agricultural research.______8_____ impresses people most about Yuan Longping is his ongoing ability to fulfil his dreams. His latest vision for “seawater rice” has also become a reality, and_______9_______(potential) opened up nearly one million square kilometres of salty land in China for rice production. Despite his advanced years, Yuan Longping is still young at heart and full of vision, and everyone is waiting to see what he will dream up next. </a:t>
            </a:r>
            <a:endParaRPr lang="zh-CN" altLang="en-US" sz="2000"/>
          </a:p>
          <a:p>
            <a:r>
              <a:rPr lang="zh-CN" altLang="en-US" sz="2000"/>
              <a:t>________10_______(know) as the“father of hybrid rice”, Yuan Longping is really one of China’s most famous scientists.</a:t>
            </a:r>
            <a:endParaRPr lang="zh-CN" altLang="en-US" sz="2000"/>
          </a:p>
        </p:txBody>
      </p:sp>
      <p:sp>
        <p:nvSpPr>
          <p:cNvPr id="4" name="文本框 3"/>
          <p:cNvSpPr txBox="1"/>
          <p:nvPr/>
        </p:nvSpPr>
        <p:spPr>
          <a:xfrm>
            <a:off x="8548370" y="1074420"/>
            <a:ext cx="2289810" cy="460375"/>
          </a:xfrm>
          <a:prstGeom prst="rect">
            <a:avLst/>
          </a:prstGeom>
          <a:noFill/>
        </p:spPr>
        <p:txBody>
          <a:bodyPr wrap="square" rtlCol="0">
            <a:spAutoFit/>
          </a:bodyPr>
          <a:p>
            <a:r>
              <a:rPr lang="en-US" altLang="zh-CN" sz="2400">
                <a:solidFill>
                  <a:srgbClr val="FF0000"/>
                </a:solidFill>
              </a:rPr>
              <a:t> shortage</a:t>
            </a:r>
            <a:endParaRPr lang="en-US" altLang="zh-CN" sz="2400">
              <a:solidFill>
                <a:srgbClr val="FF0000"/>
              </a:solidFill>
            </a:endParaRPr>
          </a:p>
        </p:txBody>
      </p:sp>
      <p:sp>
        <p:nvSpPr>
          <p:cNvPr id="5" name="文本框 4"/>
          <p:cNvSpPr txBox="1"/>
          <p:nvPr/>
        </p:nvSpPr>
        <p:spPr>
          <a:xfrm>
            <a:off x="234315" y="1619250"/>
            <a:ext cx="2289810" cy="460375"/>
          </a:xfrm>
          <a:prstGeom prst="rect">
            <a:avLst/>
          </a:prstGeom>
          <a:noFill/>
        </p:spPr>
        <p:txBody>
          <a:bodyPr wrap="square" rtlCol="0">
            <a:spAutoFit/>
          </a:bodyPr>
          <a:p>
            <a:r>
              <a:rPr lang="en-US" altLang="zh-CN" sz="2400">
                <a:solidFill>
                  <a:srgbClr val="FF0000"/>
                </a:solidFill>
              </a:rPr>
              <a:t> graduating</a:t>
            </a:r>
            <a:endParaRPr lang="en-US" altLang="zh-CN" sz="2400">
              <a:solidFill>
                <a:srgbClr val="FF0000"/>
              </a:solidFill>
            </a:endParaRPr>
          </a:p>
        </p:txBody>
      </p:sp>
      <p:sp>
        <p:nvSpPr>
          <p:cNvPr id="6" name="文本框 5"/>
          <p:cNvSpPr txBox="1"/>
          <p:nvPr/>
        </p:nvSpPr>
        <p:spPr>
          <a:xfrm>
            <a:off x="2604135" y="2216785"/>
            <a:ext cx="2289810" cy="460375"/>
          </a:xfrm>
          <a:prstGeom prst="rect">
            <a:avLst/>
          </a:prstGeom>
          <a:noFill/>
        </p:spPr>
        <p:txBody>
          <a:bodyPr wrap="square" rtlCol="0">
            <a:spAutoFit/>
          </a:bodyPr>
          <a:p>
            <a:r>
              <a:rPr lang="en-US" altLang="zh-CN" sz="2400">
                <a:solidFill>
                  <a:srgbClr val="FF0000"/>
                </a:solidFill>
              </a:rPr>
              <a:t> which</a:t>
            </a:r>
            <a:endParaRPr lang="en-US" altLang="zh-CN" sz="2400">
              <a:solidFill>
                <a:srgbClr val="FF0000"/>
              </a:solidFill>
            </a:endParaRPr>
          </a:p>
        </p:txBody>
      </p:sp>
      <p:sp>
        <p:nvSpPr>
          <p:cNvPr id="7" name="文本框 6"/>
          <p:cNvSpPr txBox="1"/>
          <p:nvPr/>
        </p:nvSpPr>
        <p:spPr>
          <a:xfrm>
            <a:off x="38735" y="2764155"/>
            <a:ext cx="2289810" cy="460375"/>
          </a:xfrm>
          <a:prstGeom prst="rect">
            <a:avLst/>
          </a:prstGeom>
          <a:noFill/>
        </p:spPr>
        <p:txBody>
          <a:bodyPr wrap="square" rtlCol="0">
            <a:spAutoFit/>
          </a:bodyPr>
          <a:p>
            <a:r>
              <a:rPr lang="en-US" altLang="zh-CN" sz="2400">
                <a:solidFill>
                  <a:srgbClr val="FF0000"/>
                </a:solidFill>
              </a:rPr>
              <a:t> is comprised</a:t>
            </a:r>
            <a:endParaRPr lang="en-US" altLang="zh-CN" sz="2400">
              <a:solidFill>
                <a:srgbClr val="FF0000"/>
              </a:solidFill>
            </a:endParaRPr>
          </a:p>
        </p:txBody>
      </p:sp>
      <p:sp>
        <p:nvSpPr>
          <p:cNvPr id="8" name="文本框 7"/>
          <p:cNvSpPr txBox="1"/>
          <p:nvPr/>
        </p:nvSpPr>
        <p:spPr>
          <a:xfrm>
            <a:off x="4893945" y="3112135"/>
            <a:ext cx="2289810" cy="460375"/>
          </a:xfrm>
          <a:prstGeom prst="rect">
            <a:avLst/>
          </a:prstGeom>
          <a:noFill/>
        </p:spPr>
        <p:txBody>
          <a:bodyPr wrap="square" rtlCol="0">
            <a:spAutoFit/>
          </a:bodyPr>
          <a:p>
            <a:r>
              <a:rPr lang="en-US" altLang="zh-CN" sz="2400">
                <a:solidFill>
                  <a:srgbClr val="FF0000"/>
                </a:solidFill>
              </a:rPr>
              <a:t>depending</a:t>
            </a:r>
            <a:endParaRPr lang="en-US" altLang="zh-CN" sz="2400">
              <a:solidFill>
                <a:srgbClr val="FF0000"/>
              </a:solidFill>
            </a:endParaRPr>
          </a:p>
        </p:txBody>
      </p:sp>
      <p:sp>
        <p:nvSpPr>
          <p:cNvPr id="9" name="文本框 8"/>
          <p:cNvSpPr txBox="1"/>
          <p:nvPr/>
        </p:nvSpPr>
        <p:spPr>
          <a:xfrm>
            <a:off x="135255" y="3679825"/>
            <a:ext cx="2289810" cy="460375"/>
          </a:xfrm>
          <a:prstGeom prst="rect">
            <a:avLst/>
          </a:prstGeom>
          <a:noFill/>
        </p:spPr>
        <p:txBody>
          <a:bodyPr wrap="square" rtlCol="0">
            <a:spAutoFit/>
          </a:bodyPr>
          <a:p>
            <a:r>
              <a:rPr lang="en-US" altLang="zh-CN" sz="2400">
                <a:solidFill>
                  <a:srgbClr val="FF0000"/>
                </a:solidFill>
              </a:rPr>
              <a:t> As</a:t>
            </a:r>
            <a:endParaRPr lang="en-US" altLang="zh-CN" sz="2400">
              <a:solidFill>
                <a:srgbClr val="FF0000"/>
              </a:solidFill>
            </a:endParaRPr>
          </a:p>
        </p:txBody>
      </p:sp>
      <p:sp>
        <p:nvSpPr>
          <p:cNvPr id="10" name="文本框 9"/>
          <p:cNvSpPr txBox="1"/>
          <p:nvPr/>
        </p:nvSpPr>
        <p:spPr>
          <a:xfrm>
            <a:off x="7092315" y="3679825"/>
            <a:ext cx="2289810" cy="460375"/>
          </a:xfrm>
          <a:prstGeom prst="rect">
            <a:avLst/>
          </a:prstGeom>
          <a:noFill/>
        </p:spPr>
        <p:txBody>
          <a:bodyPr wrap="square" rtlCol="0">
            <a:spAutoFit/>
          </a:bodyPr>
          <a:p>
            <a:r>
              <a:rPr lang="en-US" altLang="zh-CN" sz="2400">
                <a:solidFill>
                  <a:srgbClr val="FF0000"/>
                </a:solidFill>
              </a:rPr>
              <a:t>Instead</a:t>
            </a:r>
            <a:endParaRPr lang="en-US" altLang="zh-CN" sz="2400">
              <a:solidFill>
                <a:srgbClr val="FF0000"/>
              </a:solidFill>
            </a:endParaRPr>
          </a:p>
        </p:txBody>
      </p:sp>
      <p:sp>
        <p:nvSpPr>
          <p:cNvPr id="11" name="文本框 10"/>
          <p:cNvSpPr txBox="1"/>
          <p:nvPr/>
        </p:nvSpPr>
        <p:spPr>
          <a:xfrm>
            <a:off x="3161030" y="4048125"/>
            <a:ext cx="2289810" cy="460375"/>
          </a:xfrm>
          <a:prstGeom prst="rect">
            <a:avLst/>
          </a:prstGeom>
          <a:noFill/>
        </p:spPr>
        <p:txBody>
          <a:bodyPr wrap="square" rtlCol="0">
            <a:spAutoFit/>
          </a:bodyPr>
          <a:p>
            <a:r>
              <a:rPr lang="en-US" altLang="zh-CN" sz="2400">
                <a:solidFill>
                  <a:srgbClr val="FF0000"/>
                </a:solidFill>
              </a:rPr>
              <a:t> What</a:t>
            </a:r>
            <a:endParaRPr lang="en-US" altLang="zh-CN" sz="2400">
              <a:solidFill>
                <a:srgbClr val="FF0000"/>
              </a:solidFill>
            </a:endParaRPr>
          </a:p>
        </p:txBody>
      </p:sp>
      <p:sp>
        <p:nvSpPr>
          <p:cNvPr id="12" name="文本框 11"/>
          <p:cNvSpPr txBox="1"/>
          <p:nvPr/>
        </p:nvSpPr>
        <p:spPr>
          <a:xfrm>
            <a:off x="9034145" y="4326890"/>
            <a:ext cx="2289810" cy="460375"/>
          </a:xfrm>
          <a:prstGeom prst="rect">
            <a:avLst/>
          </a:prstGeom>
          <a:noFill/>
        </p:spPr>
        <p:txBody>
          <a:bodyPr wrap="square" rtlCol="0">
            <a:spAutoFit/>
          </a:bodyPr>
          <a:p>
            <a:r>
              <a:rPr lang="en-US" altLang="zh-CN" sz="2400">
                <a:solidFill>
                  <a:srgbClr val="FF0000"/>
                </a:solidFill>
              </a:rPr>
              <a:t> potentially</a:t>
            </a:r>
            <a:endParaRPr lang="en-US" altLang="zh-CN" sz="2400">
              <a:solidFill>
                <a:srgbClr val="FF0000"/>
              </a:solidFill>
            </a:endParaRPr>
          </a:p>
        </p:txBody>
      </p:sp>
      <p:sp>
        <p:nvSpPr>
          <p:cNvPr id="13" name="文本框 12"/>
          <p:cNvSpPr txBox="1"/>
          <p:nvPr/>
        </p:nvSpPr>
        <p:spPr>
          <a:xfrm>
            <a:off x="314325" y="5581015"/>
            <a:ext cx="2289810" cy="460375"/>
          </a:xfrm>
          <a:prstGeom prst="rect">
            <a:avLst/>
          </a:prstGeom>
          <a:noFill/>
        </p:spPr>
        <p:txBody>
          <a:bodyPr wrap="square" rtlCol="0">
            <a:spAutoFit/>
          </a:bodyPr>
          <a:p>
            <a:r>
              <a:rPr lang="en-US" altLang="zh-CN" sz="2400">
                <a:solidFill>
                  <a:srgbClr val="FF0000"/>
                </a:solidFill>
              </a:rPr>
              <a:t>Known</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a:xfrm>
            <a:off x="1318895" y="2426335"/>
            <a:ext cx="10330815" cy="2247900"/>
          </a:xfrm>
        </p:spPr>
        <p:txBody>
          <a:bodyPr>
            <a:normAutofit/>
          </a:bodyPr>
          <a:lstStyle/>
          <a:p>
            <a:pPr lvl="0">
              <a:lnSpc>
                <a:spcPct val="130000"/>
              </a:lnSpc>
            </a:pPr>
            <a:r>
              <a:rPr lang="en-US" altLang="zh-CN" sz="2800" dirty="0">
                <a:latin typeface="Times New Roman" panose="02020603050405020304" pitchFamily="18" charset="0"/>
                <a:cs typeface="Times New Roman" panose="02020603050405020304" pitchFamily="18" charset="0"/>
              </a:rPr>
              <a:t>To surf on the Internet to find more about Yuan Longping and take notes.</a:t>
            </a:r>
            <a:endParaRPr lang="en-US" altLang="zh-CN" sz="2800" dirty="0">
              <a:latin typeface="Times New Roman" panose="02020603050405020304" pitchFamily="18" charset="0"/>
              <a:cs typeface="Times New Roman" panose="02020603050405020304" pitchFamily="18" charset="0"/>
            </a:endParaRPr>
          </a:p>
        </p:txBody>
      </p:sp>
      <p:sp>
        <p:nvSpPr>
          <p:cNvPr id="4" name="WordArt 3"/>
          <p:cNvSpPr/>
          <p:nvPr/>
        </p:nvSpPr>
        <p:spPr>
          <a:xfrm rot="180000">
            <a:off x="3595178" y="897831"/>
            <a:ext cx="3673475" cy="1079500"/>
          </a:xfrm>
          <a:prstGeom prst="rect">
            <a:avLst/>
          </a:prstGeom>
        </p:spPr>
        <p:txBody>
          <a:bodyPr wrap="none" fromWordArt="1">
            <a:prstTxWarp prst="textSlantUp">
              <a:avLst>
                <a:gd name="adj" fmla="val 32056"/>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8000"/>
                    </a:srgbClr>
                  </a:outerShdw>
                </a:effectLst>
                <a:latin typeface="Arial Black" panose="020B0A04020102020204" charset="0"/>
                <a:ea typeface="Arial Black" panose="020B0A04020102020204" charset="0"/>
              </a:rPr>
              <a:t>Homework</a:t>
            </a:r>
            <a:endParaRPr lang="zh-CN" altLang="en-US" sz="3600" b="1" dirty="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8000"/>
                  </a:srgbClr>
                </a:outerShdw>
              </a:effectLst>
              <a:latin typeface="Arial Black" panose="020B0A04020102020204" charset="0"/>
              <a:ea typeface="Arial Black" panose="020B0A040201020202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71640" y="2471670"/>
            <a:ext cx="6648450" cy="1422400"/>
          </a:xfrm>
          <a:prstGeom prst="rect">
            <a:avLst/>
          </a:prstGeom>
          <a:solidFill>
            <a:srgbClr val="FFFFFF">
              <a:lumMod val="20000"/>
              <a:lumOff val="8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68580" tIns="34290" rIns="68580" bIns="34290">
            <a:sp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8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rPr>
              <a:t>Thank you ! </a:t>
            </a:r>
            <a:endParaRPr kumimoji="0" lang="en-US" altLang="zh-CN" sz="88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9406" y="523514"/>
            <a:ext cx="10323646" cy="707886"/>
          </a:xfrm>
          <a:prstGeom prst="rect">
            <a:avLst/>
          </a:prstGeom>
          <a:noFill/>
        </p:spPr>
        <p:txBody>
          <a:bodyPr wrap="square" rtlCol="0">
            <a:spAutoFit/>
          </a:bodyPr>
          <a:lstStyle/>
          <a:p>
            <a:r>
              <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Teaching objectives:</a:t>
            </a:r>
            <a:endPar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244308" y="1458852"/>
            <a:ext cx="10896016" cy="642620"/>
          </a:xfrm>
          <a:prstGeom prst="rect">
            <a:avLst/>
          </a:prstGeom>
          <a:noFill/>
        </p:spPr>
        <p:txBody>
          <a:bodyPr wrap="square" rtlCol="0">
            <a:spAutoFit/>
          </a:bodyPr>
          <a:lstStyle/>
          <a:p>
            <a:pPr marL="457200" lvl="0" indent="-457200" fontAlgn="base">
              <a:lnSpc>
                <a:spcPts val="4300"/>
              </a:lnSpc>
              <a:spcBef>
                <a:spcPct val="0"/>
              </a:spcBef>
              <a:spcAft>
                <a:spcPct val="0"/>
              </a:spcAft>
              <a:buFont typeface="Wingdings" panose="05000000000000000000" pitchFamily="2" charset="2"/>
              <a:buChar char="n"/>
            </a:pPr>
            <a:r>
              <a:rPr lang="en-US" altLang="zh-CN" sz="3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By the end of this period, you will be able to</a:t>
            </a:r>
            <a:r>
              <a:rPr lang="en-US" altLang="zh-CN" sz="3600" dirty="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a:t>
            </a:r>
            <a:endParaRPr lang="zh-CN" altLang="en-US" sz="3600" dirty="0">
              <a:solidFill>
                <a:srgbClr val="000000"/>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文本框 6"/>
          <p:cNvSpPr txBox="1"/>
          <p:nvPr/>
        </p:nvSpPr>
        <p:spPr>
          <a:xfrm>
            <a:off x="523042" y="2330070"/>
            <a:ext cx="11377649" cy="2676525"/>
          </a:xfrm>
          <a:prstGeom prst="rect">
            <a:avLst/>
          </a:prstGeom>
          <a:noFill/>
        </p:spPr>
        <p:txBody>
          <a:bodyPr wrap="square" rtlCol="0">
            <a:spAutoFit/>
          </a:bodyPr>
          <a:lstStyle/>
          <a:p>
            <a:pPr lvl="0">
              <a:lnSpc>
                <a:spcPct val="150000"/>
              </a:lnSpc>
            </a:pPr>
            <a:r>
              <a:rPr lang="en-US" altLang="zh-CN" sz="2800" dirty="0">
                <a:latin typeface="Times New Roman" panose="02020603050405020304" pitchFamily="18" charset="0"/>
                <a:cs typeface="Times New Roman" panose="02020603050405020304" pitchFamily="18" charset="0"/>
              </a:rPr>
              <a:t>(1)know the story about Yuan Longping and summarize the characteristics of him. </a:t>
            </a:r>
            <a:endParaRPr lang="en-US" altLang="zh-CN" sz="2800" dirty="0">
              <a:latin typeface="Times New Roman" panose="02020603050405020304" pitchFamily="18" charset="0"/>
              <a:cs typeface="Times New Roman" panose="02020603050405020304" pitchFamily="18" charset="0"/>
            </a:endParaRPr>
          </a:p>
          <a:p>
            <a:pPr lvl="0">
              <a:lnSpc>
                <a:spcPct val="150000"/>
              </a:lnSpc>
            </a:pPr>
            <a:r>
              <a:rPr lang="en-US" altLang="zh-CN" sz="2800" dirty="0">
                <a:latin typeface="Times New Roman" panose="02020603050405020304" pitchFamily="18" charset="0"/>
                <a:cs typeface="Times New Roman" panose="02020603050405020304" pitchFamily="18" charset="0"/>
              </a:rPr>
              <a:t>(2)know the characteristics of language in the text.</a:t>
            </a:r>
            <a:endParaRPr lang="en-US" altLang="zh-CN" sz="2800" dirty="0">
              <a:latin typeface="Times New Roman" panose="02020603050405020304" pitchFamily="18" charset="0"/>
              <a:cs typeface="Times New Roman" panose="02020603050405020304" pitchFamily="18" charset="0"/>
            </a:endParaRPr>
          </a:p>
          <a:p>
            <a:pPr lvl="0">
              <a:lnSpc>
                <a:spcPct val="150000"/>
              </a:lnSpc>
            </a:pPr>
            <a:r>
              <a:rPr lang="en-US" altLang="zh-CN" sz="2800" dirty="0">
                <a:latin typeface="Times New Roman" panose="02020603050405020304" pitchFamily="18" charset="0"/>
                <a:cs typeface="Times New Roman" panose="02020603050405020304" pitchFamily="18" charset="0"/>
              </a:rPr>
              <a:t>(3)express their ideas on the given topics through critical thinking.</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l="5616" r="20035"/>
          <a:stretch>
            <a:fillRect/>
          </a:stretch>
        </p:blipFill>
        <p:spPr>
          <a:xfrm>
            <a:off x="0" y="318135"/>
            <a:ext cx="4875530" cy="6430645"/>
          </a:xfrm>
          <a:prstGeom prst="rect">
            <a:avLst/>
          </a:prstGeom>
        </p:spPr>
      </p:pic>
      <p:sp>
        <p:nvSpPr>
          <p:cNvPr id="3" name="文本框 2"/>
          <p:cNvSpPr txBox="1"/>
          <p:nvPr/>
        </p:nvSpPr>
        <p:spPr>
          <a:xfrm>
            <a:off x="5015230" y="617220"/>
            <a:ext cx="7017385" cy="3538220"/>
          </a:xfrm>
          <a:prstGeom prst="rect">
            <a:avLst/>
          </a:prstGeom>
          <a:noFill/>
        </p:spPr>
        <p:txBody>
          <a:bodyPr wrap="square" rtlCol="0">
            <a:spAutoFit/>
          </a:bodyPr>
          <a:p>
            <a:r>
              <a:rPr lang="zh-CN" altLang="en-US" sz="3200"/>
              <a:t>1.Who is the man in the photo? What crop is he holding in his hands?</a:t>
            </a:r>
            <a:endParaRPr lang="zh-CN" altLang="en-US" sz="3200"/>
          </a:p>
          <a:p>
            <a:endParaRPr lang="zh-CN" altLang="en-US" sz="3200"/>
          </a:p>
          <a:p>
            <a:endParaRPr lang="zh-CN" altLang="en-US" sz="3200"/>
          </a:p>
          <a:p>
            <a:r>
              <a:rPr lang="zh-CN" altLang="en-US" sz="3200"/>
              <a:t>2.What do you know about the man? What else do you want to know about him? </a:t>
            </a:r>
            <a:endParaRPr lang="zh-CN" altLang="en-US" sz="3200"/>
          </a:p>
        </p:txBody>
      </p:sp>
      <p:sp>
        <p:nvSpPr>
          <p:cNvPr id="4" name="文本框 3"/>
          <p:cNvSpPr txBox="1"/>
          <p:nvPr/>
        </p:nvSpPr>
        <p:spPr>
          <a:xfrm>
            <a:off x="5174615" y="1588770"/>
            <a:ext cx="6470015" cy="953135"/>
          </a:xfrm>
          <a:prstGeom prst="rect">
            <a:avLst/>
          </a:prstGeom>
          <a:noFill/>
        </p:spPr>
        <p:txBody>
          <a:bodyPr wrap="square" rtlCol="0">
            <a:spAutoFit/>
          </a:bodyPr>
          <a:p>
            <a:r>
              <a:rPr lang="zh-CN" altLang="en-US" sz="2800">
                <a:solidFill>
                  <a:srgbClr val="FF0000"/>
                </a:solidFill>
              </a:rPr>
              <a:t>1.The photo is of Yuan Longping, holding sheaves of his hybrid rice.</a:t>
            </a:r>
            <a:endParaRPr lang="zh-CN" altLang="en-US" sz="2800">
              <a:solidFill>
                <a:srgbClr val="FF0000"/>
              </a:solidFill>
            </a:endParaRPr>
          </a:p>
        </p:txBody>
      </p:sp>
      <p:sp>
        <p:nvSpPr>
          <p:cNvPr id="5" name="文本框 4"/>
          <p:cNvSpPr txBox="1"/>
          <p:nvPr/>
        </p:nvSpPr>
        <p:spPr>
          <a:xfrm>
            <a:off x="5174615" y="4155440"/>
            <a:ext cx="7107555" cy="2245360"/>
          </a:xfrm>
          <a:prstGeom prst="rect">
            <a:avLst/>
          </a:prstGeom>
          <a:noFill/>
        </p:spPr>
        <p:txBody>
          <a:bodyPr wrap="square" rtlCol="0">
            <a:spAutoFit/>
          </a:bodyPr>
          <a:p>
            <a:r>
              <a:rPr lang="zh-CN" altLang="en-US" sz="2800">
                <a:solidFill>
                  <a:srgbClr val="FF0000"/>
                </a:solidFill>
              </a:rPr>
              <a:t>2.I know that he is often called the “father of hybrid rice”, and his work has sparked a farming revolution in China. I suggest I want to know what he thinks about the future of China’s agriculture. </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3825" y="965200"/>
            <a:ext cx="11944350" cy="1383665"/>
          </a:xfrm>
          <a:prstGeom prst="rect">
            <a:avLst/>
          </a:prstGeom>
          <a:noFill/>
        </p:spPr>
        <p:txBody>
          <a:bodyPr wrap="square" rtlCol="0">
            <a:spAutoFit/>
          </a:bodyPr>
          <a:p>
            <a:r>
              <a:rPr lang="zh-CN" altLang="en-US" sz="2800" b="1"/>
              <a:t>Fast Reading </a:t>
            </a:r>
            <a:endParaRPr lang="zh-CN" altLang="en-US" sz="2800" b="1"/>
          </a:p>
          <a:p>
            <a:r>
              <a:rPr lang="zh-CN" altLang="en-US" sz="2800"/>
              <a:t>Task1 Read the title and the first sentence of each paragraph. What kind of writing do you think this is? Where can you find such a piece of writing?</a:t>
            </a:r>
            <a:endParaRPr lang="zh-CN" altLang="en-US" sz="2800"/>
          </a:p>
        </p:txBody>
      </p:sp>
      <p:pic>
        <p:nvPicPr>
          <p:cNvPr id="5" name="图片 4"/>
          <p:cNvPicPr>
            <a:picLocks noChangeAspect="1"/>
          </p:cNvPicPr>
          <p:nvPr/>
        </p:nvPicPr>
        <p:blipFill>
          <a:blip r:embed="rId1"/>
          <a:stretch>
            <a:fillRect/>
          </a:stretch>
        </p:blipFill>
        <p:spPr>
          <a:xfrm>
            <a:off x="4667250" y="2597785"/>
            <a:ext cx="2857500" cy="3810000"/>
          </a:xfrm>
          <a:prstGeom prst="rect">
            <a:avLst/>
          </a:prstGeom>
        </p:spPr>
      </p:pic>
      <p:pic>
        <p:nvPicPr>
          <p:cNvPr id="6" name="图片 5"/>
          <p:cNvPicPr>
            <a:picLocks noChangeAspect="1"/>
          </p:cNvPicPr>
          <p:nvPr/>
        </p:nvPicPr>
        <p:blipFill>
          <a:blip r:embed="rId2"/>
          <a:stretch>
            <a:fillRect/>
          </a:stretch>
        </p:blipFill>
        <p:spPr>
          <a:xfrm>
            <a:off x="8572500" y="2519680"/>
            <a:ext cx="2982595" cy="4177030"/>
          </a:xfrm>
          <a:prstGeom prst="rect">
            <a:avLst/>
          </a:prstGeom>
        </p:spPr>
      </p:pic>
      <p:pic>
        <p:nvPicPr>
          <p:cNvPr id="7" name="图片 6"/>
          <p:cNvPicPr>
            <a:picLocks noChangeAspect="1"/>
          </p:cNvPicPr>
          <p:nvPr/>
        </p:nvPicPr>
        <p:blipFill>
          <a:blip r:embed="rId3"/>
          <a:srcRect l="12665" t="6839" r="15030" b="7275"/>
          <a:stretch>
            <a:fillRect/>
          </a:stretch>
        </p:blipFill>
        <p:spPr>
          <a:xfrm>
            <a:off x="485775" y="2597785"/>
            <a:ext cx="2987675" cy="3900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420" y="945515"/>
            <a:ext cx="12133580" cy="3491865"/>
          </a:xfrm>
          <a:prstGeom prst="rect">
            <a:avLst/>
          </a:prstGeom>
          <a:noFill/>
        </p:spPr>
        <p:txBody>
          <a:bodyPr wrap="square" rtlCol="0">
            <a:spAutoFit/>
          </a:bodyPr>
          <a:p>
            <a:r>
              <a:rPr lang="zh-CN" altLang="en-US" sz="2800"/>
              <a:t>Task 2 Read the text. Match the main idea with each paragraph.</a:t>
            </a:r>
            <a:endParaRPr lang="zh-CN" altLang="en-US" sz="2800"/>
          </a:p>
          <a:p>
            <a:pPr fontAlgn="auto">
              <a:lnSpc>
                <a:spcPts val="3860"/>
              </a:lnSpc>
            </a:pPr>
            <a:r>
              <a:rPr lang="zh-CN" altLang="en-US" sz="2800"/>
              <a:t>Para.1                     A. Yuan conducted research and developed hybrid rice.</a:t>
            </a:r>
            <a:endParaRPr lang="zh-CN" altLang="en-US" sz="2800"/>
          </a:p>
          <a:p>
            <a:pPr fontAlgn="auto">
              <a:lnSpc>
                <a:spcPts val="3860"/>
              </a:lnSpc>
            </a:pPr>
            <a:r>
              <a:rPr lang="zh-CN" altLang="en-US" sz="2800"/>
              <a:t>Para.2                     B. Yuam is old but still woking hard to fulfil his dreams.</a:t>
            </a:r>
            <a:endParaRPr lang="zh-CN" altLang="en-US" sz="2800"/>
          </a:p>
          <a:p>
            <a:pPr fontAlgn="auto">
              <a:lnSpc>
                <a:spcPts val="3860"/>
              </a:lnSpc>
            </a:pPr>
            <a:r>
              <a:rPr lang="zh-CN" altLang="en-US" sz="2800"/>
              <a:t>Para.3                     C. Yuan considers himself a farmer.</a:t>
            </a:r>
            <a:endParaRPr lang="zh-CN" altLang="en-US" sz="2800"/>
          </a:p>
          <a:p>
            <a:pPr fontAlgn="auto">
              <a:lnSpc>
                <a:spcPts val="3860"/>
              </a:lnSpc>
            </a:pPr>
            <a:r>
              <a:rPr lang="zh-CN" altLang="en-US" sz="2800"/>
              <a:t>Para.4                     D. Yuan decided to study agriculture.</a:t>
            </a:r>
            <a:endParaRPr lang="zh-CN" altLang="en-US" sz="2800"/>
          </a:p>
          <a:p>
            <a:pPr fontAlgn="auto">
              <a:lnSpc>
                <a:spcPts val="3860"/>
              </a:lnSpc>
            </a:pPr>
            <a:r>
              <a:rPr lang="zh-CN" altLang="en-US" sz="2800"/>
              <a:t>Para.5                     E. Yuan’s innovation has helped to feed more people.</a:t>
            </a:r>
            <a:endParaRPr lang="zh-CN" altLang="en-US" sz="2800"/>
          </a:p>
          <a:p>
            <a:pPr fontAlgn="auto">
              <a:lnSpc>
                <a:spcPts val="3860"/>
              </a:lnSpc>
            </a:pPr>
            <a:r>
              <a:rPr lang="zh-CN" altLang="en-US" sz="2800"/>
              <a:t>Para.6                     F. Yuan cares little for fame or wealth.</a:t>
            </a:r>
            <a:endParaRPr lang="zh-CN" altLang="en-US" sz="2800"/>
          </a:p>
        </p:txBody>
      </p:sp>
      <p:cxnSp>
        <p:nvCxnSpPr>
          <p:cNvPr id="3" name="直接连接符 2"/>
          <p:cNvCxnSpPr/>
          <p:nvPr/>
        </p:nvCxnSpPr>
        <p:spPr>
          <a:xfrm>
            <a:off x="1193165" y="1781175"/>
            <a:ext cx="1552575" cy="895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081405" y="2167255"/>
            <a:ext cx="1644650" cy="948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113155" y="1741170"/>
            <a:ext cx="1583055" cy="916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073785" y="3164840"/>
            <a:ext cx="1602105" cy="517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123315" y="3632835"/>
            <a:ext cx="1503045" cy="537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023620" y="2219325"/>
            <a:ext cx="1741805" cy="19405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8590" y="666750"/>
            <a:ext cx="11664950" cy="4848860"/>
          </a:xfrm>
          <a:prstGeom prst="rect">
            <a:avLst/>
          </a:prstGeom>
          <a:noFill/>
        </p:spPr>
        <p:txBody>
          <a:bodyPr wrap="square" rtlCol="0">
            <a:spAutoFit/>
          </a:bodyPr>
          <a:p>
            <a:r>
              <a:rPr lang="zh-CN" altLang="en-US" sz="2800" b="1"/>
              <a:t>Detailed Reading </a:t>
            </a:r>
            <a:endParaRPr lang="zh-CN" altLang="en-US" sz="2800" b="1"/>
          </a:p>
          <a:p>
            <a:r>
              <a:rPr lang="zh-CN" altLang="en-US" sz="2800"/>
              <a:t>Task 1 Read the text again and answer the questions.</a:t>
            </a:r>
            <a:endParaRPr lang="zh-CN" altLang="en-US" sz="2800"/>
          </a:p>
          <a:p>
            <a:r>
              <a:rPr lang="zh-CN" altLang="en-US" sz="2800"/>
              <a:t>1.Why does Yuan Longping consider himself a farmer?</a:t>
            </a:r>
            <a:endParaRPr lang="zh-CN" altLang="en-US" sz="2800"/>
          </a:p>
          <a:p>
            <a:pPr fontAlgn="auto">
              <a:lnSpc>
                <a:spcPts val="3860"/>
              </a:lnSpc>
            </a:pPr>
            <a:endParaRPr lang="zh-CN" altLang="en-US" sz="2800"/>
          </a:p>
          <a:p>
            <a:pPr fontAlgn="auto">
              <a:lnSpc>
                <a:spcPts val="3860"/>
              </a:lnSpc>
            </a:pPr>
            <a:endParaRPr lang="zh-CN" altLang="en-US" sz="2800"/>
          </a:p>
          <a:p>
            <a:pPr fontAlgn="auto">
              <a:lnSpc>
                <a:spcPts val="3860"/>
              </a:lnSpc>
            </a:pPr>
            <a:r>
              <a:rPr lang="zh-CN" altLang="en-US" sz="2800"/>
              <a:t>2.Why did Yuan decide to study agriculture?</a:t>
            </a:r>
            <a:endParaRPr lang="zh-CN" altLang="en-US" sz="2800"/>
          </a:p>
          <a:p>
            <a:pPr fontAlgn="auto">
              <a:lnSpc>
                <a:spcPts val="3860"/>
              </a:lnSpc>
            </a:pPr>
            <a:endParaRPr lang="zh-CN" altLang="en-US" sz="2800"/>
          </a:p>
          <a:p>
            <a:pPr fontAlgn="auto">
              <a:lnSpc>
                <a:spcPts val="3860"/>
              </a:lnSpc>
            </a:pPr>
            <a:endParaRPr lang="zh-CN" altLang="en-US" sz="2800"/>
          </a:p>
          <a:p>
            <a:pPr fontAlgn="auto">
              <a:lnSpc>
                <a:spcPts val="3860"/>
              </a:lnSpc>
            </a:pPr>
            <a:r>
              <a:rPr lang="zh-CN" altLang="en-US" sz="2800"/>
              <a:t>3.What is the main advantage of hybrid crops?</a:t>
            </a:r>
            <a:endParaRPr lang="zh-CN" altLang="en-US" sz="2800"/>
          </a:p>
          <a:p>
            <a:pPr fontAlgn="auto">
              <a:lnSpc>
                <a:spcPts val="3860"/>
              </a:lnSpc>
            </a:pPr>
            <a:endParaRPr lang="zh-CN" altLang="en-US" sz="2800"/>
          </a:p>
        </p:txBody>
      </p:sp>
      <p:sp>
        <p:nvSpPr>
          <p:cNvPr id="4" name="文本框 3"/>
          <p:cNvSpPr txBox="1"/>
          <p:nvPr/>
        </p:nvSpPr>
        <p:spPr>
          <a:xfrm>
            <a:off x="227330" y="2209165"/>
            <a:ext cx="11625580" cy="953135"/>
          </a:xfrm>
          <a:prstGeom prst="rect">
            <a:avLst/>
          </a:prstGeom>
          <a:noFill/>
        </p:spPr>
        <p:txBody>
          <a:bodyPr wrap="square" rtlCol="0">
            <a:spAutoFit/>
          </a:bodyPr>
          <a:p>
            <a:r>
              <a:rPr lang="zh-CN" altLang="en-US" sz="2800">
                <a:solidFill>
                  <a:srgbClr val="FF0000"/>
                </a:solidFill>
              </a:rPr>
              <a:t>Because he continually works the land in his research.</a:t>
            </a:r>
            <a:endParaRPr lang="zh-CN" altLang="en-US" sz="2800">
              <a:solidFill>
                <a:srgbClr val="FF0000"/>
              </a:solidFill>
            </a:endParaRPr>
          </a:p>
          <a:p>
            <a:endParaRPr lang="zh-CN" altLang="en-US" sz="2800">
              <a:solidFill>
                <a:srgbClr val="FF0000"/>
              </a:solidFill>
            </a:endParaRPr>
          </a:p>
        </p:txBody>
      </p:sp>
      <p:sp>
        <p:nvSpPr>
          <p:cNvPr id="5" name="文本框 4"/>
          <p:cNvSpPr txBox="1"/>
          <p:nvPr/>
        </p:nvSpPr>
        <p:spPr>
          <a:xfrm>
            <a:off x="227330" y="3540760"/>
            <a:ext cx="11625580" cy="1383665"/>
          </a:xfrm>
          <a:prstGeom prst="rect">
            <a:avLst/>
          </a:prstGeom>
          <a:noFill/>
        </p:spPr>
        <p:txBody>
          <a:bodyPr wrap="square" rtlCol="0">
            <a:spAutoFit/>
          </a:bodyPr>
          <a:p>
            <a:r>
              <a:rPr lang="zh-CN" altLang="en-US" sz="2800">
                <a:solidFill>
                  <a:srgbClr val="FF0000"/>
                </a:solidFill>
              </a:rPr>
              <a:t>He was considered that farmers had poor harvests and sometimes even had a shortage of food to eat.</a:t>
            </a:r>
            <a:endParaRPr lang="zh-CN" altLang="en-US" sz="2800">
              <a:solidFill>
                <a:srgbClr val="FF0000"/>
              </a:solidFill>
            </a:endParaRPr>
          </a:p>
          <a:p>
            <a:endParaRPr lang="zh-CN" altLang="en-US" sz="2800">
              <a:solidFill>
                <a:srgbClr val="FF0000"/>
              </a:solidFill>
            </a:endParaRPr>
          </a:p>
        </p:txBody>
      </p:sp>
      <p:sp>
        <p:nvSpPr>
          <p:cNvPr id="6" name="文本框 5"/>
          <p:cNvSpPr txBox="1"/>
          <p:nvPr/>
        </p:nvSpPr>
        <p:spPr>
          <a:xfrm>
            <a:off x="227330" y="5192395"/>
            <a:ext cx="11625580" cy="953135"/>
          </a:xfrm>
          <a:prstGeom prst="rect">
            <a:avLst/>
          </a:prstGeom>
          <a:noFill/>
        </p:spPr>
        <p:txBody>
          <a:bodyPr wrap="square" rtlCol="0">
            <a:spAutoFit/>
          </a:bodyPr>
          <a:p>
            <a:r>
              <a:rPr lang="zh-CN" altLang="en-US" sz="2800">
                <a:solidFill>
                  <a:srgbClr val="FF0000"/>
                </a:solidFill>
              </a:rPr>
              <a:t>One characteristic of hybrids is that they usually attain a higher yield than conventional crops.</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27025" y="666750"/>
            <a:ext cx="11486515" cy="3987165"/>
          </a:xfrm>
          <a:prstGeom prst="rect">
            <a:avLst/>
          </a:prstGeom>
          <a:noFill/>
        </p:spPr>
        <p:txBody>
          <a:bodyPr wrap="square" rtlCol="0">
            <a:spAutoFit/>
          </a:bodyPr>
          <a:p>
            <a:r>
              <a:rPr lang="zh-CN" altLang="en-US" sz="2800" b="1"/>
              <a:t>Detailed Reading </a:t>
            </a:r>
            <a:endParaRPr lang="zh-CN" altLang="en-US" sz="2800" b="1"/>
          </a:p>
          <a:p>
            <a:pPr fontAlgn="auto">
              <a:lnSpc>
                <a:spcPts val="3860"/>
              </a:lnSpc>
            </a:pPr>
            <a:r>
              <a:rPr lang="zh-CN" altLang="en-US" sz="2800"/>
              <a:t>4.How has Yuan</a:t>
            </a:r>
            <a:r>
              <a:rPr lang="en-US" altLang="zh-CN" sz="2800"/>
              <a:t>’</a:t>
            </a:r>
            <a:r>
              <a:rPr lang="zh-CN" altLang="en-US" sz="2800"/>
              <a:t>s work helped China and other countries?</a:t>
            </a:r>
            <a:endParaRPr lang="zh-CN" altLang="en-US" sz="2800"/>
          </a:p>
          <a:p>
            <a:pPr fontAlgn="auto">
              <a:lnSpc>
                <a:spcPts val="3860"/>
              </a:lnSpc>
            </a:pPr>
            <a:endParaRPr lang="zh-CN" altLang="en-US" sz="2800"/>
          </a:p>
          <a:p>
            <a:pPr fontAlgn="auto">
              <a:lnSpc>
                <a:spcPts val="3860"/>
              </a:lnSpc>
            </a:pPr>
            <a:endParaRPr lang="zh-CN" altLang="en-US" sz="2800"/>
          </a:p>
          <a:p>
            <a:pPr fontAlgn="auto">
              <a:lnSpc>
                <a:spcPts val="3860"/>
              </a:lnSpc>
            </a:pPr>
            <a:r>
              <a:rPr lang="zh-CN" altLang="en-US" sz="2800"/>
              <a:t>5.What attitude does Yuan hold toward money or fame? What does he do?</a:t>
            </a:r>
            <a:endParaRPr lang="zh-CN" altLang="en-US" sz="2800"/>
          </a:p>
          <a:p>
            <a:pPr fontAlgn="auto">
              <a:lnSpc>
                <a:spcPts val="3860"/>
              </a:lnSpc>
            </a:pPr>
            <a:endParaRPr lang="zh-CN" altLang="en-US" sz="2800"/>
          </a:p>
          <a:p>
            <a:pPr fontAlgn="auto">
              <a:lnSpc>
                <a:spcPts val="3860"/>
              </a:lnSpc>
            </a:pPr>
            <a:endParaRPr lang="zh-CN" altLang="en-US" sz="2800"/>
          </a:p>
          <a:p>
            <a:pPr fontAlgn="auto">
              <a:lnSpc>
                <a:spcPts val="3860"/>
              </a:lnSpc>
            </a:pPr>
            <a:r>
              <a:rPr lang="zh-CN" altLang="en-US" sz="2800"/>
              <a:t>6.What is Yuan</a:t>
            </a:r>
            <a:r>
              <a:rPr lang="en-US" altLang="zh-CN" sz="2800"/>
              <a:t>’</a:t>
            </a:r>
            <a:r>
              <a:rPr lang="zh-CN" altLang="en-US" sz="2800"/>
              <a:t>s latest vision?</a:t>
            </a:r>
            <a:endParaRPr lang="zh-CN" altLang="en-US" sz="2800"/>
          </a:p>
        </p:txBody>
      </p:sp>
      <p:sp>
        <p:nvSpPr>
          <p:cNvPr id="6" name="文本框 5"/>
          <p:cNvSpPr txBox="1"/>
          <p:nvPr/>
        </p:nvSpPr>
        <p:spPr>
          <a:xfrm>
            <a:off x="386715" y="1688465"/>
            <a:ext cx="11625580" cy="1383665"/>
          </a:xfrm>
          <a:prstGeom prst="rect">
            <a:avLst/>
          </a:prstGeom>
          <a:noFill/>
        </p:spPr>
        <p:txBody>
          <a:bodyPr wrap="square" rtlCol="0">
            <a:spAutoFit/>
          </a:bodyPr>
          <a:p>
            <a:r>
              <a:rPr lang="zh-CN" altLang="en-US" sz="2800">
                <a:solidFill>
                  <a:srgbClr val="FF0000"/>
                </a:solidFill>
              </a:rPr>
              <a:t>Yuan’s innovation has helped feed not just China, but many other countries that depend on rice as well, such as India and Vietnam.</a:t>
            </a:r>
            <a:endParaRPr lang="zh-CN" altLang="en-US" sz="2800">
              <a:solidFill>
                <a:srgbClr val="FF0000"/>
              </a:solidFill>
            </a:endParaRPr>
          </a:p>
          <a:p>
            <a:endParaRPr lang="zh-CN" altLang="en-US" sz="2800">
              <a:solidFill>
                <a:srgbClr val="FF0000"/>
              </a:solidFill>
            </a:endParaRPr>
          </a:p>
        </p:txBody>
      </p:sp>
      <p:sp>
        <p:nvSpPr>
          <p:cNvPr id="2" name="文本框 1"/>
          <p:cNvSpPr txBox="1"/>
          <p:nvPr/>
        </p:nvSpPr>
        <p:spPr>
          <a:xfrm>
            <a:off x="327025" y="3179445"/>
            <a:ext cx="11625580" cy="1383665"/>
          </a:xfrm>
          <a:prstGeom prst="rect">
            <a:avLst/>
          </a:prstGeom>
          <a:noFill/>
        </p:spPr>
        <p:txBody>
          <a:bodyPr wrap="square" rtlCol="0">
            <a:spAutoFit/>
          </a:bodyPr>
          <a:p>
            <a:r>
              <a:rPr lang="zh-CN" altLang="en-US" sz="2800">
                <a:solidFill>
                  <a:srgbClr val="FF0000"/>
                </a:solidFill>
              </a:rPr>
              <a:t>He cares little for celebrity or money.Instead, he makes large donations to support agricultural research.</a:t>
            </a:r>
            <a:endParaRPr lang="zh-CN" altLang="en-US" sz="2800">
              <a:solidFill>
                <a:srgbClr val="FF0000"/>
              </a:solidFill>
            </a:endParaRPr>
          </a:p>
          <a:p>
            <a:endParaRPr lang="zh-CN" altLang="en-US" sz="2800">
              <a:solidFill>
                <a:srgbClr val="FF0000"/>
              </a:solidFill>
            </a:endParaRPr>
          </a:p>
        </p:txBody>
      </p:sp>
      <p:sp>
        <p:nvSpPr>
          <p:cNvPr id="4" name="文本框 3"/>
          <p:cNvSpPr txBox="1"/>
          <p:nvPr/>
        </p:nvSpPr>
        <p:spPr>
          <a:xfrm>
            <a:off x="386715" y="4843780"/>
            <a:ext cx="11625580" cy="521970"/>
          </a:xfrm>
          <a:prstGeom prst="rect">
            <a:avLst/>
          </a:prstGeom>
          <a:noFill/>
        </p:spPr>
        <p:txBody>
          <a:bodyPr wrap="square" rtlCol="0">
            <a:spAutoFit/>
          </a:bodyPr>
          <a:p>
            <a:r>
              <a:rPr lang="zh-CN" altLang="en-US" sz="2800">
                <a:solidFill>
                  <a:srgbClr val="FF0000"/>
                </a:solidFill>
              </a:rPr>
              <a:t>Seawater rice.</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7795" y="646430"/>
            <a:ext cx="11884660" cy="4831080"/>
          </a:xfrm>
          <a:prstGeom prst="rect">
            <a:avLst/>
          </a:prstGeom>
          <a:noFill/>
        </p:spPr>
        <p:txBody>
          <a:bodyPr wrap="square" rtlCol="0">
            <a:spAutoFit/>
          </a:bodyPr>
          <a:p>
            <a:r>
              <a:rPr lang="zh-CN" altLang="en-US" sz="2800" b="1"/>
              <a:t>Step IV Text Type Analysis</a:t>
            </a:r>
            <a:endParaRPr lang="zh-CN" altLang="en-US" sz="2800" b="1"/>
          </a:p>
          <a:p>
            <a:r>
              <a:rPr lang="zh-CN" altLang="en-US" sz="2800"/>
              <a:t>1. Since we have learned something about Lin Qiaozhi and Tu Youyou, do you still remember the main ideas of the two passages? </a:t>
            </a:r>
            <a:endParaRPr lang="zh-CN" altLang="en-US" sz="2800"/>
          </a:p>
          <a:p>
            <a:endParaRPr lang="zh-CN" altLang="en-US" sz="2800"/>
          </a:p>
          <a:p>
            <a:endParaRPr lang="zh-CN" altLang="en-US" sz="2800"/>
          </a:p>
          <a:p>
            <a:r>
              <a:rPr lang="zh-CN" altLang="en-US" sz="2800"/>
              <a:t>2. Can you tell me what should be included when we are introducing a person to others? And what  are included in this passage?</a:t>
            </a:r>
            <a:endParaRPr lang="zh-CN" altLang="en-US" sz="2800"/>
          </a:p>
          <a:p>
            <a:endParaRPr lang="zh-CN" altLang="en-US" sz="2800"/>
          </a:p>
          <a:p>
            <a:endParaRPr lang="zh-CN" altLang="en-US" sz="2800"/>
          </a:p>
          <a:p>
            <a:r>
              <a:rPr lang="zh-CN" altLang="en-US" sz="2800"/>
              <a:t>3. In the text, the writing technique of contrast is used for many times. Can you find out them?  </a:t>
            </a:r>
            <a:endParaRPr lang="zh-CN" altLang="en-US" sz="2800"/>
          </a:p>
        </p:txBody>
      </p:sp>
      <p:sp>
        <p:nvSpPr>
          <p:cNvPr id="3" name="文本框 2"/>
          <p:cNvSpPr txBox="1"/>
          <p:nvPr/>
        </p:nvSpPr>
        <p:spPr>
          <a:xfrm>
            <a:off x="242570" y="2019935"/>
            <a:ext cx="12053570" cy="1198880"/>
          </a:xfrm>
          <a:prstGeom prst="rect">
            <a:avLst/>
          </a:prstGeom>
          <a:noFill/>
        </p:spPr>
        <p:txBody>
          <a:bodyPr wrap="square" rtlCol="0">
            <a:spAutoFit/>
          </a:bodyPr>
          <a:p>
            <a:r>
              <a:rPr lang="zh-CN" altLang="en-US" sz="2400">
                <a:solidFill>
                  <a:srgbClr val="FF0000"/>
                </a:solidFill>
              </a:rPr>
              <a:t>Lin Qiaozhi overcame a lot of difficulty and sacrificed a lot to become the “mother of ten thousand babies”  while Tu Youyou and her team did a lot of research to obtain artemisinin . </a:t>
            </a:r>
            <a:endParaRPr lang="zh-CN" altLang="en-US" sz="2400">
              <a:solidFill>
                <a:srgbClr val="FF0000"/>
              </a:solidFill>
            </a:endParaRPr>
          </a:p>
          <a:p>
            <a:endParaRPr lang="zh-CN" altLang="en-US" sz="2400">
              <a:solidFill>
                <a:srgbClr val="FF0000"/>
              </a:solidFill>
            </a:endParaRPr>
          </a:p>
        </p:txBody>
      </p:sp>
      <p:sp>
        <p:nvSpPr>
          <p:cNvPr id="4" name="文本框 3"/>
          <p:cNvSpPr txBox="1"/>
          <p:nvPr/>
        </p:nvSpPr>
        <p:spPr>
          <a:xfrm>
            <a:off x="309880" y="3561080"/>
            <a:ext cx="12053570" cy="1568450"/>
          </a:xfrm>
          <a:prstGeom prst="rect">
            <a:avLst/>
          </a:prstGeom>
          <a:noFill/>
        </p:spPr>
        <p:txBody>
          <a:bodyPr wrap="square" rtlCol="0">
            <a:spAutoFit/>
          </a:bodyPr>
          <a:p>
            <a:r>
              <a:rPr lang="zh-CN" altLang="en-US" sz="2400">
                <a:solidFill>
                  <a:srgbClr val="FF0000"/>
                </a:solidFill>
              </a:rPr>
              <a:t>Birth, education, achievements, awards, deeds, evaluation, characteristics and so on.  In this passage, education about Yuan, his education, his efforts, his achievements, his characteristics are all mentioned.</a:t>
            </a:r>
            <a:endParaRPr lang="zh-CN" altLang="en-US" sz="2400">
              <a:solidFill>
                <a:srgbClr val="FF0000"/>
              </a:solidFill>
            </a:endParaRPr>
          </a:p>
          <a:p>
            <a:endParaRPr lang="zh-CN" altLang="en-US" sz="2400">
              <a:solidFill>
                <a:srgbClr val="FF0000"/>
              </a:solidFill>
            </a:endParaRPr>
          </a:p>
        </p:txBody>
      </p:sp>
      <p:sp>
        <p:nvSpPr>
          <p:cNvPr id="5" name="文本框 4"/>
          <p:cNvSpPr txBox="1"/>
          <p:nvPr/>
        </p:nvSpPr>
        <p:spPr>
          <a:xfrm>
            <a:off x="138430" y="5352415"/>
            <a:ext cx="12053570" cy="1198880"/>
          </a:xfrm>
          <a:prstGeom prst="rect">
            <a:avLst/>
          </a:prstGeom>
          <a:noFill/>
        </p:spPr>
        <p:txBody>
          <a:bodyPr wrap="square" rtlCol="0">
            <a:spAutoFit/>
          </a:bodyPr>
          <a:p>
            <a:r>
              <a:rPr lang="zh-CN" altLang="en-US" sz="2400">
                <a:solidFill>
                  <a:srgbClr val="FF0000"/>
                </a:solidFill>
              </a:rPr>
              <a:t>Para.1 father of hybrid rice vs farmer; para.2 his parents’ wish vs his own decision   para.3 the general assumption about hybrid rice vs his belief  para.5 retire to a life of leisure vs continue to work the land as a man of the soil.</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2991" name="椭圆 1073742990"/>
          <p:cNvSpPr/>
          <p:nvPr/>
        </p:nvSpPr>
        <p:spPr>
          <a:xfrm>
            <a:off x="4724400" y="3794760"/>
            <a:ext cx="2052955" cy="6502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a:p>
            <a:endParaRPr lang="zh-CN" altLang="en-US"/>
          </a:p>
        </p:txBody>
      </p:sp>
      <p:sp>
        <p:nvSpPr>
          <p:cNvPr id="2" name="文本框 1"/>
          <p:cNvSpPr txBox="1"/>
          <p:nvPr/>
        </p:nvSpPr>
        <p:spPr>
          <a:xfrm>
            <a:off x="257175" y="686435"/>
            <a:ext cx="11725275" cy="1383665"/>
          </a:xfrm>
          <a:prstGeom prst="rect">
            <a:avLst/>
          </a:prstGeom>
          <a:noFill/>
        </p:spPr>
        <p:txBody>
          <a:bodyPr wrap="square" rtlCol="0">
            <a:spAutoFit/>
          </a:bodyPr>
          <a:p>
            <a:r>
              <a:rPr lang="zh-CN" altLang="en-US" sz="2800" b="1"/>
              <a:t>Summary</a:t>
            </a:r>
            <a:endParaRPr lang="zh-CN" altLang="en-US" sz="2800" b="1"/>
          </a:p>
          <a:p>
            <a:r>
              <a:rPr lang="zh-CN" altLang="en-US" sz="2800"/>
              <a:t>After reading the passage, what do you think of Yuan Longping? Think about some adjectives to describe him</a:t>
            </a:r>
            <a:r>
              <a:rPr lang="zh-CN" altLang="en-US"/>
              <a:t>.</a:t>
            </a:r>
            <a:endParaRPr lang="zh-CN" altLang="en-US"/>
          </a:p>
        </p:txBody>
      </p:sp>
      <p:grpSp>
        <p:nvGrpSpPr>
          <p:cNvPr id="1073743044" name="组合 1073743043"/>
          <p:cNvGrpSpPr/>
          <p:nvPr/>
        </p:nvGrpSpPr>
        <p:grpSpPr>
          <a:xfrm>
            <a:off x="988060" y="2485390"/>
            <a:ext cx="10055860" cy="3627755"/>
            <a:chOff x="5264" y="36108"/>
            <a:chExt cx="10006" cy="4665"/>
          </a:xfrm>
        </p:grpSpPr>
        <p:sp>
          <p:nvSpPr>
            <p:cNvPr id="1073742992" name="文本框 1073742991"/>
            <p:cNvSpPr txBox="1"/>
            <p:nvPr/>
          </p:nvSpPr>
          <p:spPr>
            <a:xfrm>
              <a:off x="9225" y="37953"/>
              <a:ext cx="1695" cy="525"/>
            </a:xfrm>
            <a:prstGeom prst="rect">
              <a:avLst/>
            </a:prstGeom>
            <a:solidFill>
              <a:srgbClr val="FFFFFF"/>
            </a:solidFill>
            <a:ln w="9525">
              <a:noFill/>
            </a:ln>
          </p:spPr>
          <p:txBody>
            <a:bodyPr/>
            <a:p>
              <a:r>
                <a:rPr lang="zh-CN" altLang="en-US"/>
                <a:t>Yuan Longping</a:t>
              </a:r>
              <a:endParaRPr lang="zh-CN" altLang="en-US"/>
            </a:p>
            <a:p>
              <a:endParaRPr lang="zh-CN" altLang="en-US"/>
            </a:p>
          </p:txBody>
        </p:sp>
        <p:sp>
          <p:nvSpPr>
            <p:cNvPr id="1073742993" name="直接连接符 1073742992"/>
            <p:cNvSpPr/>
            <p:nvPr/>
          </p:nvSpPr>
          <p:spPr>
            <a:xfrm flipV="1">
              <a:off x="9990" y="36888"/>
              <a:ext cx="1" cy="885"/>
            </a:xfrm>
            <a:prstGeom prst="line">
              <a:avLst/>
            </a:prstGeom>
            <a:ln w="9525" cap="flat" cmpd="sng">
              <a:solidFill>
                <a:srgbClr val="000000"/>
              </a:solidFill>
              <a:prstDash val="solid"/>
              <a:headEnd type="none" w="med" len="med"/>
              <a:tailEnd type="none" w="med" len="med"/>
            </a:ln>
          </p:spPr>
        </p:sp>
        <p:sp>
          <p:nvSpPr>
            <p:cNvPr id="1073742994" name="直接连接符 1073742993"/>
            <p:cNvSpPr/>
            <p:nvPr/>
          </p:nvSpPr>
          <p:spPr>
            <a:xfrm flipH="1" flipV="1">
              <a:off x="7575" y="37308"/>
              <a:ext cx="1605" cy="630"/>
            </a:xfrm>
            <a:prstGeom prst="line">
              <a:avLst/>
            </a:prstGeom>
            <a:ln w="9525" cap="flat" cmpd="sng">
              <a:solidFill>
                <a:srgbClr val="000000"/>
              </a:solidFill>
              <a:prstDash val="solid"/>
              <a:headEnd type="none" w="med" len="med"/>
              <a:tailEnd type="none" w="med" len="med"/>
            </a:ln>
          </p:spPr>
        </p:sp>
        <p:sp>
          <p:nvSpPr>
            <p:cNvPr id="1073742995" name="直接连接符 1073742994"/>
            <p:cNvSpPr/>
            <p:nvPr/>
          </p:nvSpPr>
          <p:spPr>
            <a:xfrm flipH="1">
              <a:off x="7486" y="38433"/>
              <a:ext cx="1634" cy="614"/>
            </a:xfrm>
            <a:prstGeom prst="line">
              <a:avLst/>
            </a:prstGeom>
            <a:ln w="9525" cap="flat" cmpd="sng">
              <a:solidFill>
                <a:srgbClr val="000000"/>
              </a:solidFill>
              <a:prstDash val="solid"/>
              <a:headEnd type="none" w="med" len="med"/>
              <a:tailEnd type="none" w="med" len="med"/>
            </a:ln>
          </p:spPr>
        </p:sp>
        <p:sp>
          <p:nvSpPr>
            <p:cNvPr id="1073742996" name="直接连接符 1073742995"/>
            <p:cNvSpPr/>
            <p:nvPr/>
          </p:nvSpPr>
          <p:spPr>
            <a:xfrm flipH="1">
              <a:off x="8537" y="38583"/>
              <a:ext cx="973" cy="1273"/>
            </a:xfrm>
            <a:prstGeom prst="line">
              <a:avLst/>
            </a:prstGeom>
            <a:ln w="9525" cap="flat" cmpd="sng">
              <a:solidFill>
                <a:srgbClr val="000000"/>
              </a:solidFill>
              <a:prstDash val="solid"/>
              <a:headEnd type="none" w="med" len="med"/>
              <a:tailEnd type="none" w="med" len="med"/>
            </a:ln>
          </p:spPr>
        </p:sp>
        <p:sp>
          <p:nvSpPr>
            <p:cNvPr id="1073742997" name="直接连接符 1073742996"/>
            <p:cNvSpPr/>
            <p:nvPr/>
          </p:nvSpPr>
          <p:spPr>
            <a:xfrm>
              <a:off x="10050" y="38628"/>
              <a:ext cx="15" cy="1200"/>
            </a:xfrm>
            <a:prstGeom prst="line">
              <a:avLst/>
            </a:prstGeom>
            <a:ln w="9525" cap="flat" cmpd="sng">
              <a:solidFill>
                <a:srgbClr val="000000"/>
              </a:solidFill>
              <a:prstDash val="solid"/>
              <a:headEnd type="none" w="med" len="med"/>
              <a:tailEnd type="none" w="med" len="med"/>
            </a:ln>
          </p:spPr>
        </p:sp>
        <p:sp>
          <p:nvSpPr>
            <p:cNvPr id="1073743000" name="直接连接符 1073742999"/>
            <p:cNvSpPr/>
            <p:nvPr/>
          </p:nvSpPr>
          <p:spPr>
            <a:xfrm flipH="1" flipV="1">
              <a:off x="11114" y="38312"/>
              <a:ext cx="1996" cy="542"/>
            </a:xfrm>
            <a:prstGeom prst="line">
              <a:avLst/>
            </a:prstGeom>
            <a:ln w="9525" cap="flat" cmpd="sng">
              <a:solidFill>
                <a:srgbClr val="000000"/>
              </a:solidFill>
              <a:prstDash val="solid"/>
              <a:headEnd type="none" w="med" len="med"/>
              <a:tailEnd type="none" w="med" len="med"/>
            </a:ln>
          </p:spPr>
        </p:sp>
        <p:sp>
          <p:nvSpPr>
            <p:cNvPr id="1073742998" name="直接连接符 1073742997"/>
            <p:cNvSpPr/>
            <p:nvPr/>
          </p:nvSpPr>
          <p:spPr>
            <a:xfrm>
              <a:off x="10665" y="38568"/>
              <a:ext cx="1469" cy="1244"/>
            </a:xfrm>
            <a:prstGeom prst="line">
              <a:avLst/>
            </a:prstGeom>
            <a:ln w="9525" cap="flat" cmpd="sng">
              <a:solidFill>
                <a:srgbClr val="000000"/>
              </a:solidFill>
              <a:prstDash val="solid"/>
              <a:headEnd type="none" w="med" len="med"/>
              <a:tailEnd type="none" w="med" len="med"/>
            </a:ln>
          </p:spPr>
        </p:sp>
        <p:sp>
          <p:nvSpPr>
            <p:cNvPr id="1073742999" name="直接连接符 1073742998"/>
            <p:cNvSpPr/>
            <p:nvPr/>
          </p:nvSpPr>
          <p:spPr>
            <a:xfrm flipH="1">
              <a:off x="11024" y="37204"/>
              <a:ext cx="976" cy="763"/>
            </a:xfrm>
            <a:prstGeom prst="line">
              <a:avLst/>
            </a:prstGeom>
            <a:ln w="9525" cap="flat" cmpd="sng">
              <a:solidFill>
                <a:srgbClr val="000000"/>
              </a:solidFill>
              <a:prstDash val="solid"/>
              <a:headEnd type="none" w="med" len="med"/>
              <a:tailEnd type="none" w="med" len="med"/>
            </a:ln>
          </p:spPr>
        </p:sp>
        <p:sp>
          <p:nvSpPr>
            <p:cNvPr id="1073743001" name="椭圆 1073743000"/>
            <p:cNvSpPr/>
            <p:nvPr/>
          </p:nvSpPr>
          <p:spPr>
            <a:xfrm>
              <a:off x="5384" y="36828"/>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a:p>
              <a:endParaRPr lang="zh-CN" altLang="en-US"/>
            </a:p>
          </p:txBody>
        </p:sp>
        <p:sp>
          <p:nvSpPr>
            <p:cNvPr id="1073743002" name="椭圆 1073743001"/>
            <p:cNvSpPr/>
            <p:nvPr/>
          </p:nvSpPr>
          <p:spPr>
            <a:xfrm>
              <a:off x="13064" y="38553"/>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a:p>
              <a:endParaRPr lang="zh-CN" altLang="en-US"/>
            </a:p>
          </p:txBody>
        </p:sp>
        <p:sp>
          <p:nvSpPr>
            <p:cNvPr id="1073743006" name="椭圆 1073743005"/>
            <p:cNvSpPr/>
            <p:nvPr/>
          </p:nvSpPr>
          <p:spPr>
            <a:xfrm>
              <a:off x="11999" y="36708"/>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a:p>
              <a:endParaRPr lang="zh-CN" altLang="en-US"/>
            </a:p>
          </p:txBody>
        </p:sp>
        <p:sp>
          <p:nvSpPr>
            <p:cNvPr id="1073743007" name="椭圆 1073743006"/>
            <p:cNvSpPr/>
            <p:nvPr/>
          </p:nvSpPr>
          <p:spPr>
            <a:xfrm>
              <a:off x="8924" y="36108"/>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08" name="椭圆 1073743007"/>
            <p:cNvSpPr/>
            <p:nvPr/>
          </p:nvSpPr>
          <p:spPr>
            <a:xfrm>
              <a:off x="5264" y="38628"/>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03" name="椭圆 1073743002"/>
            <p:cNvSpPr/>
            <p:nvPr/>
          </p:nvSpPr>
          <p:spPr>
            <a:xfrm>
              <a:off x="6899" y="39843"/>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04" name="椭圆 1073743003"/>
            <p:cNvSpPr/>
            <p:nvPr/>
          </p:nvSpPr>
          <p:spPr>
            <a:xfrm>
              <a:off x="9224" y="39933"/>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05" name="椭圆 1073743004"/>
            <p:cNvSpPr/>
            <p:nvPr/>
          </p:nvSpPr>
          <p:spPr>
            <a:xfrm>
              <a:off x="11624" y="39843"/>
              <a:ext cx="2206" cy="84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073743009" name="文本框 1073743008"/>
            <p:cNvSpPr txBox="1"/>
            <p:nvPr/>
          </p:nvSpPr>
          <p:spPr>
            <a:xfrm>
              <a:off x="5880" y="37008"/>
              <a:ext cx="1096" cy="525"/>
            </a:xfrm>
            <a:prstGeom prst="rect">
              <a:avLst/>
            </a:prstGeom>
            <a:solidFill>
              <a:srgbClr val="FFFFFF"/>
            </a:solidFill>
            <a:ln w="9525">
              <a:noFill/>
            </a:ln>
          </p:spPr>
          <p:txBody>
            <a:bodyPr/>
            <a:p>
              <a:endParaRPr lang="zh-CN" altLang="en-US"/>
            </a:p>
            <a:p>
              <a:endParaRPr lang="zh-CN" altLang="en-US"/>
            </a:p>
          </p:txBody>
        </p:sp>
        <p:sp>
          <p:nvSpPr>
            <p:cNvPr id="1073743010" name="文本框 1073743009"/>
            <p:cNvSpPr txBox="1"/>
            <p:nvPr/>
          </p:nvSpPr>
          <p:spPr>
            <a:xfrm>
              <a:off x="5385" y="38823"/>
              <a:ext cx="1950" cy="525"/>
            </a:xfrm>
            <a:prstGeom prst="rect">
              <a:avLst/>
            </a:prstGeom>
            <a:solidFill>
              <a:srgbClr val="FFFFFF"/>
            </a:solidFill>
            <a:ln w="9525">
              <a:noFill/>
            </a:ln>
          </p:spPr>
          <p:txBody>
            <a:bodyPr/>
            <a:p>
              <a:endParaRPr lang="zh-CN" altLang="en-US"/>
            </a:p>
            <a:p>
              <a:endParaRPr lang="zh-CN" altLang="en-US"/>
            </a:p>
          </p:txBody>
        </p:sp>
        <p:sp>
          <p:nvSpPr>
            <p:cNvPr id="1073743011" name="文本框 1073743010"/>
            <p:cNvSpPr txBox="1"/>
            <p:nvPr/>
          </p:nvSpPr>
          <p:spPr>
            <a:xfrm>
              <a:off x="7095" y="40023"/>
              <a:ext cx="1695" cy="525"/>
            </a:xfrm>
            <a:prstGeom prst="rect">
              <a:avLst/>
            </a:prstGeom>
            <a:solidFill>
              <a:srgbClr val="FFFFFF"/>
            </a:solidFill>
            <a:ln w="9525">
              <a:noFill/>
            </a:ln>
          </p:spPr>
          <p:txBody>
            <a:bodyPr/>
            <a:p>
              <a:endParaRPr lang="zh-CN" altLang="en-US"/>
            </a:p>
            <a:p>
              <a:endParaRPr lang="zh-CN" altLang="en-US"/>
            </a:p>
          </p:txBody>
        </p:sp>
        <p:sp>
          <p:nvSpPr>
            <p:cNvPr id="1073743012" name="文本框 1073743011"/>
            <p:cNvSpPr txBox="1"/>
            <p:nvPr/>
          </p:nvSpPr>
          <p:spPr>
            <a:xfrm>
              <a:off x="9465" y="40143"/>
              <a:ext cx="1695" cy="525"/>
            </a:xfrm>
            <a:prstGeom prst="rect">
              <a:avLst/>
            </a:prstGeom>
            <a:solidFill>
              <a:srgbClr val="FFFFFF"/>
            </a:solidFill>
            <a:ln w="9525">
              <a:noFill/>
            </a:ln>
          </p:spPr>
          <p:txBody>
            <a:bodyPr/>
            <a:p>
              <a:endParaRPr lang="zh-CN" altLang="en-US"/>
            </a:p>
            <a:p>
              <a:endParaRPr lang="zh-CN" altLang="en-US"/>
            </a:p>
          </p:txBody>
        </p:sp>
        <p:sp>
          <p:nvSpPr>
            <p:cNvPr id="1073743013" name="文本框 1073743012"/>
            <p:cNvSpPr txBox="1"/>
            <p:nvPr/>
          </p:nvSpPr>
          <p:spPr>
            <a:xfrm>
              <a:off x="11865" y="40008"/>
              <a:ext cx="1695" cy="525"/>
            </a:xfrm>
            <a:prstGeom prst="rect">
              <a:avLst/>
            </a:prstGeom>
            <a:solidFill>
              <a:srgbClr val="FFFFFF"/>
            </a:solidFill>
            <a:ln w="9525">
              <a:noFill/>
            </a:ln>
          </p:spPr>
          <p:txBody>
            <a:bodyPr/>
            <a:p>
              <a:endParaRPr lang="zh-CN" altLang="en-US"/>
            </a:p>
            <a:p>
              <a:endParaRPr lang="zh-CN" altLang="en-US"/>
            </a:p>
          </p:txBody>
        </p:sp>
        <p:sp>
          <p:nvSpPr>
            <p:cNvPr id="1073743014" name="文本框 1073743013"/>
            <p:cNvSpPr txBox="1"/>
            <p:nvPr/>
          </p:nvSpPr>
          <p:spPr>
            <a:xfrm>
              <a:off x="13215" y="38703"/>
              <a:ext cx="1695" cy="525"/>
            </a:xfrm>
            <a:prstGeom prst="rect">
              <a:avLst/>
            </a:prstGeom>
            <a:solidFill>
              <a:srgbClr val="FFFFFF"/>
            </a:solidFill>
            <a:ln w="9525">
              <a:noFill/>
            </a:ln>
          </p:spPr>
          <p:txBody>
            <a:bodyPr/>
            <a:p>
              <a:endParaRPr lang="zh-CN" altLang="en-US"/>
            </a:p>
            <a:p>
              <a:endParaRPr lang="zh-CN" altLang="en-US"/>
            </a:p>
          </p:txBody>
        </p:sp>
        <p:sp>
          <p:nvSpPr>
            <p:cNvPr id="1073743015" name="文本框 1073743014"/>
            <p:cNvSpPr txBox="1"/>
            <p:nvPr/>
          </p:nvSpPr>
          <p:spPr>
            <a:xfrm>
              <a:off x="12225" y="36798"/>
              <a:ext cx="1695" cy="525"/>
            </a:xfrm>
            <a:prstGeom prst="rect">
              <a:avLst/>
            </a:prstGeom>
            <a:solidFill>
              <a:srgbClr val="FFFFFF"/>
            </a:solidFill>
            <a:ln w="9525">
              <a:noFill/>
            </a:ln>
          </p:spPr>
          <p:txBody>
            <a:bodyPr/>
            <a:p>
              <a:endParaRPr lang="zh-CN" altLang="en-US"/>
            </a:p>
            <a:p>
              <a:endParaRPr lang="zh-CN" altLang="en-US"/>
            </a:p>
          </p:txBody>
        </p:sp>
        <p:sp>
          <p:nvSpPr>
            <p:cNvPr id="1073743016" name="文本框 1073743015"/>
            <p:cNvSpPr txBox="1"/>
            <p:nvPr/>
          </p:nvSpPr>
          <p:spPr>
            <a:xfrm>
              <a:off x="9435" y="36303"/>
              <a:ext cx="1695" cy="525"/>
            </a:xfrm>
            <a:prstGeom prst="rect">
              <a:avLst/>
            </a:prstGeom>
            <a:solidFill>
              <a:srgbClr val="FFFFFF"/>
            </a:solidFill>
            <a:ln w="9525">
              <a:noFill/>
            </a:ln>
          </p:spPr>
          <p:txBody>
            <a:bodyPr/>
            <a:p>
              <a:r>
                <a:rPr lang="zh-CN" altLang="en-US"/>
                <a:t>...</a:t>
              </a:r>
              <a:endParaRPr lang="zh-CN" altLang="en-US"/>
            </a:p>
            <a:p>
              <a:endParaRPr lang="zh-CN" altLang="en-US"/>
            </a:p>
          </p:txBody>
        </p:sp>
      </p:grpSp>
    </p:spTree>
  </p:cSld>
  <p:clrMapOvr>
    <a:masterClrMapping/>
  </p:clrMapOvr>
</p:sld>
</file>

<file path=ppt/tags/tag1.xml><?xml version="1.0" encoding="utf-8"?>
<p:tagLst xmlns:p="http://schemas.openxmlformats.org/presentationml/2006/main">
  <p:tag name="KSO_WM_UNIT_PLACING_PICTURE_USER_VIEWPORT" val="{&quot;height&quot;:8620.2755905511804,&quot;width&quot;:11026.84881889763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6103</Words>
  <Application>WPS 演示</Application>
  <PresentationFormat>宽屏</PresentationFormat>
  <Paragraphs>189</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Wingdings</vt:lpstr>
      <vt:lpstr>微软雅黑</vt:lpstr>
      <vt:lpstr>Times New Roman</vt:lpstr>
      <vt:lpstr>Segoe UI</vt:lpstr>
      <vt:lpstr>Arial Black</vt:lpstr>
      <vt:lpstr>Calibri</vt:lpstr>
      <vt:lpstr>GungsuhChe</vt:lpstr>
      <vt:lpstr>Arial Unicode MS</vt:lpstr>
      <vt:lpstr>Office 主题</vt:lpstr>
      <vt:lpstr>Unit 5 Working the Land Reading and Thinking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Hannah</cp:lastModifiedBy>
  <cp:revision>117</cp:revision>
  <dcterms:created xsi:type="dcterms:W3CDTF">2020-01-14T10:19:00Z</dcterms:created>
  <dcterms:modified xsi:type="dcterms:W3CDTF">2021-08-15T09:12:30Z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1B8F11E79DFC4C91BC056D21E69583C1</vt:lpwstr>
  </property>
</Properties>
</file>