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16"/>
  </p:notesMasterIdLst>
  <p:sldIdLst>
    <p:sldId id="257" r:id="rId4"/>
    <p:sldId id="279" r:id="rId5"/>
    <p:sldId id="423" r:id="rId6"/>
    <p:sldId id="436" r:id="rId7"/>
    <p:sldId id="439" r:id="rId8"/>
    <p:sldId id="442" r:id="rId9"/>
    <p:sldId id="441" r:id="rId10"/>
    <p:sldId id="443" r:id="rId11"/>
    <p:sldId id="440" r:id="rId12"/>
    <p:sldId id="444" r:id="rId13"/>
    <p:sldId id="438" r:id="rId14"/>
    <p:sldId id="27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g yuan" initials="d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7513B-820B-4AD1-97A7-EB38674C89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848DF-536F-408C-8E05-6F1B2A1DA3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看"/>
          <p:cNvPicPr>
            <a:picLocks noChangeAspect="1"/>
          </p:cNvPicPr>
          <p:nvPr userDrawn="1"/>
        </p:nvPicPr>
        <p:blipFill>
          <a:blip r:embed="rId2"/>
          <a:srcRect l="31" t="4451"/>
          <a:stretch>
            <a:fillRect/>
          </a:stretch>
        </p:blipFill>
        <p:spPr>
          <a:xfrm>
            <a:off x="635" y="-635"/>
            <a:ext cx="12191365" cy="685863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就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0250" y="1854835"/>
            <a:ext cx="5651500" cy="28943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022600" y="932815"/>
            <a:ext cx="8331200" cy="132588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三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67000"/>
            <a:ext cx="12192000" cy="1524000"/>
          </a:xfrm>
          <a:prstGeom prst="rect">
            <a:avLst/>
          </a:prstGeom>
        </p:spPr>
      </p:pic>
      <p:pic>
        <p:nvPicPr>
          <p:cNvPr id="11" name="图片 10" descr="图片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667000"/>
            <a:ext cx="3391535" cy="152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81400" y="2985135"/>
            <a:ext cx="7018020" cy="88709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1523365"/>
            <a:ext cx="10304145" cy="381190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图片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5615"/>
          </a:xfrm>
          <a:prstGeom prst="rect">
            <a:avLst/>
          </a:prstGeom>
        </p:spPr>
      </p:pic>
      <p:pic>
        <p:nvPicPr>
          <p:cNvPr id="9" name="图片 8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501765"/>
            <a:ext cx="12191365" cy="3562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7"/>
            <a:ext cx="12192000" cy="6847407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1065614" y="2766059"/>
            <a:ext cx="10060772" cy="132588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724308" y="960830"/>
            <a:ext cx="8084218" cy="1325880"/>
          </a:xfrm>
        </p:spPr>
        <p:txBody>
          <a:bodyPr/>
          <a:lstStyle>
            <a:lvl1pPr>
              <a:defRPr sz="2800" b="1">
                <a:latin typeface="+mj-lt"/>
              </a:defRPr>
            </a:lvl1pPr>
          </a:lstStyle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792485" y="2430861"/>
            <a:ext cx="6380391" cy="822960"/>
          </a:xfrm>
        </p:spPr>
        <p:txBody>
          <a:bodyPr/>
          <a:lstStyle>
            <a:lvl1pPr algn="l">
              <a:defRPr sz="2400">
                <a:latin typeface="+mj-lt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en-US" altLang="zh-CN" dirty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7"/>
            <a:ext cx="12192000" cy="684740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1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1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345E2C6-82C5-489A-BD11-ADA379113289}" type="slidenum">
              <a:rPr lang="en-US" altLang="zh-CN" smtClean="0">
                <a:ea typeface="宋体" panose="02010600030101010101" pitchFamily="2" charset="-122"/>
              </a:rPr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907419" y="2667021"/>
            <a:ext cx="6908800" cy="1676400"/>
          </a:xfrm>
        </p:spPr>
        <p:txBody>
          <a:bodyPr/>
          <a:lstStyle>
            <a:lvl1pPr>
              <a:defRPr sz="4405">
                <a:latin typeface="+mj-lt"/>
              </a:defRPr>
            </a:lvl1pPr>
          </a:lstStyle>
          <a:p>
            <a:pPr lvl="0"/>
            <a:r>
              <a:rPr lang="en-US" altLang="zh-CN" dirty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A78E1-973B-41E7-848E-93F00AD1A194}" type="slidenum">
              <a:rPr altLang="en-US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650B7-B3D2-4D21-9260-AD06DDA4AD09}" type="slidenum">
              <a:rPr altLang="en-US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10.png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4476751" y="1821180"/>
            <a:ext cx="3238500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63536" y="3381376"/>
            <a:ext cx="306493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dirty="0">
                <a:latin typeface="+mj-lt"/>
              </a:rPr>
              <a:t>a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ransition>
    <p:checker dir="vert"/>
  </p:transition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5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6765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22600" y="932814"/>
            <a:ext cx="8271287" cy="2822507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Unit 4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Body Language</a:t>
            </a:r>
            <a:b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en-US" altLang="zh-CN" b="1" dirty="0" smtClean="0"/>
              <a:t>Discovering Useful Structures</a:t>
            </a:r>
            <a:endParaRPr lang="zh-C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3891" y="622465"/>
            <a:ext cx="103687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3035" algn="ctr"/>
            <a:r>
              <a:rPr lang="zh-CN" altLang="en-US" sz="2400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核心素养专练</a:t>
            </a:r>
            <a:endParaRPr lang="zh-CN" altLang="en-US" kern="1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latin typeface="Times New Roman" panose="02020603050405020304" pitchFamily="18" charset="0"/>
              </a:rPr>
              <a:t>I </a:t>
            </a: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</a:rPr>
              <a:t>单句语法填空</a:t>
            </a:r>
            <a:endParaRPr lang="zh-CN" altLang="en-US" kern="100" dirty="0">
              <a:latin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</a:rPr>
              <a:t>People</a:t>
            </a:r>
            <a:r>
              <a:rPr lang="en-US" altLang="zh-CN" kern="100" dirty="0">
                <a:latin typeface="Times New Roman" panose="02020603050405020304" pitchFamily="18" charset="0"/>
              </a:rPr>
              <a:t> want to listen to someone who is ____________(interest), relaxed and comfortable.</a:t>
            </a:r>
            <a:endParaRPr lang="en-US" altLang="zh-CN" kern="100" dirty="0">
              <a:latin typeface="Times New Roman" panose="02020603050405020304" pitchFamily="18" charset="0"/>
            </a:endParaRPr>
          </a:p>
          <a:p>
            <a:pPr indent="3200400" algn="just"/>
            <a:r>
              <a:rPr lang="en-US" altLang="zh-CN" kern="100" dirty="0">
                <a:latin typeface="Times New Roman" panose="02020603050405020304" pitchFamily="18" charset="0"/>
              </a:rPr>
              <a:t> (2020</a:t>
            </a: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</a:rPr>
              <a:t>年新高考全国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</a:rPr>
              <a:t>I</a:t>
            </a:r>
            <a:r>
              <a:rPr lang="en-US" altLang="zh-CN" kern="100" dirty="0">
                <a:latin typeface="Times New Roman" panose="02020603050405020304" pitchFamily="18" charset="0"/>
              </a:rPr>
              <a:t>)</a:t>
            </a:r>
            <a:endParaRPr lang="en-US" altLang="zh-CN" kern="100" dirty="0">
              <a:latin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</a:rPr>
              <a:t>Pu</a:t>
            </a:r>
            <a:r>
              <a:rPr lang="en-US" altLang="zh-CN" kern="100" dirty="0">
                <a:latin typeface="Times New Roman" panose="02020603050405020304" pitchFamily="18" charset="0"/>
              </a:rPr>
              <a:t>zzle play was found to be a significant predictor of cognition after __________</a:t>
            </a: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</a:rPr>
              <a:t>con</a:t>
            </a:r>
            <a:r>
              <a:rPr lang="en-US" altLang="zh-CN" kern="100" dirty="0">
                <a:latin typeface="Times New Roman" panose="02020603050405020304" pitchFamily="18" charset="0"/>
              </a:rPr>
              <a:t>trol</a:t>
            </a: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</a:rPr>
              <a:t>or differences in parents’ income, education and the amount of parent talk.(2020</a:t>
            </a: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</a:rPr>
              <a:t>年全国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</a:rPr>
              <a:t>I</a:t>
            </a:r>
            <a:r>
              <a:rPr lang="en-US" altLang="zh-CN" kern="100" dirty="0">
                <a:latin typeface="Times New Roman" panose="02020603050405020304" pitchFamily="18" charset="0"/>
              </a:rPr>
              <a:t>I)</a:t>
            </a:r>
            <a:endParaRPr lang="en-US" altLang="zh-CN" kern="100" dirty="0">
              <a:latin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en-US" altLang="zh-CN" kern="100" dirty="0">
                <a:latin typeface="Times New Roman" panose="02020603050405020304" pitchFamily="18" charset="0"/>
              </a:rPr>
              <a:t>oems which had seemed dull and ___________(bore) suddenly came to life.</a:t>
            </a:r>
            <a:endParaRPr lang="en-US" altLang="zh-CN" kern="100" dirty="0">
              <a:latin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en-US" altLang="zh-CN" kern="100" dirty="0">
                <a:latin typeface="Times New Roman" panose="02020603050405020304" pitchFamily="18" charset="0"/>
              </a:rPr>
              <a:t>Do you feel like___________ (have) a talk with me after supper?</a:t>
            </a:r>
            <a:endParaRPr lang="en-US" altLang="zh-CN" kern="100" dirty="0">
              <a:latin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en-US" altLang="zh-CN" kern="100" dirty="0">
                <a:latin typeface="Times New Roman" panose="02020603050405020304" pitchFamily="18" charset="0"/>
              </a:rPr>
              <a:t>My father suggested ____________ (read) more books in my spare time.</a:t>
            </a:r>
            <a:endParaRPr lang="en-US" altLang="zh-CN" kern="100" dirty="0">
              <a:latin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en-US" altLang="zh-CN" kern="100" dirty="0">
                <a:latin typeface="Times New Roman" panose="02020603050405020304" pitchFamily="18" charset="0"/>
              </a:rPr>
              <a:t>To avoid __________ (see) by the teacher, Tom stole into the classroom by the back door.</a:t>
            </a:r>
            <a:endParaRPr lang="en-US" altLang="zh-CN" kern="100" dirty="0">
              <a:latin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en-US" altLang="zh-CN" kern="100" dirty="0">
                <a:latin typeface="Times New Roman" panose="02020603050405020304" pitchFamily="18" charset="0"/>
              </a:rPr>
              <a:t>Have you considered ____________ (build) a house in the countryside?</a:t>
            </a:r>
            <a:endParaRPr lang="en-US" altLang="zh-CN" kern="100" dirty="0">
              <a:latin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en-US" altLang="zh-CN" kern="100" dirty="0">
                <a:latin typeface="Times New Roman" panose="02020603050405020304" pitchFamily="18" charset="0"/>
              </a:rPr>
              <a:t>Some of the children are shy and they have some difficulty in _________ (make) friends.</a:t>
            </a:r>
            <a:endParaRPr lang="en-US" altLang="zh-CN" kern="1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</a:rPr>
              <a:t>I</a:t>
            </a:r>
            <a:r>
              <a:rPr lang="en-US" altLang="zh-CN" kern="100" dirty="0">
                <a:latin typeface="Times New Roman" panose="02020603050405020304" pitchFamily="18" charset="0"/>
              </a:rPr>
              <a:t>I </a:t>
            </a: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</a:rPr>
              <a:t>翻译句子</a:t>
            </a:r>
            <a:endParaRPr lang="zh-CN" altLang="en-US" kern="100" dirty="0">
              <a:latin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</a:rPr>
              <a:t>目前形势令人担忧</a:t>
            </a:r>
            <a:r>
              <a:rPr lang="zh-CN" altLang="en-US" kern="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kern="100" dirty="0" smtClean="0">
              <a:latin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</a:rPr>
              <a:t>    ________________________________________________________________________________</a:t>
            </a:r>
            <a:endParaRPr lang="en-US" altLang="zh-CN" kern="100" dirty="0" smtClean="0">
              <a:latin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2.  </a:t>
            </a:r>
            <a:r>
              <a:rPr lang="zh-CN" altLang="en-US" kern="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李</a:t>
            </a: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</a:rPr>
              <a:t>明一直梦想着将来可以自己创业。</a:t>
            </a:r>
            <a:endParaRPr lang="zh-CN" altLang="en-US" kern="1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kern="100" dirty="0" smtClean="0">
                <a:latin typeface="Times New Roman" panose="02020603050405020304" pitchFamily="18" charset="0"/>
              </a:rPr>
              <a:t>    _________________________________________________________________________________</a:t>
            </a:r>
            <a:endParaRPr lang="en-US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43891" y="5652346"/>
            <a:ext cx="9820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kern="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kern="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虽然</a:t>
            </a: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</a:rPr>
              <a:t>他是一个残疾人，但在生活中总是喜欢帮助别人。</a:t>
            </a:r>
            <a:endParaRPr lang="zh-CN" altLang="en-US" kern="100" dirty="0">
              <a:latin typeface="Times New Roman" panose="02020603050405020304" pitchFamily="18" charset="0"/>
            </a:endParaRPr>
          </a:p>
          <a:p>
            <a:pPr marL="228600" marR="0" indent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</a:rPr>
              <a:t>__________________________________________________________________________________</a:t>
            </a:r>
            <a:endParaRPr lang="en-US" altLang="zh-CN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9755" y="792080"/>
            <a:ext cx="4050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I</a:t>
            </a:r>
            <a:r>
              <a:rPr lang="en-US" altLang="zh-CN" b="1" kern="100" dirty="0">
                <a:latin typeface="Times New Roman" panose="02020603050405020304" pitchFamily="18" charset="0"/>
              </a:rPr>
              <a:t>II Fill in the blank with proper words.</a:t>
            </a:r>
            <a:endParaRPr lang="en-US" altLang="zh-CN" b="1" kern="100" dirty="0">
              <a:latin typeface="Times New Roman" panose="02020603050405020304" pitchFamily="18" charset="0"/>
            </a:endParaRPr>
          </a:p>
        </p:txBody>
      </p:sp>
      <p:pic>
        <p:nvPicPr>
          <p:cNvPr id="4098" name="Picture 2" descr="C:\Users\ADMINI~1\AppData\Local\Temp\ksohtml3344\wps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43" y="1652847"/>
            <a:ext cx="6833062" cy="438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967" y="461169"/>
            <a:ext cx="11573093" cy="5935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967220" y="656205"/>
            <a:ext cx="6648450" cy="1915909"/>
          </a:xfrm>
          <a:prstGeom prst="rect">
            <a:avLst/>
          </a:prstGeom>
          <a:solidFill>
            <a:srgbClr val="FFFFFF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68580" tIns="34290" rIns="68580" bIns="34290">
            <a:sp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AE4845">
                          <a:shade val="50000"/>
                          <a:satMod val="190000"/>
                        </a:srgbClr>
                      </a:gs>
                      <a:gs pos="0">
                        <a:srgbClr val="AE4845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GungsuhChe" panose="02030609000101010101" pitchFamily="49" charset="-127"/>
                <a:cs typeface="+mn-cs"/>
              </a:rPr>
              <a:t>Thank you ! </a:t>
            </a:r>
            <a:endParaRPr kumimoji="0" lang="en-US" altLang="zh-CN" sz="60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AE4845">
                        <a:shade val="50000"/>
                        <a:satMod val="190000"/>
                      </a:srgbClr>
                    </a:gs>
                    <a:gs pos="0">
                      <a:srgbClr val="AE4845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GungsuhChe" panose="02030609000101010101" pitchFamily="49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AE4845">
                          <a:shade val="50000"/>
                          <a:satMod val="190000"/>
                        </a:srgbClr>
                      </a:gs>
                      <a:gs pos="0">
                        <a:srgbClr val="AE4845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GungsuhChe" panose="02030609000101010101" pitchFamily="49" charset="-127"/>
                <a:cs typeface="+mn-cs"/>
              </a:rPr>
              <a:t>Have a nice day!</a:t>
            </a:r>
            <a:endParaRPr kumimoji="0" lang="zh-CN" altLang="en-US" sz="60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AE4845">
                        <a:shade val="50000"/>
                        <a:satMod val="190000"/>
                      </a:srgbClr>
                    </a:gs>
                    <a:gs pos="0">
                      <a:srgbClr val="AE4845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GungsuhChe" panose="02030609000101010101" pitchFamily="49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9406" y="523514"/>
            <a:ext cx="1032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objectives:</a:t>
            </a:r>
            <a:endParaRPr lang="en-US" altLang="zh-CN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4308" y="1242469"/>
            <a:ext cx="10896016" cy="6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base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36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Segoe UI" panose="020B0502040204020203" pitchFamily="34" charset="0"/>
              </a:rPr>
              <a:t>By the end of this period, you will be able to</a:t>
            </a:r>
            <a:endParaRPr lang="zh-CN" altLang="en-US" sz="3600" b="1" dirty="0">
              <a:solidFill>
                <a:srgbClr val="000000"/>
              </a:solidFill>
              <a:latin typeface="+mj-lt"/>
              <a:ea typeface="Segoe UI" panose="020B0502040204020203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8628" y="2064682"/>
            <a:ext cx="113776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usages of v-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 serving as object and predicative;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functions of v-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 serving as object and predicative;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 freely in communication and writing.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6470" y="664641"/>
            <a:ext cx="1050288" cy="507831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kern="100" dirty="0">
                <a:latin typeface="Times New Roman" panose="02020603050405020304" pitchFamily="18" charset="0"/>
                <a:ea typeface="南宋书局体"/>
              </a:rPr>
              <a:t>Lead in  </a:t>
            </a:r>
            <a:endParaRPr lang="en-US" altLang="zh-CN" sz="1400" kern="1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6470" y="1172472"/>
            <a:ext cx="79539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following pictures and complete the sentences using v-</a:t>
            </a:r>
            <a:r>
              <a:rPr lang="en-US" altLang="zh-CN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form.</a:t>
            </a:r>
            <a:endParaRPr lang="en-US" altLang="zh-CN" sz="14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I~1\AppData\Local\Temp\ksohtml3344\wps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24" y="2101734"/>
            <a:ext cx="13525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~1\AppData\Local\Temp\ksohtml3344\wp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07" y="2082683"/>
            <a:ext cx="1333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~1\AppData\Local\Temp\ksohtml3344\wps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114" y="1962842"/>
            <a:ext cx="13716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16470" y="3700574"/>
            <a:ext cx="229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b="1" kern="100" dirty="0">
                <a:latin typeface="南宋书局体"/>
              </a:rPr>
              <a:t>Mary enjoys</a:t>
            </a:r>
            <a:r>
              <a:rPr lang="en-US" altLang="zh-CN" b="1" kern="100" dirty="0" smtClean="0">
                <a:latin typeface="南宋书局体"/>
              </a:rPr>
              <a:t>_______</a:t>
            </a:r>
            <a:endParaRPr lang="en-US" altLang="zh-CN" sz="1400" kern="1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2411" y="3772150"/>
            <a:ext cx="2642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b="1" kern="100" dirty="0">
                <a:latin typeface="南宋书局体"/>
              </a:rPr>
              <a:t>Jane </a:t>
            </a:r>
            <a:r>
              <a:rPr lang="en-US" altLang="zh-CN" b="1" kern="100" dirty="0" err="1">
                <a:latin typeface="南宋书局体"/>
              </a:rPr>
              <a:t>practises</a:t>
            </a:r>
            <a:r>
              <a:rPr lang="en-US" altLang="zh-CN" b="1" kern="100" dirty="0">
                <a:latin typeface="南宋书局体"/>
              </a:rPr>
              <a:t> </a:t>
            </a:r>
            <a:r>
              <a:rPr lang="en-US" altLang="zh-CN" b="1" kern="100" dirty="0" smtClean="0">
                <a:latin typeface="南宋书局体"/>
              </a:rPr>
              <a:t>______</a:t>
            </a:r>
            <a:endParaRPr lang="en-US" altLang="zh-CN" sz="1400" kern="1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74114" y="3601229"/>
            <a:ext cx="29192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kern="100" dirty="0">
                <a:latin typeface="南宋书局体"/>
              </a:rPr>
              <a:t>Mike</a:t>
            </a:r>
            <a:r>
              <a:rPr lang="en-US" altLang="zh-CN" b="1" kern="100" dirty="0">
                <a:latin typeface="Times New Roman" panose="02020603050405020304" pitchFamily="18" charset="0"/>
                <a:ea typeface="南宋书局体"/>
              </a:rPr>
              <a:t>’</a:t>
            </a:r>
            <a:r>
              <a:rPr lang="en-US" altLang="zh-CN" b="1" kern="100" dirty="0">
                <a:latin typeface="南宋书局体"/>
              </a:rPr>
              <a:t>s job is </a:t>
            </a:r>
            <a:r>
              <a:rPr lang="en-US" altLang="zh-CN" b="1" kern="100" dirty="0" smtClean="0">
                <a:latin typeface="南宋书局体"/>
              </a:rPr>
              <a:t>_______</a:t>
            </a:r>
            <a:endParaRPr lang="en-US" altLang="zh-CN" sz="1400" kern="1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83656" y="4474384"/>
            <a:ext cx="70129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listening to music 2. playing the piano  3. teaching </a:t>
            </a:r>
            <a:r>
              <a:rPr lang="en-US" altLang="zh-CN" sz="2000" kern="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endParaRPr lang="en-US" altLang="zh-CN" sz="20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410" y="742203"/>
            <a:ext cx="1941557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just"/>
            <a:r>
              <a:rPr lang="en-US" altLang="zh-CN" b="1" kern="100" dirty="0">
                <a:latin typeface="Times New Roman" panose="02020603050405020304" pitchFamily="18" charset="0"/>
                <a:ea typeface="南宋书局体"/>
              </a:rPr>
              <a:t>Look and observe</a:t>
            </a:r>
            <a:endParaRPr lang="en-US" altLang="zh-CN" sz="1400" kern="1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1409" y="1512608"/>
            <a:ext cx="7493499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kern="100" dirty="0">
                <a:latin typeface="Times New Roman" panose="02020603050405020304" pitchFamily="18" charset="0"/>
              </a:rPr>
              <a:t>Activity</a:t>
            </a:r>
            <a:r>
              <a:rPr lang="en-US" altLang="zh-CN" b="1" kern="100" dirty="0">
                <a:latin typeface="Times New Roman" panose="02020603050405020304" pitchFamily="18" charset="0"/>
                <a:ea typeface="南宋书局体"/>
              </a:rPr>
              <a:t>1.</a:t>
            </a:r>
            <a:r>
              <a:rPr lang="en-US" altLang="zh-CN" b="1" kern="100" dirty="0">
                <a:latin typeface="Times New Roman" panose="02020603050405020304" pitchFamily="18" charset="0"/>
              </a:rPr>
              <a:t> </a:t>
            </a:r>
            <a:r>
              <a:rPr lang="en-US" altLang="zh-CN" b="1" kern="100" dirty="0">
                <a:latin typeface="Times New Roman" panose="02020603050405020304" pitchFamily="18" charset="0"/>
                <a:ea typeface="宋体-简"/>
              </a:rPr>
              <a:t>Look at the examples below, paying attention to the italicized parts. 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宋体-简"/>
              </a:rPr>
              <a:t>What is the function of the v-</a:t>
            </a:r>
            <a:r>
              <a:rPr lang="en-US" altLang="zh-CN" b="1" kern="100" dirty="0" err="1" smtClean="0">
                <a:latin typeface="Times New Roman" panose="02020603050405020304" pitchFamily="18" charset="0"/>
                <a:ea typeface="宋体-简"/>
              </a:rPr>
              <a:t>ing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宋体-简"/>
              </a:rPr>
              <a:t> form? Find </a:t>
            </a:r>
            <a:r>
              <a:rPr lang="en-US" altLang="zh-CN" b="1" kern="100" dirty="0">
                <a:latin typeface="Times New Roman" panose="02020603050405020304" pitchFamily="18" charset="0"/>
                <a:ea typeface="宋体-简"/>
              </a:rPr>
              <a:t>other examples from the reading text.</a:t>
            </a:r>
            <a:endParaRPr lang="en-US" altLang="zh-CN" sz="1400" kern="1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3564" y="29423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kern="100" dirty="0">
                <a:latin typeface="宋体-简"/>
              </a:rPr>
              <a:t>1.</a:t>
            </a:r>
            <a:r>
              <a:rPr lang="en-US" altLang="zh-CN" kern="100" dirty="0">
                <a:latin typeface="Times New Roman" panose="02020603050405020304" pitchFamily="18" charset="0"/>
                <a:ea typeface="宋体-简"/>
              </a:rPr>
              <a:t>She </a:t>
            </a:r>
            <a:r>
              <a:rPr lang="en-US" altLang="zh-CN" i="1" kern="100" dirty="0">
                <a:latin typeface="Times New Roman" panose="02020603050405020304" pitchFamily="18" charset="0"/>
                <a:ea typeface="宋体-简"/>
              </a:rPr>
              <a:t>enjoys learning about body language in different cultures.</a:t>
            </a:r>
            <a:endParaRPr lang="en-US" altLang="zh-CN" sz="1400" kern="1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kern="100" dirty="0">
                <a:latin typeface="宋体-简"/>
              </a:rPr>
              <a:t>2.</a:t>
            </a:r>
            <a:r>
              <a:rPr lang="en-US" altLang="zh-CN" kern="100" dirty="0">
                <a:latin typeface="Times New Roman" panose="02020603050405020304" pitchFamily="18" charset="0"/>
                <a:ea typeface="宋体-简"/>
              </a:rPr>
              <a:t>The crucial thing is</a:t>
            </a:r>
            <a:r>
              <a:rPr lang="en-US" altLang="zh-CN" i="1" kern="100" dirty="0">
                <a:latin typeface="Times New Roman" panose="02020603050405020304" pitchFamily="18" charset="0"/>
                <a:ea typeface="宋体-简"/>
              </a:rPr>
              <a:t> using body language in a way…</a:t>
            </a:r>
            <a:endParaRPr lang="en-US" altLang="zh-CN" sz="1400" kern="1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9818" y="43776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zh-CN" altLang="en-US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在第一个例句中</a:t>
            </a:r>
            <a:r>
              <a:rPr lang="en-US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v-</a:t>
            </a:r>
            <a:r>
              <a:rPr lang="en-US" altLang="zh-CN" b="1" kern="100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ing</a:t>
            </a:r>
            <a:r>
              <a:rPr lang="zh-CN" altLang="en-US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形式作宾语，说明动作的承受对象。</a:t>
            </a:r>
            <a:endParaRPr lang="zh-CN" altLang="en-US" sz="1400" b="1" kern="1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zh-CN" altLang="en-US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在第二个例句中</a:t>
            </a:r>
            <a:r>
              <a:rPr lang="en-US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v-</a:t>
            </a:r>
            <a:r>
              <a:rPr lang="en-US" altLang="zh-CN" b="1" kern="100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ing</a:t>
            </a:r>
            <a:r>
              <a:rPr lang="zh-CN" altLang="en-US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形式作表语，说明主语的内容。</a:t>
            </a:r>
            <a:endParaRPr lang="zh-CN" altLang="en-US" sz="14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9709" y="1255190"/>
            <a:ext cx="7955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</a:rPr>
              <a:t>课文中的其它例句：</a:t>
            </a:r>
            <a:endParaRPr lang="zh-CN" altLang="en-US" sz="1400" kern="1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</a:rPr>
              <a:t>1.How</a:t>
            </a:r>
            <a:r>
              <a:rPr lang="en-US" altLang="zh-CN" kern="100" dirty="0">
                <a:latin typeface="Times New Roman" panose="02020603050405020304" pitchFamily="18" charset="0"/>
              </a:rPr>
              <a:t>ever, you should avoid making this gesture in Brazil and Germany, as it is not considered polite.</a:t>
            </a:r>
            <a:endParaRPr lang="en-US" altLang="zh-CN" sz="1400" kern="1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latin typeface="Times New Roman" panose="02020603050405020304" pitchFamily="18" charset="0"/>
              </a:rPr>
              <a:t> </a:t>
            </a:r>
            <a:endParaRPr lang="en-US" altLang="zh-CN" sz="1400" kern="100" dirty="0">
              <a:latin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</a:rPr>
              <a:t>2. Elsewhere</a:t>
            </a:r>
            <a:r>
              <a:rPr lang="en-US" altLang="zh-CN" kern="100" dirty="0">
                <a:latin typeface="Times New Roman" panose="02020603050405020304" pitchFamily="18" charset="0"/>
              </a:rPr>
              <a:t>, people </a:t>
            </a:r>
            <a:r>
              <a:rPr lang="en-US" altLang="zh-CN" kern="100" dirty="0" err="1">
                <a:latin typeface="Times New Roman" panose="02020603050405020304" pitchFamily="18" charset="0"/>
              </a:rPr>
              <a:t>favour</a:t>
            </a:r>
            <a:r>
              <a:rPr lang="en-US" altLang="zh-CN" kern="100" dirty="0">
                <a:latin typeface="Times New Roman" panose="02020603050405020304" pitchFamily="18" charset="0"/>
              </a:rPr>
              <a:t> shaking hands, bowing from the waist, or nodding the head when they meet someone else.</a:t>
            </a:r>
            <a:endParaRPr lang="en-US" altLang="zh-CN" sz="1400" kern="100" dirty="0">
              <a:latin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</a:rPr>
              <a:t>3. A </a:t>
            </a:r>
            <a:r>
              <a:rPr lang="en-US" altLang="zh-CN" kern="100" dirty="0">
                <a:latin typeface="Times New Roman" panose="02020603050405020304" pitchFamily="18" charset="0"/>
              </a:rPr>
              <a:t>good way of saying “ I am full” is moving your hand in circles over your stomach after a meal.</a:t>
            </a:r>
            <a:endParaRPr lang="en-US" altLang="zh-CN" sz="1400" kern="100" dirty="0">
              <a:latin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</a:rPr>
              <a:t>4. Perhaps </a:t>
            </a:r>
            <a:r>
              <a:rPr lang="en-US" altLang="zh-CN" kern="100" dirty="0">
                <a:latin typeface="Times New Roman" panose="02020603050405020304" pitchFamily="18" charset="0"/>
              </a:rPr>
              <a:t>the best example is smiling.</a:t>
            </a:r>
            <a:endParaRPr lang="en-US" altLang="zh-CN" sz="1400" kern="100" dirty="0"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5498" y="855902"/>
            <a:ext cx="7076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en-US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</a:t>
            </a:r>
            <a:r>
              <a:rPr lang="en-US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ill</a:t>
            </a:r>
            <a:r>
              <a:rPr lang="en-US" altLang="zh-CN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en-US" altLang="zh-CN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blank with proper words and state their functions.</a:t>
            </a:r>
            <a:endParaRPr lang="en-US" altLang="zh-CN" sz="16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8624" y="1643346"/>
            <a:ext cx="83653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kern="100" dirty="0">
                <a:latin typeface="Times New Roman" panose="02020603050405020304" pitchFamily="18" charset="0"/>
              </a:rPr>
              <a:t>1.H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</a:rPr>
              <a:t>e</a:t>
            </a:r>
            <a:r>
              <a:rPr lang="en-US" altLang="zh-CN" kern="100" dirty="0">
                <a:latin typeface="Times New Roman" panose="02020603050405020304" pitchFamily="18" charset="0"/>
              </a:rPr>
              <a:t> was in low spirits and even consider _________ (go) away.</a:t>
            </a:r>
            <a:endParaRPr lang="en-US" altLang="zh-CN" sz="1400" kern="1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latin typeface="Times New Roman" panose="02020603050405020304" pitchFamily="18" charset="0"/>
              </a:rPr>
              <a:t>2. You should </a:t>
            </a:r>
            <a:r>
              <a:rPr lang="en-US" altLang="zh-CN" kern="100" dirty="0" err="1">
                <a:latin typeface="Times New Roman" panose="02020603050405020304" pitchFamily="18" charset="0"/>
              </a:rPr>
              <a:t>practise</a:t>
            </a:r>
            <a:r>
              <a:rPr lang="en-US" altLang="zh-CN" kern="100" dirty="0">
                <a:latin typeface="Times New Roman" panose="02020603050405020304" pitchFamily="18" charset="0"/>
              </a:rPr>
              <a:t> ________ (play) the piano every day.</a:t>
            </a:r>
            <a:endParaRPr lang="en-US" altLang="zh-CN" sz="1400" kern="1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latin typeface="Times New Roman" panose="02020603050405020304" pitchFamily="18" charset="0"/>
              </a:rPr>
              <a:t>3. You certainly mustn’t miss __________ (see) the wonderful film.</a:t>
            </a:r>
            <a:endParaRPr lang="en-US" altLang="zh-CN" sz="1400" kern="1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latin typeface="Times New Roman" panose="02020603050405020304" pitchFamily="18" charset="0"/>
              </a:rPr>
              <a:t>4. The doctor advised _________ (stay) longer in hospital.</a:t>
            </a:r>
            <a:endParaRPr lang="en-US" altLang="zh-CN" sz="1400" kern="1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latin typeface="Times New Roman" panose="02020603050405020304" pitchFamily="18" charset="0"/>
              </a:rPr>
              <a:t>5. Michael has delayed __________</a:t>
            </a: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</a:rPr>
              <a:t>w</a:t>
            </a:r>
            <a:r>
              <a:rPr lang="en-US" altLang="zh-CN" kern="100" dirty="0">
                <a:latin typeface="Times New Roman" panose="02020603050405020304" pitchFamily="18" charset="0"/>
              </a:rPr>
              <a:t>rite</a:t>
            </a: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en-US" altLang="zh-CN" kern="100" dirty="0">
                <a:latin typeface="Times New Roman" panose="02020603050405020304" pitchFamily="18" charset="0"/>
              </a:rPr>
              <a:t>o her until today.</a:t>
            </a:r>
            <a:endParaRPr lang="en-US" altLang="zh-CN" sz="1400" kern="1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latin typeface="Times New Roman" panose="02020603050405020304" pitchFamily="18" charset="0"/>
              </a:rPr>
              <a:t>6.Can you imagine____________ (leave) standing outside for a whole night.</a:t>
            </a:r>
            <a:endParaRPr lang="en-US" altLang="zh-CN" sz="1400" kern="1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latin typeface="Times New Roman" panose="02020603050405020304" pitchFamily="18" charset="0"/>
              </a:rPr>
              <a:t>7. Her job is __________(keep) the lecture hall as clean as possible.</a:t>
            </a:r>
            <a:endParaRPr lang="en-US" altLang="zh-CN" sz="1400" kern="1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latin typeface="Times New Roman" panose="02020603050405020304" pitchFamily="18" charset="0"/>
              </a:rPr>
              <a:t>8. One of his had habits is __________(bite) nails.</a:t>
            </a:r>
            <a:endParaRPr lang="en-US" altLang="zh-CN" sz="1400" kern="1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latin typeface="Times New Roman" panose="02020603050405020304" pitchFamily="18" charset="0"/>
              </a:rPr>
              <a:t>9. The </a:t>
            </a:r>
            <a:r>
              <a:rPr lang="en-US" altLang="zh-CN" kern="100" dirty="0" err="1">
                <a:latin typeface="Times New Roman" panose="02020603050405020304" pitchFamily="18" charset="0"/>
              </a:rPr>
              <a:t>maths</a:t>
            </a:r>
            <a:r>
              <a:rPr lang="en-US" altLang="zh-CN" kern="100" dirty="0">
                <a:latin typeface="Times New Roman" panose="02020603050405020304" pitchFamily="18" charset="0"/>
              </a:rPr>
              <a:t> problem is quite ___________ (puzzle).</a:t>
            </a:r>
            <a:endParaRPr lang="en-US" altLang="zh-CN" sz="1400" kern="1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latin typeface="Times New Roman" panose="02020603050405020304" pitchFamily="18" charset="0"/>
              </a:rPr>
              <a:t>10. They built the banks to prevent the area from ___________ (flood).</a:t>
            </a:r>
            <a:endParaRPr lang="en-US" altLang="zh-CN" sz="1400" kern="1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4757" y="45082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1.going 2. playing 3. seeing 4. staying 5. writing </a:t>
            </a:r>
            <a:endParaRPr lang="en-US" altLang="zh-CN" sz="1400" kern="1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6. being left 7. keeping 8. biting 9. puzzling 10. being flooded</a:t>
            </a:r>
            <a:endParaRPr lang="en-US" altLang="zh-CN" sz="1400" kern="10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4757" y="53253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zh-CN" altLang="en-US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动词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kern="100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ing</a:t>
            </a:r>
            <a:r>
              <a:rPr lang="zh-CN" altLang="en-US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形式作宾语，跟在动词后面，表示动作的承受者；动词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ing</a:t>
            </a:r>
            <a:r>
              <a:rPr lang="zh-CN" altLang="en-US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形式作表语常表示主语的内容或者主语具有的特征。</a:t>
            </a:r>
            <a:endParaRPr lang="zh-CN" altLang="en-US" sz="1400" kern="10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5964" y="781396"/>
            <a:ext cx="548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2"/>
                </a:solidFill>
                <a:latin typeface="+mn-ea"/>
              </a:rPr>
              <a:t>常见的只跟</a:t>
            </a:r>
            <a:r>
              <a:rPr lang="en-US" altLang="zh-CN" sz="2000" dirty="0" smtClean="0">
                <a:solidFill>
                  <a:schemeClr val="accent2"/>
                </a:solidFill>
                <a:latin typeface="+mn-ea"/>
              </a:rPr>
              <a:t>v-</a:t>
            </a:r>
            <a:r>
              <a:rPr lang="en-US" altLang="zh-CN" sz="2000" dirty="0" err="1" smtClean="0">
                <a:solidFill>
                  <a:schemeClr val="accent2"/>
                </a:solidFill>
                <a:latin typeface="+mn-ea"/>
              </a:rPr>
              <a:t>ing</a:t>
            </a:r>
            <a:r>
              <a:rPr lang="en-US" altLang="zh-CN" sz="2000" dirty="0" smtClean="0">
                <a:solidFill>
                  <a:schemeClr val="accent2"/>
                </a:solidFill>
                <a:latin typeface="+mn-ea"/>
              </a:rPr>
              <a:t> form</a:t>
            </a:r>
            <a:r>
              <a:rPr lang="zh-CN" altLang="en-US" sz="2000" dirty="0" smtClean="0">
                <a:solidFill>
                  <a:schemeClr val="accent2"/>
                </a:solidFill>
                <a:latin typeface="+mn-ea"/>
              </a:rPr>
              <a:t>作宾语的动词有哪些？</a:t>
            </a:r>
            <a:endParaRPr lang="zh-CN" altLang="en-US" sz="2000" dirty="0">
              <a:solidFill>
                <a:schemeClr val="accent2"/>
              </a:solidFill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5"/>
          <a:stretch>
            <a:fillRect/>
          </a:stretch>
        </p:blipFill>
        <p:spPr>
          <a:xfrm>
            <a:off x="7490460" y="665019"/>
            <a:ext cx="1877984" cy="295674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31520" y="1981076"/>
            <a:ext cx="63204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只跟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v-</a:t>
            </a:r>
            <a:r>
              <a:rPr lang="en-US" altLang="zh-CN" b="1" kern="100" dirty="0" err="1">
                <a:latin typeface="Times New Roman" panose="02020603050405020304" pitchFamily="18" charset="0"/>
              </a:rPr>
              <a:t>ing</a:t>
            </a:r>
            <a:r>
              <a:rPr lang="en-US" altLang="zh-CN" b="1" kern="100" dirty="0">
                <a:latin typeface="Times New Roman" panose="02020603050405020304" pitchFamily="18" charset="0"/>
              </a:rPr>
              <a:t> </a:t>
            </a:r>
            <a:r>
              <a:rPr lang="zh-CN" altLang="en-US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形式作宾语的动词有：</a:t>
            </a:r>
            <a:endParaRPr lang="zh-CN" altLang="en-US" b="1" kern="1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b="1" kern="100" dirty="0">
                <a:latin typeface="Times New Roman" panose="02020603050405020304" pitchFamily="18" charset="0"/>
              </a:rPr>
              <a:t>dmit </a:t>
            </a:r>
            <a:r>
              <a:rPr lang="zh-CN" altLang="en-US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承认 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appr</a:t>
            </a:r>
            <a:r>
              <a:rPr lang="en-US" altLang="zh-CN" b="1" kern="100" dirty="0">
                <a:latin typeface="Times New Roman" panose="02020603050405020304" pitchFamily="18" charset="0"/>
              </a:rPr>
              <a:t>eciate </a:t>
            </a:r>
            <a:r>
              <a:rPr lang="zh-CN" altLang="en-US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感激 </a:t>
            </a:r>
            <a:r>
              <a:rPr lang="en-US" altLang="zh-CN" b="1" kern="100" dirty="0">
                <a:latin typeface="Times New Roman" panose="02020603050405020304" pitchFamily="18" charset="0"/>
              </a:rPr>
              <a:t>avoid </a:t>
            </a:r>
            <a:r>
              <a:rPr lang="zh-CN" altLang="en-US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避免 </a:t>
            </a:r>
            <a:r>
              <a:rPr lang="en-US" altLang="zh-CN" b="1" kern="100" dirty="0">
                <a:latin typeface="Times New Roman" panose="02020603050405020304" pitchFamily="18" charset="0"/>
              </a:rPr>
              <a:t>consider </a:t>
            </a:r>
            <a:r>
              <a:rPr lang="zh-CN" altLang="en-US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考虑 </a:t>
            </a:r>
            <a:endParaRPr lang="en-US" altLang="zh-CN" b="1" kern="1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/>
            <a:r>
              <a:rPr lang="en-US" altLang="zh-CN" b="1" kern="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delay</a:t>
            </a:r>
            <a:r>
              <a:rPr lang="en-US" altLang="zh-CN" b="1" kern="100" dirty="0" smtClean="0">
                <a:latin typeface="Times New Roman" panose="02020603050405020304" pitchFamily="18" charset="0"/>
              </a:rPr>
              <a:t> </a:t>
            </a:r>
            <a:r>
              <a:rPr lang="zh-CN" altLang="en-US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耽搁 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resist</a:t>
            </a:r>
            <a:r>
              <a:rPr lang="en-US" altLang="zh-CN" b="1" kern="100" dirty="0">
                <a:latin typeface="Times New Roman" panose="02020603050405020304" pitchFamily="18" charset="0"/>
              </a:rPr>
              <a:t> </a:t>
            </a:r>
            <a:r>
              <a:rPr lang="zh-CN" altLang="en-US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抵制</a:t>
            </a:r>
            <a:endParaRPr lang="zh-CN" altLang="en-US" b="1" kern="1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men</a:t>
            </a:r>
            <a:r>
              <a:rPr lang="en-US" altLang="zh-CN" b="1" kern="100" dirty="0">
                <a:latin typeface="Times New Roman" panose="02020603050405020304" pitchFamily="18" charset="0"/>
              </a:rPr>
              <a:t>tion </a:t>
            </a:r>
            <a:r>
              <a:rPr lang="zh-CN" altLang="en-US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提及 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es</a:t>
            </a:r>
            <a:r>
              <a:rPr lang="en-US" altLang="zh-CN" b="1" kern="100" dirty="0">
                <a:latin typeface="Times New Roman" panose="02020603050405020304" pitchFamily="18" charset="0"/>
              </a:rPr>
              <a:t>cape </a:t>
            </a:r>
            <a:r>
              <a:rPr lang="zh-CN" altLang="en-US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避免 </a:t>
            </a:r>
            <a:r>
              <a:rPr lang="zh-CN" altLang="en-US" b="1" kern="100" dirty="0">
                <a:latin typeface="Times New Roman" panose="02020603050405020304" pitchFamily="18" charset="0"/>
              </a:rPr>
              <a:t>  </a:t>
            </a:r>
            <a:r>
              <a:rPr lang="en-US" altLang="zh-CN" b="1" kern="100" dirty="0">
                <a:latin typeface="Times New Roman" panose="02020603050405020304" pitchFamily="18" charset="0"/>
              </a:rPr>
              <a:t>practice </a:t>
            </a:r>
            <a:r>
              <a:rPr lang="zh-CN" altLang="en-US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练习 </a:t>
            </a:r>
            <a:r>
              <a:rPr lang="zh-CN" altLang="en-US" b="1" kern="100" dirty="0">
                <a:latin typeface="Times New Roman" panose="02020603050405020304" pitchFamily="18" charset="0"/>
              </a:rPr>
              <a:t>  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mind</a:t>
            </a:r>
            <a:r>
              <a:rPr lang="en-US" altLang="zh-CN" b="1" kern="100" dirty="0">
                <a:latin typeface="Times New Roman" panose="02020603050405020304" pitchFamily="18" charset="0"/>
              </a:rPr>
              <a:t> </a:t>
            </a:r>
            <a:r>
              <a:rPr lang="zh-CN" altLang="en-US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介意 </a:t>
            </a:r>
            <a:r>
              <a:rPr lang="zh-CN" altLang="en-US" b="1" kern="100" dirty="0">
                <a:latin typeface="Times New Roman" panose="02020603050405020304" pitchFamily="18" charset="0"/>
              </a:rPr>
              <a:t>  </a:t>
            </a:r>
            <a:endParaRPr lang="en-US" altLang="zh-CN" b="1" kern="100" dirty="0" smtClean="0">
              <a:latin typeface="Times New Roman" panose="02020603050405020304" pitchFamily="18" charset="0"/>
            </a:endParaRPr>
          </a:p>
          <a:p>
            <a:pPr algn="just"/>
            <a:r>
              <a:rPr lang="en-US" altLang="zh-CN" b="1" kern="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fancy</a:t>
            </a:r>
            <a:r>
              <a:rPr lang="en-US" altLang="zh-CN" b="1" kern="100" dirty="0" smtClean="0">
                <a:latin typeface="Times New Roman" panose="02020603050405020304" pitchFamily="18" charset="0"/>
              </a:rPr>
              <a:t>  </a:t>
            </a:r>
            <a:r>
              <a:rPr lang="zh-CN" altLang="en-US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想不到</a:t>
            </a:r>
            <a:endParaRPr lang="zh-CN" altLang="en-US" b="1" kern="1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finish</a:t>
            </a:r>
            <a:r>
              <a:rPr lang="en-US" altLang="zh-CN" b="1" kern="100" dirty="0">
                <a:latin typeface="Times New Roman" panose="02020603050405020304" pitchFamily="18" charset="0"/>
              </a:rPr>
              <a:t> </a:t>
            </a:r>
            <a:r>
              <a:rPr lang="zh-CN" altLang="en-US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完成 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risk</a:t>
            </a:r>
            <a:r>
              <a:rPr lang="en-US" altLang="zh-CN" b="1" kern="100" dirty="0">
                <a:latin typeface="Times New Roman" panose="02020603050405020304" pitchFamily="18" charset="0"/>
              </a:rPr>
              <a:t> </a:t>
            </a:r>
            <a:r>
              <a:rPr lang="zh-CN" altLang="en-US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冒险 </a:t>
            </a:r>
            <a:r>
              <a:rPr lang="zh-CN" altLang="en-US" b="1" kern="100" dirty="0">
                <a:latin typeface="Times New Roman" panose="02020603050405020304" pitchFamily="18" charset="0"/>
              </a:rPr>
              <a:t>  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su</a:t>
            </a:r>
            <a:r>
              <a:rPr lang="en-US" altLang="zh-CN" b="1" kern="100" dirty="0">
                <a:latin typeface="Times New Roman" panose="02020603050405020304" pitchFamily="18" charset="0"/>
              </a:rPr>
              <a:t>ggest </a:t>
            </a:r>
            <a:r>
              <a:rPr lang="zh-CN" altLang="en-US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建议 </a:t>
            </a:r>
            <a:r>
              <a:rPr lang="zh-CN" altLang="en-US" b="1" kern="100" dirty="0">
                <a:latin typeface="Times New Roman" panose="02020603050405020304" pitchFamily="18" charset="0"/>
              </a:rPr>
              <a:t>  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miss</a:t>
            </a:r>
            <a:r>
              <a:rPr lang="en-US" altLang="zh-CN" b="1" kern="100" dirty="0">
                <a:latin typeface="Times New Roman" panose="02020603050405020304" pitchFamily="18" charset="0"/>
              </a:rPr>
              <a:t>  </a:t>
            </a:r>
            <a:r>
              <a:rPr lang="zh-CN" altLang="en-US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错过 </a:t>
            </a:r>
            <a:r>
              <a:rPr lang="zh-CN" altLang="en-US" b="1" kern="100" dirty="0">
                <a:latin typeface="Times New Roman" panose="02020603050405020304" pitchFamily="18" charset="0"/>
              </a:rPr>
              <a:t> </a:t>
            </a:r>
            <a:endParaRPr lang="en-US" altLang="zh-CN" b="1" kern="100" dirty="0" smtClean="0">
              <a:latin typeface="Times New Roman" panose="02020603050405020304" pitchFamily="18" charset="0"/>
            </a:endParaRPr>
          </a:p>
          <a:p>
            <a:pPr algn="just"/>
            <a:r>
              <a:rPr lang="zh-CN" altLang="en-US" b="1" kern="100" dirty="0" smtClean="0">
                <a:latin typeface="Times New Roman" panose="02020603050405020304" pitchFamily="18" charset="0"/>
              </a:rPr>
              <a:t> </a:t>
            </a:r>
            <a:r>
              <a:rPr lang="en-US" altLang="zh-CN" b="1" kern="100" dirty="0">
                <a:latin typeface="Times New Roman" panose="02020603050405020304" pitchFamily="18" charset="0"/>
              </a:rPr>
              <a:t>imagine </a:t>
            </a:r>
            <a:r>
              <a:rPr lang="zh-CN" altLang="en-US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设想</a:t>
            </a:r>
            <a:endParaRPr lang="zh-CN" altLang="en-US" b="1" kern="100" dirty="0"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6146" y="764394"/>
            <a:ext cx="992579" cy="507831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kern="100" dirty="0">
                <a:latin typeface="Times New Roman" panose="02020603050405020304" pitchFamily="18" charset="0"/>
              </a:rPr>
              <a:t>Practice</a:t>
            </a:r>
            <a:endParaRPr lang="en-US" altLang="zh-CN" sz="1400" kern="1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6146" y="16511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altLang="zh-CN" b="1" kern="100" dirty="0">
                <a:latin typeface="Times New Roman" panose="02020603050405020304" pitchFamily="18" charset="0"/>
              </a:rPr>
              <a:t>Activity 1 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en-US" altLang="zh-CN" b="1" kern="100" dirty="0">
                <a:latin typeface="Times New Roman" panose="02020603050405020304" pitchFamily="18" charset="0"/>
              </a:rPr>
              <a:t>omplete the passage with the correct forms of the words and phrases in the box.</a:t>
            </a:r>
            <a:endParaRPr lang="en-US" altLang="zh-CN" kern="100" dirty="0">
              <a:latin typeface="Times New Roman" panose="02020603050405020304" pitchFamily="18" charset="0"/>
            </a:endParaRPr>
          </a:p>
        </p:txBody>
      </p:sp>
      <p:pic>
        <p:nvPicPr>
          <p:cNvPr id="2050" name="Picture 2" descr="C:\Users\ADMINI~1\AppData\Local\Temp\ksohtml3344\wps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93" y="2297439"/>
            <a:ext cx="7469891" cy="108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144385" y="3604874"/>
            <a:ext cx="76172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kern="100" dirty="0">
                <a:latin typeface="Times New Roman" panose="02020603050405020304" pitchFamily="18" charset="0"/>
              </a:rPr>
              <a:t> Reading body language is not an easy task. It can be_______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</a:rPr>
              <a:t>______ because interpreting the signs that another person shows requires_______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</a:rPr>
              <a:t>_____. In this sense, it can be compared to a doctor__________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</a:rPr>
              <a:t>__________.</a:t>
            </a:r>
            <a:endParaRPr lang="en-US" altLang="zh-CN" sz="1400" kern="1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latin typeface="Times New Roman" panose="02020603050405020304" pitchFamily="18" charset="0"/>
              </a:rPr>
              <a:t>  __________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</a:rPr>
              <a:t>__________ is also key to reading people’s body language accurately. For example, when ______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</a:rPr>
              <a:t>_____, some people avoid eye contact. By contrast, others may_____</a:t>
            </a: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en-US" altLang="zh-CN" kern="100" dirty="0">
                <a:latin typeface="Times New Roman" panose="02020603050405020304" pitchFamily="18" charset="0"/>
              </a:rPr>
              <a:t>_____ eye contact even longer than usual.</a:t>
            </a:r>
            <a:endParaRPr lang="en-US" altLang="zh-CN" sz="1400" kern="1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5592" y="5417390"/>
            <a:ext cx="8750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</a:rPr>
              <a:t>1.challenging 2. considering the whole picture 3. Evaluating a patient’s condition </a:t>
            </a:r>
            <a:endParaRPr lang="en-US" altLang="zh-CN" kern="100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altLang="zh-CN" kern="1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</a:rPr>
              <a:t>. Considering individual differences 5. lying 6.  maintain</a:t>
            </a:r>
            <a:endParaRPr lang="en-US" altLang="zh-CN" sz="1400" kern="100" dirty="0"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5621" y="764531"/>
            <a:ext cx="8049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en-US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1600" b="1" kern="100" dirty="0">
                <a:latin typeface="Times New Roman" panose="02020603050405020304" pitchFamily="18" charset="0"/>
                <a:ea typeface="宋体-简"/>
                <a:cs typeface="Times New Roman" panose="02020603050405020304" pitchFamily="18" charset="0"/>
              </a:rPr>
              <a:t>Talk about the body language you can read from the following pictures. Use at least one –</a:t>
            </a:r>
            <a:r>
              <a:rPr lang="en-US" altLang="zh-CN" sz="1600" b="1" kern="100" dirty="0" err="1">
                <a:latin typeface="Times New Roman" panose="02020603050405020304" pitchFamily="18" charset="0"/>
                <a:ea typeface="宋体-简"/>
                <a:cs typeface="Times New Roman" panose="02020603050405020304" pitchFamily="18" charset="0"/>
              </a:rPr>
              <a:t>ing</a:t>
            </a:r>
            <a:r>
              <a:rPr lang="en-US" altLang="zh-CN" sz="1600" b="1" kern="100" dirty="0">
                <a:latin typeface="Times New Roman" panose="02020603050405020304" pitchFamily="18" charset="0"/>
                <a:ea typeface="宋体-简"/>
                <a:cs typeface="Times New Roman" panose="02020603050405020304" pitchFamily="18" charset="0"/>
              </a:rPr>
              <a:t> form for each picture.</a:t>
            </a:r>
            <a:endParaRPr lang="en-US" altLang="zh-CN" sz="16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I~1\AppData\Local\Temp\ksohtml3344\wps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87" y="1943793"/>
            <a:ext cx="57626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21672" y="4412308"/>
            <a:ext cx="8057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marR="0" lvl="3" indent="-2286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-简"/>
              </a:rPr>
              <a:t>T</a:t>
            </a:r>
            <a:r>
              <a:rPr lang="en-US" altLang="zh-CN" kern="100" dirty="0">
                <a:solidFill>
                  <a:srgbClr val="C00000"/>
                </a:solidFill>
                <a:latin typeface="宋体-简"/>
              </a:rPr>
              <a:t>he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-简"/>
              </a:rPr>
              <a:t> man enjoys looking at himself in the mirror.</a:t>
            </a:r>
            <a:endParaRPr lang="en-US" altLang="zh-CN" kern="1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1600200" marR="0" lvl="3" indent="-2286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-简"/>
              </a:rPr>
              <a:t>The woman shows her impatience by looking at her watch.</a:t>
            </a:r>
            <a:endParaRPr lang="en-US" altLang="zh-CN" kern="1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1600200" marR="0" lvl="3" indent="-2286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-简"/>
              </a:rPr>
              <a:t>The boy is fearful, trying to run away from an angry dog.</a:t>
            </a:r>
            <a:endParaRPr lang="en-US" altLang="zh-CN" kern="100" dirty="0"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英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4389</Words>
  <Application>WPS 演示</Application>
  <PresentationFormat>宽屏</PresentationFormat>
  <Paragraphs>108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楷体</vt:lpstr>
      <vt:lpstr>Calibri Light</vt:lpstr>
      <vt:lpstr>Times New Roman</vt:lpstr>
      <vt:lpstr>Segoe UI</vt:lpstr>
      <vt:lpstr>南宋书局体</vt:lpstr>
      <vt:lpstr>宋体-简</vt:lpstr>
      <vt:lpstr>Calibri</vt:lpstr>
      <vt:lpstr>GungsuhChe</vt:lpstr>
      <vt:lpstr>Arial Unicode MS</vt:lpstr>
      <vt:lpstr>等线</vt:lpstr>
      <vt:lpstr>Office 主题</vt:lpstr>
      <vt:lpstr>英语</vt:lpstr>
      <vt:lpstr>Unit 4 Body Language Discovering Useful Structures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Hannah</cp:lastModifiedBy>
  <cp:revision>88</cp:revision>
  <dcterms:created xsi:type="dcterms:W3CDTF">2020-01-14T10:19:00Z</dcterms:created>
  <dcterms:modified xsi:type="dcterms:W3CDTF">2021-08-15T09:15:16Z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6D83A467C539466C873C6B68B7BCA84E</vt:lpwstr>
  </property>
</Properties>
</file>