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16"/>
  </p:notesMasterIdLst>
  <p:sldIdLst>
    <p:sldId id="329" r:id="rId4"/>
    <p:sldId id="370" r:id="rId5"/>
    <p:sldId id="371" r:id="rId6"/>
    <p:sldId id="333" r:id="rId7"/>
    <p:sldId id="334" r:id="rId8"/>
    <p:sldId id="335" r:id="rId9"/>
    <p:sldId id="336" r:id="rId10"/>
    <p:sldId id="337" r:id="rId11"/>
    <p:sldId id="328" r:id="rId12"/>
    <p:sldId id="345" r:id="rId13"/>
    <p:sldId id="343" r:id="rId14"/>
    <p:sldId id="346" r:id="rId15"/>
    <p:sldId id="327" r:id="rId17"/>
    <p:sldId id="350" r:id="rId18"/>
    <p:sldId id="351" r:id="rId19"/>
    <p:sldId id="355" r:id="rId20"/>
    <p:sldId id="358" r:id="rId21"/>
    <p:sldId id="357" r:id="rId22"/>
    <p:sldId id="360" r:id="rId23"/>
    <p:sldId id="365" r:id="rId24"/>
    <p:sldId id="340" r:id="rId25"/>
    <p:sldId id="372" r:id="rId26"/>
    <p:sldId id="373" r:id="rId27"/>
    <p:sldId id="374" r:id="rId28"/>
    <p:sldId id="375" r:id="rId29"/>
    <p:sldId id="376" r:id="rId30"/>
    <p:sldId id="377" r:id="rId31"/>
    <p:sldId id="378" r:id="rId32"/>
    <p:sldId id="364" r:id="rId33"/>
    <p:sldId id="330" r:id="rId34"/>
  </p:sldIdLst>
  <p:sldSz cx="12192000" cy="6858000"/>
  <p:notesSz cx="7103745" cy="10234295"/>
  <p:custDataLst>
    <p:tags r:id="rId3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5" d="100"/>
          <a:sy n="55" d="100"/>
        </p:scale>
        <p:origin x="90" y="13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8" Type="http://schemas.openxmlformats.org/officeDocument/2006/relationships/tags" Target="tags/tag1.xml"/><Relationship Id="rId37" Type="http://schemas.openxmlformats.org/officeDocument/2006/relationships/tableStyles" Target="tableStyles.xml"/><Relationship Id="rId36" Type="http://schemas.openxmlformats.org/officeDocument/2006/relationships/viewProps" Target="viewProps.xml"/><Relationship Id="rId35" Type="http://schemas.openxmlformats.org/officeDocument/2006/relationships/presProps" Target="presProps.xml"/><Relationship Id="rId34" Type="http://schemas.openxmlformats.org/officeDocument/2006/relationships/slide" Target="slides/slide30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image" Target="../media/image41.emf"/><Relationship Id="rId1" Type="http://schemas.openxmlformats.org/officeDocument/2006/relationships/image" Target="../media/image40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e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image" Target="../media/image4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e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image" Target="../media/image47.e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emf"/><Relationship Id="rId2" Type="http://schemas.openxmlformats.org/officeDocument/2006/relationships/image" Target="../media/image50.emf"/><Relationship Id="rId1" Type="http://schemas.openxmlformats.org/officeDocument/2006/relationships/image" Target="../media/image49.e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image" Target="../media/image51.emf"/></Relationships>
</file>

<file path=ppt/drawings/_rels/vmlDrawing18.vml.rels><?xml version="1.0" encoding="UTF-8" standalone="yes"?>
<Relationships xmlns="http://schemas.openxmlformats.org/package/2006/relationships"><Relationship Id="rId4" Type="http://schemas.openxmlformats.org/officeDocument/2006/relationships/image" Target="../media/image57.wmf"/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2.vml.rels><?xml version="1.0" encoding="UTF-8" standalone="yes"?>
<Relationships xmlns="http://schemas.openxmlformats.org/package/2006/relationships"><Relationship Id="rId4" Type="http://schemas.openxmlformats.org/officeDocument/2006/relationships/image" Target="../media/image6.wmf"/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7" Type="http://schemas.openxmlformats.org/officeDocument/2006/relationships/image" Target="../media/image23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7" Type="http://schemas.openxmlformats.org/officeDocument/2006/relationships/image" Target="../media/image36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3336F-6CD9-41E6-8359-DF8CFEEB08CA}" type="slidenum">
              <a:rPr lang="zh-CN" altLang="en-US" smtClean="0"/>
            </a:fld>
            <a:endParaRPr lang="en-US" altLang="zh-CN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1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1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标题 33793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3795" name="文本占位符 33794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3796" name="日期占位符 33795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fld id="{BB962C8B-B14F-4D97-AF65-F5344CB8AC3E}" type="datetime1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3797" name="页脚占位符 33796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3798" name="灯片编号占位符 33797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vmlDrawing" Target="../drawings/vmlDrawing4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0.wmf"/><Relationship Id="rId3" Type="http://schemas.openxmlformats.org/officeDocument/2006/relationships/oleObject" Target="../embeddings/oleObject9.bin"/><Relationship Id="rId2" Type="http://schemas.openxmlformats.org/officeDocument/2006/relationships/image" Target="../media/image9.wmf"/><Relationship Id="rId1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5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2.wmf"/><Relationship Id="rId2" Type="http://schemas.openxmlformats.org/officeDocument/2006/relationships/oleObject" Target="../embeddings/oleObject10.bin"/><Relationship Id="rId1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6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2" Type="http://schemas.openxmlformats.org/officeDocument/2006/relationships/image" Target="../media/image13.wmf"/><Relationship Id="rId1" Type="http://schemas.openxmlformats.org/officeDocument/2006/relationships/oleObject" Target="../embeddings/oleObject11.bin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image" Target="../media/image20.wmf"/><Relationship Id="rId8" Type="http://schemas.openxmlformats.org/officeDocument/2006/relationships/oleObject" Target="../embeddings/oleObject17.bin"/><Relationship Id="rId7" Type="http://schemas.openxmlformats.org/officeDocument/2006/relationships/image" Target="../media/image19.png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7.wmf"/><Relationship Id="rId3" Type="http://schemas.openxmlformats.org/officeDocument/2006/relationships/oleObject" Target="../embeddings/oleObject15.bin"/><Relationship Id="rId2" Type="http://schemas.openxmlformats.org/officeDocument/2006/relationships/image" Target="../media/image16.wmf"/><Relationship Id="rId19" Type="http://schemas.openxmlformats.org/officeDocument/2006/relationships/vmlDrawing" Target="../drawings/vmlDrawing7.vml"/><Relationship Id="rId18" Type="http://schemas.openxmlformats.org/officeDocument/2006/relationships/slideLayout" Target="../slideLayouts/slideLayout7.xml"/><Relationship Id="rId17" Type="http://schemas.openxmlformats.org/officeDocument/2006/relationships/image" Target="../media/image24.wmf"/><Relationship Id="rId16" Type="http://schemas.openxmlformats.org/officeDocument/2006/relationships/oleObject" Target="../embeddings/oleObject21.bin"/><Relationship Id="rId15" Type="http://schemas.openxmlformats.org/officeDocument/2006/relationships/image" Target="../media/image23.wmf"/><Relationship Id="rId14" Type="http://schemas.openxmlformats.org/officeDocument/2006/relationships/oleObject" Target="../embeddings/oleObject20.bin"/><Relationship Id="rId13" Type="http://schemas.openxmlformats.org/officeDocument/2006/relationships/image" Target="../media/image22.wmf"/><Relationship Id="rId12" Type="http://schemas.openxmlformats.org/officeDocument/2006/relationships/oleObject" Target="../embeddings/oleObject19.bin"/><Relationship Id="rId11" Type="http://schemas.openxmlformats.org/officeDocument/2006/relationships/image" Target="../media/image21.wmf"/><Relationship Id="rId10" Type="http://schemas.openxmlformats.org/officeDocument/2006/relationships/oleObject" Target="../embeddings/oleObject18.bin"/><Relationship Id="rId1" Type="http://schemas.openxmlformats.org/officeDocument/2006/relationships/oleObject" Target="../embeddings/oleObject14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8.png"/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image" Target="../media/image25.png"/></Relationships>
</file>

<file path=ppt/slides/_rels/slide19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8.vml"/><Relationship Id="rId4" Type="http://schemas.openxmlformats.org/officeDocument/2006/relationships/slideLayout" Target="../slideLayouts/slideLayout7.xml"/><Relationship Id="rId3" Type="http://schemas.openxmlformats.org/officeDocument/2006/relationships/oleObject" Target="../embeddings/oleObject23.bin"/><Relationship Id="rId2" Type="http://schemas.openxmlformats.org/officeDocument/2006/relationships/image" Target="../media/image29.wmf"/><Relationship Id="rId1" Type="http://schemas.openxmlformats.org/officeDocument/2006/relationships/oleObject" Target="../embeddings/oleObject22.bin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wmf"/><Relationship Id="rId1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8.bin"/><Relationship Id="rId8" Type="http://schemas.openxmlformats.org/officeDocument/2006/relationships/image" Target="../media/image33.wmf"/><Relationship Id="rId7" Type="http://schemas.openxmlformats.org/officeDocument/2006/relationships/oleObject" Target="../embeddings/oleObject27.bin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31.wmf"/><Relationship Id="rId3" Type="http://schemas.openxmlformats.org/officeDocument/2006/relationships/oleObject" Target="../embeddings/oleObject25.bin"/><Relationship Id="rId2" Type="http://schemas.openxmlformats.org/officeDocument/2006/relationships/image" Target="../media/image30.wmf"/><Relationship Id="rId17" Type="http://schemas.openxmlformats.org/officeDocument/2006/relationships/vmlDrawing" Target="../drawings/vmlDrawing9.vml"/><Relationship Id="rId16" Type="http://schemas.openxmlformats.org/officeDocument/2006/relationships/slideLayout" Target="../slideLayouts/slideLayout7.xml"/><Relationship Id="rId15" Type="http://schemas.openxmlformats.org/officeDocument/2006/relationships/image" Target="../media/image37.png"/><Relationship Id="rId14" Type="http://schemas.openxmlformats.org/officeDocument/2006/relationships/image" Target="../media/image36.wmf"/><Relationship Id="rId13" Type="http://schemas.openxmlformats.org/officeDocument/2006/relationships/oleObject" Target="../embeddings/oleObject30.bin"/><Relationship Id="rId12" Type="http://schemas.openxmlformats.org/officeDocument/2006/relationships/image" Target="../media/image35.wmf"/><Relationship Id="rId11" Type="http://schemas.openxmlformats.org/officeDocument/2006/relationships/oleObject" Target="../embeddings/oleObject29.bin"/><Relationship Id="rId10" Type="http://schemas.openxmlformats.org/officeDocument/2006/relationships/image" Target="../media/image34.wmf"/><Relationship Id="rId1" Type="http://schemas.openxmlformats.org/officeDocument/2006/relationships/oleObject" Target="../embeddings/oleObject24.bin"/></Relationships>
</file>

<file path=ppt/slides/_rels/slide21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0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9.wmf"/><Relationship Id="rId3" Type="http://schemas.openxmlformats.org/officeDocument/2006/relationships/oleObject" Target="../embeddings/oleObject32.bin"/><Relationship Id="rId2" Type="http://schemas.openxmlformats.org/officeDocument/2006/relationships/image" Target="../media/image38.wmf"/><Relationship Id="rId1" Type="http://schemas.openxmlformats.org/officeDocument/2006/relationships/oleObject" Target="../embeddings/oleObject31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1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42.e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41.emf"/><Relationship Id="rId3" Type="http://schemas.openxmlformats.org/officeDocument/2006/relationships/oleObject" Target="../embeddings/oleObject34.bin"/><Relationship Id="rId2" Type="http://schemas.openxmlformats.org/officeDocument/2006/relationships/image" Target="../media/image40.emf"/><Relationship Id="rId1" Type="http://schemas.openxmlformats.org/officeDocument/2006/relationships/oleObject" Target="../embeddings/oleObject33.bin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2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3.emf"/><Relationship Id="rId1" Type="http://schemas.openxmlformats.org/officeDocument/2006/relationships/oleObject" Target="../embeddings/oleObject36.bin"/></Relationships>
</file>

<file path=ppt/slides/_rels/slide24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3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5.emf"/><Relationship Id="rId3" Type="http://schemas.openxmlformats.org/officeDocument/2006/relationships/oleObject" Target="../embeddings/oleObject38.bin"/><Relationship Id="rId2" Type="http://schemas.openxmlformats.org/officeDocument/2006/relationships/image" Target="../media/image44.emf"/><Relationship Id="rId1" Type="http://schemas.openxmlformats.org/officeDocument/2006/relationships/oleObject" Target="../embeddings/oleObject37.bin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4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6.emf"/><Relationship Id="rId1" Type="http://schemas.openxmlformats.org/officeDocument/2006/relationships/oleObject" Target="../embeddings/oleObject39.bin"/></Relationships>
</file>

<file path=ppt/slides/_rels/slide26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5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8.emf"/><Relationship Id="rId3" Type="http://schemas.openxmlformats.org/officeDocument/2006/relationships/oleObject" Target="../embeddings/oleObject41.bin"/><Relationship Id="rId2" Type="http://schemas.openxmlformats.org/officeDocument/2006/relationships/image" Target="../media/image47.emf"/><Relationship Id="rId1" Type="http://schemas.openxmlformats.org/officeDocument/2006/relationships/oleObject" Target="../embeddings/oleObject40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6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45.e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50.emf"/><Relationship Id="rId3" Type="http://schemas.openxmlformats.org/officeDocument/2006/relationships/oleObject" Target="../embeddings/oleObject43.bin"/><Relationship Id="rId2" Type="http://schemas.openxmlformats.org/officeDocument/2006/relationships/image" Target="../media/image49.emf"/><Relationship Id="rId1" Type="http://schemas.openxmlformats.org/officeDocument/2006/relationships/oleObject" Target="../embeddings/oleObject42.bin"/></Relationships>
</file>

<file path=ppt/slides/_rels/slide28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7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52.emf"/><Relationship Id="rId3" Type="http://schemas.openxmlformats.org/officeDocument/2006/relationships/oleObject" Target="../embeddings/oleObject46.bin"/><Relationship Id="rId2" Type="http://schemas.openxmlformats.org/officeDocument/2006/relationships/image" Target="../media/image51.emf"/><Relationship Id="rId1" Type="http://schemas.openxmlformats.org/officeDocument/2006/relationships/oleObject" Target="../embeddings/oleObject45.bin"/></Relationships>
</file>

<file path=ppt/slides/_rels/slide29.xml.rels><?xml version="1.0" encoding="UTF-8" standalone="yes"?>
<Relationships xmlns="http://schemas.openxmlformats.org/package/2006/relationships"><Relationship Id="rId9" Type="http://schemas.openxmlformats.org/officeDocument/2006/relationships/image" Target="../media/image57.wmf"/><Relationship Id="rId8" Type="http://schemas.openxmlformats.org/officeDocument/2006/relationships/oleObject" Target="../embeddings/oleObject50.bin"/><Relationship Id="rId7" Type="http://schemas.openxmlformats.org/officeDocument/2006/relationships/image" Target="../media/image56.wmf"/><Relationship Id="rId6" Type="http://schemas.openxmlformats.org/officeDocument/2006/relationships/oleObject" Target="../embeddings/oleObject49.bin"/><Relationship Id="rId5" Type="http://schemas.openxmlformats.org/officeDocument/2006/relationships/image" Target="../media/image55.wmf"/><Relationship Id="rId4" Type="http://schemas.openxmlformats.org/officeDocument/2006/relationships/oleObject" Target="../embeddings/oleObject48.bin"/><Relationship Id="rId3" Type="http://schemas.openxmlformats.org/officeDocument/2006/relationships/image" Target="../media/image54.wmf"/><Relationship Id="rId2" Type="http://schemas.openxmlformats.org/officeDocument/2006/relationships/oleObject" Target="../embeddings/oleObject47.bin"/><Relationship Id="rId11" Type="http://schemas.openxmlformats.org/officeDocument/2006/relationships/vmlDrawing" Target="../drawings/vmlDrawing18.vml"/><Relationship Id="rId10" Type="http://schemas.openxmlformats.org/officeDocument/2006/relationships/slideLayout" Target="../slideLayouts/slideLayout7.xml"/><Relationship Id="rId1" Type="http://schemas.openxmlformats.org/officeDocument/2006/relationships/image" Target="../media/image53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6.wmf"/><Relationship Id="rId7" Type="http://schemas.openxmlformats.org/officeDocument/2006/relationships/oleObject" Target="../embeddings/oleObject5.bin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Relationship Id="rId3" Type="http://schemas.openxmlformats.org/officeDocument/2006/relationships/oleObject" Target="../embeddings/oleObject3.bin"/><Relationship Id="rId2" Type="http://schemas.openxmlformats.org/officeDocument/2006/relationships/image" Target="../media/image3.wmf"/><Relationship Id="rId10" Type="http://schemas.openxmlformats.org/officeDocument/2006/relationships/vmlDrawing" Target="../drawings/vmlDrawing2.vml"/><Relationship Id="rId1" Type="http://schemas.openxmlformats.org/officeDocument/2006/relationships/oleObject" Target="../embeddings/oleObject2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3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8.wmf"/><Relationship Id="rId3" Type="http://schemas.openxmlformats.org/officeDocument/2006/relationships/oleObject" Target="../embeddings/oleObject7.bin"/><Relationship Id="rId2" Type="http://schemas.openxmlformats.org/officeDocument/2006/relationships/image" Target="../media/image7.wmf"/><Relationship Id="rId1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943689" y="97366"/>
            <a:ext cx="2533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</a:rPr>
              <a:t>人教</a:t>
            </a:r>
            <a:r>
              <a:rPr lang="en-US" altLang="zh-CN" b="1">
                <a:solidFill>
                  <a:schemeClr val="accent1"/>
                </a:solidFill>
              </a:rPr>
              <a:t>A</a:t>
            </a:r>
            <a:r>
              <a:rPr lang="zh-CN" altLang="en-US" b="1">
                <a:solidFill>
                  <a:schemeClr val="accent1"/>
                </a:solidFill>
              </a:rPr>
              <a:t>版 必修 第一册</a:t>
            </a:r>
            <a:endParaRPr lang="zh-CN" altLang="en-US" b="1">
              <a:solidFill>
                <a:schemeClr val="accent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592070" y="2978785"/>
            <a:ext cx="860933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>
                <a:solidFill>
                  <a:srgbClr val="648BAE"/>
                </a:solidFill>
                <a:latin typeface="字魂27号-布丁体" panose="00000500000000000000" charset="-122"/>
                <a:ea typeface="字魂27号-布丁体" panose="00000500000000000000" charset="-122"/>
                <a:cs typeface="字魂27号-布丁体" panose="00000500000000000000" charset="-122"/>
              </a:rPr>
              <a:t>1.2   集合间的基本关系</a:t>
            </a:r>
            <a:endParaRPr lang="zh-CN" altLang="en-US" sz="6000">
              <a:solidFill>
                <a:srgbClr val="648BAE"/>
              </a:solidFill>
              <a:latin typeface="字魂27号-布丁体" panose="00000500000000000000" charset="-122"/>
              <a:ea typeface="字魂27号-布丁体" panose="00000500000000000000" charset="-122"/>
              <a:cs typeface="字魂27号-布丁体" panose="000005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1188" y="1500188"/>
            <a:ext cx="828675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defTabSz="914400">
              <a:buClrTx/>
              <a:buSzTx/>
              <a:buFont typeface="Arial" panose="020B0604020202020204" pitchFamily="34" charset="0"/>
              <a:defRPr/>
            </a:pPr>
            <a:r>
              <a:rPr kumimoji="0" lang="zh-CN" sz="2800" b="1" kern="1200" cap="none" spc="0" normalizeH="0" baseline="0" noProof="0">
                <a:latin typeface="+mn-ea"/>
                <a:ea typeface="+mn-ea"/>
                <a:cs typeface="+mn-cs"/>
              </a:rPr>
              <a:t>思考</a:t>
            </a:r>
            <a:r>
              <a:rPr kumimoji="0" lang="en-US" altLang="zh-CN" sz="2800" b="1" kern="1200" cap="none" spc="0" normalizeH="0" baseline="0" noProof="0">
                <a:latin typeface="+mn-ea"/>
                <a:ea typeface="+mn-ea"/>
                <a:cs typeface="+mn-cs"/>
              </a:rPr>
              <a:t>2</a:t>
            </a:r>
            <a:r>
              <a:rPr kumimoji="0" lang="zh-CN" altLang="en-US" sz="2800" b="1" kern="1200" cap="none" spc="0" normalizeH="0" baseline="0" noProof="0">
                <a:latin typeface="+mn-ea"/>
                <a:ea typeface="+mn-ea"/>
                <a:cs typeface="+mn-cs"/>
              </a:rPr>
              <a:t>：与实数中的结论</a:t>
            </a:r>
            <a:endParaRPr kumimoji="0" lang="en-US" altLang="zh-CN" sz="2800" b="1" kern="1200" cap="none" spc="0" normalizeH="0" baseline="0" noProof="0">
              <a:latin typeface="+mn-ea"/>
              <a:ea typeface="+mn-ea"/>
              <a:cs typeface="+mn-cs"/>
            </a:endParaRPr>
          </a:p>
          <a:p>
            <a:pPr marR="0" defTabSz="914400">
              <a:buClrTx/>
              <a:buSzTx/>
              <a:buFont typeface="Arial" panose="020B0604020202020204" pitchFamily="34" charset="0"/>
              <a:defRPr/>
            </a:pPr>
            <a:r>
              <a:rPr kumimoji="0" lang="zh-CN" altLang="en-US" sz="2800" b="1" kern="1200" cap="none" spc="0" normalizeH="0" baseline="0" noProof="0">
                <a:latin typeface="+mn-ea"/>
                <a:ea typeface="+mn-ea"/>
                <a:cs typeface="+mn-cs"/>
              </a:rPr>
              <a:t>     “若</a:t>
            </a:r>
            <a:r>
              <a:rPr kumimoji="0" lang="en-US" altLang="zh-CN" sz="2800" b="1" kern="1200" cap="none" spc="0" normalizeH="0" baseline="0" noProof="0">
                <a:latin typeface="+mn-ea"/>
                <a:ea typeface="+mn-ea"/>
                <a:cs typeface="+mn-cs"/>
              </a:rPr>
              <a:t>a ≥b,</a:t>
            </a:r>
            <a:r>
              <a:rPr kumimoji="0" lang="zh-CN" altLang="en-US" sz="2800" b="1" kern="1200" cap="none" spc="0" normalizeH="0" baseline="0" noProof="0">
                <a:latin typeface="+mn-ea"/>
                <a:ea typeface="+mn-ea"/>
                <a:cs typeface="+mn-cs"/>
              </a:rPr>
              <a:t>且</a:t>
            </a:r>
            <a:r>
              <a:rPr kumimoji="0" lang="en-US" altLang="zh-CN" sz="2800" b="1" kern="1200" cap="none" spc="0" normalizeH="0" baseline="0" noProof="0">
                <a:latin typeface="+mn-ea"/>
                <a:ea typeface="+mn-ea"/>
                <a:cs typeface="+mn-cs"/>
              </a:rPr>
              <a:t>b ≥a,</a:t>
            </a:r>
            <a:r>
              <a:rPr kumimoji="0" lang="zh-CN" altLang="en-US" sz="2800" b="1" kern="1200" cap="none" spc="0" normalizeH="0" baseline="0" noProof="0">
                <a:latin typeface="+mn-ea"/>
                <a:ea typeface="+mn-ea"/>
                <a:cs typeface="+mn-cs"/>
              </a:rPr>
              <a:t>则</a:t>
            </a:r>
            <a:r>
              <a:rPr kumimoji="0" lang="en-US" altLang="zh-CN" sz="2800" b="1" kern="1200" cap="none" spc="0" normalizeH="0" baseline="0" noProof="0">
                <a:latin typeface="+mn-ea"/>
                <a:ea typeface="+mn-ea"/>
                <a:cs typeface="+mn-cs"/>
              </a:rPr>
              <a:t>a=b</a:t>
            </a:r>
            <a:r>
              <a:rPr kumimoji="0" lang="en-US" sz="2800" b="1" kern="1200" cap="none" spc="0" normalizeH="0" baseline="0" noProof="0">
                <a:latin typeface="+mn-ea"/>
                <a:ea typeface="+mn-ea"/>
                <a:cs typeface="+mn-cs"/>
              </a:rPr>
              <a:t> </a:t>
            </a:r>
            <a:r>
              <a:rPr kumimoji="0" lang="zh-CN" altLang="en-US" sz="2800" b="1" kern="1200" cap="none" spc="0" normalizeH="0" baseline="0" noProof="0">
                <a:latin typeface="+mn-ea"/>
                <a:ea typeface="+mn-ea"/>
                <a:cs typeface="+mn-cs"/>
              </a:rPr>
              <a:t>”</a:t>
            </a:r>
            <a:endParaRPr kumimoji="0" lang="en-US" altLang="zh-CN" sz="2800" b="1" kern="1200" cap="none" spc="0" normalizeH="0" baseline="0" noProof="0">
              <a:latin typeface="+mn-ea"/>
              <a:ea typeface="+mn-ea"/>
              <a:cs typeface="+mn-cs"/>
            </a:endParaRPr>
          </a:p>
          <a:p>
            <a:pPr marR="0" defTabSz="914400">
              <a:buClrTx/>
              <a:buSzTx/>
              <a:buFont typeface="Arial" panose="020B0604020202020204" pitchFamily="34" charset="0"/>
              <a:defRPr/>
            </a:pPr>
            <a:r>
              <a:rPr kumimoji="0" lang="zh-CN" altLang="en-US" sz="2800" b="1" kern="1200" cap="none" spc="0" normalizeH="0" baseline="0" noProof="0">
                <a:latin typeface="+mn-ea"/>
                <a:ea typeface="+mn-ea"/>
                <a:cs typeface="+mn-cs"/>
              </a:rPr>
              <a:t>相类比，在集合中，你能得出什么结论</a:t>
            </a:r>
            <a:r>
              <a:rPr kumimoji="0" lang="en-US" sz="2800" b="1" kern="1200" cap="none" spc="0" normalizeH="0" baseline="0" noProof="0">
                <a:latin typeface="+mn-ea"/>
                <a:ea typeface="+mn-ea"/>
                <a:cs typeface="+mn-cs"/>
              </a:rPr>
              <a:t>?</a:t>
            </a:r>
            <a:endParaRPr kumimoji="0" lang="en-US" altLang="en-US" sz="2800" b="1" kern="1200" cap="none" spc="0" normalizeH="0" baseline="0" noProof="0"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7" name="Rectangle 9"/>
          <p:cNvSpPr>
            <a:spLocks noChangeArrowheads="1"/>
          </p:cNvSpPr>
          <p:nvPr/>
        </p:nvSpPr>
        <p:spPr bwMode="auto">
          <a:xfrm>
            <a:off x="1080135" y="4612640"/>
            <a:ext cx="8727440" cy="47815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square"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kumimoji="0" lang="zh-CN" altLang="en-US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（</a:t>
            </a:r>
            <a:r>
              <a:rPr kumimoji="0" lang="en-US" altLang="zh-CN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1</a:t>
            </a:r>
            <a:r>
              <a:rPr kumimoji="0" lang="zh-CN" altLang="en-US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）中集合</a:t>
            </a:r>
            <a:r>
              <a:rPr kumimoji="0" lang="en-US" altLang="zh-CN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A</a:t>
            </a:r>
            <a:r>
              <a:rPr kumimoji="0" lang="zh-CN" altLang="en-US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中的元素和集合</a:t>
            </a:r>
            <a:r>
              <a:rPr kumimoji="0" lang="en-US" altLang="zh-CN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B</a:t>
            </a:r>
            <a:r>
              <a:rPr kumimoji="0" lang="zh-CN" altLang="en-US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中的元素相同．</a:t>
            </a:r>
            <a:endParaRPr kumimoji="0" lang="zh-CN" altLang="en-US" sz="2800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8435" name="Text Box 13"/>
          <p:cNvSpPr txBox="1">
            <a:spLocks noChangeArrowheads="1"/>
          </p:cNvSpPr>
          <p:nvPr/>
        </p:nvSpPr>
        <p:spPr bwMode="auto">
          <a:xfrm>
            <a:off x="631825" y="1673225"/>
            <a:ext cx="9079230" cy="52197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sym typeface="+mn-ea"/>
              </a:rPr>
              <a:t>观察下列两个集合，并指出它们元素间的关系</a:t>
            </a:r>
            <a:endParaRPr lang="zh-CN" altLang="en-US" sz="2800" b="1">
              <a:solidFill>
                <a:srgbClr val="00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18437" name="Rectangle 15"/>
          <p:cNvSpPr>
            <a:spLocks noChangeArrowheads="1"/>
          </p:cNvSpPr>
          <p:nvPr/>
        </p:nvSpPr>
        <p:spPr bwMode="auto">
          <a:xfrm>
            <a:off x="1285240" y="2291080"/>
            <a:ext cx="9151620" cy="155575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square">
            <a:spAutoFit/>
          </a:bodyPr>
          <a:lstStyle/>
          <a:p>
            <a:pPr algn="l">
              <a:lnSpc>
                <a:spcPct val="170000"/>
              </a:lnSpc>
            </a:pPr>
            <a:r>
              <a:rPr kumimoji="0" lang="zh-CN" altLang="en-US" sz="2800">
                <a:solidFill>
                  <a:srgbClr val="0000FF"/>
                </a:solidFill>
              </a:rPr>
              <a:t>（</a:t>
            </a:r>
            <a:r>
              <a:rPr kumimoji="0" lang="en-US" altLang="zh-CN" sz="2800">
                <a:solidFill>
                  <a:srgbClr val="0000FF"/>
                </a:solidFill>
              </a:rPr>
              <a:t>1</a:t>
            </a:r>
            <a:r>
              <a:rPr kumimoji="0" lang="zh-CN" altLang="en-US" sz="2800">
                <a:solidFill>
                  <a:srgbClr val="0000FF"/>
                </a:solidFill>
              </a:rPr>
              <a:t>）</a:t>
            </a:r>
            <a:r>
              <a:rPr kumimoji="0" lang="en-US" altLang="zh-CN" sz="2800">
                <a:solidFill>
                  <a:srgbClr val="0000FF"/>
                </a:solidFill>
              </a:rPr>
              <a:t>A</a:t>
            </a:r>
            <a:r>
              <a:rPr kumimoji="0" lang="zh-CN" altLang="en-US" sz="2800">
                <a:solidFill>
                  <a:srgbClr val="0000FF"/>
                </a:solidFill>
              </a:rPr>
              <a:t>＝｛</a:t>
            </a:r>
            <a:r>
              <a:rPr kumimoji="0" lang="en-US" altLang="zh-CN" sz="2800">
                <a:solidFill>
                  <a:srgbClr val="0000FF"/>
                </a:solidFill>
              </a:rPr>
              <a:t>x</a:t>
            </a:r>
            <a:r>
              <a:rPr kumimoji="0" lang="zh-CN" altLang="en-US" sz="2800">
                <a:solidFill>
                  <a:srgbClr val="0000FF"/>
                </a:solidFill>
              </a:rPr>
              <a:t>｜</a:t>
            </a:r>
            <a:r>
              <a:rPr kumimoji="0" lang="en-US" altLang="zh-CN" sz="2800">
                <a:solidFill>
                  <a:srgbClr val="0000FF"/>
                </a:solidFill>
              </a:rPr>
              <a:t>x</a:t>
            </a:r>
            <a:r>
              <a:rPr kumimoji="0" lang="zh-CN" altLang="en-US" sz="2800">
                <a:solidFill>
                  <a:srgbClr val="0000FF"/>
                </a:solidFill>
              </a:rPr>
              <a:t>是两条边相等的三角形｝，</a:t>
            </a:r>
            <a:endParaRPr kumimoji="0" lang="zh-CN" altLang="en-US" sz="2800">
              <a:solidFill>
                <a:srgbClr val="0000FF"/>
              </a:solidFill>
            </a:endParaRPr>
          </a:p>
          <a:p>
            <a:pPr algn="l">
              <a:lnSpc>
                <a:spcPct val="170000"/>
              </a:lnSpc>
            </a:pPr>
            <a:r>
              <a:rPr kumimoji="0" lang="en-US" altLang="zh-CN" sz="2800">
                <a:solidFill>
                  <a:srgbClr val="0000FF"/>
                </a:solidFill>
              </a:rPr>
              <a:t>B</a:t>
            </a:r>
            <a:r>
              <a:rPr kumimoji="0" lang="zh-CN" altLang="en-US" sz="2800">
                <a:solidFill>
                  <a:srgbClr val="0000FF"/>
                </a:solidFill>
              </a:rPr>
              <a:t>＝｛</a:t>
            </a:r>
            <a:r>
              <a:rPr kumimoji="0" lang="en-US" altLang="zh-CN" sz="2800">
                <a:solidFill>
                  <a:srgbClr val="0000FF"/>
                </a:solidFill>
              </a:rPr>
              <a:t>x</a:t>
            </a:r>
            <a:r>
              <a:rPr kumimoji="0" lang="zh-CN" altLang="en-US" sz="2800">
                <a:solidFill>
                  <a:srgbClr val="0000FF"/>
                </a:solidFill>
              </a:rPr>
              <a:t>｜</a:t>
            </a:r>
            <a:r>
              <a:rPr kumimoji="0" lang="en-US" altLang="zh-CN" sz="2800">
                <a:solidFill>
                  <a:srgbClr val="0000FF"/>
                </a:solidFill>
              </a:rPr>
              <a:t>x</a:t>
            </a:r>
            <a:r>
              <a:rPr kumimoji="0" lang="zh-CN" altLang="en-US" sz="2800">
                <a:solidFill>
                  <a:srgbClr val="0000FF"/>
                </a:solidFill>
              </a:rPr>
              <a:t>是等腰三角形｝</a:t>
            </a:r>
            <a:r>
              <a:rPr kumimoji="0" lang="en-US" altLang="zh-CN" sz="2800">
                <a:solidFill>
                  <a:srgbClr val="0000FF"/>
                </a:solidFill>
              </a:rPr>
              <a:t>.</a:t>
            </a:r>
            <a:endParaRPr kumimoji="0" lang="en-US" altLang="zh-CN" sz="2800">
              <a:solidFill>
                <a:srgbClr val="0000FF"/>
              </a:solidFill>
            </a:endParaRPr>
          </a:p>
        </p:txBody>
      </p:sp>
      <p:sp>
        <p:nvSpPr>
          <p:cNvPr id="18439" name="Text Box 32"/>
          <p:cNvSpPr txBox="1">
            <a:spLocks noChangeArrowheads="1"/>
          </p:cNvSpPr>
          <p:nvPr/>
        </p:nvSpPr>
        <p:spPr bwMode="auto">
          <a:xfrm>
            <a:off x="631726" y="543223"/>
            <a:ext cx="4735512" cy="58356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zh-CN" altLang="en-US" sz="3200" b="1">
                <a:solidFill>
                  <a:srgbClr val="FF0000"/>
                </a:solidFill>
              </a:rPr>
              <a:t>探究</a:t>
            </a:r>
            <a:r>
              <a:rPr lang="zh-CN" sz="3200" b="1">
                <a:solidFill>
                  <a:srgbClr val="FF0000"/>
                </a:solidFill>
              </a:rPr>
              <a:t>二</a:t>
            </a:r>
            <a:r>
              <a:rPr lang="en-US" altLang="zh-CN" sz="3200" b="1">
                <a:solidFill>
                  <a:srgbClr val="FF0000"/>
                </a:solidFill>
              </a:rPr>
              <a:t>   </a:t>
            </a:r>
            <a:r>
              <a:rPr lang="zh-CN" altLang="en-US" sz="3200" b="1">
                <a:solidFill>
                  <a:srgbClr val="FF0000"/>
                </a:solidFill>
              </a:rPr>
              <a:t>集合相等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WordArt 2"/>
          <p:cNvSpPr>
            <a:spLocks noChangeArrowheads="1" noChangeShapeType="1" noTextEdit="1"/>
          </p:cNvSpPr>
          <p:nvPr/>
        </p:nvSpPr>
        <p:spPr bwMode="auto">
          <a:xfrm>
            <a:off x="2783632" y="332656"/>
            <a:ext cx="7128792" cy="64807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200" kern="10">
                <a:ln w="12700">
                  <a:solidFill>
                    <a:srgbClr val="808080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方正姚体" panose="02010601030101010101" charset="-122"/>
              </a:rPr>
              <a:t>集合与集合之间的“相等”关系</a:t>
            </a:r>
            <a:endParaRPr lang="zh-CN" altLang="en-US" sz="3200" kern="10">
              <a:ln w="12700">
                <a:solidFill>
                  <a:srgbClr val="808080"/>
                </a:solidFill>
                <a:rou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方正姚体" panose="02010601030101010101" charset="-122"/>
            </a:endParaRPr>
          </a:p>
        </p:txBody>
      </p:sp>
      <p:graphicFrame>
        <p:nvGraphicFramePr>
          <p:cNvPr id="581635" name="Object 3"/>
          <p:cNvGraphicFramePr>
            <a:graphicFrameLocks noChangeAspect="1"/>
          </p:cNvGraphicFramePr>
          <p:nvPr/>
        </p:nvGraphicFramePr>
        <p:xfrm>
          <a:off x="2495550" y="3984625"/>
          <a:ext cx="2326640" cy="1002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1" imgW="1066800" imgH="457200" progId="Equation.DSMT4">
                  <p:embed/>
                </p:oleObj>
              </mc:Choice>
              <mc:Fallback>
                <p:oleObj name="Equation" r:id="rId1" imgW="1066800" imgH="457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495550" y="3984625"/>
                        <a:ext cx="2326640" cy="1002030"/>
                      </a:xfrm>
                      <a:prstGeom prst="rect">
                        <a:avLst/>
                      </a:prstGeom>
                      <a:noFill/>
                      <a:ln w="28575" cap="flat" cmpd="sng">
                        <a:solidFill>
                          <a:srgbClr val="000000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1636" name="Text Box 4"/>
          <p:cNvSpPr txBox="1">
            <a:spLocks noChangeArrowheads="1"/>
          </p:cNvSpPr>
          <p:nvPr/>
        </p:nvSpPr>
        <p:spPr bwMode="auto">
          <a:xfrm>
            <a:off x="1167765" y="1412875"/>
            <a:ext cx="10265410" cy="20300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ct val="0"/>
              </a:spcBef>
            </a:pPr>
            <a:r>
              <a:rPr lang="zh-CN" altLang="en-US" sz="2800">
                <a:solidFill>
                  <a:schemeClr val="hlink"/>
                </a:solidFill>
                <a:ea typeface="黑体" panose="02010609060101010101" pitchFamily="2" charset="-122"/>
              </a:rPr>
              <a:t>定义：</a:t>
            </a:r>
            <a:r>
              <a:rPr lang="zh-CN" altLang="en-US" sz="2800">
                <a:solidFill>
                  <a:schemeClr val="tx1"/>
                </a:solidFill>
                <a:ea typeface="黑体" panose="02010609060101010101" pitchFamily="2" charset="-122"/>
              </a:rPr>
              <a:t>如果集合Ａ的任何一个元素都是集合Ｂ的元素，</a:t>
            </a:r>
            <a:r>
              <a:rPr lang="zh-CN" altLang="en-US" sz="2800">
                <a:solidFill>
                  <a:srgbClr val="FF3300"/>
                </a:solidFill>
                <a:ea typeface="黑体" panose="02010609060101010101" pitchFamily="2" charset="-122"/>
              </a:rPr>
              <a:t>同时</a:t>
            </a:r>
            <a:r>
              <a:rPr lang="zh-CN" altLang="en-US" sz="2800">
                <a:solidFill>
                  <a:schemeClr val="tx1"/>
                </a:solidFill>
                <a:ea typeface="黑体" panose="02010609060101010101" pitchFamily="2" charset="-122"/>
              </a:rPr>
              <a:t>集合Ｂ任何一个元素都是集合Ａ的元素，我们就说集合Ａ等于集合Ｂ，记作Ａ＝Ｂ。</a:t>
            </a:r>
            <a:endParaRPr lang="zh-CN" altLang="en-US" sz="2800">
              <a:solidFill>
                <a:schemeClr val="tx1"/>
              </a:solidFill>
              <a:ea typeface="黑体" panose="02010609060101010101" pitchFamily="2" charset="-122"/>
            </a:endParaRPr>
          </a:p>
        </p:txBody>
      </p:sp>
      <p:sp>
        <p:nvSpPr>
          <p:cNvPr id="581637" name="Text Box 5"/>
          <p:cNvSpPr txBox="1">
            <a:spLocks noChangeArrowheads="1"/>
          </p:cNvSpPr>
          <p:nvPr/>
        </p:nvSpPr>
        <p:spPr bwMode="auto">
          <a:xfrm>
            <a:off x="5554663" y="3860800"/>
            <a:ext cx="5113337" cy="52197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0">
                <a:solidFill>
                  <a:schemeClr val="tx1"/>
                </a:solidFill>
              </a:rPr>
              <a:t>一个集合有多种表达形式．</a:t>
            </a:r>
            <a:endParaRPr lang="zh-CN" altLang="en-US" sz="2800" b="0">
              <a:solidFill>
                <a:schemeClr val="tx1"/>
              </a:solidFill>
            </a:endParaRPr>
          </a:p>
        </p:txBody>
      </p:sp>
      <p:graphicFrame>
        <p:nvGraphicFramePr>
          <p:cNvPr id="581638" name="Object 6"/>
          <p:cNvGraphicFramePr>
            <a:graphicFrameLocks noChangeAspect="1"/>
          </p:cNvGraphicFramePr>
          <p:nvPr/>
        </p:nvGraphicFramePr>
        <p:xfrm>
          <a:off x="577850" y="5112385"/>
          <a:ext cx="11012805" cy="626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3" imgW="4711700" imgH="304800" progId="Equation.DSMT4">
                  <p:embed/>
                </p:oleObj>
              </mc:Choice>
              <mc:Fallback>
                <p:oleObj name="Equation" r:id="rId3" imgW="4711700" imgH="304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7850" y="5112385"/>
                        <a:ext cx="11012805" cy="62674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1767840" y="6009005"/>
            <a:ext cx="84137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</a:rPr>
              <a:t>A=B </a:t>
            </a:r>
            <a:endParaRPr lang="en-US" altLang="zh-CN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81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1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81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1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81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1636" grpId="0"/>
      <p:bldP spid="581637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文本框 15361"/>
          <p:cNvSpPr txBox="1"/>
          <p:nvPr/>
        </p:nvSpPr>
        <p:spPr>
          <a:xfrm>
            <a:off x="186055" y="1147445"/>
            <a:ext cx="116262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sym typeface="+mn-ea"/>
              </a:rPr>
              <a:t>观察以下几组集合，并指出它们元素间的关系：</a:t>
            </a:r>
            <a:endParaRPr lang="zh-CN" altLang="en-US" sz="28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16387" name="文本框 15362"/>
          <p:cNvSpPr txBox="1"/>
          <p:nvPr/>
        </p:nvSpPr>
        <p:spPr>
          <a:xfrm>
            <a:off x="2343150" y="2438400"/>
            <a:ext cx="7848600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A={1,3,5}, B={1,2,3,4,5,6}</a:t>
            </a:r>
            <a:endParaRPr lang="en-US" altLang="zh-CN" sz="28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6388" name="文本框 15363"/>
          <p:cNvSpPr txBox="1"/>
          <p:nvPr/>
        </p:nvSpPr>
        <p:spPr>
          <a:xfrm>
            <a:off x="2190750" y="3470593"/>
            <a:ext cx="8001000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（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A={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四边形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}, B={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多边形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}</a:t>
            </a:r>
            <a:endParaRPr lang="en-US" altLang="zh-CN" sz="28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106" name="Rectangle 20"/>
          <p:cNvSpPr>
            <a:spLocks noChangeArrowheads="1"/>
          </p:cNvSpPr>
          <p:nvPr/>
        </p:nvSpPr>
        <p:spPr bwMode="auto">
          <a:xfrm>
            <a:off x="1322735" y="415925"/>
            <a:ext cx="4983162" cy="58356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zh-CN" altLang="en-US" sz="3200" b="1">
                <a:solidFill>
                  <a:srgbClr val="FF0000"/>
                </a:solidFill>
              </a:rPr>
              <a:t>探究</a:t>
            </a:r>
            <a:r>
              <a:rPr lang="zh-CN" sz="3200" b="1">
                <a:solidFill>
                  <a:srgbClr val="FF0000"/>
                </a:solidFill>
              </a:rPr>
              <a:t>三  </a:t>
            </a:r>
            <a:r>
              <a:rPr lang="en-US" altLang="zh-CN" sz="3200" b="1">
                <a:solidFill>
                  <a:srgbClr val="FF0000"/>
                </a:solidFill>
              </a:rPr>
              <a:t> </a:t>
            </a:r>
            <a:r>
              <a:rPr lang="zh-CN" altLang="en-US" sz="3200" b="1">
                <a:solidFill>
                  <a:srgbClr val="FF0000"/>
                </a:solidFill>
              </a:rPr>
              <a:t>真子集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8"/>
          <p:cNvSpPr txBox="1">
            <a:spLocks noChangeArrowheads="1"/>
          </p:cNvSpPr>
          <p:nvPr/>
        </p:nvSpPr>
        <p:spPr bwMode="auto">
          <a:xfrm>
            <a:off x="942975" y="1124585"/>
            <a:ext cx="8693150" cy="1383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>
                <a:solidFill>
                  <a:srgbClr val="0000FF"/>
                </a:solidFill>
              </a:rPr>
              <a:t>定义：</a:t>
            </a:r>
            <a:r>
              <a:rPr lang="en-US" altLang="zh-CN" sz="2800">
                <a:solidFill>
                  <a:srgbClr val="0000FF"/>
                </a:solidFill>
              </a:rPr>
              <a:t>     </a:t>
            </a:r>
            <a:r>
              <a:rPr lang="zh-CN" altLang="en-US" sz="2800">
                <a:solidFill>
                  <a:srgbClr val="0000FF"/>
                </a:solidFill>
              </a:rPr>
              <a:t>如果集合</a:t>
            </a:r>
            <a:r>
              <a:rPr lang="en-US" altLang="zh-CN" sz="2800">
                <a:solidFill>
                  <a:srgbClr val="0000FF"/>
                </a:solidFill>
              </a:rPr>
              <a:t>A⊆B,</a:t>
            </a:r>
            <a:r>
              <a:rPr lang="zh-CN" altLang="en-US" sz="2800">
                <a:solidFill>
                  <a:srgbClr val="0000FF"/>
                </a:solidFill>
              </a:rPr>
              <a:t>但存在元素</a:t>
            </a:r>
            <a:r>
              <a:rPr lang="en-US" altLang="zh-CN" sz="2800">
                <a:solidFill>
                  <a:srgbClr val="0000FF"/>
                </a:solidFill>
              </a:rPr>
              <a:t>x∈B,</a:t>
            </a:r>
            <a:r>
              <a:rPr lang="zh-CN" altLang="en-US" sz="2800">
                <a:solidFill>
                  <a:srgbClr val="0000FF"/>
                </a:solidFill>
              </a:rPr>
              <a:t>且</a:t>
            </a:r>
            <a:r>
              <a:rPr lang="en-US" altLang="zh-CN" sz="2800">
                <a:solidFill>
                  <a:srgbClr val="0000FF"/>
                </a:solidFill>
              </a:rPr>
              <a:t>x     A</a:t>
            </a:r>
            <a:r>
              <a:rPr lang="zh-CN" altLang="en-US" sz="2800">
                <a:solidFill>
                  <a:srgbClr val="0000FF"/>
                </a:solidFill>
              </a:rPr>
              <a:t>并且</a:t>
            </a:r>
            <a:r>
              <a:rPr lang="en-US" altLang="zh-CN" sz="2800">
                <a:solidFill>
                  <a:srgbClr val="0000FF"/>
                </a:solidFill>
              </a:rPr>
              <a:t>A≠B,</a:t>
            </a:r>
            <a:r>
              <a:rPr lang="zh-CN" altLang="en-US" sz="2800">
                <a:solidFill>
                  <a:srgbClr val="0000FF"/>
                </a:solidFill>
              </a:rPr>
              <a:t>称集合</a:t>
            </a:r>
            <a:r>
              <a:rPr lang="en-US" altLang="zh-CN" sz="2800">
                <a:solidFill>
                  <a:srgbClr val="0000FF"/>
                </a:solidFill>
              </a:rPr>
              <a:t>A</a:t>
            </a:r>
            <a:r>
              <a:rPr lang="zh-CN" altLang="en-US" sz="2800">
                <a:solidFill>
                  <a:srgbClr val="0000FF"/>
                </a:solidFill>
              </a:rPr>
              <a:t>是集合</a:t>
            </a:r>
            <a:r>
              <a:rPr lang="en-US" altLang="zh-CN" sz="2800">
                <a:solidFill>
                  <a:srgbClr val="0000FF"/>
                </a:solidFill>
              </a:rPr>
              <a:t>B</a:t>
            </a:r>
            <a:r>
              <a:rPr lang="zh-CN" altLang="en-US" sz="2800">
                <a:solidFill>
                  <a:srgbClr val="0000FF"/>
                </a:solidFill>
              </a:rPr>
              <a:t>的</a:t>
            </a:r>
            <a:r>
              <a:rPr lang="zh-CN" altLang="en-US" sz="2800">
                <a:solidFill>
                  <a:srgbClr val="FF0000"/>
                </a:solidFill>
              </a:rPr>
              <a:t>真子集．</a:t>
            </a:r>
            <a:endParaRPr lang="zh-CN" altLang="en-US" sz="2800">
              <a:solidFill>
                <a:srgbClr val="FF0000"/>
              </a:solidFill>
            </a:endParaRPr>
          </a:p>
        </p:txBody>
      </p:sp>
      <p:pic>
        <p:nvPicPr>
          <p:cNvPr id="305165" name="Picture 13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 bwMode="auto">
          <a:xfrm>
            <a:off x="1941830" y="2929255"/>
            <a:ext cx="4144010" cy="566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5166" name="Text Box 14"/>
          <p:cNvSpPr txBox="1">
            <a:spLocks noChangeArrowheads="1"/>
          </p:cNvSpPr>
          <p:nvPr/>
        </p:nvSpPr>
        <p:spPr bwMode="auto">
          <a:xfrm>
            <a:off x="2315210" y="3643313"/>
            <a:ext cx="7561263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</a:rPr>
              <a:t>读作：“</a:t>
            </a:r>
            <a:r>
              <a:rPr lang="en-US" altLang="zh-CN" sz="2800">
                <a:solidFill>
                  <a:srgbClr val="FF0000"/>
                </a:solidFill>
              </a:rPr>
              <a:t>A</a:t>
            </a:r>
            <a:r>
              <a:rPr lang="zh-CN" altLang="en-US" sz="2800">
                <a:solidFill>
                  <a:srgbClr val="FF0000"/>
                </a:solidFill>
              </a:rPr>
              <a:t>真含于</a:t>
            </a:r>
            <a:r>
              <a:rPr lang="en-US" altLang="zh-CN" sz="2800">
                <a:solidFill>
                  <a:srgbClr val="FF0000"/>
                </a:solidFill>
              </a:rPr>
              <a:t>B</a:t>
            </a:r>
            <a:r>
              <a:rPr lang="zh-CN" altLang="en-US" sz="2800">
                <a:solidFill>
                  <a:srgbClr val="FF0000"/>
                </a:solidFill>
              </a:rPr>
              <a:t>（或“</a:t>
            </a:r>
            <a:r>
              <a:rPr lang="en-US" altLang="zh-CN" sz="2800">
                <a:solidFill>
                  <a:srgbClr val="FF0000"/>
                </a:solidFill>
              </a:rPr>
              <a:t>B</a:t>
            </a:r>
            <a:r>
              <a:rPr lang="zh-CN" altLang="en-US" sz="2800">
                <a:solidFill>
                  <a:srgbClr val="FF0000"/>
                </a:solidFill>
              </a:rPr>
              <a:t>真包含</a:t>
            </a:r>
            <a:r>
              <a:rPr lang="en-US" altLang="zh-CN" sz="2800">
                <a:solidFill>
                  <a:srgbClr val="FF0000"/>
                </a:solidFill>
              </a:rPr>
              <a:t>A”).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305167" name="Oval 15"/>
          <p:cNvSpPr>
            <a:spLocks noChangeArrowheads="1"/>
          </p:cNvSpPr>
          <p:nvPr/>
        </p:nvSpPr>
        <p:spPr bwMode="auto">
          <a:xfrm>
            <a:off x="3790950" y="4373563"/>
            <a:ext cx="2308225" cy="1687512"/>
          </a:xfrm>
          <a:prstGeom prst="ellipse">
            <a:avLst/>
          </a:prstGeom>
          <a:solidFill>
            <a:srgbClr val="FFFF00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5168" name="Oval 16"/>
          <p:cNvSpPr>
            <a:spLocks noChangeArrowheads="1"/>
          </p:cNvSpPr>
          <p:nvPr/>
        </p:nvSpPr>
        <p:spPr bwMode="auto">
          <a:xfrm>
            <a:off x="4710113" y="4589463"/>
            <a:ext cx="1143000" cy="1219200"/>
          </a:xfrm>
          <a:prstGeom prst="ellipse">
            <a:avLst/>
          </a:prstGeom>
          <a:solidFill>
            <a:srgbClr val="FFCCFF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5169" name="Text Box 17"/>
          <p:cNvSpPr txBox="1">
            <a:spLocks noChangeArrowheads="1"/>
          </p:cNvSpPr>
          <p:nvPr/>
        </p:nvSpPr>
        <p:spPr bwMode="auto">
          <a:xfrm>
            <a:off x="4129088" y="4767263"/>
            <a:ext cx="1295400" cy="9220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zh-CN" sz="5400" b="0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endParaRPr lang="en-US" altLang="zh-CN" sz="5400" b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5170" name="Text Box 18"/>
          <p:cNvSpPr txBox="1">
            <a:spLocks noChangeArrowheads="1"/>
          </p:cNvSpPr>
          <p:nvPr/>
        </p:nvSpPr>
        <p:spPr bwMode="auto">
          <a:xfrm>
            <a:off x="4914900" y="4835525"/>
            <a:ext cx="685800" cy="768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altLang="zh-CN" sz="4400" b="0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endParaRPr lang="en-US" altLang="zh-CN" sz="4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4098" name="Object 22"/>
          <p:cNvGraphicFramePr>
            <a:graphicFrameLocks noGrp="1" noChangeAspect="1"/>
          </p:cNvGraphicFramePr>
          <p:nvPr>
            <p:ph idx="4294967295"/>
          </p:nvPr>
        </p:nvGraphicFramePr>
        <p:xfrm>
          <a:off x="8710930" y="1124585"/>
          <a:ext cx="40005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2" imgW="2743200" imgH="3352800" progId="Equation.DSMT4">
                  <p:embed/>
                </p:oleObj>
              </mc:Choice>
              <mc:Fallback>
                <p:oleObj name="Equation" r:id="rId2" imgW="2743200" imgH="3352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710930" y="1124585"/>
                        <a:ext cx="400050" cy="4889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66" grpId="0"/>
      <p:bldP spid="305167" grpId="0"/>
      <p:bldP spid="305168" grpId="0"/>
      <p:bldP spid="305169" grpId="0"/>
      <p:bldP spid="30517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Text Box 4"/>
          <p:cNvSpPr txBox="1">
            <a:spLocks noChangeArrowheads="1"/>
          </p:cNvSpPr>
          <p:nvPr/>
        </p:nvSpPr>
        <p:spPr bwMode="auto">
          <a:xfrm>
            <a:off x="333792" y="556548"/>
            <a:ext cx="3600450" cy="5835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solidFill>
                  <a:srgbClr val="FF0000"/>
                </a:solidFill>
                <a:latin typeface="宋体" panose="02010600030101010101" pitchFamily="2" charset="-122"/>
              </a:rPr>
              <a:t>探究四    空  集</a:t>
            </a:r>
            <a:endParaRPr kumimoji="1" lang="zh-CN" altLang="en-US" sz="32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graphicFrame>
        <p:nvGraphicFramePr>
          <p:cNvPr id="356359" name="Object 7"/>
          <p:cNvGraphicFramePr>
            <a:graphicFrameLocks noChangeAspect="1"/>
          </p:cNvGraphicFramePr>
          <p:nvPr/>
        </p:nvGraphicFramePr>
        <p:xfrm>
          <a:off x="2330450" y="2758440"/>
          <a:ext cx="6257290" cy="523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1" imgW="1930400" imgH="190500" progId="Equation.DSMT4">
                  <p:embed/>
                </p:oleObj>
              </mc:Choice>
              <mc:Fallback>
                <p:oleObj name="Equation" r:id="rId1" imgW="1930400" imgH="1905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330450" y="2758440"/>
                        <a:ext cx="6257290" cy="52324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Text Box 12"/>
          <p:cNvSpPr txBox="1">
            <a:spLocks noChangeArrowheads="1"/>
          </p:cNvSpPr>
          <p:nvPr/>
        </p:nvSpPr>
        <p:spPr bwMode="auto">
          <a:xfrm>
            <a:off x="861695" y="1284605"/>
            <a:ext cx="9501505" cy="1168400"/>
          </a:xfrm>
          <a:prstGeom prst="rect">
            <a:avLst/>
          </a:prstGeom>
          <a:noFill/>
          <a:ln w="57150" algn="ctr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宋体" panose="02010600030101010101" pitchFamily="2" charset="-122"/>
              </a:rPr>
              <a:t>我们把不含任何元素的集合叫做空集，记为   ，</a:t>
            </a:r>
            <a:endParaRPr kumimoji="1" lang="zh-CN" altLang="en-US" sz="2800" b="1">
              <a:latin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宋体" panose="02010600030101010101" pitchFamily="2" charset="-122"/>
              </a:rPr>
              <a:t>并规定：空集是任何集合的</a:t>
            </a:r>
            <a:r>
              <a:rPr kumimoji="1" lang="zh-CN" altLang="en-US" sz="2800" b="1">
                <a:latin typeface="楷体_GB2312" pitchFamily="49" charset="-122"/>
                <a:ea typeface="楷体_GB2312" pitchFamily="49" charset="-122"/>
              </a:rPr>
              <a:t>子集</a:t>
            </a:r>
            <a:r>
              <a:rPr kumimoji="1" lang="zh-CN" altLang="en-US" sz="2800" b="1">
                <a:latin typeface="楷体_GB2312" pitchFamily="49" charset="-122"/>
                <a:ea typeface="楷体_GB2312" pitchFamily="49" charset="-122"/>
                <a:cs typeface="Times New Roman" panose="02020603050405020304" pitchFamily="18" charset="0"/>
              </a:rPr>
              <a:t>。</a:t>
            </a:r>
            <a:endParaRPr kumimoji="1" lang="zh-CN" altLang="en-US" sz="2800" b="1">
              <a:latin typeface="楷体_GB2312" pitchFamily="49" charset="-122"/>
              <a:ea typeface="楷体_GB2312" pitchFamily="49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274437" name="Object 13"/>
          <p:cNvGraphicFramePr>
            <a:graphicFrameLocks noChangeAspect="1"/>
          </p:cNvGraphicFramePr>
          <p:nvPr/>
        </p:nvGraphicFramePr>
        <p:xfrm>
          <a:off x="7706678" y="1284605"/>
          <a:ext cx="56197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3" imgW="3962400" imgH="3962400" progId="Equation.DSMT4">
                  <p:embed/>
                </p:oleObj>
              </mc:Choice>
              <mc:Fallback>
                <p:oleObj name="Equation" r:id="rId3" imgW="3962400" imgH="3962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706678" y="1284605"/>
                        <a:ext cx="561975" cy="460375"/>
                      </a:xfrm>
                      <a:prstGeom prst="rect">
                        <a:avLst/>
                      </a:prstGeom>
                      <a:noFill/>
                      <a:ln w="5715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6375" name="AutoShape 23"/>
          <p:cNvSpPr>
            <a:spLocks noChangeArrowheads="1"/>
          </p:cNvSpPr>
          <p:nvPr/>
        </p:nvSpPr>
        <p:spPr bwMode="auto">
          <a:xfrm>
            <a:off x="1991544" y="4230608"/>
            <a:ext cx="7920880" cy="1595437"/>
          </a:xfrm>
          <a:prstGeom prst="wedgeRoundRectCallout">
            <a:avLst>
              <a:gd name="adj1" fmla="val -40282"/>
              <a:gd name="adj2" fmla="val -118139"/>
              <a:gd name="adj3" fmla="val 16667"/>
            </a:avLst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r>
              <a:rPr kumimoji="1" lang="zh-CN" altLang="en-US" sz="2800" b="1">
                <a:latin typeface="宋体" panose="02010600030101010101" pitchFamily="2" charset="-122"/>
                <a:sym typeface="Symbol" panose="05050102010706020507" pitchFamily="18" charset="2"/>
              </a:rPr>
              <a:t>例如</a:t>
            </a:r>
            <a:r>
              <a:rPr kumimoji="1" lang="en-US" altLang="zh-CN" sz="2800" b="1">
                <a:latin typeface="宋体" panose="02010600030101010101" pitchFamily="2" charset="-122"/>
                <a:sym typeface="Symbol" panose="05050102010706020507" pitchFamily="18" charset="2"/>
              </a:rPr>
              <a:t>:</a:t>
            </a:r>
            <a:r>
              <a:rPr kumimoji="1" lang="zh-CN" altLang="en-US" sz="2800" b="1">
                <a:latin typeface="宋体" panose="02010600030101010101" pitchFamily="2" charset="-122"/>
                <a:sym typeface="Symbol" panose="05050102010706020507" pitchFamily="18" charset="2"/>
              </a:rPr>
              <a:t>方程</a:t>
            </a:r>
            <a:r>
              <a:rPr kumimoji="1" lang="en-US" altLang="zh-CN" sz="2800" b="1">
                <a:latin typeface="宋体" panose="02010600030101010101" pitchFamily="2" charset="-122"/>
                <a:sym typeface="Symbol" panose="05050102010706020507" pitchFamily="18" charset="2"/>
              </a:rPr>
              <a:t>x</a:t>
            </a:r>
            <a:r>
              <a:rPr kumimoji="1" lang="en-US" altLang="zh-CN" sz="2800" b="1" baseline="30000">
                <a:latin typeface="宋体" panose="02010600030101010101" pitchFamily="2" charset="-122"/>
                <a:sym typeface="Symbol" panose="05050102010706020507" pitchFamily="18" charset="2"/>
              </a:rPr>
              <a:t>2</a:t>
            </a:r>
            <a:r>
              <a:rPr kumimoji="1" lang="en-US" altLang="zh-CN" sz="2800" b="1">
                <a:latin typeface="宋体" panose="02010600030101010101" pitchFamily="2" charset="-122"/>
                <a:sym typeface="Symbol" panose="05050102010706020507" pitchFamily="18" charset="2"/>
              </a:rPr>
              <a:t>+1=0</a:t>
            </a:r>
            <a:r>
              <a:rPr kumimoji="1" lang="zh-CN" altLang="en-US" sz="2800" b="1">
                <a:latin typeface="宋体" panose="02010600030101010101" pitchFamily="2" charset="-122"/>
                <a:sym typeface="Symbol" panose="05050102010706020507" pitchFamily="18" charset="2"/>
              </a:rPr>
              <a:t>没有实数根</a:t>
            </a:r>
            <a:r>
              <a:rPr kumimoji="1" lang="en-US" altLang="zh-CN" sz="2800" b="1">
                <a:latin typeface="宋体" panose="02010600030101010101" pitchFamily="2" charset="-122"/>
                <a:sym typeface="Symbol" panose="05050102010706020507" pitchFamily="18" charset="2"/>
              </a:rPr>
              <a:t>,</a:t>
            </a:r>
            <a:r>
              <a:rPr kumimoji="1" lang="zh-CN" altLang="en-US" sz="2800" b="1">
                <a:latin typeface="宋体" panose="02010600030101010101" pitchFamily="2" charset="-122"/>
                <a:sym typeface="Symbol" panose="05050102010706020507" pitchFamily="18" charset="2"/>
              </a:rPr>
              <a:t>所以方程</a:t>
            </a:r>
            <a:r>
              <a:rPr kumimoji="1" lang="en-US" altLang="zh-CN" sz="2800" b="1">
                <a:latin typeface="宋体" panose="02010600030101010101" pitchFamily="2" charset="-122"/>
                <a:sym typeface="Symbol" panose="05050102010706020507" pitchFamily="18" charset="2"/>
              </a:rPr>
              <a:t>x</a:t>
            </a:r>
            <a:r>
              <a:rPr kumimoji="1" lang="en-US" altLang="zh-CN" sz="2800" b="1" baseline="30000">
                <a:latin typeface="宋体" panose="02010600030101010101" pitchFamily="2" charset="-122"/>
                <a:sym typeface="Symbol" panose="05050102010706020507" pitchFamily="18" charset="2"/>
              </a:rPr>
              <a:t>2</a:t>
            </a:r>
            <a:r>
              <a:rPr kumimoji="1" lang="en-US" altLang="zh-CN" sz="2800" b="1">
                <a:latin typeface="宋体" panose="02010600030101010101" pitchFamily="2" charset="-122"/>
                <a:sym typeface="Symbol" panose="05050102010706020507" pitchFamily="18" charset="2"/>
              </a:rPr>
              <a:t>+1=0</a:t>
            </a:r>
            <a:r>
              <a:rPr kumimoji="1" lang="zh-CN" altLang="en-US" sz="2800" b="1">
                <a:latin typeface="宋体" panose="02010600030101010101" pitchFamily="2" charset="-122"/>
                <a:sym typeface="Symbol" panose="05050102010706020507" pitchFamily="18" charset="2"/>
              </a:rPr>
              <a:t>的实数根组成的集合为</a:t>
            </a:r>
            <a:endParaRPr kumimoji="1" lang="zh-CN" altLang="en-US" sz="2800" b="1">
              <a:latin typeface="宋体" panose="02010600030101010101" pitchFamily="2" charset="-122"/>
              <a:sym typeface="Symbol" panose="05050102010706020507" pitchFamily="18" charset="2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2093595" y="3313430"/>
          <a:ext cx="3328035" cy="659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5" imgW="28651200" imgH="6705600" progId="Equation.DSMT4">
                  <p:embed/>
                </p:oleObj>
              </mc:Choice>
              <mc:Fallback>
                <p:oleObj name="Equation" r:id="rId5" imgW="28651200" imgH="6705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93595" y="3313430"/>
                        <a:ext cx="3328035" cy="65913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1325880" y="5588000"/>
            <a:ext cx="4805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/>
              <a:t>你还能举几个空集的例子吗？</a:t>
            </a:r>
            <a:endParaRPr lang="zh-CN" altLang="en-US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6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6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375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8" name="Text Box 2"/>
          <p:cNvSpPr txBox="1">
            <a:spLocks noChangeArrowheads="1"/>
          </p:cNvSpPr>
          <p:nvPr/>
        </p:nvSpPr>
        <p:spPr bwMode="auto">
          <a:xfrm>
            <a:off x="2244725" y="1279525"/>
            <a:ext cx="7734300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/>
            <a:endParaRPr lang="zh-CN" altLang="zh-CN" sz="2400"/>
          </a:p>
        </p:txBody>
      </p:sp>
      <p:sp>
        <p:nvSpPr>
          <p:cNvPr id="12299" name="Text Box 4"/>
          <p:cNvSpPr txBox="1">
            <a:spLocks noChangeArrowheads="1"/>
          </p:cNvSpPr>
          <p:nvPr/>
        </p:nvSpPr>
        <p:spPr bwMode="auto">
          <a:xfrm>
            <a:off x="4583832" y="0"/>
            <a:ext cx="3100387" cy="58356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3200" b="1">
                <a:solidFill>
                  <a:srgbClr val="FF0000"/>
                </a:solidFill>
              </a:rPr>
              <a:t>深化概念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sp>
        <p:nvSpPr>
          <p:cNvPr id="12300" name="Text Box 20"/>
          <p:cNvSpPr txBox="1">
            <a:spLocks noChangeArrowheads="1"/>
          </p:cNvSpPr>
          <p:nvPr/>
        </p:nvSpPr>
        <p:spPr bwMode="auto">
          <a:xfrm>
            <a:off x="635635" y="1340485"/>
            <a:ext cx="10296525" cy="521970"/>
          </a:xfrm>
          <a:prstGeom prst="rect">
            <a:avLst/>
          </a:prstGeom>
          <a:noFill/>
          <a:ln w="12700" cap="sq" algn="ctr">
            <a:noFill/>
            <a:miter lim="800000"/>
          </a:ln>
        </p:spPr>
        <p:txBody>
          <a:bodyPr wrap="square">
            <a:spAutoFit/>
          </a:bodyPr>
          <a:lstStyle/>
          <a:p>
            <a:pPr algn="l"/>
            <a:r>
              <a:rPr lang="en-US" altLang="zh-CN" sz="2800">
                <a:solidFill>
                  <a:srgbClr val="0000FF"/>
                </a:solidFill>
              </a:rPr>
              <a:t>1.</a:t>
            </a:r>
            <a:r>
              <a:rPr lang="zh-CN" altLang="en-US" sz="2800">
                <a:solidFill>
                  <a:srgbClr val="0000FF"/>
                </a:solidFill>
              </a:rPr>
              <a:t>包含关系                      与属于关系                  有什么区别？</a:t>
            </a:r>
            <a:endParaRPr lang="zh-CN" altLang="en-US" sz="2800">
              <a:solidFill>
                <a:srgbClr val="0000FF"/>
              </a:solidFill>
            </a:endParaRPr>
          </a:p>
        </p:txBody>
      </p:sp>
      <p:graphicFrame>
        <p:nvGraphicFramePr>
          <p:cNvPr id="12290" name="Object 21"/>
          <p:cNvGraphicFramePr>
            <a:graphicFrameLocks noChangeAspect="1"/>
          </p:cNvGraphicFramePr>
          <p:nvPr/>
        </p:nvGraphicFramePr>
        <p:xfrm>
          <a:off x="2930555" y="1340515"/>
          <a:ext cx="1081087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1" imgW="12801600" imgH="6096000" progId="Equation.DSMT4">
                  <p:embed/>
                </p:oleObj>
              </mc:Choice>
              <mc:Fallback>
                <p:oleObj name="Equation" r:id="rId1" imgW="12801600" imgH="6096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930555" y="1340515"/>
                        <a:ext cx="1081087" cy="51593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22"/>
          <p:cNvGraphicFramePr>
            <a:graphicFrameLocks noChangeAspect="1"/>
          </p:cNvGraphicFramePr>
          <p:nvPr/>
        </p:nvGraphicFramePr>
        <p:xfrm>
          <a:off x="6283568" y="1392585"/>
          <a:ext cx="88265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3" imgW="9144000" imgH="4267200" progId="Equation.DSMT4">
                  <p:embed/>
                </p:oleObj>
              </mc:Choice>
              <mc:Fallback>
                <p:oleObj name="Equation" r:id="rId3" imgW="9144000" imgH="4267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83568" y="1392585"/>
                        <a:ext cx="882650" cy="411163"/>
                      </a:xfrm>
                      <a:prstGeom prst="rect">
                        <a:avLst/>
                      </a:prstGeom>
                      <a:noFill/>
                      <a:ln w="127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1" name="Text Box 23"/>
          <p:cNvSpPr txBox="1">
            <a:spLocks noChangeArrowheads="1"/>
          </p:cNvSpPr>
          <p:nvPr/>
        </p:nvSpPr>
        <p:spPr bwMode="auto">
          <a:xfrm>
            <a:off x="511175" y="3435985"/>
            <a:ext cx="10421620" cy="521970"/>
          </a:xfrm>
          <a:prstGeom prst="rect">
            <a:avLst/>
          </a:prstGeom>
          <a:noFill/>
          <a:ln w="12700" cap="sq" algn="ctr">
            <a:noFill/>
            <a:miter lim="800000"/>
          </a:ln>
        </p:spPr>
        <p:txBody>
          <a:bodyPr wrap="square">
            <a:spAutoFit/>
          </a:bodyPr>
          <a:lstStyle/>
          <a:p>
            <a:pPr algn="l"/>
            <a:r>
              <a:rPr lang="en-US" altLang="zh-CN" sz="2800">
                <a:solidFill>
                  <a:srgbClr val="0000FF"/>
                </a:solidFill>
              </a:rPr>
              <a:t>2.</a:t>
            </a:r>
            <a:r>
              <a:rPr lang="zh-CN" altLang="en-US" sz="2800">
                <a:solidFill>
                  <a:srgbClr val="0000FF"/>
                </a:solidFill>
              </a:rPr>
              <a:t>集合</a:t>
            </a:r>
            <a:r>
              <a:rPr lang="zh-CN" altLang="en-US" sz="2800">
                <a:solidFill>
                  <a:schemeClr val="tx1"/>
                </a:solidFill>
              </a:rPr>
              <a:t> </a:t>
            </a:r>
            <a:r>
              <a:rPr lang="en-US" altLang="zh-CN" sz="2800">
                <a:solidFill>
                  <a:schemeClr val="tx1"/>
                </a:solidFill>
              </a:rPr>
              <a:t>A  </a:t>
            </a:r>
            <a:r>
              <a:rPr lang="zh-CN" altLang="en-US" sz="2800">
                <a:solidFill>
                  <a:schemeClr val="tx1"/>
                </a:solidFill>
              </a:rPr>
              <a:t>    </a:t>
            </a:r>
            <a:r>
              <a:rPr lang="en-US" altLang="zh-CN" sz="2800">
                <a:solidFill>
                  <a:schemeClr val="tx1"/>
                </a:solidFill>
              </a:rPr>
              <a:t>B</a:t>
            </a:r>
            <a:r>
              <a:rPr lang="zh-CN" altLang="en-US" sz="2800">
                <a:solidFill>
                  <a:schemeClr val="tx1"/>
                </a:solidFill>
              </a:rPr>
              <a:t>   </a:t>
            </a:r>
            <a:r>
              <a:rPr lang="zh-CN" altLang="en-US" sz="2800">
                <a:solidFill>
                  <a:srgbClr val="0000FF"/>
                </a:solidFill>
              </a:rPr>
              <a:t> 与集合              有什么区别 ？         </a:t>
            </a:r>
            <a:endParaRPr lang="zh-CN" altLang="en-US" sz="2800">
              <a:solidFill>
                <a:srgbClr val="0000FF"/>
              </a:solidFill>
            </a:endParaRPr>
          </a:p>
        </p:txBody>
      </p:sp>
      <p:graphicFrame>
        <p:nvGraphicFramePr>
          <p:cNvPr id="2" name="Object 24"/>
          <p:cNvGraphicFramePr>
            <a:graphicFrameLocks noChangeAspect="1"/>
          </p:cNvGraphicFramePr>
          <p:nvPr/>
        </p:nvGraphicFramePr>
        <p:xfrm>
          <a:off x="4011305" y="3436243"/>
          <a:ext cx="9588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5" imgW="10363200" imgH="4572000" progId="Equation.DSMT4">
                  <p:embed/>
                </p:oleObj>
              </mc:Choice>
              <mc:Fallback>
                <p:oleObj name="Equation" r:id="rId5" imgW="10363200" imgH="4572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11305" y="3436243"/>
                        <a:ext cx="958850" cy="4222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35"/>
          <p:cNvGrpSpPr/>
          <p:nvPr/>
        </p:nvGrpSpPr>
        <p:grpSpPr>
          <a:xfrm>
            <a:off x="1753975" y="3563561"/>
            <a:ext cx="688975" cy="346075"/>
            <a:chOff x="1252" y="2146"/>
            <a:chExt cx="434" cy="218"/>
          </a:xfrm>
        </p:grpSpPr>
        <p:pic>
          <p:nvPicPr>
            <p:cNvPr id="12306" name="Picture 25"/>
            <p:cNvPicPr>
              <a:picLocks noChangeAspect="1" noChangeArrowheads="1"/>
            </p:cNvPicPr>
            <p:nvPr/>
          </p:nvPicPr>
          <p:blipFill>
            <a:blip r:embed="rId7"/>
            <a:stretch>
              <a:fillRect/>
            </a:stretch>
          </p:blipFill>
          <p:spPr bwMode="auto">
            <a:xfrm>
              <a:off x="1374" y="2146"/>
              <a:ext cx="187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12296" name="Object 26"/>
            <p:cNvGraphicFramePr>
              <a:graphicFrameLocks noChangeAspect="1"/>
            </p:cNvGraphicFramePr>
            <p:nvPr/>
          </p:nvGraphicFramePr>
          <p:xfrm>
            <a:off x="1252" y="2228"/>
            <a:ext cx="10" cy="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4" name="Equation" r:id="rId8" imgW="152400" imgH="165100" progId="Equation.DSMT4">
                    <p:embed/>
                  </p:oleObj>
                </mc:Choice>
                <mc:Fallback>
                  <p:oleObj name="Equation" r:id="rId8" imgW="152400" imgH="1651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1252" y="2228"/>
                          <a:ext cx="10" cy="10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297" name="Object 27"/>
            <p:cNvGraphicFramePr>
              <a:graphicFrameLocks noChangeAspect="1"/>
            </p:cNvGraphicFramePr>
            <p:nvPr/>
          </p:nvGraphicFramePr>
          <p:xfrm>
            <a:off x="1677" y="2216"/>
            <a:ext cx="9" cy="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5" name="Equation" r:id="rId10" imgW="152400" imgH="165100" progId="Equation.DSMT4">
                    <p:embed/>
                  </p:oleObj>
                </mc:Choice>
                <mc:Fallback>
                  <p:oleObj name="Equation" r:id="rId10" imgW="152400" imgH="1651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1"/>
                        <a:stretch>
                          <a:fillRect/>
                        </a:stretch>
                      </p:blipFill>
                      <p:spPr>
                        <a:xfrm>
                          <a:off x="1677" y="2216"/>
                          <a:ext cx="9" cy="10"/>
                        </a:xfrm>
                        <a:prstGeom prst="rect">
                          <a:avLst/>
                        </a:prstGeom>
                        <a:noFill/>
                        <a:ln w="12700"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5788" name="Text Box 28"/>
          <p:cNvSpPr txBox="1">
            <a:spLocks noChangeArrowheads="1"/>
          </p:cNvSpPr>
          <p:nvPr/>
        </p:nvSpPr>
        <p:spPr bwMode="auto">
          <a:xfrm>
            <a:off x="991235" y="2543175"/>
            <a:ext cx="10254615" cy="521970"/>
          </a:xfrm>
          <a:prstGeom prst="rect">
            <a:avLst/>
          </a:prstGeom>
          <a:noFill/>
          <a:ln w="12700" cap="sq" algn="ctr">
            <a:noFill/>
            <a:miter lim="800000"/>
          </a:ln>
        </p:spPr>
        <p:txBody>
          <a:bodyPr wrap="square">
            <a:spAutoFit/>
          </a:bodyPr>
          <a:lstStyle/>
          <a:p>
            <a:pPr algn="l"/>
            <a:r>
              <a:rPr lang="zh-CN" altLang="en-US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前者为集合之间关系，后者为元素与集合之间的关系</a:t>
            </a:r>
            <a:r>
              <a:rPr lang="en-US" altLang="zh-CN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.</a:t>
            </a:r>
            <a:endParaRPr lang="en-US" altLang="zh-CN" sz="2800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graphicFrame>
        <p:nvGraphicFramePr>
          <p:cNvPr id="245790" name="Object 30"/>
          <p:cNvGraphicFramePr>
            <a:graphicFrameLocks noChangeAspect="1"/>
          </p:cNvGraphicFramePr>
          <p:nvPr/>
        </p:nvGraphicFramePr>
        <p:xfrm>
          <a:off x="2930525" y="4551680"/>
          <a:ext cx="471488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Equation" r:id="rId12" imgW="3657600" imgH="3657600" progId="Equation.DSMT4">
                  <p:embed/>
                </p:oleObj>
              </mc:Choice>
              <mc:Fallback>
                <p:oleObj name="Equation" r:id="rId12" imgW="3657600" imgH="3657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930525" y="4551680"/>
                        <a:ext cx="471488" cy="4714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791" name="AutoShape 31"/>
          <p:cNvSpPr>
            <a:spLocks noChangeArrowheads="1"/>
          </p:cNvSpPr>
          <p:nvPr/>
        </p:nvSpPr>
        <p:spPr bwMode="auto">
          <a:xfrm>
            <a:off x="3576638" y="4583430"/>
            <a:ext cx="1214437" cy="485775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0000FF">
              <a:alpha val="61176"/>
            </a:srgbClr>
          </a:solidFill>
          <a:ln w="12700" cap="sq" algn="ctr">
            <a:solidFill>
              <a:srgbClr val="FF0000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245792" name="Object 32"/>
          <p:cNvGraphicFramePr>
            <a:graphicFrameLocks noChangeAspect="1"/>
          </p:cNvGraphicFramePr>
          <p:nvPr/>
        </p:nvGraphicFramePr>
        <p:xfrm>
          <a:off x="5060950" y="4197668"/>
          <a:ext cx="309563" cy="1392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14" imgW="4267200" imgH="6096000" progId="Equation.DSMT4">
                  <p:embed/>
                </p:oleObj>
              </mc:Choice>
              <mc:Fallback>
                <p:oleObj name="Equation" r:id="rId14" imgW="4267200" imgH="6096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5"/>
                      <a:srcRect r="35216"/>
                      <a:stretch>
                        <a:fillRect/>
                      </a:stretch>
                    </p:blipFill>
                    <p:spPr>
                      <a:xfrm>
                        <a:off x="5060950" y="4197668"/>
                        <a:ext cx="309563" cy="139223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45793" name="Picture 33"/>
          <p:cNvPicPr>
            <a:picLocks noChangeAspect="1" noChangeArrowheads="1"/>
          </p:cNvPicPr>
          <p:nvPr/>
        </p:nvPicPr>
        <p:blipFill>
          <a:blip r:embed="rId7"/>
          <a:stretch>
            <a:fillRect/>
          </a:stretch>
        </p:blipFill>
        <p:spPr bwMode="auto">
          <a:xfrm>
            <a:off x="5411788" y="4324668"/>
            <a:ext cx="4000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45794" name="Object 34"/>
          <p:cNvGraphicFramePr>
            <a:graphicFrameLocks noChangeAspect="1"/>
          </p:cNvGraphicFramePr>
          <p:nvPr/>
        </p:nvGraphicFramePr>
        <p:xfrm>
          <a:off x="5367338" y="5096193"/>
          <a:ext cx="446087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16" imgW="3048000" imgH="2743200" progId="Equation.DSMT4">
                  <p:embed/>
                </p:oleObj>
              </mc:Choice>
              <mc:Fallback>
                <p:oleObj name="Equation" r:id="rId16" imgW="3048000" imgH="2743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367338" y="5096193"/>
                        <a:ext cx="446087" cy="40163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8" grpId="0"/>
      <p:bldP spid="24579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4638" y="844550"/>
            <a:ext cx="742950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defTabSz="914400">
              <a:buClrTx/>
              <a:buSzTx/>
              <a:buFont typeface="Arial" panose="020B0604020202020204" pitchFamily="34" charset="0"/>
              <a:defRPr/>
            </a:pPr>
            <a:r>
              <a:rPr kumimoji="0" lang="en-US" altLang="zh-CN" sz="2800" b="1" kern="1200" cap="none" spc="0" normalizeH="0" baseline="0" noProof="0">
                <a:solidFill>
                  <a:srgbClr val="00B0F0"/>
                </a:solidFill>
                <a:latin typeface="+mn-ea"/>
                <a:ea typeface="+mn-ea"/>
                <a:cs typeface="+mn-cs"/>
              </a:rPr>
              <a:t>3.</a:t>
            </a:r>
            <a:r>
              <a:rPr kumimoji="0" lang="en-US" sz="2800" b="1" kern="1200" cap="none" spc="0" normalizeH="0" baseline="0" noProof="0">
                <a:solidFill>
                  <a:srgbClr val="00B0F0"/>
                </a:solidFill>
                <a:latin typeface="Comic Sans MS" panose="030F0702030302020204" pitchFamily="66" charset="0"/>
                <a:ea typeface="宋体" panose="02010600030101010101" pitchFamily="2" charset="-122"/>
                <a:cs typeface="+mn-cs"/>
              </a:rPr>
              <a:t>0</a:t>
            </a:r>
            <a:r>
              <a:rPr kumimoji="0" lang="zh-CN" altLang="en-US" sz="2800" b="1" kern="1200" cap="none" spc="0" normalizeH="0" baseline="0" noProof="0">
                <a:solidFill>
                  <a:srgbClr val="00B0F0"/>
                </a:solidFill>
                <a:latin typeface="Comic Sans MS" panose="030F0702030302020204" pitchFamily="66" charset="0"/>
                <a:ea typeface="宋体" panose="02010600030101010101" pitchFamily="2" charset="-122"/>
                <a:cs typeface="+mn-cs"/>
              </a:rPr>
              <a:t>，</a:t>
            </a:r>
            <a:r>
              <a:rPr kumimoji="0" lang="en-US" sz="2800" b="1" kern="1200" cap="none" spc="0" normalizeH="0" baseline="0" noProof="0">
                <a:solidFill>
                  <a:srgbClr val="00B0F0"/>
                </a:solidFill>
                <a:latin typeface="Comic Sans MS" panose="030F0702030302020204" pitchFamily="66" charset="0"/>
                <a:ea typeface="宋体" panose="02010600030101010101" pitchFamily="2" charset="-122"/>
                <a:cs typeface="+mn-cs"/>
              </a:rPr>
              <a:t>{0}</a:t>
            </a:r>
            <a:r>
              <a:rPr kumimoji="0" lang="zh-CN" altLang="en-US" sz="2800" b="1" kern="1200" cap="none" spc="0" normalizeH="0" baseline="0" noProof="0">
                <a:solidFill>
                  <a:srgbClr val="00B0F0"/>
                </a:solidFill>
                <a:latin typeface="Comic Sans MS" panose="030F0702030302020204" pitchFamily="66" charset="0"/>
                <a:ea typeface="宋体" panose="02010600030101010101" pitchFamily="2" charset="-122"/>
                <a:cs typeface="+mn-cs"/>
              </a:rPr>
              <a:t>与</a:t>
            </a:r>
            <a:r>
              <a:rPr kumimoji="0" lang="en-US" sz="2800" b="1" kern="1200" cap="none" spc="0" normalizeH="0" baseline="0" noProof="0">
                <a:solidFill>
                  <a:srgbClr val="00B0F0"/>
                </a:solidFill>
                <a:latin typeface="Comic Sans MS" panose="030F0702030302020204" pitchFamily="66" charset="0"/>
                <a:ea typeface="宋体" panose="02010600030101010101" pitchFamily="2" charset="-122"/>
                <a:cs typeface="+mn-cs"/>
              </a:rPr>
              <a:t> </a:t>
            </a:r>
            <a:r>
              <a:rPr kumimoji="0" lang="zh-CN" altLang="zh-CN" sz="2800" b="1" kern="1200" cap="none" spc="0" normalizeH="0" baseline="0" noProof="0">
                <a:solidFill>
                  <a:srgbClr val="00B0F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Φ</a:t>
            </a:r>
            <a:r>
              <a:rPr kumimoji="0" lang="zh-CN" altLang="en-US" sz="2800" b="1" kern="1200" cap="none" spc="0" normalizeH="0" baseline="0" noProof="0">
                <a:solidFill>
                  <a:srgbClr val="00B0F0"/>
                </a:solidFill>
                <a:latin typeface="Comic Sans MS" panose="030F0702030302020204" pitchFamily="66" charset="0"/>
                <a:ea typeface="宋体" panose="02010600030101010101" pitchFamily="2" charset="-122"/>
                <a:cs typeface="+mn-cs"/>
              </a:rPr>
              <a:t>三者之间有什么关系</a:t>
            </a:r>
            <a:r>
              <a:rPr kumimoji="0" lang="en-US" sz="2800" b="1" kern="1200" cap="none" spc="0" normalizeH="0" baseline="0" noProof="0">
                <a:solidFill>
                  <a:srgbClr val="00B0F0"/>
                </a:solidFill>
                <a:latin typeface="Comic Sans MS" panose="030F0702030302020204" pitchFamily="66" charset="0"/>
                <a:ea typeface="宋体" panose="02010600030101010101" pitchFamily="2" charset="-122"/>
                <a:cs typeface="+mn-cs"/>
              </a:rPr>
              <a:t>?</a:t>
            </a:r>
            <a:endParaRPr kumimoji="0" lang="zh-CN" altLang="en-US" sz="2800" b="1" kern="1200" cap="none" spc="0" normalizeH="0" baseline="0" noProof="0">
              <a:latin typeface="Comic Sans MS" panose="030F0702030302020204" pitchFamily="66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buClrTx/>
              <a:buSzTx/>
              <a:buFont typeface="Arial" panose="020B0604020202020204" pitchFamily="34" charset="0"/>
              <a:defRPr/>
            </a:pPr>
            <a:endParaRPr kumimoji="0" lang="zh-CN" altLang="en-US" sz="2800" kern="1200" cap="none" spc="0" normalizeH="0" baseline="0" noProof="0">
              <a:latin typeface="+mn-ea"/>
              <a:ea typeface="+mn-ea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71955" y="1920875"/>
            <a:ext cx="9203055" cy="14700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 algn="l" fontAlgn="base">
              <a:spcBef>
                <a:spcPct val="20000"/>
              </a:spcBef>
              <a:buClrTx/>
              <a:buSzTx/>
              <a:buFontTx/>
            </a:pPr>
            <a:r>
              <a:rPr lang="zh-CN" altLang="zh-CN" sz="2800" b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{0}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与</a:t>
            </a:r>
            <a:r>
              <a:rPr lang="zh-CN" altLang="zh-CN" sz="28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ea"/>
              </a:rPr>
              <a:t>Φ 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：</a:t>
            </a:r>
            <a:r>
              <a:rPr lang="zh-CN" altLang="zh-CN" sz="2800" b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{0}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是含有一个元素</a:t>
            </a:r>
            <a:r>
              <a:rPr lang="zh-CN" altLang="zh-CN" sz="2800" b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0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的集合，</a:t>
            </a:r>
            <a:r>
              <a:rPr lang="zh-CN" altLang="zh-CN" sz="28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ea"/>
              </a:rPr>
              <a:t> Φ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是不含任何元素的集合。</a:t>
            </a:r>
            <a:endParaRPr lang="zh-CN" altLang="en-US" sz="2800" b="1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  <a:cs typeface="+mn-ea"/>
              <a:sym typeface="+mn-ea"/>
            </a:endParaRPr>
          </a:p>
          <a:p>
            <a:pPr marL="342900" indent="-342900" algn="l" fontAlgn="base">
              <a:spcBef>
                <a:spcPct val="20000"/>
              </a:spcBef>
              <a:buClrTx/>
              <a:buSzTx/>
              <a:buFontTx/>
            </a:pP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如 </a:t>
            </a:r>
            <a:r>
              <a:rPr lang="zh-CN" altLang="zh-CN" sz="28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ea"/>
              </a:rPr>
              <a:t>Φ</a:t>
            </a:r>
            <a:r>
              <a:rPr lang="zh-CN" altLang="zh-CN" sz="2800" b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     {0}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不能写成</a:t>
            </a:r>
            <a:r>
              <a:rPr lang="zh-CN" altLang="zh-CN" sz="28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ea"/>
              </a:rPr>
              <a:t>Φ </a:t>
            </a:r>
            <a:r>
              <a:rPr lang="zh-CN" altLang="zh-CN" sz="2800" b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={0}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，</a:t>
            </a:r>
            <a:r>
              <a:rPr lang="zh-CN" altLang="zh-CN" sz="2800" b="1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ea"/>
              </a:rPr>
              <a:t>Φ </a:t>
            </a:r>
            <a:r>
              <a:rPr lang="zh-CN" altLang="zh-CN" sz="2800" b="1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ea"/>
                <a:sym typeface="+mn-ea"/>
              </a:rPr>
              <a:t>∈{0}</a:t>
            </a:r>
            <a:endParaRPr lang="zh-CN" altLang="zh-CN" sz="2800" b="1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  <a:cs typeface="+mn-ea"/>
              <a:sym typeface="+mn-ea"/>
            </a:endParaRPr>
          </a:p>
        </p:txBody>
      </p:sp>
      <p:pic>
        <p:nvPicPr>
          <p:cNvPr id="245793" name="Picture 33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 bwMode="auto">
          <a:xfrm>
            <a:off x="2670810" y="3048000"/>
            <a:ext cx="349250" cy="407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9" name="Text Box 11"/>
          <p:cNvSpPr txBox="1"/>
          <p:nvPr/>
        </p:nvSpPr>
        <p:spPr>
          <a:xfrm>
            <a:off x="1919605" y="1736090"/>
            <a:ext cx="7739380" cy="521970"/>
          </a:xfrm>
          <a:prstGeom prst="rect">
            <a:avLst/>
          </a:prstGeom>
          <a:noFill/>
          <a:ln w="38100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>
                <a:latin typeface="Times New Roman" panose="02020603050405020304" pitchFamily="18" charset="0"/>
              </a:rPr>
              <a:t>由上述集合之间的基本关系,可以得到下列结论：</a:t>
            </a:r>
            <a:endParaRPr lang="zh-CN" altLang="en-US" sz="2800">
              <a:latin typeface="Times New Roman" panose="02020603050405020304" pitchFamily="18" charset="0"/>
            </a:endParaRPr>
          </a:p>
        </p:txBody>
      </p:sp>
      <p:grpSp>
        <p:nvGrpSpPr>
          <p:cNvPr id="10250" name="Group 14"/>
          <p:cNvGrpSpPr/>
          <p:nvPr/>
        </p:nvGrpSpPr>
        <p:grpSpPr>
          <a:xfrm>
            <a:off x="2072005" y="2269490"/>
            <a:ext cx="5973763" cy="979488"/>
            <a:chOff x="1440" y="1632"/>
            <a:chExt cx="3763" cy="617"/>
          </a:xfrm>
        </p:grpSpPr>
        <p:sp>
          <p:nvSpPr>
            <p:cNvPr id="10258" name="Text Box 12"/>
            <p:cNvSpPr txBox="1"/>
            <p:nvPr/>
          </p:nvSpPr>
          <p:spPr>
            <a:xfrm>
              <a:off x="1440" y="1632"/>
              <a:ext cx="3763" cy="329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>
              <a:spAutoFit/>
            </a:bodyPr>
            <a:lstStyle/>
            <a:p>
              <a:pPr marL="457200" indent="-457200">
                <a:buAutoNum type="arabicParenR"/>
              </a:pPr>
              <a:r>
                <a:rPr lang="zh-CN" altLang="en-US" sz="2800">
                  <a:latin typeface="Times New Roman" panose="02020603050405020304" pitchFamily="18" charset="0"/>
                </a:rPr>
                <a:t>任何一个集合是它本身的子集，即</a:t>
              </a:r>
              <a:endParaRPr lang="zh-CN" altLang="en-US" sz="2800">
                <a:latin typeface="Times New Roman" panose="02020603050405020304" pitchFamily="18" charset="0"/>
              </a:endParaRPr>
            </a:p>
          </p:txBody>
        </p:sp>
        <p:pic>
          <p:nvPicPr>
            <p:cNvPr id="10259" name="Picture 1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736" y="1968"/>
              <a:ext cx="528" cy="281"/>
            </a:xfrm>
            <a:prstGeom prst="rect">
              <a:avLst/>
            </a:prstGeom>
            <a:noFill/>
            <a:ln w="38100">
              <a:noFill/>
            </a:ln>
          </p:spPr>
        </p:pic>
      </p:grpSp>
      <p:sp>
        <p:nvSpPr>
          <p:cNvPr id="10251" name="Text Box 15"/>
          <p:cNvSpPr txBox="1"/>
          <p:nvPr/>
        </p:nvSpPr>
        <p:spPr>
          <a:xfrm>
            <a:off x="2099310" y="3488690"/>
            <a:ext cx="8151495" cy="953135"/>
          </a:xfrm>
          <a:prstGeom prst="rect">
            <a:avLst/>
          </a:prstGeom>
          <a:noFill/>
          <a:ln w="38100">
            <a:noFill/>
          </a:ln>
        </p:spPr>
        <p:txBody>
          <a:bodyPr wrap="square">
            <a:spAutoFit/>
          </a:bodyPr>
          <a:lstStyle/>
          <a:p>
            <a:pPr marL="457200" indent="-457200">
              <a:buAutoNum type="arabicParenR" startAt="2"/>
            </a:pPr>
            <a:r>
              <a:rPr lang="zh-CN" altLang="en-US" sz="2800">
                <a:latin typeface="Times New Roman" panose="02020603050405020304" pitchFamily="18" charset="0"/>
              </a:rPr>
              <a:t>对于集合</a:t>
            </a:r>
            <a:r>
              <a:rPr lang="en-US" altLang="zh-CN" sz="2800">
                <a:latin typeface="Times New Roman" panose="02020603050405020304" pitchFamily="18" charset="0"/>
              </a:rPr>
              <a:t>A、B、C，      </a:t>
            </a:r>
            <a:r>
              <a:rPr lang="zh-CN" altLang="en-US" sz="2800">
                <a:latin typeface="Times New Roman" panose="02020603050405020304" pitchFamily="18" charset="0"/>
              </a:rPr>
              <a:t>如果            ，且            ，那么            .</a:t>
            </a:r>
            <a:endParaRPr lang="zh-CN" altLang="en-US" sz="2800">
              <a:latin typeface="Times New Roman" panose="02020603050405020304" pitchFamily="18" charset="0"/>
            </a:endParaRPr>
          </a:p>
        </p:txBody>
      </p:sp>
      <p:pic>
        <p:nvPicPr>
          <p:cNvPr id="10252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0285" y="3609340"/>
            <a:ext cx="685800" cy="365125"/>
          </a:xfrm>
          <a:prstGeom prst="rect">
            <a:avLst/>
          </a:prstGeom>
          <a:noFill/>
          <a:ln w="38100">
            <a:noFill/>
          </a:ln>
        </p:spPr>
      </p:pic>
      <p:pic>
        <p:nvPicPr>
          <p:cNvPr id="10253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1075" y="4079875"/>
            <a:ext cx="704850" cy="361950"/>
          </a:xfrm>
          <a:prstGeom prst="rect">
            <a:avLst/>
          </a:prstGeom>
          <a:noFill/>
          <a:ln w="38100">
            <a:noFill/>
          </a:ln>
        </p:spPr>
      </p:pic>
      <p:pic>
        <p:nvPicPr>
          <p:cNvPr id="10254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38260" y="3606165"/>
            <a:ext cx="720725" cy="371475"/>
          </a:xfrm>
          <a:prstGeom prst="rect">
            <a:avLst/>
          </a:prstGeom>
          <a:noFill/>
          <a:ln w="38100">
            <a:noFill/>
          </a:ln>
        </p:spPr>
      </p:pic>
      <p:sp>
        <p:nvSpPr>
          <p:cNvPr id="17427" name="Oval 19"/>
          <p:cNvSpPr/>
          <p:nvPr/>
        </p:nvSpPr>
        <p:spPr>
          <a:xfrm>
            <a:off x="4967605" y="5057140"/>
            <a:ext cx="2895600" cy="1371600"/>
          </a:xfrm>
          <a:prstGeom prst="ellipse">
            <a:avLst/>
          </a:prstGeom>
          <a:solidFill>
            <a:schemeClr val="accent1"/>
          </a:solidFill>
          <a:ln w="3810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r>
              <a:rPr lang="en-US" altLang="zh-CN" sz="3600">
                <a:latin typeface="Times New Roman" panose="02020603050405020304" pitchFamily="18" charset="0"/>
              </a:rPr>
              <a:t>C</a:t>
            </a:r>
            <a:endParaRPr lang="en-US" altLang="zh-CN" sz="3600">
              <a:latin typeface="Times New Roman" panose="02020603050405020304" pitchFamily="18" charset="0"/>
            </a:endParaRPr>
          </a:p>
        </p:txBody>
      </p:sp>
      <p:sp>
        <p:nvSpPr>
          <p:cNvPr id="17428" name="Oval 20"/>
          <p:cNvSpPr/>
          <p:nvPr/>
        </p:nvSpPr>
        <p:spPr>
          <a:xfrm>
            <a:off x="5882005" y="5209540"/>
            <a:ext cx="1676400" cy="1104900"/>
          </a:xfrm>
          <a:prstGeom prst="ellipse">
            <a:avLst/>
          </a:prstGeom>
          <a:solidFill>
            <a:srgbClr val="0000FF"/>
          </a:solidFill>
          <a:ln w="38100" cap="flat" cmpd="sng">
            <a:solidFill>
              <a:srgbClr val="FFFF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r>
              <a:rPr lang="en-US" altLang="zh-CN" sz="3200">
                <a:latin typeface="Times New Roman" panose="02020603050405020304" pitchFamily="18" charset="0"/>
              </a:rPr>
              <a:t>B</a:t>
            </a:r>
            <a:endParaRPr lang="en-US" altLang="zh-CN" sz="3200">
              <a:latin typeface="Times New Roman" panose="02020603050405020304" pitchFamily="18" charset="0"/>
            </a:endParaRPr>
          </a:p>
        </p:txBody>
      </p:sp>
      <p:sp>
        <p:nvSpPr>
          <p:cNvPr id="17429" name="Oval 21"/>
          <p:cNvSpPr/>
          <p:nvPr/>
        </p:nvSpPr>
        <p:spPr>
          <a:xfrm>
            <a:off x="6644005" y="5514340"/>
            <a:ext cx="762000" cy="609600"/>
          </a:xfrm>
          <a:prstGeom prst="ellipse">
            <a:avLst/>
          </a:prstGeom>
          <a:solidFill>
            <a:schemeClr val="accent1"/>
          </a:solidFill>
          <a:ln w="3810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r>
              <a:rPr lang="en-US" altLang="zh-CN" sz="2800" b="1">
                <a:latin typeface="Times New Roman" panose="02020603050405020304" pitchFamily="18" charset="0"/>
              </a:rPr>
              <a:t>A</a:t>
            </a:r>
            <a:endParaRPr lang="en-US" altLang="zh-CN" sz="2800" b="1">
              <a:latin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74700" y="986790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>
                <a:solidFill>
                  <a:srgbClr val="FF0000"/>
                </a:solidFill>
              </a:rPr>
              <a:t>结论</a:t>
            </a:r>
            <a:endParaRPr lang="zh-CN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7" grpId="0"/>
      <p:bldP spid="17428" grpId="0"/>
      <p:bldP spid="1742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9"/>
          <p:cNvSpPr>
            <a:spLocks noChangeArrowheads="1"/>
          </p:cNvSpPr>
          <p:nvPr/>
        </p:nvSpPr>
        <p:spPr bwMode="auto">
          <a:xfrm>
            <a:off x="123825" y="819150"/>
            <a:ext cx="11603355" cy="878840"/>
          </a:xfrm>
          <a:prstGeom prst="rect">
            <a:avLst/>
          </a:prstGeom>
          <a:noFill/>
          <a:ln w="12700" cap="sq" algn="ctr">
            <a:noFill/>
            <a:miter lim="800000"/>
          </a:ln>
        </p:spPr>
        <p:txBody>
          <a:bodyPr wrap="square">
            <a:spAutoFit/>
          </a:bodyPr>
          <a:lstStyle/>
          <a:p>
            <a:pPr algn="l">
              <a:lnSpc>
                <a:spcPct val="160000"/>
              </a:lnSpc>
            </a:pPr>
            <a:r>
              <a:rPr lang="zh-CN" altLang="en-US" sz="3200">
                <a:solidFill>
                  <a:srgbClr val="0000FF"/>
                </a:solidFill>
              </a:rPr>
              <a:t>例</a:t>
            </a:r>
            <a:r>
              <a:rPr lang="en-US" altLang="zh-CN" sz="3200">
                <a:solidFill>
                  <a:srgbClr val="0000FF"/>
                </a:solidFill>
              </a:rPr>
              <a:t>1  </a:t>
            </a:r>
            <a:r>
              <a:rPr lang="zh-CN" altLang="en-US" sz="3200">
                <a:solidFill>
                  <a:srgbClr val="0000FF"/>
                </a:solidFill>
              </a:rPr>
              <a:t>写出集合</a:t>
            </a:r>
            <a:r>
              <a:rPr lang="en-US" altLang="zh-CN" sz="3200">
                <a:solidFill>
                  <a:srgbClr val="0000FF"/>
                </a:solidFill>
              </a:rPr>
              <a:t>{a</a:t>
            </a:r>
            <a:r>
              <a:rPr lang="zh-CN" altLang="en-US" sz="3200">
                <a:solidFill>
                  <a:srgbClr val="0000FF"/>
                </a:solidFill>
              </a:rPr>
              <a:t>，</a:t>
            </a:r>
            <a:r>
              <a:rPr lang="en-US" altLang="zh-CN" sz="3200">
                <a:solidFill>
                  <a:srgbClr val="0000FF"/>
                </a:solidFill>
              </a:rPr>
              <a:t>b}</a:t>
            </a:r>
            <a:r>
              <a:rPr lang="zh-CN" altLang="en-US" sz="3200">
                <a:solidFill>
                  <a:srgbClr val="0000FF"/>
                </a:solidFill>
              </a:rPr>
              <a:t>的所有子集，并指出哪些是它的真子集</a:t>
            </a:r>
            <a:r>
              <a:rPr lang="en-US" altLang="zh-CN" sz="3200">
                <a:solidFill>
                  <a:srgbClr val="0000FF"/>
                </a:solidFill>
              </a:rPr>
              <a:t>.</a:t>
            </a:r>
            <a:endParaRPr lang="en-US" altLang="zh-CN" sz="3200">
              <a:solidFill>
                <a:srgbClr val="0000FF"/>
              </a:solidFill>
            </a:endParaRPr>
          </a:p>
        </p:txBody>
      </p:sp>
      <p:sp>
        <p:nvSpPr>
          <p:cNvPr id="235530" name="Rectangle 10"/>
          <p:cNvSpPr>
            <a:spLocks noChangeArrowheads="1"/>
          </p:cNvSpPr>
          <p:nvPr/>
        </p:nvSpPr>
        <p:spPr bwMode="auto">
          <a:xfrm>
            <a:off x="567055" y="2133600"/>
            <a:ext cx="10927080" cy="953135"/>
          </a:xfrm>
          <a:prstGeom prst="rect">
            <a:avLst/>
          </a:prstGeom>
          <a:noFill/>
          <a:ln w="12700" cap="sq" algn="ctr">
            <a:noFill/>
            <a:miter lim="800000"/>
          </a:ln>
        </p:spPr>
        <p:txBody>
          <a:bodyPr wrap="square">
            <a:spAutoFit/>
          </a:bodyPr>
          <a:lstStyle/>
          <a:p>
            <a:pPr algn="l"/>
            <a:r>
              <a:rPr lang="zh-CN" altLang="en-US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解：</a:t>
            </a:r>
            <a:r>
              <a:rPr lang="zh-CN" altLang="en-US" sz="280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集合</a:t>
            </a:r>
            <a:r>
              <a:rPr lang="en-US" altLang="zh-CN" sz="280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{a</a:t>
            </a:r>
            <a:r>
              <a:rPr lang="zh-CN" altLang="en-US" sz="280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en-US" altLang="zh-CN" sz="280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b}</a:t>
            </a:r>
            <a:r>
              <a:rPr lang="zh-CN" altLang="en-US" sz="280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的所有子集为：  ，</a:t>
            </a:r>
            <a:r>
              <a:rPr lang="en-US" altLang="zh-CN" sz="280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{a}</a:t>
            </a:r>
            <a:r>
              <a:rPr lang="zh-CN" altLang="en-US" sz="280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en-US" altLang="zh-CN" sz="280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{b}</a:t>
            </a:r>
            <a:r>
              <a:rPr lang="zh-CN" altLang="en-US" sz="280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en-US" altLang="zh-CN" sz="280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{a</a:t>
            </a:r>
            <a:r>
              <a:rPr lang="zh-CN" altLang="en-US" sz="280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en-US" altLang="zh-CN" sz="280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b}.</a:t>
            </a:r>
            <a:endParaRPr lang="en-US" altLang="zh-CN" sz="2800">
              <a:solidFill>
                <a:srgbClr val="0000FF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l"/>
            <a:r>
              <a:rPr lang="zh-CN" altLang="en-US" sz="280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真子集为：   </a:t>
            </a:r>
            <a:r>
              <a:rPr lang="en-US" altLang="zh-CN" sz="280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,{a}</a:t>
            </a:r>
            <a:r>
              <a:rPr lang="zh-CN" altLang="en-US" sz="280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en-US" altLang="zh-CN" sz="280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{b}.</a:t>
            </a:r>
            <a:endParaRPr lang="en-US" altLang="zh-CN" sz="2800">
              <a:solidFill>
                <a:srgbClr val="0000FF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graphicFrame>
        <p:nvGraphicFramePr>
          <p:cNvPr id="235531" name="Object 11"/>
          <p:cNvGraphicFramePr>
            <a:graphicFrameLocks noChangeAspect="1"/>
          </p:cNvGraphicFramePr>
          <p:nvPr/>
        </p:nvGraphicFramePr>
        <p:xfrm>
          <a:off x="5543868" y="2222500"/>
          <a:ext cx="447675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1" imgW="3962400" imgH="4267200" progId="Equation.DSMT4">
                  <p:embed/>
                </p:oleObj>
              </mc:Choice>
              <mc:Fallback>
                <p:oleObj name="Equation" r:id="rId1" imgW="3962400" imgH="4267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543868" y="2222500"/>
                        <a:ext cx="447675" cy="48101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33" name="Text Box 13"/>
          <p:cNvSpPr txBox="1">
            <a:spLocks noChangeArrowheads="1"/>
          </p:cNvSpPr>
          <p:nvPr/>
        </p:nvSpPr>
        <p:spPr bwMode="auto">
          <a:xfrm>
            <a:off x="360045" y="3479800"/>
            <a:ext cx="11560810" cy="1770380"/>
          </a:xfrm>
          <a:prstGeom prst="rect">
            <a:avLst/>
          </a:prstGeom>
          <a:noFill/>
          <a:ln w="38100">
            <a:noFill/>
            <a:miter lim="800000"/>
          </a:ln>
        </p:spPr>
        <p:txBody>
          <a:bodyPr wrap="square">
            <a:spAutoFit/>
          </a:bodyPr>
          <a:lstStyle/>
          <a:p>
            <a:pPr algn="l">
              <a:lnSpc>
                <a:spcPct val="130000"/>
              </a:lnSpc>
            </a:pPr>
            <a:r>
              <a:rPr lang="zh-CN" altLang="en-US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写集合子集的一般方法：先写空集，然后按照集合元素从少到多的顺序写出来，一直到集合本身</a:t>
            </a:r>
            <a:r>
              <a:rPr lang="en-US" altLang="zh-CN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.</a:t>
            </a:r>
            <a:endParaRPr lang="en-US" altLang="zh-CN" sz="2800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l">
              <a:lnSpc>
                <a:spcPct val="130000"/>
              </a:lnSpc>
            </a:pPr>
            <a:r>
              <a:rPr lang="zh-CN" altLang="en-US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写集合真子集时除集合本身外其余的子集都是它的真子集</a:t>
            </a:r>
            <a:r>
              <a:rPr lang="en-US" altLang="zh-CN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.</a:t>
            </a:r>
            <a:endParaRPr lang="en-US" altLang="zh-CN" sz="2800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graphicFrame>
        <p:nvGraphicFramePr>
          <p:cNvPr id="235534" name="Object 14"/>
          <p:cNvGraphicFramePr>
            <a:graphicFrameLocks noChangeAspect="1"/>
          </p:cNvGraphicFramePr>
          <p:nvPr/>
        </p:nvGraphicFramePr>
        <p:xfrm>
          <a:off x="2506980" y="2605723"/>
          <a:ext cx="447675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3" imgW="3962400" imgH="4267200" progId="Equation.DSMT4">
                  <p:embed/>
                </p:oleObj>
              </mc:Choice>
              <mc:Fallback>
                <p:oleObj name="Equation" r:id="rId3" imgW="3962400" imgH="4267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506980" y="2605723"/>
                        <a:ext cx="447675" cy="4810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9509" name="Rectangle 21"/>
          <p:cNvSpPr>
            <a:spLocks noChangeArrowheads="1"/>
          </p:cNvSpPr>
          <p:nvPr/>
        </p:nvSpPr>
        <p:spPr bwMode="auto">
          <a:xfrm>
            <a:off x="460375" y="5610225"/>
            <a:ext cx="9617075" cy="953135"/>
          </a:xfrm>
          <a:prstGeom prst="rect">
            <a:avLst/>
          </a:prstGeom>
          <a:noFill/>
          <a:ln w="12700" cap="sq" algn="ctr">
            <a:noFill/>
            <a:miter lim="800000"/>
          </a:ln>
        </p:spPr>
        <p:txBody>
          <a:bodyPr wrap="square">
            <a:spAutoFit/>
          </a:bodyPr>
          <a:lstStyle/>
          <a:p>
            <a:pPr algn="l"/>
            <a:r>
              <a:rPr kumimoji="0" lang="zh-CN" altLang="en-US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一般地，集合</a:t>
            </a:r>
            <a:r>
              <a:rPr kumimoji="0" lang="en-US" altLang="zh-CN" sz="2800" i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A</a:t>
            </a:r>
            <a:r>
              <a:rPr kumimoji="0" lang="zh-CN" altLang="en-US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含有</a:t>
            </a:r>
            <a:r>
              <a:rPr kumimoji="0" lang="en-US" altLang="zh-CN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n</a:t>
            </a:r>
            <a:r>
              <a:rPr kumimoji="0" lang="zh-CN" altLang="en-US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个元素，则</a:t>
            </a:r>
            <a:r>
              <a:rPr kumimoji="0" lang="en-US" altLang="zh-CN" sz="2800" i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A</a:t>
            </a:r>
            <a:r>
              <a:rPr kumimoji="0" lang="zh-CN" altLang="en-US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的子集共有</a:t>
            </a:r>
            <a:r>
              <a:rPr kumimoji="0" lang="en-US" altLang="zh-CN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2</a:t>
            </a:r>
            <a:r>
              <a:rPr kumimoji="0" lang="en-US" altLang="zh-CN" sz="2800" baseline="300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n</a:t>
            </a:r>
            <a:r>
              <a:rPr kumimoji="0" lang="zh-CN" altLang="en-US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个，</a:t>
            </a:r>
            <a:r>
              <a:rPr kumimoji="0" lang="en-US" altLang="zh-CN" sz="2800" i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A</a:t>
            </a:r>
            <a:r>
              <a:rPr kumimoji="0" lang="zh-CN" altLang="en-US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的真子集共有</a:t>
            </a:r>
            <a:r>
              <a:rPr kumimoji="0" lang="en-US" altLang="zh-CN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2</a:t>
            </a:r>
            <a:r>
              <a:rPr kumimoji="0" lang="en-US" altLang="zh-CN" sz="2800" baseline="300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n</a:t>
            </a:r>
            <a:r>
              <a:rPr kumimoji="0" lang="en-US" altLang="zh-CN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-1</a:t>
            </a:r>
            <a:r>
              <a:rPr kumimoji="0" lang="zh-CN" altLang="en-US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个</a:t>
            </a:r>
            <a:r>
              <a:rPr kumimoji="0" lang="en-US" altLang="zh-CN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.</a:t>
            </a:r>
            <a:endParaRPr kumimoji="0" lang="en-US" altLang="zh-CN" sz="2800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3" grpId="0"/>
      <p:bldP spid="31950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/>
          </p:cNvSpPr>
          <p:nvPr>
            <p:ph type="title" idx="4294967295"/>
          </p:nvPr>
        </p:nvSpPr>
        <p:spPr>
          <a:xfrm>
            <a:off x="0" y="389255"/>
            <a:ext cx="4409440" cy="807720"/>
          </a:xfrm>
        </p:spPr>
        <p:txBody>
          <a:bodyPr vert="horz" wrap="square" lIns="91440" tIns="45720" rIns="91440" bIns="45720" anchor="ctr">
            <a:normAutofit/>
          </a:bodyPr>
          <a:lstStyle/>
          <a:p>
            <a:pPr eaLnBrk="1" hangingPunct="1"/>
            <a:r>
              <a:rPr lang="zh-CN" altLang="en-US" sz="3200" b="1"/>
              <a:t>复习引入</a:t>
            </a:r>
            <a:endParaRPr lang="zh-CN" altLang="en-US" sz="3200" b="1"/>
          </a:p>
        </p:txBody>
      </p:sp>
      <p:sp>
        <p:nvSpPr>
          <p:cNvPr id="6146" name="Rectangle 3"/>
          <p:cNvSpPr>
            <a:spLocks noGrp="1"/>
          </p:cNvSpPr>
          <p:nvPr>
            <p:ph type="body" sz="half" idx="4294967295"/>
          </p:nvPr>
        </p:nvSpPr>
        <p:spPr>
          <a:xfrm>
            <a:off x="1586865" y="1427480"/>
            <a:ext cx="8532495" cy="3657600"/>
          </a:xfrm>
        </p:spPr>
        <p:txBody>
          <a:bodyPr vert="horz" wrap="square" lIns="91440" tIns="45720" rIns="91440" bIns="45720" anchor="t">
            <a:normAutofit/>
          </a:bodyPr>
          <a:lstStyle/>
          <a:p>
            <a:pPr eaLnBrk="1" hangingPunct="1"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zh-CN" sz="2800" b="1"/>
              <a:t>1.</a:t>
            </a:r>
            <a:r>
              <a:rPr lang="zh-CN" altLang="en-US" sz="2800" b="1"/>
              <a:t>集合、元素的概念</a:t>
            </a:r>
            <a:endParaRPr lang="zh-CN" altLang="en-US" sz="2800" b="1"/>
          </a:p>
          <a:p>
            <a:pPr eaLnBrk="1" hangingPunct="1"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zh-CN" sz="2800" b="1"/>
              <a:t>2.元素与</a:t>
            </a:r>
            <a:r>
              <a:rPr lang="zh-CN" altLang="en-US" sz="2800" b="1"/>
              <a:t>集合的关系：</a:t>
            </a:r>
            <a:endParaRPr lang="zh-CN" altLang="en-US" sz="2800" b="1"/>
          </a:p>
          <a:p>
            <a:pPr eaLnBrk="1" hangingPunct="1"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zh-CN" sz="2800" b="1"/>
              <a:t>3.</a:t>
            </a:r>
            <a:r>
              <a:rPr lang="zh-CN" altLang="en-US" sz="2800" b="1"/>
              <a:t>集合中元素的三大特性：</a:t>
            </a:r>
            <a:endParaRPr lang="en-US" altLang="zh-CN" sz="2800" b="1"/>
          </a:p>
          <a:p>
            <a:pPr eaLnBrk="1" hangingPunct="1"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zh-CN" sz="2800" b="1"/>
              <a:t>   </a:t>
            </a:r>
            <a:endParaRPr lang="en-US" altLang="zh-CN" sz="2800" b="1"/>
          </a:p>
          <a:p>
            <a:pPr eaLnBrk="1" hangingPunct="1"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zh-CN" sz="2800" b="1"/>
              <a:t>4.</a:t>
            </a:r>
            <a:r>
              <a:rPr lang="zh-CN" altLang="en-US" sz="2800" b="1"/>
              <a:t>集合的表示方法：</a:t>
            </a:r>
            <a:endParaRPr lang="zh-CN" altLang="en-US" sz="2800" b="1"/>
          </a:p>
          <a:p>
            <a:pPr eaLnBrk="1" hangingPunct="1"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endParaRPr lang="zh-CN" altLang="en-US" sz="2800" b="1"/>
          </a:p>
          <a:p>
            <a:pPr eaLnBrk="1" hangingPunct="1"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zh-CN" sz="2800" b="1"/>
              <a:t>5.</a:t>
            </a:r>
            <a:r>
              <a:rPr lang="zh-CN" altLang="en-US" sz="2800" b="1"/>
              <a:t>常用数集：</a:t>
            </a:r>
            <a:endParaRPr lang="zh-CN" altLang="en-US" sz="2800" b="1"/>
          </a:p>
          <a:p>
            <a:pPr eaLnBrk="1" hangingPunct="1"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endParaRPr lang="zh-CN" altLang="en-US" sz="2800" b="1"/>
          </a:p>
          <a:p>
            <a:pPr eaLnBrk="1" hangingPunct="1"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endParaRPr lang="zh-CN" altLang="en-US" sz="3200">
              <a:solidFill>
                <a:srgbClr val="0000FF"/>
              </a:solidFill>
            </a:endParaRPr>
          </a:p>
          <a:p>
            <a:pPr eaLnBrk="1" hangingPunct="1"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endParaRPr lang="zh-CN" altLang="en-US" sz="3200">
              <a:solidFill>
                <a:srgbClr val="0000FF"/>
              </a:solidFill>
            </a:endParaRPr>
          </a:p>
        </p:txBody>
      </p:sp>
      <p:graphicFrame>
        <p:nvGraphicFramePr>
          <p:cNvPr id="6147" name="Object 4"/>
          <p:cNvGraphicFramePr>
            <a:graphicFrameLocks noGrp="1"/>
          </p:cNvGraphicFramePr>
          <p:nvPr>
            <p:ph sz="quarter" idx="4294967295"/>
          </p:nvPr>
        </p:nvGraphicFramePr>
        <p:xfrm>
          <a:off x="4366260" y="4039235"/>
          <a:ext cx="2973070" cy="633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" r:id="rId1" imgW="889000" imgH="228600" progId="Equation.3">
                  <p:embed/>
                </p:oleObj>
              </mc:Choice>
              <mc:Fallback>
                <p:oleObj name="" r:id="rId1" imgW="889000" imgH="228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366260" y="4039235"/>
                        <a:ext cx="2973070" cy="63309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6471920" y="1826895"/>
            <a:ext cx="240855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800">
                <a:solidFill>
                  <a:srgbClr val="FF0000"/>
                </a:solidFill>
              </a:rPr>
              <a:t> </a:t>
            </a:r>
            <a:r>
              <a:rPr lang="zh-CN" altLang="en-US" sz="2800" b="1">
                <a:solidFill>
                  <a:srgbClr val="FF0000"/>
                </a:solidFill>
                <a:sym typeface="+mn-ea"/>
              </a:rPr>
              <a:t>属于，不属于</a:t>
            </a:r>
            <a:r>
              <a:rPr lang="en-US" altLang="zh-CN" sz="2800">
                <a:solidFill>
                  <a:srgbClr val="FF0000"/>
                </a:solidFill>
              </a:rPr>
              <a:t>                  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813425" y="2348865"/>
            <a:ext cx="4196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800">
                <a:solidFill>
                  <a:srgbClr val="FF0000"/>
                </a:solidFill>
              </a:rPr>
              <a:t> </a:t>
            </a:r>
            <a:r>
              <a:rPr lang="zh-CN" altLang="en-US" sz="2800" b="1">
                <a:solidFill>
                  <a:srgbClr val="FF0000"/>
                </a:solidFill>
                <a:sym typeface="+mn-ea"/>
              </a:rPr>
              <a:t>确定性、互异性，无序性</a:t>
            </a:r>
            <a:r>
              <a:rPr lang="en-US" altLang="zh-CN" sz="2800">
                <a:solidFill>
                  <a:srgbClr val="FF0000"/>
                </a:solidFill>
              </a:rPr>
              <a:t> 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394960" y="3168015"/>
            <a:ext cx="37655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zh-CN" altLang="en-US" sz="2800" b="1">
                <a:solidFill>
                  <a:srgbClr val="FF0000"/>
                </a:solidFill>
                <a:sym typeface="+mn-ea"/>
              </a:rPr>
              <a:t>列举法、描述法</a:t>
            </a:r>
            <a:endParaRPr lang="zh-CN" altLang="en-US" sz="2800" b="1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1" name="Rectangle 3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401955" y="1264920"/>
            <a:ext cx="11607800" cy="3192145"/>
          </a:xfr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eaLnBrk="1" hangingPunct="1">
              <a:lnSpc>
                <a:spcPct val="180000"/>
              </a:lnSpc>
              <a:spcBef>
                <a:spcPct val="0"/>
              </a:spcBef>
              <a:buFontTx/>
              <a:buNone/>
            </a:pPr>
            <a:r>
              <a:rPr kumimoji="1"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写出集合        的所有子集，并指出它的真子集</a:t>
            </a:r>
            <a:r>
              <a:rPr kumimoji="1"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.</a:t>
            </a:r>
            <a:endParaRPr kumimoji="1" lang="en-US" altLang="zh-CN" sz="2800" b="1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pPr eaLnBrk="1" hangingPunct="1">
              <a:lnSpc>
                <a:spcPct val="180000"/>
              </a:lnSpc>
              <a:spcBef>
                <a:spcPct val="0"/>
              </a:spcBef>
              <a:buFontTx/>
              <a:buNone/>
            </a:pPr>
            <a:r>
              <a:rPr kumimoji="1" lang="zh-CN" altLang="en-US" sz="2800" b="1">
                <a:solidFill>
                  <a:srgbClr val="9900FF"/>
                </a:solidFill>
                <a:latin typeface="楷体_GB2312" pitchFamily="49" charset="-122"/>
                <a:ea typeface="楷体_GB2312" pitchFamily="49" charset="-122"/>
              </a:rPr>
              <a:t>解：</a:t>
            </a:r>
            <a:r>
              <a:rPr kumimoji="1"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集合的所有子集为</a:t>
            </a:r>
            <a:endParaRPr kumimoji="1" lang="zh-CN" altLang="en-US" sz="2800" b="1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  <a:p>
            <a:pPr eaLnBrk="1" hangingPunct="1">
              <a:lnSpc>
                <a:spcPct val="180000"/>
              </a:lnSpc>
              <a:spcBef>
                <a:spcPct val="0"/>
              </a:spcBef>
              <a:buFontTx/>
              <a:buNone/>
            </a:pP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                     </a:t>
            </a:r>
            <a:r>
              <a:rPr lang="en-US" altLang="zh-CN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.</a:t>
            </a:r>
            <a:endParaRPr lang="en-US" altLang="zh-CN" sz="2800" b="1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  <a:p>
            <a:pPr eaLnBrk="1" hangingPunct="1">
              <a:lnSpc>
                <a:spcPct val="180000"/>
              </a:lnSpc>
              <a:spcBef>
                <a:spcPct val="0"/>
              </a:spcBef>
              <a:buFontTx/>
              <a:buNone/>
            </a:pPr>
            <a:r>
              <a:rPr lang="zh-CN" altLang="en-US" sz="28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所有真子集为</a:t>
            </a:r>
            <a:endParaRPr lang="zh-CN" altLang="en-US" sz="2800" b="1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graphicFrame>
        <p:nvGraphicFramePr>
          <p:cNvPr id="8194" name="Object 7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2032635" y="1446530"/>
          <a:ext cx="1304925" cy="661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Equation" r:id="rId1" imgW="508000" imgH="254000" progId="Equation.DSMT4">
                  <p:embed/>
                </p:oleObj>
              </mc:Choice>
              <mc:Fallback>
                <p:oleObj name="Equation" r:id="rId1" imgW="508000" imgH="254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032635" y="1446530"/>
                        <a:ext cx="1304925" cy="66103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9500" name="Object 12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3110230" y="4290060"/>
          <a:ext cx="2414270" cy="6108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3" imgW="24079200" imgH="6096000" progId="Equation.DSMT4">
                  <p:embed/>
                </p:oleObj>
              </mc:Choice>
              <mc:Fallback>
                <p:oleObj name="Equation" r:id="rId3" imgW="24079200" imgH="6096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10230" y="4290060"/>
                        <a:ext cx="2414270" cy="61087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9503" name="Object 15"/>
          <p:cNvGraphicFramePr>
            <a:graphicFrameLocks noChangeAspect="1"/>
          </p:cNvGraphicFramePr>
          <p:nvPr/>
        </p:nvGraphicFramePr>
        <p:xfrm>
          <a:off x="7244715" y="2199005"/>
          <a:ext cx="1084263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Equation" r:id="rId5" imgW="10363200" imgH="6096000" progId="Equation.DSMT4">
                  <p:embed/>
                </p:oleObj>
              </mc:Choice>
              <mc:Fallback>
                <p:oleObj name="Equation" r:id="rId5" imgW="10363200" imgH="6096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244715" y="2199005"/>
                        <a:ext cx="1084263" cy="638175"/>
                      </a:xfrm>
                      <a:prstGeom prst="rect">
                        <a:avLst/>
                      </a:prstGeom>
                      <a:noFill/>
                      <a:ln w="127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9504" name="Object 16"/>
          <p:cNvGraphicFramePr>
            <a:graphicFrameLocks noChangeAspect="1"/>
          </p:cNvGraphicFramePr>
          <p:nvPr/>
        </p:nvGraphicFramePr>
        <p:xfrm>
          <a:off x="2263775" y="2990850"/>
          <a:ext cx="307340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7" imgW="31089600" imgH="6096000" progId="Equation.DSMT4">
                  <p:embed/>
                </p:oleObj>
              </mc:Choice>
              <mc:Fallback>
                <p:oleObj name="Equation" r:id="rId7" imgW="31089600" imgH="6096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63775" y="2990850"/>
                        <a:ext cx="3073400" cy="603250"/>
                      </a:xfrm>
                      <a:prstGeom prst="rect">
                        <a:avLst/>
                      </a:prstGeom>
                      <a:noFill/>
                      <a:ln w="127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9505" name="Object 17"/>
          <p:cNvGraphicFramePr>
            <a:graphicFrameLocks noChangeAspect="1"/>
          </p:cNvGraphicFramePr>
          <p:nvPr/>
        </p:nvGraphicFramePr>
        <p:xfrm>
          <a:off x="5706745" y="4289743"/>
          <a:ext cx="1084263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Equation" r:id="rId9" imgW="10363200" imgH="6096000" progId="Equation.DSMT4">
                  <p:embed/>
                </p:oleObj>
              </mc:Choice>
              <mc:Fallback>
                <p:oleObj name="Equation" r:id="rId9" imgW="10363200" imgH="6096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706745" y="4289743"/>
                        <a:ext cx="1084263" cy="638175"/>
                      </a:xfrm>
                      <a:prstGeom prst="rect">
                        <a:avLst/>
                      </a:prstGeom>
                      <a:noFill/>
                      <a:ln w="127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9506" name="Object 18"/>
          <p:cNvGraphicFramePr>
            <a:graphicFrameLocks noChangeAspect="1"/>
          </p:cNvGraphicFramePr>
          <p:nvPr/>
        </p:nvGraphicFramePr>
        <p:xfrm>
          <a:off x="4640898" y="2225675"/>
          <a:ext cx="2414587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11" imgW="24079200" imgH="6096000" progId="Equation.DSMT4">
                  <p:embed/>
                </p:oleObj>
              </mc:Choice>
              <mc:Fallback>
                <p:oleObj name="Equation" r:id="rId11" imgW="24079200" imgH="6096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640898" y="2225675"/>
                        <a:ext cx="2414587" cy="6111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9507" name="Object 19"/>
          <p:cNvGraphicFramePr>
            <a:graphicFrameLocks noChangeAspect="1"/>
          </p:cNvGraphicFramePr>
          <p:nvPr/>
        </p:nvGraphicFramePr>
        <p:xfrm>
          <a:off x="6963093" y="4302443"/>
          <a:ext cx="1970087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Equation" r:id="rId13" imgW="19202400" imgH="6096000" progId="Equation.DSMT4">
                  <p:embed/>
                </p:oleObj>
              </mc:Choice>
              <mc:Fallback>
                <p:oleObj name="Equation" r:id="rId13" imgW="19202400" imgH="6096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963093" y="4302443"/>
                        <a:ext cx="1970087" cy="625475"/>
                      </a:xfrm>
                      <a:prstGeom prst="rect">
                        <a:avLst/>
                      </a:prstGeom>
                      <a:noFill/>
                      <a:ln w="127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203" name="Picture 26" descr="图片1"/>
          <p:cNvPicPr>
            <a:picLocks noChangeAspect="1" noChangeArrowheads="1"/>
          </p:cNvPicPr>
          <p:nvPr/>
        </p:nvPicPr>
        <p:blipFill>
          <a:blip r:embed="rId15"/>
          <a:stretch>
            <a:fillRect/>
          </a:stretch>
        </p:blipFill>
        <p:spPr bwMode="auto">
          <a:xfrm>
            <a:off x="2927648" y="0"/>
            <a:ext cx="2779712" cy="79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42290" y="479425"/>
            <a:ext cx="974217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/>
              <a:t>例</a:t>
            </a:r>
            <a:r>
              <a:rPr lang="en-US" altLang="zh-CN" sz="2800"/>
              <a:t>2.</a:t>
            </a:r>
            <a:r>
              <a:rPr lang="zh-CN" altLang="en-US" sz="2800"/>
              <a:t>判断下列各题中集合</a:t>
            </a:r>
            <a:r>
              <a:rPr lang="en-US" altLang="zh-CN" sz="2800"/>
              <a:t>A</a:t>
            </a:r>
            <a:r>
              <a:rPr lang="zh-CN" altLang="en-US" sz="2800"/>
              <a:t>是否为集合</a:t>
            </a:r>
            <a:r>
              <a:rPr lang="en-US" altLang="zh-CN" sz="2800"/>
              <a:t>B</a:t>
            </a:r>
            <a:r>
              <a:rPr lang="zh-CN" altLang="en-US" sz="2800"/>
              <a:t>的子集，并说明理由。</a:t>
            </a:r>
            <a:endParaRPr lang="zh-CN" altLang="en-US" sz="2800"/>
          </a:p>
        </p:txBody>
      </p:sp>
      <p:graphicFrame>
        <p:nvGraphicFramePr>
          <p:cNvPr id="5" name="对象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606425" y="1402080"/>
          <a:ext cx="10623550" cy="10928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" r:id="rId1" imgW="4445000" imgH="457200" progId="Equation.KSEE3">
                  <p:embed/>
                </p:oleObj>
              </mc:Choice>
              <mc:Fallback>
                <p:oleObj name="" r:id="rId1" imgW="4445000" imgH="457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6425" y="1402080"/>
                        <a:ext cx="10623550" cy="10928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640080" y="3013075"/>
            <a:ext cx="96577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</a:rPr>
              <a:t>解：（</a:t>
            </a:r>
            <a:r>
              <a:rPr lang="en-US" altLang="zh-CN" sz="2800">
                <a:solidFill>
                  <a:srgbClr val="FF0000"/>
                </a:solidFill>
              </a:rPr>
              <a:t>1</a:t>
            </a:r>
            <a:r>
              <a:rPr lang="zh-CN" altLang="en-US" sz="2800">
                <a:solidFill>
                  <a:srgbClr val="FF0000"/>
                </a:solidFill>
              </a:rPr>
              <a:t>）因为</a:t>
            </a:r>
            <a:r>
              <a:rPr lang="en-US" altLang="zh-CN" sz="2800">
                <a:solidFill>
                  <a:srgbClr val="FF0000"/>
                </a:solidFill>
              </a:rPr>
              <a:t>3</a:t>
            </a:r>
            <a:r>
              <a:rPr lang="zh-CN" altLang="en-US" sz="2800">
                <a:solidFill>
                  <a:srgbClr val="FF0000"/>
                </a:solidFill>
              </a:rPr>
              <a:t>不是</a:t>
            </a:r>
            <a:r>
              <a:rPr lang="en-US" altLang="zh-CN" sz="2800">
                <a:solidFill>
                  <a:srgbClr val="FF0000"/>
                </a:solidFill>
              </a:rPr>
              <a:t>8</a:t>
            </a:r>
            <a:r>
              <a:rPr lang="zh-CN" altLang="en-US" sz="2800">
                <a:solidFill>
                  <a:srgbClr val="FF0000"/>
                </a:solidFill>
              </a:rPr>
              <a:t>的约数，所以集合</a:t>
            </a:r>
            <a:r>
              <a:rPr lang="en-US" altLang="zh-CN" sz="2800">
                <a:solidFill>
                  <a:srgbClr val="FF0000"/>
                </a:solidFill>
              </a:rPr>
              <a:t>A</a:t>
            </a:r>
            <a:r>
              <a:rPr lang="zh-CN" altLang="en-US" sz="2800">
                <a:solidFill>
                  <a:srgbClr val="FF0000"/>
                </a:solidFill>
              </a:rPr>
              <a:t>不是集合</a:t>
            </a:r>
            <a:r>
              <a:rPr lang="en-US" altLang="zh-CN" sz="2800">
                <a:solidFill>
                  <a:srgbClr val="FF0000"/>
                </a:solidFill>
              </a:rPr>
              <a:t>B</a:t>
            </a:r>
            <a:r>
              <a:rPr lang="zh-CN" altLang="en-US" sz="2800">
                <a:solidFill>
                  <a:srgbClr val="FF0000"/>
                </a:solidFill>
              </a:rPr>
              <a:t>的子集。</a:t>
            </a:r>
            <a:endParaRPr lang="zh-CN" altLang="en-US" sz="2800">
              <a:solidFill>
                <a:srgbClr val="FF0000"/>
              </a:solidFill>
            </a:endParaRPr>
          </a:p>
        </p:txBody>
      </p:sp>
      <p:graphicFrame>
        <p:nvGraphicFramePr>
          <p:cNvPr id="7" name="对象 6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438275" y="3914775"/>
          <a:ext cx="10405745" cy="1068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" r:id="rId3" imgW="4152900" imgH="431800" progId="Equation.KSEE3">
                  <p:embed/>
                </p:oleObj>
              </mc:Choice>
              <mc:Fallback>
                <p:oleObj name="" r:id="rId3" imgW="4152900" imgH="4318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38275" y="3914775"/>
                        <a:ext cx="10405745" cy="10680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0231" name="对象 820230"/>
          <p:cNvGraphicFramePr>
            <a:graphicFrameLocks noChangeAspect="1"/>
          </p:cNvGraphicFramePr>
          <p:nvPr/>
        </p:nvGraphicFramePr>
        <p:xfrm>
          <a:off x="377825" y="1659255"/>
          <a:ext cx="11276330" cy="2115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" r:id="rId1" imgW="10522585" imgH="1783080" progId="Word.Document.8">
                  <p:embed/>
                </p:oleObj>
              </mc:Choice>
              <mc:Fallback>
                <p:oleObj name="" r:id="rId1" imgW="10522585" imgH="17830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77825" y="1659255"/>
                        <a:ext cx="11276330" cy="211582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232" name="对象 820231"/>
          <p:cNvGraphicFramePr>
            <a:graphicFrameLocks noChangeAspect="1"/>
          </p:cNvGraphicFramePr>
          <p:nvPr/>
        </p:nvGraphicFramePr>
        <p:xfrm>
          <a:off x="539115" y="3759835"/>
          <a:ext cx="11306810" cy="14008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" r:id="rId3" imgW="10522585" imgH="1189355" progId="Word.Document.8">
                  <p:embed/>
                </p:oleObj>
              </mc:Choice>
              <mc:Fallback>
                <p:oleObj name="" r:id="rId3" imgW="10522585" imgH="118935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115" y="3759835"/>
                        <a:ext cx="11306810" cy="140081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233" name="对象 820232"/>
          <p:cNvGraphicFramePr>
            <a:graphicFrameLocks noChangeAspect="1"/>
          </p:cNvGraphicFramePr>
          <p:nvPr/>
        </p:nvGraphicFramePr>
        <p:xfrm>
          <a:off x="539217" y="4981137"/>
          <a:ext cx="11115247" cy="626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" r:id="rId5" imgW="10522585" imgH="595630" progId="Word.Document.8">
                  <p:embed/>
                </p:oleObj>
              </mc:Choice>
              <mc:Fallback>
                <p:oleObj name="" r:id="rId5" imgW="10522585" imgH="59563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217" y="4981137"/>
                        <a:ext cx="11115247" cy="62656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1208405" y="959485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/>
              <a:t>达标检测</a:t>
            </a:r>
            <a:endParaRPr lang="zh-CN" altLang="en-US" sz="320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0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0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3475" name="对象 873474"/>
          <p:cNvGraphicFramePr>
            <a:graphicFrameLocks noChangeAspect="1"/>
          </p:cNvGraphicFramePr>
          <p:nvPr/>
        </p:nvGraphicFramePr>
        <p:xfrm>
          <a:off x="671830" y="1698625"/>
          <a:ext cx="11334750" cy="38868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" r:id="rId1" imgW="10522585" imgH="3500120" progId="Word.Document.8">
                  <p:embed/>
                </p:oleObj>
              </mc:Choice>
              <mc:Fallback>
                <p:oleObj name="" r:id="rId1" imgW="10522585" imgH="350012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71830" y="1698625"/>
                        <a:ext cx="11334750" cy="388683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2450" name="对象 872449"/>
          <p:cNvGraphicFramePr>
            <a:graphicFrameLocks noChangeAspect="1"/>
          </p:cNvGraphicFramePr>
          <p:nvPr/>
        </p:nvGraphicFramePr>
        <p:xfrm>
          <a:off x="303530" y="2204720"/>
          <a:ext cx="11645265" cy="2118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" r:id="rId1" imgW="10522585" imgH="1783080" progId="Word.Document.8">
                  <p:embed/>
                </p:oleObj>
              </mc:Choice>
              <mc:Fallback>
                <p:oleObj name="" r:id="rId1" imgW="10522585" imgH="17830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03530" y="2204720"/>
                        <a:ext cx="11645265" cy="211836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2451" name="对象 872450"/>
          <p:cNvGraphicFramePr>
            <a:graphicFrameLocks noChangeAspect="1"/>
          </p:cNvGraphicFramePr>
          <p:nvPr/>
        </p:nvGraphicFramePr>
        <p:xfrm>
          <a:off x="539217" y="4090842"/>
          <a:ext cx="11115247" cy="626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" r:id="rId3" imgW="10522585" imgH="595630" progId="Word.Document.8">
                  <p:embed/>
                </p:oleObj>
              </mc:Choice>
              <mc:Fallback>
                <p:oleObj name="" r:id="rId3" imgW="10522585" imgH="59563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217" y="4090842"/>
                        <a:ext cx="11115247" cy="62656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2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1426" name="对象 871425"/>
          <p:cNvGraphicFramePr>
            <a:graphicFrameLocks noChangeAspect="1"/>
          </p:cNvGraphicFramePr>
          <p:nvPr/>
        </p:nvGraphicFramePr>
        <p:xfrm>
          <a:off x="542925" y="2295525"/>
          <a:ext cx="11149330" cy="273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" r:id="rId1" imgW="10501630" imgH="2479675" progId="Word.Document.8">
                  <p:embed/>
                </p:oleObj>
              </mc:Choice>
              <mc:Fallback>
                <p:oleObj name="" r:id="rId1" imgW="10501630" imgH="24796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42925" y="2295525"/>
                        <a:ext cx="11149330" cy="2730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0402" name="对象 870401"/>
          <p:cNvGraphicFramePr>
            <a:graphicFrameLocks noChangeAspect="1"/>
          </p:cNvGraphicFramePr>
          <p:nvPr/>
        </p:nvGraphicFramePr>
        <p:xfrm>
          <a:off x="539217" y="1942376"/>
          <a:ext cx="11115247" cy="2509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" r:id="rId1" imgW="10522585" imgH="2376805" progId="Word.Document.8">
                  <p:embed/>
                </p:oleObj>
              </mc:Choice>
              <mc:Fallback>
                <p:oleObj name="" r:id="rId1" imgW="10522585" imgH="237680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39217" y="1942376"/>
                        <a:ext cx="11115247" cy="2509624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403" name="对象 870402"/>
          <p:cNvGraphicFramePr>
            <a:graphicFrameLocks noChangeAspect="1"/>
          </p:cNvGraphicFramePr>
          <p:nvPr/>
        </p:nvGraphicFramePr>
        <p:xfrm>
          <a:off x="539217" y="4635098"/>
          <a:ext cx="11115247" cy="626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" r:id="rId3" imgW="10522585" imgH="595630" progId="Word.Document.8">
                  <p:embed/>
                </p:oleObj>
              </mc:Choice>
              <mc:Fallback>
                <p:oleObj name="" r:id="rId3" imgW="10522585" imgH="59563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217" y="4635098"/>
                        <a:ext cx="11115247" cy="62656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0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9378" name="对象 869377"/>
          <p:cNvGraphicFramePr>
            <a:graphicFrameLocks noChangeAspect="1"/>
          </p:cNvGraphicFramePr>
          <p:nvPr/>
        </p:nvGraphicFramePr>
        <p:xfrm>
          <a:off x="530113" y="1710274"/>
          <a:ext cx="11133455" cy="1885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" r:id="rId1" imgW="10521950" imgH="1781810" progId="Word.Document.8">
                  <p:embed/>
                </p:oleObj>
              </mc:Choice>
              <mc:Fallback>
                <p:oleObj name="" r:id="rId1" imgW="10521950" imgH="178181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30113" y="1710274"/>
                        <a:ext cx="11133455" cy="188531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9379" name="对象 869378"/>
          <p:cNvGraphicFramePr>
            <a:graphicFrameLocks noChangeAspect="1"/>
          </p:cNvGraphicFramePr>
          <p:nvPr/>
        </p:nvGraphicFramePr>
        <p:xfrm>
          <a:off x="539217" y="3892626"/>
          <a:ext cx="11115247" cy="626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" r:id="rId3" imgW="10522585" imgH="595630" progId="Word.Document.8">
                  <p:embed/>
                </p:oleObj>
              </mc:Choice>
              <mc:Fallback>
                <p:oleObj name="" r:id="rId3" imgW="10522585" imgH="59563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217" y="3892626"/>
                        <a:ext cx="11115247" cy="62656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9380" name="对象 869379"/>
          <p:cNvGraphicFramePr>
            <a:graphicFrameLocks noChangeAspect="1"/>
          </p:cNvGraphicFramePr>
          <p:nvPr/>
        </p:nvGraphicFramePr>
        <p:xfrm>
          <a:off x="539217" y="4535989"/>
          <a:ext cx="11115247" cy="626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" r:id="rId5" imgW="10522585" imgH="595630" progId="Word.Document.8">
                  <p:embed/>
                </p:oleObj>
              </mc:Choice>
              <mc:Fallback>
                <p:oleObj name="" r:id="rId5" imgW="10522585" imgH="59563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217" y="4535989"/>
                        <a:ext cx="11115247" cy="62656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69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69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2389" name="对象 912388"/>
          <p:cNvGraphicFramePr>
            <a:graphicFrameLocks noChangeAspect="1"/>
          </p:cNvGraphicFramePr>
          <p:nvPr/>
        </p:nvGraphicFramePr>
        <p:xfrm>
          <a:off x="539217" y="1794553"/>
          <a:ext cx="11115247" cy="626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" r:id="rId1" imgW="10522585" imgH="595630" progId="Word.Document.8">
                  <p:embed/>
                </p:oleObj>
              </mc:Choice>
              <mc:Fallback>
                <p:oleObj name="" r:id="rId1" imgW="10522585" imgH="59563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39217" y="1794553"/>
                        <a:ext cx="11115247" cy="62656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2390" name="对象 912389"/>
          <p:cNvGraphicFramePr>
            <a:graphicFrameLocks noChangeAspect="1"/>
          </p:cNvGraphicFramePr>
          <p:nvPr/>
        </p:nvGraphicFramePr>
        <p:xfrm>
          <a:off x="539217" y="2505110"/>
          <a:ext cx="11115247" cy="2509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" r:id="rId3" imgW="10522585" imgH="2376805" progId="Word.Document.8">
                  <p:embed/>
                </p:oleObj>
              </mc:Choice>
              <mc:Fallback>
                <p:oleObj name="" r:id="rId3" imgW="10522585" imgH="237680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217" y="2505110"/>
                        <a:ext cx="11115247" cy="2509624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12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Text Box 5"/>
          <p:cNvSpPr txBox="1">
            <a:spLocks noChangeArrowheads="1"/>
          </p:cNvSpPr>
          <p:nvPr/>
        </p:nvSpPr>
        <p:spPr bwMode="auto">
          <a:xfrm>
            <a:off x="1049655" y="1003300"/>
            <a:ext cx="5437188" cy="583565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kumimoji="0" lang="zh-CN" altLang="en-US" sz="3200">
                <a:solidFill>
                  <a:srgbClr val="0000FF"/>
                </a:solidFill>
              </a:rPr>
              <a:t>回顾本节课你有什么收获？</a:t>
            </a:r>
            <a:endParaRPr kumimoji="0" lang="zh-CN" altLang="en-US" sz="3200">
              <a:solidFill>
                <a:srgbClr val="0000FF"/>
              </a:solidFill>
            </a:endParaRPr>
          </a:p>
        </p:txBody>
      </p:sp>
      <p:sp>
        <p:nvSpPr>
          <p:cNvPr id="246800" name="Rectangle 16"/>
          <p:cNvSpPr>
            <a:spLocks noChangeArrowheads="1"/>
          </p:cNvSpPr>
          <p:nvPr/>
        </p:nvSpPr>
        <p:spPr bwMode="auto">
          <a:xfrm>
            <a:off x="1394143" y="1586548"/>
            <a:ext cx="7234237" cy="6076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  <a:buClr>
                <a:srgbClr val="FFFF00"/>
              </a:buClr>
              <a:buFont typeface="Wingdings 2" panose="05020102010507070707" pitchFamily="18" charset="2"/>
              <a:buNone/>
            </a:pPr>
            <a:r>
              <a:rPr kumimoji="0" lang="en-US" altLang="zh-CN" sz="2800">
                <a:solidFill>
                  <a:srgbClr val="0000FF"/>
                </a:solidFill>
                <a:cs typeface="Times New Roman" panose="02020603050405020304" pitchFamily="18" charset="0"/>
              </a:rPr>
              <a:t>1.</a:t>
            </a:r>
            <a:r>
              <a:rPr kumimoji="0" lang="zh-CN" altLang="en-US" sz="2800">
                <a:solidFill>
                  <a:srgbClr val="0000FF"/>
                </a:solidFill>
                <a:cs typeface="Times New Roman" panose="02020603050405020304" pitchFamily="18" charset="0"/>
              </a:rPr>
              <a:t>子集：</a:t>
            </a:r>
            <a:r>
              <a:rPr kumimoji="0" lang="en-US" altLang="zh-CN" sz="2800">
                <a:solidFill>
                  <a:srgbClr val="0000FF"/>
                </a:solidFill>
                <a:cs typeface="Times New Roman" panose="02020603050405020304" pitchFamily="18" charset="0"/>
              </a:rPr>
              <a:t>A </a:t>
            </a:r>
            <a:r>
              <a:rPr kumimoji="0" lang="en-US" altLang="zh-CN" sz="280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 B  </a:t>
            </a:r>
            <a:r>
              <a:rPr kumimoji="0" lang="zh-CN" altLang="en-US" sz="280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任意</a:t>
            </a:r>
            <a:r>
              <a:rPr kumimoji="0" lang="en-US" altLang="zh-CN" sz="280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x∈A  x∈B.</a:t>
            </a:r>
            <a:endParaRPr kumimoji="0" lang="en-US" altLang="en-US" sz="2800">
              <a:solidFill>
                <a:srgbClr val="0000FF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46801" name="Rectangle 17"/>
          <p:cNvSpPr>
            <a:spLocks noChangeArrowheads="1"/>
          </p:cNvSpPr>
          <p:nvPr/>
        </p:nvSpPr>
        <p:spPr bwMode="auto">
          <a:xfrm>
            <a:off x="1633855" y="2379980"/>
            <a:ext cx="7985760" cy="9531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l"/>
            <a:r>
              <a:rPr kumimoji="0" lang="en-US" altLang="zh-CN" sz="2800">
                <a:solidFill>
                  <a:srgbClr val="0000FF"/>
                </a:solidFill>
                <a:cs typeface="Times New Roman" panose="02020603050405020304" pitchFamily="18" charset="0"/>
              </a:rPr>
              <a:t>2.</a:t>
            </a:r>
            <a:r>
              <a:rPr kumimoji="0" lang="zh-CN" altLang="en-US" sz="2800">
                <a:solidFill>
                  <a:srgbClr val="0000FF"/>
                </a:solidFill>
                <a:cs typeface="Times New Roman" panose="02020603050405020304" pitchFamily="18" charset="0"/>
              </a:rPr>
              <a:t>真子集</a:t>
            </a:r>
            <a:r>
              <a:rPr kumimoji="0" lang="en-US" altLang="zh-CN" sz="2800">
                <a:solidFill>
                  <a:srgbClr val="0000FF"/>
                </a:solidFill>
                <a:cs typeface="Times New Roman" panose="02020603050405020304" pitchFamily="18" charset="0"/>
              </a:rPr>
              <a:t>:     </a:t>
            </a:r>
            <a:r>
              <a:rPr kumimoji="0" lang="en-US" altLang="zh-CN" sz="280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         A </a:t>
            </a:r>
            <a:r>
              <a:rPr kumimoji="0" lang="en-US" altLang="zh-CN" sz="2800">
                <a:solidFill>
                  <a:srgbClr val="0000FF"/>
                </a:solidFill>
                <a:sym typeface="Symbol" panose="05050102010706020507" pitchFamily="18" charset="2"/>
              </a:rPr>
              <a:t> </a:t>
            </a:r>
            <a:r>
              <a:rPr kumimoji="0" lang="en-US" altLang="zh-CN" sz="280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kumimoji="0" lang="zh-CN" altLang="en-US" sz="280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endParaRPr kumimoji="0" lang="zh-CN" altLang="en-US" sz="2800">
              <a:solidFill>
                <a:srgbClr val="0000FF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/>
            <a:r>
              <a:rPr kumimoji="0" lang="zh-CN" altLang="en-US" sz="280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但存在   ∈</a:t>
            </a:r>
            <a:r>
              <a:rPr kumimoji="0" lang="en-US" altLang="zh-CN" sz="280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kumimoji="0" lang="zh-CN" altLang="en-US" sz="280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且     </a:t>
            </a:r>
            <a:r>
              <a:rPr kumimoji="0" lang="en-US" altLang="zh-CN" sz="280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A.</a:t>
            </a:r>
            <a:endParaRPr kumimoji="0" lang="en-US" altLang="zh-CN" sz="2800">
              <a:solidFill>
                <a:srgbClr val="0000FF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46805" name="Rectangle 21"/>
          <p:cNvSpPr>
            <a:spLocks noChangeArrowheads="1"/>
          </p:cNvSpPr>
          <p:nvPr/>
        </p:nvSpPr>
        <p:spPr bwMode="auto">
          <a:xfrm>
            <a:off x="1535430" y="3674745"/>
            <a:ext cx="7939088" cy="6076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  <a:buClr>
                <a:srgbClr val="FFFF00"/>
              </a:buClr>
              <a:buFont typeface="Wingdings 2" panose="05020102010507070707" pitchFamily="18" charset="2"/>
              <a:buNone/>
            </a:pPr>
            <a:r>
              <a:rPr kumimoji="0" lang="en-US" altLang="zh-CN" sz="280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3.</a:t>
            </a:r>
            <a:r>
              <a:rPr kumimoji="0" lang="zh-CN" altLang="en-US" sz="280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集合相等：</a:t>
            </a:r>
            <a:r>
              <a:rPr kumimoji="0" lang="en-US" altLang="zh-CN" sz="2800">
                <a:solidFill>
                  <a:srgbClr val="0000FF"/>
                </a:solidFill>
                <a:cs typeface="Times New Roman" panose="02020603050405020304" pitchFamily="18" charset="0"/>
              </a:rPr>
              <a:t>A</a:t>
            </a:r>
            <a:r>
              <a:rPr kumimoji="0" lang="zh-CN" altLang="en-US" sz="280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＝</a:t>
            </a:r>
            <a:r>
              <a:rPr kumimoji="0" lang="en-US" altLang="zh-CN" sz="280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B </a:t>
            </a:r>
            <a:r>
              <a:rPr kumimoji="0" lang="en-US" altLang="zh-CN" sz="2800">
                <a:solidFill>
                  <a:srgbClr val="0000FF"/>
                </a:solidFill>
                <a:cs typeface="Times New Roman" panose="02020603050405020304" pitchFamily="18" charset="0"/>
              </a:rPr>
              <a:t>A</a:t>
            </a:r>
            <a:r>
              <a:rPr kumimoji="0" lang="en-US" altLang="zh-CN" sz="280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B</a:t>
            </a:r>
            <a:r>
              <a:rPr kumimoji="0" lang="zh-CN" altLang="en-US" sz="280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且</a:t>
            </a:r>
            <a:r>
              <a:rPr kumimoji="0" lang="en-US" altLang="zh-CN" sz="2800">
                <a:solidFill>
                  <a:srgbClr val="0000FF"/>
                </a:solidFill>
                <a:cs typeface="Times New Roman" panose="02020603050405020304" pitchFamily="18" charset="0"/>
              </a:rPr>
              <a:t>B</a:t>
            </a:r>
            <a:r>
              <a:rPr kumimoji="0" lang="en-US" altLang="zh-CN" sz="280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A.</a:t>
            </a:r>
            <a:endParaRPr kumimoji="0" lang="en-US" altLang="en-US" sz="2800">
              <a:solidFill>
                <a:srgbClr val="0000FF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46806" name="Rectangle 22"/>
          <p:cNvSpPr>
            <a:spLocks noChangeArrowheads="1"/>
          </p:cNvSpPr>
          <p:nvPr/>
        </p:nvSpPr>
        <p:spPr bwMode="auto">
          <a:xfrm>
            <a:off x="1633855" y="4400868"/>
            <a:ext cx="6724650" cy="12966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lnSpc>
                <a:spcPct val="140000"/>
              </a:lnSpc>
            </a:pPr>
            <a:r>
              <a:rPr kumimoji="0" lang="en-US" altLang="zh-CN" sz="280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4.</a:t>
            </a:r>
            <a:r>
              <a:rPr kumimoji="0" lang="zh-CN" altLang="en-US" sz="280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性质</a:t>
            </a:r>
            <a:r>
              <a:rPr kumimoji="0" lang="en-US" altLang="zh-CN" sz="280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: ①A</a:t>
            </a:r>
            <a:r>
              <a:rPr kumimoji="0" lang="zh-CN" altLang="en-US" sz="280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，若</a:t>
            </a:r>
            <a:r>
              <a:rPr kumimoji="0" lang="en-US" altLang="zh-CN" sz="280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kumimoji="0" lang="zh-CN" altLang="en-US" sz="280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非空， 则      </a:t>
            </a:r>
            <a:r>
              <a:rPr kumimoji="0" lang="en-US" altLang="zh-CN" sz="280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A.</a:t>
            </a:r>
            <a:endParaRPr kumimoji="0" lang="en-US" altLang="zh-CN" sz="2800">
              <a:solidFill>
                <a:srgbClr val="0000FF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40000"/>
              </a:lnSpc>
            </a:pPr>
            <a:r>
              <a:rPr kumimoji="0" lang="en-US" altLang="zh-CN" sz="280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       ②AA.  ③AB</a:t>
            </a:r>
            <a:r>
              <a:rPr kumimoji="0" lang="zh-CN" altLang="en-US" sz="280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kumimoji="0" lang="en-US" altLang="zh-CN" sz="2800">
                <a:solidFill>
                  <a:srgbClr val="0000FF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BCAC.</a:t>
            </a:r>
            <a:endParaRPr kumimoji="0" lang="en-US" altLang="zh-CN" sz="2800">
              <a:solidFill>
                <a:srgbClr val="0000FF"/>
              </a:solidFill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pic>
        <p:nvPicPr>
          <p:cNvPr id="13323" name="Picture 24" descr="课堂小结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 bwMode="auto">
          <a:xfrm>
            <a:off x="4007768" y="260648"/>
            <a:ext cx="32385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4" name="Rectangle 26"/>
          <p:cNvSpPr>
            <a:spLocks noChangeArrowheads="1"/>
          </p:cNvSpPr>
          <p:nvPr/>
        </p:nvSpPr>
        <p:spPr bwMode="auto">
          <a:xfrm>
            <a:off x="5865813" y="3107214"/>
            <a:ext cx="309880" cy="645160"/>
          </a:xfrm>
          <a:prstGeom prst="rect">
            <a:avLst/>
          </a:prstGeom>
          <a:noFill/>
          <a:ln w="12700" cap="sq" algn="ctr">
            <a:noFill/>
            <a:miter lim="800000"/>
          </a:ln>
        </p:spPr>
        <p:txBody>
          <a:bodyPr wrap="none" anchor="ctr">
            <a:spAutoFit/>
          </a:bodyPr>
          <a:lstStyle/>
          <a:p>
            <a:pPr algn="l"/>
            <a:endParaRPr lang="en-US" altLang="zh-CN"/>
          </a:p>
          <a:p>
            <a:pPr algn="l" eaLnBrk="0" hangingPunct="0">
              <a:lnSpc>
                <a:spcPct val="100000"/>
              </a:lnSpc>
            </a:pPr>
            <a:endParaRPr lang="en-US" altLang="zh-CN">
              <a:solidFill>
                <a:srgbClr val="0000FF"/>
              </a:solidFill>
              <a:sym typeface="Euclid Math Two" panose="02050601010101010101" pitchFamily="18" charset="2"/>
            </a:endParaRPr>
          </a:p>
        </p:txBody>
      </p:sp>
      <p:sp>
        <p:nvSpPr>
          <p:cNvPr id="13325" name="Rectangle 27"/>
          <p:cNvSpPr>
            <a:spLocks noChangeArrowheads="1"/>
          </p:cNvSpPr>
          <p:nvPr/>
        </p:nvSpPr>
        <p:spPr bwMode="auto">
          <a:xfrm>
            <a:off x="7737475" y="3029427"/>
            <a:ext cx="309880" cy="645160"/>
          </a:xfrm>
          <a:prstGeom prst="rect">
            <a:avLst/>
          </a:prstGeom>
          <a:noFill/>
          <a:ln w="12700" cap="sq" algn="ctr">
            <a:noFill/>
            <a:miter lim="800000"/>
          </a:ln>
        </p:spPr>
        <p:txBody>
          <a:bodyPr wrap="none" anchor="ctr">
            <a:spAutoFit/>
          </a:bodyPr>
          <a:lstStyle/>
          <a:p>
            <a:pPr algn="l"/>
            <a:endParaRPr lang="en-US" altLang="zh-CN"/>
          </a:p>
          <a:p>
            <a:pPr algn="l" eaLnBrk="0" hangingPunct="0">
              <a:lnSpc>
                <a:spcPct val="100000"/>
              </a:lnSpc>
            </a:pPr>
            <a:endParaRPr lang="en-US" altLang="zh-CN">
              <a:solidFill>
                <a:srgbClr val="0000FF"/>
              </a:solidFill>
              <a:sym typeface="Euclid Math Two" panose="02050601010101010101" pitchFamily="18" charset="2"/>
            </a:endParaRPr>
          </a:p>
        </p:txBody>
      </p:sp>
      <p:graphicFrame>
        <p:nvGraphicFramePr>
          <p:cNvPr id="246812" name="Object 28"/>
          <p:cNvGraphicFramePr>
            <a:graphicFrameLocks noChangeAspect="1"/>
          </p:cNvGraphicFramePr>
          <p:nvPr/>
        </p:nvGraphicFramePr>
        <p:xfrm>
          <a:off x="4007485" y="2846070"/>
          <a:ext cx="41846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Equation" r:id="rId2" imgW="3962400" imgH="5486400" progId="Equation.DSMT4">
                  <p:embed/>
                </p:oleObj>
              </mc:Choice>
              <mc:Fallback>
                <p:oleObj name="Equation" r:id="rId2" imgW="3962400" imgH="5486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007485" y="2846070"/>
                        <a:ext cx="418465" cy="5810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813" name="Object 29"/>
          <p:cNvGraphicFramePr>
            <a:graphicFrameLocks noChangeAspect="1"/>
          </p:cNvGraphicFramePr>
          <p:nvPr/>
        </p:nvGraphicFramePr>
        <p:xfrm>
          <a:off x="2813050" y="2851150"/>
          <a:ext cx="360680" cy="501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Equation" r:id="rId4" imgW="3962400" imgH="5486400" progId="Equation.DSMT4">
                  <p:embed/>
                </p:oleObj>
              </mc:Choice>
              <mc:Fallback>
                <p:oleObj name="Equation" r:id="rId4" imgW="3962400" imgH="5486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13050" y="2851150"/>
                        <a:ext cx="360680" cy="50101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8" name="Rectangle 30"/>
          <p:cNvSpPr>
            <a:spLocks noChangeArrowheads="1"/>
          </p:cNvSpPr>
          <p:nvPr/>
        </p:nvSpPr>
        <p:spPr bwMode="auto">
          <a:xfrm>
            <a:off x="3489325" y="2446020"/>
            <a:ext cx="363220" cy="368300"/>
          </a:xfrm>
          <a:prstGeom prst="rect">
            <a:avLst/>
          </a:prstGeom>
          <a:noFill/>
          <a:ln w="12700" cap="sq" algn="ctr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kumimoji="0" lang="en-US" altLang="zh-CN">
                <a:solidFill>
                  <a:srgbClr val="0000FF"/>
                </a:solidFill>
                <a:sym typeface="Euclid Math Two" panose="02050601010101010101" pitchFamily="18" charset="2"/>
              </a:rPr>
              <a:t></a:t>
            </a:r>
            <a:endParaRPr kumimoji="0" lang="en-US" altLang="zh-CN">
              <a:solidFill>
                <a:srgbClr val="0000FF"/>
              </a:solidFill>
              <a:sym typeface="Euclid Math Two" panose="02050601010101010101" pitchFamily="18" charset="2"/>
            </a:endParaRPr>
          </a:p>
        </p:txBody>
      </p:sp>
      <p:graphicFrame>
        <p:nvGraphicFramePr>
          <p:cNvPr id="13316" name="Object 34"/>
          <p:cNvGraphicFramePr>
            <a:graphicFrameLocks noChangeAspect="1"/>
          </p:cNvGraphicFramePr>
          <p:nvPr/>
        </p:nvGraphicFramePr>
        <p:xfrm>
          <a:off x="3173730" y="2411095"/>
          <a:ext cx="444500" cy="440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Equation" r:id="rId6" imgW="3657600" imgH="3962400" progId="Equation.DSMT4">
                  <p:embed/>
                </p:oleObj>
              </mc:Choice>
              <mc:Fallback>
                <p:oleObj name="Equation" r:id="rId6" imgW="3657600" imgH="3962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173730" y="2411095"/>
                        <a:ext cx="444500" cy="44005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35"/>
          <p:cNvGraphicFramePr>
            <a:graphicFrameLocks noChangeAspect="1"/>
          </p:cNvGraphicFramePr>
          <p:nvPr/>
        </p:nvGraphicFramePr>
        <p:xfrm>
          <a:off x="3852545" y="2411095"/>
          <a:ext cx="40513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Equation" r:id="rId8" imgW="3657600" imgH="3962400" progId="Equation.DSMT4">
                  <p:embed/>
                </p:oleObj>
              </mc:Choice>
              <mc:Fallback>
                <p:oleObj name="Equation" r:id="rId8" imgW="3657600" imgH="3962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852545" y="2411095"/>
                        <a:ext cx="405130" cy="438150"/>
                      </a:xfrm>
                      <a:prstGeom prst="rect">
                        <a:avLst/>
                      </a:prstGeom>
                      <a:noFill/>
                      <a:ln w="127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821" name="Rectangle 37"/>
          <p:cNvSpPr>
            <a:spLocks noChangeArrowheads="1"/>
          </p:cNvSpPr>
          <p:nvPr/>
        </p:nvSpPr>
        <p:spPr bwMode="auto">
          <a:xfrm>
            <a:off x="6678930" y="4671695"/>
            <a:ext cx="567055" cy="368300"/>
          </a:xfrm>
          <a:prstGeom prst="rect">
            <a:avLst/>
          </a:prstGeom>
          <a:noFill/>
          <a:ln w="12700" cap="sq" algn="ctr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kumimoji="0" lang="en-US" altLang="zh-CN">
                <a:solidFill>
                  <a:srgbClr val="0000FF"/>
                </a:solidFill>
                <a:sym typeface="Euclid Math Two" panose="02050601010101010101" pitchFamily="18" charset="2"/>
              </a:rPr>
              <a:t></a:t>
            </a:r>
            <a:endParaRPr kumimoji="0" lang="en-US" altLang="zh-CN">
              <a:solidFill>
                <a:srgbClr val="0000FF"/>
              </a:solidFill>
              <a:sym typeface="Euclid Math Two" panose="02050601010101010101" pitchFamily="18" charset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800" grpId="0"/>
      <p:bldP spid="246801" grpId="0"/>
      <p:bldP spid="246805" grpId="0"/>
      <p:bldP spid="246806" grpId="0"/>
      <p:bldP spid="246821" grpId="0"/>
      <p:bldP spid="24682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/>
          </p:cNvSpPr>
          <p:nvPr>
            <p:ph type="title" idx="4294967295"/>
          </p:nvPr>
        </p:nvSpPr>
        <p:spPr>
          <a:xfrm>
            <a:off x="1071245" y="389255"/>
            <a:ext cx="4460875" cy="807720"/>
          </a:xfrm>
        </p:spPr>
        <p:txBody>
          <a:bodyPr vert="horz" wrap="square" lIns="91440" tIns="45720" rIns="91440" bIns="45720" anchor="ctr">
            <a:noAutofit/>
          </a:bodyPr>
          <a:lstStyle/>
          <a:p>
            <a:pPr eaLnBrk="1" hangingPunct="1"/>
            <a:r>
              <a:rPr lang="zh-CN" altLang="en-US" sz="3200" b="1"/>
              <a:t>用列举法表示：</a:t>
            </a:r>
            <a:endParaRPr lang="zh-CN" altLang="en-US" sz="3200" b="1"/>
          </a:p>
        </p:txBody>
      </p:sp>
      <p:graphicFrame>
        <p:nvGraphicFramePr>
          <p:cNvPr id="7170" name="Object 6"/>
          <p:cNvGraphicFramePr>
            <a:graphicFrameLocks noGrp="1"/>
          </p:cNvGraphicFramePr>
          <p:nvPr>
            <p:ph sz="quarter" idx="4294967295"/>
          </p:nvPr>
        </p:nvGraphicFramePr>
        <p:xfrm>
          <a:off x="1390650" y="1358900"/>
          <a:ext cx="2927985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" r:id="rId1" imgW="1117600" imgH="228600" progId="Equation.3">
                  <p:embed/>
                </p:oleObj>
              </mc:Choice>
              <mc:Fallback>
                <p:oleObj name="" r:id="rId1" imgW="1117600" imgH="228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390650" y="1358900"/>
                        <a:ext cx="2927985" cy="69215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8"/>
          <p:cNvGraphicFramePr>
            <a:graphicFrameLocks noChangeAspect="1"/>
          </p:cNvGraphicFramePr>
          <p:nvPr/>
        </p:nvGraphicFramePr>
        <p:xfrm>
          <a:off x="5681980" y="1490345"/>
          <a:ext cx="4533900" cy="561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" r:id="rId3" imgW="1420495" imgH="215900" progId="Equation.3">
                  <p:embed/>
                </p:oleObj>
              </mc:Choice>
              <mc:Fallback>
                <p:oleObj name="" r:id="rId3" imgW="1420495" imgH="2159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81980" y="1490345"/>
                        <a:ext cx="4533900" cy="56134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对象 1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342515" y="2743200"/>
          <a:ext cx="1245870" cy="604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" r:id="rId5" imgW="419100" imgH="203200" progId="Equation.KSEE3">
                  <p:embed/>
                </p:oleObj>
              </mc:Choice>
              <mc:Fallback>
                <p:oleObj name="" r:id="rId5" imgW="419100" imgH="203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42515" y="2743200"/>
                        <a:ext cx="1245870" cy="604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6582410" y="2743200"/>
          <a:ext cx="2491740" cy="604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" r:id="rId7" imgW="838200" imgH="203200" progId="Equation.KSEE3">
                  <p:embed/>
                </p:oleObj>
              </mc:Choice>
              <mc:Fallback>
                <p:oleObj name="" r:id="rId7" imgW="838200" imgH="203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582410" y="2743200"/>
                        <a:ext cx="2491740" cy="604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460523" y="193251"/>
            <a:ext cx="2336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</a:rPr>
              <a:t>人教</a:t>
            </a:r>
            <a:r>
              <a:rPr lang="en-US" altLang="zh-CN" b="1">
                <a:solidFill>
                  <a:schemeClr val="accent1"/>
                </a:solidFill>
              </a:rPr>
              <a:t>A</a:t>
            </a:r>
            <a:r>
              <a:rPr lang="zh-CN" altLang="en-US" b="1">
                <a:solidFill>
                  <a:schemeClr val="accent1"/>
                </a:solidFill>
              </a:rPr>
              <a:t>版 必修第一册</a:t>
            </a:r>
            <a:endParaRPr lang="zh-CN" altLang="en-US" b="1">
              <a:solidFill>
                <a:schemeClr val="accent1"/>
              </a:solidFill>
            </a:endParaRPr>
          </a:p>
        </p:txBody>
      </p:sp>
      <p:pic>
        <p:nvPicPr>
          <p:cNvPr id="5" name="New picture" hidden="1"/>
          <p:cNvPicPr/>
          <p:nvPr/>
        </p:nvPicPr>
        <p:blipFill>
          <a:blip r:embed="rId1"/>
          <a:stretch>
            <a:fillRect/>
          </a:stretch>
        </p:blipFill>
        <p:spPr>
          <a:xfrm>
            <a:off x="11963400" y="10401300"/>
            <a:ext cx="381000" cy="381000"/>
          </a:xfrm>
          <a:prstGeom prst="cube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5453" y="1006793"/>
            <a:ext cx="742950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defTabSz="914400">
              <a:buClrTx/>
              <a:buSzTx/>
              <a:buFont typeface="Arial" panose="020B0604020202020204" pitchFamily="34" charset="0"/>
              <a:defRPr/>
            </a:pPr>
            <a:r>
              <a:rPr kumimoji="0" lang="zh-CN" sz="2800" b="1" kern="1200" cap="none" spc="0" normalizeH="0" baseline="0" noProof="0">
                <a:latin typeface="+mn-ea"/>
                <a:ea typeface="+mn-ea"/>
                <a:cs typeface="+mn-cs"/>
              </a:rPr>
              <a:t>思考</a:t>
            </a:r>
            <a:r>
              <a:rPr kumimoji="0" lang="en-US" altLang="zh-CN" sz="2800" b="1" kern="1200" cap="none" spc="0" normalizeH="0" baseline="0" noProof="0">
                <a:latin typeface="+mn-ea"/>
                <a:ea typeface="+mn-ea"/>
                <a:cs typeface="+mn-cs"/>
              </a:rPr>
              <a:t>1</a:t>
            </a:r>
            <a:r>
              <a:rPr kumimoji="0" lang="zh-CN" altLang="en-US" sz="2800" b="1" kern="1200" cap="none" spc="0" normalizeH="0" baseline="0" noProof="0">
                <a:latin typeface="+mn-ea"/>
                <a:ea typeface="+mn-ea"/>
                <a:cs typeface="+mn-cs"/>
              </a:rPr>
              <a:t>：实数有相等</a:t>
            </a:r>
            <a:r>
              <a:rPr kumimoji="0" lang="en-US" sz="2800" b="1" kern="1200" cap="none" spc="0" normalizeH="0" baseline="0" noProof="0">
                <a:latin typeface="+mn-ea"/>
                <a:ea typeface="+mn-ea"/>
                <a:cs typeface="+mn-cs"/>
              </a:rPr>
              <a:t>.</a:t>
            </a:r>
            <a:r>
              <a:rPr kumimoji="0" lang="zh-CN" altLang="en-US" sz="2800" b="1" kern="1200" cap="none" spc="0" normalizeH="0" baseline="0" noProof="0">
                <a:latin typeface="+mn-ea"/>
                <a:ea typeface="+mn-ea"/>
                <a:cs typeface="+mn-cs"/>
              </a:rPr>
              <a:t>大小关系，如</a:t>
            </a:r>
            <a:r>
              <a:rPr kumimoji="0" lang="en-US" sz="2800" b="1" kern="1200" cap="none" spc="0" normalizeH="0" baseline="0" noProof="0">
                <a:latin typeface="+mn-ea"/>
                <a:ea typeface="+mn-ea"/>
                <a:cs typeface="+mn-cs"/>
              </a:rPr>
              <a:t>5=5</a:t>
            </a:r>
            <a:r>
              <a:rPr kumimoji="0" lang="zh-CN" altLang="en-US" sz="2800" b="1" kern="1200" cap="none" spc="0" normalizeH="0" baseline="0" noProof="0">
                <a:latin typeface="+mn-ea"/>
                <a:ea typeface="+mn-ea"/>
                <a:cs typeface="+mn-cs"/>
              </a:rPr>
              <a:t>，</a:t>
            </a:r>
            <a:r>
              <a:rPr kumimoji="0" lang="en-US" sz="2800" b="1" kern="1200" cap="none" spc="0" normalizeH="0" baseline="0" noProof="0">
                <a:latin typeface="+mn-ea"/>
                <a:ea typeface="+mn-ea"/>
                <a:cs typeface="+mn-cs"/>
              </a:rPr>
              <a:t>5</a:t>
            </a:r>
            <a:r>
              <a:rPr kumimoji="0" lang="zh-CN" altLang="en-US" sz="2800" b="1" kern="1200" cap="none" spc="0" normalizeH="0" baseline="0" noProof="0">
                <a:latin typeface="+mn-ea"/>
                <a:ea typeface="+mn-ea"/>
                <a:cs typeface="+mn-cs"/>
              </a:rPr>
              <a:t>＜</a:t>
            </a:r>
            <a:r>
              <a:rPr kumimoji="0" lang="en-US" sz="2800" b="1" kern="1200" cap="none" spc="0" normalizeH="0" baseline="0" noProof="0">
                <a:latin typeface="+mn-ea"/>
                <a:ea typeface="+mn-ea"/>
                <a:cs typeface="+mn-cs"/>
              </a:rPr>
              <a:t>7</a:t>
            </a:r>
            <a:r>
              <a:rPr kumimoji="0" lang="zh-CN" altLang="en-US" sz="2800" b="1" kern="1200" cap="none" spc="0" normalizeH="0" baseline="0" noProof="0">
                <a:latin typeface="+mn-ea"/>
                <a:ea typeface="+mn-ea"/>
                <a:cs typeface="+mn-cs"/>
              </a:rPr>
              <a:t>，</a:t>
            </a:r>
            <a:r>
              <a:rPr kumimoji="0" lang="en-US" sz="2800" b="1" kern="1200" cap="none" spc="0" normalizeH="0" baseline="0" noProof="0">
                <a:latin typeface="+mn-ea"/>
                <a:ea typeface="+mn-ea"/>
                <a:cs typeface="+mn-cs"/>
              </a:rPr>
              <a:t>5</a:t>
            </a:r>
            <a:r>
              <a:rPr kumimoji="0" lang="zh-CN" altLang="en-US" sz="2800" b="1" kern="1200" cap="none" spc="0" normalizeH="0" baseline="0" noProof="0">
                <a:latin typeface="+mn-ea"/>
                <a:ea typeface="+mn-ea"/>
                <a:cs typeface="+mn-cs"/>
              </a:rPr>
              <a:t>＞</a:t>
            </a:r>
            <a:r>
              <a:rPr kumimoji="0" lang="en-US" sz="2800" b="1" kern="1200" cap="none" spc="0" normalizeH="0" baseline="0" noProof="0">
                <a:latin typeface="+mn-ea"/>
                <a:ea typeface="+mn-ea"/>
                <a:cs typeface="+mn-cs"/>
              </a:rPr>
              <a:t>3</a:t>
            </a:r>
            <a:r>
              <a:rPr kumimoji="0" lang="zh-CN" altLang="en-US" sz="2800" b="1" kern="1200" cap="none" spc="0" normalizeH="0" baseline="0" noProof="0">
                <a:latin typeface="+mn-ea"/>
                <a:ea typeface="+mn-ea"/>
                <a:cs typeface="+mn-cs"/>
              </a:rPr>
              <a:t>等等，类比实数之间的关系，你会想到集合之间有什么关系呢？</a:t>
            </a:r>
            <a:endParaRPr kumimoji="0" lang="zh-CN" altLang="en-US" sz="2800" b="1" kern="1200" cap="none" spc="0" normalizeH="0" baseline="0" noProof="0">
              <a:latin typeface="+mn-ea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/>
          <p:nvPr/>
        </p:nvSpPr>
        <p:spPr>
          <a:xfrm>
            <a:off x="1170305" y="1265555"/>
            <a:ext cx="9114155" cy="3538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观察以下几组集合，并指出它们元素间的关系：</a:t>
            </a:r>
            <a:endParaRPr lang="zh-CN" altLang="en-US" sz="2800" b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</a:rPr>
              <a:t>① A={1,2,3},       B={1,2,3,4,5};</a:t>
            </a:r>
            <a:endParaRPr lang="en-US" altLang="zh-CN" sz="2800" b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</a:rPr>
              <a:t>② A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为立德中学高一（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）班全体女生组成的集合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</a:rPr>
              <a:t>,  B</a:t>
            </a:r>
            <a:r>
              <a:rPr lang="zh-CN" sz="2800" b="1">
                <a:solidFill>
                  <a:srgbClr val="000000"/>
                </a:solidFill>
                <a:latin typeface="Times New Roman" panose="02020603050405020304" pitchFamily="18" charset="0"/>
              </a:rPr>
              <a:t>为这个班全体学生组成的集合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  <a:endParaRPr lang="en-US" altLang="zh-CN" sz="2800" b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en-US" altLang="zh-CN" sz="2800" b="1" err="1">
                <a:solidFill>
                  <a:srgbClr val="000000"/>
                </a:solidFill>
                <a:latin typeface="Times New Roman" panose="02020603050405020304" pitchFamily="18" charset="0"/>
              </a:rPr>
              <a:t>③ 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sym typeface="+mn-ea"/>
              </a:rPr>
              <a:t>A={x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|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sym typeface="+mn-ea"/>
              </a:rPr>
              <a:t>  x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sym typeface="+mn-ea"/>
              </a:rPr>
              <a:t>＞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sym typeface="+mn-ea"/>
              </a:rPr>
              <a:t>2},  B={x 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|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sym typeface="+mn-ea"/>
              </a:rPr>
              <a:t> x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sym typeface="+mn-ea"/>
              </a:rPr>
              <a:t>＞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sym typeface="+mn-ea"/>
              </a:rPr>
              <a:t>1}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  <a:endParaRPr lang="en-US" altLang="zh-CN" sz="2800" b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</a:pPr>
            <a:endParaRPr lang="en-US" altLang="zh-CN" sz="28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58850" y="369570"/>
            <a:ext cx="38773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rgbClr val="FF0000"/>
                </a:solidFill>
              </a:rPr>
              <a:t>探究</a:t>
            </a:r>
            <a:r>
              <a:rPr lang="zh-CN" sz="3200">
                <a:solidFill>
                  <a:srgbClr val="FF0000"/>
                </a:solidFill>
              </a:rPr>
              <a:t>一</a:t>
            </a:r>
            <a:r>
              <a:rPr lang="en-US" altLang="zh-CN" sz="3200">
                <a:solidFill>
                  <a:srgbClr val="FF0000"/>
                </a:solidFill>
              </a:rPr>
              <a:t>      </a:t>
            </a:r>
            <a:r>
              <a:rPr lang="zh-CN" altLang="en-US" sz="3200">
                <a:solidFill>
                  <a:srgbClr val="FF0000"/>
                </a:solidFill>
              </a:rPr>
              <a:t>子集</a:t>
            </a:r>
            <a:r>
              <a:rPr lang="en-US" altLang="zh-CN" sz="3200">
                <a:solidFill>
                  <a:srgbClr val="FF0000"/>
                </a:solidFill>
              </a:rPr>
              <a:t>  </a:t>
            </a:r>
            <a:endParaRPr lang="en-US" altLang="zh-CN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15"/>
          <p:cNvSpPr txBox="1">
            <a:spLocks noChangeArrowheads="1"/>
          </p:cNvSpPr>
          <p:nvPr/>
        </p:nvSpPr>
        <p:spPr bwMode="auto">
          <a:xfrm>
            <a:off x="2127682" y="1358176"/>
            <a:ext cx="7864475" cy="1383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</a:rPr>
              <a:t>       </a:t>
            </a:r>
            <a:r>
              <a:rPr lang="zh-CN" altLang="en-US" sz="2800">
                <a:solidFill>
                  <a:srgbClr val="0000FF"/>
                </a:solidFill>
              </a:rPr>
              <a:t>一般地，对于两个集合</a:t>
            </a:r>
            <a:r>
              <a:rPr lang="en-US" altLang="zh-CN" sz="2800">
                <a:solidFill>
                  <a:srgbClr val="0000FF"/>
                </a:solidFill>
              </a:rPr>
              <a:t>A</a:t>
            </a:r>
            <a:r>
              <a:rPr lang="zh-CN" altLang="en-US" sz="2800">
                <a:solidFill>
                  <a:srgbClr val="0000FF"/>
                </a:solidFill>
              </a:rPr>
              <a:t>、</a:t>
            </a:r>
            <a:r>
              <a:rPr lang="en-US" altLang="zh-CN" sz="2800">
                <a:solidFill>
                  <a:srgbClr val="0000FF"/>
                </a:solidFill>
              </a:rPr>
              <a:t>B</a:t>
            </a:r>
            <a:r>
              <a:rPr lang="zh-CN" altLang="en-US" sz="2800">
                <a:solidFill>
                  <a:srgbClr val="0000FF"/>
                </a:solidFill>
              </a:rPr>
              <a:t>，如果集合</a:t>
            </a:r>
            <a:r>
              <a:rPr lang="en-US" altLang="zh-CN" sz="2800">
                <a:solidFill>
                  <a:srgbClr val="0000FF"/>
                </a:solidFill>
              </a:rPr>
              <a:t>A</a:t>
            </a:r>
            <a:r>
              <a:rPr lang="zh-CN" altLang="en-US" sz="2800">
                <a:solidFill>
                  <a:srgbClr val="0000FF"/>
                </a:solidFill>
              </a:rPr>
              <a:t>中任意一个元素都是集合</a:t>
            </a:r>
            <a:r>
              <a:rPr lang="en-US" altLang="zh-CN" sz="2800">
                <a:solidFill>
                  <a:srgbClr val="0000FF"/>
                </a:solidFill>
              </a:rPr>
              <a:t>B</a:t>
            </a:r>
            <a:r>
              <a:rPr lang="zh-CN" altLang="en-US" sz="2800">
                <a:solidFill>
                  <a:srgbClr val="0000FF"/>
                </a:solidFill>
              </a:rPr>
              <a:t>中的元素，我们就说这两个集合有包含关系，称集合</a:t>
            </a:r>
            <a:r>
              <a:rPr lang="en-US" altLang="zh-CN" sz="2800">
                <a:solidFill>
                  <a:srgbClr val="0000FF"/>
                </a:solidFill>
              </a:rPr>
              <a:t>A</a:t>
            </a:r>
            <a:r>
              <a:rPr lang="zh-CN" altLang="en-US" sz="2800">
                <a:solidFill>
                  <a:srgbClr val="0000FF"/>
                </a:solidFill>
              </a:rPr>
              <a:t>为集合</a:t>
            </a:r>
            <a:r>
              <a:rPr lang="en-US" altLang="zh-CN" sz="2800">
                <a:solidFill>
                  <a:srgbClr val="0000FF"/>
                </a:solidFill>
              </a:rPr>
              <a:t>B</a:t>
            </a:r>
            <a:r>
              <a:rPr lang="zh-CN" altLang="en-US" sz="2800">
                <a:solidFill>
                  <a:srgbClr val="0000FF"/>
                </a:solidFill>
              </a:rPr>
              <a:t>的子集</a:t>
            </a:r>
            <a:r>
              <a:rPr lang="en-US" altLang="zh-CN" sz="2800">
                <a:solidFill>
                  <a:srgbClr val="0000FF"/>
                </a:solidFill>
              </a:rPr>
              <a:t>.</a:t>
            </a:r>
            <a:endParaRPr lang="en-US" altLang="zh-CN" sz="2800">
              <a:solidFill>
                <a:srgbClr val="0000FF"/>
              </a:solidFill>
            </a:endParaRPr>
          </a:p>
        </p:txBody>
      </p:sp>
      <p:sp>
        <p:nvSpPr>
          <p:cNvPr id="234514" name="Rectangle 18"/>
          <p:cNvSpPr>
            <a:spLocks noChangeArrowheads="1"/>
          </p:cNvSpPr>
          <p:nvPr/>
        </p:nvSpPr>
        <p:spPr bwMode="auto">
          <a:xfrm>
            <a:off x="2127568" y="3419475"/>
            <a:ext cx="1249680" cy="52197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280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记作：</a:t>
            </a:r>
            <a:endParaRPr lang="zh-CN" altLang="en-US" sz="2800">
              <a:solidFill>
                <a:srgbClr val="0000FF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graphicFrame>
        <p:nvGraphicFramePr>
          <p:cNvPr id="234515" name="Object 19"/>
          <p:cNvGraphicFramePr>
            <a:graphicFrameLocks noChangeAspect="1"/>
          </p:cNvGraphicFramePr>
          <p:nvPr/>
        </p:nvGraphicFramePr>
        <p:xfrm>
          <a:off x="3113405" y="3610610"/>
          <a:ext cx="241935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1" imgW="28041600" imgH="5181600" progId="Equation.DSMT4">
                  <p:embed/>
                </p:oleObj>
              </mc:Choice>
              <mc:Fallback>
                <p:oleObj name="Equation" r:id="rId1" imgW="28041600" imgH="5181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113405" y="3610610"/>
                        <a:ext cx="2419350" cy="4826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4516" name="Text Box 20"/>
          <p:cNvSpPr txBox="1">
            <a:spLocks noChangeArrowheads="1"/>
          </p:cNvSpPr>
          <p:nvPr/>
        </p:nvSpPr>
        <p:spPr bwMode="auto">
          <a:xfrm>
            <a:off x="2424113" y="4387533"/>
            <a:ext cx="7343775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zh-CN" altLang="en-US" sz="280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读作：</a:t>
            </a:r>
            <a:r>
              <a:rPr lang="zh-CN" altLang="en-US" sz="2800">
                <a:solidFill>
                  <a:srgbClr val="FF0000"/>
                </a:solidFill>
                <a:ea typeface="楷体_GB2312" pitchFamily="49" charset="-122"/>
              </a:rPr>
              <a:t>“</a:t>
            </a:r>
            <a:r>
              <a:rPr lang="en-US" altLang="zh-CN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A</a:t>
            </a:r>
            <a:r>
              <a:rPr lang="zh-CN" altLang="en-US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含于</a:t>
            </a:r>
            <a:r>
              <a:rPr lang="en-US" altLang="zh-CN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B</a:t>
            </a:r>
            <a:r>
              <a:rPr lang="en-US" altLang="zh-CN" sz="2800">
                <a:solidFill>
                  <a:srgbClr val="FF0000"/>
                </a:solidFill>
                <a:ea typeface="楷体_GB2312" pitchFamily="49" charset="-122"/>
              </a:rPr>
              <a:t>”</a:t>
            </a:r>
            <a:r>
              <a:rPr lang="en-US" altLang="zh-CN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 (</a:t>
            </a:r>
            <a:r>
              <a:rPr lang="zh-CN" altLang="en-US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或</a:t>
            </a:r>
            <a:r>
              <a:rPr lang="zh-CN" altLang="en-US" sz="2800">
                <a:solidFill>
                  <a:srgbClr val="FF0000"/>
                </a:solidFill>
                <a:ea typeface="楷体_GB2312" pitchFamily="49" charset="-122"/>
              </a:rPr>
              <a:t>“</a:t>
            </a:r>
            <a:r>
              <a:rPr lang="en-US" altLang="zh-CN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B</a:t>
            </a:r>
            <a:r>
              <a:rPr lang="zh-CN" altLang="en-US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包含</a:t>
            </a:r>
            <a:r>
              <a:rPr lang="en-US" altLang="zh-CN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A</a:t>
            </a:r>
            <a:r>
              <a:rPr lang="en-US" altLang="zh-CN" sz="2800">
                <a:solidFill>
                  <a:srgbClr val="FF0000"/>
                </a:solidFill>
                <a:ea typeface="楷体_GB2312" pitchFamily="49" charset="-122"/>
              </a:rPr>
              <a:t>”</a:t>
            </a:r>
            <a:r>
              <a:rPr lang="en-US" altLang="zh-CN" sz="280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)</a:t>
            </a:r>
            <a:endParaRPr lang="en-US" altLang="zh-CN" sz="2800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34517" name="Text Box 21"/>
          <p:cNvSpPr txBox="1">
            <a:spLocks noChangeArrowheads="1"/>
          </p:cNvSpPr>
          <p:nvPr/>
        </p:nvSpPr>
        <p:spPr bwMode="auto">
          <a:xfrm>
            <a:off x="2389188" y="5187950"/>
            <a:ext cx="2303462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  <a:ea typeface="楷体_GB2312" pitchFamily="49" charset="-122"/>
              </a:rPr>
              <a:t>符号语言：</a:t>
            </a:r>
            <a:endParaRPr lang="zh-CN" altLang="en-US" sz="2800">
              <a:solidFill>
                <a:srgbClr val="0000FF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graphicFrame>
        <p:nvGraphicFramePr>
          <p:cNvPr id="234519" name="Object 23"/>
          <p:cNvGraphicFramePr>
            <a:graphicFrameLocks noChangeAspect="1"/>
          </p:cNvGraphicFramePr>
          <p:nvPr/>
        </p:nvGraphicFramePr>
        <p:xfrm>
          <a:off x="4306570" y="5257800"/>
          <a:ext cx="4536440" cy="513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3" imgW="2044700" imgH="215900" progId="Equation.DSMT4">
                  <p:embed/>
                </p:oleObj>
              </mc:Choice>
              <mc:Fallback>
                <p:oleObj name="Equation" r:id="rId3" imgW="2044700" imgH="2159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06570" y="5257800"/>
                        <a:ext cx="4536440" cy="51371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4520" name="Text Box 24"/>
          <p:cNvSpPr txBox="1">
            <a:spLocks noChangeArrowheads="1"/>
          </p:cNvSpPr>
          <p:nvPr/>
        </p:nvSpPr>
        <p:spPr bwMode="auto">
          <a:xfrm>
            <a:off x="7337108" y="5311140"/>
            <a:ext cx="927100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zh-CN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则</a:t>
            </a:r>
            <a:endParaRPr lang="zh-CN" altLang="en-US" sz="32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98525" y="944245"/>
            <a:ext cx="2214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>
                <a:solidFill>
                  <a:srgbClr val="FF0000"/>
                </a:solidFill>
              </a:rPr>
              <a:t>子集定义：</a:t>
            </a:r>
            <a:endParaRPr lang="zh-CN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5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/>
          <p:nvPr/>
        </p:nvSpPr>
        <p:spPr>
          <a:xfrm>
            <a:off x="1919288" y="713899"/>
            <a:ext cx="7677150" cy="138366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>
              <a:buFont typeface="Arial" panose="020B0604020202020204" pitchFamily="34" charset="0"/>
            </a:pPr>
            <a:r>
              <a:rPr lang="zh-CN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 韦恩图</a:t>
            </a:r>
            <a:r>
              <a:rPr lang="zh-CN" altLang="zh-CN" sz="2800" b="1">
                <a:solidFill>
                  <a:srgbClr val="FF0000"/>
                </a:solidFill>
                <a:latin typeface="Comic Sans MS" panose="030F0702030302020204" pitchFamily="66" charset="0"/>
              </a:rPr>
              <a:t>Venn</a:t>
            </a:r>
            <a:r>
              <a:rPr lang="zh-CN" altLang="en-US" sz="2800" b="1">
                <a:solidFill>
                  <a:srgbClr val="FF0000"/>
                </a:solidFill>
                <a:latin typeface="Comic Sans MS" panose="030F0702030302020204" pitchFamily="66" charset="0"/>
              </a:rPr>
              <a:t>图：</a:t>
            </a:r>
            <a:endParaRPr lang="zh-CN" altLang="en-US" sz="2800" b="1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buFont typeface="Arial" panose="020B0604020202020204" pitchFamily="34" charset="0"/>
            </a:pPr>
            <a:r>
              <a:rPr lang="zh-CN" altLang="en-US" sz="2800" b="1">
                <a:latin typeface="Comic Sans MS" panose="030F0702030302020204" pitchFamily="66" charset="0"/>
              </a:rPr>
              <a:t>用一条封闭曲线（圆、椭圆、长方形等）的内部来代表集合叫集合的韦恩图表示</a:t>
            </a:r>
            <a:r>
              <a:rPr lang="zh-CN" altLang="zh-CN" sz="2800" b="1">
                <a:latin typeface="Comic Sans MS" panose="030F0702030302020204" pitchFamily="66" charset="0"/>
              </a:rPr>
              <a:t>.</a:t>
            </a:r>
            <a:endParaRPr lang="zh-CN" altLang="zh-CN" sz="2800" b="1">
              <a:latin typeface="Comic Sans MS" panose="030F0702030302020204" pitchFamily="66" charset="0"/>
            </a:endParaRPr>
          </a:p>
        </p:txBody>
      </p:sp>
      <p:sp>
        <p:nvSpPr>
          <p:cNvPr id="13315" name="Oval 3"/>
          <p:cNvSpPr/>
          <p:nvPr/>
        </p:nvSpPr>
        <p:spPr>
          <a:xfrm>
            <a:off x="2667000" y="2643188"/>
            <a:ext cx="3167063" cy="3240087"/>
          </a:xfrm>
          <a:prstGeom prst="ellipse">
            <a:avLst/>
          </a:prstGeom>
          <a:solidFill>
            <a:schemeClr val="accent1"/>
          </a:solidFill>
          <a:ln w="12700">
            <a:noFill/>
          </a:ln>
        </p:spPr>
        <p:txBody>
          <a:bodyPr wrap="none" anchor="ctr"/>
          <a:lstStyle/>
          <a:p>
            <a:pPr>
              <a:buFont typeface="Arial" panose="020B0604020202020204" pitchFamily="34" charset="0"/>
            </a:pPr>
            <a:endParaRPr>
              <a:latin typeface="Comic Sans MS" panose="030F0702030302020204" pitchFamily="66" charset="0"/>
            </a:endParaRPr>
          </a:p>
        </p:txBody>
      </p:sp>
      <p:sp>
        <p:nvSpPr>
          <p:cNvPr id="13316" name="Oval 4"/>
          <p:cNvSpPr/>
          <p:nvPr/>
        </p:nvSpPr>
        <p:spPr>
          <a:xfrm>
            <a:off x="3024188" y="3857625"/>
            <a:ext cx="2143125" cy="1143000"/>
          </a:xfrm>
          <a:prstGeom prst="ellipse">
            <a:avLst/>
          </a:prstGeom>
          <a:solidFill>
            <a:srgbClr val="00FF00"/>
          </a:solidFill>
          <a:ln w="12700">
            <a:noFill/>
          </a:ln>
        </p:spPr>
        <p:txBody>
          <a:bodyPr wrap="none" anchor="ctr"/>
          <a:lstStyle/>
          <a:p>
            <a:pPr>
              <a:buFont typeface="Arial" panose="020B0604020202020204" pitchFamily="34" charset="0"/>
            </a:pPr>
            <a:endParaRPr>
              <a:latin typeface="Comic Sans MS" panose="030F0702030302020204" pitchFamily="66" charset="0"/>
            </a:endParaRPr>
          </a:p>
        </p:txBody>
      </p:sp>
      <p:sp>
        <p:nvSpPr>
          <p:cNvPr id="13317" name="Text Box 5"/>
          <p:cNvSpPr txBox="1"/>
          <p:nvPr/>
        </p:nvSpPr>
        <p:spPr>
          <a:xfrm>
            <a:off x="3810000" y="4071938"/>
            <a:ext cx="647700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panose="020B0604020202020204" pitchFamily="34" charset="0"/>
            </a:pPr>
            <a:r>
              <a:rPr lang="zh-CN" altLang="zh-CN" sz="4400" b="1">
                <a:latin typeface="Times New Roman" panose="02020603050405020304" pitchFamily="18" charset="0"/>
              </a:rPr>
              <a:t>B</a:t>
            </a:r>
            <a:endParaRPr lang="zh-CN" altLang="zh-CN" sz="4400" b="1">
              <a:latin typeface="Times New Roman" panose="02020603050405020304" pitchFamily="18" charset="0"/>
            </a:endParaRPr>
          </a:p>
        </p:txBody>
      </p:sp>
      <p:sp>
        <p:nvSpPr>
          <p:cNvPr id="13318" name="Text Box 6"/>
          <p:cNvSpPr txBox="1"/>
          <p:nvPr/>
        </p:nvSpPr>
        <p:spPr>
          <a:xfrm>
            <a:off x="3810000" y="2928938"/>
            <a:ext cx="885825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panose="020B0604020202020204" pitchFamily="34" charset="0"/>
            </a:pPr>
            <a:r>
              <a:rPr lang="zh-CN" altLang="zh-CN" sz="440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endParaRPr lang="zh-CN" altLang="zh-CN" sz="4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/>
          <p:cNvSpPr txBox="1"/>
          <p:nvPr/>
        </p:nvSpPr>
        <p:spPr>
          <a:xfrm>
            <a:off x="3070225" y="3314700"/>
            <a:ext cx="792163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panose="020B0604020202020204" pitchFamily="34" charset="0"/>
            </a:pPr>
            <a:r>
              <a:rPr lang="zh-CN" altLang="zh-CN" sz="4400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endParaRPr lang="zh-CN" altLang="zh-CN" sz="4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1" name="Text Box 5"/>
          <p:cNvSpPr txBox="1"/>
          <p:nvPr/>
        </p:nvSpPr>
        <p:spPr>
          <a:xfrm>
            <a:off x="4943475" y="3314700"/>
            <a:ext cx="792163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panose="020B0604020202020204" pitchFamily="34" charset="0"/>
            </a:pPr>
            <a:r>
              <a:rPr lang="zh-CN" altLang="zh-CN" sz="4400">
                <a:latin typeface="Times New Roman" panose="02020603050405020304" pitchFamily="18" charset="0"/>
              </a:rPr>
              <a:t>A</a:t>
            </a:r>
            <a:endParaRPr lang="zh-CN" altLang="zh-CN" sz="4400">
              <a:latin typeface="Times New Roman" panose="02020603050405020304" pitchFamily="18" charset="0"/>
            </a:endParaRPr>
          </a:p>
        </p:txBody>
      </p:sp>
      <p:sp>
        <p:nvSpPr>
          <p:cNvPr id="14342" name="Text Box 6"/>
          <p:cNvSpPr txBox="1"/>
          <p:nvPr/>
        </p:nvSpPr>
        <p:spPr>
          <a:xfrm>
            <a:off x="3287713" y="981075"/>
            <a:ext cx="6624637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图中</a:t>
            </a:r>
            <a:r>
              <a:rPr lang="zh-CN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zh-CN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是否为</a:t>
            </a:r>
            <a:r>
              <a:rPr lang="zh-CN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B</a:t>
            </a:r>
            <a:r>
              <a:rPr lang="zh-CN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的子集</a:t>
            </a:r>
            <a:r>
              <a:rPr lang="zh-CN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?</a:t>
            </a:r>
            <a:endParaRPr lang="zh-CN" altLang="zh-CN" sz="32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3" name="Text Box 7"/>
          <p:cNvSpPr txBox="1"/>
          <p:nvPr/>
        </p:nvSpPr>
        <p:spPr>
          <a:xfrm>
            <a:off x="3575050" y="5114925"/>
            <a:ext cx="165735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panose="020B0604020202020204" pitchFamily="34" charset="0"/>
            </a:pPr>
            <a:r>
              <a:rPr lang="zh-CN" altLang="zh-CN" sz="3200">
                <a:solidFill>
                  <a:srgbClr val="000000"/>
                </a:solidFill>
                <a:latin typeface="Times New Roman" panose="02020603050405020304" pitchFamily="18" charset="0"/>
              </a:rPr>
              <a:t>(1)</a:t>
            </a:r>
            <a:endParaRPr lang="zh-CN" altLang="zh-CN" sz="3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4" name="Oval 8"/>
          <p:cNvSpPr/>
          <p:nvPr/>
        </p:nvSpPr>
        <p:spPr>
          <a:xfrm>
            <a:off x="6815138" y="2665413"/>
            <a:ext cx="2016125" cy="1944687"/>
          </a:xfrm>
          <a:prstGeom prst="ellipse">
            <a:avLst/>
          </a:prstGeom>
          <a:solidFill>
            <a:schemeClr val="accent1"/>
          </a:solidFill>
          <a:ln w="12700">
            <a:noFill/>
          </a:ln>
        </p:spPr>
        <p:txBody>
          <a:bodyPr wrap="none" anchor="ctr"/>
          <a:lstStyle/>
          <a:p>
            <a:pPr>
              <a:buFont typeface="Arial" panose="020B0604020202020204" pitchFamily="34" charset="0"/>
            </a:pPr>
            <a:endParaRPr>
              <a:latin typeface="Comic Sans MS" panose="030F0702030302020204" pitchFamily="66" charset="0"/>
            </a:endParaRPr>
          </a:p>
        </p:txBody>
      </p:sp>
      <p:sp>
        <p:nvSpPr>
          <p:cNvPr id="14345" name="Text Box 9"/>
          <p:cNvSpPr txBox="1"/>
          <p:nvPr/>
        </p:nvSpPr>
        <p:spPr>
          <a:xfrm>
            <a:off x="7318375" y="3314700"/>
            <a:ext cx="792163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panose="020B0604020202020204" pitchFamily="34" charset="0"/>
            </a:pPr>
            <a:r>
              <a:rPr lang="zh-CN" altLang="zh-CN" sz="4400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endParaRPr lang="zh-CN" altLang="zh-CN" sz="4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6" name="Oval 10"/>
          <p:cNvSpPr/>
          <p:nvPr/>
        </p:nvSpPr>
        <p:spPr>
          <a:xfrm>
            <a:off x="8255000" y="3170238"/>
            <a:ext cx="1152525" cy="1152525"/>
          </a:xfrm>
          <a:prstGeom prst="ellipse">
            <a:avLst/>
          </a:prstGeom>
          <a:solidFill>
            <a:srgbClr val="0000FF">
              <a:alpha val="61176"/>
            </a:srgbClr>
          </a:solidFill>
          <a:ln w="12700">
            <a:noFill/>
          </a:ln>
        </p:spPr>
        <p:txBody>
          <a:bodyPr wrap="none" anchor="ctr"/>
          <a:lstStyle/>
          <a:p>
            <a:pPr>
              <a:buFont typeface="Arial" panose="020B0604020202020204" pitchFamily="34" charset="0"/>
            </a:pPr>
            <a:endParaRPr>
              <a:latin typeface="Comic Sans MS" panose="030F0702030302020204" pitchFamily="66" charset="0"/>
            </a:endParaRPr>
          </a:p>
        </p:txBody>
      </p:sp>
      <p:sp>
        <p:nvSpPr>
          <p:cNvPr id="14347" name="Text Box 11"/>
          <p:cNvSpPr txBox="1"/>
          <p:nvPr/>
        </p:nvSpPr>
        <p:spPr>
          <a:xfrm>
            <a:off x="8470900" y="3314700"/>
            <a:ext cx="792163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panose="020B0604020202020204" pitchFamily="34" charset="0"/>
            </a:pPr>
            <a:r>
              <a:rPr lang="zh-CN" altLang="zh-CN" sz="4400">
                <a:latin typeface="Times New Roman" panose="02020603050405020304" pitchFamily="18" charset="0"/>
              </a:rPr>
              <a:t>A</a:t>
            </a:r>
            <a:endParaRPr lang="zh-CN" altLang="zh-CN" sz="4400">
              <a:latin typeface="Times New Roman" panose="02020603050405020304" pitchFamily="18" charset="0"/>
            </a:endParaRPr>
          </a:p>
        </p:txBody>
      </p:sp>
      <p:sp>
        <p:nvSpPr>
          <p:cNvPr id="14348" name="Text Box 12"/>
          <p:cNvSpPr txBox="1"/>
          <p:nvPr/>
        </p:nvSpPr>
        <p:spPr>
          <a:xfrm>
            <a:off x="8110538" y="5114925"/>
            <a:ext cx="16573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panose="020B0604020202020204" pitchFamily="34" charset="0"/>
            </a:pPr>
            <a:r>
              <a:rPr lang="zh-CN" altLang="zh-CN" sz="2800">
                <a:solidFill>
                  <a:srgbClr val="000000"/>
                </a:solidFill>
                <a:latin typeface="Times New Roman" panose="02020603050405020304" pitchFamily="18" charset="0"/>
              </a:rPr>
              <a:t>(2)</a:t>
            </a:r>
            <a:endParaRPr lang="zh-CN" altLang="zh-CN" sz="2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2567305" y="2665730"/>
            <a:ext cx="3312160" cy="1944370"/>
            <a:chOff x="4043" y="4198"/>
            <a:chExt cx="5216" cy="3062"/>
          </a:xfrm>
        </p:grpSpPr>
        <p:grpSp>
          <p:nvGrpSpPr>
            <p:cNvPr id="6" name="组合 5"/>
            <p:cNvGrpSpPr/>
            <p:nvPr/>
          </p:nvGrpSpPr>
          <p:grpSpPr>
            <a:xfrm>
              <a:off x="4043" y="4198"/>
              <a:ext cx="5216" cy="3062"/>
              <a:chOff x="4043" y="4198"/>
              <a:chExt cx="5216" cy="3062"/>
            </a:xfrm>
          </p:grpSpPr>
          <p:grpSp>
            <p:nvGrpSpPr>
              <p:cNvPr id="4" name="组合 3"/>
              <p:cNvGrpSpPr/>
              <p:nvPr/>
            </p:nvGrpSpPr>
            <p:grpSpPr>
              <a:xfrm>
                <a:off x="4043" y="4198"/>
                <a:ext cx="5216" cy="3062"/>
                <a:chOff x="4043" y="4198"/>
                <a:chExt cx="5216" cy="3062"/>
              </a:xfrm>
            </p:grpSpPr>
            <p:sp>
              <p:nvSpPr>
                <p:cNvPr id="14338" name="Oval 2"/>
                <p:cNvSpPr/>
                <p:nvPr/>
              </p:nvSpPr>
              <p:spPr>
                <a:xfrm>
                  <a:off x="4043" y="4198"/>
                  <a:ext cx="3175" cy="3062"/>
                </a:xfrm>
                <a:prstGeom prst="ellipse">
                  <a:avLst/>
                </a:prstGeom>
                <a:solidFill>
                  <a:schemeClr val="accent1"/>
                </a:solidFill>
                <a:ln w="12700">
                  <a:noFill/>
                </a:ln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</a:pPr>
                  <a:endParaRPr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4340" name="Oval 4"/>
                <p:cNvSpPr/>
                <p:nvPr/>
              </p:nvSpPr>
              <p:spPr>
                <a:xfrm>
                  <a:off x="7445" y="4993"/>
                  <a:ext cx="1815" cy="1815"/>
                </a:xfrm>
                <a:prstGeom prst="ellipse">
                  <a:avLst/>
                </a:prstGeom>
                <a:solidFill>
                  <a:srgbClr val="0000FF"/>
                </a:solidFill>
                <a:ln w="12700">
                  <a:noFill/>
                </a:ln>
              </p:spPr>
              <p:txBody>
                <a:bodyPr wrap="none" anchor="ctr"/>
                <a:lstStyle/>
                <a:p>
                  <a:pPr>
                    <a:buFont typeface="Arial" panose="020B0604020202020204" pitchFamily="34" charset="0"/>
                  </a:pPr>
                  <a:endParaRPr>
                    <a:latin typeface="Comic Sans MS" panose="030F0702030302020204" pitchFamily="66" charset="0"/>
                  </a:endParaRPr>
                </a:p>
              </p:txBody>
            </p:sp>
          </p:grpSp>
          <p:sp>
            <p:nvSpPr>
              <p:cNvPr id="5" name="Text Box 9"/>
              <p:cNvSpPr txBox="1"/>
              <p:nvPr/>
            </p:nvSpPr>
            <p:spPr>
              <a:xfrm>
                <a:off x="5007" y="5124"/>
                <a:ext cx="1248" cy="12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buFont typeface="Arial" panose="020B0604020202020204" pitchFamily="34" charset="0"/>
                </a:pPr>
                <a:r>
                  <a:rPr lang="zh-CN" altLang="zh-CN" sz="440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B</a:t>
                </a:r>
                <a:endParaRPr lang="zh-CN" altLang="zh-CN" sz="440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7" name="Text Box 11"/>
            <p:cNvSpPr txBox="1"/>
            <p:nvPr/>
          </p:nvSpPr>
          <p:spPr>
            <a:xfrm>
              <a:off x="7728" y="5296"/>
              <a:ext cx="1248" cy="121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buFont typeface="Arial" panose="020B0604020202020204" pitchFamily="34" charset="0"/>
              </a:pPr>
              <a:r>
                <a:rPr lang="zh-CN" altLang="zh-CN" sz="4400">
                  <a:latin typeface="Times New Roman" panose="02020603050405020304" pitchFamily="18" charset="0"/>
                </a:rPr>
                <a:t>A</a:t>
              </a:r>
              <a:endParaRPr lang="zh-CN" altLang="zh-CN" sz="4400">
                <a:latin typeface="Times New Roman" panose="02020603050405020304" pitchFamily="18" charset="0"/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3390265" y="608901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</a:rPr>
              <a:t>不是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8420100" y="588327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</a:rPr>
              <a:t>不是</a:t>
            </a:r>
            <a:endParaRPr lang="zh-CN" altLang="en-US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文本框 9217"/>
          <p:cNvSpPr txBox="1"/>
          <p:nvPr/>
        </p:nvSpPr>
        <p:spPr>
          <a:xfrm>
            <a:off x="882650" y="821055"/>
            <a:ext cx="10870565" cy="439991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判断集合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是否为集合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的子集，若是则在（     ）打√，若不是则在（     ）打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×:</a:t>
            </a:r>
            <a:endParaRPr lang="en-US" altLang="zh-CN" sz="28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fontAlgn="auto">
              <a:lnSpc>
                <a:spcPct val="200000"/>
              </a:lnSpc>
              <a:spcBef>
                <a:spcPct val="0"/>
              </a:spcBef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①A={1,3,5}, B={1,2,3,4,5,6}           (    )</a:t>
            </a:r>
            <a:endParaRPr lang="en-US" altLang="zh-CN" sz="28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fontAlgn="auto">
              <a:lnSpc>
                <a:spcPct val="200000"/>
              </a:lnSpc>
              <a:spcBef>
                <a:spcPct val="0"/>
              </a:spcBef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②A={1,3,5}, B={1,3,6,9}                  (    )</a:t>
            </a:r>
            <a:endParaRPr lang="en-US" altLang="zh-CN" sz="28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fontAlgn="auto">
              <a:lnSpc>
                <a:spcPct val="200000"/>
              </a:lnSpc>
              <a:spcBef>
                <a:spcPct val="0"/>
              </a:spcBef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③A={0},   B={x | x</a:t>
            </a:r>
            <a:r>
              <a:rPr lang="en-US" altLang="zh-CN" sz="2800" b="1" baseline="3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+2=0}                (    )</a:t>
            </a:r>
            <a:endParaRPr lang="en-US" altLang="zh-CN" sz="28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fontAlgn="auto">
              <a:lnSpc>
                <a:spcPct val="200000"/>
              </a:lnSpc>
              <a:spcBef>
                <a:spcPct val="0"/>
              </a:spcBef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④A={a,b,c,d},  B={d,b,c,a}              (    )</a:t>
            </a:r>
            <a:endParaRPr lang="en-US" altLang="zh-CN" sz="28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22" name="文本框 9221"/>
          <p:cNvSpPr txBox="1"/>
          <p:nvPr/>
        </p:nvSpPr>
        <p:spPr>
          <a:xfrm>
            <a:off x="6252845" y="2165350"/>
            <a:ext cx="57785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√</a:t>
            </a:r>
            <a:endParaRPr lang="zh-CN" altLang="en-US" sz="32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400483" y="4637088"/>
            <a:ext cx="533400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√</a:t>
            </a:r>
            <a:endParaRPr lang="zh-CN" altLang="en-US" sz="32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19" name="文本框 9218"/>
          <p:cNvSpPr txBox="1"/>
          <p:nvPr/>
        </p:nvSpPr>
        <p:spPr>
          <a:xfrm>
            <a:off x="6297295" y="2804160"/>
            <a:ext cx="533400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×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400800" y="3557905"/>
            <a:ext cx="533400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×</a:t>
            </a:r>
            <a:endParaRPr lang="en-US" altLang="zh-CN" sz="32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96900" y="299085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>
                <a:solidFill>
                  <a:srgbClr val="FF0000"/>
                </a:solidFill>
              </a:rPr>
              <a:t>牛刀小试</a:t>
            </a:r>
            <a:endParaRPr lang="zh-CN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4" grpId="0"/>
      <p:bldP spid="9219" grpId="0"/>
      <p:bldP spid="5" grpId="0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20.05.14"/>
  <p:tag name="AS_TITLE" val="Aspose.Slides for .NET 4.0 Client Profile"/>
  <p:tag name="AS_VERSION" val="20.5"/>
  <p:tag name="ISPRING_PRESENTATION_TITLE" val="毕业活动策划"/>
  <p:tag name="KSO_WM_DOC_GUID" val="{42bd8650-b790-4050-be52-eb8cba04ccd4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2037</Words>
  <Application>WPS 演示</Application>
  <PresentationFormat>宽屏</PresentationFormat>
  <Paragraphs>209</Paragraphs>
  <Slides>30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50</vt:i4>
      </vt:variant>
      <vt:variant>
        <vt:lpstr>幻灯片标题</vt:lpstr>
      </vt:variant>
      <vt:variant>
        <vt:i4>30</vt:i4>
      </vt:variant>
    </vt:vector>
  </HeadingPairs>
  <TitlesOfParts>
    <vt:vector size="100" baseType="lpstr">
      <vt:lpstr>Arial</vt:lpstr>
      <vt:lpstr>宋体</vt:lpstr>
      <vt:lpstr>Wingdings</vt:lpstr>
      <vt:lpstr>字魂27号-布丁体</vt:lpstr>
      <vt:lpstr>Times New Roman</vt:lpstr>
      <vt:lpstr>楷体_GB2312</vt:lpstr>
      <vt:lpstr>新宋体</vt:lpstr>
      <vt:lpstr>Comic Sans MS</vt:lpstr>
      <vt:lpstr>Calibri</vt:lpstr>
      <vt:lpstr>微软雅黑</vt:lpstr>
      <vt:lpstr>Arial Unicode MS</vt:lpstr>
      <vt:lpstr>方正姚体</vt:lpstr>
      <vt:lpstr>黑体</vt:lpstr>
      <vt:lpstr>Symbol</vt:lpstr>
      <vt:lpstr>Wingdings 2</vt:lpstr>
      <vt:lpstr>Wingdings</vt:lpstr>
      <vt:lpstr>Euclid Math Two</vt:lpstr>
      <vt:lpstr>Segoe Print</vt:lpstr>
      <vt:lpstr>1_Office 主题</vt:lpstr>
      <vt:lpstr>自定义设计方案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Equation.DSMT4</vt:lpstr>
      <vt:lpstr>Equation.KSEE3</vt:lpstr>
      <vt:lpstr>Equation.KSEE3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Equation.KSEE3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Equation.DSMT4</vt:lpstr>
      <vt:lpstr>Equation.DSMT4</vt:lpstr>
      <vt:lpstr>Equation.DSMT4</vt:lpstr>
      <vt:lpstr>Equation.KSEE3</vt:lpstr>
      <vt:lpstr>Equation.DSMT4</vt:lpstr>
      <vt:lpstr>Equation.DSMT4</vt:lpstr>
      <vt:lpstr>Equation.DSMT4</vt:lpstr>
      <vt:lpstr>Equation.DSMT4</vt:lpstr>
      <vt:lpstr>Equation.DSMT4</vt:lpstr>
      <vt:lpstr>PowerPoint 演示文稿</vt:lpstr>
      <vt:lpstr>复习引入</vt:lpstr>
      <vt:lpstr>用列举法表示：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毕业活动策划</dc:title>
  <dc:creator>Administrator</dc:creator>
  <cp:lastModifiedBy>Administrator</cp:lastModifiedBy>
  <cp:revision>81</cp:revision>
  <dcterms:created xsi:type="dcterms:W3CDTF">2019-01-12T04:39:00Z</dcterms:created>
  <dcterms:modified xsi:type="dcterms:W3CDTF">2020-08-29T03:33:03Z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