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90" r:id="rId7"/>
    <p:sldId id="288" r:id="rId8"/>
    <p:sldId id="284" r:id="rId9"/>
    <p:sldId id="292" r:id="rId10"/>
    <p:sldId id="295" r:id="rId11"/>
    <p:sldId id="294" r:id="rId12"/>
    <p:sldId id="291" r:id="rId13"/>
    <p:sldId id="293" r:id="rId14"/>
    <p:sldId id="289" r:id="rId15"/>
    <p:sldId id="296" r:id="rId16"/>
    <p:sldId id="297" r:id="rId17"/>
    <p:sldId id="301" r:id="rId18"/>
    <p:sldId id="302" r:id="rId19"/>
    <p:sldId id="303" r:id="rId20"/>
  </p:sldIdLst>
  <p:sldSz cx="9144000" cy="5143500" type="screen16x9"/>
  <p:notesSz cx="6858000" cy="9144000"/>
  <p:embeddedFontLst>
    <p:embeddedFont>
      <p:font typeface="方正兰亭粗黑_GBK" panose="02000000000000000000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方正兰亭中黑_GBK" panose="02000000000000000000" pitchFamily="2" charset="-122"/>
      <p:regular r:id="rId29"/>
    </p:embeddedFont>
    <p:embeddedFont>
      <p:font typeface="方正粗黑宋简体" panose="02000000000000000000" pitchFamily="2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9755" autoAdjust="0"/>
  </p:normalViewPr>
  <p:slideViewPr>
    <p:cSldViewPr>
      <p:cViewPr varScale="1">
        <p:scale>
          <a:sx n="142" d="100"/>
          <a:sy n="142" d="100"/>
        </p:scale>
        <p:origin x="-114" y="-264"/>
      </p:cViewPr>
      <p:guideLst>
        <p:guide orient="horz" pos="1716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8083324" cy="527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6660232" y="-2082"/>
            <a:ext cx="2483768" cy="527985"/>
            <a:chOff x="4041662" y="-2082"/>
            <a:chExt cx="5102338" cy="527985"/>
          </a:xfrm>
        </p:grpSpPr>
        <p:sp>
          <p:nvSpPr>
            <p:cNvPr id="9" name="矩形 8"/>
            <p:cNvSpPr/>
            <p:nvPr/>
          </p:nvSpPr>
          <p:spPr>
            <a:xfrm>
              <a:off x="7986421" y="-2082"/>
              <a:ext cx="1157579" cy="5279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341647" y="-2082"/>
              <a:ext cx="1697639" cy="5279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41662" y="-2082"/>
              <a:ext cx="2299985" cy="527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810561" y="86796"/>
            <a:ext cx="419348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smtClean="0">
                <a:solidFill>
                  <a:schemeClr val="bg1"/>
                </a:solidFill>
                <a:latin typeface="+mn-ea"/>
                <a:ea typeface="+mn-ea"/>
              </a:rPr>
              <a:t>4.4 </a:t>
            </a:r>
            <a:r>
              <a:rPr lang="zh-CN" altLang="en-US" sz="2000" smtClean="0">
                <a:solidFill>
                  <a:schemeClr val="bg1"/>
                </a:solidFill>
                <a:latin typeface="+mn-ea"/>
                <a:ea typeface="+mn-ea"/>
              </a:rPr>
              <a:t>运用循环结构描述问题求解过程</a:t>
            </a:r>
            <a:endParaRPr lang="en-US" altLang="zh-CN" sz="2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488189" y="379561"/>
            <a:ext cx="216704" cy="216704"/>
          </a:xfrm>
          <a:custGeom>
            <a:avLst/>
            <a:gdLst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469274" y="712765"/>
            <a:ext cx="108352" cy="108352"/>
          </a:xfrm>
          <a:custGeom>
            <a:avLst/>
            <a:gdLst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32264" y="388006"/>
            <a:ext cx="298169" cy="298169"/>
          </a:xfrm>
          <a:custGeom>
            <a:avLst/>
            <a:gdLst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290580" y="602328"/>
            <a:ext cx="136370" cy="136370"/>
          </a:xfrm>
          <a:custGeom>
            <a:avLst/>
            <a:gdLst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1099927" y="495165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"/>
          <p:cNvSpPr/>
          <p:nvPr/>
        </p:nvSpPr>
        <p:spPr>
          <a:xfrm rot="5400000">
            <a:off x="-335752" y="830698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"/>
          <p:cNvSpPr/>
          <p:nvPr/>
        </p:nvSpPr>
        <p:spPr>
          <a:xfrm rot="5400000">
            <a:off x="440446" y="1295374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"/>
          <p:cNvSpPr/>
          <p:nvPr/>
        </p:nvSpPr>
        <p:spPr>
          <a:xfrm rot="5400000">
            <a:off x="315136" y="117698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"/>
          <p:cNvSpPr/>
          <p:nvPr/>
        </p:nvSpPr>
        <p:spPr>
          <a:xfrm rot="5400000">
            <a:off x="906560" y="1633477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"/>
          <p:cNvSpPr/>
          <p:nvPr/>
        </p:nvSpPr>
        <p:spPr>
          <a:xfrm rot="5400000">
            <a:off x="906560" y="2161641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"/>
          <p:cNvSpPr/>
          <p:nvPr/>
        </p:nvSpPr>
        <p:spPr>
          <a:xfrm rot="5400000">
            <a:off x="440446" y="2097118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"/>
          <p:cNvSpPr/>
          <p:nvPr/>
        </p:nvSpPr>
        <p:spPr>
          <a:xfrm rot="5400000">
            <a:off x="367402" y="2970980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"/>
          <p:cNvSpPr/>
          <p:nvPr/>
        </p:nvSpPr>
        <p:spPr>
          <a:xfrm rot="5400000">
            <a:off x="486335" y="3963123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"/>
          <p:cNvSpPr/>
          <p:nvPr/>
        </p:nvSpPr>
        <p:spPr>
          <a:xfrm rot="5400000">
            <a:off x="-335752" y="4149984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5400000">
            <a:off x="486335" y="4623674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/>
          <p:nvPr/>
        </p:nvSpPr>
        <p:spPr>
          <a:xfrm rot="5400000">
            <a:off x="795492" y="431393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"/>
          <p:cNvSpPr/>
          <p:nvPr/>
        </p:nvSpPr>
        <p:spPr>
          <a:xfrm rot="5400000">
            <a:off x="1106720" y="4010387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"/>
          <p:cNvSpPr/>
          <p:nvPr/>
        </p:nvSpPr>
        <p:spPr>
          <a:xfrm rot="5400000">
            <a:off x="1104649" y="339297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 rot="5400000">
            <a:off x="-233773" y="2840433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"/>
          <p:cNvSpPr/>
          <p:nvPr/>
        </p:nvSpPr>
        <p:spPr>
          <a:xfrm rot="5400000">
            <a:off x="-457281" y="-175093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"/>
          <p:cNvSpPr/>
          <p:nvPr/>
        </p:nvSpPr>
        <p:spPr>
          <a:xfrm rot="5400000">
            <a:off x="151528" y="1207865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"/>
          <p:cNvSpPr/>
          <p:nvPr/>
        </p:nvSpPr>
        <p:spPr>
          <a:xfrm rot="5400000">
            <a:off x="151528" y="2228650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"/>
          <p:cNvSpPr/>
          <p:nvPr/>
        </p:nvSpPr>
        <p:spPr>
          <a:xfrm rot="5400000">
            <a:off x="-75391" y="3569140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 rot="5400000">
            <a:off x="1306481" y="1184509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"/>
          <p:cNvSpPr/>
          <p:nvPr/>
        </p:nvSpPr>
        <p:spPr>
          <a:xfrm rot="5400000">
            <a:off x="-700570" y="776139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"/>
          <p:cNvSpPr/>
          <p:nvPr/>
        </p:nvSpPr>
        <p:spPr>
          <a:xfrm rot="5400000">
            <a:off x="-407031" y="2619045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"/>
          <p:cNvSpPr/>
          <p:nvPr/>
        </p:nvSpPr>
        <p:spPr>
          <a:xfrm rot="5400000">
            <a:off x="361002" y="3725314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"/>
          <p:cNvSpPr/>
          <p:nvPr/>
        </p:nvSpPr>
        <p:spPr>
          <a:xfrm rot="5400000">
            <a:off x="1277524" y="2767053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"/>
          <p:cNvSpPr/>
          <p:nvPr/>
        </p:nvSpPr>
        <p:spPr>
          <a:xfrm rot="5400000">
            <a:off x="1881487" y="207126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"/>
          <p:cNvSpPr/>
          <p:nvPr/>
        </p:nvSpPr>
        <p:spPr>
          <a:xfrm rot="5400000">
            <a:off x="1687430" y="2534823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"/>
          <p:cNvSpPr/>
          <p:nvPr/>
        </p:nvSpPr>
        <p:spPr>
          <a:xfrm rot="5400000">
            <a:off x="1501312" y="4232261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"/>
          <p:cNvSpPr/>
          <p:nvPr/>
        </p:nvSpPr>
        <p:spPr>
          <a:xfrm rot="5400000">
            <a:off x="1164999" y="4749137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2"/>
          <p:cNvSpPr/>
          <p:nvPr/>
        </p:nvSpPr>
        <p:spPr>
          <a:xfrm rot="5400000">
            <a:off x="-470723" y="2255402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2"/>
          <p:cNvSpPr/>
          <p:nvPr/>
        </p:nvSpPr>
        <p:spPr>
          <a:xfrm rot="5400000">
            <a:off x="197724" y="422169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2"/>
          <p:cNvSpPr/>
          <p:nvPr/>
        </p:nvSpPr>
        <p:spPr>
          <a:xfrm rot="5400000">
            <a:off x="176184" y="94056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2"/>
          <p:cNvSpPr/>
          <p:nvPr/>
        </p:nvSpPr>
        <p:spPr>
          <a:xfrm rot="5400000">
            <a:off x="1184628" y="1902050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2"/>
          <p:cNvSpPr/>
          <p:nvPr/>
        </p:nvSpPr>
        <p:spPr>
          <a:xfrm rot="5400000">
            <a:off x="1226534" y="247645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2"/>
          <p:cNvSpPr/>
          <p:nvPr/>
        </p:nvSpPr>
        <p:spPr>
          <a:xfrm rot="16200000">
            <a:off x="7333824" y="2083216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2"/>
          <p:cNvSpPr/>
          <p:nvPr/>
        </p:nvSpPr>
        <p:spPr>
          <a:xfrm rot="16200000">
            <a:off x="6973559" y="290062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2"/>
          <p:cNvSpPr/>
          <p:nvPr/>
        </p:nvSpPr>
        <p:spPr>
          <a:xfrm rot="16200000">
            <a:off x="7110280" y="24084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2"/>
          <p:cNvSpPr/>
          <p:nvPr/>
        </p:nvSpPr>
        <p:spPr>
          <a:xfrm rot="5400000">
            <a:off x="2373847" y="3700779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2"/>
          <p:cNvSpPr/>
          <p:nvPr/>
        </p:nvSpPr>
        <p:spPr>
          <a:xfrm rot="5400000">
            <a:off x="2143823" y="3999344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2"/>
          <p:cNvSpPr/>
          <p:nvPr/>
        </p:nvSpPr>
        <p:spPr>
          <a:xfrm rot="5400000">
            <a:off x="-30904" y="2652057"/>
            <a:ext cx="4777616" cy="2384289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2"/>
          <p:cNvSpPr/>
          <p:nvPr/>
        </p:nvSpPr>
        <p:spPr>
          <a:xfrm rot="5400000">
            <a:off x="1457363" y="816186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2"/>
          <p:cNvSpPr/>
          <p:nvPr/>
        </p:nvSpPr>
        <p:spPr>
          <a:xfrm rot="5400000">
            <a:off x="1998562" y="2711335"/>
            <a:ext cx="1715572" cy="857788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2"/>
          <p:cNvSpPr/>
          <p:nvPr/>
        </p:nvSpPr>
        <p:spPr>
          <a:xfrm rot="16200000" flipH="1">
            <a:off x="5323893" y="2001827"/>
            <a:ext cx="4052969" cy="2022651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2"/>
          <p:cNvSpPr/>
          <p:nvPr/>
        </p:nvSpPr>
        <p:spPr>
          <a:xfrm rot="16200000" flipH="1">
            <a:off x="5176719" y="159301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2"/>
          <p:cNvSpPr/>
          <p:nvPr/>
        </p:nvSpPr>
        <p:spPr>
          <a:xfrm rot="16200000" flipH="1">
            <a:off x="6043364" y="3124096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2"/>
          <p:cNvSpPr/>
          <p:nvPr/>
        </p:nvSpPr>
        <p:spPr>
          <a:xfrm rot="16200000">
            <a:off x="5068326" y="333660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4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86166" y="1416952"/>
            <a:ext cx="607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+mn-ea"/>
              </a:rPr>
              <a:t>运用循环结构描述问题求解过程</a:t>
            </a:r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3901673" y="2249900"/>
            <a:ext cx="1872232" cy="2690650"/>
            <a:chOff x="3354260" y="2224508"/>
            <a:chExt cx="1991462" cy="3552092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121" name="肘形连接符 120"/>
            <p:cNvCxnSpPr>
              <a:stCxn id="129" idx="3"/>
            </p:cNvCxnSpPr>
            <p:nvPr/>
          </p:nvCxnSpPr>
          <p:spPr>
            <a:xfrm>
              <a:off x="4730257" y="3094947"/>
              <a:ext cx="536334" cy="26816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grpSp>
          <p:nvGrpSpPr>
            <p:cNvPr id="125" name="组合 124"/>
            <p:cNvGrpSpPr/>
            <p:nvPr/>
          </p:nvGrpSpPr>
          <p:grpSpPr>
            <a:xfrm>
              <a:off x="3354260" y="2224508"/>
              <a:ext cx="1991462" cy="2136531"/>
              <a:chOff x="5341323" y="1573823"/>
              <a:chExt cx="1991462" cy="2136531"/>
            </a:xfrm>
            <a:grpFill/>
          </p:grpSpPr>
          <p:cxnSp>
            <p:nvCxnSpPr>
              <p:cNvPr id="126" name="肘形连接符 125"/>
              <p:cNvCxnSpPr/>
              <p:nvPr/>
            </p:nvCxnSpPr>
            <p:spPr>
              <a:xfrm rot="5400000" flipH="1">
                <a:off x="5086345" y="2756389"/>
                <a:ext cx="1230923" cy="677007"/>
              </a:xfrm>
              <a:prstGeom prst="bentConnector4">
                <a:avLst>
                  <a:gd name="adj1" fmla="val -79285"/>
                  <a:gd name="adj2" fmla="val 177273"/>
                </a:avLst>
              </a:prstGeom>
              <a:grpFill/>
              <a:ln>
                <a:tailEnd type="arrow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127" name="组合 126"/>
              <p:cNvGrpSpPr/>
              <p:nvPr/>
            </p:nvGrpSpPr>
            <p:grpSpPr>
              <a:xfrm>
                <a:off x="5341323" y="1573823"/>
                <a:ext cx="1991462" cy="2101362"/>
                <a:chOff x="5341323" y="1573823"/>
                <a:chExt cx="1991462" cy="2101362"/>
              </a:xfrm>
              <a:grpFill/>
            </p:grpSpPr>
            <p:cxnSp>
              <p:nvCxnSpPr>
                <p:cNvPr id="128" name="直接箭头连接符 127"/>
                <p:cNvCxnSpPr/>
                <p:nvPr/>
              </p:nvCxnSpPr>
              <p:spPr>
                <a:xfrm flipH="1">
                  <a:off x="6084276" y="1573823"/>
                  <a:ext cx="0" cy="439615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sp>
              <p:nvSpPr>
                <p:cNvPr id="129" name="菱形 128"/>
                <p:cNvSpPr/>
                <p:nvPr/>
              </p:nvSpPr>
              <p:spPr>
                <a:xfrm>
                  <a:off x="5363305" y="1991458"/>
                  <a:ext cx="1354015" cy="905608"/>
                </a:xfrm>
                <a:prstGeom prst="diamond">
                  <a:avLst/>
                </a:prstGeom>
                <a:grpFill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smtClean="0"/>
                    <a:t>条件</a:t>
                  </a:r>
                  <a:endParaRPr lang="zh-CN" altLang="en-US" sz="1600"/>
                </a:p>
              </p:txBody>
            </p:sp>
            <p:cxnSp>
              <p:nvCxnSpPr>
                <p:cNvPr id="130" name="直接箭头连接符 129"/>
                <p:cNvCxnSpPr/>
                <p:nvPr/>
              </p:nvCxnSpPr>
              <p:spPr>
                <a:xfrm flipH="1">
                  <a:off x="6069621" y="2897066"/>
                  <a:ext cx="0" cy="439615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sp>
              <p:nvSpPr>
                <p:cNvPr id="131" name="矩形 130"/>
                <p:cNvSpPr/>
                <p:nvPr/>
              </p:nvSpPr>
              <p:spPr>
                <a:xfrm>
                  <a:off x="5341323" y="3336681"/>
                  <a:ext cx="1397977" cy="338504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smtClean="0"/>
                    <a:t>代码段</a:t>
                  </a:r>
                  <a:endParaRPr lang="zh-CN" altLang="en-US" sz="160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6594231" y="2013438"/>
                  <a:ext cx="738554" cy="4875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mtClean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rPr>
                    <a:t>False</a:t>
                  </a:r>
                  <a:endParaRPr lang="zh-CN" altLang="en-US"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363305" y="2897066"/>
                  <a:ext cx="791310" cy="4875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mtClean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rPr>
                    <a:t>True</a:t>
                  </a:r>
                  <a:endParaRPr lang="zh-CN" altLang="en-US"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TextBox 4"/>
          <p:cNvSpPr txBox="1"/>
          <p:nvPr/>
        </p:nvSpPr>
        <p:spPr>
          <a:xfrm>
            <a:off x="2806941" y="533667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>
                <a:solidFill>
                  <a:schemeClr val="bg1"/>
                </a:solidFill>
                <a:latin typeface="+mn-ea"/>
              </a:rPr>
              <a:t> Python</a:t>
            </a:r>
            <a:r>
              <a:rPr lang="zh-CN" altLang="en-US" sz="3200">
                <a:solidFill>
                  <a:schemeClr val="bg1"/>
                </a:solidFill>
                <a:latin typeface="+mn-ea"/>
              </a:rPr>
              <a:t>数据处理</a:t>
            </a:r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9" grpId="0"/>
      <p:bldP spid="120" grpId="0"/>
      <p:bldP spid="122" grpId="0"/>
      <p:bldP spid="123" grpId="0"/>
      <p:bldP spid="124" grpId="0"/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771550"/>
            <a:ext cx="7776864" cy="369331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solidFill>
                  <a:srgbClr val="C00000"/>
                </a:solidFill>
              </a:rPr>
              <a:t>注意：</a:t>
            </a:r>
            <a:endParaRPr lang="en-US" altLang="zh-CN" sz="2000" b="1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mtClean="0"/>
              <a:t>（</a:t>
            </a:r>
            <a:r>
              <a:rPr lang="en-US" altLang="zh-CN"/>
              <a:t>1</a:t>
            </a:r>
            <a:r>
              <a:rPr lang="zh-CN" altLang="en-US"/>
              <a:t>）表达式一般是一个关系表达式或一个逻辑表达式，值为</a:t>
            </a:r>
            <a:r>
              <a:rPr lang="en-US" altLang="zh-CN"/>
              <a:t>True</a:t>
            </a:r>
            <a:r>
              <a:rPr lang="zh-CN" altLang="en-US"/>
              <a:t>或</a:t>
            </a:r>
            <a:r>
              <a:rPr lang="en-US" altLang="zh-CN" smtClean="0"/>
              <a:t>False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）当表达式的值为真时，执行循环</a:t>
            </a:r>
            <a:r>
              <a:rPr lang="zh-CN" altLang="en-US" smtClean="0"/>
              <a:t>体；</a:t>
            </a:r>
            <a:r>
              <a:rPr lang="zh-CN" altLang="en-US"/>
              <a:t>当表达式的值为假时，退出循环，执行循环体外的下一条语句（即</a:t>
            </a:r>
            <a:r>
              <a:rPr lang="en-US" altLang="zh-CN"/>
              <a:t>while</a:t>
            </a:r>
            <a:r>
              <a:rPr lang="zh-CN" altLang="en-US"/>
              <a:t>后面没有缩进的第一条语句</a:t>
            </a:r>
            <a:r>
              <a:rPr lang="zh-CN" altLang="en-US" smtClean="0"/>
              <a:t>）。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）每次循环都是执行完循环体语句后回到表达式处重新开始判断，重新计算表达式的值。一旦表达式的值为假就退出循环，为真时就继续执行循环体语句。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）循环体中必须有改变条件表达式值的语句，否则将成为死循环。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体</a:t>
            </a:r>
            <a:r>
              <a:rPr lang="zh-CN" altLang="en-US" sz="2800" b="1" smtClean="0"/>
              <a:t>验探究：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671199" y="1275606"/>
            <a:ext cx="7867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/>
              <a:t>在我校举办的“爱心相传”募捐活动中，第</a:t>
            </a:r>
            <a:r>
              <a:rPr lang="zh-CN" altLang="en-US" sz="2000"/>
              <a:t>一位同学捐款</a:t>
            </a:r>
            <a:r>
              <a:rPr lang="en-US" altLang="zh-CN" sz="2000"/>
              <a:t>20</a:t>
            </a:r>
            <a:r>
              <a:rPr lang="zh-CN" altLang="en-US" sz="2000"/>
              <a:t>元，第二位同学捐</a:t>
            </a:r>
            <a:r>
              <a:rPr lang="zh-CN" altLang="en-US" sz="2000" smtClean="0"/>
              <a:t>款</a:t>
            </a:r>
            <a:r>
              <a:rPr lang="en-US" altLang="zh-CN" sz="2000" smtClean="0"/>
              <a:t>25</a:t>
            </a:r>
            <a:r>
              <a:rPr lang="zh-CN" altLang="en-US" sz="2000" smtClean="0"/>
              <a:t>元</a:t>
            </a:r>
            <a:r>
              <a:rPr lang="en-US" altLang="zh-CN" sz="2000"/>
              <a:t>……</a:t>
            </a:r>
            <a:r>
              <a:rPr lang="zh-CN" altLang="en-US" sz="2000"/>
              <a:t>后一位比前一位多捐</a:t>
            </a:r>
            <a:r>
              <a:rPr lang="zh-CN" altLang="en-US" sz="2000" smtClean="0"/>
              <a:t>款</a:t>
            </a:r>
            <a:r>
              <a:rPr lang="en-US" altLang="zh-CN" sz="2000" smtClean="0"/>
              <a:t>5</a:t>
            </a:r>
            <a:r>
              <a:rPr lang="zh-CN" altLang="en-US" sz="2000" smtClean="0"/>
              <a:t>元</a:t>
            </a:r>
            <a:r>
              <a:rPr lang="zh-CN" altLang="en-US" sz="2000"/>
              <a:t>，依次下去，请问第几个人捐款后募集到的总金额累计超过</a:t>
            </a:r>
            <a:r>
              <a:rPr lang="en-US" altLang="zh-CN" sz="2000"/>
              <a:t>500</a:t>
            </a:r>
            <a:r>
              <a:rPr lang="zh-CN" altLang="en-US" sz="2000"/>
              <a:t>元？</a:t>
            </a:r>
            <a:endParaRPr lang="zh-CN" altLang="en-US" sz="2000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55526"/>
            <a:ext cx="7992888" cy="133882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（</a:t>
            </a:r>
            <a:r>
              <a:rPr lang="en-US" altLang="zh-CN" b="1">
                <a:solidFill>
                  <a:srgbClr val="C00000"/>
                </a:solidFill>
              </a:rPr>
              <a:t>1</a:t>
            </a:r>
            <a:r>
              <a:rPr lang="zh-CN" altLang="en-US" b="1">
                <a:solidFill>
                  <a:srgbClr val="C00000"/>
                </a:solidFill>
              </a:rPr>
              <a:t>）分析问</a:t>
            </a:r>
            <a:r>
              <a:rPr lang="zh-CN" altLang="en-US" b="1" smtClean="0">
                <a:solidFill>
                  <a:srgbClr val="C00000"/>
                </a:solidFill>
              </a:rPr>
              <a:t>题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 </a:t>
            </a:r>
            <a:r>
              <a:rPr lang="en-US" altLang="zh-CN" b="1" smtClean="0">
                <a:solidFill>
                  <a:srgbClr val="C00000"/>
                </a:solidFill>
              </a:rPr>
              <a:t>   </a:t>
            </a:r>
            <a:r>
              <a:rPr lang="zh-CN" altLang="en-US" smtClean="0"/>
              <a:t>设参与捐款的人的数量为</a:t>
            </a:r>
            <a:r>
              <a:rPr lang="en-US" altLang="zh-CN" smtClean="0"/>
              <a:t>num</a:t>
            </a:r>
            <a:r>
              <a:rPr lang="zh-CN" altLang="en-US"/>
              <a:t>（</a:t>
            </a:r>
            <a:r>
              <a:rPr lang="en-US" altLang="zh-CN"/>
              <a:t>num=1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，</a:t>
            </a:r>
            <a:r>
              <a:rPr lang="en-US" altLang="zh-CN"/>
              <a:t>3</a:t>
            </a:r>
            <a:r>
              <a:rPr lang="zh-CN" altLang="en-US"/>
              <a:t>，</a:t>
            </a:r>
            <a:r>
              <a:rPr lang="en-US" altLang="zh-CN"/>
              <a:t>…</a:t>
            </a:r>
            <a:r>
              <a:rPr lang="zh-CN" altLang="en-US" smtClean="0"/>
              <a:t>），每个人捐赠的钱数为</a:t>
            </a:r>
            <a:r>
              <a:rPr lang="en-US" altLang="zh-CN"/>
              <a:t>money</a:t>
            </a:r>
            <a:r>
              <a:rPr lang="zh-CN" altLang="en-US" smtClean="0"/>
              <a:t>，捐款的总</a:t>
            </a:r>
            <a:r>
              <a:rPr lang="zh-CN" altLang="en-US"/>
              <a:t>费用为</a:t>
            </a:r>
            <a:r>
              <a:rPr lang="en-US" altLang="zh-CN"/>
              <a:t>sum</a:t>
            </a:r>
            <a:r>
              <a:rPr lang="zh-CN" altLang="en-US"/>
              <a:t>，则</a:t>
            </a:r>
            <a:r>
              <a:rPr lang="en-US" altLang="zh-CN"/>
              <a:t>sum</a:t>
            </a:r>
            <a:r>
              <a:rPr lang="zh-CN" altLang="en-US"/>
              <a:t>可以用如下的式子表示：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sum=20+25+30+…</a:t>
            </a:r>
            <a:r>
              <a:rPr lang="zh-CN" altLang="en-US"/>
              <a:t>于是这个问题就可以转化为：当</a:t>
            </a:r>
            <a:r>
              <a:rPr lang="en-US" altLang="zh-CN"/>
              <a:t>sum≥500</a:t>
            </a:r>
            <a:r>
              <a:rPr lang="zh-CN" altLang="en-US"/>
              <a:t>时，求</a:t>
            </a:r>
            <a:r>
              <a:rPr lang="en-US" altLang="zh-CN"/>
              <a:t>num</a:t>
            </a:r>
            <a:r>
              <a:rPr lang="zh-CN" altLang="en-US"/>
              <a:t>的</a:t>
            </a:r>
            <a:r>
              <a:rPr lang="zh-CN" altLang="en-US" smtClean="0"/>
              <a:t>值。</a:t>
            </a:r>
            <a:endParaRPr lang="zh-CN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8530" y="2281718"/>
            <a:ext cx="8015917" cy="258532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（</a:t>
            </a:r>
            <a:r>
              <a:rPr lang="en-US" altLang="zh-CN" b="1">
                <a:solidFill>
                  <a:srgbClr val="C00000"/>
                </a:solidFill>
              </a:rPr>
              <a:t>2</a:t>
            </a:r>
            <a:r>
              <a:rPr lang="zh-CN" altLang="en-US" b="1">
                <a:solidFill>
                  <a:srgbClr val="C00000"/>
                </a:solidFill>
              </a:rPr>
              <a:t>）设计算</a:t>
            </a:r>
            <a:r>
              <a:rPr lang="zh-CN" altLang="en-US" b="1" smtClean="0">
                <a:solidFill>
                  <a:srgbClr val="C00000"/>
                </a:solidFill>
              </a:rPr>
              <a:t>法</a:t>
            </a:r>
            <a:endParaRPr lang="en-US" altLang="zh-CN" b="1" smtClean="0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rgbClr val="C00000"/>
                </a:solidFill>
              </a:rPr>
              <a:t> </a:t>
            </a:r>
            <a:r>
              <a:rPr lang="en-US" altLang="zh-CN" sz="1600" b="1" smtClean="0">
                <a:solidFill>
                  <a:srgbClr val="C00000"/>
                </a:solidFill>
              </a:rPr>
              <a:t>   </a:t>
            </a:r>
            <a:r>
              <a:rPr lang="zh-CN" altLang="en-US" sz="1600" smtClean="0"/>
              <a:t>根</a:t>
            </a:r>
            <a:r>
              <a:rPr lang="zh-CN" altLang="en-US" sz="1600"/>
              <a:t>据上述的分析，设计算法如下：</a:t>
            </a:r>
            <a:endParaRPr lang="zh-CN" altLang="en-US" sz="1600"/>
          </a:p>
          <a:p>
            <a:r>
              <a:rPr lang="zh-CN" altLang="en-US" sz="1600"/>
              <a:t>①令</a:t>
            </a:r>
            <a:r>
              <a:rPr lang="en-US" altLang="zh-CN" sz="1600"/>
              <a:t>num=1</a:t>
            </a:r>
            <a:r>
              <a:rPr lang="zh-CN" altLang="en-US" sz="1600"/>
              <a:t>；</a:t>
            </a:r>
            <a:endParaRPr lang="zh-CN" altLang="en-US" sz="1600"/>
          </a:p>
          <a:p>
            <a:r>
              <a:rPr lang="zh-CN" altLang="en-US" sz="1600"/>
              <a:t>②令</a:t>
            </a:r>
            <a:r>
              <a:rPr lang="en-US" altLang="zh-CN" sz="1600"/>
              <a:t>money=20</a:t>
            </a:r>
            <a:r>
              <a:rPr lang="zh-CN" altLang="en-US" sz="1600"/>
              <a:t>；</a:t>
            </a:r>
            <a:endParaRPr lang="zh-CN" altLang="en-US" sz="1600"/>
          </a:p>
          <a:p>
            <a:r>
              <a:rPr lang="zh-CN" altLang="en-US" sz="1600"/>
              <a:t>③令</a:t>
            </a:r>
            <a:r>
              <a:rPr lang="en-US" altLang="zh-CN" sz="1600"/>
              <a:t>sum=20</a:t>
            </a:r>
            <a:r>
              <a:rPr lang="zh-CN" altLang="en-US" sz="1600"/>
              <a:t>；</a:t>
            </a:r>
            <a:endParaRPr lang="zh-CN" altLang="en-US" sz="1600"/>
          </a:p>
          <a:p>
            <a:r>
              <a:rPr lang="zh-CN" altLang="en-US" sz="1600"/>
              <a:t>④</a:t>
            </a:r>
            <a:r>
              <a:rPr lang="en-US" altLang="zh-CN" sz="1600"/>
              <a:t>num=num+1</a:t>
            </a:r>
            <a:r>
              <a:rPr lang="zh-CN" altLang="en-US" sz="1600"/>
              <a:t>；</a:t>
            </a:r>
            <a:endParaRPr lang="zh-CN" altLang="en-US" sz="1600"/>
          </a:p>
          <a:p>
            <a:r>
              <a:rPr lang="zh-CN" altLang="en-US" sz="1600"/>
              <a:t>⑤</a:t>
            </a:r>
            <a:r>
              <a:rPr lang="en-US" altLang="zh-CN" sz="1600"/>
              <a:t>money=money+5</a:t>
            </a:r>
            <a:r>
              <a:rPr lang="zh-CN" altLang="en-US" sz="1600"/>
              <a:t>；</a:t>
            </a:r>
            <a:endParaRPr lang="zh-CN" altLang="en-US" sz="1600"/>
          </a:p>
          <a:p>
            <a:r>
              <a:rPr lang="zh-CN" altLang="en-US" sz="1600"/>
              <a:t>⑥</a:t>
            </a:r>
            <a:r>
              <a:rPr lang="en-US" altLang="zh-CN" sz="1600"/>
              <a:t>sum=sum+money</a:t>
            </a:r>
            <a:r>
              <a:rPr lang="zh-CN" altLang="en-US" sz="1600"/>
              <a:t>；</a:t>
            </a:r>
            <a:endParaRPr lang="zh-CN" altLang="en-US" sz="1600"/>
          </a:p>
          <a:p>
            <a:r>
              <a:rPr lang="zh-CN" altLang="en-US" sz="1600"/>
              <a:t>⑦如果</a:t>
            </a:r>
            <a:r>
              <a:rPr lang="en-US" altLang="zh-CN" sz="1600"/>
              <a:t>sum&lt;500</a:t>
            </a:r>
            <a:r>
              <a:rPr lang="zh-CN" altLang="en-US" sz="1600"/>
              <a:t>，则返回步骤④；</a:t>
            </a:r>
            <a:endParaRPr lang="zh-CN" altLang="en-US" sz="1600"/>
          </a:p>
          <a:p>
            <a:r>
              <a:rPr lang="zh-CN" altLang="en-US" sz="1600"/>
              <a:t>⑧输出</a:t>
            </a:r>
            <a:r>
              <a:rPr lang="en-US" altLang="zh-CN" sz="1600"/>
              <a:t>num</a:t>
            </a:r>
            <a:r>
              <a:rPr lang="zh-CN" altLang="en-US" sz="1600"/>
              <a:t>的值；⑨结束。</a:t>
            </a:r>
            <a:endParaRPr lang="zh-CN" altLang="en-US" sz="1600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725091"/>
            <a:ext cx="7416824" cy="258532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C00000"/>
                </a:solidFill>
              </a:rPr>
              <a:t>（</a:t>
            </a:r>
            <a:r>
              <a:rPr lang="en-US" altLang="zh-CN" b="1" smtClean="0">
                <a:solidFill>
                  <a:srgbClr val="C00000"/>
                </a:solidFill>
              </a:rPr>
              <a:t>3</a:t>
            </a:r>
            <a:r>
              <a:rPr lang="zh-CN" altLang="en-US" b="1" smtClean="0">
                <a:solidFill>
                  <a:srgbClr val="C00000"/>
                </a:solidFill>
              </a:rPr>
              <a:t>）编写程序</a:t>
            </a:r>
            <a:endParaRPr lang="zh-CN" altLang="en-US" b="1" smtClean="0">
              <a:solidFill>
                <a:srgbClr val="C00000"/>
              </a:solidFill>
            </a:endParaRPr>
          </a:p>
          <a:p>
            <a:r>
              <a:rPr lang="en-US" altLang="zh-CN" smtClean="0"/>
              <a:t>num=1</a:t>
            </a:r>
            <a:endParaRPr lang="en-US" altLang="zh-CN" smtClean="0"/>
          </a:p>
          <a:p>
            <a:r>
              <a:rPr lang="en-US" altLang="zh-CN" smtClean="0"/>
              <a:t>money=20</a:t>
            </a:r>
            <a:endParaRPr lang="en-US" altLang="zh-CN" smtClean="0"/>
          </a:p>
          <a:p>
            <a:r>
              <a:rPr lang="en-US" altLang="zh-CN" smtClean="0"/>
              <a:t>sum=20</a:t>
            </a:r>
            <a:endParaRPr lang="en-US" altLang="zh-CN" smtClean="0"/>
          </a:p>
          <a:p>
            <a:r>
              <a:rPr lang="en-US" altLang="zh-CN" smtClean="0"/>
              <a:t>while sum&lt;500:</a:t>
            </a:r>
            <a:endParaRPr lang="en-US" altLang="zh-CN" smtClean="0"/>
          </a:p>
          <a:p>
            <a:r>
              <a:rPr lang="en-US" altLang="zh-CN" smtClean="0"/>
              <a:t>    num=num+1</a:t>
            </a:r>
            <a:endParaRPr lang="en-US" altLang="zh-CN" smtClean="0"/>
          </a:p>
          <a:p>
            <a:r>
              <a:rPr lang="en-US" altLang="zh-CN" smtClean="0"/>
              <a:t>    money=money+5</a:t>
            </a:r>
            <a:endParaRPr lang="en-US" altLang="zh-CN" smtClean="0"/>
          </a:p>
          <a:p>
            <a:r>
              <a:rPr lang="en-US" altLang="zh-CN" smtClean="0"/>
              <a:t>    sum=sum+money</a:t>
            </a:r>
            <a:endParaRPr lang="en-US" altLang="zh-CN" smtClean="0"/>
          </a:p>
          <a:p>
            <a:r>
              <a:rPr lang="en-US" altLang="zh-CN" smtClean="0"/>
              <a:t>print(num)</a:t>
            </a:r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11560" y="3579862"/>
            <a:ext cx="7416824" cy="133882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C00000"/>
                </a:solidFill>
              </a:rPr>
              <a:t>（</a:t>
            </a:r>
            <a:r>
              <a:rPr lang="en-US" altLang="zh-CN" b="1">
                <a:solidFill>
                  <a:srgbClr val="C00000"/>
                </a:solidFill>
              </a:rPr>
              <a:t>4</a:t>
            </a:r>
            <a:r>
              <a:rPr lang="zh-CN" altLang="en-US" b="1">
                <a:solidFill>
                  <a:srgbClr val="C00000"/>
                </a:solidFill>
              </a:rPr>
              <a:t>）调试程序</a:t>
            </a:r>
            <a:endParaRPr lang="zh-CN" altLang="en-US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 smtClean="0"/>
              <a:t>  </a:t>
            </a:r>
            <a:r>
              <a:rPr lang="zh-CN" altLang="en-US" smtClean="0"/>
              <a:t>试</a:t>
            </a:r>
            <a:r>
              <a:rPr lang="zh-CN" altLang="en-US"/>
              <a:t>着将以上代码在</a:t>
            </a:r>
            <a:r>
              <a:rPr lang="en-US" altLang="zh-CN"/>
              <a:t>python</a:t>
            </a:r>
            <a:r>
              <a:rPr lang="zh-CN" altLang="en-US"/>
              <a:t>中进行调试运行，得出结果。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/>
              <a:t>循环嵌套的应用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671198" y="1275606"/>
            <a:ext cx="8077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/>
              <a:t>如</a:t>
            </a:r>
            <a:r>
              <a:rPr lang="zh-CN" altLang="en-US" sz="2400"/>
              <a:t>果某一种循环语句中包含着自身或其他循环语句，就称为循环的“嵌套”。</a:t>
            </a:r>
            <a:r>
              <a:rPr lang="en-US" altLang="zh-CN" sz="2400"/>
              <a:t>for</a:t>
            </a:r>
            <a:r>
              <a:rPr lang="zh-CN" altLang="en-US" sz="2400"/>
              <a:t>循环或</a:t>
            </a:r>
            <a:r>
              <a:rPr lang="en-US" altLang="zh-CN" sz="2400"/>
              <a:t>while</a:t>
            </a:r>
            <a:r>
              <a:rPr lang="zh-CN" altLang="en-US" sz="2400"/>
              <a:t>循环之间可以相互嵌套。</a:t>
            </a:r>
            <a:endParaRPr lang="zh-CN" alt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99136" y="3147814"/>
            <a:ext cx="752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/>
              <a:t>循环嵌套的执行过程是要首先执行外层循环，外循环每执行一次，内循环则需执行一个完整的循环。</a:t>
            </a:r>
            <a:endParaRPr lang="zh-CN" altLang="en-US" sz="2000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拓展提高：</a:t>
            </a:r>
            <a:endParaRPr lang="zh-CN" altLang="en-US" sz="2800" b="1"/>
          </a:p>
        </p:txBody>
      </p:sp>
      <p:sp>
        <p:nvSpPr>
          <p:cNvPr id="6" name="矩形 5"/>
          <p:cNvSpPr/>
          <p:nvPr/>
        </p:nvSpPr>
        <p:spPr>
          <a:xfrm>
            <a:off x="484981" y="1203598"/>
            <a:ext cx="443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/>
              <a:t>利用嵌套循环实现九九乘法表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0766" y="3512284"/>
            <a:ext cx="5565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/>
              <a:t>for i in range(1, 10):</a:t>
            </a:r>
            <a:br>
              <a:rPr lang="en-US" altLang="zh-CN" sz="2000"/>
            </a:br>
            <a:r>
              <a:rPr lang="en-US" altLang="zh-CN" sz="2000"/>
              <a:t>     for j in range(1, i + 1):</a:t>
            </a:r>
            <a:br>
              <a:rPr lang="en-US" altLang="zh-CN" sz="2000"/>
            </a:br>
            <a:r>
              <a:rPr lang="en-US" altLang="zh-CN" sz="2000"/>
              <a:t>     print(i,”*”,j</a:t>
            </a:r>
            <a:r>
              <a:rPr lang="zh-CN" altLang="en-US" sz="2000"/>
              <a:t>，”</a:t>
            </a:r>
            <a:r>
              <a:rPr lang="en-US" altLang="zh-CN" sz="2000"/>
              <a:t>=”</a:t>
            </a:r>
            <a:r>
              <a:rPr lang="zh-CN" altLang="en-US" sz="2000"/>
              <a:t>，</a:t>
            </a:r>
            <a:r>
              <a:rPr lang="en-US" altLang="zh-CN" sz="2000"/>
              <a:t>i*j</a:t>
            </a:r>
            <a:r>
              <a:rPr lang="zh-CN" altLang="en-US" sz="2000"/>
              <a:t>，“</a:t>
            </a:r>
            <a:r>
              <a:rPr lang="en-US" altLang="zh-CN" sz="2000"/>
              <a:t>\t”</a:t>
            </a:r>
            <a:r>
              <a:rPr lang="zh-CN" altLang="en-US" sz="2000"/>
              <a:t>，</a:t>
            </a:r>
            <a:r>
              <a:rPr lang="en-US" altLang="zh-CN" sz="2000"/>
              <a:t>end=“”)</a:t>
            </a:r>
            <a:br>
              <a:rPr lang="en-US" altLang="zh-CN" sz="2000"/>
            </a:br>
            <a:r>
              <a:rPr lang="en-US" altLang="zh-CN" sz="2000"/>
              <a:t>print()</a:t>
            </a:r>
            <a:endParaRPr lang="en-US" altLang="zh-CN" sz="2000"/>
          </a:p>
        </p:txBody>
      </p:sp>
      <p:sp>
        <p:nvSpPr>
          <p:cNvPr id="8" name="矩形 7"/>
          <p:cNvSpPr/>
          <p:nvPr/>
        </p:nvSpPr>
        <p:spPr>
          <a:xfrm>
            <a:off x="484981" y="1779662"/>
            <a:ext cx="78342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/>
              <a:t>分析：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乘</a:t>
            </a:r>
            <a:r>
              <a:rPr lang="zh-CN" altLang="en-US"/>
              <a:t>法口诀表由九行九列组成，第</a:t>
            </a:r>
            <a:r>
              <a:rPr lang="en-US" altLang="zh-CN"/>
              <a:t>i</a:t>
            </a:r>
            <a:r>
              <a:rPr lang="zh-CN" altLang="en-US"/>
              <a:t>行的列数为其行号值，我们可以通过外层循环来打印每一行，然后通过内层循环来打印列，通过行号来控制列数。通过变量</a:t>
            </a:r>
            <a:r>
              <a:rPr lang="en-US" altLang="zh-CN"/>
              <a:t>i</a:t>
            </a:r>
            <a:r>
              <a:rPr lang="zh-CN" altLang="en-US"/>
              <a:t>来控制行数，通过变量</a:t>
            </a:r>
            <a:r>
              <a:rPr lang="en-US" altLang="zh-CN"/>
              <a:t>j</a:t>
            </a:r>
            <a:r>
              <a:rPr lang="zh-CN" altLang="en-US"/>
              <a:t>来控制列数。</a:t>
            </a:r>
            <a:endParaRPr lang="zh-CN" altLang="en-US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/>
              <a:t>循环控制的应用</a:t>
            </a:r>
            <a:endParaRPr lang="zh-CN" altLang="en-US" sz="2800" b="1"/>
          </a:p>
        </p:txBody>
      </p:sp>
      <p:sp>
        <p:nvSpPr>
          <p:cNvPr id="6" name="矩形 5"/>
          <p:cNvSpPr/>
          <p:nvPr/>
        </p:nvSpPr>
        <p:spPr>
          <a:xfrm>
            <a:off x="484981" y="1059582"/>
            <a:ext cx="79754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</a:rPr>
              <a:t>continue</a:t>
            </a:r>
            <a:r>
              <a:rPr lang="zh-CN" altLang="en-US" sz="2400" b="1">
                <a:solidFill>
                  <a:srgbClr val="C00000"/>
                </a:solidFill>
              </a:rPr>
              <a:t>语句</a:t>
            </a:r>
            <a:endParaRPr lang="zh-CN" altLang="en-US" sz="24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/>
              <a:t>continue</a:t>
            </a:r>
            <a:r>
              <a:rPr lang="zh-CN" altLang="en-US" sz="2400" b="1"/>
              <a:t>语句</a:t>
            </a:r>
            <a:r>
              <a:rPr lang="zh-CN" altLang="en-US" sz="2000" b="1"/>
              <a:t>是当条件符合需要跳转的时候，跳过该次循环</a:t>
            </a:r>
            <a:r>
              <a:rPr lang="zh-CN" altLang="en-US" sz="2000" b="1" smtClean="0"/>
              <a:t>结束</a:t>
            </a:r>
            <a:r>
              <a:rPr lang="zh-CN" altLang="en-US" sz="2000" b="1"/>
              <a:t>前的语句，回到循环开头的条件判断部分，重新开始执行循环。</a:t>
            </a:r>
            <a:endParaRPr lang="zh-CN" altLang="en-US" sz="2400" b="1"/>
          </a:p>
        </p:txBody>
      </p:sp>
      <p:sp>
        <p:nvSpPr>
          <p:cNvPr id="2" name="TextBox 1"/>
          <p:cNvSpPr txBox="1"/>
          <p:nvPr/>
        </p:nvSpPr>
        <p:spPr>
          <a:xfrm>
            <a:off x="539552" y="3075806"/>
            <a:ext cx="7976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</a:rPr>
              <a:t>break</a:t>
            </a:r>
            <a:r>
              <a:rPr lang="zh-CN" altLang="en-US" sz="2400" b="1">
                <a:solidFill>
                  <a:srgbClr val="C00000"/>
                </a:solidFill>
              </a:rPr>
              <a:t>语句</a:t>
            </a:r>
            <a:endParaRPr lang="zh-CN" altLang="en-US" sz="24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/>
              <a:t>在循环结构中，可以用</a:t>
            </a:r>
            <a:r>
              <a:rPr lang="en-US" altLang="zh-CN" sz="2000" b="1"/>
              <a:t>break</a:t>
            </a:r>
            <a:r>
              <a:rPr lang="zh-CN" altLang="en-US" sz="2000" b="1"/>
              <a:t>语句跳出当前循环体，从而跳出当前循环，执行当前循环外的下一条语句。</a:t>
            </a:r>
            <a:endParaRPr lang="zh-CN" altLang="en-US" sz="2000" b="1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作业：</a:t>
            </a:r>
            <a:endParaRPr lang="zh-CN" altLang="en-US" sz="2800" b="1"/>
          </a:p>
        </p:txBody>
      </p:sp>
      <p:sp>
        <p:nvSpPr>
          <p:cNvPr id="9" name="矩形 8"/>
          <p:cNvSpPr/>
          <p:nvPr/>
        </p:nvSpPr>
        <p:spPr>
          <a:xfrm>
            <a:off x="683568" y="1419621"/>
            <a:ext cx="70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利用网络，了解如</a:t>
            </a:r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何定义和调用</a:t>
            </a:r>
            <a:r>
              <a:rPr lang="en-US" altLang="zh-CN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python</a:t>
            </a:r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中的函数？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35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645900" y="11366500"/>
            <a:ext cx="355600" cy="266700"/>
          </a:xfrm>
          <a:prstGeom prst="cube">
            <a:avLst/>
          </a:prstGeom>
        </p:spPr>
      </p:pic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6639" y="-632373"/>
            <a:ext cx="2368153" cy="5789614"/>
            <a:chOff x="-56639" y="-632373"/>
            <a:chExt cx="2368153" cy="5789614"/>
          </a:xfrm>
        </p:grpSpPr>
        <p:sp>
          <p:nvSpPr>
            <p:cNvPr id="59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4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46543" y="752019"/>
            <a:ext cx="3744416" cy="3744416"/>
            <a:chOff x="3851920" y="836712"/>
            <a:chExt cx="3744416" cy="3744416"/>
          </a:xfrm>
        </p:grpSpPr>
        <p:grpSp>
          <p:nvGrpSpPr>
            <p:cNvPr id="5" name="组合 4"/>
            <p:cNvGrpSpPr/>
            <p:nvPr/>
          </p:nvGrpSpPr>
          <p:grpSpPr>
            <a:xfrm>
              <a:off x="3851920" y="836712"/>
              <a:ext cx="3744416" cy="3744416"/>
              <a:chOff x="3851920" y="836712"/>
              <a:chExt cx="3744416" cy="37444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851920" y="836712"/>
                <a:ext cx="3744416" cy="3744416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4004500" y="989292"/>
                <a:ext cx="3439257" cy="3439257"/>
                <a:chOff x="2758018" y="1768555"/>
                <a:chExt cx="3439257" cy="3439257"/>
              </a:xfrm>
              <a:effectLst>
                <a:outerShdw blurRad="25400" sx="101000" sy="101000" algn="ctr" rotWithShape="0">
                  <a:schemeClr val="accent1">
                    <a:lumMod val="50000"/>
                    <a:alpha val="21000"/>
                  </a:schemeClr>
                </a:outerShdw>
              </a:effectLst>
            </p:grpSpPr>
            <p:sp>
              <p:nvSpPr>
                <p:cNvPr id="9" name="任意多边形 8"/>
                <p:cNvSpPr/>
                <p:nvPr/>
              </p:nvSpPr>
              <p:spPr>
                <a:xfrm>
                  <a:off x="2783515" y="1768555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0 h 3413760"/>
                    <a:gd name="connsiteX1" fmla="*/ 341376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0"/>
                      </a:moveTo>
                      <a:cubicBezTo>
                        <a:pt x="2649564" y="0"/>
                        <a:pt x="3413760" y="764196"/>
                        <a:pt x="3413760" y="1706880"/>
                      </a:cubicBezTo>
                      <a:lnTo>
                        <a:pt x="1706880" y="1706880"/>
                      </a:lnTo>
                      <a:lnTo>
                        <a:pt x="1706880" y="0"/>
                      </a:lnTo>
                      <a:close/>
                    </a:path>
                  </a:pathLst>
                </a:custGeom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 l="-18706" r="-38348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6695" tIns="682345" rIns="458825" bIns="1817016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2781464" y="1794052"/>
                  <a:ext cx="3413760" cy="3413760"/>
                </a:xfrm>
                <a:custGeom>
                  <a:avLst/>
                  <a:gdLst>
                    <a:gd name="connsiteX0" fmla="*/ 3413760 w 3413760"/>
                    <a:gd name="connsiteY0" fmla="*/ 1706880 h 3413760"/>
                    <a:gd name="connsiteX1" fmla="*/ 1706880 w 3413760"/>
                    <a:gd name="connsiteY1" fmla="*/ 3413760 h 3413760"/>
                    <a:gd name="connsiteX2" fmla="*/ 1706880 w 3413760"/>
                    <a:gd name="connsiteY2" fmla="*/ 1706880 h 3413760"/>
                    <a:gd name="connsiteX3" fmla="*/ 341376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3413760" y="1706880"/>
                      </a:moveTo>
                      <a:cubicBezTo>
                        <a:pt x="3413760" y="2649564"/>
                        <a:pt x="2649564" y="3413760"/>
                        <a:pt x="1706880" y="3413760"/>
                      </a:cubicBezTo>
                      <a:lnTo>
                        <a:pt x="1706880" y="1706880"/>
                      </a:lnTo>
                      <a:lnTo>
                        <a:pt x="3413760" y="1706880"/>
                      </a:lnTo>
                      <a:close/>
                    </a:path>
                  </a:pathLst>
                </a:cu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 l="-1616" r="-161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9120" tIns="1849120" rIns="467360" bIns="711201" numCol="1" spcCol="1270" anchor="ctr" anchorCtr="0">
                  <a:noAutofit/>
                </a:bodyPr>
                <a:lstStyle/>
                <a:p>
                  <a:pPr lvl="0" algn="ctr" defTabSz="2844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6400" kern="1200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2758018" y="1794052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3413760 h 3413760"/>
                    <a:gd name="connsiteX1" fmla="*/ 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341376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3413760"/>
                      </a:moveTo>
                      <a:cubicBezTo>
                        <a:pt x="764196" y="3413760"/>
                        <a:pt x="0" y="2649564"/>
                        <a:pt x="0" y="1706880"/>
                      </a:cubicBezTo>
                      <a:lnTo>
                        <a:pt x="1706880" y="1706880"/>
                      </a:lnTo>
                      <a:lnTo>
                        <a:pt x="1706880" y="3413760"/>
                      </a:ln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 l="-6594" r="-5118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880" tIns="1818640" rIns="1818640" bIns="680721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2758018" y="1770606"/>
                  <a:ext cx="3413760" cy="3413760"/>
                </a:xfrm>
                <a:custGeom>
                  <a:avLst/>
                  <a:gdLst>
                    <a:gd name="connsiteX0" fmla="*/ 0 w 3413760"/>
                    <a:gd name="connsiteY0" fmla="*/ 1706880 h 3413760"/>
                    <a:gd name="connsiteX1" fmla="*/ 1706880 w 3413760"/>
                    <a:gd name="connsiteY1" fmla="*/ 0 h 3413760"/>
                    <a:gd name="connsiteX2" fmla="*/ 1706880 w 3413760"/>
                    <a:gd name="connsiteY2" fmla="*/ 1706880 h 3413760"/>
                    <a:gd name="connsiteX3" fmla="*/ 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0" y="1706880"/>
                      </a:moveTo>
                      <a:cubicBezTo>
                        <a:pt x="0" y="764196"/>
                        <a:pt x="764196" y="0"/>
                        <a:pt x="1706880" y="0"/>
                      </a:cubicBezTo>
                      <a:lnTo>
                        <a:pt x="1706880" y="1706880"/>
                      </a:lnTo>
                      <a:lnTo>
                        <a:pt x="0" y="1706880"/>
                      </a:ln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 l="-114170" r="-6333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880" tIns="680720" rIns="1818640" bIns="1818641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</p:grpSp>
        </p:grpSp>
        <p:sp>
          <p:nvSpPr>
            <p:cNvPr id="6" name="椭圆 5"/>
            <p:cNvSpPr/>
            <p:nvPr/>
          </p:nvSpPr>
          <p:spPr>
            <a:xfrm>
              <a:off x="4968044" y="195283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smtClean="0">
                  <a:solidFill>
                    <a:schemeClr val="accent1"/>
                  </a:solidFill>
                  <a:latin typeface="方正兰亭粗黑_GBK" panose="02000000000000000000" pitchFamily="2" charset="-122"/>
                  <a:ea typeface="方正兰亭粗黑_GBK" panose="02000000000000000000" pitchFamily="2" charset="-122"/>
                </a:rPr>
                <a:t>目录</a:t>
              </a:r>
              <a:endParaRPr lang="en-US" altLang="zh-CN" sz="2800" smtClean="0">
                <a:solidFill>
                  <a:schemeClr val="accent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079" y="1074576"/>
            <a:ext cx="5256584" cy="3277199"/>
            <a:chOff x="611560" y="1735977"/>
            <a:chExt cx="5256584" cy="327719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11560" y="1735977"/>
              <a:ext cx="496855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11560" y="2555277"/>
              <a:ext cx="439248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11560" y="3374577"/>
              <a:ext cx="424847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11560" y="4193877"/>
              <a:ext cx="446449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11560" y="5013176"/>
              <a:ext cx="5256584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1341832" y="1352220"/>
            <a:ext cx="24230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  <a:latin typeface="+mn-ea"/>
              </a:rPr>
              <a:t>f</a:t>
            </a:r>
            <a:r>
              <a:rPr lang="en-US" altLang="zh-CN" sz="2400" b="1" smtClean="0">
                <a:solidFill>
                  <a:schemeClr val="tx2"/>
                </a:solidFill>
                <a:latin typeface="+mn-ea"/>
              </a:rPr>
              <a:t>or</a:t>
            </a:r>
            <a:r>
              <a:rPr lang="zh-CN" altLang="en-US" sz="2400" b="1">
                <a:solidFill>
                  <a:schemeClr val="tx2"/>
                </a:solidFill>
                <a:latin typeface="+mn-ea"/>
              </a:rPr>
              <a:t>循环的应用</a:t>
            </a:r>
            <a:endParaRPr lang="zh-CN" altLang="en-US" sz="2400" b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gray">
          <a:xfrm>
            <a:off x="1341832" y="2053481"/>
            <a:ext cx="290448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  <a:latin typeface="+mn-ea"/>
              </a:rPr>
              <a:t>w</a:t>
            </a:r>
            <a:r>
              <a:rPr lang="en-US" altLang="zh-CN" sz="2400" b="1" smtClean="0">
                <a:solidFill>
                  <a:schemeClr val="tx2"/>
                </a:solidFill>
                <a:latin typeface="+mn-ea"/>
              </a:rPr>
              <a:t>hile</a:t>
            </a:r>
            <a:r>
              <a:rPr lang="zh-CN" altLang="en-US" sz="2400" b="1">
                <a:solidFill>
                  <a:schemeClr val="tx2"/>
                </a:solidFill>
                <a:latin typeface="+mn-ea"/>
              </a:rPr>
              <a:t>循环的应用</a:t>
            </a:r>
            <a:endParaRPr lang="zh-CN" altLang="en-US" sz="2400" b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gray">
          <a:xfrm>
            <a:off x="1341832" y="2908542"/>
            <a:ext cx="24230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+mn-ea"/>
              </a:rPr>
              <a:t>循环嵌套的应用</a:t>
            </a:r>
            <a:endParaRPr lang="zh-CN" altLang="en-US" sz="2400" b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gray">
          <a:xfrm>
            <a:off x="1341832" y="3720939"/>
            <a:ext cx="24230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+mn-ea"/>
              </a:rPr>
              <a:t>循环控制的应用</a:t>
            </a:r>
            <a:endParaRPr lang="zh-CN" altLang="en-US" sz="2400" b="1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2077" y="1100038"/>
            <a:ext cx="638591" cy="773822"/>
            <a:chOff x="622077" y="1100038"/>
            <a:chExt cx="638591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Swiss911 XCm BT" pitchFamily="34" charset="0"/>
                </a:rPr>
                <a:t>1</a:t>
              </a:r>
              <a:endParaRPr lang="zh-CN" altLang="en-US" sz="400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2077" y="1918480"/>
            <a:ext cx="638591" cy="773822"/>
            <a:chOff x="622077" y="1100038"/>
            <a:chExt cx="638591" cy="773822"/>
          </a:xfrm>
        </p:grpSpPr>
        <p:sp>
          <p:nvSpPr>
            <p:cNvPr id="98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Swiss911 XCm BT" pitchFamily="34" charset="0"/>
                </a:rPr>
                <a:t>2</a:t>
              </a:r>
              <a:endParaRPr lang="zh-CN" altLang="en-US" sz="400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22077" y="2733526"/>
            <a:ext cx="638591" cy="773822"/>
            <a:chOff x="622077" y="1100038"/>
            <a:chExt cx="638591" cy="773822"/>
          </a:xfrm>
        </p:grpSpPr>
        <p:sp>
          <p:nvSpPr>
            <p:cNvPr id="101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Swiss911 XCm BT" pitchFamily="34" charset="0"/>
                </a:rPr>
                <a:t>3</a:t>
              </a:r>
              <a:endParaRPr lang="zh-CN" altLang="en-US" sz="400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22077" y="3555382"/>
            <a:ext cx="638591" cy="773822"/>
            <a:chOff x="622077" y="1100038"/>
            <a:chExt cx="638591" cy="773822"/>
          </a:xfrm>
        </p:grpSpPr>
        <p:sp>
          <p:nvSpPr>
            <p:cNvPr id="10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Swiss911 XCm BT" pitchFamily="34" charset="0"/>
                </a:rPr>
                <a:t>4</a:t>
              </a:r>
              <a:endParaRPr lang="zh-CN" altLang="en-US" sz="400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5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83152"/>
            <a:ext cx="349718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539552" y="55299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b="1"/>
              <a:t>循环结构</a:t>
            </a:r>
            <a:endParaRPr lang="zh-CN" altLang="en-US" sz="2800" b="1"/>
          </a:p>
        </p:txBody>
      </p:sp>
      <p:grpSp>
        <p:nvGrpSpPr>
          <p:cNvPr id="44" name="组合 43"/>
          <p:cNvGrpSpPr/>
          <p:nvPr/>
        </p:nvGrpSpPr>
        <p:grpSpPr>
          <a:xfrm>
            <a:off x="395536" y="1131590"/>
            <a:ext cx="3960440" cy="1726610"/>
            <a:chOff x="395536" y="1131590"/>
            <a:chExt cx="3960440" cy="1726610"/>
          </a:xfrm>
        </p:grpSpPr>
        <p:sp>
          <p:nvSpPr>
            <p:cNvPr id="35" name="TextBox 34"/>
            <p:cNvSpPr txBox="1"/>
            <p:nvPr/>
          </p:nvSpPr>
          <p:spPr>
            <a:xfrm>
              <a:off x="395536" y="2396535"/>
              <a:ext cx="3960440" cy="461665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/>
                <a:t>需要多次重复执行的代码</a:t>
              </a:r>
              <a:endParaRPr lang="zh-CN" altLang="en-US" sz="2400" b="1"/>
            </a:p>
          </p:txBody>
        </p:sp>
        <p:sp>
          <p:nvSpPr>
            <p:cNvPr id="36" name="下箭头 35"/>
            <p:cNvSpPr/>
            <p:nvPr/>
          </p:nvSpPr>
          <p:spPr>
            <a:xfrm>
              <a:off x="1619672" y="1131590"/>
              <a:ext cx="432048" cy="1008112"/>
            </a:xfrm>
            <a:prstGeom prst="downArrow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/>
              <a:t>for</a:t>
            </a:r>
            <a:r>
              <a:rPr lang="zh-CN" altLang="en-US" sz="2800" b="1"/>
              <a:t>循环的应用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697957" y="1347614"/>
            <a:ext cx="33809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/>
              <a:t>for </a:t>
            </a:r>
            <a:r>
              <a:rPr lang="zh-CN" altLang="en-US" sz="2400"/>
              <a:t>循环语句的一般格</a:t>
            </a:r>
            <a:r>
              <a:rPr lang="zh-CN" altLang="en-US" sz="2400" smtClean="0"/>
              <a:t>式</a:t>
            </a:r>
            <a:endParaRPr lang="en-US" altLang="zh-CN" sz="2400" smtClean="0"/>
          </a:p>
          <a:p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FF0000"/>
                </a:solidFill>
              </a:rPr>
              <a:t>for</a:t>
            </a:r>
            <a:r>
              <a:rPr lang="en-US" altLang="zh-CN" sz="2400" smtClean="0"/>
              <a:t> </a:t>
            </a:r>
            <a:r>
              <a:rPr lang="zh-CN" altLang="en-US" sz="2400"/>
              <a:t>循环变量 </a:t>
            </a:r>
            <a:r>
              <a:rPr lang="en-US" altLang="zh-CN" sz="2400">
                <a:solidFill>
                  <a:srgbClr val="FF0000"/>
                </a:solidFill>
              </a:rPr>
              <a:t>in</a:t>
            </a:r>
            <a:r>
              <a:rPr lang="en-US" altLang="zh-CN" sz="2400"/>
              <a:t> </a:t>
            </a:r>
            <a:r>
              <a:rPr lang="zh-CN" altLang="en-US" sz="2400"/>
              <a:t>列表：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语句或语句组</a:t>
            </a:r>
            <a:endParaRPr lang="zh-CN" altLang="en-US" sz="2400"/>
          </a:p>
          <a:p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5436096" y="1076219"/>
            <a:ext cx="3240360" cy="2647659"/>
            <a:chOff x="5436096" y="1076219"/>
            <a:chExt cx="3240360" cy="2647659"/>
          </a:xfrm>
        </p:grpSpPr>
        <p:sp>
          <p:nvSpPr>
            <p:cNvPr id="3" name="矩形 2"/>
            <p:cNvSpPr/>
            <p:nvPr/>
          </p:nvSpPr>
          <p:spPr>
            <a:xfrm>
              <a:off x="6012160" y="1799883"/>
              <a:ext cx="230425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smtClean="0"/>
                <a:t>冒</a:t>
              </a:r>
              <a:r>
                <a:rPr lang="zh-CN" altLang="en-US" sz="2000"/>
                <a:t>号“</a:t>
              </a:r>
              <a:r>
                <a:rPr lang="zh-CN" altLang="en-US" sz="2000">
                  <a:solidFill>
                    <a:srgbClr val="FF0000"/>
                  </a:solidFill>
                </a:rPr>
                <a:t>：</a:t>
              </a:r>
              <a:r>
                <a:rPr lang="zh-CN" altLang="en-US" sz="2000"/>
                <a:t>”代表下一行是循环的第一</a:t>
              </a:r>
              <a:r>
                <a:rPr lang="zh-CN" altLang="en-US" sz="2000" smtClean="0"/>
                <a:t>行，循</a:t>
              </a:r>
              <a:r>
                <a:rPr lang="zh-CN" altLang="en-US" sz="2000"/>
                <a:t>环体在书写时需要</a:t>
              </a:r>
              <a:r>
                <a:rPr lang="zh-CN" altLang="en-US" sz="2000">
                  <a:solidFill>
                    <a:srgbClr val="FF0000"/>
                  </a:solidFill>
                </a:rPr>
                <a:t>缩进</a:t>
              </a:r>
              <a:r>
                <a:rPr lang="zh-CN" altLang="en-US" sz="2000" smtClean="0"/>
                <a:t>。</a:t>
              </a:r>
              <a:endParaRPr lang="zh-CN" altLang="en-US" sz="2000"/>
            </a:p>
          </p:txBody>
        </p:sp>
        <p:sp>
          <p:nvSpPr>
            <p:cNvPr id="4" name="云形标注 3"/>
            <p:cNvSpPr/>
            <p:nvPr/>
          </p:nvSpPr>
          <p:spPr>
            <a:xfrm>
              <a:off x="5436096" y="1076219"/>
              <a:ext cx="3240360" cy="2647659"/>
            </a:xfrm>
            <a:prstGeom prst="cloudCallout">
              <a:avLst>
                <a:gd name="adj1" fmla="val -105076"/>
                <a:gd name="adj2" fmla="val 1406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十字箭头标注 5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03648" y="771550"/>
          <a:ext cx="7272806" cy="3957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8455"/>
                <a:gridCol w="3313556"/>
                <a:gridCol w="2820795"/>
              </a:tblGrid>
              <a:tr h="566414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800" u="none" strike="noStrike" kern="1200" baseline="0" smtClean="0"/>
                        <a:t>是否缩进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800" u="none" strike="noStrike" kern="1200" baseline="0" smtClean="0"/>
                        <a:t>循环体示例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baseline="0" smtClean="0"/>
                        <a:t>代码示例结果</a:t>
                      </a:r>
                      <a:endParaRPr lang="zh-CN" altLang="en-US" smtClean="0"/>
                    </a:p>
                    <a:p>
                      <a:pPr algn="ctr"/>
                      <a:endParaRPr lang="zh-CN" altLang="en-US"/>
                    </a:p>
                  </a:txBody>
                  <a:tcPr vert="horz"/>
                </a:tc>
              </a:tr>
              <a:tr h="2022908">
                <a:tc>
                  <a:txBody>
                    <a:bodyPr wrap="square"/>
                    <a:lstStyle/>
                    <a:p>
                      <a:endParaRPr lang="en-US" altLang="zh-CN" sz="1800" u="none" strike="noStrike" kern="1200" baseline="0" smtClean="0"/>
                    </a:p>
                    <a:p>
                      <a:endParaRPr lang="en-US" altLang="zh-CN" sz="1800" u="none" strike="noStrike" kern="1200" baseline="0" smtClean="0"/>
                    </a:p>
                    <a:p>
                      <a:r>
                        <a:rPr lang="zh-CN" altLang="en-US" sz="2400" u="none" strike="noStrike" kern="1200" baseline="0" smtClean="0"/>
                        <a:t>有缩进</a:t>
                      </a: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en-US" altLang="zh-CN" sz="2400" u="none" strike="noStrike" kern="1200" baseline="0" smtClean="0"/>
                        <a:t>for value in [1,2,3,4]:</a:t>
                      </a:r>
                      <a:endParaRPr lang="en-US" altLang="zh-CN" sz="2400" u="none" strike="noStrike" kern="1200" baseline="0" smtClean="0"/>
                    </a:p>
                    <a:p>
                      <a:r>
                        <a:rPr lang="en-US" altLang="zh-CN" sz="2400" u="none" strike="noStrike" kern="1200" baseline="0" smtClean="0"/>
                        <a:t>    print(value)</a:t>
                      </a:r>
                      <a:endParaRPr lang="en-US" altLang="zh-CN" sz="2400" u="none" strike="noStrike" kern="1200" baseline="0" smtClean="0"/>
                    </a:p>
                    <a:p>
                      <a:r>
                        <a:rPr lang="en-US" altLang="zh-CN" sz="2400" u="none" strike="noStrike" kern="1200" baseline="0" smtClean="0"/>
                        <a:t>    print('good')</a:t>
                      </a: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en-US" altLang="zh-CN" sz="1600" u="none" strike="noStrike" kern="1200" baseline="0" smtClean="0"/>
                    </a:p>
                  </a:txBody>
                  <a:tcPr vert="horz"/>
                </a:tc>
              </a:tr>
              <a:tr h="1294661">
                <a:tc>
                  <a:txBody>
                    <a:bodyPr wrap="square"/>
                    <a:lstStyle/>
                    <a:p>
                      <a:endParaRPr lang="en-US" altLang="zh-CN" sz="1800" u="none" strike="noStrike" kern="1200" baseline="0" smtClean="0"/>
                    </a:p>
                    <a:p>
                      <a:r>
                        <a:rPr lang="zh-CN" altLang="en-US" sz="2400" u="none" strike="noStrike" kern="1200" baseline="0" smtClean="0"/>
                        <a:t>无缩进</a:t>
                      </a: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en-US" altLang="zh-CN" sz="2400" u="none" strike="noStrike" kern="1200" baseline="0" smtClean="0"/>
                        <a:t>for value in [1,2,3,4]:</a:t>
                      </a:r>
                      <a:endParaRPr lang="en-US" altLang="zh-CN" sz="2400" u="none" strike="noStrike" kern="1200" baseline="0" smtClean="0"/>
                    </a:p>
                    <a:p>
                      <a:r>
                        <a:rPr lang="en-US" altLang="zh-CN" sz="2400" u="none" strike="noStrike" kern="1200" baseline="0" smtClean="0"/>
                        <a:t>    print(value)</a:t>
                      </a:r>
                      <a:endParaRPr lang="en-US" altLang="zh-CN" sz="2400" u="none" strike="noStrike" kern="1200" baseline="0" smtClean="0"/>
                    </a:p>
                    <a:p>
                      <a:r>
                        <a:rPr lang="en-US" altLang="zh-CN" sz="2400" u="none" strike="noStrike" kern="1200" baseline="0" smtClean="0"/>
                        <a:t>print('good')</a:t>
                      </a: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843808" y="1851670"/>
            <a:ext cx="17281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43808" y="3867894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04148" y="1347614"/>
            <a:ext cx="6840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1</a:t>
            </a:r>
            <a:endParaRPr lang="en-US" altLang="zh-CN" sz="1600"/>
          </a:p>
          <a:p>
            <a:r>
              <a:rPr lang="en-US" altLang="zh-CN" sz="1600"/>
              <a:t>good</a:t>
            </a:r>
            <a:endParaRPr lang="en-US" altLang="zh-CN" sz="1600"/>
          </a:p>
          <a:p>
            <a:r>
              <a:rPr lang="en-US" altLang="zh-CN" sz="1600"/>
              <a:t>2</a:t>
            </a:r>
            <a:endParaRPr lang="en-US" altLang="zh-CN" sz="1600"/>
          </a:p>
          <a:p>
            <a:r>
              <a:rPr lang="en-US" altLang="zh-CN" sz="1600"/>
              <a:t>good</a:t>
            </a:r>
            <a:endParaRPr lang="en-US" altLang="zh-CN" sz="1600"/>
          </a:p>
          <a:p>
            <a:r>
              <a:rPr lang="en-US" altLang="zh-CN" sz="1600"/>
              <a:t>3</a:t>
            </a:r>
            <a:endParaRPr lang="en-US" altLang="zh-CN" sz="1600"/>
          </a:p>
          <a:p>
            <a:r>
              <a:rPr lang="en-US" altLang="zh-CN" sz="1600"/>
              <a:t>good</a:t>
            </a:r>
            <a:endParaRPr lang="en-US" altLang="zh-CN" sz="1600"/>
          </a:p>
          <a:p>
            <a:r>
              <a:rPr lang="en-US" altLang="zh-CN" sz="1600"/>
              <a:t>4</a:t>
            </a:r>
            <a:endParaRPr lang="en-US" altLang="zh-CN" sz="1600"/>
          </a:p>
          <a:p>
            <a:r>
              <a:rPr lang="en-US" altLang="zh-CN" sz="1600"/>
              <a:t>good</a:t>
            </a:r>
            <a:endParaRPr lang="en-US" altLang="zh-CN" sz="1600"/>
          </a:p>
        </p:txBody>
      </p:sp>
      <p:sp>
        <p:nvSpPr>
          <p:cNvPr id="9" name="TextBox 8"/>
          <p:cNvSpPr txBox="1"/>
          <p:nvPr/>
        </p:nvSpPr>
        <p:spPr>
          <a:xfrm>
            <a:off x="5904148" y="3471272"/>
            <a:ext cx="10801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1</a:t>
            </a:r>
            <a:endParaRPr lang="en-US" altLang="zh-CN" sz="1600"/>
          </a:p>
          <a:p>
            <a:r>
              <a:rPr lang="en-US" altLang="zh-CN" sz="1600"/>
              <a:t>2</a:t>
            </a:r>
            <a:endParaRPr lang="en-US" altLang="zh-CN" sz="1600"/>
          </a:p>
          <a:p>
            <a:r>
              <a:rPr lang="en-US" altLang="zh-CN" sz="1600"/>
              <a:t>3</a:t>
            </a:r>
            <a:endParaRPr lang="en-US" altLang="zh-CN" sz="1600"/>
          </a:p>
          <a:p>
            <a:r>
              <a:rPr lang="en-US" altLang="zh-CN" sz="1600"/>
              <a:t>4</a:t>
            </a:r>
            <a:endParaRPr lang="en-US" altLang="zh-CN" sz="1600"/>
          </a:p>
          <a:p>
            <a:r>
              <a:rPr lang="en-US" altLang="zh-CN" sz="1600"/>
              <a:t>good</a:t>
            </a:r>
            <a:endParaRPr lang="en-US" altLang="zh-CN" sz="1600"/>
          </a:p>
        </p:txBody>
      </p:sp>
      <p:sp>
        <p:nvSpPr>
          <p:cNvPr id="3" name="十字箭头标注 2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056" y="1347614"/>
            <a:ext cx="1800000" cy="2160000"/>
            <a:chOff x="1075056" y="1491630"/>
            <a:chExt cx="2070054" cy="2345183"/>
          </a:xfrm>
          <a:effectLst/>
        </p:grpSpPr>
        <p:sp>
          <p:nvSpPr>
            <p:cNvPr id="3" name="等腰三角形 12"/>
            <p:cNvSpPr/>
            <p:nvPr/>
          </p:nvSpPr>
          <p:spPr>
            <a:xfrm flipV="1">
              <a:off x="1075056" y="1491630"/>
              <a:ext cx="2070054" cy="234518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0135" y="2286896"/>
              <a:ext cx="1635554" cy="501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+mn-ea"/>
                </a:rPr>
                <a:t>直接罗</a:t>
              </a:r>
              <a:r>
                <a:rPr lang="zh-CN" altLang="en-US" sz="2400" b="1" smtClean="0">
                  <a:solidFill>
                    <a:schemeClr val="bg1"/>
                  </a:solidFill>
                  <a:latin typeface="+mn-ea"/>
                </a:rPr>
                <a:t>列</a:t>
              </a:r>
              <a:endParaRPr lang="zh-CN" altLang="en-US" sz="24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52120" y="3675929"/>
            <a:ext cx="2407712" cy="584775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b="1">
                <a:latin typeface="方正兰亭纤黑简体" pitchFamily="65" charset="-122"/>
                <a:ea typeface="方正兰亭纤黑简体" pitchFamily="65" charset="-122"/>
              </a:rPr>
              <a:t>如</a:t>
            </a:r>
            <a:r>
              <a:rPr lang="zh-CN" altLang="en-US" sz="1600" b="1" smtClean="0">
                <a:latin typeface="方正兰亭纤黑简体" pitchFamily="65" charset="-122"/>
                <a:ea typeface="方正兰亭纤黑简体" pitchFamily="65" charset="-122"/>
              </a:rPr>
              <a:t>：</a:t>
            </a:r>
            <a:endParaRPr lang="en-US" altLang="zh-CN" sz="1600" b="1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 smtClean="0">
                <a:latin typeface="方正兰亭纤黑简体" pitchFamily="65" charset="-122"/>
                <a:ea typeface="方正兰亭纤黑简体" pitchFamily="65" charset="-122"/>
              </a:rPr>
              <a:t>for value in[1,2,3,4]</a:t>
            </a:r>
            <a:r>
              <a:rPr lang="zh-CN" altLang="en-US" sz="1600" b="1" smtClean="0">
                <a:latin typeface="方正兰亭纤黑简体" pitchFamily="65" charset="-122"/>
                <a:ea typeface="方正兰亭纤黑简体" pitchFamily="65" charset="-122"/>
              </a:rPr>
              <a:t>：</a:t>
            </a:r>
            <a:endParaRPr lang="zh-CN" altLang="en-US" sz="1600" b="1"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98804" y="1347614"/>
            <a:ext cx="1800000" cy="2160000"/>
            <a:chOff x="3845797" y="1655066"/>
            <a:chExt cx="1713148" cy="1940841"/>
          </a:xfrm>
        </p:grpSpPr>
        <p:sp>
          <p:nvSpPr>
            <p:cNvPr id="8" name="等腰三角形 12"/>
            <p:cNvSpPr/>
            <p:nvPr/>
          </p:nvSpPr>
          <p:spPr>
            <a:xfrm flipV="1">
              <a:off x="3845797" y="1655066"/>
              <a:ext cx="1713148" cy="194084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9724" y="2368526"/>
              <a:ext cx="1649540" cy="359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mtClean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先定义后使用</a:t>
              </a:r>
              <a:endParaRPr lang="zh-CN" altLang="en-US" sz="2000" b="1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90153" y="1347614"/>
            <a:ext cx="1882247" cy="2160000"/>
            <a:chOff x="6295334" y="1747101"/>
            <a:chExt cx="1581263" cy="1713148"/>
          </a:xfrm>
        </p:grpSpPr>
        <p:sp>
          <p:nvSpPr>
            <p:cNvPr id="12" name="等腰三角形 12"/>
            <p:cNvSpPr/>
            <p:nvPr/>
          </p:nvSpPr>
          <p:spPr>
            <a:xfrm flipV="1">
              <a:off x="6322551" y="1747101"/>
              <a:ext cx="1512168" cy="1713148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5334" y="2382963"/>
              <a:ext cx="1581263" cy="268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使用</a:t>
              </a:r>
              <a:r>
                <a:rPr lang="en-US" altLang="zh-CN" sz="1600" b="1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range( )</a:t>
              </a:r>
              <a:r>
                <a:rPr lang="zh-CN" altLang="en-US" sz="1600" b="1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函数</a:t>
              </a:r>
              <a:endParaRPr lang="zh-CN" altLang="en-US" sz="1600" b="1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endParaRP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532329" y="3475874"/>
            <a:ext cx="2132950" cy="1569660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b="1">
                <a:latin typeface="+mn-ea"/>
                <a:ea typeface="+mn-ea"/>
              </a:rPr>
              <a:t>如</a:t>
            </a:r>
            <a:r>
              <a:rPr lang="zh-CN" altLang="en-US" sz="1600" b="1" smtClean="0">
                <a:latin typeface="+mn-ea"/>
                <a:ea typeface="+mn-ea"/>
              </a:rPr>
              <a:t>：</a:t>
            </a:r>
            <a:endParaRPr lang="en-US" altLang="zh-CN" sz="1600" b="1" smtClean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 smtClean="0">
                <a:latin typeface="+mn-ea"/>
                <a:ea typeface="+mn-ea"/>
              </a:rPr>
              <a:t>values</a:t>
            </a:r>
            <a:r>
              <a:rPr lang="en-US" altLang="zh-CN" sz="1600" b="1">
                <a:latin typeface="+mn-ea"/>
                <a:ea typeface="+mn-ea"/>
              </a:rPr>
              <a:t>= [</a:t>
            </a:r>
            <a:r>
              <a:rPr lang="en-US" altLang="zh-CN" sz="1600" b="1" smtClean="0">
                <a:latin typeface="+mn-ea"/>
                <a:ea typeface="+mn-ea"/>
              </a:rPr>
              <a:t>1,2,3,4,5</a:t>
            </a:r>
            <a:r>
              <a:rPr lang="en-US" altLang="zh-CN" sz="1600" b="1">
                <a:latin typeface="+mn-ea"/>
                <a:ea typeface="+mn-ea"/>
              </a:rPr>
              <a:t>]</a:t>
            </a:r>
            <a:endParaRPr lang="en-US" altLang="zh-CN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 smtClean="0">
                <a:latin typeface="+mn-ea"/>
                <a:ea typeface="+mn-ea"/>
              </a:rPr>
              <a:t>for </a:t>
            </a:r>
            <a:r>
              <a:rPr lang="en-US" altLang="zh-CN" sz="1600" b="1">
                <a:latin typeface="+mn-ea"/>
                <a:ea typeface="+mn-ea"/>
              </a:rPr>
              <a:t>value in values:</a:t>
            </a:r>
            <a:endParaRPr lang="en-US" altLang="zh-CN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>
                <a:latin typeface="+mn-ea"/>
                <a:ea typeface="+mn-ea"/>
              </a:rPr>
              <a:t>    </a:t>
            </a:r>
            <a:r>
              <a:rPr lang="en-US" altLang="zh-CN" sz="1600" b="1" smtClean="0">
                <a:latin typeface="+mn-ea"/>
                <a:ea typeface="+mn-ea"/>
              </a:rPr>
              <a:t>print(value</a:t>
            </a:r>
            <a:r>
              <a:rPr lang="en-US" altLang="zh-CN" sz="1600" b="1">
                <a:latin typeface="+mn-ea"/>
                <a:ea typeface="+mn-ea"/>
              </a:rPr>
              <a:t>)</a:t>
            </a:r>
            <a:endParaRPr lang="en-US" altLang="zh-CN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 smtClean="0">
                <a:latin typeface="+mn-ea"/>
                <a:ea typeface="+mn-ea"/>
              </a:rPr>
              <a:t>print</a:t>
            </a:r>
            <a:r>
              <a:rPr lang="en-US" altLang="zh-CN" sz="1600" b="1">
                <a:latin typeface="+mn-ea"/>
                <a:ea typeface="+mn-ea"/>
              </a:rPr>
              <a:t>('good')</a:t>
            </a:r>
            <a:endParaRPr lang="en-US" altLang="zh-CN" sz="1600" b="1">
              <a:latin typeface="+mn-ea"/>
              <a:ea typeface="+mn-ea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084168" y="3558335"/>
            <a:ext cx="2880320" cy="1077218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b="1">
                <a:latin typeface="方正兰亭纤黑简体" pitchFamily="65" charset="-122"/>
                <a:ea typeface="方正兰亭纤黑简体" pitchFamily="65" charset="-122"/>
              </a:rPr>
              <a:t>如</a:t>
            </a:r>
            <a:r>
              <a:rPr lang="zh-CN" altLang="en-US" sz="1600" b="1" smtClean="0">
                <a:latin typeface="方正兰亭纤黑简体" pitchFamily="65" charset="-122"/>
                <a:ea typeface="方正兰亭纤黑简体" pitchFamily="65" charset="-122"/>
              </a:rPr>
              <a:t>：</a:t>
            </a:r>
            <a:endParaRPr lang="en-US" altLang="zh-CN" sz="1600" b="1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b="1" smtClean="0">
                <a:latin typeface="方正兰亭纤黑简体" pitchFamily="65" charset="-122"/>
                <a:ea typeface="方正兰亭纤黑简体" pitchFamily="65" charset="-122"/>
              </a:rPr>
              <a:t> </a:t>
            </a:r>
            <a:r>
              <a:rPr lang="en-US" altLang="zh-CN" sz="1600" b="1">
                <a:latin typeface="方正兰亭纤黑简体" pitchFamily="65" charset="-122"/>
                <a:ea typeface="方正兰亭纤黑简体" pitchFamily="65" charset="-122"/>
              </a:rPr>
              <a:t>for value in </a:t>
            </a:r>
            <a:r>
              <a:rPr lang="en-US" altLang="zh-CN" sz="1600" b="1" smtClean="0">
                <a:latin typeface="方正兰亭纤黑简体" pitchFamily="65" charset="-122"/>
                <a:ea typeface="方正兰亭纤黑简体" pitchFamily="65" charset="-122"/>
              </a:rPr>
              <a:t>range(1,6</a:t>
            </a:r>
            <a:r>
              <a:rPr lang="en-US" altLang="zh-CN" sz="1600" b="1">
                <a:latin typeface="方正兰亭纤黑简体" pitchFamily="65" charset="-122"/>
                <a:ea typeface="方正兰亭纤黑简体" pitchFamily="65" charset="-122"/>
              </a:rPr>
              <a:t>):</a:t>
            </a:r>
            <a:endParaRPr lang="en-US" altLang="zh-CN" sz="1600" b="1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>
                <a:latin typeface="方正兰亭纤黑简体" pitchFamily="65" charset="-122"/>
                <a:ea typeface="方正兰亭纤黑简体" pitchFamily="65" charset="-122"/>
              </a:rPr>
              <a:t>     </a:t>
            </a:r>
            <a:r>
              <a:rPr lang="en-US" altLang="zh-CN" sz="1600" b="1" smtClean="0">
                <a:latin typeface="方正兰亭纤黑简体" pitchFamily="65" charset="-122"/>
                <a:ea typeface="方正兰亭纤黑简体" pitchFamily="65" charset="-122"/>
              </a:rPr>
              <a:t>print(value</a:t>
            </a:r>
            <a:r>
              <a:rPr lang="en-US" altLang="zh-CN" sz="1600" b="1">
                <a:latin typeface="方正兰亭纤黑简体" pitchFamily="65" charset="-122"/>
                <a:ea typeface="方正兰亭纤黑简体" pitchFamily="65" charset="-122"/>
              </a:rPr>
              <a:t>)</a:t>
            </a:r>
            <a:endParaRPr lang="en-US" altLang="zh-CN" sz="1600" b="1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b="1" smtClean="0">
                <a:latin typeface="方正兰亭纤黑简体" pitchFamily="65" charset="-122"/>
                <a:ea typeface="方正兰亭纤黑简体" pitchFamily="65" charset="-122"/>
              </a:rPr>
              <a:t> </a:t>
            </a:r>
            <a:r>
              <a:rPr lang="en-US" altLang="zh-CN" sz="1600" b="1">
                <a:latin typeface="方正兰亭纤黑简体" pitchFamily="65" charset="-122"/>
                <a:ea typeface="方正兰亭纤黑简体" pitchFamily="65" charset="-122"/>
              </a:rPr>
              <a:t>print</a:t>
            </a:r>
            <a:r>
              <a:rPr lang="en-US" altLang="zh-CN" sz="1600" b="1" smtClean="0">
                <a:latin typeface="方正兰亭纤黑简体" pitchFamily="65" charset="-122"/>
                <a:ea typeface="方正兰亭纤黑简体" pitchFamily="65" charset="-122"/>
              </a:rPr>
              <a:t>(‘good'</a:t>
            </a:r>
            <a:r>
              <a:rPr lang="zh-CN" altLang="en-US" sz="1600" b="1" smtClean="0">
                <a:latin typeface="方正兰亭纤黑简体" pitchFamily="65" charset="-122"/>
                <a:ea typeface="方正兰亭纤黑简体" pitchFamily="65" charset="-122"/>
              </a:rPr>
              <a:t>）</a:t>
            </a:r>
            <a:r>
              <a:rPr lang="en-US" altLang="zh-CN" sz="1600" b="1" smtClean="0">
                <a:latin typeface="方正兰亭纤黑简体" pitchFamily="65" charset="-122"/>
                <a:ea typeface="方正兰亭纤黑简体" pitchFamily="65" charset="-122"/>
              </a:rPr>
              <a:t>)</a:t>
            </a:r>
            <a:endParaRPr lang="en-US" altLang="zh-CN" sz="1600" b="1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2120" y="62753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/>
              <a:t>列表的几种表达方式：</a:t>
            </a:r>
            <a:endParaRPr lang="zh-CN" altLang="en-US" sz="2400" b="1"/>
          </a:p>
        </p:txBody>
      </p:sp>
      <p:sp>
        <p:nvSpPr>
          <p:cNvPr id="5" name="十字箭头标注 4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range( )</a:t>
            </a:r>
            <a:r>
              <a:rPr lang="zh-CN" altLang="en-US" sz="2800" b="1"/>
              <a:t>函数的使</a:t>
            </a:r>
            <a:r>
              <a:rPr lang="zh-CN" altLang="en-US" sz="2800" b="1" smtClean="0"/>
              <a:t>用：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517603" y="1062858"/>
            <a:ext cx="82285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功</a:t>
            </a:r>
            <a:r>
              <a:rPr lang="zh-CN" altLang="en-US" sz="2400" b="1" smtClean="0"/>
              <a:t>能：能够返回一个</a:t>
            </a:r>
            <a:r>
              <a:rPr lang="zh-CN" altLang="en-US" sz="2400" b="1" smtClean="0">
                <a:solidFill>
                  <a:srgbClr val="FF0000"/>
                </a:solidFill>
              </a:rPr>
              <a:t>等差整数序列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zh-CN" altLang="en-US" sz="2400" b="1"/>
              <a:t>格</a:t>
            </a:r>
            <a:r>
              <a:rPr lang="zh-CN" altLang="en-US" sz="2400" b="1" smtClean="0"/>
              <a:t>式为： </a:t>
            </a:r>
            <a:r>
              <a:rPr lang="en-US" altLang="zh-CN" sz="2400" b="1" smtClean="0"/>
              <a:t>range</a:t>
            </a:r>
            <a:r>
              <a:rPr lang="zh-CN" altLang="en-US" sz="2400" b="1" smtClean="0"/>
              <a:t>（</a:t>
            </a:r>
            <a:r>
              <a:rPr lang="zh-CN" altLang="en-US" sz="2400" b="1" smtClean="0">
                <a:solidFill>
                  <a:srgbClr val="FF0000"/>
                </a:solidFill>
              </a:rPr>
              <a:t>起始值，终值，步长</a:t>
            </a:r>
            <a:r>
              <a:rPr lang="zh-CN" altLang="en-US" sz="2400" b="1" smtClean="0"/>
              <a:t>）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zh-CN" altLang="en-US" sz="2400" b="1"/>
              <a:t>注</a:t>
            </a:r>
            <a:r>
              <a:rPr lang="zh-CN" altLang="en-US" sz="2400" b="1" smtClean="0"/>
              <a:t>意：生成的整数序列</a:t>
            </a:r>
            <a:r>
              <a:rPr lang="zh-CN" altLang="en-US" sz="2400" b="1" smtClean="0">
                <a:solidFill>
                  <a:srgbClr val="FF0000"/>
                </a:solidFill>
              </a:rPr>
              <a:t>不包括终值</a:t>
            </a:r>
            <a:r>
              <a:rPr lang="zh-CN" altLang="en-US" sz="2400" b="1" smtClean="0"/>
              <a:t>，并且起始值和步长可以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zh-CN" altLang="en-US" sz="2400" b="1" smtClean="0"/>
              <a:t>缺省，缺省时分别为  </a:t>
            </a:r>
            <a:r>
              <a:rPr lang="en-US" altLang="zh-CN" sz="2400" b="1" smtClean="0">
                <a:solidFill>
                  <a:srgbClr val="FF0000"/>
                </a:solidFill>
              </a:rPr>
              <a:t>0</a:t>
            </a:r>
            <a:r>
              <a:rPr lang="zh-CN" altLang="en-US" sz="2400" b="1" smtClean="0">
                <a:solidFill>
                  <a:srgbClr val="FF0000"/>
                </a:solidFill>
              </a:rPr>
              <a:t>和</a:t>
            </a:r>
            <a:r>
              <a:rPr lang="en-US" altLang="zh-CN" sz="2400" b="1" smtClean="0">
                <a:solidFill>
                  <a:srgbClr val="FF0000"/>
                </a:solidFill>
              </a:rPr>
              <a:t>1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83568" y="3371182"/>
          <a:ext cx="6048672" cy="15048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57815"/>
                <a:gridCol w="3690857"/>
              </a:tblGrid>
              <a:tr h="319105">
                <a:tc>
                  <a:txBody>
                    <a:bodyPr wrap="square"/>
                    <a:lstStyle/>
                    <a:p>
                      <a:r>
                        <a:rPr lang="en-US" altLang="zh-CN" b="0" smtClean="0"/>
                        <a:t>Range(1,5,2)</a:t>
                      </a:r>
                      <a:endParaRPr lang="zh-CN" altLang="en-US" b="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b="0" smtClean="0"/>
                        <a:t>生成的整数序列为：</a:t>
                      </a:r>
                      <a:r>
                        <a:rPr lang="zh-CN" altLang="en-US" b="0" baseline="0" smtClean="0"/>
                        <a:t> </a:t>
                      </a:r>
                      <a:r>
                        <a:rPr lang="en-US" altLang="zh-CN" b="0" baseline="0" smtClean="0"/>
                        <a:t>1,3</a:t>
                      </a:r>
                      <a:endParaRPr lang="zh-CN" altLang="en-US" b="0"/>
                    </a:p>
                  </a:txBody>
                  <a:tcPr vert="horz"/>
                </a:tc>
              </a:tr>
              <a:tr h="319105">
                <a:tc>
                  <a:txBody>
                    <a:bodyPr wrap="square"/>
                    <a:lstStyle/>
                    <a:p>
                      <a:r>
                        <a:rPr lang="en-US" altLang="zh-CN" b="0" smtClean="0"/>
                        <a:t>Range(1,5)</a:t>
                      </a:r>
                      <a:endParaRPr lang="zh-CN" altLang="en-US" b="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生成的整数序列为： </a:t>
                      </a:r>
                      <a:r>
                        <a:rPr lang="en-US" altLang="zh-CN" sz="1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1,2,3,4</a:t>
                      </a:r>
                      <a:endParaRPr lang="en-US" altLang="zh-CN" sz="1800" b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horz"/>
                </a:tc>
              </a:tr>
              <a:tr h="319105">
                <a:tc>
                  <a:txBody>
                    <a:bodyPr wrap="square"/>
                    <a:lstStyle/>
                    <a:p>
                      <a:r>
                        <a:rPr lang="en-US" altLang="zh-CN" b="0" smtClean="0"/>
                        <a:t>Range(5)</a:t>
                      </a:r>
                      <a:endParaRPr lang="zh-CN" altLang="en-US" b="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b="0" smtClean="0"/>
                        <a:t>生成的整数序列为：</a:t>
                      </a:r>
                      <a:r>
                        <a:rPr lang="en-US" altLang="zh-CN" b="0" smtClean="0"/>
                        <a:t>0,</a:t>
                      </a:r>
                      <a:r>
                        <a:rPr lang="zh-CN" altLang="en-US" b="0" smtClean="0"/>
                        <a:t> </a:t>
                      </a:r>
                      <a:r>
                        <a:rPr lang="en-US" altLang="zh-CN" b="0" smtClean="0"/>
                        <a:t>1,2,3,4</a:t>
                      </a:r>
                      <a:endParaRPr lang="en-US" altLang="zh-CN" b="0"/>
                    </a:p>
                  </a:txBody>
                  <a:tcPr vert="horz"/>
                </a:tc>
              </a:tr>
              <a:tr h="407544">
                <a:tc>
                  <a:txBody>
                    <a:bodyPr wrap="square"/>
                    <a:lstStyle/>
                    <a:p>
                      <a:r>
                        <a:rPr lang="en-US" altLang="zh-CN" b="0" smtClean="0"/>
                        <a:t>Range(5,1,-1)</a:t>
                      </a:r>
                      <a:endParaRPr lang="zh-CN" altLang="en-US" b="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b="0" smtClean="0"/>
                        <a:t>生成的整数序列为：</a:t>
                      </a:r>
                      <a:r>
                        <a:rPr lang="en-US" altLang="zh-CN" b="0" smtClean="0"/>
                        <a:t>5,4,3,2</a:t>
                      </a:r>
                      <a:endParaRPr lang="en-US" altLang="zh-CN" b="0"/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体</a:t>
            </a:r>
            <a:r>
              <a:rPr lang="zh-CN" altLang="en-US" sz="2800" b="1" smtClean="0"/>
              <a:t>验探究：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665174" y="1203598"/>
            <a:ext cx="7075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/>
              <a:t>运</a:t>
            </a:r>
            <a:r>
              <a:rPr lang="zh-CN" altLang="en-US" sz="2800" smtClean="0"/>
              <a:t>用</a:t>
            </a:r>
            <a:r>
              <a:rPr lang="en-US" altLang="zh-CN" sz="2800" smtClean="0"/>
              <a:t>for</a:t>
            </a:r>
            <a:r>
              <a:rPr lang="zh-CN" altLang="en-US" sz="2800"/>
              <a:t>循</a:t>
            </a:r>
            <a:r>
              <a:rPr lang="zh-CN" altLang="en-US" sz="2800" smtClean="0"/>
              <a:t>环语句求</a:t>
            </a:r>
            <a:r>
              <a:rPr lang="zh-CN" altLang="en-US" sz="2800"/>
              <a:t>解</a:t>
            </a:r>
            <a:r>
              <a:rPr lang="en-US" altLang="zh-CN" sz="2800"/>
              <a:t>100</a:t>
            </a:r>
            <a:r>
              <a:rPr lang="zh-CN" altLang="en-US" sz="2800"/>
              <a:t>以内的奇数和？</a:t>
            </a:r>
            <a:endParaRPr lang="zh-CN" alt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827584" y="2139702"/>
            <a:ext cx="597666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/>
              <a:t>s </a:t>
            </a:r>
            <a:r>
              <a:rPr lang="en-US" altLang="zh-CN" sz="2400"/>
              <a:t>= 0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400"/>
              <a:t>for i in range(1,100,2):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</a:t>
            </a:r>
            <a:r>
              <a:rPr lang="en-US" altLang="zh-CN" sz="2400" smtClean="0"/>
              <a:t>s </a:t>
            </a:r>
            <a:r>
              <a:rPr lang="en-US" altLang="zh-CN" sz="2400"/>
              <a:t>= </a:t>
            </a:r>
            <a:r>
              <a:rPr lang="en-US" altLang="zh-CN" sz="2400" smtClean="0"/>
              <a:t>s </a:t>
            </a:r>
            <a:r>
              <a:rPr lang="en-US" altLang="zh-CN" sz="2400"/>
              <a:t>+ i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400" smtClean="0"/>
              <a:t>print(s)</a:t>
            </a:r>
            <a:endParaRPr lang="en-US" altLang="zh-CN" sz="2400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39552" y="55299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b="1"/>
              <a:t>while</a:t>
            </a:r>
            <a:r>
              <a:rPr lang="zh-CN" altLang="en-US" sz="2800" b="1"/>
              <a:t>循环的应用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634796" y="1896181"/>
            <a:ext cx="70751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C00000"/>
                </a:solidFill>
              </a:rPr>
              <a:t>while</a:t>
            </a:r>
            <a:r>
              <a:rPr lang="en-US" altLang="zh-CN" sz="2800">
                <a:solidFill>
                  <a:srgbClr val="C00000"/>
                </a:solidFill>
              </a:rPr>
              <a:t>(</a:t>
            </a:r>
            <a:r>
              <a:rPr lang="zh-CN" altLang="en-US" sz="2800">
                <a:solidFill>
                  <a:srgbClr val="C00000"/>
                </a:solidFill>
              </a:rPr>
              <a:t>表达式）：</a:t>
            </a:r>
            <a:endParaRPr lang="zh-CN" altLang="en-US" sz="280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</a:rPr>
              <a:t>     语句或语句组</a:t>
            </a:r>
            <a:endParaRPr lang="zh-CN" altLang="en-US" sz="280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72200" y="1275606"/>
            <a:ext cx="1751009" cy="3157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796" y="1434516"/>
            <a:ext cx="436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while</a:t>
            </a:r>
            <a:r>
              <a:rPr lang="zh-CN" altLang="en-US" sz="2400" b="1"/>
              <a:t>循环语句的一般格式下：</a:t>
            </a:r>
            <a:endParaRPr lang="zh-CN" altLang="en-US" sz="2400" b="1"/>
          </a:p>
        </p:txBody>
      </p:sp>
      <p:sp>
        <p:nvSpPr>
          <p:cNvPr id="4" name="十字箭头标注 3"/>
          <p:cNvSpPr/>
          <p:nvPr/>
        </p:nvSpPr>
        <p:spPr>
          <a:xfrm>
            <a:off x="612140" y="-635"/>
            <a:ext cx="788670" cy="561975"/>
          </a:xfrm>
          <a:prstGeom prst="quadArrowCallou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31628A"/>
      </a:dk2>
      <a:lt2>
        <a:srgbClr val="EEECE1"/>
      </a:lt2>
      <a:accent1>
        <a:srgbClr val="00ACF1"/>
      </a:accent1>
      <a:accent2>
        <a:srgbClr val="66B699"/>
      </a:accent2>
      <a:accent3>
        <a:srgbClr val="A5CB52"/>
      </a:accent3>
      <a:accent4>
        <a:srgbClr val="E6E7E9"/>
      </a:accent4>
      <a:accent5>
        <a:srgbClr val="31628A"/>
      </a:accent5>
      <a:accent6>
        <a:srgbClr val="F8E9BE"/>
      </a:accent6>
      <a:hlink>
        <a:srgbClr val="31628A"/>
      </a:hlink>
      <a:folHlink>
        <a:srgbClr val="31628A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WPS 演示</Application>
  <PresentationFormat>On-screen Show (16:9)</PresentationFormat>
  <Paragraphs>207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方正兰亭粗黑_GBK</vt:lpstr>
      <vt:lpstr>Swiss911 XCm BT</vt:lpstr>
      <vt:lpstr>Segoe Print</vt:lpstr>
      <vt:lpstr>微软雅黑</vt:lpstr>
      <vt:lpstr>Arial</vt:lpstr>
      <vt:lpstr>Calibri</vt:lpstr>
      <vt:lpstr>方正兰亭纤黑简体</vt:lpstr>
      <vt:lpstr>黑体</vt:lpstr>
      <vt:lpstr>方正兰亭中黑_GBK</vt:lpstr>
      <vt:lpstr>方正粗黑宋简体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2021-10-18T09:46:00Z</cp:lastPrinted>
  <dcterms:created xsi:type="dcterms:W3CDTF">2021-10-18T09:46:00Z</dcterms:created>
  <dcterms:modified xsi:type="dcterms:W3CDTF">2021-10-29T08:34:56Z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03B5539ED6234F66A4110D4220360F81</vt:lpwstr>
  </property>
  <property fmtid="{D5CDD505-2E9C-101B-9397-08002B2CF9AE}" pid="7" name="KSOProductBuildVer">
    <vt:lpwstr>2052-11.1.0.10700</vt:lpwstr>
  </property>
</Properties>
</file>