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sldIdLst>
    <p:sldId id="440" r:id="rId3"/>
    <p:sldId id="325" r:id="rId4"/>
    <p:sldId id="323" r:id="rId5"/>
    <p:sldId id="441" r:id="rId6"/>
    <p:sldId id="431" r:id="rId7"/>
    <p:sldId id="707" r:id="rId8"/>
    <p:sldId id="708" r:id="rId9"/>
    <p:sldId id="709" r:id="rId10"/>
    <p:sldId id="451" r:id="rId11"/>
    <p:sldId id="611" r:id="rId12"/>
    <p:sldId id="613" r:id="rId13"/>
    <p:sldId id="614" r:id="rId14"/>
    <p:sldId id="710" r:id="rId15"/>
    <p:sldId id="615" r:id="rId16"/>
    <p:sldId id="621" r:id="rId17"/>
    <p:sldId id="622" r:id="rId18"/>
    <p:sldId id="623" r:id="rId19"/>
    <p:sldId id="624" r:id="rId20"/>
    <p:sldId id="625" r:id="rId21"/>
    <p:sldId id="626" r:id="rId22"/>
    <p:sldId id="628" r:id="rId23"/>
    <p:sldId id="627" r:id="rId24"/>
    <p:sldId id="629" r:id="rId25"/>
    <p:sldId id="630" r:id="rId26"/>
    <p:sldId id="631" r:id="rId27"/>
    <p:sldId id="632" r:id="rId28"/>
    <p:sldId id="633" r:id="rId29"/>
    <p:sldId id="634" r:id="rId30"/>
    <p:sldId id="635" r:id="rId31"/>
    <p:sldId id="636" r:id="rId32"/>
    <p:sldId id="637" r:id="rId33"/>
    <p:sldId id="445" r:id="rId34"/>
    <p:sldId id="651" r:id="rId35"/>
    <p:sldId id="652" r:id="rId36"/>
    <p:sldId id="336" r:id="rId37"/>
    <p:sldId id="433" r:id="rId38"/>
    <p:sldId id="470" r:id="rId39"/>
    <p:sldId id="654" r:id="rId40"/>
    <p:sldId id="655" r:id="rId41"/>
    <p:sldId id="656" r:id="rId42"/>
    <p:sldId id="711" r:id="rId43"/>
    <p:sldId id="657" r:id="rId44"/>
    <p:sldId id="712" r:id="rId45"/>
    <p:sldId id="658" r:id="rId46"/>
    <p:sldId id="659" r:id="rId47"/>
    <p:sldId id="660" r:id="rId48"/>
    <p:sldId id="661" r:id="rId49"/>
    <p:sldId id="713" r:id="rId50"/>
    <p:sldId id="662" r:id="rId51"/>
    <p:sldId id="665" r:id="rId52"/>
    <p:sldId id="664" r:id="rId53"/>
    <p:sldId id="714" r:id="rId54"/>
    <p:sldId id="666" r:id="rId55"/>
    <p:sldId id="669" r:id="rId56"/>
    <p:sldId id="667" r:id="rId57"/>
    <p:sldId id="668" r:id="rId58"/>
    <p:sldId id="435" r:id="rId59"/>
    <p:sldId id="696" r:id="rId60"/>
    <p:sldId id="697" r:id="rId61"/>
    <p:sldId id="715" r:id="rId62"/>
    <p:sldId id="700" r:id="rId63"/>
    <p:sldId id="701" r:id="rId64"/>
    <p:sldId id="446" r:id="rId65"/>
    <p:sldId id="447" r:id="rId66"/>
    <p:sldId id="702" r:id="rId67"/>
    <p:sldId id="704" r:id="rId68"/>
    <p:sldId id="526" r:id="rId69"/>
    <p:sldId id="705" r:id="rId70"/>
  </p:sldIdLst>
  <p:sldSz cx="121888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  <a:srgbClr val="FAFAF5"/>
    <a:srgbClr val="F5C131"/>
    <a:srgbClr val="ECEEF0"/>
    <a:srgbClr val="D3E8D7"/>
    <a:srgbClr val="A9D18E"/>
    <a:srgbClr val="FFB850"/>
    <a:srgbClr val="1783B0"/>
    <a:srgbClr val="EA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3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600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notesMaster" Target="notesMasters/notesMaster1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087"/>
            <a:ext cx="121896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8960"/>
            <a:ext cx="121896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slide" Target="slide63.xml"/><Relationship Id="rId2" Type="http://schemas.openxmlformats.org/officeDocument/2006/relationships/slide" Target="slide35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-1"/>
          <a:stretch>
            <a:fillRect/>
          </a:stretch>
        </p:blipFill>
        <p:spPr>
          <a:xfrm>
            <a:off x="-388" y="0"/>
            <a:ext cx="121896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任意多边形 28"/>
          <p:cNvSpPr/>
          <p:nvPr/>
        </p:nvSpPr>
        <p:spPr>
          <a:xfrm flipV="1">
            <a:off x="0" y="1196752"/>
            <a:ext cx="2241410" cy="2987502"/>
          </a:xfrm>
          <a:custGeom>
            <a:avLst/>
            <a:gdLst>
              <a:gd name="connsiteX0" fmla="*/ 0 w 2241410"/>
              <a:gd name="connsiteY0" fmla="*/ 2987502 h 2987502"/>
              <a:gd name="connsiteX1" fmla="*/ 2241410 w 2241410"/>
              <a:gd name="connsiteY1" fmla="*/ 2987502 h 2987502"/>
              <a:gd name="connsiteX2" fmla="*/ 645606 w 2241410"/>
              <a:gd name="connsiteY2" fmla="*/ 0 h 2987502"/>
              <a:gd name="connsiteX3" fmla="*/ 0 w 2241410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410" h="2987502">
                <a:moveTo>
                  <a:pt x="0" y="2987502"/>
                </a:moveTo>
                <a:lnTo>
                  <a:pt x="2241410" y="2987502"/>
                </a:lnTo>
                <a:lnTo>
                  <a:pt x="6456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V="1">
            <a:off x="0" y="1167041"/>
            <a:ext cx="2270878" cy="1332703"/>
          </a:xfrm>
          <a:custGeom>
            <a:avLst/>
            <a:gdLst>
              <a:gd name="connsiteX0" fmla="*/ 0 w 1851059"/>
              <a:gd name="connsiteY0" fmla="*/ 1269990 h 1269990"/>
              <a:gd name="connsiteX1" fmla="*/ 1851059 w 1851059"/>
              <a:gd name="connsiteY1" fmla="*/ 1269990 h 1269990"/>
              <a:gd name="connsiteX2" fmla="*/ 1195922 w 1851059"/>
              <a:gd name="connsiteY2" fmla="*/ 0 h 1269990"/>
              <a:gd name="connsiteX3" fmla="*/ 0 w 1851059"/>
              <a:gd name="connsiteY3" fmla="*/ 0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1059" h="1269990">
                <a:moveTo>
                  <a:pt x="0" y="1269990"/>
                </a:moveTo>
                <a:lnTo>
                  <a:pt x="1851059" y="1269990"/>
                </a:lnTo>
                <a:lnTo>
                  <a:pt x="1195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5426" y="2286664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Unit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4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　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99028" y="3140968"/>
            <a:ext cx="864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Sharing</a:t>
            </a:r>
            <a:endParaRPr lang="en-US" altLang="zh-CN" sz="5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0" y="1881658"/>
            <a:ext cx="3376189" cy="2555454"/>
          </a:xfrm>
          <a:custGeom>
            <a:avLst/>
            <a:gdLst>
              <a:gd name="connsiteX0" fmla="*/ 0 w 3376189"/>
              <a:gd name="connsiteY0" fmla="*/ 2987502 h 2987502"/>
              <a:gd name="connsiteX1" fmla="*/ 3376189 w 3376189"/>
              <a:gd name="connsiteY1" fmla="*/ 2987502 h 2987502"/>
              <a:gd name="connsiteX2" fmla="*/ 1780385 w 3376189"/>
              <a:gd name="connsiteY2" fmla="*/ 0 h 2987502"/>
              <a:gd name="connsiteX3" fmla="*/ 0 w 3376189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89" h="2987502">
                <a:moveTo>
                  <a:pt x="0" y="2987502"/>
                </a:moveTo>
                <a:lnTo>
                  <a:pt x="3376189" y="2987502"/>
                </a:lnTo>
                <a:lnTo>
                  <a:pt x="17803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963168" y="0"/>
            <a:ext cx="1091030" cy="18816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77788" y="1881658"/>
            <a:ext cx="3024572" cy="49763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116632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8.privilege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特权；特别优待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9.angle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角；角度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10.purchase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买；购买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11.anniversary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周年纪念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12.sew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用针线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缝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缝制；缝合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13.click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发出咔嗒声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咔嗒声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14.tailor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裁缝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剪裁；缝制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衣服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1084113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1.adjust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调整；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适合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调整；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适合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adjustable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可调节的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2.participate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参与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3.arrangement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安排；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排列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安排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40466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4.donate 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捐赠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donation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捐赠；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捐献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donator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捐赠者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5.voluntary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自愿的；志愿的；无偿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volunteer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志愿者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自愿做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6.distribute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分配；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分发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distribution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分配；分发；分布状态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7.security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安全；保护；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保障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secure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使安全；保卫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安全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084113"/>
            <a:ext cx="1141200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8.operate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工作；运转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操作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运转；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手术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operator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操作员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692696"/>
            <a:ext cx="11412000" cy="608446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1.hear from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接到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2.(be) dying to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极想；渴望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3.up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某数量、程度等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；取决于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4.the other day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不久前的一天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5.adapt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适应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6.be relevant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有关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7.participate 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参加；参与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8.dry out(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使浸水等之物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完全变干；干透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9.dry up(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指河流、井等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干涸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10.in need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在困难中；在危急中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4462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短语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增加词汇来助力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学词汇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626021"/>
            <a:ext cx="11412000" cy="609670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1.negotiate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'ɡəʊʃ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商议；谈判；磋商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2.chaos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ke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ɒs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混乱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3.sandal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sændl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凉鞋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4.punctual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pʌŋktjʊəl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守时的；准时的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5.coincidence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kəʊ'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ns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dəns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巧合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6.pedestrian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pə'destr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ən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步行者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7.march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mɑːtʃ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进军；前进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8.pavement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pe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vmənt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人行道；公路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9.salute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sə'luːt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行礼致敬；敬礼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10.abuse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ə'bjuːz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滥用；虐待；辱骂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509152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经典句式需悟通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229232"/>
            <a:ext cx="11412000" cy="45648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1.Sometimes I wonder how relevant chemistry is to these students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most of whom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will be going back to their villages after Year 8 anyway.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有时我在想化学和这些学生有何关联，反正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年级之后他们中的大多数会回到他们的村子里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生活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2.To be honest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doubt whether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making any difference to these boys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lives at all.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说实在的，我怀疑是否我教的课会让这些孩子的生活有所改变。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500262"/>
            <a:ext cx="11412000" cy="585747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3.But last weekend another teacher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Jenny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I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did visit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village which is the home of one of the boys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Tombe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但是上个周末，我和另外一位老师珍妮，确实去访问了一个村庄，那是其中一个男孩汤贝的家。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4.We walked for two and a half hours to get there—first up a mountain to a ridge 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 where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we had fantastic views and then down a steep path to the valley below.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我们走了两个半小时才到了那儿。先爬到了一座山的山顶，从那儿我们欣赏到了优美的风景，然后又沿着陡峭的山坡到了下面的山谷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229232"/>
            <a:ext cx="11412000" cy="26258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5.The gift you give is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something your loved one keeps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voluntary contribution towards the lives of people who really need it.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你送的礼物不是给你所爱的人留念的，而是给那些确实有生活需要的人的一项志愿性捐助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基础知识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夯实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默写巩固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752309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1115216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词汇默写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88412" y="2564904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1.interpreter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2.toast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altLang="zh-CN" sz="2800" b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3.catalogue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4.supplement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5.financial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50344" y="268975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作口译的人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8797" y="3322970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烤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面包等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；敬酒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0344" y="3969070"/>
            <a:ext cx="4733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烤面包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片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；吐司面包；干杯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50344" y="46151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目录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0344" y="5242220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增补的事物；补充；附录；增刊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81393" y="587715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财务的；金融的；财政的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>
            <a:hlinkClick r:id="rId1" action="ppaction://hlinksldjump"/>
          </p:cNvPr>
          <p:cNvSpPr txBox="1"/>
          <p:nvPr/>
        </p:nvSpPr>
        <p:spPr>
          <a:xfrm>
            <a:off x="3798434" y="2276872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1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2" name="副标题 3">
            <a:hlinkClick r:id="rId1" action="ppaction://hlinksldjump"/>
          </p:cNvPr>
          <p:cNvSpPr txBox="1"/>
          <p:nvPr/>
        </p:nvSpPr>
        <p:spPr>
          <a:xfrm>
            <a:off x="5662364" y="2280975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课前自主预习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hlinkClick r:id="rId2" action="ppaction://hlinksldjump"/>
          </p:cNvPr>
          <p:cNvSpPr txBox="1"/>
          <p:nvPr/>
        </p:nvSpPr>
        <p:spPr>
          <a:xfrm>
            <a:off x="3798434" y="3287064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2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副标题 3">
            <a:hlinkClick r:id="rId2" action="ppaction://hlinksldjump"/>
          </p:cNvPr>
          <p:cNvSpPr txBox="1"/>
          <p:nvPr/>
        </p:nvSpPr>
        <p:spPr>
          <a:xfrm>
            <a:off x="5662364" y="3289087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rId3" action="ppaction://hlinksldjump"/>
          </p:cNvPr>
          <p:cNvSpPr txBox="1"/>
          <p:nvPr/>
        </p:nvSpPr>
        <p:spPr>
          <a:xfrm>
            <a:off x="3798434" y="4297255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3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副标题 3">
            <a:hlinkClick r:id="rId3" action="ppaction://hlinksldjump"/>
          </p:cNvPr>
          <p:cNvSpPr txBox="1"/>
          <p:nvPr/>
        </p:nvSpPr>
        <p:spPr>
          <a:xfrm>
            <a:off x="5662364" y="4297199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16200000">
            <a:off x="-165427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27392" y="1422639"/>
            <a:ext cx="753736" cy="3526968"/>
          </a:xfrm>
          <a:prstGeom prst="rect">
            <a:avLst/>
          </a:prstGeom>
        </p:spPr>
        <p:txBody>
          <a:bodyPr vert="eaVert" wrap="square" lIns="117191" tIns="58595" rIns="117191" bIns="5859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3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明兰_UI_TC" pitchFamily="2" charset="-122"/>
              </a:rPr>
              <a:t>内容索引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/NEI RONG SUO YIN</a:t>
            </a:r>
            <a:endParaRPr lang="en-GB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/>
          <a:srcRect r="79097"/>
          <a:stretch>
            <a:fillRect/>
          </a:stretch>
        </p:blipFill>
        <p:spPr>
          <a:xfrm>
            <a:off x="0" y="1407664"/>
            <a:ext cx="1008112" cy="4432176"/>
          </a:xfrm>
          <a:prstGeom prst="rect">
            <a:avLst/>
          </a:prstGeom>
          <a:ln w="3175">
            <a:solidFill>
              <a:schemeClr val="accent1">
                <a:shade val="50000"/>
                <a:alpha val="96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8412" y="107107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827187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两星期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有关的；切题的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遥远的；偏僻的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台；平台；讲台；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火车站的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月台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否则；不然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用别的方法；其他方面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买；购买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发出咔嗒声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咔嗒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3337" y="933103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fortnight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3337" y="1653183"/>
            <a:ext cx="1433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relevant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1437" y="2267233"/>
            <a:ext cx="1253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remote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1437" y="2841983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platform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0786" y="3544441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otherwise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261" y="4778297"/>
            <a:ext cx="1574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purchase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8886" y="5464756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click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305032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8412" y="95310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调整；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适合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调整；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适合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可调节的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 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参与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安排；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排列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安排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8886" y="1053860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2211" y="1701932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2211" y="2340479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9836" y="2968360"/>
            <a:ext cx="185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686" y="3588852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2686" y="4247444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9836" y="4904927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2686" y="5539716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727555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捐赠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捐赠；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捐献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捐赠者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自愿的；志愿的；无偿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志愿者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自愿做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分配；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分发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分配；分发；分布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6843" y="878410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donate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1792" y="1531525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donation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1792" y="2163680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donator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6843" y="2757735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voluntary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2267" y="3441335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volunteer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6843" y="4731311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distribute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0842" y="5376299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distribution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80728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安全；保护；保障</a:t>
            </a:r>
            <a:endParaRPr lang="en-US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使安全；保卫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安全的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工作；运转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操作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运转；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手术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操作员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8246" y="1077514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security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7140" y="1792261"/>
            <a:ext cx="1152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secure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7556" y="3004973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7140" y="4274835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7140" y="4916942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8072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增加词汇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8412" y="1733288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商议；谈判；磋商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22.punctual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23.coincidence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步行者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25.salute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3744" y="1844824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negotiate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63777" y="249289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守时的；准时的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8228" y="313144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巧合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3744" y="3760465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pedestrian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1878" y="440842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行礼致敬；敬礼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4462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Ⅴ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核心短语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412" y="649263"/>
            <a:ext cx="11412000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接到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极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想；渴望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28.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某数量、程度等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；取决于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不久前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的一天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适应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有关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；参与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使浸水等之物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完全变干；干透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指河流、井等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干涸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困难中；在危急中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0311" y="779448"/>
            <a:ext cx="1717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hear from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311" y="1339513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(be) dying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311" y="1910358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up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0311" y="2518048"/>
            <a:ext cx="2214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other day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311" y="3119264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adapt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0311" y="3782584"/>
            <a:ext cx="2271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relevant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0311" y="4305804"/>
            <a:ext cx="2249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 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0311" y="4910443"/>
            <a:ext cx="131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dry out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0311" y="5493463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dry up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0311" y="6149116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need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8412" y="92777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单词拼写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根据汉语提示或首字母提示写单词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290677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语境运用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88412" y="1772816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1.What he learned at university is not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有关的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to his job.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2.Besides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need friends to share our joys and sorrows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will feel lonely.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3.Christmas was almost upon us and presents needed to be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4.Just sit at a computer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点击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and choose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you can find all kinds of different things online.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81861" y="1941215"/>
            <a:ext cx="1433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relevant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28720" y="2583954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therwise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59406" y="3789040"/>
            <a:ext cx="1574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urchased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63194" y="4499595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click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12141" y="25881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441616" y="379496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980728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5.It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my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have such an opportunity to live with your family.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6.My English teacher asked us to choose a topic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a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每周的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plan and tell the class about it.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7.Our class are going to visit poor children in a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mountainous area this weekend.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8.This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理念；概念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gives a whole new meaning to the idea of how to live a simple but full life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11896" y="110328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rivilege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19331" y="1741827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weekly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26660" y="3066546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emote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97739" y="4290682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concept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0666" y="108303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119345" y="308396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8412" y="54868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词形变化填空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用括号内所给词的适当形式填空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8412" y="126876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9.We should make an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the plan to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the new situation.(adjust)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10.Now the new hospital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well and many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been performed here.(operate)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11.He is an excellent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actively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all kinds of social activities.(participate)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12.I do some 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work at the local hospital as a 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volunteer)</a:t>
            </a:r>
            <a:endParaRPr lang="zh-CN" altLang="zh-CN" sz="105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87713" y="1374676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82767" y="1374676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9653" y="2646437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operates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07610" y="2655962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operations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1581" y="3928202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03107" y="3899627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7267" y="5232068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voluntary</a:t>
            </a:r>
            <a:endParaRPr lang="zh-CN" altLang="en-US" sz="2800" b="1" kern="100" spc="-5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8668" y="5270830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volunteer</a:t>
            </a:r>
            <a:endParaRPr lang="zh-CN" altLang="en-US" sz="2800" b="1" kern="100" spc="-5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96752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13.During the festival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department should take responsibility to make people feel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secure)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14.We could make an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meet at the school gate at 10 a.m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and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 the following activity.(arrange)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15.The map shows 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distribute) of this species across the world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6747" y="1298763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security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77222" y="2009318"/>
            <a:ext cx="1152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secure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6072" y="2593305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3676" y="3216337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3366" y="3914614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distribution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08041" y="2654594"/>
            <a:ext cx="1991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ONE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7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</a:t>
            </a:r>
            <a:r>
              <a:rPr lang="zh-CN" altLang="en-US" sz="5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574195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经典句型仿写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8412" y="1239679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科学家们已经提出许多关于人类为什么哭泣时流泪的理论，其中没有一个得到证实。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介词＋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Scientists have advanced many theories about why human beings cry tears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我们爬到山顶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那儿我们可以一览整个城市的风景。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(from where)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went up to the top of the hill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67433" y="3256295"/>
            <a:ext cx="489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none of which has been proved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95146" y="4562163"/>
            <a:ext cx="597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 where we had a good view of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462" y="5200888"/>
            <a:ext cx="1729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whole city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56573"/>
            <a:ext cx="11412000" cy="67587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是你现在做的事情而不是你说的话对你今后的生活有重大影响。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(not...but...)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makes a great difference to your life tomorrow.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在你的上一封邮件中，你不能肯定是否有可能弥补你们的友谊。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(doubt)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your last mail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was possible to make up for your friendship.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我现在很少锻炼，但我上初中时的确喜欢踢足球。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(do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强调谓语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don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take much exercise now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I was in junior middle school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9401" y="1312193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 what you say but what you are doing now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30694" y="3702060"/>
            <a:ext cx="344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doubted whether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1019" y="5493876"/>
            <a:ext cx="4147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did like playing football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57086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Jo worked at a bush school whose classrooms were made of bamboo and the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roof) of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grass.There</a:t>
            </a:r>
            <a:r>
              <a:rPr lang="en-US" altLang="zh-CN" sz="2800" b="1" kern="100" dirty="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no electricity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water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there.It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takes some of the students about two hours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get) to 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school.The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 day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Jo was showing the boys the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week) experiment when the mixture was bubbling over everywhere and the boys started jumping out of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windows.Jo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doubted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 was making any difference to the children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lives by teaching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(they).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课文经典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背熟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教材回扣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88412" y="918596"/>
            <a:ext cx="11412000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课文语法填空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Reading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9504" y="2378377"/>
            <a:ext cx="955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roofs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45533" y="2387902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38221" y="2965911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get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17863" y="3596609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weekly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21774" y="4919368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whether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58249" y="5571919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727555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Jo and Jenny visited 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Tombe</a:t>
            </a:r>
            <a:r>
              <a:rPr lang="en-US" altLang="zh-CN" sz="2800" b="1" kern="100" dirty="0" err="1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home.When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they arrived at the village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Tombe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mother who 7.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(work) in her garden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started crying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ieee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ieee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”.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Tombe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father led them to his house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low bamboo hut with grass 8.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(stick) out of the roof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 they could only see a few tin plates and cups and a couple of jars.9.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they ate were sweet potatoes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corn and 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greens.That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night Jo and Jenny slept on a 10.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(new) made </a:t>
            </a:r>
            <a:r>
              <a:rPr lang="en-US" altLang="zh-CN" sz="28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platform.They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left the village the next morning after many goodbyes and firm handshakes.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94927" y="1482535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had been working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04767" y="2760735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sticking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67403" y="3460659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9956" y="4679462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newly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315649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Would you like to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 unusual gift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gift you give is not something that your loved one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keeps.It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a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the lives of people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really need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it.Choose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really useful gift for some of the world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poorest and bring hope for a better future to a community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gift will train a whole village in new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methods and provide seeds and simple agricultural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equipment.Just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20% more produce will mean the difference between sickness and health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between families going hungry and families 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 themselves.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-3001"/>
            <a:ext cx="11412000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课文选词填空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Using Language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5411" y="789087"/>
            <a:ext cx="916940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 need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provide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contribute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donate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agriculture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41254" y="1475259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donate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3989" y="2113806"/>
            <a:ext cx="210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contribution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7473" y="276721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3161" y="4048497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need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58044" y="3981565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agricultural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72089" y="5888144"/>
            <a:ext cx="1675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providing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3" grpId="0"/>
      <p:bldP spid="15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06848" y="2654594"/>
            <a:ext cx="205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TWO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5978" y="3506764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提示：题干中加底纹词汇为本单元词汇</a:t>
            </a:r>
            <a:endParaRPr lang="zh-CN" altLang="en-US" sz="24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049690" y="2238772"/>
            <a:ext cx="913057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199" y="2060780"/>
            <a:ext cx="1098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(1)It took the tailor quite a while to adjust to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live) alone after his parents passed away.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(2)We have made an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(adjust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to our price and give you a special discount of 3 percent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388678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89741" y="529557"/>
            <a:ext cx="10908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adjust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调整；调节；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适应；习惯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10636" y="2157361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living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32970" y="3437236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6632"/>
            <a:ext cx="11412000" cy="3037498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adjust...to (doing)...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调整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以适应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 oneself to...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使自己适应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adjustment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调整；调节；适应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an adjustment/adjustments to...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作出调整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adjustable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可调整的；可调节的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3140968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3750940"/>
            <a:ext cx="11412000" cy="31392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另一方面，我在一家旅行社做过兼职，积累了相关经验，这帮助我适应了与不同的人相处。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浙江，应用文写作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412" y="4897658"/>
            <a:ext cx="11160000" cy="1843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 another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have accumulated relevant experience by working part-time in a travel agency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helps me adjust to getting along with different people.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27295" y="5455944"/>
            <a:ext cx="200376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351851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373099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373099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260648"/>
            <a:ext cx="10908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participate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vi.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参加；参与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415636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1671202"/>
            <a:ext cx="109800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(1)In the first,95 undergraduate women were individually invited into a lab to ostensibly(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表面上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participate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study about movie viewership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2020·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新高考全国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(2)It has found that on average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participate) performed better on cognitive(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认知的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tests in their 40s and 50s than they had done in their 20s.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(3)I sincerely hope that the anniversary will be a great success and I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m looking forward to your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(participate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).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009376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34572" y="2400341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60504" y="3519944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participants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4298" y="5902861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258838"/>
            <a:ext cx="1141200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 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参加；参与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 with sb. 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与某人一起参与某事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参加者；参与者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participation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参加；参与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2996952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词汇升级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3700037"/>
            <a:ext cx="1141200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)Those who want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join in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contest are supposed to sign up before May 20th.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)Those who want to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contest are supposed to sign up before May 20th.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72104" y="5080008"/>
            <a:ext cx="2249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 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8412" y="94120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教材词汇要记牢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册已学词汇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词汇句型</a:t>
            </a:r>
            <a:r>
              <a:rPr lang="en-US" altLang="zh-CN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记牢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>
              <a:spcAft>
                <a:spcPts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知识速记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638325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我会认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8412" y="2276872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1.airmail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航空邮件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2.roof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屋顶；车顶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3.muddy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泥泞的；泥土般的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4.textbook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教科书；课本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5.bucket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水桶；吊桶；提桶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6.bubble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起泡；沸腾；汩汩地流动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1775168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1796416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1796416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1683965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otherwise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conj.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否则；不然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ad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否则；不然；除此之外；用别的方法；其他方面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1838953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025277" y="3590107"/>
            <a:ext cx="201622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88412" y="810570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写出下列句子中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otherwise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的词性和汉语意思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 workers were not better organized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otherwise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they would have accomplished the task in half the time.(2019·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天津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(2)My parents lent me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money.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Otherwise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couldn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have afforded the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arrangement.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(3)There was some music playing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upstairs.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Otherwise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house was silent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(4)It is not permitted to sell or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otherwise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distribute copies of past examination papers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8412" y="158269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一词多义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01894" y="2204864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conj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否则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03223" y="3472319"/>
            <a:ext cx="262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否则；不然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54405" y="4747017"/>
            <a:ext cx="2270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除此之外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37215" y="6045557"/>
            <a:ext cx="262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ad</a:t>
            </a:r>
            <a:r>
              <a:rPr lang="en-US" altLang="zh-CN" sz="2800" b="1" i="1" kern="100" dirty="0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用别的方法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08652"/>
            <a:ext cx="11412000" cy="38885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otherwise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 (else)/if not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否则；要不然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otherwise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another way/apart from/differently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用其他办法；除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以外；别样；另外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otherwise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so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等等；及其他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 otherwise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 contrary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或相反；或其反面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otherwise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other/different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另外的；其他的；不同的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548680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同义替换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250901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(5)So from then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have been determined never to be dishonest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Otherwise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will be looked down upon and lose all my friends.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(6)She is not very clever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otherwise (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 nice girl.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当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otherwise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后接句子，表示否定意义时，如果是假想的或与事实相反的情况，从句要用虚拟语气。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57078" y="2048893"/>
            <a:ext cx="1798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Or/Or else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28073" y="3293942"/>
            <a:ext cx="4182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differently/in another way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0596588" y="3595038"/>
            <a:ext cx="1172578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091586" y="3595038"/>
            <a:ext cx="144016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202540" y="3595038"/>
            <a:ext cx="104400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199" y="2732950"/>
            <a:ext cx="1098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(1)It is really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privilege for us to participate in such a grand party.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 have the privilege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donate) our seedlings to the remote village.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(3)As is known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education should be a universal right and not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privilege.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2060848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1199" y="620760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89741" y="529557"/>
            <a:ext cx="10908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privilege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特别优待；特权；荣幸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给予特权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70076" y="290012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10236" y="3534916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 donate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68713" y="48215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473121"/>
            <a:ext cx="1141200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the privilege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/of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有做某事的特权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a privilege (for sb. )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对某人来说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做某事是个荣幸。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privileged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荣幸的；享有特权的；特许保密的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be/feel privileged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做某事是荣幸的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3140968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3813423"/>
            <a:ext cx="1141200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)We are privileged to have a distinguished guest with us tonight.(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应用文之演讲稿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have a distinguished guest with us tonight.(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作形式主语改写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7214" y="5210150"/>
            <a:ext cx="343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It is a privilege for us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distribute 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vt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sz="26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分发；分配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065828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(1)Then we distributed some presents such as books and schoolbags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(2)Who will take charge of 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(distribute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of food and clothing to the flood victims?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(3)The existing medical knowledge and skills are not equally 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___________</a:t>
            </a:r>
            <a:endParaRPr lang="en-US" altLang="zh-CN" sz="2800" kern="100" spc="-50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(distribute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) all over the world.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40400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6403" y="2814722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to/among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9007" y="3508717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distribution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04337" y="4768463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distributed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479492"/>
            <a:ext cx="11412000" cy="1949508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distribute...to...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分给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distribute...among...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中分发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distribution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分配；分发；分布状态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388724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097405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我告诉那些国际学生，茶广泛分布在全国各地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北京，书面表达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我写这封邮件是告诉你一些我们捐赠的图书的情况。这些书将会尽快分发到每个学生手中。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9213" y="2377455"/>
            <a:ext cx="11160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told those international students that tea is widely distributed all over the country.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9213" y="4905560"/>
            <a:ext cx="1116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am writing an email to tell you something about our donated books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will be distributed to each student as soon as possible.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043961" y="4825727"/>
            <a:ext cx="207337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503537" y="2920539"/>
            <a:ext cx="136815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199" y="2052074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(1)By the way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am dying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learn) more detailed information about this platform.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long) to attend college since he was a little boy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now his dream has come true.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(3)The child couldn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 wait to return to school the other day because he was thirsty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knowledge.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385703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89741" y="529557"/>
            <a:ext cx="10908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(be) dying to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极想；渴望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6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63492" y="2206261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 learn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4399" y="3429000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has been longing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61134" y="5392266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7.ridge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山脊；屋脊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8.weed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杂草；野草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除杂草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9.hut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棚屋；小屋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10.rectangle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矩形；长方形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11.rectangular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长方形的；矩形的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12.broom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扫帚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13.tin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14.jar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罐；广口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瓶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260648"/>
            <a:ext cx="1141200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dying/eager/anxious/keen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long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渴望做某事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•be dying/anxious/eager/thirsty for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long for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渴望得到某物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2924944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3629525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首先，作为一名渴望学习知识的学生，你在学习中有必要形成一种有效的学习方法。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Firstly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a student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necessary to build an effective method in your study.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61581" y="5012547"/>
            <a:ext cx="510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 is dying to learn knowledge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18978" y="5497943"/>
            <a:ext cx="167523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 need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在困难中；在危急中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7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065828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(1)They won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go back to work unless someone can meet their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need).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(2)In our life we may meet with many failures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long as we try our best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no need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(feel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regret for these failures.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(3)In an advertisement I know that your company is in need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 temporary interpreter.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40400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92816" y="2233334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needs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2244" y="4149080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 feel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74932" y="479715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052736"/>
            <a:ext cx="11412000" cy="1949508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need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需要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satisfy/meet one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needs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满足某人的需要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There is no need 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for sb. 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 /for 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doing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没必要做某事。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3049100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8412" y="3751321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如谚语所言，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患难见真情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the saying goes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61670" y="4539788"/>
            <a:ext cx="5382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 friend in need is a friend indeed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20760"/>
            <a:ext cx="11369213" cy="370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from where... </a:t>
            </a:r>
            <a:endParaRPr lang="zh-CN" altLang="zh-CN" sz="105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We walked for two and a half hours to get there—first up a mountain to a ridge </a:t>
            </a:r>
            <a:r>
              <a:rPr lang="en-US" altLang="zh-CN" sz="2800" b="1" u="wavy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from where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we had fantastic views and then down a steep path to the valley below.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我们走了两个半小时才到了那儿。先爬到了一座山的山顶，从那儿我们欣赏到了优美的风景，然后又沿着陡峭的山坡到了下面的山谷。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8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88412" y="1378868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(1)It took us about 2 hours to reach the top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were rewarded with beautiful scenery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bathed in the sunshine and jumping and cheering with joy.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(2)The book was written in 1946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since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the education system has witnessed great changes.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8412" y="764704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9698" y="1540213"/>
            <a:ext cx="111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where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61534" y="3462908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when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24676"/>
            <a:ext cx="11412000" cy="38885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 where...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引导定语从句，可视为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前省略了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place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 where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相当于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 the place where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，意思是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的地方，离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的地方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介词＋关系词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型定语从句中，关系词常为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which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whom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，关系副词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where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when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之前一般不加介词，比较特殊的有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from where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since/by when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124744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819800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)Alice stood at the window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from there she could see her classmates playing football.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)Alice stood at the window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 classmates playing football.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39458" y="3270012"/>
            <a:ext cx="401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from where she could see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599521"/>
            <a:ext cx="2350384" cy="184347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297335" y="260648"/>
            <a:ext cx="17557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914400">
              <a:lnSpc>
                <a:spcPct val="100000"/>
              </a:lnSpc>
              <a:buNone/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达标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787659"/>
            <a:ext cx="11412000" cy="695615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Ⅰ.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一词多义练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清除阅读障碍</a:t>
            </a:r>
            <a:endParaRPr lang="zh-CN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139229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operate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25412" y="2204864"/>
            <a:ext cx="1060956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A.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给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动手术　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B.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操作　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C.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经营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D.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起作用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E.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运转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8412" y="2780928"/>
            <a:ext cx="11538648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car is powered by a battery on its back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can keep it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operating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for an hour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2.More interestingly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tried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operating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some aircraft by myself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3.If the doctor had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on him earlier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wouldn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have died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4.My parents used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small restaurant near the train station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.___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5.This kind of material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operates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as a very effective protection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9787" y="371165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0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提示：题干中加底纹词汇为上单元词汇</a:t>
            </a:r>
            <a:endParaRPr lang="zh-CN" altLang="en-US" sz="20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33670" y="357538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33670" y="421144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23251" y="486564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23251" y="548833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23251" y="613162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900203" y="2543675"/>
            <a:ext cx="54932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718101" y="3828449"/>
            <a:ext cx="93610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042480" y="2543675"/>
            <a:ext cx="66468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79558" y="2553200"/>
            <a:ext cx="1201273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8412" y="1025397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1.Brought up in the country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finds it hard to adjust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he) to city life.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2.He donated part of his pension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help) the stranger out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was really a touching story.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3.People who approved of the reform urged that education resources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distribute) among the members of society equally.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4.I had the privilege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meet) the president when he visited our school.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368491"/>
            <a:ext cx="11412000" cy="695615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Ⅱ.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核心知识强化练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巩固语言知识</a:t>
            </a:r>
            <a:endParaRPr lang="zh-CN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97255" y="1197792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himself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74974" y="242508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help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620" y="4355579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(should) be distributed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5122" y="5031535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meet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727555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5.If this product does not give you complete satisfaction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please return it to the manufacturer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stating when it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purchase).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6.They set off for the destination too late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otherwise they wouldn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stick) in the storm.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7.During the last three decades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number of people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participate) in physical fitness programs has increased sharply.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8.I heard you are dying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some advice on how to set aside enough time for the assessment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57478" y="1477388"/>
            <a:ext cx="2443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purchased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688" y="2811632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 been stuck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71123" y="3393029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88296" y="4736798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15.sniff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嗅；闻；用鼻子吸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16.interpreter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作口译的人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17.grill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烤架；大平底锅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烧烤；炙烤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18.leftover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剩余物；残留物；剩饭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剩余的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19.evil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邪恶的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邪恶；罪恶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20.paperwork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文书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工作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802408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9.Instead of shouting empty slogans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more meaningful to donate books and sports goods to children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need.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10.He has made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arrange) for the collection of his baggage from the airport.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97438" y="161739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6544" y="2204864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arrangements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573145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Ⅲ.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写作增分练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提升语用能力</a:t>
            </a:r>
            <a:endParaRPr lang="zh-CN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8412" y="1229232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这是一台很容易操作的新机器。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(operate)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因为几个月来的干旱那条大河已经干涸了。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(dry up)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主要问题不是水太热，而是它不干净。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(not...but...)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8212" y="1988840"/>
            <a:ext cx="8158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is a new machine which is very easy to operate.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8212" y="3260487"/>
            <a:ext cx="1116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big river has dried up because of drought for several months.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8212" y="4525025"/>
            <a:ext cx="11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main problem is not that the water is too hot</a:t>
            </a:r>
            <a:r>
              <a:rPr lang="zh-CN" altLang="zh-CN" sz="2800" b="1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that it is not clean.</a:t>
            </a:r>
            <a:endParaRPr lang="zh-CN" altLang="en-US" sz="2800" spc="-2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229232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李华担心她在适应英国的食物上有些困难。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(adjust)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医疗科学证实：献血有益于我们的身心健康。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(donate)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4412" y="1975123"/>
            <a:ext cx="1116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 Hua is worried that she has trouble (in) adjusting to British food.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412" y="3121239"/>
            <a:ext cx="11160000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Medical science has proved that donating blood is good for us both physically and mentally.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2863792" y="2609107"/>
            <a:ext cx="6461240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86565" y="2654594"/>
            <a:ext cx="243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THREE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942284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单元词汇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串记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语境填词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88412" y="1160707"/>
            <a:ext cx="1141200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请先从表格中选用本单元所学词汇完成下列短文，然后核对答案并</a:t>
            </a:r>
            <a:r>
              <a:rPr lang="zh-CN" altLang="zh-CN" sz="2800" b="1" kern="100" spc="-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背诵该短文。</a:t>
            </a:r>
            <a:r>
              <a:rPr lang="en-US" altLang="zh-CN" sz="2800" b="1" kern="100" spc="-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spc="-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文中加波浪线的句子为本单元的语法项目：限制性定语从句</a:t>
            </a:r>
            <a:r>
              <a:rPr lang="en-US" altLang="zh-CN" sz="2800" b="1" kern="100" spc="-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spc="-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5411" y="2636912"/>
            <a:ext cx="90253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arrange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donate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concept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distribute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 need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remote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3271177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Remote Village in Need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The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other day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an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interpreter heard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from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a boy from a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village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famous for its poverty who said the villagers there were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</a:rPr>
              <a:t>and in great demand of </a:t>
            </a:r>
            <a:r>
              <a:rPr lang="en-US" altLang="zh-CN" sz="2800" b="1" kern="100" spc="-5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economic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spc="-5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support.</a:t>
            </a:r>
            <a:r>
              <a:rPr lang="en-US" altLang="zh-CN" sz="2800" b="1" kern="100" spc="-5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Dying</a:t>
            </a:r>
            <a:r>
              <a:rPr lang="en-US" altLang="zh-CN" sz="2800" b="1" kern="100" spc="-5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to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</a:rPr>
              <a:t> know the </a:t>
            </a:r>
            <a:r>
              <a:rPr lang="en-US" altLang="zh-CN" sz="2800" b="1" kern="100" spc="-5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relevant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details</a:t>
            </a:r>
            <a:r>
              <a:rPr lang="zh-CN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77981" b="-5239"/>
          <a:stretch>
            <a:fillRect/>
          </a:stretch>
        </p:blipFill>
        <p:spPr>
          <a:xfrm>
            <a:off x="5068716" y="5129488"/>
            <a:ext cx="5075728" cy="1805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541637" y="4084744"/>
            <a:ext cx="1253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remote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06443" y="4707458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need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8412" y="1044447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interpreter made an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the villagers to interview them for 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fortnights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.Standing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on the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muddy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road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could hardly believe his eyes and realized the true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poverty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muddy roads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low and dirty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huts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rivers which were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drying up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broken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tin 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jars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decided to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300,000 dollars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purchase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some basic necessities and 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them to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villagers.At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same time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would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participate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more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voluntary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activities to help more people in need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411" y="476672"/>
            <a:ext cx="90253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arrange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donate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concept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distribute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 need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remote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82300" y="1170376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1742" y="2428100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concept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39644" y="3780248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donate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12276" y="4419528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distribute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" r="85025" b="22569"/>
          <a:stretch>
            <a:fillRect/>
          </a:stretch>
        </p:blipFill>
        <p:spPr>
          <a:xfrm>
            <a:off x="4676519" y="3549050"/>
            <a:ext cx="3451701" cy="132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微型写作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链接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单元语法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8412" y="1118752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根据句意用适当的连接词填空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810520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1.I would like to have a close friend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can trust.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2.The woman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daughter is studying abroad is talking on the phone.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3.The boys jumped out of the windows of the library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there are various books.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74779" y="197387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who/whom/that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2149" y="2620833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whose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2991" y="3265820"/>
            <a:ext cx="111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3812" y="1603719"/>
            <a:ext cx="10801200" cy="2041306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3738" y="1340768"/>
            <a:ext cx="2088232" cy="529597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技巧一点通</a:t>
              </a:r>
              <a:endParaRPr lang="zh-CN" alt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4412" y="2060848"/>
            <a:ext cx="10260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当定语从句的先行词被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the only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the very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the same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the right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修饰时，关系代词用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that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，而不用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which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spc="-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8412" y="666025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微写作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372145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根据汉语提示并运用以上语法用英语写一段话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这是我在书店买的唯一一本书。在书里，我看到了与一年前我看的电影里同样的图片。我想，我将永远忘不了它。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837" y="3258576"/>
            <a:ext cx="11160000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is the only book that I bought from the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bookstore.In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book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saw the same picture that was shown in the movie that/which I saw a year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ago.I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think this is a picture that/which I will never forget.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21.toast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烤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面包等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；敬酒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solidFill>
                <a:prstClr val="black"/>
              </a:solidFill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烤面包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片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；吐司面包；干杯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22.comb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梳子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发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23.astronaut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宇航员；太空人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24.catalogue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目录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25.seed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种子；萌芽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26.seedling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秧苗；树苗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27.vaccination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接种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疫苗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28.loan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贷款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29.supplement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增补的事物；补充；附录；增刊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30.ox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公牛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31.plough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犁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地；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耕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32.trunk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树干；躯干；大衣箱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33.tractor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拖拉机；牵引机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34.economic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经济的；经济学的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35.financial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财务的；金融的；财政的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36.clinic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门诊部；小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诊所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8412" y="1084113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1.fortnight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两星期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2.concept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观念；概念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3.weekly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4.relevant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有关的；切题的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5.remote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遥远的；偏僻的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6.platform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台；平台；讲台；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火车站的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月台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7.otherwise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否则；不然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用别的方法；其他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方面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411923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20029</Words>
  <Application>WPS 演示</Application>
  <PresentationFormat>自定义</PresentationFormat>
  <Paragraphs>878</Paragraphs>
  <Slides>68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89" baseType="lpstr">
      <vt:lpstr>Arial</vt:lpstr>
      <vt:lpstr>宋体</vt:lpstr>
      <vt:lpstr>Wingdings</vt:lpstr>
      <vt:lpstr>微软雅黑</vt:lpstr>
      <vt:lpstr>Times New Roman</vt:lpstr>
      <vt:lpstr>Calibri</vt:lpstr>
      <vt:lpstr>Arial</vt:lpstr>
      <vt:lpstr>明兰_UI_TC</vt:lpstr>
      <vt:lpstr>黑体</vt:lpstr>
      <vt:lpstr>Courier New</vt:lpstr>
      <vt:lpstr>Calibri</vt:lpstr>
      <vt:lpstr>时尚中黑简体</vt:lpstr>
      <vt:lpstr>华文细黑</vt:lpstr>
      <vt:lpstr>Book Antiqua</vt:lpstr>
      <vt:lpstr>Arial Unicode MS</vt:lpstr>
      <vt:lpstr>IPAPANNEW</vt:lpstr>
      <vt:lpstr>Times New Roman</vt:lpstr>
      <vt:lpstr>Symbol</vt:lpstr>
      <vt:lpstr>楷体</vt:lpstr>
      <vt:lpstr>NumberOnly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Hannah</cp:lastModifiedBy>
  <cp:revision>1402</cp:revision>
  <dcterms:created xsi:type="dcterms:W3CDTF">2016-12-28T11:43:00Z</dcterms:created>
  <dcterms:modified xsi:type="dcterms:W3CDTF">2021-08-15T10:29:58Z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9DB6BD5C1B0548F6ACE1A3C4A34523C4</vt:lpwstr>
  </property>
  <property fmtid="{D5CDD505-2E9C-101B-9397-08002B2CF9AE}" pid="3" name="KSOProductBuildVer">
    <vt:lpwstr>2052-11.1.0.10700</vt:lpwstr>
  </property>
</Properties>
</file>