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6" r:id="rId4"/>
    <p:sldId id="278" r:id="rId5"/>
    <p:sldId id="277" r:id="rId6"/>
    <p:sldId id="279" r:id="rId7"/>
    <p:sldId id="275" r:id="rId8"/>
    <p:sldId id="297" r:id="rId9"/>
    <p:sldId id="298" r:id="rId10"/>
    <p:sldId id="299" r:id="rId11"/>
    <p:sldId id="257" r:id="rId12"/>
    <p:sldId id="258" r:id="rId13"/>
    <p:sldId id="259" r:id="rId14"/>
    <p:sldId id="260" r:id="rId15"/>
    <p:sldId id="264" r:id="rId16"/>
    <p:sldId id="261" r:id="rId17"/>
    <p:sldId id="263" r:id="rId18"/>
    <p:sldId id="262" r:id="rId19"/>
    <p:sldId id="265" r:id="rId20"/>
    <p:sldId id="266" r:id="rId21"/>
    <p:sldId id="267" r:id="rId22"/>
    <p:sldId id="268" r:id="rId23"/>
    <p:sldId id="271" r:id="rId24"/>
    <p:sldId id="272" r:id="rId25"/>
    <p:sldId id="27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7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3314" name="组合 13313"/>
          <p:cNvGrpSpPr/>
          <p:nvPr/>
        </p:nvGrpSpPr>
        <p:grpSpPr>
          <a:xfrm>
            <a:off x="0" y="2438400"/>
            <a:ext cx="9009063" cy="1052513"/>
            <a:chOff x="0" y="1536"/>
            <a:chExt cx="5675" cy="663"/>
          </a:xfrm>
        </p:grpSpPr>
        <p:grpSp>
          <p:nvGrpSpPr>
            <p:cNvPr id="13315" name="组合 13314"/>
            <p:cNvGrpSpPr/>
            <p:nvPr/>
          </p:nvGrpSpPr>
          <p:grpSpPr>
            <a:xfrm>
              <a:off x="183" y="1604"/>
              <a:ext cx="448" cy="299"/>
              <a:chOff x="720" y="336"/>
              <a:chExt cx="624" cy="432"/>
            </a:xfrm>
          </p:grpSpPr>
          <p:sp>
            <p:nvSpPr>
              <p:cNvPr id="13316" name="矩形 13315"/>
              <p:cNvSpPr/>
              <p:nvPr/>
            </p:nvSpPr>
            <p:spPr>
              <a:xfrm>
                <a:off x="720" y="336"/>
                <a:ext cx="384" cy="432"/>
              </a:xfrm>
              <a:prstGeom prst="rect">
                <a:avLst/>
              </a:prstGeom>
              <a:solidFill>
                <a:schemeClr val="folHlink"/>
              </a:solidFill>
              <a:ln w="9525">
                <a:noFill/>
              </a:ln>
            </p:spPr>
            <p:txBody>
              <a:bodyPr/>
              <a:p>
                <a:endParaRPr lang="zh-CN" altLang="en-US"/>
              </a:p>
            </p:txBody>
          </p:sp>
          <p:sp>
            <p:nvSpPr>
              <p:cNvPr id="13317" name="矩形 13316"/>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p>
                <a:endParaRPr lang="zh-CN" altLang="en-US"/>
              </a:p>
            </p:txBody>
          </p:sp>
        </p:grpSp>
        <p:grpSp>
          <p:nvGrpSpPr>
            <p:cNvPr id="13318" name="组合 13317"/>
            <p:cNvGrpSpPr/>
            <p:nvPr/>
          </p:nvGrpSpPr>
          <p:grpSpPr>
            <a:xfrm>
              <a:off x="261" y="1870"/>
              <a:ext cx="465" cy="299"/>
              <a:chOff x="912" y="2640"/>
              <a:chExt cx="672" cy="432"/>
            </a:xfrm>
          </p:grpSpPr>
          <p:sp>
            <p:nvSpPr>
              <p:cNvPr id="13319" name="矩形 13318"/>
              <p:cNvSpPr/>
              <p:nvPr/>
            </p:nvSpPr>
            <p:spPr>
              <a:xfrm>
                <a:off x="912" y="2640"/>
                <a:ext cx="384" cy="432"/>
              </a:xfrm>
              <a:prstGeom prst="rect">
                <a:avLst/>
              </a:prstGeom>
              <a:solidFill>
                <a:schemeClr val="accent2"/>
              </a:solidFill>
              <a:ln w="9525">
                <a:noFill/>
              </a:ln>
            </p:spPr>
            <p:txBody>
              <a:bodyPr/>
              <a:p>
                <a:endParaRPr lang="zh-CN" altLang="en-US"/>
              </a:p>
            </p:txBody>
          </p:sp>
          <p:sp>
            <p:nvSpPr>
              <p:cNvPr id="13320" name="矩形 13319"/>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p>
                <a:endParaRPr lang="zh-CN" altLang="en-US"/>
              </a:p>
            </p:txBody>
          </p:sp>
        </p:grpSp>
        <p:sp>
          <p:nvSpPr>
            <p:cNvPr id="13321" name="矩形 13320"/>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p>
              <a:endParaRPr lang="zh-CN" altLang="en-US"/>
            </a:p>
          </p:txBody>
        </p:sp>
        <p:sp>
          <p:nvSpPr>
            <p:cNvPr id="13322" name="矩形 13321"/>
            <p:cNvSpPr/>
            <p:nvPr/>
          </p:nvSpPr>
          <p:spPr>
            <a:xfrm>
              <a:off x="400" y="1536"/>
              <a:ext cx="20" cy="663"/>
            </a:xfrm>
            <a:prstGeom prst="rect">
              <a:avLst/>
            </a:prstGeom>
            <a:solidFill>
              <a:schemeClr val="bg2"/>
            </a:solidFill>
            <a:ln w="9525">
              <a:noFill/>
            </a:ln>
          </p:spPr>
          <p:txBody>
            <a:bodyPr/>
            <a:p>
              <a:endParaRPr lang="zh-CN" altLang="en-US"/>
            </a:p>
          </p:txBody>
        </p:sp>
        <p:sp>
          <p:nvSpPr>
            <p:cNvPr id="13323" name="矩形 13322"/>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p>
              <a:endParaRPr lang="zh-CN" altLang="en-US"/>
            </a:p>
          </p:txBody>
        </p:sp>
      </p:grpSp>
      <p:sp>
        <p:nvSpPr>
          <p:cNvPr id="13324" name="标题 13323"/>
          <p:cNvSpPr>
            <a:spLocks noGrp="1"/>
          </p:cNvSpPr>
          <p:nvPr>
            <p:ph type="ctrTitle"/>
          </p:nvPr>
        </p:nvSpPr>
        <p:spPr>
          <a:xfrm>
            <a:off x="990600" y="1828800"/>
            <a:ext cx="7772400" cy="1143000"/>
          </a:xfrm>
          <a:prstGeom prst="rect">
            <a:avLst/>
          </a:prstGeom>
          <a:noFill/>
          <a:ln w="9525">
            <a:noFill/>
          </a:ln>
        </p:spPr>
        <p:txBody>
          <a:bodyPr anchor="b"/>
          <a:lstStyle>
            <a:lvl1pPr lvl="0">
              <a:buClrTx/>
              <a:buSzTx/>
              <a:buFontTx/>
              <a:defRPr/>
            </a:lvl1pPr>
          </a:lstStyle>
          <a:p>
            <a:pPr lvl="0"/>
            <a:r>
              <a:rPr lang="zh-CN" altLang="en-US" dirty="0"/>
              <a:t>单击此处编辑母版标题样式</a:t>
            </a:r>
            <a:endParaRPr lang="zh-CN" altLang="en-US" dirty="0"/>
          </a:p>
        </p:txBody>
      </p:sp>
      <p:sp>
        <p:nvSpPr>
          <p:cNvPr id="13325" name="副标题 13324"/>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13326" name="日期占位符 13325"/>
          <p:cNvSpPr>
            <a:spLocks noGrp="1"/>
          </p:cNvSpPr>
          <p:nvPr>
            <p:ph type="dt" sz="half" idx="2"/>
          </p:nvPr>
        </p:nvSpPr>
        <p:spPr>
          <a:xfrm>
            <a:off x="990600" y="6248400"/>
            <a:ext cx="1905000" cy="457200"/>
          </a:xfrm>
          <a:prstGeom prst="rect">
            <a:avLst/>
          </a:prstGeom>
          <a:noFill/>
          <a:ln w="9525">
            <a:noFill/>
          </a:ln>
        </p:spPr>
        <p:txBody>
          <a:bodyPr anchor="b"/>
          <a:lstStyle>
            <a:lvl1pPr>
              <a:defRPr sz="1400">
                <a:solidFill>
                  <a:schemeClr val="bg2"/>
                </a:solidFill>
                <a:latin typeface="Tahoma" panose="020B0604030504040204" pitchFamily="34" charset="0"/>
              </a:defRPr>
            </a:lvl1pPr>
          </a:lstStyle>
          <a:p>
            <a:endParaRPr lang="zh-CN" altLang="en-US" dirty="0">
              <a:latin typeface="Arial" panose="020B0604020202020204" pitchFamily="34" charset="0"/>
            </a:endParaRPr>
          </a:p>
        </p:txBody>
      </p:sp>
      <p:sp>
        <p:nvSpPr>
          <p:cNvPr id="13327" name="页脚占位符 13326"/>
          <p:cNvSpPr>
            <a:spLocks noGrp="1"/>
          </p:cNvSpPr>
          <p:nvPr>
            <p:ph type="ftr" sz="quarter" idx="3"/>
          </p:nvPr>
        </p:nvSpPr>
        <p:spPr>
          <a:xfrm>
            <a:off x="3429000" y="6248400"/>
            <a:ext cx="2895600" cy="457200"/>
          </a:xfrm>
          <a:prstGeom prst="rect">
            <a:avLst/>
          </a:prstGeom>
          <a:noFill/>
          <a:ln w="9525">
            <a:noFill/>
          </a:ln>
        </p:spPr>
        <p:txBody>
          <a:bodyPr anchor="b"/>
          <a:lstStyle>
            <a:lvl1pPr algn="ctr">
              <a:defRPr sz="1400">
                <a:solidFill>
                  <a:schemeClr val="bg2"/>
                </a:solidFill>
                <a:latin typeface="Tahoma" panose="020B0604030504040204" pitchFamily="34" charset="0"/>
              </a:defRPr>
            </a:lvl1pPr>
          </a:lstStyle>
          <a:p>
            <a:endParaRPr lang="zh-CN" altLang="en-US" dirty="0"/>
          </a:p>
        </p:txBody>
      </p:sp>
      <p:sp>
        <p:nvSpPr>
          <p:cNvPr id="13328" name="灯片编号占位符 13327"/>
          <p:cNvSpPr>
            <a:spLocks noGrp="1"/>
          </p:cNvSpPr>
          <p:nvPr>
            <p:ph type="sldNum" sz="quarter" idx="4"/>
          </p:nvPr>
        </p:nvSpPr>
        <p:spPr>
          <a:xfrm>
            <a:off x="6858000" y="6248400"/>
            <a:ext cx="1905000" cy="457200"/>
          </a:xfrm>
          <a:prstGeom prst="rect">
            <a:avLst/>
          </a:prstGeom>
          <a:noFill/>
          <a:ln w="9525">
            <a:noFill/>
          </a:ln>
        </p:spPr>
        <p:txBody>
          <a:bodyPr anchor="b"/>
          <a:lstStyle>
            <a:lvl1pPr algn="r">
              <a:defRPr sz="1400">
                <a:solidFill>
                  <a:schemeClr val="bg2"/>
                </a:solidFill>
                <a:latin typeface="Tahoma" panose="020B060403050404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40009"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p:sp>
        <p:nvSpPr>
          <p:cNvPr id="4098" name="标题 4097"/>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4098"/>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4099"/>
          <p:cNvSpPr>
            <a:spLocks noGrp="1"/>
          </p:cNvSpPr>
          <p:nvPr>
            <p:ph type="dt" sz="half" idx="2"/>
          </p:nvPr>
        </p:nvSpPr>
        <p:spPr>
          <a:xfrm>
            <a:off x="685800" y="6248400"/>
            <a:ext cx="1905000" cy="457200"/>
          </a:xfrm>
          <a:prstGeom prst="rect">
            <a:avLst/>
          </a:prstGeom>
          <a:noFill/>
          <a:ln w="9525">
            <a:noFill/>
          </a:ln>
        </p:spPr>
        <p:txBody>
          <a:bodyPr/>
          <a:lstStyle>
            <a:lvl1pPr>
              <a:defRPr sz="1400">
                <a:latin typeface="Times New Roman" panose="02020603050405020304" pitchFamily="18" charset="0"/>
              </a:defRPr>
            </a:lvl1pPr>
          </a:lstStyle>
          <a:p>
            <a:pPr lvl="0"/>
            <a:endParaRPr lang="zh-CN" altLang="en-US" dirty="0">
              <a:latin typeface="Arial" panose="020B0604020202020204" pitchFamily="34" charset="0"/>
            </a:endParaRPr>
          </a:p>
        </p:txBody>
      </p:sp>
      <p:sp>
        <p:nvSpPr>
          <p:cNvPr id="4101" name="页脚占位符 4100"/>
          <p:cNvSpPr>
            <a:spLocks noGrp="1"/>
          </p:cNvSpPr>
          <p:nvPr>
            <p:ph type="ftr" sz="quarter" idx="3"/>
          </p:nvPr>
        </p:nvSpPr>
        <p:spPr>
          <a:xfrm>
            <a:off x="3124200" y="6248400"/>
            <a:ext cx="2895600" cy="457200"/>
          </a:xfrm>
          <a:prstGeom prst="rect">
            <a:avLst/>
          </a:prstGeom>
          <a:noFill/>
          <a:ln w="9525">
            <a:noFill/>
          </a:ln>
        </p:spPr>
        <p:txBody>
          <a:bodyPr/>
          <a:lstStyle>
            <a:lvl1pPr algn="ctr">
              <a:defRPr sz="1400">
                <a:latin typeface="Times New Roman" panose="02020603050405020304" pitchFamily="18" charset="0"/>
              </a:defRPr>
            </a:lvl1pPr>
          </a:lstStyle>
          <a:p>
            <a:pPr lvl="0"/>
            <a:endParaRPr lang="zh-CN" altLang="en-US" dirty="0"/>
          </a:p>
        </p:txBody>
      </p:sp>
      <p:sp>
        <p:nvSpPr>
          <p:cNvPr id="4102" name="灯片编号占位符 4101"/>
          <p:cNvSpPr>
            <a:spLocks noGrp="1"/>
          </p:cNvSpPr>
          <p:nvPr>
            <p:ph type="sldNum" sz="quarter" idx="4"/>
          </p:nvPr>
        </p:nvSpPr>
        <p:spPr>
          <a:xfrm>
            <a:off x="6553200" y="6248400"/>
            <a:ext cx="1905000" cy="457200"/>
          </a:xfrm>
          <a:prstGeom prst="rect">
            <a:avLst/>
          </a:prstGeom>
          <a:noFill/>
          <a:ln w="9525">
            <a:noFill/>
          </a:ln>
        </p:spPr>
        <p:txBody>
          <a:bodyPr/>
          <a:lstStyle>
            <a:lvl1pPr algn="r">
              <a:defRPr sz="1400">
                <a:latin typeface="Times New Roman" panose="02020603050405020304" pitchFamily="18"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矩形 12289"/>
          <p:cNvSpPr/>
          <p:nvPr/>
        </p:nvSpPr>
        <p:spPr>
          <a:xfrm>
            <a:off x="417513" y="1098550"/>
            <a:ext cx="438150" cy="474663"/>
          </a:xfrm>
          <a:prstGeom prst="rect">
            <a:avLst/>
          </a:prstGeom>
          <a:solidFill>
            <a:schemeClr val="accent2"/>
          </a:solidFill>
          <a:ln w="9525">
            <a:noFill/>
          </a:ln>
        </p:spPr>
        <p:txBody>
          <a:bodyPr wrap="none" anchor="ctr"/>
          <a:p>
            <a:pPr lvl="0" algn="ctr"/>
            <a:endParaRPr sz="2400" dirty="0">
              <a:latin typeface="Tahoma" panose="020B0604030504040204" pitchFamily="34" charset="0"/>
            </a:endParaRPr>
          </a:p>
        </p:txBody>
      </p:sp>
      <p:sp>
        <p:nvSpPr>
          <p:cNvPr id="12291" name="矩形 12290"/>
          <p:cNvSpPr/>
          <p:nvPr/>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2" name="矩形 12291"/>
          <p:cNvSpPr/>
          <p:nvPr/>
        </p:nvSpPr>
        <p:spPr>
          <a:xfrm>
            <a:off x="541338" y="1520825"/>
            <a:ext cx="422275" cy="474663"/>
          </a:xfrm>
          <a:prstGeom prst="rect">
            <a:avLst/>
          </a:prstGeom>
          <a:solidFill>
            <a:schemeClr val="folHlink"/>
          </a:solidFill>
          <a:ln w="9525">
            <a:noFill/>
          </a:ln>
        </p:spPr>
        <p:txBody>
          <a:bodyPr wrap="none" anchor="ctr"/>
          <a:p>
            <a:pPr lvl="0" algn="ctr"/>
            <a:endParaRPr sz="2400" dirty="0">
              <a:latin typeface="Tahoma" panose="020B0604030504040204" pitchFamily="34" charset="0"/>
            </a:endParaRPr>
          </a:p>
        </p:txBody>
      </p:sp>
      <p:sp>
        <p:nvSpPr>
          <p:cNvPr id="12293" name="矩形 12292"/>
          <p:cNvSpPr/>
          <p:nvPr/>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4" name="矩形 12293"/>
          <p:cNvSpPr/>
          <p:nvPr/>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p>
            <a:pPr lvl="0" algn="ctr"/>
            <a:endParaRPr sz="2400" dirty="0">
              <a:latin typeface="Tahoma" panose="020B0604030504040204" pitchFamily="34" charset="0"/>
            </a:endParaRPr>
          </a:p>
        </p:txBody>
      </p:sp>
      <p:sp>
        <p:nvSpPr>
          <p:cNvPr id="12295" name="矩形 12294"/>
          <p:cNvSpPr/>
          <p:nvPr/>
        </p:nvSpPr>
        <p:spPr>
          <a:xfrm>
            <a:off x="762000" y="990600"/>
            <a:ext cx="31750" cy="1052513"/>
          </a:xfrm>
          <a:prstGeom prst="rect">
            <a:avLst/>
          </a:prstGeom>
          <a:solidFill>
            <a:schemeClr val="bg2"/>
          </a:solidFill>
          <a:ln w="9525">
            <a:noFill/>
          </a:ln>
        </p:spPr>
        <p:txBody>
          <a:bodyPr wrap="none" anchor="ctr"/>
          <a:p>
            <a:pPr lvl="0" algn="ctr"/>
            <a:endParaRPr sz="2400" dirty="0">
              <a:latin typeface="Tahoma" panose="020B0604030504040204" pitchFamily="34" charset="0"/>
            </a:endParaRPr>
          </a:p>
        </p:txBody>
      </p:sp>
      <p:sp>
        <p:nvSpPr>
          <p:cNvPr id="12296" name="矩形 12295"/>
          <p:cNvSpPr/>
          <p:nvPr/>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7" name="标题 12296"/>
          <p:cNvSpPr>
            <a:spLocks noGrp="1"/>
          </p:cNvSpPr>
          <p:nvPr>
            <p:ph type="title"/>
          </p:nvPr>
        </p:nvSpPr>
        <p:spPr>
          <a:xfrm>
            <a:off x="1150938" y="617538"/>
            <a:ext cx="7793037" cy="1143000"/>
          </a:xfrm>
          <a:prstGeom prst="rect">
            <a:avLst/>
          </a:prstGeom>
          <a:noFill/>
          <a:ln w="9525">
            <a:noFill/>
          </a:ln>
        </p:spPr>
        <p:txBody>
          <a:bodyPr anchor="b"/>
          <a:p>
            <a:pPr lvl="0"/>
            <a:r>
              <a:rPr lang="zh-CN" altLang="en-US" dirty="0"/>
              <a:t>单击此处编辑母版标题样式</a:t>
            </a:r>
            <a:endParaRPr lang="zh-CN" altLang="en-US" dirty="0"/>
          </a:p>
        </p:txBody>
      </p:sp>
      <p:sp>
        <p:nvSpPr>
          <p:cNvPr id="12298" name="文本占位符 12297"/>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9" name="日期占位符 12298"/>
          <p:cNvSpPr>
            <a:spLocks noGrp="1"/>
          </p:cNvSpPr>
          <p:nvPr>
            <p:ph type="dt" sz="half" idx="2"/>
          </p:nvPr>
        </p:nvSpPr>
        <p:spPr>
          <a:xfrm>
            <a:off x="914400" y="6324600"/>
            <a:ext cx="1905000" cy="457200"/>
          </a:xfrm>
          <a:prstGeom prst="rect">
            <a:avLst/>
          </a:prstGeom>
          <a:noFill/>
          <a:ln w="9525">
            <a:noFill/>
          </a:ln>
        </p:spPr>
        <p:txBody>
          <a:bodyPr anchor="b"/>
          <a:lstStyle>
            <a:lvl1pPr>
              <a:defRPr sz="1400">
                <a:latin typeface="Tahoma" panose="020B0604030504040204" pitchFamily="34" charset="0"/>
              </a:defRPr>
            </a:lvl1pPr>
          </a:lstStyle>
          <a:p>
            <a:pPr lvl="0"/>
            <a:endParaRPr lang="zh-CN" altLang="en-US" dirty="0">
              <a:latin typeface="Arial" panose="020B0604020202020204" pitchFamily="34" charset="0"/>
            </a:endParaRPr>
          </a:p>
        </p:txBody>
      </p:sp>
      <p:sp>
        <p:nvSpPr>
          <p:cNvPr id="12300" name="页脚占位符 12299"/>
          <p:cNvSpPr>
            <a:spLocks noGrp="1"/>
          </p:cNvSpPr>
          <p:nvPr>
            <p:ph type="ftr" sz="quarter" idx="3"/>
          </p:nvPr>
        </p:nvSpPr>
        <p:spPr>
          <a:xfrm>
            <a:off x="3352800" y="6324600"/>
            <a:ext cx="2895600" cy="457200"/>
          </a:xfrm>
          <a:prstGeom prst="rect">
            <a:avLst/>
          </a:prstGeom>
          <a:noFill/>
          <a:ln w="9525">
            <a:noFill/>
          </a:ln>
        </p:spPr>
        <p:txBody>
          <a:bodyPr anchor="b"/>
          <a:lstStyle>
            <a:lvl1pPr algn="ctr">
              <a:defRPr sz="1400">
                <a:latin typeface="Tahoma" panose="020B0604030504040204" pitchFamily="34" charset="0"/>
              </a:defRPr>
            </a:lvl1pPr>
          </a:lstStyle>
          <a:p>
            <a:pPr lvl="0"/>
            <a:endParaRPr lang="zh-CN" altLang="en-US" dirty="0"/>
          </a:p>
        </p:txBody>
      </p:sp>
      <p:sp>
        <p:nvSpPr>
          <p:cNvPr id="12301" name="灯片编号占位符 12300"/>
          <p:cNvSpPr>
            <a:spLocks noGrp="1"/>
          </p:cNvSpPr>
          <p:nvPr>
            <p:ph type="sldNum" sz="quarter" idx="4"/>
          </p:nvPr>
        </p:nvSpPr>
        <p:spPr>
          <a:xfrm>
            <a:off x="6781800" y="6324600"/>
            <a:ext cx="1905000" cy="457200"/>
          </a:xfrm>
          <a:prstGeom prst="rect">
            <a:avLst/>
          </a:prstGeom>
          <a:noFill/>
          <a:ln w="9525">
            <a:noFill/>
          </a:ln>
        </p:spPr>
        <p:txBody>
          <a:bodyPr anchor="b"/>
          <a:lstStyle>
            <a:lvl1pPr algn="r">
              <a:defRPr sz="1400">
                <a:latin typeface="Tahoma" panose="020B060403050404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audio2.wav"/><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microsoft.com/office/2007/relationships/media" Target="ppt/slides/ppt/slides/ppt/slides/clipboard/slides/ppt/slides/ppt/slides/clipboard/slides/ppt/slides/G6JJ3.AVI" TargetMode="External"/><Relationship Id="rId1" Type="http://schemas.openxmlformats.org/officeDocument/2006/relationships/video" Target="ppt/slides/ppt/slides/ppt/slides/clipboard/slides/ppt/slides/ppt/slides/clipboard/slides/ppt/slides/G6JJ3.AVI" TargetMode="Externa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microsoft.com/office/2007/relationships/media" Target="ppt/slides/ppt/slides/ppt/slides/clipboard/slides/ppt/slides/ppt/slides/clipboard/slides/ppt/slides/G6JG.AVI" TargetMode="External"/><Relationship Id="rId1" Type="http://schemas.openxmlformats.org/officeDocument/2006/relationships/video" Target="ppt/slides/ppt/slides/ppt/slides/clipboard/slides/ppt/slides/ppt/slides/clipboard/slides/ppt/slides/G6JG.AV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0" name="文本框 519169"/>
          <p:cNvSpPr txBox="1"/>
          <p:nvPr/>
        </p:nvSpPr>
        <p:spPr>
          <a:xfrm>
            <a:off x="1289050" y="1447800"/>
            <a:ext cx="2216150" cy="579438"/>
          </a:xfrm>
          <a:prstGeom prst="rect">
            <a:avLst/>
          </a:prstGeom>
          <a:noFill/>
          <a:ln w="9525">
            <a:noFill/>
          </a:ln>
        </p:spPr>
        <p:txBody>
          <a:bodyPr wrap="none" anchor="t">
            <a:spAutoFit/>
          </a:bodyPr>
          <a:p>
            <a:pPr algn="l">
              <a:spcBef>
                <a:spcPct val="0"/>
              </a:spcBef>
            </a:pPr>
            <a:r>
              <a:rPr lang="zh-CN" altLang="en-US" dirty="0">
                <a:solidFill>
                  <a:srgbClr val="0000FF"/>
                </a:solidFill>
                <a:latin typeface="Times New Roman" panose="02020603050405020304" pitchFamily="18" charset="0"/>
                <a:ea typeface="宋体" panose="02010600030101010101" pitchFamily="2" charset="-122"/>
              </a:rPr>
              <a:t>基本要点：</a:t>
            </a:r>
            <a:endParaRPr lang="zh-CN" altLang="en-US" dirty="0">
              <a:solidFill>
                <a:srgbClr val="0000FF"/>
              </a:solidFill>
              <a:latin typeface="Times New Roman" panose="02020603050405020304" pitchFamily="18" charset="0"/>
              <a:ea typeface="宋体" panose="02010600030101010101" pitchFamily="2" charset="-122"/>
            </a:endParaRPr>
          </a:p>
        </p:txBody>
      </p:sp>
      <p:sp>
        <p:nvSpPr>
          <p:cNvPr id="519171" name="文本框 519170"/>
          <p:cNvSpPr txBox="1"/>
          <p:nvPr/>
        </p:nvSpPr>
        <p:spPr>
          <a:xfrm>
            <a:off x="1295400" y="2133600"/>
            <a:ext cx="7391400" cy="1358900"/>
          </a:xfrm>
          <a:prstGeom prst="rect">
            <a:avLst/>
          </a:prstGeom>
          <a:noFill/>
          <a:ln w="9525">
            <a:noFill/>
          </a:ln>
        </p:spPr>
        <p:txBody>
          <a:bodyPr>
            <a:spAutoFit/>
          </a:bodyPr>
          <a:p>
            <a:pPr algn="l">
              <a:lnSpc>
                <a:spcPct val="130000"/>
              </a:lnSpc>
              <a:spcBef>
                <a:spcPct val="0"/>
              </a:spcBef>
              <a:buChar char="•"/>
            </a:pPr>
            <a:r>
              <a:rPr lang="zh-CN" altLang="en-US" dirty="0">
                <a:solidFill>
                  <a:schemeClr val="tx1"/>
                </a:solidFill>
                <a:latin typeface="Times New Roman" panose="02020603050405020304" pitchFamily="18" charset="0"/>
                <a:ea typeface="宋体" panose="02010600030101010101" pitchFamily="2" charset="-122"/>
              </a:rPr>
              <a:t>分子或离子的空间构型与中心原子的</a:t>
            </a:r>
            <a:endParaRPr lang="zh-CN" altLang="en-US" dirty="0">
              <a:solidFill>
                <a:schemeClr val="tx1"/>
              </a:solidFill>
              <a:latin typeface="Times New Roman" panose="02020603050405020304" pitchFamily="18" charset="0"/>
              <a:ea typeface="宋体" panose="02010600030101010101" pitchFamily="2" charset="-122"/>
            </a:endParaRPr>
          </a:p>
          <a:p>
            <a:pPr algn="l">
              <a:lnSpc>
                <a:spcPct val="130000"/>
              </a:lnSpc>
              <a:spcBef>
                <a:spcPct val="0"/>
              </a:spcBef>
            </a:pPr>
            <a:r>
              <a:rPr lang="zh-CN" altLang="en-US" dirty="0">
                <a:solidFill>
                  <a:schemeClr val="tx1"/>
                </a:solidFill>
                <a:latin typeface="Times New Roman" panose="02020603050405020304" pitchFamily="18" charset="0"/>
                <a:ea typeface="宋体" panose="02010600030101010101" pitchFamily="2" charset="-122"/>
              </a:rPr>
              <a:t> 价层电子对数目有关。</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19172" name="文本框 519171"/>
          <p:cNvSpPr txBox="1"/>
          <p:nvPr/>
        </p:nvSpPr>
        <p:spPr>
          <a:xfrm>
            <a:off x="1183640" y="3367088"/>
            <a:ext cx="7337425" cy="579437"/>
          </a:xfrm>
          <a:prstGeom prst="rect">
            <a:avLst/>
          </a:prstGeom>
          <a:noFill/>
          <a:ln w="9525">
            <a:noFill/>
          </a:ln>
        </p:spPr>
        <p:txBody>
          <a:bodyPr wrap="none" anchor="t">
            <a:spAutoFit/>
          </a:bodyPr>
          <a:p>
            <a:pPr algn="l">
              <a:spcBef>
                <a:spcPct val="0"/>
              </a:spcBef>
              <a:buChar char="•"/>
            </a:pPr>
            <a:r>
              <a:rPr lang="zh-CN" altLang="en-US" dirty="0">
                <a:solidFill>
                  <a:schemeClr val="tx1"/>
                </a:solidFill>
                <a:latin typeface="Times New Roman" panose="02020603050405020304" pitchFamily="18" charset="0"/>
                <a:ea typeface="宋体" panose="02010600030101010101" pitchFamily="2" charset="-122"/>
              </a:rPr>
              <a:t>价层电子对尽可能远离</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以使斥力最小。</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19176" name="标题 519175"/>
          <p:cNvSpPr/>
          <p:nvPr>
            <p:ph type="title"/>
          </p:nvPr>
        </p:nvSpPr>
        <p:spPr>
          <a:xfrm>
            <a:off x="1295400" y="427038"/>
            <a:ext cx="5437188" cy="792162"/>
          </a:xfrm>
          <a:solidFill>
            <a:srgbClr val="FFFFFF"/>
          </a:solidFill>
          <a:ln>
            <a:solidFill>
              <a:srgbClr val="000000"/>
            </a:solidFill>
          </a:ln>
        </p:spPr>
        <p:txBody>
          <a:bodyPr/>
          <a:p>
            <a:r>
              <a:rPr lang="zh-CN" altLang="en-US" b="1" dirty="0">
                <a:solidFill>
                  <a:srgbClr val="FF0000"/>
                </a:solidFill>
                <a:ea typeface="华文行楷" pitchFamily="2" charset="-122"/>
              </a:rPr>
              <a:t>价层电子对互斥理论</a:t>
            </a:r>
            <a:endParaRPr lang="zh-CN" altLang="en-US" b="1">
              <a:solidFill>
                <a:srgbClr val="FF0000"/>
              </a:solidFill>
              <a:ea typeface="华文行楷" pitchFamily="2" charset="-122"/>
            </a:endParaRPr>
          </a:p>
        </p:txBody>
      </p:sp>
      <p:sp>
        <p:nvSpPr>
          <p:cNvPr id="2" name="标题 519175"/>
          <p:cNvSpPr/>
          <p:nvPr/>
        </p:nvSpPr>
        <p:spPr>
          <a:xfrm>
            <a:off x="2272665" y="4364673"/>
            <a:ext cx="5437188" cy="792162"/>
          </a:xfrm>
          <a:prstGeom prst="rect">
            <a:avLst/>
          </a:prstGeom>
          <a:solidFill>
            <a:srgbClr val="FFFFFF"/>
          </a:solidFill>
          <a:ln w="9525">
            <a:solidFill>
              <a:srgbClr val="000000"/>
            </a:solid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a:solidFill>
                  <a:srgbClr val="FF0000"/>
                </a:solidFill>
                <a:ea typeface="华文行楷" pitchFamily="2" charset="-122"/>
              </a:rPr>
              <a:t>清流一中</a:t>
            </a:r>
            <a:r>
              <a:rPr lang="en-US" altLang="zh-CN" sz="2400" b="1">
                <a:solidFill>
                  <a:srgbClr val="FF0000"/>
                </a:solidFill>
                <a:ea typeface="华文行楷" pitchFamily="2" charset="-122"/>
              </a:rPr>
              <a:t>   </a:t>
            </a:r>
            <a:r>
              <a:rPr lang="zh-CN" altLang="en-US" sz="2400" b="1">
                <a:solidFill>
                  <a:srgbClr val="FF0000"/>
                </a:solidFill>
                <a:ea typeface="华文行楷" pitchFamily="2" charset="-122"/>
              </a:rPr>
              <a:t>林建苍</a:t>
            </a:r>
            <a:endParaRPr lang="zh-CN" altLang="en-US" sz="2400" b="1">
              <a:solidFill>
                <a:srgbClr val="FF0000"/>
              </a:solidFill>
              <a:ea typeface="华文行楷"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0">
                                            <p:txEl>
                                              <p:charRg st="0" end="6"/>
                                            </p:txEl>
                                          </p:spTgt>
                                        </p:tgtEl>
                                        <p:attrNameLst>
                                          <p:attrName>style.visibility</p:attrName>
                                        </p:attrNameLst>
                                      </p:cBhvr>
                                      <p:to>
                                        <p:strVal val="visible"/>
                                      </p:to>
                                    </p:set>
                                    <p:animEffect transition="in" filter="wipe(left)">
                                      <p:cBhvr>
                                        <p:cTn id="7" dur="500"/>
                                        <p:tgtEl>
                                          <p:spTgt spid="519170">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9171">
                                            <p:txEl>
                                              <p:charRg st="0" end="17"/>
                                            </p:txEl>
                                          </p:spTgt>
                                        </p:tgtEl>
                                        <p:attrNameLst>
                                          <p:attrName>style.visibility</p:attrName>
                                        </p:attrNameLst>
                                      </p:cBhvr>
                                      <p:to>
                                        <p:strVal val="visible"/>
                                      </p:to>
                                    </p:set>
                                    <p:animEffect transition="in" filter="wipe(left)">
                                      <p:cBhvr>
                                        <p:cTn id="12" dur="500"/>
                                        <p:tgtEl>
                                          <p:spTgt spid="519171">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9171">
                                            <p:txEl>
                                              <p:charRg st="17" end="29"/>
                                            </p:txEl>
                                          </p:spTgt>
                                        </p:tgtEl>
                                        <p:attrNameLst>
                                          <p:attrName>style.visibility</p:attrName>
                                        </p:attrNameLst>
                                      </p:cBhvr>
                                      <p:to>
                                        <p:strVal val="visible"/>
                                      </p:to>
                                    </p:set>
                                    <p:animEffect transition="in" filter="wipe(left)">
                                      <p:cBhvr>
                                        <p:cTn id="17" dur="500"/>
                                        <p:tgtEl>
                                          <p:spTgt spid="519171">
                                            <p:txEl>
                                              <p:charRg st="17" end="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9172">
                                            <p:txEl>
                                              <p:charRg st="0" end="19"/>
                                            </p:txEl>
                                          </p:spTgt>
                                        </p:tgtEl>
                                        <p:attrNameLst>
                                          <p:attrName>style.visibility</p:attrName>
                                        </p:attrNameLst>
                                      </p:cBhvr>
                                      <p:to>
                                        <p:strVal val="visible"/>
                                      </p:to>
                                    </p:set>
                                    <p:animEffect transition="in" filter="wipe(left)">
                                      <p:cBhvr>
                                        <p:cTn id="22" dur="500"/>
                                        <p:tgtEl>
                                          <p:spTgt spid="519172">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build="p"/>
      <p:bldP spid="519171" grpId="0" build="p"/>
      <p:bldP spid="51917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组合 6147"/>
          <p:cNvGrpSpPr/>
          <p:nvPr/>
        </p:nvGrpSpPr>
        <p:grpSpPr>
          <a:xfrm>
            <a:off x="250825" y="476250"/>
            <a:ext cx="8229600" cy="2000250"/>
            <a:chOff x="240" y="288"/>
            <a:chExt cx="5184" cy="1260"/>
          </a:xfrm>
        </p:grpSpPr>
        <p:sp>
          <p:nvSpPr>
            <p:cNvPr id="6149" name="文本框 6148"/>
            <p:cNvSpPr txBox="1"/>
            <p:nvPr/>
          </p:nvSpPr>
          <p:spPr>
            <a:xfrm>
              <a:off x="240" y="288"/>
              <a:ext cx="5184" cy="126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价层电子对互斥模型只能解释化合物分子的空间构形，却无法解释许多深层次的问题。如无法解释甲烷中四个 </a:t>
              </a:r>
              <a:r>
                <a:rPr lang="en-US" altLang="zh-CN" sz="2400" b="1" dirty="0">
                  <a:latin typeface="Times New Roman" panose="02020603050405020304" pitchFamily="18" charset="0"/>
                </a:rPr>
                <a:t>C---H</a:t>
              </a:r>
              <a:r>
                <a:rPr lang="zh-CN" altLang="en-US" sz="2400" b="1" dirty="0">
                  <a:latin typeface="Times New Roman" panose="02020603050405020304" pitchFamily="18" charset="0"/>
                </a:rPr>
                <a:t>的键长、键能相同及</a:t>
              </a:r>
              <a:r>
                <a:rPr lang="en-US" altLang="zh-CN" sz="2400" b="1" dirty="0">
                  <a:latin typeface="Times New Roman" panose="02020603050405020304" pitchFamily="18" charset="0"/>
                </a:rPr>
                <a:t>H—C —H</a:t>
              </a:r>
              <a:r>
                <a:rPr lang="zh-CN" altLang="en-US" sz="2400" b="1" dirty="0">
                  <a:latin typeface="Times New Roman" panose="02020603050405020304" pitchFamily="18" charset="0"/>
                </a:rPr>
                <a:t>的键角为</a:t>
              </a:r>
              <a:r>
                <a:rPr lang="en-US" altLang="zh-CN" sz="2400" b="1">
                  <a:latin typeface="Times New Roman" panose="02020603050405020304" pitchFamily="18" charset="0"/>
                </a:rPr>
                <a:t>109 </a:t>
              </a:r>
              <a:r>
                <a:rPr lang="en-US" altLang="zh-CN" sz="28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rPr>
                <a:t> 28</a:t>
              </a:r>
              <a:r>
                <a:rPr lang="en-US" altLang="zh-CN" sz="2400" b="1" baseline="30000">
                  <a:latin typeface="Times New Roman" panose="02020603050405020304" pitchFamily="18" charset="0"/>
                </a:rPr>
                <a:t>′</a:t>
              </a:r>
              <a:r>
                <a:rPr lang="zh-CN" altLang="en-US" sz="2400" b="1" dirty="0">
                  <a:latin typeface="Times New Roman" panose="02020603050405020304" pitchFamily="18" charset="0"/>
                </a:rPr>
                <a:t>。因为按照我们已经学过的价键理论，甲烷不可能得到四面体构型的甲烷分子。</a:t>
              </a:r>
              <a:endParaRPr lang="zh-CN" altLang="en-US" sz="2400" b="1">
                <a:latin typeface="Times New Roman" panose="02020603050405020304" pitchFamily="18" charset="0"/>
              </a:endParaRPr>
            </a:p>
          </p:txBody>
        </p:sp>
        <p:sp>
          <p:nvSpPr>
            <p:cNvPr id="6150" name="直接连接符 6149"/>
            <p:cNvSpPr/>
            <p:nvPr/>
          </p:nvSpPr>
          <p:spPr>
            <a:xfrm>
              <a:off x="912" y="912"/>
              <a:ext cx="192" cy="0"/>
            </a:xfrm>
            <a:prstGeom prst="line">
              <a:avLst/>
            </a:prstGeom>
            <a:ln w="28575" cap="flat" cmpd="sng">
              <a:solidFill>
                <a:schemeClr val="tx1"/>
              </a:solidFill>
              <a:prstDash val="solid"/>
              <a:headEnd type="none" w="med" len="med"/>
              <a:tailEnd type="none" w="med" len="med"/>
            </a:ln>
          </p:spPr>
        </p:sp>
      </p:grpSp>
      <p:sp>
        <p:nvSpPr>
          <p:cNvPr id="6154" name="文本框 6153"/>
          <p:cNvSpPr txBox="1"/>
          <p:nvPr/>
        </p:nvSpPr>
        <p:spPr>
          <a:xfrm>
            <a:off x="611188" y="3500438"/>
            <a:ext cx="1223962" cy="457200"/>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碳原子</a:t>
            </a:r>
            <a:r>
              <a:rPr lang="en-US" altLang="zh-CN" sz="2400" b="1">
                <a:latin typeface="Arial" panose="020B0604020202020204" pitchFamily="34" charset="0"/>
              </a:rPr>
              <a:t>:</a:t>
            </a:r>
            <a:endParaRPr lang="en-US" altLang="zh-CN" sz="2400" b="1">
              <a:latin typeface="Arial" panose="020B0604020202020204" pitchFamily="34" charset="0"/>
            </a:endParaRPr>
          </a:p>
        </p:txBody>
      </p:sp>
      <p:pic>
        <p:nvPicPr>
          <p:cNvPr id="6156" name="图片 6155" descr="2s22p2[1]"/>
          <p:cNvPicPr>
            <a:picLocks noChangeAspect="1"/>
          </p:cNvPicPr>
          <p:nvPr/>
        </p:nvPicPr>
        <p:blipFill>
          <a:blip r:embed="rId1"/>
          <a:stretch>
            <a:fillRect/>
          </a:stretch>
        </p:blipFill>
        <p:spPr>
          <a:xfrm>
            <a:off x="1979613" y="3500438"/>
            <a:ext cx="863600" cy="506412"/>
          </a:xfrm>
          <a:prstGeom prst="rect">
            <a:avLst/>
          </a:prstGeom>
          <a:noFill/>
          <a:ln w="9525">
            <a:noFill/>
          </a:ln>
        </p:spPr>
      </p:pic>
      <p:pic>
        <p:nvPicPr>
          <p:cNvPr id="6157" name="图片 6156"/>
          <p:cNvPicPr>
            <a:picLocks noChangeAspect="1"/>
          </p:cNvPicPr>
          <p:nvPr/>
        </p:nvPicPr>
        <p:blipFill>
          <a:blip r:embed="rId2"/>
          <a:stretch>
            <a:fillRect/>
          </a:stretch>
        </p:blipFill>
        <p:spPr>
          <a:xfrm>
            <a:off x="3276600" y="3284538"/>
            <a:ext cx="1422400" cy="800100"/>
          </a:xfrm>
          <a:prstGeom prst="rect">
            <a:avLst/>
          </a:prstGeom>
          <a:noFill/>
          <a:ln w="9525">
            <a:noFill/>
          </a:ln>
        </p:spPr>
      </p:pic>
      <p:pic>
        <p:nvPicPr>
          <p:cNvPr id="6159" name="图片 6158" descr="10-44"/>
          <p:cNvPicPr>
            <a:picLocks noChangeAspect="1"/>
          </p:cNvPicPr>
          <p:nvPr/>
        </p:nvPicPr>
        <p:blipFill>
          <a:blip r:embed="rId3"/>
          <a:stretch>
            <a:fillRect/>
          </a:stretch>
        </p:blipFill>
        <p:spPr>
          <a:xfrm>
            <a:off x="1619250" y="4437063"/>
            <a:ext cx="4608513" cy="14017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additive="base">
                                        <p:cTn id="12" dur="500" fill="hold"/>
                                        <p:tgtEl>
                                          <p:spTgt spid="6154"/>
                                        </p:tgtEl>
                                        <p:attrNameLst>
                                          <p:attrName>ppt_x</p:attrName>
                                        </p:attrNameLst>
                                      </p:cBhvr>
                                      <p:tavLst>
                                        <p:tav tm="0">
                                          <p:val>
                                            <p:strVal val="#ppt_x"/>
                                          </p:val>
                                        </p:tav>
                                        <p:tav tm="100000">
                                          <p:val>
                                            <p:strVal val="#ppt_x"/>
                                          </p:val>
                                        </p:tav>
                                      </p:tavLst>
                                    </p:anim>
                                    <p:anim calcmode="lin" valueType="num">
                                      <p:cBhvr additive="base">
                                        <p:cTn id="13"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56"/>
                                        </p:tgtEl>
                                        <p:attrNameLst>
                                          <p:attrName>style.visibility</p:attrName>
                                        </p:attrNameLst>
                                      </p:cBhvr>
                                      <p:to>
                                        <p:strVal val="visible"/>
                                      </p:to>
                                    </p:set>
                                    <p:anim calcmode="lin" valueType="num">
                                      <p:cBhvr additive="base">
                                        <p:cTn id="18" dur="500" fill="hold"/>
                                        <p:tgtEl>
                                          <p:spTgt spid="6156"/>
                                        </p:tgtEl>
                                        <p:attrNameLst>
                                          <p:attrName>ppt_x</p:attrName>
                                        </p:attrNameLst>
                                      </p:cBhvr>
                                      <p:tavLst>
                                        <p:tav tm="0">
                                          <p:val>
                                            <p:strVal val="#ppt_x"/>
                                          </p:val>
                                        </p:tav>
                                        <p:tav tm="100000">
                                          <p:val>
                                            <p:strVal val="#ppt_x"/>
                                          </p:val>
                                        </p:tav>
                                      </p:tavLst>
                                    </p:anim>
                                    <p:anim calcmode="lin" valueType="num">
                                      <p:cBhvr additive="base">
                                        <p:cTn id="19"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500" fill="hold"/>
                                        <p:tgtEl>
                                          <p:spTgt spid="6157"/>
                                        </p:tgtEl>
                                        <p:attrNameLst>
                                          <p:attrName>ppt_x</p:attrName>
                                        </p:attrNameLst>
                                      </p:cBhvr>
                                      <p:tavLst>
                                        <p:tav tm="0">
                                          <p:val>
                                            <p:strVal val="#ppt_x"/>
                                          </p:val>
                                        </p:tav>
                                        <p:tav tm="100000">
                                          <p:val>
                                            <p:strVal val="#ppt_x"/>
                                          </p:val>
                                        </p:tav>
                                      </p:tavLst>
                                    </p:anim>
                                    <p:anim calcmode="lin" valueType="num">
                                      <p:cBhvr additive="base">
                                        <p:cTn id="25"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59"/>
                                        </p:tgtEl>
                                        <p:attrNameLst>
                                          <p:attrName>style.visibility</p:attrName>
                                        </p:attrNameLst>
                                      </p:cBhvr>
                                      <p:to>
                                        <p:strVal val="visible"/>
                                      </p:to>
                                    </p:set>
                                    <p:anim calcmode="lin" valueType="num">
                                      <p:cBhvr additive="base">
                                        <p:cTn id="30" dur="500" fill="hold"/>
                                        <p:tgtEl>
                                          <p:spTgt spid="6159"/>
                                        </p:tgtEl>
                                        <p:attrNameLst>
                                          <p:attrName>ppt_x</p:attrName>
                                        </p:attrNameLst>
                                      </p:cBhvr>
                                      <p:tavLst>
                                        <p:tav tm="0">
                                          <p:val>
                                            <p:strVal val="#ppt_x"/>
                                          </p:val>
                                        </p:tav>
                                        <p:tav tm="100000">
                                          <p:val>
                                            <p:strVal val="#ppt_x"/>
                                          </p:val>
                                        </p:tav>
                                      </p:tavLst>
                                    </p:anim>
                                    <p:anim calcmode="lin" valueType="num">
                                      <p:cBhvr additive="base">
                                        <p:cTn id="31"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2" name="组合 7171"/>
          <p:cNvGrpSpPr/>
          <p:nvPr/>
        </p:nvGrpSpPr>
        <p:grpSpPr>
          <a:xfrm>
            <a:off x="0" y="0"/>
            <a:ext cx="8534400" cy="1979613"/>
            <a:chOff x="96" y="2160"/>
            <a:chExt cx="5376" cy="1247"/>
          </a:xfrm>
        </p:grpSpPr>
        <p:sp>
          <p:nvSpPr>
            <p:cNvPr id="7173" name="文本框 7172"/>
            <p:cNvSpPr txBox="1"/>
            <p:nvPr/>
          </p:nvSpPr>
          <p:spPr>
            <a:xfrm>
              <a:off x="96" y="2160"/>
              <a:ext cx="5376" cy="1247"/>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为了解决这一矛盾，鲍林提出了</a:t>
              </a:r>
              <a:r>
                <a:rPr lang="zh-CN" altLang="en-US" sz="2400" b="1" dirty="0">
                  <a:solidFill>
                    <a:schemeClr val="tx1"/>
                  </a:solidFill>
                  <a:latin typeface="Times New Roman" panose="02020603050405020304" pitchFamily="18" charset="0"/>
                </a:rPr>
                <a:t>杂化轨道理论</a:t>
              </a:r>
              <a:r>
                <a:rPr lang="zh-CN" altLang="en-US" sz="2400" b="1" dirty="0">
                  <a:solidFill>
                    <a:srgbClr val="FF0000"/>
                  </a:solidFill>
                  <a:latin typeface="Times New Roman" panose="02020603050405020304" pitchFamily="18" charset="0"/>
                </a:rPr>
                <a:t>，它的要点是：当碳原子与</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个氢原子形成甲烷分子时，碳原子的</a:t>
              </a:r>
              <a:r>
                <a:rPr lang="en-US" altLang="zh-CN" sz="2400" b="1" dirty="0">
                  <a:solidFill>
                    <a:srgbClr val="FF0000"/>
                  </a:solidFill>
                  <a:latin typeface="Times New Roman" panose="02020603050405020304" pitchFamily="18" charset="0"/>
                </a:rPr>
                <a:t>2s</a:t>
              </a:r>
              <a:r>
                <a:rPr lang="zh-CN" altLang="en-US" sz="2400" b="1" dirty="0">
                  <a:solidFill>
                    <a:srgbClr val="FF0000"/>
                  </a:solidFill>
                  <a:latin typeface="Times New Roman" panose="02020603050405020304" pitchFamily="18" charset="0"/>
                </a:rPr>
                <a:t>轨道和</a:t>
              </a:r>
              <a:r>
                <a:rPr lang="en-US" altLang="zh-CN" sz="2400" b="1" dirty="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2p</a:t>
              </a:r>
              <a:r>
                <a:rPr lang="zh-CN" altLang="en-US" sz="2400" b="1" dirty="0">
                  <a:solidFill>
                    <a:srgbClr val="FF0000"/>
                  </a:solidFill>
                  <a:latin typeface="Times New Roman" panose="02020603050405020304" pitchFamily="18" charset="0"/>
                </a:rPr>
                <a:t>轨道会发生混杂，混杂时保持轨道总数不变，得到</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个相同的</a:t>
              </a:r>
              <a:r>
                <a:rPr lang="en-US" altLang="zh-CN" sz="2400" b="1" dirty="0">
                  <a:solidFill>
                    <a:srgbClr val="FF0000"/>
                  </a:solidFill>
                  <a:latin typeface="Times New Roman" panose="02020603050405020304" pitchFamily="18" charset="0"/>
                </a:rPr>
                <a:t>sp3</a:t>
              </a:r>
              <a:r>
                <a:rPr lang="zh-CN" altLang="en-US" sz="2400" b="1" dirty="0">
                  <a:solidFill>
                    <a:srgbClr val="FF0000"/>
                  </a:solidFill>
                  <a:latin typeface="Times New Roman" panose="02020603050405020304" pitchFamily="18" charset="0"/>
                </a:rPr>
                <a:t>杂化轨道，夹角</a:t>
              </a:r>
              <a:r>
                <a:rPr lang="en-US" altLang="zh-CN" sz="2400" b="1">
                  <a:solidFill>
                    <a:srgbClr val="FF0000"/>
                  </a:solidFill>
                  <a:latin typeface="Times New Roman" panose="02020603050405020304" pitchFamily="18" charset="0"/>
                </a:rPr>
                <a:t>109 </a:t>
              </a:r>
              <a:r>
                <a:rPr lang="en-US" altLang="zh-CN" sz="2800" b="1">
                  <a:solidFill>
                    <a:srgbClr val="FF0000"/>
                  </a:solidFill>
                  <a:latin typeface="Times New Roman" panose="02020603050405020304" pitchFamily="18" charset="0"/>
                  <a:sym typeface="Symbol" panose="05050102010706020507" pitchFamily="18" charset="2"/>
                </a:rPr>
                <a:t></a:t>
              </a:r>
              <a:r>
                <a:rPr lang="en-US" altLang="zh-CN" sz="2400" b="1">
                  <a:solidFill>
                    <a:srgbClr val="FF0000"/>
                  </a:solidFill>
                  <a:latin typeface="Times New Roman" panose="02020603050405020304" pitchFamily="18" charset="0"/>
                </a:rPr>
                <a:t> 28 </a:t>
              </a:r>
              <a:r>
                <a:rPr lang="en-US" altLang="zh-CN" sz="2400" b="1" baseline="3000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 </a:t>
              </a:r>
              <a:r>
                <a:rPr lang="zh-CN" altLang="en-US" sz="2400" b="1" dirty="0">
                  <a:solidFill>
                    <a:srgbClr val="FF0000"/>
                  </a:solidFill>
                  <a:latin typeface="Times New Roman" panose="02020603050405020304" pitchFamily="18" charset="0"/>
                </a:rPr>
                <a:t>，表示这</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个轨道是由</a:t>
              </a:r>
              <a:r>
                <a:rPr lang="en-US" altLang="zh-CN" sz="2400" b="1" dirty="0">
                  <a:solidFill>
                    <a:srgbClr val="FF0000"/>
                  </a:solidFill>
                  <a:latin typeface="Times New Roman" panose="02020603050405020304" pitchFamily="18" charset="0"/>
                </a:rPr>
                <a:t>1</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s</a:t>
              </a:r>
              <a:r>
                <a:rPr lang="zh-CN" altLang="en-US" sz="2400" b="1" dirty="0">
                  <a:solidFill>
                    <a:srgbClr val="FF0000"/>
                  </a:solidFill>
                  <a:latin typeface="Times New Roman" panose="02020603050405020304" pitchFamily="18" charset="0"/>
                </a:rPr>
                <a:t>轨道和</a:t>
              </a:r>
              <a:r>
                <a:rPr lang="en-US" altLang="zh-CN" sz="2400" b="1" dirty="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轨道杂化形成的如下图所示：</a:t>
              </a:r>
              <a:endParaRPr lang="zh-CN" altLang="en-US" sz="2400" b="1" dirty="0">
                <a:solidFill>
                  <a:srgbClr val="FF0000"/>
                </a:solidFill>
                <a:latin typeface="Times New Roman" panose="02020603050405020304" pitchFamily="18" charset="0"/>
              </a:endParaRPr>
            </a:p>
          </p:txBody>
        </p:sp>
        <p:sp>
          <p:nvSpPr>
            <p:cNvPr id="7174" name="直接连接符 7173"/>
            <p:cNvSpPr/>
            <p:nvPr/>
          </p:nvSpPr>
          <p:spPr>
            <a:xfrm>
              <a:off x="1920" y="2880"/>
              <a:ext cx="2112" cy="0"/>
            </a:xfrm>
            <a:prstGeom prst="line">
              <a:avLst/>
            </a:prstGeom>
            <a:ln w="28575" cap="flat" cmpd="sng">
              <a:solidFill>
                <a:srgbClr val="FF0000"/>
              </a:solidFill>
              <a:prstDash val="solid"/>
              <a:headEnd type="none" w="med" len="med"/>
              <a:tailEnd type="none" w="med" len="med"/>
            </a:ln>
          </p:spPr>
        </p:sp>
      </p:grpSp>
      <p:pic>
        <p:nvPicPr>
          <p:cNvPr id="7175" name="图片 7174" descr="20"/>
          <p:cNvPicPr>
            <a:picLocks noChangeAspect="1"/>
          </p:cNvPicPr>
          <p:nvPr/>
        </p:nvPicPr>
        <p:blipFill>
          <a:blip r:embed="rId1">
            <a:lum bright="-41998" contrast="78000"/>
          </a:blip>
          <a:srcRect l="2299" t="3279" r="3448" b="13115"/>
          <a:stretch>
            <a:fillRect/>
          </a:stretch>
        </p:blipFill>
        <p:spPr>
          <a:xfrm>
            <a:off x="0" y="2060575"/>
            <a:ext cx="9144000" cy="46085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7" name="图片 8196" descr="10-72"/>
          <p:cNvPicPr>
            <a:picLocks noChangeAspect="1"/>
          </p:cNvPicPr>
          <p:nvPr/>
        </p:nvPicPr>
        <p:blipFill>
          <a:blip r:embed="rId1"/>
          <a:stretch>
            <a:fillRect/>
          </a:stretch>
        </p:blipFill>
        <p:spPr>
          <a:xfrm>
            <a:off x="0" y="0"/>
            <a:ext cx="9144000" cy="2054225"/>
          </a:xfrm>
          <a:prstGeom prst="rect">
            <a:avLst/>
          </a:prstGeom>
          <a:noFill/>
          <a:ln w="9525">
            <a:noFill/>
          </a:ln>
        </p:spPr>
      </p:pic>
      <p:sp>
        <p:nvSpPr>
          <p:cNvPr id="8198" name="矩形 8197"/>
          <p:cNvSpPr/>
          <p:nvPr/>
        </p:nvSpPr>
        <p:spPr>
          <a:xfrm>
            <a:off x="0" y="2276475"/>
            <a:ext cx="9144000" cy="1552575"/>
          </a:xfrm>
          <a:prstGeom prst="rect">
            <a:avLst/>
          </a:prstGeom>
          <a:noFill/>
          <a:ln w="9525">
            <a:noFill/>
          </a:ln>
        </p:spPr>
        <p:txBody>
          <a:bodyPr>
            <a:spAutoFit/>
          </a:bodyPr>
          <a:p>
            <a:r>
              <a:rPr lang="zh-CN" altLang="en-US" sz="2400" b="1" dirty="0">
                <a:latin typeface="Arial" panose="020B0604020202020204" pitchFamily="34" charset="0"/>
              </a:rPr>
              <a:t>学习价层电子互斥理论知道</a:t>
            </a:r>
            <a:r>
              <a:rPr lang="en-US" altLang="zh-CN" sz="2400" b="1" dirty="0">
                <a:latin typeface="Arial" panose="020B0604020202020204" pitchFamily="34" charset="0"/>
              </a:rPr>
              <a:t>: NH3</a:t>
            </a:r>
            <a:r>
              <a:rPr lang="zh-CN" altLang="en-US" sz="2400" b="1" dirty="0">
                <a:latin typeface="Arial" panose="020B0604020202020204" pitchFamily="34" charset="0"/>
              </a:rPr>
              <a:t>和</a:t>
            </a:r>
            <a:r>
              <a:rPr lang="en-US" altLang="zh-CN" sz="2400" b="1" dirty="0">
                <a:latin typeface="Arial" panose="020B0604020202020204" pitchFamily="34" charset="0"/>
              </a:rPr>
              <a:t>H2O</a:t>
            </a:r>
            <a:r>
              <a:rPr lang="zh-CN" altLang="en-US" sz="2400" b="1" dirty="0">
                <a:latin typeface="Arial" panose="020B0604020202020204" pitchFamily="34" charset="0"/>
              </a:rPr>
              <a:t>的模型和甲烷分子一样</a:t>
            </a:r>
            <a:r>
              <a:rPr lang="en-US" altLang="zh-CN" sz="2400" b="1" dirty="0">
                <a:latin typeface="Arial" panose="020B0604020202020204" pitchFamily="34" charset="0"/>
              </a:rPr>
              <a:t>,</a:t>
            </a:r>
            <a:r>
              <a:rPr lang="zh-CN" altLang="en-US" sz="2400" b="1" dirty="0">
                <a:latin typeface="Arial" panose="020B0604020202020204" pitchFamily="34" charset="0"/>
              </a:rPr>
              <a:t>也是正四面体的</a:t>
            </a:r>
            <a:r>
              <a:rPr lang="en-US" altLang="zh-CN" sz="2400" b="1" dirty="0">
                <a:latin typeface="Arial" panose="020B0604020202020204" pitchFamily="34" charset="0"/>
              </a:rPr>
              <a:t>,</a:t>
            </a:r>
            <a:r>
              <a:rPr lang="zh-CN" altLang="en-US" sz="2400" b="1" dirty="0">
                <a:latin typeface="Arial" panose="020B0604020202020204" pitchFamily="34" charset="0"/>
              </a:rPr>
              <a:t>因此它们的中心原子也是</a:t>
            </a:r>
            <a:r>
              <a:rPr lang="en-US" altLang="zh-CN" sz="2400" b="1" dirty="0">
                <a:solidFill>
                  <a:srgbClr val="FF0000"/>
                </a:solidFill>
                <a:latin typeface="Arial" panose="020B0604020202020204" pitchFamily="34" charset="0"/>
              </a:rPr>
              <a:t>sp3</a:t>
            </a:r>
            <a:r>
              <a:rPr lang="zh-CN" altLang="en-US" sz="2400" b="1" dirty="0">
                <a:solidFill>
                  <a:srgbClr val="FF0000"/>
                </a:solidFill>
                <a:latin typeface="Arial" panose="020B0604020202020204" pitchFamily="34" charset="0"/>
              </a:rPr>
              <a:t>杂化</a:t>
            </a:r>
            <a:r>
              <a:rPr lang="zh-CN" altLang="en-US" sz="2400" b="1" dirty="0">
                <a:latin typeface="Arial" panose="020B0604020202020204" pitchFamily="34" charset="0"/>
              </a:rPr>
              <a:t>的</a:t>
            </a:r>
            <a:r>
              <a:rPr lang="en-US" altLang="zh-CN" sz="2400" b="1" dirty="0">
                <a:latin typeface="Arial" panose="020B0604020202020204" pitchFamily="34" charset="0"/>
              </a:rPr>
              <a:t>.</a:t>
            </a:r>
            <a:r>
              <a:rPr lang="zh-CN" altLang="en-US" sz="2400" b="1" dirty="0">
                <a:latin typeface="Arial" panose="020B0604020202020204" pitchFamily="34" charset="0"/>
              </a:rPr>
              <a:t>不同的是</a:t>
            </a:r>
            <a:r>
              <a:rPr lang="en-US" altLang="zh-CN" sz="2400" b="1">
                <a:latin typeface="Arial" panose="020B0604020202020204" pitchFamily="34" charset="0"/>
              </a:rPr>
              <a:t>NH</a:t>
            </a:r>
            <a:r>
              <a:rPr lang="en-US" altLang="zh-CN" sz="2400" b="1" baseline="-25000">
                <a:latin typeface="Arial" panose="020B0604020202020204" pitchFamily="34" charset="0"/>
              </a:rPr>
              <a:t>3</a:t>
            </a:r>
            <a:r>
              <a:rPr lang="zh-CN" altLang="en-US" sz="2400" b="1" dirty="0">
                <a:latin typeface="Arial" panose="020B0604020202020204" pitchFamily="34" charset="0"/>
              </a:rPr>
              <a:t>和</a:t>
            </a:r>
            <a:r>
              <a:rPr lang="en-US" altLang="zh-CN" sz="2400" b="1">
                <a:latin typeface="Arial" panose="020B0604020202020204" pitchFamily="34" charset="0"/>
              </a:rPr>
              <a:t>H</a:t>
            </a:r>
            <a:r>
              <a:rPr lang="en-US" altLang="zh-CN" sz="2400" b="1" baseline="-25000">
                <a:latin typeface="Arial" panose="020B0604020202020204" pitchFamily="34" charset="0"/>
              </a:rPr>
              <a:t>2</a:t>
            </a:r>
            <a:r>
              <a:rPr lang="en-US" altLang="zh-CN" sz="2400" b="1" dirty="0">
                <a:latin typeface="Arial" panose="020B0604020202020204" pitchFamily="34" charset="0"/>
              </a:rPr>
              <a:t>O</a:t>
            </a:r>
            <a:r>
              <a:rPr lang="zh-CN" altLang="en-US" sz="2400" b="1" dirty="0">
                <a:latin typeface="Arial" panose="020B0604020202020204" pitchFamily="34" charset="0"/>
              </a:rPr>
              <a:t>的中心原子的</a:t>
            </a:r>
            <a:r>
              <a:rPr lang="en-US" altLang="zh-CN" sz="2400" b="1" dirty="0">
                <a:latin typeface="Arial" panose="020B0604020202020204" pitchFamily="34" charset="0"/>
              </a:rPr>
              <a:t>4</a:t>
            </a:r>
            <a:r>
              <a:rPr lang="zh-CN" altLang="en-US" sz="2400" b="1" dirty="0">
                <a:latin typeface="Arial" panose="020B0604020202020204" pitchFamily="34" charset="0"/>
              </a:rPr>
              <a:t>个杂化轨道分别用于</a:t>
            </a:r>
            <a:r>
              <a:rPr lang="en-US" altLang="zh-CN" sz="2400" b="1" dirty="0">
                <a:latin typeface="Arial" panose="020B0604020202020204" pitchFamily="34" charset="0"/>
              </a:rPr>
              <a:t>s</a:t>
            </a:r>
            <a:r>
              <a:rPr lang="zh-CN" altLang="en-US" sz="2400" b="1" dirty="0">
                <a:latin typeface="Arial" panose="020B0604020202020204" pitchFamily="34" charset="0"/>
              </a:rPr>
              <a:t>键和孤对电子对，这样的</a:t>
            </a:r>
            <a:r>
              <a:rPr lang="en-US" altLang="zh-CN" sz="2400" b="1" dirty="0">
                <a:latin typeface="Arial" panose="020B0604020202020204" pitchFamily="34" charset="0"/>
              </a:rPr>
              <a:t>4</a:t>
            </a:r>
            <a:r>
              <a:rPr lang="zh-CN" altLang="en-US" sz="2400" b="1" dirty="0">
                <a:latin typeface="Arial" panose="020B0604020202020204" pitchFamily="34" charset="0"/>
              </a:rPr>
              <a:t>个杂化轨道显然有差别</a:t>
            </a:r>
            <a:endParaRPr lang="zh-CN" altLang="en-US" sz="2400" b="1" dirty="0">
              <a:latin typeface="Arial" panose="020B0604020202020204" pitchFamily="34" charset="0"/>
            </a:endParaRPr>
          </a:p>
        </p:txBody>
      </p:sp>
      <p:pic>
        <p:nvPicPr>
          <p:cNvPr id="8200" name="图片 8199"/>
          <p:cNvPicPr>
            <a:picLocks noChangeAspect="1"/>
          </p:cNvPicPr>
          <p:nvPr/>
        </p:nvPicPr>
        <p:blipFill>
          <a:blip r:embed="rId2"/>
          <a:stretch>
            <a:fillRect/>
          </a:stretch>
        </p:blipFill>
        <p:spPr>
          <a:xfrm>
            <a:off x="900113" y="3860800"/>
            <a:ext cx="4895850" cy="299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additive="base">
                                        <p:cTn id="19" dur="500" fill="hold"/>
                                        <p:tgtEl>
                                          <p:spTgt spid="8200"/>
                                        </p:tgtEl>
                                        <p:attrNameLst>
                                          <p:attrName>ppt_x</p:attrName>
                                        </p:attrNameLst>
                                      </p:cBhvr>
                                      <p:tavLst>
                                        <p:tav tm="0">
                                          <p:val>
                                            <p:strVal val="#ppt_x"/>
                                          </p:val>
                                        </p:tav>
                                        <p:tav tm="100000">
                                          <p:val>
                                            <p:strVal val="#ppt_x"/>
                                          </p:val>
                                        </p:tav>
                                      </p:tavLst>
                                    </p:anim>
                                    <p:anim calcmode="lin" valueType="num">
                                      <p:cBhvr additive="base">
                                        <p:cTn id="20"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429" name="组合 15428"/>
          <p:cNvGrpSpPr/>
          <p:nvPr/>
        </p:nvGrpSpPr>
        <p:grpSpPr>
          <a:xfrm>
            <a:off x="0" y="1484313"/>
            <a:ext cx="8534400" cy="5121275"/>
            <a:chOff x="144" y="432"/>
            <a:chExt cx="5376" cy="3226"/>
          </a:xfrm>
        </p:grpSpPr>
        <p:sp>
          <p:nvSpPr>
            <p:cNvPr id="15362" name="矩形 15361"/>
            <p:cNvSpPr/>
            <p:nvPr/>
          </p:nvSpPr>
          <p:spPr>
            <a:xfrm>
              <a:off x="144" y="432"/>
              <a:ext cx="5376" cy="794"/>
            </a:xfrm>
            <a:prstGeom prst="rect">
              <a:avLst/>
            </a:prstGeom>
            <a:noFill/>
            <a:ln w="9525">
              <a:noFill/>
            </a:ln>
          </p:spPr>
          <p:txBody>
            <a:bodyPr>
              <a:spAutoFit/>
            </a:bodyPr>
            <a:p>
              <a:pPr>
                <a:spcBef>
                  <a:spcPct val="20000"/>
                </a:spcBef>
              </a:pPr>
              <a:r>
                <a:rPr lang="en-US" altLang="zh-CN" sz="2400" b="1" i="1">
                  <a:solidFill>
                    <a:srgbClr val="FF0000"/>
                  </a:solidFill>
                  <a:latin typeface="Times New Roman" panose="02020603050405020304" pitchFamily="18" charset="0"/>
                </a:rPr>
                <a:t>sp</a:t>
              </a:r>
              <a:r>
                <a:rPr lang="zh-CN" altLang="zh-CN" sz="2400" b="1" dirty="0">
                  <a:solidFill>
                    <a:srgbClr val="FF0000"/>
                  </a:solidFill>
                  <a:latin typeface="Times New Roman" panose="02020603050405020304" pitchFamily="18" charset="0"/>
                </a:rPr>
                <a:t> 杂化</a:t>
              </a:r>
              <a:endParaRPr lang="zh-CN" altLang="zh-CN" sz="2400" b="1" dirty="0">
                <a:solidFill>
                  <a:srgbClr val="FF0000"/>
                </a:solidFill>
                <a:latin typeface="Times New Roman" panose="02020603050405020304" pitchFamily="18" charset="0"/>
              </a:endParaRPr>
            </a:p>
            <a:p>
              <a:pPr>
                <a:spcBef>
                  <a:spcPct val="20000"/>
                </a:spcBef>
              </a:pPr>
              <a:r>
                <a:rPr lang="zh-CN" altLang="zh-CN" sz="2400" b="1" dirty="0">
                  <a:latin typeface="Times New Roman" panose="02020603050405020304" pitchFamily="18" charset="0"/>
                </a:rPr>
                <a:t>        同一原子中 </a:t>
              </a:r>
              <a:r>
                <a:rPr lang="en-US" altLang="zh-CN" sz="2400" b="1" i="1" err="1">
                  <a:latin typeface="Times New Roman" panose="02020603050405020304" pitchFamily="18" charset="0"/>
                </a:rPr>
                <a:t>ns-np</a:t>
              </a:r>
              <a:r>
                <a:rPr lang="zh-CN" altLang="zh-CN" sz="2400" b="1" dirty="0">
                  <a:latin typeface="Times New Roman" panose="02020603050405020304" pitchFamily="18" charset="0"/>
                </a:rPr>
                <a:t> 杂化成新轨道；一个 </a:t>
              </a:r>
              <a:r>
                <a:rPr lang="en-US" altLang="zh-CN" sz="2400" b="1" i="1">
                  <a:latin typeface="Times New Roman" panose="02020603050405020304" pitchFamily="18" charset="0"/>
                </a:rPr>
                <a:t>s</a:t>
              </a:r>
              <a:r>
                <a:rPr lang="zh-CN" altLang="zh-CN" sz="2400" b="1" dirty="0">
                  <a:latin typeface="Times New Roman" panose="02020603050405020304" pitchFamily="18" charset="0"/>
                </a:rPr>
                <a:t> 轨道和一个</a:t>
              </a:r>
              <a:r>
                <a:rPr lang="zh-CN" altLang="zh-CN" sz="2400" b="1" i="1" dirty="0">
                  <a:latin typeface="Times New Roman" panose="02020603050405020304" pitchFamily="18" charset="0"/>
                </a:rPr>
                <a:t> </a:t>
              </a:r>
              <a:r>
                <a:rPr lang="en-US" altLang="zh-CN" sz="2400" b="1" i="1">
                  <a:latin typeface="Times New Roman" panose="02020603050405020304" pitchFamily="18" charset="0"/>
                </a:rPr>
                <a:t>p </a:t>
              </a:r>
              <a:r>
                <a:rPr lang="zh-CN" altLang="en-US" sz="2400" b="1" dirty="0">
                  <a:latin typeface="Times New Roman" panose="02020603050405020304" pitchFamily="18" charset="0"/>
                </a:rPr>
                <a:t>轨道杂化组合成两个新的  </a:t>
              </a:r>
              <a:r>
                <a:rPr lang="en-US" altLang="zh-CN" sz="2400" b="1" i="1">
                  <a:latin typeface="Times New Roman" panose="02020603050405020304" pitchFamily="18" charset="0"/>
                </a:rPr>
                <a:t>sp</a:t>
              </a:r>
              <a:r>
                <a:rPr lang="en-US" altLang="zh-CN" sz="2400" b="1" dirty="0">
                  <a:latin typeface="Times New Roman" panose="02020603050405020304" pitchFamily="18" charset="0"/>
                </a:rPr>
                <a:t> </a:t>
              </a:r>
              <a:r>
                <a:rPr lang="zh-CN" altLang="en-US" sz="2400" b="1" dirty="0">
                  <a:latin typeface="Times New Roman" panose="02020603050405020304" pitchFamily="18" charset="0"/>
                </a:rPr>
                <a:t>杂化轨道。</a:t>
              </a:r>
              <a:endParaRPr lang="zh-CN" altLang="en-US" sz="2400" b="1" dirty="0">
                <a:latin typeface="Times New Roman" panose="02020603050405020304" pitchFamily="18" charset="0"/>
              </a:endParaRPr>
            </a:p>
          </p:txBody>
        </p:sp>
        <p:sp>
          <p:nvSpPr>
            <p:cNvPr id="15363" name="云形标注 15362"/>
            <p:cNvSpPr/>
            <p:nvPr/>
          </p:nvSpPr>
          <p:spPr>
            <a:xfrm>
              <a:off x="295" y="1253"/>
              <a:ext cx="624" cy="384"/>
            </a:xfrm>
            <a:prstGeom prst="cloudCallout">
              <a:avLst>
                <a:gd name="adj1" fmla="val 47917"/>
                <a:gd name="adj2" fmla="val 18750"/>
              </a:avLst>
            </a:prstGeom>
            <a:solidFill>
              <a:schemeClr val="accent1"/>
            </a:solidFill>
            <a:ln w="9525" cap="flat" cmpd="sng">
              <a:solidFill>
                <a:schemeClr val="tx1"/>
              </a:solidFill>
              <a:prstDash val="solid"/>
              <a:headEnd type="none" w="med" len="med"/>
              <a:tailEnd type="none" w="med" len="med"/>
            </a:ln>
          </p:spPr>
          <p:txBody>
            <a:bodyPr/>
            <a:p>
              <a:pPr algn="ctr"/>
              <a:r>
                <a:rPr lang="zh-CN" altLang="en-US" sz="2400" b="1" dirty="0">
                  <a:latin typeface="Times New Roman" panose="02020603050405020304" pitchFamily="18" charset="0"/>
                </a:rPr>
                <a:t>例</a:t>
              </a:r>
              <a:r>
                <a:rPr lang="zh-CN" altLang="en-US" sz="2400" b="1" dirty="0">
                  <a:solidFill>
                    <a:schemeClr val="hlink"/>
                  </a:solidFill>
                  <a:latin typeface="Times New Roman" panose="02020603050405020304" pitchFamily="18" charset="0"/>
                </a:rPr>
                <a:t>：</a:t>
              </a:r>
              <a:endParaRPr lang="zh-CN" altLang="en-US" sz="2400" b="1">
                <a:solidFill>
                  <a:schemeClr val="hlink"/>
                </a:solidFill>
                <a:latin typeface="Times New Roman" panose="02020603050405020304" pitchFamily="18" charset="0"/>
              </a:endParaRPr>
            </a:p>
          </p:txBody>
        </p:sp>
        <p:sp>
          <p:nvSpPr>
            <p:cNvPr id="15364" name="文本框 15363"/>
            <p:cNvSpPr txBox="1"/>
            <p:nvPr/>
          </p:nvSpPr>
          <p:spPr>
            <a:xfrm>
              <a:off x="1392" y="1248"/>
              <a:ext cx="1560" cy="327"/>
            </a:xfrm>
            <a:prstGeom prst="rect">
              <a:avLst/>
            </a:prstGeom>
            <a:noFill/>
            <a:ln w="9525">
              <a:noFill/>
            </a:ln>
          </p:spPr>
          <p:txBody>
            <a:bodyPr wrap="none" anchor="t">
              <a:spAutoFit/>
            </a:bodyPr>
            <a:p>
              <a:r>
                <a:rPr lang="en-US" altLang="zh-CN" sz="2800" b="1">
                  <a:solidFill>
                    <a:srgbClr val="FF3300"/>
                  </a:solidFill>
                  <a:latin typeface="Times New Roman" panose="02020603050405020304" pitchFamily="18" charset="0"/>
                  <a:ea typeface="楷体_GB2312" pitchFamily="49" charset="-122"/>
                </a:rPr>
                <a:t>BeCl</a:t>
              </a:r>
              <a:r>
                <a:rPr lang="en-US" altLang="zh-CN" sz="2800" b="1" baseline="-25000">
                  <a:solidFill>
                    <a:srgbClr val="FF3300"/>
                  </a:solidFill>
                  <a:latin typeface="Times New Roman" panose="02020603050405020304" pitchFamily="18" charset="0"/>
                  <a:ea typeface="楷体_GB2312" pitchFamily="49" charset="-122"/>
                </a:rPr>
                <a:t>2</a:t>
              </a:r>
              <a:r>
                <a:rPr lang="zh-CN" altLang="en-US" sz="2800" b="1" dirty="0">
                  <a:solidFill>
                    <a:srgbClr val="FF3300"/>
                  </a:solidFill>
                  <a:latin typeface="楷体_GB2312" pitchFamily="49" charset="-122"/>
                  <a:ea typeface="楷体_GB2312" pitchFamily="49" charset="-122"/>
                </a:rPr>
                <a:t>分子形成</a:t>
              </a:r>
              <a:endParaRPr lang="zh-CN" altLang="en-US" sz="2800" b="1" dirty="0">
                <a:solidFill>
                  <a:srgbClr val="FF3300"/>
                </a:solidFill>
                <a:latin typeface="楷体_GB2312" pitchFamily="49" charset="-122"/>
                <a:ea typeface="楷体_GB2312" pitchFamily="49" charset="-122"/>
              </a:endParaRPr>
            </a:p>
          </p:txBody>
        </p:sp>
        <p:sp>
          <p:nvSpPr>
            <p:cNvPr id="15365" name="矩形 15364"/>
            <p:cNvSpPr/>
            <p:nvPr/>
          </p:nvSpPr>
          <p:spPr>
            <a:xfrm>
              <a:off x="2352" y="1584"/>
              <a:ext cx="624" cy="720"/>
            </a:xfrm>
            <a:prstGeom prst="rect">
              <a:avLst/>
            </a:prstGeom>
            <a:solidFill>
              <a:schemeClr val="tx1">
                <a:alpha val="50000"/>
              </a:schemeClr>
            </a:solidFill>
            <a:ln w="12700" cap="flat" cmpd="sng">
              <a:solidFill>
                <a:schemeClr val="folHlink"/>
              </a:solidFill>
              <a:prstDash val="solid"/>
              <a:miter/>
              <a:headEnd type="none" w="med" len="med"/>
              <a:tailEnd type="none" w="med" len="med"/>
            </a:ln>
          </p:spPr>
          <p:txBody>
            <a:bodyPr/>
            <a:p>
              <a:endParaRPr lang="zh-CN" altLang="en-US"/>
            </a:p>
          </p:txBody>
        </p:sp>
        <p:sp>
          <p:nvSpPr>
            <p:cNvPr id="15366" name="直接连接符 15365"/>
            <p:cNvSpPr/>
            <p:nvPr/>
          </p:nvSpPr>
          <p:spPr>
            <a:xfrm>
              <a:off x="1728" y="2122"/>
              <a:ext cx="432" cy="0"/>
            </a:xfrm>
            <a:prstGeom prst="line">
              <a:avLst/>
            </a:prstGeom>
            <a:ln w="28575" cap="flat" cmpd="sng">
              <a:solidFill>
                <a:srgbClr val="FF0000"/>
              </a:solidFill>
              <a:prstDash val="solid"/>
              <a:headEnd type="none" w="med" len="med"/>
              <a:tailEnd type="triangle" w="med" len="med"/>
            </a:ln>
          </p:spPr>
        </p:sp>
        <p:sp>
          <p:nvSpPr>
            <p:cNvPr id="15367" name="文本框 15366"/>
            <p:cNvSpPr txBox="1"/>
            <p:nvPr/>
          </p:nvSpPr>
          <p:spPr>
            <a:xfrm>
              <a:off x="1680" y="187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激发</a:t>
              </a:r>
              <a:endParaRPr lang="zh-CN" altLang="en-US" sz="2000" b="1">
                <a:latin typeface="Times New Roman" panose="02020603050405020304" pitchFamily="18" charset="0"/>
              </a:endParaRPr>
            </a:p>
          </p:txBody>
        </p:sp>
        <p:sp>
          <p:nvSpPr>
            <p:cNvPr id="15368" name="矩形 15367"/>
            <p:cNvSpPr/>
            <p:nvPr/>
          </p:nvSpPr>
          <p:spPr>
            <a:xfrm>
              <a:off x="240" y="202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5369" name="组合 15368"/>
            <p:cNvGrpSpPr/>
            <p:nvPr/>
          </p:nvGrpSpPr>
          <p:grpSpPr>
            <a:xfrm>
              <a:off x="336" y="2074"/>
              <a:ext cx="48" cy="192"/>
              <a:chOff x="912" y="2400"/>
              <a:chExt cx="48" cy="192"/>
            </a:xfrm>
          </p:grpSpPr>
          <p:sp>
            <p:nvSpPr>
              <p:cNvPr id="15370" name="直接连接符 15369"/>
              <p:cNvSpPr/>
              <p:nvPr/>
            </p:nvSpPr>
            <p:spPr>
              <a:xfrm flipV="1">
                <a:off x="912" y="2400"/>
                <a:ext cx="0" cy="192"/>
              </a:xfrm>
              <a:prstGeom prst="line">
                <a:avLst/>
              </a:prstGeom>
              <a:ln w="19050" cap="flat" cmpd="sng">
                <a:solidFill>
                  <a:schemeClr val="tx1"/>
                </a:solidFill>
                <a:prstDash val="solid"/>
                <a:headEnd type="none" w="med" len="med"/>
                <a:tailEnd type="triangle" w="med" len="med"/>
              </a:ln>
            </p:spPr>
          </p:sp>
          <p:sp>
            <p:nvSpPr>
              <p:cNvPr id="15371" name="直接连接符 15370"/>
              <p:cNvSpPr/>
              <p:nvPr/>
            </p:nvSpPr>
            <p:spPr>
              <a:xfrm flipH="1">
                <a:off x="960" y="2400"/>
                <a:ext cx="0" cy="192"/>
              </a:xfrm>
              <a:prstGeom prst="line">
                <a:avLst/>
              </a:prstGeom>
              <a:ln w="19050" cap="flat" cmpd="sng">
                <a:solidFill>
                  <a:schemeClr val="tx1"/>
                </a:solidFill>
                <a:prstDash val="solid"/>
                <a:headEnd type="none" w="med" len="med"/>
                <a:tailEnd type="triangle" w="med" len="med"/>
              </a:ln>
            </p:spPr>
          </p:sp>
        </p:grpSp>
        <p:sp>
          <p:nvSpPr>
            <p:cNvPr id="15372" name="矩形 15371"/>
            <p:cNvSpPr/>
            <p:nvPr/>
          </p:nvSpPr>
          <p:spPr>
            <a:xfrm>
              <a:off x="62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3" name="矩形 15372"/>
            <p:cNvSpPr/>
            <p:nvPr/>
          </p:nvSpPr>
          <p:spPr>
            <a:xfrm>
              <a:off x="86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4" name="矩形 15373"/>
            <p:cNvSpPr/>
            <p:nvPr/>
          </p:nvSpPr>
          <p:spPr>
            <a:xfrm>
              <a:off x="110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5" name="文本框 15374"/>
            <p:cNvSpPr txBox="1"/>
            <p:nvPr/>
          </p:nvSpPr>
          <p:spPr>
            <a:xfrm>
              <a:off x="240" y="1776"/>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5376" name="文本框 15375"/>
            <p:cNvSpPr txBox="1"/>
            <p:nvPr/>
          </p:nvSpPr>
          <p:spPr>
            <a:xfrm>
              <a:off x="864" y="1632"/>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5377" name="文本框 15376"/>
            <p:cNvSpPr txBox="1"/>
            <p:nvPr/>
          </p:nvSpPr>
          <p:spPr>
            <a:xfrm>
              <a:off x="528" y="2410"/>
              <a:ext cx="720" cy="250"/>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Be</a:t>
              </a:r>
              <a:r>
                <a:rPr lang="zh-CN" altLang="en-US" sz="2000" b="1" dirty="0">
                  <a:latin typeface="Times New Roman" panose="02020603050405020304" pitchFamily="18" charset="0"/>
                </a:rPr>
                <a:t>基态</a:t>
              </a:r>
              <a:endParaRPr lang="zh-CN" altLang="en-US" sz="2000" b="1">
                <a:latin typeface="Times New Roman" panose="02020603050405020304" pitchFamily="18" charset="0"/>
              </a:endParaRPr>
            </a:p>
          </p:txBody>
        </p:sp>
        <p:sp>
          <p:nvSpPr>
            <p:cNvPr id="15378" name="文本框 15377"/>
            <p:cNvSpPr txBox="1"/>
            <p:nvPr/>
          </p:nvSpPr>
          <p:spPr>
            <a:xfrm>
              <a:off x="2352" y="1680"/>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5379" name="文本框 15378"/>
            <p:cNvSpPr txBox="1"/>
            <p:nvPr/>
          </p:nvSpPr>
          <p:spPr>
            <a:xfrm>
              <a:off x="2976" y="1536"/>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5380" name="矩形 15379"/>
            <p:cNvSpPr/>
            <p:nvPr/>
          </p:nvSpPr>
          <p:spPr>
            <a:xfrm>
              <a:off x="273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1" name="矩形 15380"/>
            <p:cNvSpPr/>
            <p:nvPr/>
          </p:nvSpPr>
          <p:spPr>
            <a:xfrm>
              <a:off x="297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2" name="矩形 15381"/>
            <p:cNvSpPr/>
            <p:nvPr/>
          </p:nvSpPr>
          <p:spPr>
            <a:xfrm>
              <a:off x="321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3" name="矩形 15382"/>
            <p:cNvSpPr/>
            <p:nvPr/>
          </p:nvSpPr>
          <p:spPr>
            <a:xfrm>
              <a:off x="2352" y="193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4" name="直接连接符 15383"/>
            <p:cNvSpPr/>
            <p:nvPr/>
          </p:nvSpPr>
          <p:spPr>
            <a:xfrm flipV="1">
              <a:off x="2448" y="1968"/>
              <a:ext cx="0" cy="192"/>
            </a:xfrm>
            <a:prstGeom prst="line">
              <a:avLst/>
            </a:prstGeom>
            <a:ln w="19050" cap="flat" cmpd="sng">
              <a:solidFill>
                <a:schemeClr val="tx1"/>
              </a:solidFill>
              <a:prstDash val="solid"/>
              <a:headEnd type="none" w="med" len="med"/>
              <a:tailEnd type="triangle" w="med" len="med"/>
            </a:ln>
          </p:spPr>
        </p:sp>
        <p:sp>
          <p:nvSpPr>
            <p:cNvPr id="15385" name="直接连接符 15384"/>
            <p:cNvSpPr/>
            <p:nvPr/>
          </p:nvSpPr>
          <p:spPr>
            <a:xfrm flipH="1" flipV="1">
              <a:off x="2880" y="1824"/>
              <a:ext cx="0" cy="192"/>
            </a:xfrm>
            <a:prstGeom prst="line">
              <a:avLst/>
            </a:prstGeom>
            <a:ln w="19050" cap="flat" cmpd="sng">
              <a:solidFill>
                <a:schemeClr val="tx1"/>
              </a:solidFill>
              <a:prstDash val="solid"/>
              <a:headEnd type="none" w="med" len="med"/>
              <a:tailEnd type="triangle" w="med" len="med"/>
            </a:ln>
          </p:spPr>
        </p:sp>
        <p:sp>
          <p:nvSpPr>
            <p:cNvPr id="15386" name="文本框 15385"/>
            <p:cNvSpPr txBox="1"/>
            <p:nvPr/>
          </p:nvSpPr>
          <p:spPr>
            <a:xfrm>
              <a:off x="2592" y="2342"/>
              <a:ext cx="720"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激发态</a:t>
              </a:r>
              <a:endParaRPr lang="zh-CN" altLang="en-US" sz="2000" b="1">
                <a:latin typeface="Times New Roman" panose="02020603050405020304" pitchFamily="18" charset="0"/>
              </a:endParaRPr>
            </a:p>
          </p:txBody>
        </p:sp>
        <p:grpSp>
          <p:nvGrpSpPr>
            <p:cNvPr id="15387" name="组合 15386"/>
            <p:cNvGrpSpPr/>
            <p:nvPr/>
          </p:nvGrpSpPr>
          <p:grpSpPr>
            <a:xfrm>
              <a:off x="3552" y="1872"/>
              <a:ext cx="528" cy="250"/>
              <a:chOff x="1584" y="902"/>
              <a:chExt cx="528" cy="250"/>
            </a:xfrm>
          </p:grpSpPr>
          <p:sp>
            <p:nvSpPr>
              <p:cNvPr id="15388" name="直接连接符 15387"/>
              <p:cNvSpPr/>
              <p:nvPr/>
            </p:nvSpPr>
            <p:spPr>
              <a:xfrm>
                <a:off x="1632" y="1152"/>
                <a:ext cx="432" cy="0"/>
              </a:xfrm>
              <a:prstGeom prst="line">
                <a:avLst/>
              </a:prstGeom>
              <a:ln w="28575" cap="flat" cmpd="sng">
                <a:solidFill>
                  <a:srgbClr val="FF0000"/>
                </a:solidFill>
                <a:prstDash val="solid"/>
                <a:headEnd type="none" w="med" len="med"/>
                <a:tailEnd type="triangle" w="med" len="med"/>
              </a:ln>
            </p:spPr>
          </p:sp>
          <p:sp>
            <p:nvSpPr>
              <p:cNvPr id="15389" name="文本框 15388"/>
              <p:cNvSpPr txBox="1"/>
              <p:nvPr/>
            </p:nvSpPr>
            <p:spPr>
              <a:xfrm>
                <a:off x="1584" y="90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杂化</a:t>
                </a:r>
                <a:endParaRPr lang="zh-CN" altLang="en-US" sz="2000" b="1">
                  <a:latin typeface="Times New Roman" panose="02020603050405020304" pitchFamily="18" charset="0"/>
                </a:endParaRPr>
              </a:p>
            </p:txBody>
          </p:sp>
        </p:grpSp>
        <p:grpSp>
          <p:nvGrpSpPr>
            <p:cNvPr id="15390" name="组合 15389"/>
            <p:cNvGrpSpPr/>
            <p:nvPr/>
          </p:nvGrpSpPr>
          <p:grpSpPr>
            <a:xfrm>
              <a:off x="3504" y="2928"/>
              <a:ext cx="528" cy="250"/>
              <a:chOff x="1584" y="902"/>
              <a:chExt cx="528" cy="250"/>
            </a:xfrm>
          </p:grpSpPr>
          <p:sp>
            <p:nvSpPr>
              <p:cNvPr id="15391" name="直接连接符 15390"/>
              <p:cNvSpPr/>
              <p:nvPr/>
            </p:nvSpPr>
            <p:spPr>
              <a:xfrm>
                <a:off x="1632" y="1152"/>
                <a:ext cx="432" cy="0"/>
              </a:xfrm>
              <a:prstGeom prst="line">
                <a:avLst/>
              </a:prstGeom>
              <a:ln w="28575" cap="flat" cmpd="sng">
                <a:solidFill>
                  <a:srgbClr val="FF0000"/>
                </a:solidFill>
                <a:prstDash val="solid"/>
                <a:headEnd type="none" w="med" len="med"/>
                <a:tailEnd type="triangle" w="med" len="med"/>
              </a:ln>
            </p:spPr>
          </p:sp>
          <p:sp>
            <p:nvSpPr>
              <p:cNvPr id="15392" name="文本框 15391"/>
              <p:cNvSpPr txBox="1"/>
              <p:nvPr/>
            </p:nvSpPr>
            <p:spPr>
              <a:xfrm>
                <a:off x="1584" y="90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键合</a:t>
                </a:r>
                <a:endParaRPr lang="zh-CN" altLang="en-US" sz="2000" b="1">
                  <a:latin typeface="Times New Roman" panose="02020603050405020304" pitchFamily="18" charset="0"/>
                </a:endParaRPr>
              </a:p>
            </p:txBody>
          </p:sp>
        </p:grpSp>
        <p:grpSp>
          <p:nvGrpSpPr>
            <p:cNvPr id="15393" name="组合 15392"/>
            <p:cNvGrpSpPr/>
            <p:nvPr/>
          </p:nvGrpSpPr>
          <p:grpSpPr>
            <a:xfrm>
              <a:off x="4176" y="1968"/>
              <a:ext cx="480" cy="336"/>
              <a:chOff x="2928" y="1776"/>
              <a:chExt cx="480" cy="336"/>
            </a:xfrm>
          </p:grpSpPr>
          <p:sp>
            <p:nvSpPr>
              <p:cNvPr id="15394" name="矩形 15393"/>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5395" name="矩形 15394"/>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grpSp>
          <p:nvGrpSpPr>
            <p:cNvPr id="15396" name="组合 15395"/>
            <p:cNvGrpSpPr/>
            <p:nvPr/>
          </p:nvGrpSpPr>
          <p:grpSpPr>
            <a:xfrm>
              <a:off x="4800" y="1728"/>
              <a:ext cx="480" cy="336"/>
              <a:chOff x="2928" y="1776"/>
              <a:chExt cx="480" cy="336"/>
            </a:xfrm>
          </p:grpSpPr>
          <p:sp>
            <p:nvSpPr>
              <p:cNvPr id="15397" name="矩形 15396"/>
              <p:cNvSpPr/>
              <p:nvPr/>
            </p:nvSpPr>
            <p:spPr>
              <a:xfrm>
                <a:off x="292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98" name="矩形 15397"/>
              <p:cNvSpPr/>
              <p:nvPr/>
            </p:nvSpPr>
            <p:spPr>
              <a:xfrm>
                <a:off x="316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grpSp>
          <p:nvGrpSpPr>
            <p:cNvPr id="15399" name="组合 15398"/>
            <p:cNvGrpSpPr/>
            <p:nvPr/>
          </p:nvGrpSpPr>
          <p:grpSpPr>
            <a:xfrm>
              <a:off x="4272" y="2016"/>
              <a:ext cx="240" cy="192"/>
              <a:chOff x="3024" y="1824"/>
              <a:chExt cx="240" cy="192"/>
            </a:xfrm>
          </p:grpSpPr>
          <p:sp>
            <p:nvSpPr>
              <p:cNvPr id="15400" name="直接连接符 15399"/>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5401" name="直接连接符 15400"/>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5402" name="文本框 15401"/>
            <p:cNvSpPr txBox="1"/>
            <p:nvPr/>
          </p:nvSpPr>
          <p:spPr>
            <a:xfrm>
              <a:off x="4128" y="1728"/>
              <a:ext cx="672"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直线形</a:t>
              </a:r>
              <a:endParaRPr lang="zh-CN" altLang="en-US" sz="2000" b="1">
                <a:latin typeface="Times New Roman" panose="02020603050405020304" pitchFamily="18" charset="0"/>
              </a:endParaRPr>
            </a:p>
          </p:txBody>
        </p:sp>
        <p:sp>
          <p:nvSpPr>
            <p:cNvPr id="15403" name="文本框 15402"/>
            <p:cNvSpPr txBox="1"/>
            <p:nvPr/>
          </p:nvSpPr>
          <p:spPr>
            <a:xfrm>
              <a:off x="4320" y="2352"/>
              <a:ext cx="864" cy="250"/>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sp</a:t>
              </a:r>
              <a:r>
                <a:rPr lang="zh-CN" altLang="en-US" sz="2000" b="1" dirty="0">
                  <a:latin typeface="Times New Roman" panose="02020603050405020304" pitchFamily="18" charset="0"/>
                </a:rPr>
                <a:t>杂化态</a:t>
              </a:r>
              <a:endParaRPr lang="zh-CN" altLang="en-US" sz="2000" b="1">
                <a:latin typeface="Times New Roman" panose="02020603050405020304" pitchFamily="18" charset="0"/>
              </a:endParaRPr>
            </a:p>
          </p:txBody>
        </p:sp>
        <p:grpSp>
          <p:nvGrpSpPr>
            <p:cNvPr id="15404" name="组合 15403"/>
            <p:cNvGrpSpPr/>
            <p:nvPr/>
          </p:nvGrpSpPr>
          <p:grpSpPr>
            <a:xfrm>
              <a:off x="4272" y="2976"/>
              <a:ext cx="480" cy="336"/>
              <a:chOff x="2928" y="1776"/>
              <a:chExt cx="480" cy="336"/>
            </a:xfrm>
          </p:grpSpPr>
          <p:sp>
            <p:nvSpPr>
              <p:cNvPr id="15405" name="矩形 15404"/>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5406" name="矩形 15405"/>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grpSp>
          <p:nvGrpSpPr>
            <p:cNvPr id="15407" name="组合 15406"/>
            <p:cNvGrpSpPr/>
            <p:nvPr/>
          </p:nvGrpSpPr>
          <p:grpSpPr>
            <a:xfrm>
              <a:off x="4896" y="2736"/>
              <a:ext cx="480" cy="336"/>
              <a:chOff x="2928" y="1776"/>
              <a:chExt cx="480" cy="336"/>
            </a:xfrm>
          </p:grpSpPr>
          <p:sp>
            <p:nvSpPr>
              <p:cNvPr id="15408" name="矩形 15407"/>
              <p:cNvSpPr/>
              <p:nvPr/>
            </p:nvSpPr>
            <p:spPr>
              <a:xfrm>
                <a:off x="292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09" name="矩形 15408"/>
              <p:cNvSpPr/>
              <p:nvPr/>
            </p:nvSpPr>
            <p:spPr>
              <a:xfrm>
                <a:off x="316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grpSp>
          <p:nvGrpSpPr>
            <p:cNvPr id="15410" name="组合 15409"/>
            <p:cNvGrpSpPr/>
            <p:nvPr/>
          </p:nvGrpSpPr>
          <p:grpSpPr>
            <a:xfrm>
              <a:off x="4368" y="3024"/>
              <a:ext cx="240" cy="192"/>
              <a:chOff x="3024" y="1824"/>
              <a:chExt cx="240" cy="192"/>
            </a:xfrm>
          </p:grpSpPr>
          <p:sp>
            <p:nvSpPr>
              <p:cNvPr id="15411" name="直接连接符 15410"/>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5412" name="直接连接符 15411"/>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5413" name="文本框 15412"/>
            <p:cNvSpPr txBox="1"/>
            <p:nvPr/>
          </p:nvSpPr>
          <p:spPr>
            <a:xfrm>
              <a:off x="4224" y="2736"/>
              <a:ext cx="672"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直线形</a:t>
              </a:r>
              <a:endParaRPr lang="zh-CN" altLang="en-US" sz="2000" b="1">
                <a:latin typeface="Times New Roman" panose="02020603050405020304" pitchFamily="18" charset="0"/>
              </a:endParaRPr>
            </a:p>
          </p:txBody>
        </p:sp>
        <p:sp>
          <p:nvSpPr>
            <p:cNvPr id="15414" name="直接连接符 15413"/>
            <p:cNvSpPr/>
            <p:nvPr/>
          </p:nvSpPr>
          <p:spPr>
            <a:xfrm>
              <a:off x="4704" y="3024"/>
              <a:ext cx="0" cy="240"/>
            </a:xfrm>
            <a:prstGeom prst="line">
              <a:avLst/>
            </a:prstGeom>
            <a:ln w="28575" cap="rnd" cmpd="sng">
              <a:solidFill>
                <a:srgbClr val="FF0000"/>
              </a:solidFill>
              <a:prstDash val="sysDot"/>
              <a:headEnd type="none" w="med" len="med"/>
              <a:tailEnd type="triangle" w="med" len="med"/>
            </a:ln>
          </p:spPr>
        </p:sp>
        <p:sp>
          <p:nvSpPr>
            <p:cNvPr id="15415" name="直接连接符 15414"/>
            <p:cNvSpPr/>
            <p:nvPr/>
          </p:nvSpPr>
          <p:spPr>
            <a:xfrm>
              <a:off x="4464" y="3024"/>
              <a:ext cx="0" cy="240"/>
            </a:xfrm>
            <a:prstGeom prst="line">
              <a:avLst/>
            </a:prstGeom>
            <a:ln w="28575" cap="rnd" cmpd="sng">
              <a:solidFill>
                <a:srgbClr val="FF0000"/>
              </a:solidFill>
              <a:prstDash val="sysDot"/>
              <a:headEnd type="none" w="med" len="med"/>
              <a:tailEnd type="triangle" w="med" len="med"/>
            </a:ln>
          </p:spPr>
        </p:sp>
        <p:sp>
          <p:nvSpPr>
            <p:cNvPr id="15416" name="文本框 15415"/>
            <p:cNvSpPr txBox="1"/>
            <p:nvPr/>
          </p:nvSpPr>
          <p:spPr>
            <a:xfrm>
              <a:off x="4368" y="3408"/>
              <a:ext cx="720"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化合态</a:t>
              </a:r>
              <a:endParaRPr lang="zh-CN" altLang="en-US" sz="2000" b="1">
                <a:latin typeface="Times New Roman" panose="02020603050405020304" pitchFamily="18" charset="0"/>
              </a:endParaRPr>
            </a:p>
          </p:txBody>
        </p:sp>
        <p:sp>
          <p:nvSpPr>
            <p:cNvPr id="15417" name="文本框 15416"/>
            <p:cNvSpPr txBox="1"/>
            <p:nvPr/>
          </p:nvSpPr>
          <p:spPr>
            <a:xfrm>
              <a:off x="672" y="3024"/>
              <a:ext cx="2064" cy="333"/>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en-US" altLang="zh-CN" sz="2800" b="1" err="1">
                  <a:solidFill>
                    <a:srgbClr val="FF0000"/>
                  </a:solidFill>
                  <a:latin typeface="Times New Roman" panose="02020603050405020304" pitchFamily="18" charset="0"/>
                </a:rPr>
                <a:t>Cl</a:t>
              </a:r>
              <a:r>
                <a:rPr lang="en-US" altLang="zh-CN" sz="2800" b="1">
                  <a:solidFill>
                    <a:srgbClr val="FF0000"/>
                  </a:solidFill>
                  <a:latin typeface="Times New Roman" panose="02020603050405020304" pitchFamily="18" charset="0"/>
                </a:rPr>
                <a:t> </a:t>
              </a:r>
              <a:r>
                <a:rPr lang="en-US" altLang="zh-CN" sz="2800" b="1">
                  <a:latin typeface="Times New Roman" panose="02020603050405020304" pitchFamily="18" charset="0"/>
                </a:rPr>
                <a:t>        </a:t>
              </a:r>
              <a:r>
                <a:rPr lang="en-US" altLang="zh-CN" sz="2800" b="1" err="1">
                  <a:solidFill>
                    <a:srgbClr val="FF0000"/>
                  </a:solidFill>
                  <a:latin typeface="Times New Roman" panose="02020603050405020304" pitchFamily="18" charset="0"/>
                </a:rPr>
                <a:t>Be         Cl</a:t>
              </a:r>
              <a:endParaRPr lang="en-US" altLang="zh-CN" sz="2800" b="1">
                <a:solidFill>
                  <a:srgbClr val="FF0000"/>
                </a:solidFill>
                <a:latin typeface="Times New Roman" panose="02020603050405020304" pitchFamily="18" charset="0"/>
              </a:endParaRPr>
            </a:p>
          </p:txBody>
        </p:sp>
        <p:sp>
          <p:nvSpPr>
            <p:cNvPr id="15418" name="直接连接符 15417"/>
            <p:cNvSpPr/>
            <p:nvPr/>
          </p:nvSpPr>
          <p:spPr>
            <a:xfrm>
              <a:off x="1008" y="3216"/>
              <a:ext cx="432" cy="0"/>
            </a:xfrm>
            <a:prstGeom prst="line">
              <a:avLst/>
            </a:prstGeom>
            <a:ln w="38100" cap="flat" cmpd="sng">
              <a:solidFill>
                <a:schemeClr val="tx1"/>
              </a:solidFill>
              <a:prstDash val="solid"/>
              <a:headEnd type="none" w="med" len="med"/>
              <a:tailEnd type="none" w="med" len="med"/>
            </a:ln>
          </p:spPr>
        </p:sp>
        <p:sp>
          <p:nvSpPr>
            <p:cNvPr id="15419" name="直接连接符 15418"/>
            <p:cNvSpPr/>
            <p:nvPr/>
          </p:nvSpPr>
          <p:spPr>
            <a:xfrm>
              <a:off x="1728" y="3216"/>
              <a:ext cx="432" cy="0"/>
            </a:xfrm>
            <a:prstGeom prst="line">
              <a:avLst/>
            </a:prstGeom>
            <a:ln w="38100" cap="flat" cmpd="sng">
              <a:solidFill>
                <a:schemeClr val="tx1"/>
              </a:solidFill>
              <a:prstDash val="solid"/>
              <a:headEnd type="none" w="med" len="med"/>
              <a:tailEnd type="none" w="med" len="med"/>
            </a:ln>
          </p:spPr>
        </p:sp>
        <p:sp>
          <p:nvSpPr>
            <p:cNvPr id="15420" name="任意多边形 15419"/>
            <p:cNvSpPr/>
            <p:nvPr/>
          </p:nvSpPr>
          <p:spPr>
            <a:xfrm>
              <a:off x="1536" y="2832"/>
              <a:ext cx="720" cy="240"/>
            </a:xfrm>
            <a:custGeom>
              <a:avLst/>
              <a:gdLst>
                <a:gd name="txL" fmla="*/ 3163 w 21600"/>
                <a:gd name="txT" fmla="*/ 3163 h 21600"/>
                <a:gd name="txR" fmla="*/ 18437 w 21600"/>
                <a:gd name="txB" fmla="*/ 18437 h 21600"/>
              </a:gdLst>
              <a:ahLst/>
              <a:cxnLst>
                <a:cxn ang="270">
                  <a:pos x="15766" y="1209"/>
                </a:cxn>
                <a:cxn ang="270">
                  <a:pos x="6126" y="4184"/>
                </a:cxn>
                <a:cxn ang="270">
                  <a:pos x="13283" y="6004"/>
                </a:cxn>
                <a:cxn ang="0">
                  <a:pos x="24300" y="10800"/>
                </a:cxn>
                <a:cxn ang="0">
                  <a:pos x="18900" y="16200"/>
                </a:cxn>
                <a:cxn ang="0">
                  <a:pos x="13500" y="10800"/>
                </a:cxn>
              </a:cxnLst>
              <a:rect l="txL" t="txT" r="txR" b="txB"/>
              <a:pathLst>
                <a:path w="21600" h="21600">
                  <a:moveTo>
                    <a:pt x="16200" y="10800"/>
                  </a:moveTo>
                  <a:arcTo wR="5400" hR="5400" stAng="0" swAng="-7514492"/>
                  <a:lnTo>
                    <a:pt x="4568" y="1979"/>
                  </a:lnTo>
                  <a:arcTo wR="10800" hR="10800" stAng="-7514492" swAng="7514492"/>
                  <a:lnTo>
                    <a:pt x="24300" y="10800"/>
                  </a:lnTo>
                  <a:lnTo>
                    <a:pt x="18900" y="16200"/>
                  </a:lnTo>
                  <a:lnTo>
                    <a:pt x="13500" y="10800"/>
                  </a:lnTo>
                  <a:lnTo>
                    <a:pt x="16200" y="10800"/>
                  </a:lnTo>
                  <a:close/>
                </a:path>
              </a:pathLst>
            </a:cu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5421" name="任意多边形 15420"/>
            <p:cNvSpPr/>
            <p:nvPr/>
          </p:nvSpPr>
          <p:spPr>
            <a:xfrm flipH="1">
              <a:off x="816" y="2832"/>
              <a:ext cx="720" cy="240"/>
            </a:xfrm>
            <a:custGeom>
              <a:avLst/>
              <a:gdLst>
                <a:gd name="txL" fmla="*/ 3163 w 21600"/>
                <a:gd name="txT" fmla="*/ 3163 h 21600"/>
                <a:gd name="txR" fmla="*/ 18437 w 21600"/>
                <a:gd name="txB" fmla="*/ 18437 h 21600"/>
              </a:gdLst>
              <a:ahLst/>
              <a:cxnLst>
                <a:cxn ang="270">
                  <a:pos x="15766" y="1209"/>
                </a:cxn>
                <a:cxn ang="270">
                  <a:pos x="6126" y="4184"/>
                </a:cxn>
                <a:cxn ang="270">
                  <a:pos x="13283" y="6004"/>
                </a:cxn>
                <a:cxn ang="0">
                  <a:pos x="24300" y="10800"/>
                </a:cxn>
                <a:cxn ang="0">
                  <a:pos x="18900" y="16200"/>
                </a:cxn>
                <a:cxn ang="0">
                  <a:pos x="13500" y="10800"/>
                </a:cxn>
              </a:cxnLst>
              <a:rect l="txL" t="txT" r="txR" b="txB"/>
              <a:pathLst>
                <a:path w="21600" h="21600">
                  <a:moveTo>
                    <a:pt x="16200" y="10800"/>
                  </a:moveTo>
                  <a:arcTo wR="5400" hR="5400" stAng="0" swAng="-7514492"/>
                  <a:lnTo>
                    <a:pt x="4568" y="1979"/>
                  </a:lnTo>
                  <a:arcTo wR="10800" hR="10800" stAng="-7514492" swAng="7514492"/>
                  <a:lnTo>
                    <a:pt x="24300" y="10800"/>
                  </a:lnTo>
                  <a:lnTo>
                    <a:pt x="18900" y="16200"/>
                  </a:lnTo>
                  <a:lnTo>
                    <a:pt x="13500" y="10800"/>
                  </a:lnTo>
                  <a:lnTo>
                    <a:pt x="16200" y="10800"/>
                  </a:lnTo>
                  <a:close/>
                </a:path>
              </a:pathLst>
            </a:cu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5422" name="文本框 15421"/>
            <p:cNvSpPr txBox="1"/>
            <p:nvPr/>
          </p:nvSpPr>
          <p:spPr>
            <a:xfrm>
              <a:off x="1296" y="2640"/>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2400" b="1">
                  <a:latin typeface="Times New Roman" panose="02020603050405020304" pitchFamily="18" charset="0"/>
                </a:rPr>
                <a:t>180</a:t>
              </a:r>
              <a:r>
                <a:rPr lang="en-US" altLang="zh-CN" sz="2400" b="1">
                  <a:latin typeface="Times New Roman" panose="02020603050405020304" pitchFamily="18" charset="0"/>
                  <a:sym typeface="Symbol" panose="05050102010706020507" pitchFamily="18" charset="2"/>
                </a:rPr>
                <a:t></a:t>
              </a:r>
              <a:endParaRPr lang="en-US" altLang="zh-CN" sz="2400" b="1">
                <a:latin typeface="Times New Roman" panose="02020603050405020304" pitchFamily="18" charset="0"/>
              </a:endParaRPr>
            </a:p>
          </p:txBody>
        </p:sp>
      </p:grpSp>
      <p:sp>
        <p:nvSpPr>
          <p:cNvPr id="15430" name="文本框 15429"/>
          <p:cNvSpPr txBox="1"/>
          <p:nvPr/>
        </p:nvSpPr>
        <p:spPr>
          <a:xfrm>
            <a:off x="0" y="188913"/>
            <a:ext cx="8382000" cy="118745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除</a:t>
            </a:r>
            <a:r>
              <a:rPr lang="en-US" altLang="zh-CN" sz="2400" b="1" dirty="0">
                <a:latin typeface="Times New Roman" panose="02020603050405020304" pitchFamily="18" charset="0"/>
              </a:rPr>
              <a:t>sp3</a:t>
            </a:r>
            <a:r>
              <a:rPr lang="zh-CN" altLang="en-US" sz="2400" b="1" dirty="0">
                <a:latin typeface="Times New Roman" panose="02020603050405020304" pitchFamily="18" charset="0"/>
              </a:rPr>
              <a:t>杂化轨道外，还有</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杂化轨道和</a:t>
            </a:r>
            <a:r>
              <a:rPr lang="en-US" altLang="zh-CN" sz="2400" b="1" dirty="0">
                <a:latin typeface="Times New Roman" panose="02020603050405020304" pitchFamily="18" charset="0"/>
              </a:rPr>
              <a:t>sp2</a:t>
            </a:r>
            <a:r>
              <a:rPr lang="zh-CN" altLang="en-US" sz="2400" b="1" dirty="0">
                <a:latin typeface="Times New Roman" panose="02020603050405020304" pitchFamily="18" charset="0"/>
              </a:rPr>
              <a:t>杂化轨道。</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杂化轨道由</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轨道和</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p</a:t>
            </a:r>
            <a:r>
              <a:rPr lang="zh-CN" altLang="en-US" sz="2400" b="1" dirty="0">
                <a:latin typeface="Times New Roman" panose="02020603050405020304" pitchFamily="18" charset="0"/>
              </a:rPr>
              <a:t>轨道杂化而得；</a:t>
            </a:r>
            <a:r>
              <a:rPr lang="en-US" altLang="zh-CN" sz="2400" b="1" dirty="0">
                <a:latin typeface="Times New Roman" panose="02020603050405020304" pitchFamily="18" charset="0"/>
              </a:rPr>
              <a:t>sp2</a:t>
            </a:r>
            <a:r>
              <a:rPr lang="zh-CN" altLang="en-US" sz="2400" b="1" dirty="0">
                <a:latin typeface="Times New Roman" panose="02020603050405020304" pitchFamily="18" charset="0"/>
              </a:rPr>
              <a:t>杂化轨道由</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轨道和</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p</a:t>
            </a:r>
            <a:r>
              <a:rPr lang="zh-CN" altLang="en-US" sz="2400" b="1" dirty="0">
                <a:latin typeface="Times New Roman" panose="02020603050405020304" pitchFamily="18" charset="0"/>
              </a:rPr>
              <a:t>轨道杂化而得，</a:t>
            </a:r>
            <a:endParaRPr lang="zh-CN" altLang="en-US"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30"/>
                                        </p:tgtEl>
                                        <p:attrNameLst>
                                          <p:attrName>style.visibility</p:attrName>
                                        </p:attrNameLst>
                                      </p:cBhvr>
                                      <p:to>
                                        <p:strVal val="visible"/>
                                      </p:to>
                                    </p:set>
                                    <p:anim calcmode="lin" valueType="num">
                                      <p:cBhvr additive="base">
                                        <p:cTn id="7" dur="500" fill="hold"/>
                                        <p:tgtEl>
                                          <p:spTgt spid="15430"/>
                                        </p:tgtEl>
                                        <p:attrNameLst>
                                          <p:attrName>ppt_x</p:attrName>
                                        </p:attrNameLst>
                                      </p:cBhvr>
                                      <p:tavLst>
                                        <p:tav tm="0">
                                          <p:val>
                                            <p:strVal val="#ppt_x"/>
                                          </p:val>
                                        </p:tav>
                                        <p:tav tm="100000">
                                          <p:val>
                                            <p:strVal val="#ppt_x"/>
                                          </p:val>
                                        </p:tav>
                                      </p:tavLst>
                                    </p:anim>
                                    <p:anim calcmode="lin" valueType="num">
                                      <p:cBhvr additive="base">
                                        <p:cTn id="8" dur="500" fill="hold"/>
                                        <p:tgtEl>
                                          <p:spTgt spid="154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29"/>
                                        </p:tgtEl>
                                        <p:attrNameLst>
                                          <p:attrName>style.visibility</p:attrName>
                                        </p:attrNameLst>
                                      </p:cBhvr>
                                      <p:to>
                                        <p:strVal val="visible"/>
                                      </p:to>
                                    </p:set>
                                    <p:anim calcmode="lin" valueType="num">
                                      <p:cBhvr additive="base">
                                        <p:cTn id="13" dur="500" fill="hold"/>
                                        <p:tgtEl>
                                          <p:spTgt spid="15429"/>
                                        </p:tgtEl>
                                        <p:attrNameLst>
                                          <p:attrName>ppt_x</p:attrName>
                                        </p:attrNameLst>
                                      </p:cBhvr>
                                      <p:tavLst>
                                        <p:tav tm="0">
                                          <p:val>
                                            <p:strVal val="#ppt_x"/>
                                          </p:val>
                                        </p:tav>
                                        <p:tav tm="100000">
                                          <p:val>
                                            <p:strVal val="#ppt_x"/>
                                          </p:val>
                                        </p:tav>
                                      </p:tavLst>
                                    </p:anim>
                                    <p:anim calcmode="lin" valueType="num">
                                      <p:cBhvr additive="base">
                                        <p:cTn id="14" dur="500" fill="hold"/>
                                        <p:tgtEl>
                                          <p:spTgt spid="15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3" name="图片 9222"/>
          <p:cNvPicPr>
            <a:picLocks noChangeAspect="1"/>
          </p:cNvPicPr>
          <p:nvPr/>
        </p:nvPicPr>
        <p:blipFill>
          <a:blip r:embed="rId1"/>
          <a:stretch>
            <a:fillRect/>
          </a:stretch>
        </p:blipFill>
        <p:spPr>
          <a:xfrm>
            <a:off x="0" y="1125538"/>
            <a:ext cx="9144000" cy="2241550"/>
          </a:xfrm>
          <a:prstGeom prst="rect">
            <a:avLst/>
          </a:prstGeom>
          <a:noFill/>
          <a:ln w="9525">
            <a:noFill/>
          </a:ln>
        </p:spPr>
      </p:pic>
      <p:sp>
        <p:nvSpPr>
          <p:cNvPr id="9224" name="矩形 9223"/>
          <p:cNvSpPr/>
          <p:nvPr/>
        </p:nvSpPr>
        <p:spPr>
          <a:xfrm>
            <a:off x="0" y="188913"/>
            <a:ext cx="4114800" cy="762000"/>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lgn="just"/>
            <a:r>
              <a:rPr lang="zh-CN" altLang="en-US" dirty="0"/>
              <a:t>碳的</a:t>
            </a:r>
            <a:r>
              <a:rPr lang="en-US" altLang="zh-CN" i="1"/>
              <a:t>sp</a:t>
            </a:r>
            <a:r>
              <a:rPr lang="zh-CN" altLang="en-US" dirty="0"/>
              <a:t>杂化轨道</a:t>
            </a:r>
            <a:endParaRPr lang="zh-CN" altLang="en-US" dirty="0"/>
          </a:p>
        </p:txBody>
      </p:sp>
      <p:pic>
        <p:nvPicPr>
          <p:cNvPr id="9225" name="图片 9224"/>
          <p:cNvPicPr>
            <a:picLocks noChangeAspect="1"/>
          </p:cNvPicPr>
          <p:nvPr/>
        </p:nvPicPr>
        <p:blipFill>
          <a:blip r:embed="rId2"/>
          <a:stretch>
            <a:fillRect/>
          </a:stretch>
        </p:blipFill>
        <p:spPr>
          <a:xfrm>
            <a:off x="0" y="3500438"/>
            <a:ext cx="5076825" cy="1898650"/>
          </a:xfrm>
          <a:prstGeom prst="rect">
            <a:avLst/>
          </a:prstGeom>
          <a:noFill/>
          <a:ln w="9525">
            <a:noFill/>
          </a:ln>
        </p:spPr>
      </p:pic>
      <p:pic>
        <p:nvPicPr>
          <p:cNvPr id="9226" name="图片 9225"/>
          <p:cNvPicPr>
            <a:picLocks noChangeAspect="1"/>
          </p:cNvPicPr>
          <p:nvPr/>
        </p:nvPicPr>
        <p:blipFill>
          <a:blip r:embed="rId3"/>
          <a:stretch>
            <a:fillRect/>
          </a:stretch>
        </p:blipFill>
        <p:spPr>
          <a:xfrm>
            <a:off x="5076825" y="3500438"/>
            <a:ext cx="3743325" cy="1931987"/>
          </a:xfrm>
          <a:prstGeom prst="rect">
            <a:avLst/>
          </a:prstGeom>
          <a:noFill/>
          <a:ln w="9525">
            <a:noFill/>
          </a:ln>
        </p:spPr>
      </p:pic>
      <p:sp>
        <p:nvSpPr>
          <p:cNvPr id="9227" name="矩形 9226"/>
          <p:cNvSpPr/>
          <p:nvPr/>
        </p:nvSpPr>
        <p:spPr>
          <a:xfrm>
            <a:off x="0" y="5734050"/>
            <a:ext cx="6948488" cy="519113"/>
          </a:xfrm>
          <a:prstGeom prst="rect">
            <a:avLst/>
          </a:prstGeom>
          <a:noFill/>
          <a:ln w="9525">
            <a:noFill/>
          </a:ln>
        </p:spPr>
        <p:txBody>
          <a:bodyPr>
            <a:spAutoFit/>
          </a:bodyPr>
          <a:p>
            <a:pPr algn="just"/>
            <a:r>
              <a:rPr lang="en-US" altLang="zh-CN" sz="2800" b="1">
                <a:solidFill>
                  <a:srgbClr val="FF0000"/>
                </a:solidFill>
                <a:latin typeface="幼圆" pitchFamily="49" charset="-122"/>
                <a:ea typeface="幼圆" pitchFamily="49" charset="-122"/>
              </a:rPr>
              <a:t>sp</a:t>
            </a:r>
            <a:r>
              <a:rPr lang="zh-CN" altLang="en-US" sz="2800" b="1" dirty="0">
                <a:solidFill>
                  <a:srgbClr val="FF0000"/>
                </a:solidFill>
                <a:latin typeface="幼圆" pitchFamily="49" charset="-122"/>
                <a:ea typeface="幼圆" pitchFamily="49" charset="-122"/>
              </a:rPr>
              <a:t>杂化：夹角为</a:t>
            </a:r>
            <a:r>
              <a:rPr lang="en-US" altLang="zh-CN" sz="2800" b="1">
                <a:solidFill>
                  <a:srgbClr val="FF0000"/>
                </a:solidFill>
                <a:latin typeface="幼圆" pitchFamily="49" charset="-122"/>
                <a:ea typeface="幼圆" pitchFamily="49" charset="-122"/>
              </a:rPr>
              <a:t>180</a:t>
            </a:r>
            <a:r>
              <a:rPr lang="en-US" altLang="zh-CN" sz="2800" b="1" dirty="0">
                <a:solidFill>
                  <a:srgbClr val="FF0000"/>
                </a:solidFill>
                <a:latin typeface="幼圆" pitchFamily="49" charset="-122"/>
                <a:ea typeface="幼圆" pitchFamily="49" charset="-122"/>
              </a:rPr>
              <a:t>°</a:t>
            </a:r>
            <a:r>
              <a:rPr lang="zh-CN" altLang="en-US" sz="2800" b="1" dirty="0">
                <a:solidFill>
                  <a:srgbClr val="FF0000"/>
                </a:solidFill>
                <a:latin typeface="幼圆" pitchFamily="49" charset="-122"/>
                <a:ea typeface="幼圆" pitchFamily="49" charset="-122"/>
              </a:rPr>
              <a:t>的直线形杂化轨道。</a:t>
            </a:r>
            <a:endParaRPr lang="zh-C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ppt_x"/>
                                          </p:val>
                                        </p:tav>
                                        <p:tav tm="100000">
                                          <p:val>
                                            <p:strVal val="#ppt_x"/>
                                          </p:val>
                                        </p:tav>
                                      </p:tavLst>
                                    </p:anim>
                                    <p:anim calcmode="lin" valueType="num">
                                      <p:cBhvr additive="base">
                                        <p:cTn id="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ppt_x"/>
                                          </p:val>
                                        </p:tav>
                                        <p:tav tm="100000">
                                          <p:val>
                                            <p:strVal val="#ppt_x"/>
                                          </p:val>
                                        </p:tav>
                                      </p:tavLst>
                                    </p:anim>
                                    <p:anim calcmode="lin" valueType="num">
                                      <p:cBhvr additive="base">
                                        <p:cTn id="1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anim calcmode="lin" valueType="num">
                                      <p:cBhvr additive="base">
                                        <p:cTn id="19" dur="500" fill="hold"/>
                                        <p:tgtEl>
                                          <p:spTgt spid="9226"/>
                                        </p:tgtEl>
                                        <p:attrNameLst>
                                          <p:attrName>ppt_x</p:attrName>
                                        </p:attrNameLst>
                                      </p:cBhvr>
                                      <p:tavLst>
                                        <p:tav tm="0">
                                          <p:val>
                                            <p:strVal val="#ppt_x"/>
                                          </p:val>
                                        </p:tav>
                                        <p:tav tm="100000">
                                          <p:val>
                                            <p:strVal val="#ppt_x"/>
                                          </p:val>
                                        </p:tav>
                                      </p:tavLst>
                                    </p:anim>
                                    <p:anim calcmode="lin" valueType="num">
                                      <p:cBhvr additive="base">
                                        <p:cTn id="20"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7"/>
                                        </p:tgtEl>
                                        <p:attrNameLst>
                                          <p:attrName>style.visibility</p:attrName>
                                        </p:attrNameLst>
                                      </p:cBhvr>
                                      <p:to>
                                        <p:strVal val="visible"/>
                                      </p:to>
                                    </p:set>
                                    <p:anim calcmode="lin" valueType="num">
                                      <p:cBhvr additive="base">
                                        <p:cTn id="25" dur="500" fill="hold"/>
                                        <p:tgtEl>
                                          <p:spTgt spid="9227"/>
                                        </p:tgtEl>
                                        <p:attrNameLst>
                                          <p:attrName>ppt_x</p:attrName>
                                        </p:attrNameLst>
                                      </p:cBhvr>
                                      <p:tavLst>
                                        <p:tav tm="0">
                                          <p:val>
                                            <p:strVal val="#ppt_x"/>
                                          </p:val>
                                        </p:tav>
                                        <p:tav tm="100000">
                                          <p:val>
                                            <p:strVal val="#ppt_x"/>
                                          </p:val>
                                        </p:tav>
                                      </p:tavLst>
                                    </p:anim>
                                    <p:anim calcmode="lin" valueType="num">
                                      <p:cBhvr additive="base">
                                        <p:cTn id="26"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14337"/>
          <p:cNvSpPr/>
          <p:nvPr/>
        </p:nvSpPr>
        <p:spPr>
          <a:xfrm>
            <a:off x="304800" y="228600"/>
            <a:ext cx="1249363" cy="457200"/>
          </a:xfrm>
          <a:prstGeom prst="rect">
            <a:avLst/>
          </a:prstGeom>
          <a:noFill/>
          <a:ln w="9525">
            <a:noFill/>
          </a:ln>
        </p:spPr>
        <p:txBody>
          <a:bodyPr wrap="none" anchor="t">
            <a:spAutoFit/>
          </a:bodyPr>
          <a:p>
            <a:pPr>
              <a:spcBef>
                <a:spcPct val="50000"/>
              </a:spcBef>
            </a:pPr>
            <a:r>
              <a:rPr lang="en-US" altLang="zh-CN" sz="2400" b="1" i="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2</a:t>
            </a:r>
            <a:r>
              <a:rPr lang="zh-CN" altLang="zh-CN" sz="2400" b="1" dirty="0">
                <a:solidFill>
                  <a:srgbClr val="FF0000"/>
                </a:solidFill>
                <a:latin typeface="Times New Roman" panose="02020603050405020304" pitchFamily="18" charset="0"/>
              </a:rPr>
              <a:t> 杂化</a:t>
            </a:r>
            <a:endParaRPr lang="zh-CN" altLang="zh-CN" sz="2400" b="1" dirty="0">
              <a:solidFill>
                <a:srgbClr val="FF0000"/>
              </a:solidFill>
              <a:latin typeface="Times New Roman" panose="02020603050405020304" pitchFamily="18" charset="0"/>
            </a:endParaRPr>
          </a:p>
        </p:txBody>
      </p:sp>
      <p:sp>
        <p:nvSpPr>
          <p:cNvPr id="14339" name="矩形 14338"/>
          <p:cNvSpPr/>
          <p:nvPr/>
        </p:nvSpPr>
        <p:spPr>
          <a:xfrm>
            <a:off x="152400" y="609600"/>
            <a:ext cx="8740775" cy="457200"/>
          </a:xfrm>
          <a:prstGeom prst="rect">
            <a:avLst/>
          </a:prstGeom>
          <a:noFill/>
          <a:ln w="9525">
            <a:noFill/>
          </a:ln>
        </p:spPr>
        <p:txBody>
          <a:bodyPr>
            <a:spAutoFit/>
          </a:bodyPr>
          <a:p>
            <a:r>
              <a:rPr lang="en-US" altLang="zh-CN" sz="2400" b="1" i="1">
                <a:latin typeface="Times New Roman" panose="02020603050405020304" pitchFamily="18" charset="0"/>
              </a:rPr>
              <a:t>sp</a:t>
            </a:r>
            <a:r>
              <a:rPr lang="en-US" altLang="zh-CN" sz="2400" b="1" baseline="30000">
                <a:latin typeface="Times New Roman" panose="02020603050405020304" pitchFamily="18" charset="0"/>
              </a:rPr>
              <a:t>2 </a:t>
            </a:r>
            <a:r>
              <a:rPr lang="zh-CN" altLang="en-US" sz="2400" b="1" dirty="0">
                <a:latin typeface="Times New Roman" panose="02020603050405020304" pitchFamily="18" charset="0"/>
              </a:rPr>
              <a:t>杂化轨道间的夹角是</a:t>
            </a:r>
            <a:r>
              <a:rPr lang="en-US" altLang="zh-CN" sz="2400" b="1" dirty="0">
                <a:latin typeface="Times New Roman" panose="02020603050405020304" pitchFamily="18" charset="0"/>
              </a:rPr>
              <a:t>120</a:t>
            </a:r>
            <a:r>
              <a:rPr lang="zh-CN" altLang="en-US" sz="2400" b="1" dirty="0">
                <a:latin typeface="Times New Roman" panose="02020603050405020304" pitchFamily="18" charset="0"/>
              </a:rPr>
              <a:t>度，分子的几何构型为平面正三角形</a:t>
            </a:r>
            <a:endParaRPr lang="zh-CN" altLang="en-US" sz="2400" b="1" dirty="0">
              <a:latin typeface="Times New Roman" panose="02020603050405020304" pitchFamily="18" charset="0"/>
            </a:endParaRPr>
          </a:p>
        </p:txBody>
      </p:sp>
      <p:grpSp>
        <p:nvGrpSpPr>
          <p:cNvPr id="14424" name="组合 14423"/>
          <p:cNvGrpSpPr/>
          <p:nvPr/>
        </p:nvGrpSpPr>
        <p:grpSpPr>
          <a:xfrm>
            <a:off x="533400" y="2514600"/>
            <a:ext cx="7162800" cy="1590675"/>
            <a:chOff x="336" y="1584"/>
            <a:chExt cx="4512" cy="1002"/>
          </a:xfrm>
        </p:grpSpPr>
        <p:grpSp>
          <p:nvGrpSpPr>
            <p:cNvPr id="14406" name="组合 14405"/>
            <p:cNvGrpSpPr/>
            <p:nvPr/>
          </p:nvGrpSpPr>
          <p:grpSpPr>
            <a:xfrm>
              <a:off x="336" y="1584"/>
              <a:ext cx="4512" cy="1002"/>
              <a:chOff x="336" y="1584"/>
              <a:chExt cx="4512" cy="1002"/>
            </a:xfrm>
          </p:grpSpPr>
          <p:sp>
            <p:nvSpPr>
              <p:cNvPr id="14340" name="矩形 14339"/>
              <p:cNvSpPr/>
              <p:nvPr/>
            </p:nvSpPr>
            <p:spPr>
              <a:xfrm>
                <a:off x="336" y="1987"/>
                <a:ext cx="240" cy="262"/>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41" name="组合 14340"/>
              <p:cNvGrpSpPr/>
              <p:nvPr/>
            </p:nvGrpSpPr>
            <p:grpSpPr>
              <a:xfrm>
                <a:off x="432" y="2031"/>
                <a:ext cx="48" cy="174"/>
                <a:chOff x="912" y="2400"/>
                <a:chExt cx="48" cy="192"/>
              </a:xfrm>
            </p:grpSpPr>
            <p:sp>
              <p:nvSpPr>
                <p:cNvPr id="14342" name="直接连接符 14341"/>
                <p:cNvSpPr/>
                <p:nvPr/>
              </p:nvSpPr>
              <p:spPr>
                <a:xfrm flipV="1">
                  <a:off x="912" y="2400"/>
                  <a:ext cx="0" cy="192"/>
                </a:xfrm>
                <a:prstGeom prst="line">
                  <a:avLst/>
                </a:prstGeom>
                <a:ln w="19050" cap="flat" cmpd="sng">
                  <a:solidFill>
                    <a:schemeClr val="hlink"/>
                  </a:solidFill>
                  <a:prstDash val="solid"/>
                  <a:headEnd type="none" w="med" len="med"/>
                  <a:tailEnd type="triangle" w="med" len="med"/>
                </a:ln>
              </p:spPr>
            </p:sp>
            <p:sp>
              <p:nvSpPr>
                <p:cNvPr id="14343" name="直接连接符 14342"/>
                <p:cNvSpPr/>
                <p:nvPr/>
              </p:nvSpPr>
              <p:spPr>
                <a:xfrm flipH="1">
                  <a:off x="960" y="2400"/>
                  <a:ext cx="0" cy="192"/>
                </a:xfrm>
                <a:prstGeom prst="line">
                  <a:avLst/>
                </a:prstGeom>
                <a:ln w="19050" cap="flat" cmpd="sng">
                  <a:solidFill>
                    <a:schemeClr val="hlink"/>
                  </a:solidFill>
                  <a:prstDash val="solid"/>
                  <a:headEnd type="none" w="med" len="med"/>
                  <a:tailEnd type="triangle" w="med" len="med"/>
                </a:ln>
              </p:spPr>
            </p:sp>
          </p:grpSp>
          <p:grpSp>
            <p:nvGrpSpPr>
              <p:cNvPr id="14344" name="组合 14343"/>
              <p:cNvGrpSpPr/>
              <p:nvPr/>
            </p:nvGrpSpPr>
            <p:grpSpPr>
              <a:xfrm>
                <a:off x="720" y="1856"/>
                <a:ext cx="720" cy="262"/>
                <a:chOff x="672" y="960"/>
                <a:chExt cx="720" cy="288"/>
              </a:xfrm>
            </p:grpSpPr>
            <p:sp>
              <p:nvSpPr>
                <p:cNvPr id="14345" name="矩形 14344"/>
                <p:cNvSpPr/>
                <p:nvPr/>
              </p:nvSpPr>
              <p:spPr>
                <a:xfrm>
                  <a:off x="67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46" name="矩形 14345"/>
                <p:cNvSpPr/>
                <p:nvPr/>
              </p:nvSpPr>
              <p:spPr>
                <a:xfrm>
                  <a:off x="91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47" name="矩形 14346"/>
                <p:cNvSpPr/>
                <p:nvPr/>
              </p:nvSpPr>
              <p:spPr>
                <a:xfrm>
                  <a:off x="115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4348" name="文本框 14347"/>
              <p:cNvSpPr txBox="1"/>
              <p:nvPr/>
            </p:nvSpPr>
            <p:spPr>
              <a:xfrm>
                <a:off x="336" y="1759"/>
                <a:ext cx="288" cy="251"/>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4349" name="文本框 14348"/>
              <p:cNvSpPr txBox="1"/>
              <p:nvPr/>
            </p:nvSpPr>
            <p:spPr>
              <a:xfrm>
                <a:off x="960" y="1628"/>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4350" name="文本框 14349"/>
              <p:cNvSpPr txBox="1"/>
              <p:nvPr/>
            </p:nvSpPr>
            <p:spPr>
              <a:xfrm>
                <a:off x="624" y="2336"/>
                <a:ext cx="720" cy="250"/>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B</a:t>
                </a:r>
                <a:r>
                  <a:rPr lang="zh-CN" altLang="en-US" sz="2000" b="1" dirty="0">
                    <a:latin typeface="Times New Roman" panose="02020603050405020304" pitchFamily="18" charset="0"/>
                  </a:rPr>
                  <a:t>的基态</a:t>
                </a:r>
                <a:endParaRPr lang="zh-CN" altLang="en-US" sz="2000" b="1">
                  <a:latin typeface="Times New Roman" panose="02020603050405020304" pitchFamily="18" charset="0"/>
                </a:endParaRPr>
              </a:p>
            </p:txBody>
          </p:sp>
          <p:sp>
            <p:nvSpPr>
              <p:cNvPr id="14351" name="直接连接符 14350"/>
              <p:cNvSpPr/>
              <p:nvPr/>
            </p:nvSpPr>
            <p:spPr>
              <a:xfrm flipV="1">
                <a:off x="864" y="1908"/>
                <a:ext cx="0" cy="175"/>
              </a:xfrm>
              <a:prstGeom prst="line">
                <a:avLst/>
              </a:prstGeom>
              <a:ln w="19050" cap="flat" cmpd="sng">
                <a:solidFill>
                  <a:schemeClr val="hlink"/>
                </a:solidFill>
                <a:prstDash val="solid"/>
                <a:headEnd type="none" w="med" len="med"/>
                <a:tailEnd type="triangle" w="med" len="med"/>
              </a:ln>
            </p:spPr>
          </p:sp>
          <p:sp>
            <p:nvSpPr>
              <p:cNvPr id="14352" name="右箭头 14351"/>
              <p:cNvSpPr/>
              <p:nvPr/>
            </p:nvSpPr>
            <p:spPr>
              <a:xfrm>
                <a:off x="1632" y="1978"/>
                <a:ext cx="288" cy="174"/>
              </a:xfrm>
              <a:prstGeom prst="rightArrow">
                <a:avLst>
                  <a:gd name="adj1" fmla="val 50000"/>
                  <a:gd name="adj2" fmla="val 41379"/>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sp>
            <p:nvSpPr>
              <p:cNvPr id="14353" name="文本框 14352"/>
              <p:cNvSpPr txBox="1"/>
              <p:nvPr/>
            </p:nvSpPr>
            <p:spPr>
              <a:xfrm>
                <a:off x="2112" y="1715"/>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4354" name="文本框 14353"/>
              <p:cNvSpPr txBox="1"/>
              <p:nvPr/>
            </p:nvSpPr>
            <p:spPr>
              <a:xfrm>
                <a:off x="2736" y="1584"/>
                <a:ext cx="288" cy="249"/>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grpSp>
            <p:nvGrpSpPr>
              <p:cNvPr id="14355" name="组合 14354"/>
              <p:cNvGrpSpPr/>
              <p:nvPr/>
            </p:nvGrpSpPr>
            <p:grpSpPr>
              <a:xfrm>
                <a:off x="2496" y="1812"/>
                <a:ext cx="720" cy="262"/>
                <a:chOff x="672" y="960"/>
                <a:chExt cx="720" cy="288"/>
              </a:xfrm>
            </p:grpSpPr>
            <p:sp>
              <p:nvSpPr>
                <p:cNvPr id="14356" name="矩形 14355"/>
                <p:cNvSpPr/>
                <p:nvPr/>
              </p:nvSpPr>
              <p:spPr>
                <a:xfrm>
                  <a:off x="67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57" name="矩形 14356"/>
                <p:cNvSpPr/>
                <p:nvPr/>
              </p:nvSpPr>
              <p:spPr>
                <a:xfrm>
                  <a:off x="91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58" name="矩形 14357"/>
                <p:cNvSpPr/>
                <p:nvPr/>
              </p:nvSpPr>
              <p:spPr>
                <a:xfrm>
                  <a:off x="115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4359" name="矩形 14358"/>
              <p:cNvSpPr/>
              <p:nvPr/>
            </p:nvSpPr>
            <p:spPr>
              <a:xfrm>
                <a:off x="2112" y="1943"/>
                <a:ext cx="240" cy="262"/>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60" name="组合 14359"/>
              <p:cNvGrpSpPr/>
              <p:nvPr/>
            </p:nvGrpSpPr>
            <p:grpSpPr>
              <a:xfrm>
                <a:off x="2208" y="1872"/>
                <a:ext cx="384" cy="314"/>
                <a:chOff x="2304" y="1008"/>
                <a:chExt cx="384" cy="346"/>
              </a:xfrm>
            </p:grpSpPr>
            <p:sp>
              <p:nvSpPr>
                <p:cNvPr id="14361" name="直接连接符 14360"/>
                <p:cNvSpPr/>
                <p:nvPr/>
              </p:nvSpPr>
              <p:spPr>
                <a:xfrm flipV="1">
                  <a:off x="2304" y="1162"/>
                  <a:ext cx="0" cy="192"/>
                </a:xfrm>
                <a:prstGeom prst="line">
                  <a:avLst/>
                </a:prstGeom>
                <a:ln w="19050" cap="flat" cmpd="sng">
                  <a:solidFill>
                    <a:schemeClr val="hlink"/>
                  </a:solidFill>
                  <a:prstDash val="solid"/>
                  <a:headEnd type="none" w="med" len="med"/>
                  <a:tailEnd type="triangle" w="med" len="med"/>
                </a:ln>
              </p:spPr>
            </p:sp>
            <p:sp>
              <p:nvSpPr>
                <p:cNvPr id="14362" name="直接连接符 14361"/>
                <p:cNvSpPr/>
                <p:nvPr/>
              </p:nvSpPr>
              <p:spPr>
                <a:xfrm flipH="1" flipV="1">
                  <a:off x="2688" y="1008"/>
                  <a:ext cx="0" cy="192"/>
                </a:xfrm>
                <a:prstGeom prst="line">
                  <a:avLst/>
                </a:prstGeom>
                <a:ln w="19050" cap="flat" cmpd="sng">
                  <a:solidFill>
                    <a:schemeClr val="hlink"/>
                  </a:solidFill>
                  <a:prstDash val="solid"/>
                  <a:headEnd type="none" w="med" len="med"/>
                  <a:tailEnd type="triangle" w="med" len="med"/>
                </a:ln>
              </p:spPr>
            </p:sp>
          </p:grpSp>
          <p:sp>
            <p:nvSpPr>
              <p:cNvPr id="14363" name="文本框 14362"/>
              <p:cNvSpPr txBox="1"/>
              <p:nvPr/>
            </p:nvSpPr>
            <p:spPr>
              <a:xfrm>
                <a:off x="2352" y="2304"/>
                <a:ext cx="720"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激发态</a:t>
                </a:r>
                <a:endParaRPr lang="zh-CN" altLang="en-US" sz="2000" b="1">
                  <a:latin typeface="Times New Roman" panose="02020603050405020304" pitchFamily="18" charset="0"/>
                </a:endParaRPr>
              </a:p>
            </p:txBody>
          </p:sp>
          <p:sp>
            <p:nvSpPr>
              <p:cNvPr id="14364" name="直接连接符 14363"/>
              <p:cNvSpPr/>
              <p:nvPr/>
            </p:nvSpPr>
            <p:spPr>
              <a:xfrm flipV="1">
                <a:off x="2832" y="1846"/>
                <a:ext cx="0" cy="175"/>
              </a:xfrm>
              <a:prstGeom prst="line">
                <a:avLst/>
              </a:prstGeom>
              <a:ln w="19050" cap="flat" cmpd="sng">
                <a:solidFill>
                  <a:schemeClr val="hlink"/>
                </a:solidFill>
                <a:prstDash val="solid"/>
                <a:headEnd type="none" w="med" len="med"/>
                <a:tailEnd type="triangle" w="med" len="med"/>
              </a:ln>
            </p:spPr>
          </p:sp>
          <p:sp>
            <p:nvSpPr>
              <p:cNvPr id="14365" name="右箭头 14364"/>
              <p:cNvSpPr/>
              <p:nvPr/>
            </p:nvSpPr>
            <p:spPr>
              <a:xfrm>
                <a:off x="3360" y="1978"/>
                <a:ext cx="288" cy="174"/>
              </a:xfrm>
              <a:prstGeom prst="rightArrow">
                <a:avLst>
                  <a:gd name="adj1" fmla="val 50000"/>
                  <a:gd name="adj2" fmla="val 41379"/>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grpSp>
            <p:nvGrpSpPr>
              <p:cNvPr id="14366" name="组合 14365"/>
              <p:cNvGrpSpPr/>
              <p:nvPr/>
            </p:nvGrpSpPr>
            <p:grpSpPr>
              <a:xfrm>
                <a:off x="3744" y="1890"/>
                <a:ext cx="480" cy="306"/>
                <a:chOff x="2928" y="1776"/>
                <a:chExt cx="480" cy="336"/>
              </a:xfrm>
            </p:grpSpPr>
            <p:sp>
              <p:nvSpPr>
                <p:cNvPr id="14367" name="矩形 14366"/>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4368" name="矩形 14367"/>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sp>
            <p:nvSpPr>
              <p:cNvPr id="14369" name="矩形 14368"/>
              <p:cNvSpPr/>
              <p:nvPr/>
            </p:nvSpPr>
            <p:spPr>
              <a:xfrm>
                <a:off x="4224" y="1890"/>
                <a:ext cx="240" cy="30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4370" name="矩形 14369"/>
              <p:cNvSpPr/>
              <p:nvPr/>
            </p:nvSpPr>
            <p:spPr>
              <a:xfrm>
                <a:off x="4608" y="1672"/>
                <a:ext cx="240" cy="30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71" name="组合 14370"/>
              <p:cNvGrpSpPr/>
              <p:nvPr/>
            </p:nvGrpSpPr>
            <p:grpSpPr>
              <a:xfrm>
                <a:off x="3840" y="1934"/>
                <a:ext cx="240" cy="175"/>
                <a:chOff x="3024" y="1824"/>
                <a:chExt cx="240" cy="192"/>
              </a:xfrm>
            </p:grpSpPr>
            <p:sp>
              <p:nvSpPr>
                <p:cNvPr id="14372" name="直接连接符 14371"/>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4373" name="直接连接符 14372"/>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4374" name="文本框 14373"/>
              <p:cNvSpPr txBox="1"/>
              <p:nvPr/>
            </p:nvSpPr>
            <p:spPr>
              <a:xfrm>
                <a:off x="3744" y="1628"/>
                <a:ext cx="816"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正三角形</a:t>
                </a:r>
                <a:endParaRPr lang="zh-CN" altLang="en-US" sz="2000" b="1">
                  <a:latin typeface="Times New Roman" panose="02020603050405020304" pitchFamily="18" charset="0"/>
                </a:endParaRPr>
              </a:p>
            </p:txBody>
          </p:sp>
          <p:sp>
            <p:nvSpPr>
              <p:cNvPr id="14375" name="文本框 14374"/>
              <p:cNvSpPr txBox="1"/>
              <p:nvPr/>
            </p:nvSpPr>
            <p:spPr>
              <a:xfrm>
                <a:off x="3888" y="2240"/>
                <a:ext cx="864" cy="250"/>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sp</a:t>
                </a:r>
                <a:r>
                  <a:rPr lang="en-US" altLang="zh-CN" sz="2000" b="1" baseline="30000">
                    <a:latin typeface="Times New Roman" panose="02020603050405020304" pitchFamily="18" charset="0"/>
                  </a:rPr>
                  <a:t>2  </a:t>
                </a:r>
                <a:r>
                  <a:rPr lang="zh-CN" altLang="en-US" sz="2000" b="1" dirty="0">
                    <a:latin typeface="Times New Roman" panose="02020603050405020304" pitchFamily="18" charset="0"/>
                  </a:rPr>
                  <a:t>杂化态</a:t>
                </a:r>
                <a:endParaRPr lang="zh-CN" altLang="en-US" sz="2000" b="1">
                  <a:latin typeface="Times New Roman" panose="02020603050405020304" pitchFamily="18" charset="0"/>
                </a:endParaRPr>
              </a:p>
            </p:txBody>
          </p:sp>
        </p:grpSp>
        <p:sp>
          <p:nvSpPr>
            <p:cNvPr id="14376" name="直接连接符 14375"/>
            <p:cNvSpPr/>
            <p:nvPr/>
          </p:nvSpPr>
          <p:spPr>
            <a:xfrm flipV="1">
              <a:off x="4320" y="1934"/>
              <a:ext cx="0" cy="175"/>
            </a:xfrm>
            <a:prstGeom prst="line">
              <a:avLst/>
            </a:prstGeom>
            <a:ln w="19050" cap="flat" cmpd="sng">
              <a:solidFill>
                <a:schemeClr val="tx1"/>
              </a:solidFill>
              <a:prstDash val="solid"/>
              <a:headEnd type="none" w="med" len="med"/>
              <a:tailEnd type="triangle" w="med" len="med"/>
            </a:ln>
          </p:spPr>
        </p:sp>
      </p:grpSp>
      <p:sp>
        <p:nvSpPr>
          <p:cNvPr id="14377" name="云形标注 14376"/>
          <p:cNvSpPr/>
          <p:nvPr/>
        </p:nvSpPr>
        <p:spPr>
          <a:xfrm>
            <a:off x="457200" y="1828800"/>
            <a:ext cx="990600" cy="609600"/>
          </a:xfrm>
          <a:prstGeom prst="cloudCallout">
            <a:avLst>
              <a:gd name="adj1" fmla="val 49037"/>
              <a:gd name="adj2" fmla="val 32551"/>
            </a:avLst>
          </a:prstGeom>
          <a:solidFill>
            <a:schemeClr val="accent1"/>
          </a:solidFill>
          <a:ln w="9525" cap="flat" cmpd="sng">
            <a:solidFill>
              <a:schemeClr val="tx1"/>
            </a:solidFill>
            <a:prstDash val="solid"/>
            <a:headEnd type="none" w="med" len="med"/>
            <a:tailEnd type="none" w="med" len="med"/>
          </a:ln>
        </p:spPr>
        <p:txBody>
          <a:bodyPr/>
          <a:p>
            <a:pPr algn="ctr"/>
            <a:r>
              <a:rPr lang="zh-CN" altLang="en-US" sz="2400" b="1" dirty="0">
                <a:solidFill>
                  <a:schemeClr val="hlink"/>
                </a:solidFill>
                <a:latin typeface="Times New Roman" panose="02020603050405020304" pitchFamily="18" charset="0"/>
              </a:rPr>
              <a:t>例：</a:t>
            </a:r>
            <a:endParaRPr lang="zh-CN" altLang="en-US" sz="2400" b="1">
              <a:solidFill>
                <a:schemeClr val="hlink"/>
              </a:solidFill>
              <a:latin typeface="Times New Roman" panose="02020603050405020304" pitchFamily="18" charset="0"/>
            </a:endParaRPr>
          </a:p>
        </p:txBody>
      </p:sp>
      <p:sp>
        <p:nvSpPr>
          <p:cNvPr id="14378" name="文本框 14377"/>
          <p:cNvSpPr txBox="1"/>
          <p:nvPr/>
        </p:nvSpPr>
        <p:spPr>
          <a:xfrm>
            <a:off x="2209800" y="1905000"/>
            <a:ext cx="2187575" cy="519113"/>
          </a:xfrm>
          <a:prstGeom prst="rect">
            <a:avLst/>
          </a:prstGeom>
          <a:noFill/>
          <a:ln w="9525">
            <a:noFill/>
          </a:ln>
        </p:spPr>
        <p:txBody>
          <a:bodyPr wrap="none" anchor="t">
            <a:spAutoFit/>
          </a:bodyPr>
          <a:p>
            <a:r>
              <a:rPr lang="en-US" altLang="zh-CN" sz="2800" b="1">
                <a:solidFill>
                  <a:schemeClr val="folHlink"/>
                </a:solidFill>
                <a:latin typeface="Times New Roman" panose="02020603050405020304" pitchFamily="18" charset="0"/>
                <a:ea typeface="楷体_GB2312" pitchFamily="49" charset="-122"/>
              </a:rPr>
              <a:t>BF</a:t>
            </a:r>
            <a:r>
              <a:rPr lang="en-US" altLang="zh-CN" sz="2800" b="1" baseline="-25000">
                <a:solidFill>
                  <a:schemeClr val="folHlink"/>
                </a:solidFill>
                <a:latin typeface="Times New Roman" panose="02020603050405020304" pitchFamily="18" charset="0"/>
                <a:ea typeface="楷体_GB2312" pitchFamily="49" charset="-122"/>
              </a:rPr>
              <a:t>3</a:t>
            </a:r>
            <a:r>
              <a:rPr lang="zh-CN" altLang="en-US" sz="2800" b="1" dirty="0">
                <a:solidFill>
                  <a:schemeClr val="folHlink"/>
                </a:solidFill>
                <a:latin typeface="楷体_GB2312" pitchFamily="49" charset="-122"/>
                <a:ea typeface="楷体_GB2312" pitchFamily="49" charset="-122"/>
              </a:rPr>
              <a:t>分子形成</a:t>
            </a:r>
            <a:endParaRPr lang="zh-CN" altLang="en-US" sz="2800" b="1" dirty="0">
              <a:solidFill>
                <a:schemeClr val="folHlink"/>
              </a:solidFill>
              <a:latin typeface="楷体_GB2312" pitchFamily="49" charset="-122"/>
              <a:ea typeface="楷体_GB2312" pitchFamily="49" charset="-122"/>
            </a:endParaRPr>
          </a:p>
        </p:txBody>
      </p:sp>
      <p:grpSp>
        <p:nvGrpSpPr>
          <p:cNvPr id="14379" name="组合 14378"/>
          <p:cNvGrpSpPr/>
          <p:nvPr/>
        </p:nvGrpSpPr>
        <p:grpSpPr>
          <a:xfrm>
            <a:off x="609600" y="4419600"/>
            <a:ext cx="1981200" cy="1538288"/>
            <a:chOff x="3600" y="2736"/>
            <a:chExt cx="1344" cy="1229"/>
          </a:xfrm>
        </p:grpSpPr>
        <p:sp>
          <p:nvSpPr>
            <p:cNvPr id="14380" name="文本框 14379"/>
            <p:cNvSpPr txBox="1"/>
            <p:nvPr/>
          </p:nvSpPr>
          <p:spPr>
            <a:xfrm>
              <a:off x="4080" y="3264"/>
              <a:ext cx="384" cy="317"/>
            </a:xfrm>
            <a:prstGeom prst="rect">
              <a:avLst/>
            </a:prstGeom>
            <a:noFill/>
            <a:ln w="9525">
              <a:noFill/>
            </a:ln>
          </p:spPr>
          <p:txBody>
            <a:bodyPr>
              <a:spAutoFit/>
            </a:bodyPr>
            <a:p>
              <a:pPr algn="ctr">
                <a:spcBef>
                  <a:spcPct val="50000"/>
                </a:spcBef>
              </a:pPr>
              <a:r>
                <a:rPr lang="en-US" altLang="zh-CN" sz="2000" b="1">
                  <a:solidFill>
                    <a:srgbClr val="FF0000"/>
                  </a:solidFill>
                  <a:latin typeface="Times New Roman" panose="02020603050405020304" pitchFamily="18" charset="0"/>
                </a:rPr>
                <a:t>B</a:t>
              </a:r>
              <a:endParaRPr lang="en-US" altLang="zh-CN" sz="2000" b="1">
                <a:solidFill>
                  <a:srgbClr val="FF0000"/>
                </a:solidFill>
                <a:latin typeface="Times New Roman" panose="02020603050405020304" pitchFamily="18" charset="0"/>
              </a:endParaRPr>
            </a:p>
          </p:txBody>
        </p:sp>
        <p:sp>
          <p:nvSpPr>
            <p:cNvPr id="14381" name="文本框 14380"/>
            <p:cNvSpPr txBox="1"/>
            <p:nvPr/>
          </p:nvSpPr>
          <p:spPr>
            <a:xfrm>
              <a:off x="3600" y="3648"/>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2" name="文本框 14381"/>
            <p:cNvSpPr txBox="1"/>
            <p:nvPr/>
          </p:nvSpPr>
          <p:spPr>
            <a:xfrm>
              <a:off x="4032" y="2736"/>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3" name="文本框 14382"/>
            <p:cNvSpPr txBox="1"/>
            <p:nvPr/>
          </p:nvSpPr>
          <p:spPr>
            <a:xfrm>
              <a:off x="4512" y="3648"/>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4" name="直接连接符 14383"/>
            <p:cNvSpPr/>
            <p:nvPr/>
          </p:nvSpPr>
          <p:spPr>
            <a:xfrm>
              <a:off x="4272" y="3024"/>
              <a:ext cx="0" cy="288"/>
            </a:xfrm>
            <a:prstGeom prst="line">
              <a:avLst/>
            </a:prstGeom>
            <a:ln w="38100" cap="flat" cmpd="sng">
              <a:solidFill>
                <a:schemeClr val="tx1"/>
              </a:solidFill>
              <a:prstDash val="solid"/>
              <a:headEnd type="none" w="med" len="med"/>
              <a:tailEnd type="none" w="med" len="med"/>
            </a:ln>
          </p:spPr>
        </p:sp>
        <p:sp>
          <p:nvSpPr>
            <p:cNvPr id="14385" name="直接连接符 14384"/>
            <p:cNvSpPr/>
            <p:nvPr/>
          </p:nvSpPr>
          <p:spPr>
            <a:xfrm>
              <a:off x="4368" y="3504"/>
              <a:ext cx="288" cy="288"/>
            </a:xfrm>
            <a:prstGeom prst="line">
              <a:avLst/>
            </a:prstGeom>
            <a:ln w="38100" cap="flat" cmpd="sng">
              <a:solidFill>
                <a:schemeClr val="tx1"/>
              </a:solidFill>
              <a:prstDash val="solid"/>
              <a:headEnd type="none" w="med" len="med"/>
              <a:tailEnd type="none" w="med" len="med"/>
            </a:ln>
          </p:spPr>
        </p:sp>
        <p:sp>
          <p:nvSpPr>
            <p:cNvPr id="14386" name="直接连接符 14385"/>
            <p:cNvSpPr/>
            <p:nvPr/>
          </p:nvSpPr>
          <p:spPr>
            <a:xfrm flipH="1">
              <a:off x="3936" y="3504"/>
              <a:ext cx="240" cy="240"/>
            </a:xfrm>
            <a:prstGeom prst="line">
              <a:avLst/>
            </a:prstGeom>
            <a:ln w="38100" cap="flat" cmpd="sng">
              <a:solidFill>
                <a:schemeClr val="tx1"/>
              </a:solidFill>
              <a:prstDash val="solid"/>
              <a:headEnd type="none" w="med" len="med"/>
              <a:tailEnd type="none" w="med" len="med"/>
            </a:ln>
          </p:spPr>
        </p:sp>
      </p:grpSp>
      <p:sp>
        <p:nvSpPr>
          <p:cNvPr id="14398" name="椭圆 14397"/>
          <p:cNvSpPr/>
          <p:nvPr/>
        </p:nvSpPr>
        <p:spPr>
          <a:xfrm>
            <a:off x="3886200" y="6172200"/>
            <a:ext cx="381000" cy="381000"/>
          </a:xfrm>
          <a:prstGeom prst="ellipse">
            <a:avLst/>
          </a:prstGeom>
          <a:solidFill>
            <a:schemeClr val="folHlink"/>
          </a:solidFill>
          <a:ln w="9525" cap="flat" cmpd="sng">
            <a:solidFill>
              <a:srgbClr val="FFFF00"/>
            </a:solidFill>
            <a:prstDash val="solid"/>
            <a:headEnd type="none" w="med" len="med"/>
            <a:tailEnd type="none" w="med" len="med"/>
          </a:ln>
        </p:spPr>
        <p:txBody>
          <a:bodyPr wrap="none" anchor="ctr"/>
          <a:p>
            <a:pPr algn="ctr"/>
            <a:endParaRPr sz="2400" i="1" dirty="0">
              <a:solidFill>
                <a:srgbClr val="FFFF00"/>
              </a:solidFill>
              <a:latin typeface="Times New Roman" panose="02020603050405020304" pitchFamily="18" charset="0"/>
            </a:endParaRPr>
          </a:p>
        </p:txBody>
      </p:sp>
      <p:sp>
        <p:nvSpPr>
          <p:cNvPr id="14403" name="文本框 14402"/>
          <p:cNvSpPr txBox="1"/>
          <p:nvPr/>
        </p:nvSpPr>
        <p:spPr>
          <a:xfrm>
            <a:off x="6629400" y="6491288"/>
            <a:ext cx="628650" cy="366712"/>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grpSp>
        <p:nvGrpSpPr>
          <p:cNvPr id="14423" name="组合 14422"/>
          <p:cNvGrpSpPr/>
          <p:nvPr/>
        </p:nvGrpSpPr>
        <p:grpSpPr>
          <a:xfrm>
            <a:off x="3276600" y="3716338"/>
            <a:ext cx="4095750" cy="2895600"/>
            <a:chOff x="2112" y="2400"/>
            <a:chExt cx="2580" cy="1824"/>
          </a:xfrm>
        </p:grpSpPr>
        <p:sp>
          <p:nvSpPr>
            <p:cNvPr id="14387" name="椭圆 14386"/>
            <p:cNvSpPr/>
            <p:nvPr/>
          </p:nvSpPr>
          <p:spPr>
            <a:xfrm>
              <a:off x="3216" y="2976"/>
              <a:ext cx="288" cy="576"/>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88" name="椭圆 14387"/>
            <p:cNvSpPr/>
            <p:nvPr/>
          </p:nvSpPr>
          <p:spPr>
            <a:xfrm rot="-3048822">
              <a:off x="3480" y="3432"/>
              <a:ext cx="288" cy="624"/>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89" name="椭圆 14388"/>
            <p:cNvSpPr/>
            <p:nvPr/>
          </p:nvSpPr>
          <p:spPr>
            <a:xfrm rot="-7182160">
              <a:off x="2941" y="3395"/>
              <a:ext cx="258" cy="668"/>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90" name="椭圆 14389"/>
            <p:cNvSpPr/>
            <p:nvPr/>
          </p:nvSpPr>
          <p:spPr>
            <a:xfrm>
              <a:off x="3312" y="3552"/>
              <a:ext cx="96" cy="14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1" name="椭圆 14390"/>
            <p:cNvSpPr/>
            <p:nvPr/>
          </p:nvSpPr>
          <p:spPr>
            <a:xfrm rot="-3178952">
              <a:off x="3240" y="3432"/>
              <a:ext cx="96" cy="14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2" name="椭圆 14391"/>
            <p:cNvSpPr/>
            <p:nvPr/>
          </p:nvSpPr>
          <p:spPr>
            <a:xfrm rot="3302834">
              <a:off x="3394" y="3421"/>
              <a:ext cx="105" cy="17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3" name="椭圆 14392"/>
            <p:cNvSpPr/>
            <p:nvPr/>
          </p:nvSpPr>
          <p:spPr>
            <a:xfrm>
              <a:off x="3264" y="283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4" name="椭圆 14393"/>
            <p:cNvSpPr/>
            <p:nvPr/>
          </p:nvSpPr>
          <p:spPr>
            <a:xfrm>
              <a:off x="3264" y="259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5" name="椭圆 14394"/>
            <p:cNvSpPr/>
            <p:nvPr/>
          </p:nvSpPr>
          <p:spPr>
            <a:xfrm>
              <a:off x="3744" y="3840"/>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6" name="椭圆 14395"/>
            <p:cNvSpPr/>
            <p:nvPr/>
          </p:nvSpPr>
          <p:spPr>
            <a:xfrm>
              <a:off x="3936" y="3984"/>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7" name="椭圆 14396"/>
            <p:cNvSpPr/>
            <p:nvPr/>
          </p:nvSpPr>
          <p:spPr>
            <a:xfrm>
              <a:off x="2640" y="379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9" name="文本框 14398"/>
            <p:cNvSpPr txBox="1"/>
            <p:nvPr/>
          </p:nvSpPr>
          <p:spPr>
            <a:xfrm>
              <a:off x="3206" y="3768"/>
              <a:ext cx="212" cy="231"/>
            </a:xfrm>
            <a:prstGeom prst="rect">
              <a:avLst/>
            </a:prstGeom>
            <a:noFill/>
            <a:ln w="9525">
              <a:noFill/>
            </a:ln>
          </p:spPr>
          <p:txBody>
            <a:bodyPr wrap="none" anchor="t">
              <a:spAutoFit/>
            </a:bodyPr>
            <a:p>
              <a:r>
                <a:rPr lang="en-US" altLang="zh-CN" b="1">
                  <a:solidFill>
                    <a:schemeClr val="hlink"/>
                  </a:solidFill>
                  <a:latin typeface="Times New Roman" panose="02020603050405020304" pitchFamily="18" charset="0"/>
                </a:rPr>
                <a:t>B</a:t>
              </a:r>
              <a:endParaRPr lang="en-US" altLang="zh-CN" b="1">
                <a:solidFill>
                  <a:schemeClr val="hlink"/>
                </a:solidFill>
                <a:latin typeface="Times New Roman" panose="02020603050405020304" pitchFamily="18" charset="0"/>
              </a:endParaRPr>
            </a:p>
          </p:txBody>
        </p:sp>
        <p:sp>
          <p:nvSpPr>
            <p:cNvPr id="14400" name="文本框 14399"/>
            <p:cNvSpPr txBox="1"/>
            <p:nvPr/>
          </p:nvSpPr>
          <p:spPr>
            <a:xfrm>
              <a:off x="2112" y="3936"/>
              <a:ext cx="396" cy="231"/>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sp>
          <p:nvSpPr>
            <p:cNvPr id="14401" name="文本框 14400"/>
            <p:cNvSpPr txBox="1"/>
            <p:nvPr/>
          </p:nvSpPr>
          <p:spPr>
            <a:xfrm>
              <a:off x="4224" y="3072"/>
              <a:ext cx="468" cy="288"/>
            </a:xfrm>
            <a:prstGeom prst="rect">
              <a:avLst/>
            </a:prstGeom>
            <a:noFill/>
            <a:ln w="9525">
              <a:noFill/>
            </a:ln>
          </p:spPr>
          <p:txBody>
            <a:bodyPr wrap="none" anchor="t">
              <a:spAutoFit/>
            </a:bodyPr>
            <a:p>
              <a:r>
                <a:rPr lang="en-US" altLang="zh-CN" sz="2400" b="1">
                  <a:solidFill>
                    <a:schemeClr val="hlink"/>
                  </a:solidFill>
                  <a:latin typeface="Times New Roman" panose="02020603050405020304" pitchFamily="18" charset="0"/>
                </a:rPr>
                <a:t>120</a:t>
              </a:r>
              <a:r>
                <a:rPr lang="en-US" altLang="zh-CN" sz="2400" b="1" baseline="30000">
                  <a:solidFill>
                    <a:schemeClr val="hlink"/>
                  </a:solidFill>
                  <a:latin typeface="Times New Roman" panose="02020603050405020304" pitchFamily="18" charset="0"/>
                </a:rPr>
                <a:t>0</a:t>
              </a:r>
              <a:endParaRPr lang="en-US" altLang="zh-CN" sz="2400" b="1">
                <a:solidFill>
                  <a:schemeClr val="hlink"/>
                </a:solidFill>
                <a:latin typeface="Times New Roman" panose="02020603050405020304" pitchFamily="18" charset="0"/>
              </a:endParaRPr>
            </a:p>
          </p:txBody>
        </p:sp>
        <p:sp>
          <p:nvSpPr>
            <p:cNvPr id="14402" name="文本框 14401"/>
            <p:cNvSpPr txBox="1"/>
            <p:nvPr/>
          </p:nvSpPr>
          <p:spPr>
            <a:xfrm>
              <a:off x="3264" y="2400"/>
              <a:ext cx="396" cy="231"/>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sp>
          <p:nvSpPr>
            <p:cNvPr id="14404" name="右弧形箭头 14403"/>
            <p:cNvSpPr/>
            <p:nvPr/>
          </p:nvSpPr>
          <p:spPr>
            <a:xfrm>
              <a:off x="3792" y="3024"/>
              <a:ext cx="336" cy="624"/>
            </a:xfrm>
            <a:prstGeom prst="curvedLeftArrow">
              <a:avLst>
                <a:gd name="adj1" fmla="val 37142"/>
                <a:gd name="adj2" fmla="val 74285"/>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additive="base">
                                        <p:cTn id="12" dur="500" fill="hold"/>
                                        <p:tgtEl>
                                          <p:spTgt spid="14339"/>
                                        </p:tgtEl>
                                        <p:attrNameLst>
                                          <p:attrName>ppt_x</p:attrName>
                                        </p:attrNameLst>
                                      </p:cBhvr>
                                      <p:tavLst>
                                        <p:tav tm="0">
                                          <p:val>
                                            <p:strVal val="#ppt_x"/>
                                          </p:val>
                                        </p:tav>
                                        <p:tav tm="100000">
                                          <p:val>
                                            <p:strVal val="#ppt_x"/>
                                          </p:val>
                                        </p:tav>
                                      </p:tavLst>
                                    </p:anim>
                                    <p:anim calcmode="lin" valueType="num">
                                      <p:cBhvr additive="base">
                                        <p:cTn id="13"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77"/>
                                        </p:tgtEl>
                                        <p:attrNameLst>
                                          <p:attrName>style.visibility</p:attrName>
                                        </p:attrNameLst>
                                      </p:cBhvr>
                                      <p:to>
                                        <p:strVal val="visible"/>
                                      </p:to>
                                    </p:set>
                                    <p:anim calcmode="lin" valueType="num">
                                      <p:cBhvr additive="base">
                                        <p:cTn id="18" dur="500" fill="hold"/>
                                        <p:tgtEl>
                                          <p:spTgt spid="14377"/>
                                        </p:tgtEl>
                                        <p:attrNameLst>
                                          <p:attrName>ppt_x</p:attrName>
                                        </p:attrNameLst>
                                      </p:cBhvr>
                                      <p:tavLst>
                                        <p:tav tm="0">
                                          <p:val>
                                            <p:strVal val="#ppt_x"/>
                                          </p:val>
                                        </p:tav>
                                        <p:tav tm="100000">
                                          <p:val>
                                            <p:strVal val="#ppt_x"/>
                                          </p:val>
                                        </p:tav>
                                      </p:tavLst>
                                    </p:anim>
                                    <p:anim calcmode="lin" valueType="num">
                                      <p:cBhvr additive="base">
                                        <p:cTn id="19" dur="500" fill="hold"/>
                                        <p:tgtEl>
                                          <p:spTgt spid="1437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78"/>
                                        </p:tgtEl>
                                        <p:attrNameLst>
                                          <p:attrName>style.visibility</p:attrName>
                                        </p:attrNameLst>
                                      </p:cBhvr>
                                      <p:to>
                                        <p:strVal val="visible"/>
                                      </p:to>
                                    </p:set>
                                    <p:anim calcmode="lin" valueType="num">
                                      <p:cBhvr additive="base">
                                        <p:cTn id="24" dur="500" fill="hold"/>
                                        <p:tgtEl>
                                          <p:spTgt spid="14378"/>
                                        </p:tgtEl>
                                        <p:attrNameLst>
                                          <p:attrName>ppt_x</p:attrName>
                                        </p:attrNameLst>
                                      </p:cBhvr>
                                      <p:tavLst>
                                        <p:tav tm="0">
                                          <p:val>
                                            <p:strVal val="#ppt_x"/>
                                          </p:val>
                                        </p:tav>
                                        <p:tav tm="100000">
                                          <p:val>
                                            <p:strVal val="#ppt_x"/>
                                          </p:val>
                                        </p:tav>
                                      </p:tavLst>
                                    </p:anim>
                                    <p:anim calcmode="lin" valueType="num">
                                      <p:cBhvr additive="base">
                                        <p:cTn id="25" dur="500" fill="hold"/>
                                        <p:tgtEl>
                                          <p:spTgt spid="1437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424"/>
                                        </p:tgtEl>
                                        <p:attrNameLst>
                                          <p:attrName>style.visibility</p:attrName>
                                        </p:attrNameLst>
                                      </p:cBhvr>
                                      <p:to>
                                        <p:strVal val="visible"/>
                                      </p:to>
                                    </p:set>
                                    <p:anim calcmode="lin" valueType="num">
                                      <p:cBhvr additive="base">
                                        <p:cTn id="30" dur="500" fill="hold"/>
                                        <p:tgtEl>
                                          <p:spTgt spid="14424"/>
                                        </p:tgtEl>
                                        <p:attrNameLst>
                                          <p:attrName>ppt_x</p:attrName>
                                        </p:attrNameLst>
                                      </p:cBhvr>
                                      <p:tavLst>
                                        <p:tav tm="0">
                                          <p:val>
                                            <p:strVal val="#ppt_x"/>
                                          </p:val>
                                        </p:tav>
                                        <p:tav tm="100000">
                                          <p:val>
                                            <p:strVal val="#ppt_x"/>
                                          </p:val>
                                        </p:tav>
                                      </p:tavLst>
                                    </p:anim>
                                    <p:anim calcmode="lin" valueType="num">
                                      <p:cBhvr additive="base">
                                        <p:cTn id="31" dur="500" fill="hold"/>
                                        <p:tgtEl>
                                          <p:spTgt spid="144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4379"/>
                                        </p:tgtEl>
                                        <p:attrNameLst>
                                          <p:attrName>style.visibility</p:attrName>
                                        </p:attrNameLst>
                                      </p:cBhvr>
                                      <p:to>
                                        <p:strVal val="visible"/>
                                      </p:to>
                                    </p:set>
                                    <p:anim calcmode="lin" valueType="num">
                                      <p:cBhvr>
                                        <p:cTn id="36" dur="1000" fill="hold"/>
                                        <p:tgtEl>
                                          <p:spTgt spid="14379"/>
                                        </p:tgtEl>
                                        <p:attrNameLst>
                                          <p:attrName>ppt_w</p:attrName>
                                        </p:attrNameLst>
                                      </p:cBhvr>
                                      <p:tavLst>
                                        <p:tav tm="0">
                                          <p:val>
                                            <p:fltVal val="0.000000"/>
                                          </p:val>
                                        </p:tav>
                                        <p:tav tm="100000">
                                          <p:val>
                                            <p:strVal val="#ppt_w"/>
                                          </p:val>
                                        </p:tav>
                                      </p:tavLst>
                                    </p:anim>
                                    <p:anim calcmode="lin" valueType="num">
                                      <p:cBhvr>
                                        <p:cTn id="37" dur="1000" fill="hold"/>
                                        <p:tgtEl>
                                          <p:spTgt spid="14379"/>
                                        </p:tgtEl>
                                        <p:attrNameLst>
                                          <p:attrName>ppt_h</p:attrName>
                                        </p:attrNameLst>
                                      </p:cBhvr>
                                      <p:tavLst>
                                        <p:tav tm="0">
                                          <p:val>
                                            <p:fltVal val="0.000000"/>
                                          </p:val>
                                        </p:tav>
                                        <p:tav tm="100000">
                                          <p:val>
                                            <p:strVal val="#ppt_h"/>
                                          </p:val>
                                        </p:tav>
                                      </p:tavLst>
                                    </p:anim>
                                    <p:anim calcmode="lin" valueType="num">
                                      <p:cBhvr>
                                        <p:cTn id="38" dur="1000" fill="hold"/>
                                        <p:tgtEl>
                                          <p:spTgt spid="14379"/>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14379"/>
                                        </p:tgtEl>
                                        <p:attrNameLst>
                                          <p:attrName>ppt_y</p:attrName>
                                        </p:attrNameLst>
                                      </p:cBhvr>
                                      <p:tavLst>
                                        <p:tav tm="0" fmla="#ppt_y+(sin(-2*pi*(1-$))*-#ppt_x+cos(-2*pi*(1-$))*(1-#ppt_y))*(1-$)">
                                          <p:val>
                                            <p:fltVal val="0.000000"/>
                                          </p:val>
                                        </p:tav>
                                        <p:tav tm="100000">
                                          <p:val>
                                            <p:fltVal val="1.000000"/>
                                          </p:val>
                                        </p:tav>
                                      </p:tavLst>
                                    </p:anim>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423"/>
                                        </p:tgtEl>
                                        <p:attrNameLst>
                                          <p:attrName>style.visibility</p:attrName>
                                        </p:attrNameLst>
                                      </p:cBhvr>
                                      <p:to>
                                        <p:strVal val="visible"/>
                                      </p:to>
                                    </p:set>
                                    <p:anim calcmode="lin" valueType="num">
                                      <p:cBhvr additive="base">
                                        <p:cTn id="44" dur="500" fill="hold"/>
                                        <p:tgtEl>
                                          <p:spTgt spid="14423"/>
                                        </p:tgtEl>
                                        <p:attrNameLst>
                                          <p:attrName>ppt_x</p:attrName>
                                        </p:attrNameLst>
                                      </p:cBhvr>
                                      <p:tavLst>
                                        <p:tav tm="0">
                                          <p:val>
                                            <p:strVal val="#ppt_x"/>
                                          </p:val>
                                        </p:tav>
                                        <p:tav tm="100000">
                                          <p:val>
                                            <p:strVal val="#ppt_x"/>
                                          </p:val>
                                        </p:tav>
                                      </p:tavLst>
                                    </p:anim>
                                    <p:anim calcmode="lin" valueType="num">
                                      <p:cBhvr additive="base">
                                        <p:cTn id="45" dur="500" fill="hold"/>
                                        <p:tgtEl>
                                          <p:spTgt spid="14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77" grpId="0" animBg="1"/>
      <p:bldP spid="143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矩形 10243"/>
          <p:cNvSpPr/>
          <p:nvPr/>
        </p:nvSpPr>
        <p:spPr>
          <a:xfrm>
            <a:off x="0" y="0"/>
            <a:ext cx="4419600" cy="762000"/>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lgn="just"/>
            <a:r>
              <a:rPr lang="zh-CN" altLang="en-US" dirty="0"/>
              <a:t>碳的</a:t>
            </a:r>
            <a:r>
              <a:rPr lang="en-US" altLang="zh-CN" i="1"/>
              <a:t>sp</a:t>
            </a:r>
            <a:r>
              <a:rPr lang="en-US" altLang="zh-CN" baseline="30000"/>
              <a:t>2</a:t>
            </a:r>
            <a:r>
              <a:rPr lang="zh-CN" altLang="en-US" dirty="0"/>
              <a:t>杂化轨道</a:t>
            </a:r>
            <a:endParaRPr lang="zh-CN" altLang="en-US" dirty="0"/>
          </a:p>
        </p:txBody>
      </p:sp>
      <p:pic>
        <p:nvPicPr>
          <p:cNvPr id="10245" name="图片 10244"/>
          <p:cNvPicPr>
            <a:picLocks noChangeAspect="1"/>
          </p:cNvPicPr>
          <p:nvPr/>
        </p:nvPicPr>
        <p:blipFill>
          <a:blip r:embed="rId1"/>
          <a:stretch>
            <a:fillRect/>
          </a:stretch>
        </p:blipFill>
        <p:spPr>
          <a:xfrm>
            <a:off x="0" y="765175"/>
            <a:ext cx="9144000" cy="2389188"/>
          </a:xfrm>
          <a:prstGeom prst="rect">
            <a:avLst/>
          </a:prstGeom>
          <a:noFill/>
          <a:ln w="9525">
            <a:noFill/>
          </a:ln>
        </p:spPr>
      </p:pic>
      <p:sp>
        <p:nvSpPr>
          <p:cNvPr id="10246" name="矩形 10245"/>
          <p:cNvSpPr/>
          <p:nvPr/>
        </p:nvSpPr>
        <p:spPr>
          <a:xfrm>
            <a:off x="179388" y="3500438"/>
            <a:ext cx="8583612" cy="884237"/>
          </a:xfrm>
          <a:prstGeom prst="rect">
            <a:avLst/>
          </a:prstGeom>
          <a:noFill/>
          <a:ln w="9525">
            <a:noFill/>
          </a:ln>
        </p:spPr>
        <p:txBody>
          <a:bodyPr>
            <a:spAutoFit/>
          </a:bodyPr>
          <a:p>
            <a:pPr algn="just"/>
            <a:r>
              <a:rPr lang="en-US" altLang="zh-CN" sz="2800" b="1">
                <a:solidFill>
                  <a:srgbClr val="FF0000"/>
                </a:solidFill>
                <a:latin typeface="幼圆" pitchFamily="49" charset="-122"/>
                <a:ea typeface="幼圆" pitchFamily="49" charset="-122"/>
              </a:rPr>
              <a:t>sp</a:t>
            </a:r>
            <a:r>
              <a:rPr lang="en-US" altLang="zh-CN" sz="2800" b="1" baseline="30000">
                <a:solidFill>
                  <a:srgbClr val="FF0000"/>
                </a:solidFill>
                <a:latin typeface="幼圆" pitchFamily="49" charset="-122"/>
                <a:ea typeface="幼圆" pitchFamily="49" charset="-122"/>
              </a:rPr>
              <a:t>2</a:t>
            </a:r>
            <a:r>
              <a:rPr lang="zh-CN" altLang="en-US" sz="2800" b="1" dirty="0">
                <a:solidFill>
                  <a:srgbClr val="FF0000"/>
                </a:solidFill>
                <a:latin typeface="幼圆" pitchFamily="49" charset="-122"/>
                <a:ea typeface="幼圆" pitchFamily="49" charset="-122"/>
              </a:rPr>
              <a:t>杂化：三个夹角为</a:t>
            </a:r>
            <a:r>
              <a:rPr lang="en-US" altLang="zh-CN" sz="2800" b="1">
                <a:solidFill>
                  <a:srgbClr val="FF0000"/>
                </a:solidFill>
                <a:latin typeface="幼圆" pitchFamily="49" charset="-122"/>
                <a:ea typeface="幼圆" pitchFamily="49" charset="-122"/>
              </a:rPr>
              <a:t>120</a:t>
            </a:r>
            <a:r>
              <a:rPr lang="en-US" altLang="zh-CN" sz="2800" b="1" dirty="0">
                <a:solidFill>
                  <a:srgbClr val="FF0000"/>
                </a:solidFill>
                <a:latin typeface="幼圆" pitchFamily="49" charset="-122"/>
                <a:ea typeface="幼圆" pitchFamily="49" charset="-122"/>
              </a:rPr>
              <a:t>°</a:t>
            </a:r>
            <a:r>
              <a:rPr lang="zh-CN" altLang="en-US" sz="2800" b="1" dirty="0">
                <a:solidFill>
                  <a:srgbClr val="FF0000"/>
                </a:solidFill>
                <a:latin typeface="幼圆" pitchFamily="49" charset="-122"/>
                <a:ea typeface="幼圆" pitchFamily="49" charset="-122"/>
              </a:rPr>
              <a:t>的平面三角形杂化轨道</a:t>
            </a:r>
            <a:r>
              <a:rPr lang="zh-CN" altLang="en-US" sz="1000" dirty="0">
                <a:latin typeface="Times New Roman" panose="02020603050405020304" pitchFamily="18" charset="0"/>
              </a:rPr>
              <a:t>。</a:t>
            </a:r>
            <a:endParaRPr lang="zh-CN" altLang="en-US" sz="1000" dirty="0">
              <a:latin typeface="Times New Roman" panose="02020603050405020304" pitchFamily="18" charset="0"/>
            </a:endParaRPr>
          </a:p>
          <a:p>
            <a:pPr eaLnBrk="0" hangingPunct="0"/>
            <a:endParaRPr lang="zh-CN" altLang="en-US" sz="2400" dirty="0">
              <a:latin typeface="Times New Roman" panose="02020603050405020304" pitchFamily="18" charset="0"/>
            </a:endParaRPr>
          </a:p>
        </p:txBody>
      </p:sp>
      <p:graphicFrame>
        <p:nvGraphicFramePr>
          <p:cNvPr id="10247" name="对象 10246"/>
          <p:cNvGraphicFramePr/>
          <p:nvPr/>
        </p:nvGraphicFramePr>
        <p:xfrm>
          <a:off x="0" y="4149725"/>
          <a:ext cx="9144000" cy="2312988"/>
        </p:xfrm>
        <a:graphic>
          <a:graphicData uri="http://schemas.openxmlformats.org/presentationml/2006/ole">
            <mc:AlternateContent xmlns:mc="http://schemas.openxmlformats.org/markup-compatibility/2006">
              <mc:Choice xmlns:v="urn:schemas-microsoft-com:vml" Requires="v">
                <p:oleObj spid="_x0000_s3076" name="" r:id="rId2" imgW="6010275" imgH="1000125" progId="Paint.Picture">
                  <p:embed/>
                </p:oleObj>
              </mc:Choice>
              <mc:Fallback>
                <p:oleObj name="" r:id="rId2" imgW="6010275" imgH="1000125" progId="Paint.Picture">
                  <p:embed/>
                  <p:pic>
                    <p:nvPicPr>
                      <p:cNvPr id="0" name="图片 3075"/>
                      <p:cNvPicPr/>
                      <p:nvPr/>
                    </p:nvPicPr>
                    <p:blipFill>
                      <a:blip r:embed="rId3"/>
                      <a:stretch>
                        <a:fillRect/>
                      </a:stretch>
                    </p:blipFill>
                    <p:spPr>
                      <a:xfrm>
                        <a:off x="0" y="4149725"/>
                        <a:ext cx="9144000" cy="2312988"/>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additive="base">
                                        <p:cTn id="19" dur="500" fill="hold"/>
                                        <p:tgtEl>
                                          <p:spTgt spid="10246"/>
                                        </p:tgtEl>
                                        <p:attrNameLst>
                                          <p:attrName>ppt_x</p:attrName>
                                        </p:attrNameLst>
                                      </p:cBhvr>
                                      <p:tavLst>
                                        <p:tav tm="0">
                                          <p:val>
                                            <p:strVal val="#ppt_x"/>
                                          </p:val>
                                        </p:tav>
                                        <p:tav tm="100000">
                                          <p:val>
                                            <p:strVal val="#ppt_x"/>
                                          </p:val>
                                        </p:tav>
                                      </p:tavLst>
                                    </p:anim>
                                    <p:anim calcmode="lin" valueType="num">
                                      <p:cBhvr additive="base">
                                        <p:cTn id="20"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ppt_x"/>
                                          </p:val>
                                        </p:tav>
                                        <p:tav tm="100000">
                                          <p:val>
                                            <p:strVal val="#ppt_x"/>
                                          </p:val>
                                        </p:tav>
                                      </p:tavLst>
                                    </p:anim>
                                    <p:anim calcmode="lin" valueType="num">
                                      <p:cBhvr additive="base">
                                        <p:cTn id="2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16385"/>
          <p:cNvGrpSpPr/>
          <p:nvPr/>
        </p:nvGrpSpPr>
        <p:grpSpPr>
          <a:xfrm>
            <a:off x="0" y="152400"/>
            <a:ext cx="9144000" cy="6248400"/>
            <a:chOff x="0" y="96"/>
            <a:chExt cx="5760" cy="3360"/>
          </a:xfrm>
        </p:grpSpPr>
        <p:sp>
          <p:nvSpPr>
            <p:cNvPr id="16387" name="文本框 16386"/>
            <p:cNvSpPr txBox="1"/>
            <p:nvPr/>
          </p:nvSpPr>
          <p:spPr>
            <a:xfrm>
              <a:off x="672" y="96"/>
              <a:ext cx="3984" cy="54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思考题：根据以下事实总结：如何判断一个</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化合物的中心原子的杂化类型？</a:t>
              </a:r>
              <a:endParaRPr lang="zh-CN" altLang="en-US" sz="2400" b="1" dirty="0">
                <a:latin typeface="Times New Roman" panose="02020603050405020304" pitchFamily="18" charset="0"/>
              </a:endParaRPr>
            </a:p>
          </p:txBody>
        </p:sp>
        <p:pic>
          <p:nvPicPr>
            <p:cNvPr id="16388" name="图片 16387" descr="13"/>
            <p:cNvPicPr>
              <a:picLocks noChangeAspect="1"/>
            </p:cNvPicPr>
            <p:nvPr/>
          </p:nvPicPr>
          <p:blipFill>
            <a:blip r:embed="rId1">
              <a:lum bright="-35999" contrast="70000"/>
            </a:blip>
            <a:srcRect t="7898" b="11549"/>
            <a:stretch>
              <a:fillRect/>
            </a:stretch>
          </p:blipFill>
          <p:spPr>
            <a:xfrm>
              <a:off x="0" y="864"/>
              <a:ext cx="5760" cy="259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228600" y="152400"/>
            <a:ext cx="8001000" cy="457200"/>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已知：杂化轨道只用于形成</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键或者用来容纳孤对电子</a:t>
            </a:r>
            <a:endParaRPr lang="zh-CN" altLang="en-US" sz="2400" b="1" dirty="0">
              <a:solidFill>
                <a:srgbClr val="FF0000"/>
              </a:solidFill>
              <a:latin typeface="Times New Roman" panose="02020603050405020304" pitchFamily="18" charset="0"/>
            </a:endParaRPr>
          </a:p>
        </p:txBody>
      </p:sp>
      <p:grpSp>
        <p:nvGrpSpPr>
          <p:cNvPr id="17411" name="组合 17410"/>
          <p:cNvGrpSpPr/>
          <p:nvPr/>
        </p:nvGrpSpPr>
        <p:grpSpPr>
          <a:xfrm>
            <a:off x="0" y="685800"/>
            <a:ext cx="2667000" cy="457200"/>
            <a:chOff x="0" y="432"/>
            <a:chExt cx="1680" cy="288"/>
          </a:xfrm>
        </p:grpSpPr>
        <p:sp>
          <p:nvSpPr>
            <p:cNvPr id="17412" name="文本框 17411"/>
            <p:cNvSpPr txBox="1"/>
            <p:nvPr/>
          </p:nvSpPr>
          <p:spPr>
            <a:xfrm>
              <a:off x="0" y="432"/>
              <a:ext cx="1680"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杂化轨道数</a:t>
              </a:r>
              <a:endParaRPr lang="zh-CN" altLang="en-US" sz="2400" b="1" dirty="0">
                <a:solidFill>
                  <a:srgbClr val="FF0000"/>
                </a:solidFill>
                <a:latin typeface="Times New Roman" panose="02020603050405020304" pitchFamily="18" charset="0"/>
              </a:endParaRPr>
            </a:p>
          </p:txBody>
        </p:sp>
        <p:sp>
          <p:nvSpPr>
            <p:cNvPr id="17413" name="直接连接符 17412"/>
            <p:cNvSpPr/>
            <p:nvPr/>
          </p:nvSpPr>
          <p:spPr>
            <a:xfrm>
              <a:off x="1296" y="576"/>
              <a:ext cx="240" cy="0"/>
            </a:xfrm>
            <a:prstGeom prst="line">
              <a:avLst/>
            </a:prstGeom>
            <a:ln w="28575" cap="flat" cmpd="sng">
              <a:solidFill>
                <a:srgbClr val="FF0000"/>
              </a:solidFill>
              <a:prstDash val="solid"/>
              <a:headEnd type="none" w="med" len="med"/>
              <a:tailEnd type="none" w="med" len="med"/>
            </a:ln>
          </p:spPr>
        </p:sp>
        <p:sp>
          <p:nvSpPr>
            <p:cNvPr id="17414" name="直接连接符 17413"/>
            <p:cNvSpPr/>
            <p:nvPr/>
          </p:nvSpPr>
          <p:spPr>
            <a:xfrm>
              <a:off x="1296" y="624"/>
              <a:ext cx="240" cy="0"/>
            </a:xfrm>
            <a:prstGeom prst="line">
              <a:avLst/>
            </a:prstGeom>
            <a:ln w="28575" cap="flat" cmpd="sng">
              <a:solidFill>
                <a:srgbClr val="FF0000"/>
              </a:solidFill>
              <a:prstDash val="solid"/>
              <a:headEnd type="none" w="med" len="med"/>
              <a:tailEnd type="none" w="med" len="med"/>
            </a:ln>
          </p:spPr>
        </p:sp>
      </p:grpSp>
      <p:grpSp>
        <p:nvGrpSpPr>
          <p:cNvPr id="17415" name="组合 17414"/>
          <p:cNvGrpSpPr/>
          <p:nvPr/>
        </p:nvGrpSpPr>
        <p:grpSpPr>
          <a:xfrm>
            <a:off x="3657600" y="2971800"/>
            <a:ext cx="4648200" cy="457200"/>
            <a:chOff x="2256" y="1872"/>
            <a:chExt cx="2928" cy="288"/>
          </a:xfrm>
        </p:grpSpPr>
        <p:sp>
          <p:nvSpPr>
            <p:cNvPr id="17416" name="文本框 17415"/>
            <p:cNvSpPr txBox="1"/>
            <p:nvPr/>
          </p:nvSpPr>
          <p:spPr>
            <a:xfrm>
              <a:off x="2256" y="1872"/>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0+2=2</a:t>
              </a:r>
              <a:endParaRPr lang="en-US" altLang="zh-CN" sz="2400" b="1">
                <a:latin typeface="Times New Roman" panose="02020603050405020304" pitchFamily="18" charset="0"/>
              </a:endParaRPr>
            </a:p>
          </p:txBody>
        </p:sp>
        <p:sp>
          <p:nvSpPr>
            <p:cNvPr id="17417" name="文本框 17416"/>
            <p:cNvSpPr txBox="1"/>
            <p:nvPr/>
          </p:nvSpPr>
          <p:spPr>
            <a:xfrm>
              <a:off x="3456" y="1872"/>
              <a:ext cx="43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SP</a:t>
              </a:r>
              <a:endParaRPr lang="en-US" altLang="zh-CN" sz="2400" b="1">
                <a:latin typeface="Times New Roman" panose="02020603050405020304" pitchFamily="18" charset="0"/>
              </a:endParaRPr>
            </a:p>
          </p:txBody>
        </p:sp>
        <p:sp>
          <p:nvSpPr>
            <p:cNvPr id="17418" name="文本框 17417"/>
            <p:cNvSpPr txBox="1"/>
            <p:nvPr/>
          </p:nvSpPr>
          <p:spPr>
            <a:xfrm>
              <a:off x="4464" y="1872"/>
              <a:ext cx="72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直线形</a:t>
              </a:r>
              <a:endParaRPr lang="zh-CN" altLang="en-US" sz="2400" b="1" dirty="0">
                <a:latin typeface="Times New Roman" panose="02020603050405020304" pitchFamily="18" charset="0"/>
              </a:endParaRPr>
            </a:p>
          </p:txBody>
        </p:sp>
      </p:grpSp>
      <p:grpSp>
        <p:nvGrpSpPr>
          <p:cNvPr id="17419" name="组合 17418"/>
          <p:cNvGrpSpPr/>
          <p:nvPr/>
        </p:nvGrpSpPr>
        <p:grpSpPr>
          <a:xfrm>
            <a:off x="3581400" y="3657600"/>
            <a:ext cx="5029200" cy="457200"/>
            <a:chOff x="2256" y="2304"/>
            <a:chExt cx="3168" cy="288"/>
          </a:xfrm>
        </p:grpSpPr>
        <p:sp>
          <p:nvSpPr>
            <p:cNvPr id="17420" name="文本框 17419"/>
            <p:cNvSpPr txBox="1"/>
            <p:nvPr/>
          </p:nvSpPr>
          <p:spPr>
            <a:xfrm>
              <a:off x="2256" y="2304"/>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0+3=3</a:t>
              </a:r>
              <a:endParaRPr lang="en-US" altLang="zh-CN" sz="2400" b="1">
                <a:latin typeface="Times New Roman" panose="02020603050405020304" pitchFamily="18" charset="0"/>
              </a:endParaRPr>
            </a:p>
          </p:txBody>
        </p:sp>
        <p:sp>
          <p:nvSpPr>
            <p:cNvPr id="17421" name="文本框 17420"/>
            <p:cNvSpPr txBox="1"/>
            <p:nvPr/>
          </p:nvSpPr>
          <p:spPr>
            <a:xfrm>
              <a:off x="3504" y="2304"/>
              <a:ext cx="43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2</a:t>
              </a:r>
              <a:endParaRPr lang="en-US" altLang="zh-CN" sz="2400" b="1" baseline="30000">
                <a:latin typeface="Times New Roman" panose="02020603050405020304" pitchFamily="18" charset="0"/>
              </a:endParaRPr>
            </a:p>
          </p:txBody>
        </p:sp>
        <p:sp>
          <p:nvSpPr>
            <p:cNvPr id="17422" name="文本框 17421"/>
            <p:cNvSpPr txBox="1"/>
            <p:nvPr/>
          </p:nvSpPr>
          <p:spPr>
            <a:xfrm>
              <a:off x="4320" y="2304"/>
              <a:ext cx="110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平面三角形</a:t>
              </a:r>
              <a:endParaRPr lang="zh-CN" altLang="en-US" sz="2400" b="1" dirty="0">
                <a:latin typeface="Times New Roman" panose="02020603050405020304" pitchFamily="18" charset="0"/>
              </a:endParaRPr>
            </a:p>
          </p:txBody>
        </p:sp>
      </p:grpSp>
      <p:grpSp>
        <p:nvGrpSpPr>
          <p:cNvPr id="17423" name="组合 17422"/>
          <p:cNvGrpSpPr/>
          <p:nvPr/>
        </p:nvGrpSpPr>
        <p:grpSpPr>
          <a:xfrm>
            <a:off x="3581400" y="4267200"/>
            <a:ext cx="5029200" cy="457200"/>
            <a:chOff x="2256" y="2688"/>
            <a:chExt cx="3168" cy="288"/>
          </a:xfrm>
        </p:grpSpPr>
        <p:sp>
          <p:nvSpPr>
            <p:cNvPr id="17424" name="文本框 17423"/>
            <p:cNvSpPr txBox="1"/>
            <p:nvPr/>
          </p:nvSpPr>
          <p:spPr>
            <a:xfrm>
              <a:off x="2256" y="2688"/>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0+4=4</a:t>
              </a:r>
              <a:endParaRPr lang="en-US" altLang="zh-CN" sz="2400" b="1">
                <a:latin typeface="Times New Roman" panose="02020603050405020304" pitchFamily="18" charset="0"/>
              </a:endParaRPr>
            </a:p>
          </p:txBody>
        </p:sp>
        <p:sp>
          <p:nvSpPr>
            <p:cNvPr id="17425" name="矩形 17424"/>
            <p:cNvSpPr/>
            <p:nvPr/>
          </p:nvSpPr>
          <p:spPr>
            <a:xfrm>
              <a:off x="3504" y="2688"/>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26" name="文本框 17425"/>
            <p:cNvSpPr txBox="1"/>
            <p:nvPr/>
          </p:nvSpPr>
          <p:spPr>
            <a:xfrm>
              <a:off x="4320" y="2688"/>
              <a:ext cx="110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正四面体形</a:t>
              </a:r>
              <a:endParaRPr lang="zh-CN" altLang="en-US" sz="2400" b="1" dirty="0">
                <a:latin typeface="Times New Roman" panose="02020603050405020304" pitchFamily="18" charset="0"/>
              </a:endParaRPr>
            </a:p>
          </p:txBody>
        </p:sp>
      </p:grpSp>
      <p:grpSp>
        <p:nvGrpSpPr>
          <p:cNvPr id="17427" name="组合 17426"/>
          <p:cNvGrpSpPr/>
          <p:nvPr/>
        </p:nvGrpSpPr>
        <p:grpSpPr>
          <a:xfrm>
            <a:off x="3581400" y="4876800"/>
            <a:ext cx="4572000" cy="457200"/>
            <a:chOff x="2256" y="3072"/>
            <a:chExt cx="2880" cy="288"/>
          </a:xfrm>
        </p:grpSpPr>
        <p:sp>
          <p:nvSpPr>
            <p:cNvPr id="17428" name="文本框 17427"/>
            <p:cNvSpPr txBox="1"/>
            <p:nvPr/>
          </p:nvSpPr>
          <p:spPr>
            <a:xfrm>
              <a:off x="2256" y="3072"/>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1+2=3</a:t>
              </a:r>
              <a:endParaRPr lang="en-US" altLang="zh-CN" sz="2400" b="1">
                <a:latin typeface="Times New Roman" panose="02020603050405020304" pitchFamily="18" charset="0"/>
              </a:endParaRPr>
            </a:p>
          </p:txBody>
        </p:sp>
        <p:sp>
          <p:nvSpPr>
            <p:cNvPr id="17429" name="矩形 17428"/>
            <p:cNvSpPr/>
            <p:nvPr/>
          </p:nvSpPr>
          <p:spPr>
            <a:xfrm>
              <a:off x="3504" y="3072"/>
              <a:ext cx="404" cy="288"/>
            </a:xfrm>
            <a:prstGeom prst="rect">
              <a:avLst/>
            </a:prstGeom>
            <a:noFill/>
            <a:ln w="9525">
              <a:noFill/>
            </a:ln>
          </p:spPr>
          <p:txBody>
            <a:bodyPr wrap="none" anchor="t">
              <a:spAutoFit/>
            </a:bodyPr>
            <a:p>
              <a:r>
                <a:rPr lang="en-US" altLang="zh-CN" sz="2400" b="1">
                  <a:latin typeface="Times New Roman" panose="02020603050405020304" pitchFamily="18" charset="0"/>
                </a:rPr>
                <a:t>SP</a:t>
              </a:r>
              <a:r>
                <a:rPr lang="en-US" altLang="zh-CN" sz="2400" b="1" baseline="30000">
                  <a:latin typeface="Times New Roman" panose="02020603050405020304" pitchFamily="18" charset="0"/>
                </a:rPr>
                <a:t>2</a:t>
              </a:r>
              <a:endParaRPr lang="en-US" altLang="zh-CN" sz="2400" b="1" baseline="30000">
                <a:latin typeface="Times New Roman" panose="02020603050405020304" pitchFamily="18" charset="0"/>
              </a:endParaRPr>
            </a:p>
          </p:txBody>
        </p:sp>
        <p:sp>
          <p:nvSpPr>
            <p:cNvPr id="17430" name="文本框 17429"/>
            <p:cNvSpPr txBox="1"/>
            <p:nvPr/>
          </p:nvSpPr>
          <p:spPr>
            <a:xfrm>
              <a:off x="4512" y="3072"/>
              <a:ext cx="624"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a:t>
              </a:r>
              <a:endParaRPr lang="zh-CN" altLang="en-US" sz="2400" b="1" dirty="0">
                <a:latin typeface="Times New Roman" panose="02020603050405020304" pitchFamily="18" charset="0"/>
              </a:endParaRPr>
            </a:p>
          </p:txBody>
        </p:sp>
      </p:grpSp>
      <p:grpSp>
        <p:nvGrpSpPr>
          <p:cNvPr id="17431" name="组合 17430"/>
          <p:cNvGrpSpPr/>
          <p:nvPr/>
        </p:nvGrpSpPr>
        <p:grpSpPr>
          <a:xfrm>
            <a:off x="3581400" y="5486400"/>
            <a:ext cx="4876800" cy="457200"/>
            <a:chOff x="2256" y="3456"/>
            <a:chExt cx="3072" cy="288"/>
          </a:xfrm>
        </p:grpSpPr>
        <p:sp>
          <p:nvSpPr>
            <p:cNvPr id="17432" name="文本框 17431"/>
            <p:cNvSpPr txBox="1"/>
            <p:nvPr/>
          </p:nvSpPr>
          <p:spPr>
            <a:xfrm>
              <a:off x="2256" y="3456"/>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1+3=4</a:t>
              </a:r>
              <a:endParaRPr lang="en-US" altLang="zh-CN" sz="2400" b="1">
                <a:latin typeface="Times New Roman" panose="02020603050405020304" pitchFamily="18" charset="0"/>
              </a:endParaRPr>
            </a:p>
          </p:txBody>
        </p:sp>
        <p:sp>
          <p:nvSpPr>
            <p:cNvPr id="17433" name="矩形 17432"/>
            <p:cNvSpPr/>
            <p:nvPr/>
          </p:nvSpPr>
          <p:spPr>
            <a:xfrm>
              <a:off x="3504" y="3456"/>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34" name="文本框 17433"/>
            <p:cNvSpPr txBox="1"/>
            <p:nvPr/>
          </p:nvSpPr>
          <p:spPr>
            <a:xfrm>
              <a:off x="4368" y="3456"/>
              <a:ext cx="96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三角锥形</a:t>
              </a:r>
              <a:endParaRPr lang="zh-CN" altLang="en-US" sz="2400" b="1" dirty="0">
                <a:latin typeface="Times New Roman" panose="02020603050405020304" pitchFamily="18" charset="0"/>
              </a:endParaRPr>
            </a:p>
          </p:txBody>
        </p:sp>
      </p:grpSp>
      <p:grpSp>
        <p:nvGrpSpPr>
          <p:cNvPr id="17435" name="组合 17434"/>
          <p:cNvGrpSpPr/>
          <p:nvPr/>
        </p:nvGrpSpPr>
        <p:grpSpPr>
          <a:xfrm>
            <a:off x="3581400" y="6096000"/>
            <a:ext cx="4572000" cy="457200"/>
            <a:chOff x="2256" y="3840"/>
            <a:chExt cx="2880" cy="288"/>
          </a:xfrm>
        </p:grpSpPr>
        <p:sp>
          <p:nvSpPr>
            <p:cNvPr id="17436" name="文本框 17435"/>
            <p:cNvSpPr txBox="1"/>
            <p:nvPr/>
          </p:nvSpPr>
          <p:spPr>
            <a:xfrm>
              <a:off x="2256" y="3840"/>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2+2=4</a:t>
              </a:r>
              <a:endParaRPr lang="en-US" altLang="zh-CN" sz="2400" b="1">
                <a:latin typeface="Times New Roman" panose="02020603050405020304" pitchFamily="18" charset="0"/>
              </a:endParaRPr>
            </a:p>
          </p:txBody>
        </p:sp>
        <p:sp>
          <p:nvSpPr>
            <p:cNvPr id="17437" name="矩形 17436"/>
            <p:cNvSpPr/>
            <p:nvPr/>
          </p:nvSpPr>
          <p:spPr>
            <a:xfrm>
              <a:off x="3504" y="3840"/>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38" name="文本框 17437"/>
            <p:cNvSpPr txBox="1"/>
            <p:nvPr/>
          </p:nvSpPr>
          <p:spPr>
            <a:xfrm>
              <a:off x="4512" y="3840"/>
              <a:ext cx="624"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a:t>
              </a:r>
              <a:endParaRPr lang="zh-CN" altLang="en-US" sz="2400" b="1" dirty="0">
                <a:latin typeface="Times New Roman" panose="02020603050405020304" pitchFamily="18" charset="0"/>
              </a:endParaRPr>
            </a:p>
          </p:txBody>
        </p:sp>
      </p:grpSp>
      <p:grpSp>
        <p:nvGrpSpPr>
          <p:cNvPr id="17439" name="组合 17438"/>
          <p:cNvGrpSpPr/>
          <p:nvPr/>
        </p:nvGrpSpPr>
        <p:grpSpPr>
          <a:xfrm>
            <a:off x="533400" y="1371600"/>
            <a:ext cx="7924800" cy="5257800"/>
            <a:chOff x="336" y="864"/>
            <a:chExt cx="4992" cy="3312"/>
          </a:xfrm>
        </p:grpSpPr>
        <p:grpSp>
          <p:nvGrpSpPr>
            <p:cNvPr id="17440" name="组合 17439"/>
            <p:cNvGrpSpPr/>
            <p:nvPr/>
          </p:nvGrpSpPr>
          <p:grpSpPr>
            <a:xfrm>
              <a:off x="432" y="1296"/>
              <a:ext cx="4896" cy="2880"/>
              <a:chOff x="432" y="960"/>
              <a:chExt cx="4896" cy="2880"/>
            </a:xfrm>
          </p:grpSpPr>
          <p:sp>
            <p:nvSpPr>
              <p:cNvPr id="17441" name="直接连接符 17440"/>
              <p:cNvSpPr/>
              <p:nvPr/>
            </p:nvSpPr>
            <p:spPr>
              <a:xfrm>
                <a:off x="432" y="960"/>
                <a:ext cx="4896" cy="0"/>
              </a:xfrm>
              <a:prstGeom prst="line">
                <a:avLst/>
              </a:prstGeom>
              <a:ln w="9525" cap="flat" cmpd="sng">
                <a:solidFill>
                  <a:schemeClr val="tx1"/>
                </a:solidFill>
                <a:prstDash val="solid"/>
                <a:headEnd type="none" w="med" len="med"/>
                <a:tailEnd type="none" w="med" len="med"/>
              </a:ln>
            </p:spPr>
          </p:sp>
          <p:sp>
            <p:nvSpPr>
              <p:cNvPr id="17442" name="直接连接符 17441"/>
              <p:cNvSpPr/>
              <p:nvPr/>
            </p:nvSpPr>
            <p:spPr>
              <a:xfrm>
                <a:off x="432" y="960"/>
                <a:ext cx="0" cy="2880"/>
              </a:xfrm>
              <a:prstGeom prst="line">
                <a:avLst/>
              </a:prstGeom>
              <a:ln w="9525" cap="flat" cmpd="sng">
                <a:solidFill>
                  <a:schemeClr val="tx1"/>
                </a:solidFill>
                <a:prstDash val="solid"/>
                <a:headEnd type="none" w="med" len="med"/>
                <a:tailEnd type="none" w="med" len="med"/>
              </a:ln>
            </p:spPr>
          </p:sp>
          <p:sp>
            <p:nvSpPr>
              <p:cNvPr id="17443" name="直接连接符 17442"/>
              <p:cNvSpPr/>
              <p:nvPr/>
            </p:nvSpPr>
            <p:spPr>
              <a:xfrm>
                <a:off x="2064" y="960"/>
                <a:ext cx="0" cy="2880"/>
              </a:xfrm>
              <a:prstGeom prst="line">
                <a:avLst/>
              </a:prstGeom>
              <a:ln w="9525" cap="flat" cmpd="sng">
                <a:solidFill>
                  <a:schemeClr val="tx1"/>
                </a:solidFill>
                <a:prstDash val="solid"/>
                <a:headEnd type="none" w="med" len="med"/>
                <a:tailEnd type="none" w="med" len="med"/>
              </a:ln>
            </p:spPr>
          </p:sp>
          <p:sp>
            <p:nvSpPr>
              <p:cNvPr id="17444" name="直接连接符 17443"/>
              <p:cNvSpPr/>
              <p:nvPr/>
            </p:nvSpPr>
            <p:spPr>
              <a:xfrm>
                <a:off x="3072" y="960"/>
                <a:ext cx="0" cy="2880"/>
              </a:xfrm>
              <a:prstGeom prst="line">
                <a:avLst/>
              </a:prstGeom>
              <a:ln w="9525" cap="flat" cmpd="sng">
                <a:solidFill>
                  <a:schemeClr val="tx1"/>
                </a:solidFill>
                <a:prstDash val="solid"/>
                <a:headEnd type="none" w="med" len="med"/>
                <a:tailEnd type="none" w="med" len="med"/>
              </a:ln>
            </p:spPr>
          </p:sp>
          <p:sp>
            <p:nvSpPr>
              <p:cNvPr id="17445" name="直接连接符 17444"/>
              <p:cNvSpPr/>
              <p:nvPr/>
            </p:nvSpPr>
            <p:spPr>
              <a:xfrm>
                <a:off x="4320" y="960"/>
                <a:ext cx="0" cy="2880"/>
              </a:xfrm>
              <a:prstGeom prst="line">
                <a:avLst/>
              </a:prstGeom>
              <a:ln w="9525" cap="flat" cmpd="sng">
                <a:solidFill>
                  <a:schemeClr val="tx1"/>
                </a:solidFill>
                <a:prstDash val="solid"/>
                <a:headEnd type="none" w="med" len="med"/>
                <a:tailEnd type="none" w="med" len="med"/>
              </a:ln>
            </p:spPr>
          </p:sp>
          <p:sp>
            <p:nvSpPr>
              <p:cNvPr id="17446" name="直接连接符 17445"/>
              <p:cNvSpPr/>
              <p:nvPr/>
            </p:nvSpPr>
            <p:spPr>
              <a:xfrm>
                <a:off x="5328" y="960"/>
                <a:ext cx="0" cy="2880"/>
              </a:xfrm>
              <a:prstGeom prst="line">
                <a:avLst/>
              </a:prstGeom>
              <a:ln w="9525" cap="flat" cmpd="sng">
                <a:solidFill>
                  <a:schemeClr val="tx1"/>
                </a:solidFill>
                <a:prstDash val="solid"/>
                <a:headEnd type="none" w="med" len="med"/>
                <a:tailEnd type="none" w="med" len="med"/>
              </a:ln>
            </p:spPr>
          </p:sp>
          <p:sp>
            <p:nvSpPr>
              <p:cNvPr id="17447" name="直接连接符 17446"/>
              <p:cNvSpPr/>
              <p:nvPr/>
            </p:nvSpPr>
            <p:spPr>
              <a:xfrm>
                <a:off x="432" y="1488"/>
                <a:ext cx="4896" cy="0"/>
              </a:xfrm>
              <a:prstGeom prst="line">
                <a:avLst/>
              </a:prstGeom>
              <a:ln w="9525" cap="flat" cmpd="sng">
                <a:solidFill>
                  <a:schemeClr val="tx1"/>
                </a:solidFill>
                <a:prstDash val="solid"/>
                <a:headEnd type="none" w="med" len="med"/>
                <a:tailEnd type="none" w="med" len="med"/>
              </a:ln>
            </p:spPr>
          </p:sp>
          <p:sp>
            <p:nvSpPr>
              <p:cNvPr id="17448" name="文本框 17447"/>
              <p:cNvSpPr txBox="1"/>
              <p:nvPr/>
            </p:nvSpPr>
            <p:spPr>
              <a:xfrm>
                <a:off x="768" y="1056"/>
                <a:ext cx="816"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代表物</a:t>
                </a:r>
                <a:endParaRPr lang="zh-CN" altLang="en-US" sz="2400" b="1" dirty="0">
                  <a:latin typeface="Times New Roman" panose="02020603050405020304" pitchFamily="18" charset="0"/>
                </a:endParaRPr>
              </a:p>
            </p:txBody>
          </p:sp>
          <p:sp>
            <p:nvSpPr>
              <p:cNvPr id="17449" name="文本框 17448"/>
              <p:cNvSpPr txBox="1"/>
              <p:nvPr/>
            </p:nvSpPr>
            <p:spPr>
              <a:xfrm>
                <a:off x="2064" y="1056"/>
                <a:ext cx="1152"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杂化轨道数</a:t>
                </a:r>
                <a:endParaRPr lang="zh-CN" altLang="en-US" sz="2400" b="1" dirty="0">
                  <a:latin typeface="Times New Roman" panose="02020603050405020304" pitchFamily="18" charset="0"/>
                </a:endParaRPr>
              </a:p>
            </p:txBody>
          </p:sp>
          <p:sp>
            <p:nvSpPr>
              <p:cNvPr id="17450" name="文本框 17449"/>
              <p:cNvSpPr txBox="1"/>
              <p:nvPr/>
            </p:nvSpPr>
            <p:spPr>
              <a:xfrm>
                <a:off x="3072" y="1056"/>
                <a:ext cx="1344" cy="288"/>
              </a:xfrm>
              <a:prstGeom prst="rect">
                <a:avLst/>
              </a:prstGeom>
              <a:noFill/>
              <a:ln w="9525">
                <a:noFill/>
              </a:ln>
            </p:spPr>
            <p:txBody>
              <a:bodyPr>
                <a:spAutoFit/>
              </a:bodyPr>
              <a:p>
                <a:r>
                  <a:rPr lang="zh-CN" altLang="en-US" sz="2400" b="1" dirty="0">
                    <a:latin typeface="Times New Roman" panose="02020603050405020304" pitchFamily="18" charset="0"/>
                  </a:rPr>
                  <a:t>杂化轨道类型</a:t>
                </a:r>
                <a:endParaRPr lang="zh-CN" altLang="en-US" sz="2400" b="1" dirty="0">
                  <a:latin typeface="Times New Roman" panose="02020603050405020304" pitchFamily="18" charset="0"/>
                </a:endParaRPr>
              </a:p>
            </p:txBody>
          </p:sp>
          <p:sp>
            <p:nvSpPr>
              <p:cNvPr id="17451" name="文本框 17450"/>
              <p:cNvSpPr txBox="1"/>
              <p:nvPr/>
            </p:nvSpPr>
            <p:spPr>
              <a:xfrm>
                <a:off x="4368" y="1056"/>
                <a:ext cx="96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分子结构</a:t>
                </a:r>
                <a:endParaRPr lang="zh-CN" altLang="en-US" sz="2400" b="1" dirty="0">
                  <a:latin typeface="Times New Roman" panose="02020603050405020304" pitchFamily="18" charset="0"/>
                </a:endParaRPr>
              </a:p>
            </p:txBody>
          </p:sp>
          <p:sp>
            <p:nvSpPr>
              <p:cNvPr id="17452" name="直接连接符 17451"/>
              <p:cNvSpPr/>
              <p:nvPr/>
            </p:nvSpPr>
            <p:spPr>
              <a:xfrm>
                <a:off x="432" y="1920"/>
                <a:ext cx="4896" cy="0"/>
              </a:xfrm>
              <a:prstGeom prst="line">
                <a:avLst/>
              </a:prstGeom>
              <a:ln w="9525" cap="flat" cmpd="sng">
                <a:solidFill>
                  <a:schemeClr val="tx1"/>
                </a:solidFill>
                <a:prstDash val="solid"/>
                <a:headEnd type="none" w="med" len="med"/>
                <a:tailEnd type="none" w="med" len="med"/>
              </a:ln>
            </p:spPr>
          </p:sp>
          <p:sp>
            <p:nvSpPr>
              <p:cNvPr id="17453" name="直接连接符 17452"/>
              <p:cNvSpPr/>
              <p:nvPr/>
            </p:nvSpPr>
            <p:spPr>
              <a:xfrm>
                <a:off x="432" y="2304"/>
                <a:ext cx="4896" cy="0"/>
              </a:xfrm>
              <a:prstGeom prst="line">
                <a:avLst/>
              </a:prstGeom>
              <a:ln w="9525" cap="flat" cmpd="sng">
                <a:solidFill>
                  <a:schemeClr val="tx1"/>
                </a:solidFill>
                <a:prstDash val="solid"/>
                <a:headEnd type="none" w="med" len="med"/>
                <a:tailEnd type="none" w="med" len="med"/>
              </a:ln>
            </p:spPr>
          </p:sp>
          <p:sp>
            <p:nvSpPr>
              <p:cNvPr id="17454" name="直接连接符 17453"/>
              <p:cNvSpPr/>
              <p:nvPr/>
            </p:nvSpPr>
            <p:spPr>
              <a:xfrm>
                <a:off x="432" y="2688"/>
                <a:ext cx="4896" cy="0"/>
              </a:xfrm>
              <a:prstGeom prst="line">
                <a:avLst/>
              </a:prstGeom>
              <a:ln w="9525" cap="flat" cmpd="sng">
                <a:solidFill>
                  <a:schemeClr val="tx1"/>
                </a:solidFill>
                <a:prstDash val="solid"/>
                <a:headEnd type="none" w="med" len="med"/>
                <a:tailEnd type="none" w="med" len="med"/>
              </a:ln>
            </p:spPr>
          </p:sp>
          <p:sp>
            <p:nvSpPr>
              <p:cNvPr id="17455" name="直接连接符 17454"/>
              <p:cNvSpPr/>
              <p:nvPr/>
            </p:nvSpPr>
            <p:spPr>
              <a:xfrm>
                <a:off x="432" y="3072"/>
                <a:ext cx="4896" cy="0"/>
              </a:xfrm>
              <a:prstGeom prst="line">
                <a:avLst/>
              </a:prstGeom>
              <a:ln w="9525" cap="flat" cmpd="sng">
                <a:solidFill>
                  <a:schemeClr val="tx1"/>
                </a:solidFill>
                <a:prstDash val="solid"/>
                <a:headEnd type="none" w="med" len="med"/>
                <a:tailEnd type="none" w="med" len="med"/>
              </a:ln>
            </p:spPr>
          </p:sp>
          <p:sp>
            <p:nvSpPr>
              <p:cNvPr id="17456" name="直接连接符 17455"/>
              <p:cNvSpPr/>
              <p:nvPr/>
            </p:nvSpPr>
            <p:spPr>
              <a:xfrm>
                <a:off x="432" y="3456"/>
                <a:ext cx="4896" cy="0"/>
              </a:xfrm>
              <a:prstGeom prst="line">
                <a:avLst/>
              </a:prstGeom>
              <a:ln w="9525" cap="flat" cmpd="sng">
                <a:solidFill>
                  <a:schemeClr val="tx1"/>
                </a:solidFill>
                <a:prstDash val="solid"/>
                <a:headEnd type="none" w="med" len="med"/>
                <a:tailEnd type="none" w="med" len="med"/>
              </a:ln>
            </p:spPr>
          </p:sp>
          <p:sp>
            <p:nvSpPr>
              <p:cNvPr id="17457" name="直接连接符 17456"/>
              <p:cNvSpPr/>
              <p:nvPr/>
            </p:nvSpPr>
            <p:spPr>
              <a:xfrm>
                <a:off x="432" y="3840"/>
                <a:ext cx="4896" cy="0"/>
              </a:xfrm>
              <a:prstGeom prst="line">
                <a:avLst/>
              </a:prstGeom>
              <a:ln w="9525" cap="flat" cmpd="sng">
                <a:solidFill>
                  <a:schemeClr val="tx1"/>
                </a:solidFill>
                <a:prstDash val="solid"/>
                <a:headEnd type="none" w="med" len="med"/>
                <a:tailEnd type="none" w="med" len="med"/>
              </a:ln>
            </p:spPr>
          </p:sp>
          <p:sp>
            <p:nvSpPr>
              <p:cNvPr id="17458" name="文本框 17457"/>
              <p:cNvSpPr txBox="1"/>
              <p:nvPr/>
            </p:nvSpPr>
            <p:spPr>
              <a:xfrm>
                <a:off x="864" y="1536"/>
                <a:ext cx="576"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sp>
            <p:nvSpPr>
              <p:cNvPr id="17459" name="文本框 17458"/>
              <p:cNvSpPr txBox="1"/>
              <p:nvPr/>
            </p:nvSpPr>
            <p:spPr>
              <a:xfrm>
                <a:off x="816" y="1968"/>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sp>
            <p:nvSpPr>
              <p:cNvPr id="17460" name="文本框 17459"/>
              <p:cNvSpPr txBox="1"/>
              <p:nvPr/>
            </p:nvSpPr>
            <p:spPr>
              <a:xfrm>
                <a:off x="864" y="2352"/>
                <a:ext cx="48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CH</a:t>
                </a:r>
                <a:r>
                  <a:rPr lang="en-US" altLang="zh-CN" sz="2400" b="1" baseline="-25000">
                    <a:latin typeface="Times New Roman" panose="02020603050405020304" pitchFamily="18" charset="0"/>
                  </a:rPr>
                  <a:t>4</a:t>
                </a:r>
                <a:endParaRPr lang="en-US" altLang="zh-CN" sz="2400" b="1" baseline="-25000">
                  <a:latin typeface="Times New Roman" panose="02020603050405020304" pitchFamily="18" charset="0"/>
                </a:endParaRPr>
              </a:p>
            </p:txBody>
          </p:sp>
          <p:sp>
            <p:nvSpPr>
              <p:cNvPr id="17461" name="文本框 17460"/>
              <p:cNvSpPr txBox="1"/>
              <p:nvPr/>
            </p:nvSpPr>
            <p:spPr>
              <a:xfrm>
                <a:off x="864" y="2736"/>
                <a:ext cx="48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sp>
            <p:nvSpPr>
              <p:cNvPr id="17462" name="文本框 17461"/>
              <p:cNvSpPr txBox="1"/>
              <p:nvPr/>
            </p:nvSpPr>
            <p:spPr>
              <a:xfrm>
                <a:off x="864" y="3120"/>
                <a:ext cx="528"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NH</a:t>
                </a:r>
                <a:r>
                  <a:rPr lang="en-US" altLang="zh-CN" sz="2400" b="1" baseline="-25000">
                    <a:latin typeface="Times New Roman" panose="02020603050405020304" pitchFamily="18" charset="0"/>
                  </a:rPr>
                  <a:t>3</a:t>
                </a:r>
                <a:endParaRPr lang="en-US" altLang="zh-CN" sz="2400" b="1" baseline="-25000">
                  <a:latin typeface="Times New Roman" panose="02020603050405020304" pitchFamily="18" charset="0"/>
                </a:endParaRPr>
              </a:p>
            </p:txBody>
          </p:sp>
          <p:sp>
            <p:nvSpPr>
              <p:cNvPr id="17463" name="文本框 17462"/>
              <p:cNvSpPr txBox="1"/>
              <p:nvPr/>
            </p:nvSpPr>
            <p:spPr>
              <a:xfrm>
                <a:off x="864" y="3504"/>
                <a:ext cx="576"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grpSp>
        <p:sp>
          <p:nvSpPr>
            <p:cNvPr id="17464" name="文本框 17463"/>
            <p:cNvSpPr txBox="1"/>
            <p:nvPr/>
          </p:nvSpPr>
          <p:spPr>
            <a:xfrm>
              <a:off x="336" y="864"/>
              <a:ext cx="2352"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结合上述信息完成下表：</a:t>
              </a:r>
              <a:endParaRPr lang="zh-CN" altLang="en-US" sz="2400" b="1" dirty="0">
                <a:latin typeface="Times New Roman" panose="02020603050405020304" pitchFamily="18" charset="0"/>
              </a:endParaRPr>
            </a:p>
          </p:txBody>
        </p:sp>
      </p:grpSp>
      <p:sp>
        <p:nvSpPr>
          <p:cNvPr id="17465" name="文本框 17464"/>
          <p:cNvSpPr txBox="1"/>
          <p:nvPr/>
        </p:nvSpPr>
        <p:spPr>
          <a:xfrm>
            <a:off x="2438400" y="685800"/>
            <a:ext cx="6705600" cy="457200"/>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中心原子孤对电子对数＋中心原子结合的原子数</a:t>
            </a:r>
            <a:endParaRPr lang="zh-CN" altLang="en-US"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linds(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65"/>
                                        </p:tgtEl>
                                        <p:attrNameLst>
                                          <p:attrName>style.visibility</p:attrName>
                                        </p:attrNameLst>
                                      </p:cBhvr>
                                      <p:to>
                                        <p:strVal val="visible"/>
                                      </p:to>
                                    </p:set>
                                    <p:animEffect transition="in" filter="box(in)">
                                      <p:cBhvr>
                                        <p:cTn id="17" dur="500"/>
                                        <p:tgtEl>
                                          <p:spTgt spid="174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39"/>
                                        </p:tgtEl>
                                        <p:attrNameLst>
                                          <p:attrName>style.visibility</p:attrName>
                                        </p:attrNameLst>
                                      </p:cBhvr>
                                      <p:to>
                                        <p:strVal val="visible"/>
                                      </p:to>
                                    </p:set>
                                    <p:animEffect transition="in" filter="blinds(horizontal)">
                                      <p:cBhvr>
                                        <p:cTn id="22" dur="500"/>
                                        <p:tgtEl>
                                          <p:spTgt spid="174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blinds(horizontal)">
                                      <p:cBhvr>
                                        <p:cTn id="27" dur="500"/>
                                        <p:tgtEl>
                                          <p:spTgt spid="174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19"/>
                                        </p:tgtEl>
                                        <p:attrNameLst>
                                          <p:attrName>style.visibility</p:attrName>
                                        </p:attrNameLst>
                                      </p:cBhvr>
                                      <p:to>
                                        <p:strVal val="visible"/>
                                      </p:to>
                                    </p:set>
                                    <p:animEffect transition="in" filter="blinds(horizontal)">
                                      <p:cBhvr>
                                        <p:cTn id="32" dur="500"/>
                                        <p:tgtEl>
                                          <p:spTgt spid="174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423"/>
                                        </p:tgtEl>
                                        <p:attrNameLst>
                                          <p:attrName>style.visibility</p:attrName>
                                        </p:attrNameLst>
                                      </p:cBhvr>
                                      <p:to>
                                        <p:strVal val="visible"/>
                                      </p:to>
                                    </p:set>
                                    <p:animEffect transition="in" filter="blinds(horizontal)">
                                      <p:cBhvr>
                                        <p:cTn id="37" dur="500"/>
                                        <p:tgtEl>
                                          <p:spTgt spid="174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427"/>
                                        </p:tgtEl>
                                        <p:attrNameLst>
                                          <p:attrName>style.visibility</p:attrName>
                                        </p:attrNameLst>
                                      </p:cBhvr>
                                      <p:to>
                                        <p:strVal val="visible"/>
                                      </p:to>
                                    </p:set>
                                    <p:animEffect transition="in" filter="box(in)">
                                      <p:cBhvr>
                                        <p:cTn id="42" dur="500"/>
                                        <p:tgtEl>
                                          <p:spTgt spid="17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431"/>
                                        </p:tgtEl>
                                        <p:attrNameLst>
                                          <p:attrName>style.visibility</p:attrName>
                                        </p:attrNameLst>
                                      </p:cBhvr>
                                      <p:to>
                                        <p:strVal val="visible"/>
                                      </p:to>
                                    </p:set>
                                    <p:animEffect transition="in" filter="blinds(horizontal)">
                                      <p:cBhvr>
                                        <p:cTn id="47" dur="500"/>
                                        <p:tgtEl>
                                          <p:spTgt spid="174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435"/>
                                        </p:tgtEl>
                                        <p:attrNameLst>
                                          <p:attrName>style.visibility</p:attrName>
                                        </p:attrNameLst>
                                      </p:cBhvr>
                                      <p:to>
                                        <p:strVal val="visible"/>
                                      </p:to>
                                    </p:set>
                                    <p:animEffect transition="in" filter="blinds(horizontal)">
                                      <p:cBhvr>
                                        <p:cTn id="52" dur="500"/>
                                        <p:tgtEl>
                                          <p:spTgt spid="1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8433"/>
          <p:cNvSpPr txBox="1"/>
          <p:nvPr/>
        </p:nvSpPr>
        <p:spPr>
          <a:xfrm>
            <a:off x="381000" y="838200"/>
            <a:ext cx="8153400" cy="822325"/>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练习：在学习价层电子对互斥模型和杂化轨道理论的基础上描述化合物中每个化学键是怎样形成的？</a:t>
            </a:r>
            <a:endParaRPr lang="zh-CN" altLang="en-US" sz="2400" b="1" dirty="0">
              <a:latin typeface="Times New Roman" panose="02020603050405020304" pitchFamily="18" charset="0"/>
            </a:endParaRPr>
          </a:p>
        </p:txBody>
      </p:sp>
      <p:sp>
        <p:nvSpPr>
          <p:cNvPr id="18435" name="文本框 18434"/>
          <p:cNvSpPr txBox="1"/>
          <p:nvPr/>
        </p:nvSpPr>
        <p:spPr>
          <a:xfrm>
            <a:off x="685800" y="3810000"/>
            <a:ext cx="7620000" cy="1187450"/>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C</a:t>
            </a:r>
            <a:r>
              <a:rPr lang="zh-CN" altLang="en-US" sz="2400" b="1" dirty="0">
                <a:solidFill>
                  <a:srgbClr val="FF0000"/>
                </a:solidFill>
                <a:latin typeface="Times New Roman" panose="02020603050405020304" pitchFamily="18" charset="0"/>
              </a:rPr>
              <a:t>原子发生</a:t>
            </a: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杂化生成了两个</a:t>
            </a: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轨道分别与两个</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原子的一个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 </a:t>
            </a:r>
            <a:r>
              <a:rPr lang="en-US" altLang="zh-CN" sz="2400" b="1" dirty="0">
                <a:solidFill>
                  <a:srgbClr val="FF0000"/>
                </a:solidFill>
                <a:latin typeface="Times New Roman" panose="02020603050405020304" pitchFamily="18" charset="0"/>
              </a:rPr>
              <a:t>C</a:t>
            </a:r>
            <a:r>
              <a:rPr lang="zh-CN" altLang="en-US" sz="2400" b="1" dirty="0">
                <a:solidFill>
                  <a:srgbClr val="FF0000"/>
                </a:solidFill>
                <a:latin typeface="Times New Roman" panose="02020603050405020304" pitchFamily="18" charset="0"/>
              </a:rPr>
              <a:t>原子剩余的两个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轨道分别与两个</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原子剩余的</a:t>
            </a:r>
            <a:r>
              <a:rPr lang="en-US" altLang="zh-CN" sz="2400" b="1" dirty="0">
                <a:solidFill>
                  <a:srgbClr val="FF0000"/>
                </a:solidFill>
                <a:latin typeface="Times New Roman" panose="02020603050405020304" pitchFamily="18" charset="0"/>
              </a:rPr>
              <a:t>1</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π</a:t>
            </a:r>
            <a:r>
              <a:rPr lang="zh-CN" altLang="en-US" sz="2400" b="1" dirty="0">
                <a:solidFill>
                  <a:srgbClr val="FF0000"/>
                </a:solidFill>
                <a:latin typeface="Times New Roman" panose="02020603050405020304" pitchFamily="18" charset="0"/>
              </a:rPr>
              <a:t>键。</a:t>
            </a:r>
            <a:endParaRPr lang="zh-CN" altLang="en-US" sz="2400" b="1" dirty="0">
              <a:solidFill>
                <a:srgbClr val="FF0000"/>
              </a:solidFill>
              <a:latin typeface="Times New Roman" panose="02020603050405020304" pitchFamily="18" charset="0"/>
            </a:endParaRPr>
          </a:p>
        </p:txBody>
      </p:sp>
      <p:sp>
        <p:nvSpPr>
          <p:cNvPr id="18436" name="文本框 18435"/>
          <p:cNvSpPr txBox="1"/>
          <p:nvPr/>
        </p:nvSpPr>
        <p:spPr>
          <a:xfrm>
            <a:off x="533400" y="5029200"/>
            <a:ext cx="1447800" cy="457200"/>
          </a:xfrm>
          <a:prstGeom prst="rect">
            <a:avLst/>
          </a:prstGeom>
          <a:noFill/>
          <a:ln w="9525">
            <a:noFill/>
          </a:ln>
        </p:spPr>
        <p:txBody>
          <a:bodyPr>
            <a:spAutoFit/>
          </a:bodyPr>
          <a:p>
            <a:pPr>
              <a:spcBef>
                <a:spcPct val="50000"/>
              </a:spcBef>
            </a:pPr>
            <a:r>
              <a:rPr lang="en-US" altLang="zh-CN" sz="2400">
                <a:latin typeface="Times New Roman" panose="02020603050405020304" pitchFamily="18" charset="0"/>
              </a:rPr>
              <a:t>2 </a:t>
            </a:r>
            <a:r>
              <a:rPr lang="zh-CN" altLang="en-US" sz="2400" b="1" dirty="0">
                <a:latin typeface="Times New Roman" panose="02020603050405020304" pitchFamily="18" charset="0"/>
              </a:rPr>
              <a:t>．</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sp>
        <p:nvSpPr>
          <p:cNvPr id="18437" name="文本框 18436"/>
          <p:cNvSpPr txBox="1"/>
          <p:nvPr/>
        </p:nvSpPr>
        <p:spPr>
          <a:xfrm>
            <a:off x="1905000" y="5105400"/>
            <a:ext cx="6781800" cy="1552575"/>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原子发生</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杂化生成了四个</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杂化轨道，其中的两个分别与两个</a:t>
            </a:r>
            <a:r>
              <a:rPr lang="en-US" altLang="zh-CN" sz="2400" b="1" dirty="0">
                <a:solidFill>
                  <a:srgbClr val="FF0000"/>
                </a:solidFill>
                <a:latin typeface="Times New Roman" panose="02020603050405020304" pitchFamily="18" charset="0"/>
              </a:rPr>
              <a:t>H</a:t>
            </a:r>
            <a:r>
              <a:rPr lang="zh-CN" altLang="en-US" sz="2400" b="1" dirty="0">
                <a:solidFill>
                  <a:srgbClr val="FF0000"/>
                </a:solidFill>
                <a:latin typeface="Times New Roman" panose="02020603050405020304" pitchFamily="18" charset="0"/>
              </a:rPr>
              <a:t>原子的</a:t>
            </a:r>
            <a:r>
              <a:rPr lang="en-US" altLang="zh-CN" sz="2400" b="1" dirty="0">
                <a:solidFill>
                  <a:srgbClr val="FF0000"/>
                </a:solidFill>
                <a:latin typeface="Times New Roman" panose="02020603050405020304" pitchFamily="18" charset="0"/>
              </a:rPr>
              <a:t>S</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 </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原子剩余的两个</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杂化轨道分别被两对孤对电子占据。</a:t>
            </a:r>
            <a:endParaRPr lang="zh-CN" altLang="en-US" sz="2400" b="1" dirty="0">
              <a:solidFill>
                <a:srgbClr val="FF0000"/>
              </a:solidFill>
              <a:latin typeface="Times New Roman" panose="02020603050405020304" pitchFamily="18" charset="0"/>
            </a:endParaRPr>
          </a:p>
        </p:txBody>
      </p:sp>
      <p:grpSp>
        <p:nvGrpSpPr>
          <p:cNvPr id="18438" name="组合 18437"/>
          <p:cNvGrpSpPr/>
          <p:nvPr/>
        </p:nvGrpSpPr>
        <p:grpSpPr>
          <a:xfrm>
            <a:off x="609600" y="1447800"/>
            <a:ext cx="7788275" cy="2514600"/>
            <a:chOff x="384" y="912"/>
            <a:chExt cx="4906" cy="1584"/>
          </a:xfrm>
        </p:grpSpPr>
        <p:sp>
          <p:nvSpPr>
            <p:cNvPr id="18439" name="文本框 18438"/>
            <p:cNvSpPr txBox="1"/>
            <p:nvPr/>
          </p:nvSpPr>
          <p:spPr>
            <a:xfrm>
              <a:off x="384" y="1104"/>
              <a:ext cx="1056"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grpSp>
          <p:nvGrpSpPr>
            <p:cNvPr id="18440" name="组合 18439"/>
            <p:cNvGrpSpPr/>
            <p:nvPr/>
          </p:nvGrpSpPr>
          <p:grpSpPr>
            <a:xfrm>
              <a:off x="3456" y="1680"/>
              <a:ext cx="1834" cy="432"/>
              <a:chOff x="1056" y="1728"/>
              <a:chExt cx="1834" cy="432"/>
            </a:xfrm>
          </p:grpSpPr>
          <p:sp>
            <p:nvSpPr>
              <p:cNvPr id="18441" name="文本框 18440"/>
              <p:cNvSpPr txBox="1"/>
              <p:nvPr/>
            </p:nvSpPr>
            <p:spPr>
              <a:xfrm>
                <a:off x="1056" y="1872"/>
                <a:ext cx="1834" cy="288"/>
              </a:xfrm>
              <a:prstGeom prst="rect">
                <a:avLst/>
              </a:prstGeom>
              <a:noFill/>
              <a:ln w="9525">
                <a:noFill/>
              </a:ln>
            </p:spPr>
            <p:txBody>
              <a:bodyPr>
                <a:spAutoFit/>
              </a:bodyPr>
              <a:p>
                <a:r>
                  <a:rPr lang="en-US" altLang="zh-CN" sz="2400">
                    <a:latin typeface="Times New Roman" panose="02020603050405020304" pitchFamily="18" charset="0"/>
                  </a:rPr>
                  <a:t>O</a:t>
                </a:r>
                <a:r>
                  <a:rPr lang="zh-CN" altLang="en-US" sz="2400">
                    <a:latin typeface="Times New Roman" panose="02020603050405020304" pitchFamily="18" charset="0"/>
                  </a:rPr>
                  <a:t>： </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a:latin typeface="Times New Roman" panose="02020603050405020304" pitchFamily="18" charset="0"/>
                </a:endParaRPr>
              </a:p>
            </p:txBody>
          </p:sp>
          <p:grpSp>
            <p:nvGrpSpPr>
              <p:cNvPr id="18442" name="组合 18441"/>
              <p:cNvGrpSpPr/>
              <p:nvPr/>
            </p:nvGrpSpPr>
            <p:grpSpPr>
              <a:xfrm>
                <a:off x="1920" y="1728"/>
                <a:ext cx="144" cy="144"/>
                <a:chOff x="2016" y="1776"/>
                <a:chExt cx="144" cy="144"/>
              </a:xfrm>
            </p:grpSpPr>
            <p:grpSp>
              <p:nvGrpSpPr>
                <p:cNvPr id="18443" name="组合 18442"/>
                <p:cNvGrpSpPr/>
                <p:nvPr/>
              </p:nvGrpSpPr>
              <p:grpSpPr>
                <a:xfrm>
                  <a:off x="2016" y="1776"/>
                  <a:ext cx="144" cy="144"/>
                  <a:chOff x="1920" y="1392"/>
                  <a:chExt cx="144" cy="144"/>
                </a:xfrm>
              </p:grpSpPr>
              <p:sp>
                <p:nvSpPr>
                  <p:cNvPr id="18444" name="矩形 18443"/>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45" name="直接连接符 18444"/>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46" name="直接连接符 18445"/>
                <p:cNvSpPr/>
                <p:nvPr/>
              </p:nvSpPr>
              <p:spPr>
                <a:xfrm>
                  <a:off x="2112" y="1776"/>
                  <a:ext cx="0" cy="144"/>
                </a:xfrm>
                <a:prstGeom prst="line">
                  <a:avLst/>
                </a:prstGeom>
                <a:ln w="9525" cap="flat" cmpd="sng">
                  <a:solidFill>
                    <a:schemeClr val="tx1"/>
                  </a:solidFill>
                  <a:prstDash val="solid"/>
                  <a:headEnd type="none" w="med" len="med"/>
                  <a:tailEnd type="triangle" w="med" len="med"/>
                </a:ln>
              </p:spPr>
            </p:sp>
          </p:grpSp>
          <p:grpSp>
            <p:nvGrpSpPr>
              <p:cNvPr id="18447" name="组合 18446"/>
              <p:cNvGrpSpPr/>
              <p:nvPr/>
            </p:nvGrpSpPr>
            <p:grpSpPr>
              <a:xfrm>
                <a:off x="2208" y="1728"/>
                <a:ext cx="624" cy="144"/>
                <a:chOff x="2304" y="1776"/>
                <a:chExt cx="624" cy="144"/>
              </a:xfrm>
            </p:grpSpPr>
            <p:grpSp>
              <p:nvGrpSpPr>
                <p:cNvPr id="18448" name="组合 18447"/>
                <p:cNvGrpSpPr/>
                <p:nvPr/>
              </p:nvGrpSpPr>
              <p:grpSpPr>
                <a:xfrm>
                  <a:off x="2304" y="1776"/>
                  <a:ext cx="624" cy="144"/>
                  <a:chOff x="2256" y="1392"/>
                  <a:chExt cx="624" cy="144"/>
                </a:xfrm>
              </p:grpSpPr>
              <p:sp>
                <p:nvSpPr>
                  <p:cNvPr id="18449" name="矩形 18448"/>
                  <p:cNvSpPr/>
                  <p:nvPr/>
                </p:nvSpPr>
                <p:spPr>
                  <a:xfrm>
                    <a:off x="225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0" name="矩形 18449"/>
                  <p:cNvSpPr/>
                  <p:nvPr/>
                </p:nvSpPr>
                <p:spPr>
                  <a:xfrm>
                    <a:off x="249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1" name="矩形 18450"/>
                  <p:cNvSpPr/>
                  <p:nvPr/>
                </p:nvSpPr>
                <p:spPr>
                  <a:xfrm>
                    <a:off x="273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2" name="直接连接符 18451"/>
                  <p:cNvSpPr/>
                  <p:nvPr/>
                </p:nvSpPr>
                <p:spPr>
                  <a:xfrm flipV="1">
                    <a:off x="2352" y="1392"/>
                    <a:ext cx="0" cy="144"/>
                  </a:xfrm>
                  <a:prstGeom prst="line">
                    <a:avLst/>
                  </a:prstGeom>
                  <a:ln w="9525" cap="flat" cmpd="sng">
                    <a:solidFill>
                      <a:schemeClr val="tx1"/>
                    </a:solidFill>
                    <a:prstDash val="solid"/>
                    <a:headEnd type="none" w="med" len="med"/>
                    <a:tailEnd type="triangle" w="med" len="med"/>
                  </a:ln>
                </p:spPr>
              </p:sp>
              <p:sp>
                <p:nvSpPr>
                  <p:cNvPr id="18453" name="直接连接符 18452"/>
                  <p:cNvSpPr/>
                  <p:nvPr/>
                </p:nvSpPr>
                <p:spPr>
                  <a:xfrm flipV="1">
                    <a:off x="2544" y="1392"/>
                    <a:ext cx="0" cy="144"/>
                  </a:xfrm>
                  <a:prstGeom prst="line">
                    <a:avLst/>
                  </a:prstGeom>
                  <a:ln w="9525" cap="flat" cmpd="sng">
                    <a:solidFill>
                      <a:schemeClr val="tx1"/>
                    </a:solidFill>
                    <a:prstDash val="solid"/>
                    <a:headEnd type="none" w="med" len="med"/>
                    <a:tailEnd type="triangle" w="med" len="med"/>
                  </a:ln>
                </p:spPr>
              </p:sp>
              <p:sp>
                <p:nvSpPr>
                  <p:cNvPr id="18454" name="直接连接符 18453"/>
                  <p:cNvSpPr/>
                  <p:nvPr/>
                </p:nvSpPr>
                <p:spPr>
                  <a:xfrm flipV="1">
                    <a:off x="2784" y="1392"/>
                    <a:ext cx="0" cy="144"/>
                  </a:xfrm>
                  <a:prstGeom prst="line">
                    <a:avLst/>
                  </a:prstGeom>
                  <a:ln w="9525" cap="flat" cmpd="sng">
                    <a:solidFill>
                      <a:schemeClr val="tx1"/>
                    </a:solidFill>
                    <a:prstDash val="solid"/>
                    <a:headEnd type="none" w="med" len="med"/>
                    <a:tailEnd type="triangle" w="med" len="med"/>
                  </a:ln>
                </p:spPr>
              </p:sp>
            </p:grpSp>
            <p:sp>
              <p:nvSpPr>
                <p:cNvPr id="18455" name="直接连接符 18454"/>
                <p:cNvSpPr/>
                <p:nvPr/>
              </p:nvSpPr>
              <p:spPr>
                <a:xfrm>
                  <a:off x="2352" y="1776"/>
                  <a:ext cx="0" cy="144"/>
                </a:xfrm>
                <a:prstGeom prst="line">
                  <a:avLst/>
                </a:prstGeom>
                <a:ln w="9525" cap="flat" cmpd="sng">
                  <a:solidFill>
                    <a:schemeClr val="tx1"/>
                  </a:solidFill>
                  <a:prstDash val="solid"/>
                  <a:headEnd type="none" w="med" len="med"/>
                  <a:tailEnd type="triangle" w="med" len="med"/>
                </a:ln>
              </p:spPr>
            </p:sp>
          </p:grpSp>
        </p:grpSp>
        <p:grpSp>
          <p:nvGrpSpPr>
            <p:cNvPr id="18456" name="组合 18455"/>
            <p:cNvGrpSpPr/>
            <p:nvPr/>
          </p:nvGrpSpPr>
          <p:grpSpPr>
            <a:xfrm>
              <a:off x="1776" y="1584"/>
              <a:ext cx="1584" cy="912"/>
              <a:chOff x="3360" y="1248"/>
              <a:chExt cx="1584" cy="912"/>
            </a:xfrm>
          </p:grpSpPr>
          <p:sp>
            <p:nvSpPr>
              <p:cNvPr id="18457" name="文本框 18456"/>
              <p:cNvSpPr txBox="1"/>
              <p:nvPr/>
            </p:nvSpPr>
            <p:spPr>
              <a:xfrm>
                <a:off x="3360" y="1536"/>
                <a:ext cx="1584" cy="327"/>
              </a:xfrm>
              <a:prstGeom prst="rect">
                <a:avLst/>
              </a:prstGeom>
              <a:noFill/>
              <a:ln w="9525">
                <a:noFill/>
              </a:ln>
            </p:spPr>
            <p:txBody>
              <a:bodyPr>
                <a:spAutoFit/>
              </a:bodyPr>
              <a:p>
                <a:pPr>
                  <a:spcBef>
                    <a:spcPct val="50000"/>
                  </a:spcBef>
                </a:pPr>
                <a:r>
                  <a:rPr lang="en-US" altLang="zh-CN" sz="2800">
                    <a:latin typeface="Times New Roman" panose="02020603050405020304" pitchFamily="18" charset="0"/>
                  </a:rPr>
                  <a:t>O</a:t>
                </a:r>
                <a:r>
                  <a:rPr lang="en-US" altLang="zh-CN" sz="2400">
                    <a:latin typeface="Times New Roman" panose="02020603050405020304" pitchFamily="18" charset="0"/>
                  </a:rPr>
                  <a:t>       </a:t>
                </a:r>
                <a:r>
                  <a:rPr lang="en-US" altLang="zh-CN" sz="2800">
                    <a:latin typeface="Times New Roman" panose="02020603050405020304" pitchFamily="18" charset="0"/>
                  </a:rPr>
                  <a:t>C</a:t>
                </a:r>
                <a:r>
                  <a:rPr lang="en-US" altLang="zh-CN" sz="2400">
                    <a:latin typeface="Times New Roman" panose="02020603050405020304" pitchFamily="18" charset="0"/>
                  </a:rPr>
                  <a:t>       </a:t>
                </a:r>
                <a:r>
                  <a:rPr lang="en-US" altLang="zh-CN" sz="2800">
                    <a:latin typeface="Times New Roman" panose="02020603050405020304" pitchFamily="18" charset="0"/>
                  </a:rPr>
                  <a:t>O</a:t>
                </a:r>
                <a:endParaRPr lang="en-US" altLang="zh-CN" sz="2800">
                  <a:latin typeface="Times New Roman" panose="02020603050405020304" pitchFamily="18" charset="0"/>
                </a:endParaRPr>
              </a:p>
            </p:txBody>
          </p:sp>
          <p:sp>
            <p:nvSpPr>
              <p:cNvPr id="18458" name="直接连接符 18457"/>
              <p:cNvSpPr/>
              <p:nvPr/>
            </p:nvSpPr>
            <p:spPr>
              <a:xfrm>
                <a:off x="3600" y="1632"/>
                <a:ext cx="240" cy="0"/>
              </a:xfrm>
              <a:prstGeom prst="line">
                <a:avLst/>
              </a:prstGeom>
              <a:ln w="28575" cap="flat" cmpd="sng">
                <a:solidFill>
                  <a:schemeClr val="tx1"/>
                </a:solidFill>
                <a:prstDash val="solid"/>
                <a:headEnd type="none" w="med" len="med"/>
                <a:tailEnd type="none" w="med" len="med"/>
              </a:ln>
            </p:spPr>
          </p:sp>
          <p:sp>
            <p:nvSpPr>
              <p:cNvPr id="18459" name="直接连接符 18458"/>
              <p:cNvSpPr/>
              <p:nvPr/>
            </p:nvSpPr>
            <p:spPr>
              <a:xfrm>
                <a:off x="3600" y="1728"/>
                <a:ext cx="240" cy="0"/>
              </a:xfrm>
              <a:prstGeom prst="line">
                <a:avLst/>
              </a:prstGeom>
              <a:ln w="28575" cap="flat" cmpd="sng">
                <a:solidFill>
                  <a:schemeClr val="tx1"/>
                </a:solidFill>
                <a:prstDash val="solid"/>
                <a:headEnd type="none" w="med" len="med"/>
                <a:tailEnd type="none" w="med" len="med"/>
              </a:ln>
            </p:spPr>
          </p:sp>
          <p:sp>
            <p:nvSpPr>
              <p:cNvPr id="18460" name="直接连接符 18459"/>
              <p:cNvSpPr/>
              <p:nvPr/>
            </p:nvSpPr>
            <p:spPr>
              <a:xfrm>
                <a:off x="4128" y="1632"/>
                <a:ext cx="240" cy="0"/>
              </a:xfrm>
              <a:prstGeom prst="line">
                <a:avLst/>
              </a:prstGeom>
              <a:ln w="28575" cap="flat" cmpd="sng">
                <a:solidFill>
                  <a:schemeClr val="tx1"/>
                </a:solidFill>
                <a:prstDash val="solid"/>
                <a:headEnd type="none" w="med" len="med"/>
                <a:tailEnd type="none" w="med" len="med"/>
              </a:ln>
            </p:spPr>
          </p:sp>
          <p:sp>
            <p:nvSpPr>
              <p:cNvPr id="18461" name="直接连接符 18460"/>
              <p:cNvSpPr/>
              <p:nvPr/>
            </p:nvSpPr>
            <p:spPr>
              <a:xfrm>
                <a:off x="4128" y="1728"/>
                <a:ext cx="240" cy="0"/>
              </a:xfrm>
              <a:prstGeom prst="line">
                <a:avLst/>
              </a:prstGeom>
              <a:ln w="28575" cap="flat" cmpd="sng">
                <a:solidFill>
                  <a:schemeClr val="tx1"/>
                </a:solidFill>
                <a:prstDash val="solid"/>
                <a:headEnd type="none" w="med" len="med"/>
                <a:tailEnd type="none" w="med" len="med"/>
              </a:ln>
            </p:spPr>
          </p:sp>
          <p:grpSp>
            <p:nvGrpSpPr>
              <p:cNvPr id="18462" name="组合 18461"/>
              <p:cNvGrpSpPr/>
              <p:nvPr/>
            </p:nvGrpSpPr>
            <p:grpSpPr>
              <a:xfrm>
                <a:off x="3696" y="1248"/>
                <a:ext cx="336" cy="336"/>
                <a:chOff x="3696" y="1248"/>
                <a:chExt cx="336" cy="336"/>
              </a:xfrm>
            </p:grpSpPr>
            <p:sp>
              <p:nvSpPr>
                <p:cNvPr id="18463" name="直接连接符 18462"/>
                <p:cNvSpPr/>
                <p:nvPr/>
              </p:nvSpPr>
              <p:spPr>
                <a:xfrm flipV="1">
                  <a:off x="3696" y="1440"/>
                  <a:ext cx="144" cy="144"/>
                </a:xfrm>
                <a:prstGeom prst="line">
                  <a:avLst/>
                </a:prstGeom>
                <a:ln w="9525" cap="flat" cmpd="sng">
                  <a:solidFill>
                    <a:schemeClr val="tx1"/>
                  </a:solidFill>
                  <a:prstDash val="solid"/>
                  <a:headEnd type="none" w="med" len="med"/>
                  <a:tailEnd type="none" w="med" len="med"/>
                </a:ln>
              </p:spPr>
            </p:sp>
            <p:sp>
              <p:nvSpPr>
                <p:cNvPr id="18464" name="文本框 18463"/>
                <p:cNvSpPr txBox="1"/>
                <p:nvPr/>
              </p:nvSpPr>
              <p:spPr>
                <a:xfrm>
                  <a:off x="3792" y="1248"/>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σ</a:t>
                  </a:r>
                  <a:endParaRPr lang="en-US" altLang="zh-CN" sz="2400" b="1">
                    <a:latin typeface="Times New Roman" panose="02020603050405020304" pitchFamily="18" charset="0"/>
                  </a:endParaRPr>
                </a:p>
              </p:txBody>
            </p:sp>
          </p:grpSp>
          <p:grpSp>
            <p:nvGrpSpPr>
              <p:cNvPr id="18465" name="组合 18464"/>
              <p:cNvGrpSpPr/>
              <p:nvPr/>
            </p:nvGrpSpPr>
            <p:grpSpPr>
              <a:xfrm>
                <a:off x="4272" y="1248"/>
                <a:ext cx="336" cy="336"/>
                <a:chOff x="3696" y="1248"/>
                <a:chExt cx="336" cy="336"/>
              </a:xfrm>
            </p:grpSpPr>
            <p:sp>
              <p:nvSpPr>
                <p:cNvPr id="18466" name="直接连接符 18465"/>
                <p:cNvSpPr/>
                <p:nvPr/>
              </p:nvSpPr>
              <p:spPr>
                <a:xfrm flipV="1">
                  <a:off x="3696" y="1440"/>
                  <a:ext cx="144" cy="144"/>
                </a:xfrm>
                <a:prstGeom prst="line">
                  <a:avLst/>
                </a:prstGeom>
                <a:ln w="9525" cap="flat" cmpd="sng">
                  <a:solidFill>
                    <a:schemeClr val="tx1"/>
                  </a:solidFill>
                  <a:prstDash val="solid"/>
                  <a:headEnd type="none" w="med" len="med"/>
                  <a:tailEnd type="none" w="med" len="med"/>
                </a:ln>
              </p:spPr>
            </p:sp>
            <p:sp>
              <p:nvSpPr>
                <p:cNvPr id="18467" name="文本框 18466"/>
                <p:cNvSpPr txBox="1"/>
                <p:nvPr/>
              </p:nvSpPr>
              <p:spPr>
                <a:xfrm>
                  <a:off x="3792" y="1248"/>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σ</a:t>
                  </a:r>
                  <a:endParaRPr lang="en-US" altLang="zh-CN" sz="2400" b="1">
                    <a:latin typeface="Times New Roman" panose="02020603050405020304" pitchFamily="18" charset="0"/>
                  </a:endParaRPr>
                </a:p>
              </p:txBody>
            </p:sp>
          </p:grpSp>
          <p:sp>
            <p:nvSpPr>
              <p:cNvPr id="18468" name="直接连接符 18467"/>
              <p:cNvSpPr/>
              <p:nvPr/>
            </p:nvSpPr>
            <p:spPr>
              <a:xfrm>
                <a:off x="3744" y="1776"/>
                <a:ext cx="96" cy="192"/>
              </a:xfrm>
              <a:prstGeom prst="line">
                <a:avLst/>
              </a:prstGeom>
              <a:ln w="9525" cap="flat" cmpd="sng">
                <a:solidFill>
                  <a:schemeClr val="tx1"/>
                </a:solidFill>
                <a:prstDash val="solid"/>
                <a:headEnd type="none" w="med" len="med"/>
                <a:tailEnd type="none" w="med" len="med"/>
              </a:ln>
            </p:spPr>
          </p:sp>
          <p:sp>
            <p:nvSpPr>
              <p:cNvPr id="18469" name="文本框 18468"/>
              <p:cNvSpPr txBox="1"/>
              <p:nvPr/>
            </p:nvSpPr>
            <p:spPr>
              <a:xfrm>
                <a:off x="3744" y="1872"/>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π</a:t>
                </a:r>
                <a:endParaRPr lang="en-US" altLang="zh-CN" sz="2400" b="1">
                  <a:latin typeface="Times New Roman" panose="02020603050405020304" pitchFamily="18" charset="0"/>
                </a:endParaRPr>
              </a:p>
            </p:txBody>
          </p:sp>
          <p:sp>
            <p:nvSpPr>
              <p:cNvPr id="18470" name="直接连接符 18469"/>
              <p:cNvSpPr/>
              <p:nvPr/>
            </p:nvSpPr>
            <p:spPr>
              <a:xfrm>
                <a:off x="4272" y="1776"/>
                <a:ext cx="96" cy="192"/>
              </a:xfrm>
              <a:prstGeom prst="line">
                <a:avLst/>
              </a:prstGeom>
              <a:ln w="9525" cap="flat" cmpd="sng">
                <a:solidFill>
                  <a:schemeClr val="tx1"/>
                </a:solidFill>
                <a:prstDash val="solid"/>
                <a:headEnd type="none" w="med" len="med"/>
                <a:tailEnd type="none" w="med" len="med"/>
              </a:ln>
            </p:spPr>
          </p:sp>
          <p:sp>
            <p:nvSpPr>
              <p:cNvPr id="18471" name="文本框 18470"/>
              <p:cNvSpPr txBox="1"/>
              <p:nvPr/>
            </p:nvSpPr>
            <p:spPr>
              <a:xfrm>
                <a:off x="4272" y="1872"/>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π</a:t>
                </a:r>
                <a:endParaRPr lang="en-US" altLang="zh-CN" sz="2400" b="1">
                  <a:latin typeface="Times New Roman" panose="02020603050405020304" pitchFamily="18" charset="0"/>
                </a:endParaRPr>
              </a:p>
            </p:txBody>
          </p:sp>
        </p:grpSp>
        <p:grpSp>
          <p:nvGrpSpPr>
            <p:cNvPr id="18472" name="组合 18471"/>
            <p:cNvGrpSpPr/>
            <p:nvPr/>
          </p:nvGrpSpPr>
          <p:grpSpPr>
            <a:xfrm>
              <a:off x="528" y="1296"/>
              <a:ext cx="2352" cy="432"/>
              <a:chOff x="528" y="1296"/>
              <a:chExt cx="2352" cy="432"/>
            </a:xfrm>
          </p:grpSpPr>
          <p:sp>
            <p:nvSpPr>
              <p:cNvPr id="18473" name="文本框 18472"/>
              <p:cNvSpPr txBox="1"/>
              <p:nvPr/>
            </p:nvSpPr>
            <p:spPr>
              <a:xfrm>
                <a:off x="528" y="1440"/>
                <a:ext cx="182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提示：</a:t>
                </a:r>
                <a:r>
                  <a:rPr lang="en-US" altLang="zh-CN" sz="2400">
                    <a:latin typeface="Times New Roman" panose="02020603050405020304" pitchFamily="18" charset="0"/>
                  </a:rPr>
                  <a:t>C</a:t>
                </a:r>
                <a:r>
                  <a:rPr lang="zh-CN" altLang="en-US" sz="2400">
                    <a:latin typeface="Times New Roman" panose="02020603050405020304" pitchFamily="18" charset="0"/>
                  </a:rPr>
                  <a:t>：</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baseline="30000">
                  <a:latin typeface="Times New Roman" panose="02020603050405020304" pitchFamily="18" charset="0"/>
                </a:endParaRPr>
              </a:p>
            </p:txBody>
          </p:sp>
          <p:grpSp>
            <p:nvGrpSpPr>
              <p:cNvPr id="18474" name="组合 18473"/>
              <p:cNvGrpSpPr/>
              <p:nvPr/>
            </p:nvGrpSpPr>
            <p:grpSpPr>
              <a:xfrm>
                <a:off x="1920" y="1296"/>
                <a:ext cx="144" cy="144"/>
                <a:chOff x="1920" y="1392"/>
                <a:chExt cx="144" cy="144"/>
              </a:xfrm>
            </p:grpSpPr>
            <p:sp>
              <p:nvSpPr>
                <p:cNvPr id="18475" name="矩形 18474"/>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6" name="直接连接符 18475"/>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77" name="矩形 18476"/>
              <p:cNvSpPr/>
              <p:nvPr/>
            </p:nvSpPr>
            <p:spPr>
              <a:xfrm>
                <a:off x="225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8" name="矩形 18477"/>
              <p:cNvSpPr/>
              <p:nvPr/>
            </p:nvSpPr>
            <p:spPr>
              <a:xfrm>
                <a:off x="249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9" name="矩形 18478"/>
              <p:cNvSpPr/>
              <p:nvPr/>
            </p:nvSpPr>
            <p:spPr>
              <a:xfrm>
                <a:off x="273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80" name="直接连接符 18479"/>
              <p:cNvSpPr/>
              <p:nvPr/>
            </p:nvSpPr>
            <p:spPr>
              <a:xfrm flipV="1">
                <a:off x="2352" y="1296"/>
                <a:ext cx="0" cy="144"/>
              </a:xfrm>
              <a:prstGeom prst="line">
                <a:avLst/>
              </a:prstGeom>
              <a:ln w="9525" cap="flat" cmpd="sng">
                <a:solidFill>
                  <a:schemeClr val="tx1"/>
                </a:solidFill>
                <a:prstDash val="solid"/>
                <a:headEnd type="none" w="med" len="med"/>
                <a:tailEnd type="triangle" w="med" len="med"/>
              </a:ln>
            </p:spPr>
          </p:sp>
          <p:sp>
            <p:nvSpPr>
              <p:cNvPr id="18481" name="直接连接符 18480"/>
              <p:cNvSpPr/>
              <p:nvPr/>
            </p:nvSpPr>
            <p:spPr>
              <a:xfrm flipV="1">
                <a:off x="2544" y="1296"/>
                <a:ext cx="0" cy="144"/>
              </a:xfrm>
              <a:prstGeom prst="line">
                <a:avLst/>
              </a:prstGeom>
              <a:ln w="9525" cap="flat" cmpd="sng">
                <a:solidFill>
                  <a:schemeClr val="tx1"/>
                </a:solidFill>
                <a:prstDash val="solid"/>
                <a:headEnd type="none" w="med" len="med"/>
                <a:tailEnd type="triangle" w="med" len="med"/>
              </a:ln>
            </p:spPr>
          </p:sp>
          <p:sp>
            <p:nvSpPr>
              <p:cNvPr id="18482" name="直接连接符 18481"/>
              <p:cNvSpPr/>
              <p:nvPr/>
            </p:nvSpPr>
            <p:spPr>
              <a:xfrm>
                <a:off x="2016" y="1296"/>
                <a:ext cx="0" cy="144"/>
              </a:xfrm>
              <a:prstGeom prst="line">
                <a:avLst/>
              </a:prstGeom>
              <a:ln w="9525" cap="flat" cmpd="sng">
                <a:solidFill>
                  <a:schemeClr val="tx1"/>
                </a:solidFill>
                <a:prstDash val="solid"/>
                <a:headEnd type="none" w="med" len="med"/>
                <a:tailEnd type="triangle" w="med" len="med"/>
              </a:ln>
            </p:spPr>
          </p:sp>
        </p:grpSp>
        <p:grpSp>
          <p:nvGrpSpPr>
            <p:cNvPr id="18483" name="组合 18482"/>
            <p:cNvGrpSpPr/>
            <p:nvPr/>
          </p:nvGrpSpPr>
          <p:grpSpPr>
            <a:xfrm>
              <a:off x="2928" y="1248"/>
              <a:ext cx="576" cy="288"/>
              <a:chOff x="2928" y="1296"/>
              <a:chExt cx="576" cy="288"/>
            </a:xfrm>
          </p:grpSpPr>
          <p:sp>
            <p:nvSpPr>
              <p:cNvPr id="18484" name="直接连接符 18483"/>
              <p:cNvSpPr/>
              <p:nvPr/>
            </p:nvSpPr>
            <p:spPr>
              <a:xfrm>
                <a:off x="2928" y="1584"/>
                <a:ext cx="480" cy="0"/>
              </a:xfrm>
              <a:prstGeom prst="line">
                <a:avLst/>
              </a:prstGeom>
              <a:ln w="28575" cap="flat" cmpd="sng">
                <a:solidFill>
                  <a:schemeClr val="tx1"/>
                </a:solidFill>
                <a:prstDash val="solid"/>
                <a:headEnd type="none" w="med" len="med"/>
                <a:tailEnd type="triangle" w="med" len="med"/>
              </a:ln>
            </p:spPr>
          </p:sp>
          <p:sp>
            <p:nvSpPr>
              <p:cNvPr id="18485" name="文本框 18484"/>
              <p:cNvSpPr txBox="1"/>
              <p:nvPr/>
            </p:nvSpPr>
            <p:spPr>
              <a:xfrm>
                <a:off x="2928" y="1296"/>
                <a:ext cx="576" cy="288"/>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激发</a:t>
                </a:r>
                <a:endParaRPr lang="zh-CN" altLang="en-US" sz="2400" b="1" dirty="0">
                  <a:solidFill>
                    <a:srgbClr val="FF0000"/>
                  </a:solidFill>
                  <a:latin typeface="Times New Roman" panose="02020603050405020304" pitchFamily="18" charset="0"/>
                </a:endParaRPr>
              </a:p>
            </p:txBody>
          </p:sp>
        </p:grpSp>
        <p:grpSp>
          <p:nvGrpSpPr>
            <p:cNvPr id="18486" name="组合 18485"/>
            <p:cNvGrpSpPr/>
            <p:nvPr/>
          </p:nvGrpSpPr>
          <p:grpSpPr>
            <a:xfrm>
              <a:off x="3456" y="912"/>
              <a:ext cx="1728" cy="768"/>
              <a:chOff x="3456" y="912"/>
              <a:chExt cx="1728" cy="768"/>
            </a:xfrm>
          </p:grpSpPr>
          <p:sp>
            <p:nvSpPr>
              <p:cNvPr id="18487" name="矩形 18486"/>
              <p:cNvSpPr/>
              <p:nvPr/>
            </p:nvSpPr>
            <p:spPr>
              <a:xfrm>
                <a:off x="4176" y="1152"/>
                <a:ext cx="576" cy="288"/>
              </a:xfrm>
              <a:prstGeom prst="rect">
                <a:avLst/>
              </a:prstGeom>
              <a:noFill/>
              <a:ln w="9525" cap="flat" cmpd="sng">
                <a:solidFill>
                  <a:srgbClr val="FF0000"/>
                </a:solidFill>
                <a:prstDash val="solid"/>
                <a:miter/>
                <a:headEnd type="none" w="med" len="med"/>
                <a:tailEnd type="none" w="med" len="med"/>
              </a:ln>
            </p:spPr>
            <p:txBody>
              <a:bodyPr/>
              <a:p>
                <a:endParaRPr lang="zh-CN" altLang="en-US"/>
              </a:p>
            </p:txBody>
          </p:sp>
          <p:sp>
            <p:nvSpPr>
              <p:cNvPr id="18488" name="文本框 18487"/>
              <p:cNvSpPr txBox="1"/>
              <p:nvPr/>
            </p:nvSpPr>
            <p:spPr>
              <a:xfrm>
                <a:off x="3456" y="1392"/>
                <a:ext cx="1728" cy="288"/>
              </a:xfrm>
              <a:prstGeom prst="rect">
                <a:avLst/>
              </a:prstGeom>
              <a:noFill/>
              <a:ln w="9525">
                <a:noFill/>
              </a:ln>
            </p:spPr>
            <p:txBody>
              <a:bodyPr>
                <a:spAutoFit/>
              </a:bodyPr>
              <a:p>
                <a:pPr>
                  <a:spcBef>
                    <a:spcPct val="50000"/>
                  </a:spcBef>
                </a:pPr>
                <a:r>
                  <a:rPr lang="en-US" altLang="zh-CN" sz="2400">
                    <a:latin typeface="Times New Roman" panose="02020603050405020304" pitchFamily="18" charset="0"/>
                  </a:rPr>
                  <a:t>C</a:t>
                </a:r>
                <a:r>
                  <a:rPr lang="zh-CN" altLang="en-US" sz="2400">
                    <a:latin typeface="Times New Roman" panose="02020603050405020304" pitchFamily="18" charset="0"/>
                  </a:rPr>
                  <a:t>：</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a:latin typeface="Times New Roman" panose="02020603050405020304" pitchFamily="18" charset="0"/>
                </a:endParaRPr>
              </a:p>
            </p:txBody>
          </p:sp>
          <p:grpSp>
            <p:nvGrpSpPr>
              <p:cNvPr id="18489" name="组合 18488"/>
              <p:cNvGrpSpPr/>
              <p:nvPr/>
            </p:nvGrpSpPr>
            <p:grpSpPr>
              <a:xfrm>
                <a:off x="4272" y="1248"/>
                <a:ext cx="144" cy="144"/>
                <a:chOff x="1920" y="1392"/>
                <a:chExt cx="144" cy="144"/>
              </a:xfrm>
            </p:grpSpPr>
            <p:sp>
              <p:nvSpPr>
                <p:cNvPr id="18490" name="矩形 18489"/>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1" name="直接连接符 18490"/>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92" name="矩形 18491"/>
              <p:cNvSpPr/>
              <p:nvPr/>
            </p:nvSpPr>
            <p:spPr>
              <a:xfrm>
                <a:off x="456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3" name="矩形 18492"/>
              <p:cNvSpPr/>
              <p:nvPr/>
            </p:nvSpPr>
            <p:spPr>
              <a:xfrm>
                <a:off x="480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4" name="矩形 18493"/>
              <p:cNvSpPr/>
              <p:nvPr/>
            </p:nvSpPr>
            <p:spPr>
              <a:xfrm>
                <a:off x="504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5" name="直接连接符 18494"/>
              <p:cNvSpPr/>
              <p:nvPr/>
            </p:nvSpPr>
            <p:spPr>
              <a:xfrm flipV="1">
                <a:off x="4656" y="1248"/>
                <a:ext cx="0" cy="144"/>
              </a:xfrm>
              <a:prstGeom prst="line">
                <a:avLst/>
              </a:prstGeom>
              <a:ln w="9525" cap="flat" cmpd="sng">
                <a:solidFill>
                  <a:schemeClr val="tx1"/>
                </a:solidFill>
                <a:prstDash val="solid"/>
                <a:headEnd type="none" w="med" len="med"/>
                <a:tailEnd type="triangle" w="med" len="med"/>
              </a:ln>
            </p:spPr>
          </p:sp>
          <p:sp>
            <p:nvSpPr>
              <p:cNvPr id="18496" name="直接连接符 18495"/>
              <p:cNvSpPr/>
              <p:nvPr/>
            </p:nvSpPr>
            <p:spPr>
              <a:xfrm flipV="1">
                <a:off x="4848" y="1248"/>
                <a:ext cx="0" cy="144"/>
              </a:xfrm>
              <a:prstGeom prst="line">
                <a:avLst/>
              </a:prstGeom>
              <a:ln w="9525" cap="flat" cmpd="sng">
                <a:solidFill>
                  <a:schemeClr val="tx1"/>
                </a:solidFill>
                <a:prstDash val="solid"/>
                <a:headEnd type="none" w="med" len="med"/>
                <a:tailEnd type="triangle" w="med" len="med"/>
              </a:ln>
            </p:spPr>
          </p:sp>
          <p:sp>
            <p:nvSpPr>
              <p:cNvPr id="18497" name="直接连接符 18496"/>
              <p:cNvSpPr/>
              <p:nvPr/>
            </p:nvSpPr>
            <p:spPr>
              <a:xfrm flipV="1">
                <a:off x="5136" y="1248"/>
                <a:ext cx="0" cy="144"/>
              </a:xfrm>
              <a:prstGeom prst="line">
                <a:avLst/>
              </a:prstGeom>
              <a:ln w="9525" cap="flat" cmpd="sng">
                <a:solidFill>
                  <a:schemeClr val="tx1"/>
                </a:solidFill>
                <a:prstDash val="solid"/>
                <a:headEnd type="none" w="med" len="med"/>
                <a:tailEnd type="triangle" w="med" len="med"/>
              </a:ln>
            </p:spPr>
          </p:sp>
          <p:sp>
            <p:nvSpPr>
              <p:cNvPr id="18498" name="文本框 18497"/>
              <p:cNvSpPr txBox="1"/>
              <p:nvPr/>
            </p:nvSpPr>
            <p:spPr>
              <a:xfrm>
                <a:off x="4080" y="912"/>
                <a:ext cx="864"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杂化</a:t>
                </a:r>
                <a:endParaRPr lang="zh-CN" altLang="en-US" sz="2400" b="1" dirty="0">
                  <a:solidFill>
                    <a:srgbClr val="FF0000"/>
                  </a:solidFill>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linds(horizont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linds(horizontal)">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1" name="文本框 519170"/>
          <p:cNvSpPr txBox="1"/>
          <p:nvPr/>
        </p:nvSpPr>
        <p:spPr>
          <a:xfrm>
            <a:off x="1295400" y="2133600"/>
            <a:ext cx="7391400" cy="1358900"/>
          </a:xfrm>
          <a:prstGeom prst="rect">
            <a:avLst/>
          </a:prstGeom>
          <a:noFill/>
          <a:ln w="9525">
            <a:noFill/>
          </a:ln>
        </p:spPr>
        <p:txBody>
          <a:bodyPr>
            <a:spAutoFit/>
          </a:bodyPr>
          <a:p>
            <a:pPr algn="l">
              <a:lnSpc>
                <a:spcPct val="130000"/>
              </a:lnSpc>
              <a:spcBef>
                <a:spcPct val="0"/>
              </a:spcBef>
              <a:buChar char="•"/>
            </a:pPr>
            <a:r>
              <a:rPr lang="zh-CN" altLang="en-US" dirty="0">
                <a:solidFill>
                  <a:schemeClr val="tx1"/>
                </a:solidFill>
                <a:latin typeface="Times New Roman" panose="02020603050405020304" pitchFamily="18" charset="0"/>
                <a:ea typeface="宋体" panose="02010600030101010101" pitchFamily="2" charset="-122"/>
              </a:rPr>
              <a:t>分子或离子的空间构型与中心原子的</a:t>
            </a:r>
            <a:endParaRPr lang="zh-CN" altLang="en-US" dirty="0">
              <a:solidFill>
                <a:schemeClr val="tx1"/>
              </a:solidFill>
              <a:latin typeface="Times New Roman" panose="02020603050405020304" pitchFamily="18" charset="0"/>
              <a:ea typeface="宋体" panose="02010600030101010101" pitchFamily="2" charset="-122"/>
            </a:endParaRPr>
          </a:p>
          <a:p>
            <a:pPr algn="l">
              <a:lnSpc>
                <a:spcPct val="130000"/>
              </a:lnSpc>
              <a:spcBef>
                <a:spcPct val="0"/>
              </a:spcBef>
            </a:pPr>
            <a:r>
              <a:rPr lang="zh-CN" altLang="en-US" dirty="0">
                <a:solidFill>
                  <a:schemeClr val="tx1"/>
                </a:solidFill>
                <a:latin typeface="Times New Roman" panose="02020603050405020304" pitchFamily="18" charset="0"/>
                <a:ea typeface="宋体" panose="02010600030101010101" pitchFamily="2" charset="-122"/>
              </a:rPr>
              <a:t> 价层电子对数目有关。</a:t>
            </a:r>
            <a:endParaRPr lang="zh-CN" altLang="en-US" dirty="0">
              <a:solidFill>
                <a:schemeClr val="tx1"/>
              </a:solidFill>
              <a:latin typeface="Times New Roman" panose="02020603050405020304" pitchFamily="18" charset="0"/>
              <a:ea typeface="宋体" panose="02010600030101010101" pitchFamily="2" charset="-122"/>
            </a:endParaRPr>
          </a:p>
        </p:txBody>
      </p:sp>
      <p:grpSp>
        <p:nvGrpSpPr>
          <p:cNvPr id="519173" name="组合 519172"/>
          <p:cNvGrpSpPr/>
          <p:nvPr/>
        </p:nvGrpSpPr>
        <p:grpSpPr>
          <a:xfrm>
            <a:off x="1576388" y="3581400"/>
            <a:ext cx="6743700" cy="1084263"/>
            <a:chOff x="1200" y="1986"/>
            <a:chExt cx="4248" cy="683"/>
          </a:xfrm>
        </p:grpSpPr>
        <p:sp>
          <p:nvSpPr>
            <p:cNvPr id="519174" name="文本框 519173"/>
            <p:cNvSpPr txBox="1"/>
            <p:nvPr/>
          </p:nvSpPr>
          <p:spPr>
            <a:xfrm>
              <a:off x="1200" y="1986"/>
              <a:ext cx="4248" cy="365"/>
            </a:xfrm>
            <a:prstGeom prst="rect">
              <a:avLst/>
            </a:prstGeom>
            <a:noFill/>
            <a:ln w="9525">
              <a:noFill/>
            </a:ln>
          </p:spPr>
          <p:txBody>
            <a:bodyPr wrap="none" anchor="t">
              <a:spAutoFit/>
            </a:bodyPr>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价层电子对</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成键电子对</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孤对电子对</a:t>
              </a:r>
              <a:endParaRPr lang="zh-CN" altLang="en-US" sz="2800">
                <a:solidFill>
                  <a:schemeClr val="tx1"/>
                </a:solidFill>
                <a:latin typeface="Times New Roman" panose="02020603050405020304" pitchFamily="18" charset="0"/>
                <a:ea typeface="宋体" panose="02010600030101010101" pitchFamily="2" charset="-122"/>
              </a:endParaRPr>
            </a:p>
          </p:txBody>
        </p:sp>
        <p:sp>
          <p:nvSpPr>
            <p:cNvPr id="519175" name="文本框 519174"/>
            <p:cNvSpPr txBox="1"/>
            <p:nvPr/>
          </p:nvSpPr>
          <p:spPr>
            <a:xfrm>
              <a:off x="1248" y="2304"/>
              <a:ext cx="3744" cy="365"/>
            </a:xfrm>
            <a:prstGeom prst="rect">
              <a:avLst/>
            </a:prstGeom>
            <a:noFill/>
            <a:ln w="9525">
              <a:noFill/>
            </a:ln>
          </p:spPr>
          <p:txBody>
            <a:bodyPr>
              <a:spAutoFit/>
            </a:bodyPr>
            <a:p>
              <a:pPr algn="l">
                <a:spcBef>
                  <a:spcPct val="50000"/>
                </a:spcBef>
              </a:pPr>
              <a:r>
                <a:rPr lang="en-US" altLang="zh-CN">
                  <a:solidFill>
                    <a:schemeClr val="tx1"/>
                  </a:solidFill>
                  <a:latin typeface="Times New Roman" panose="02020603050405020304" pitchFamily="18" charset="0"/>
                  <a:ea typeface="宋体" panose="02010600030101010101" pitchFamily="2" charset="-122"/>
                </a:rPr>
                <a:t>   (VP)              (BP)            (LP)</a:t>
              </a:r>
              <a:endParaRPr lang="en-US" altLang="zh-CN">
                <a:solidFill>
                  <a:schemeClr val="tx1"/>
                </a:solidFill>
                <a:latin typeface="Times New Roman" panose="02020603050405020304" pitchFamily="18" charset="0"/>
                <a:ea typeface="宋体" panose="02010600030101010101" pitchFamily="2"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1">
                                            <p:txEl>
                                              <p:charRg st="0" end="17"/>
                                            </p:txEl>
                                          </p:spTgt>
                                        </p:tgtEl>
                                        <p:attrNameLst>
                                          <p:attrName>style.visibility</p:attrName>
                                        </p:attrNameLst>
                                      </p:cBhvr>
                                      <p:to>
                                        <p:strVal val="visible"/>
                                      </p:to>
                                    </p:set>
                                    <p:animEffect transition="in" filter="wipe(left)">
                                      <p:cBhvr>
                                        <p:cTn id="7" dur="500"/>
                                        <p:tgtEl>
                                          <p:spTgt spid="519171">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9171">
                                            <p:txEl>
                                              <p:charRg st="17" end="29"/>
                                            </p:txEl>
                                          </p:spTgt>
                                        </p:tgtEl>
                                        <p:attrNameLst>
                                          <p:attrName>style.visibility</p:attrName>
                                        </p:attrNameLst>
                                      </p:cBhvr>
                                      <p:to>
                                        <p:strVal val="visible"/>
                                      </p:to>
                                    </p:set>
                                    <p:animEffect transition="in" filter="wipe(left)">
                                      <p:cBhvr>
                                        <p:cTn id="12" dur="500"/>
                                        <p:tgtEl>
                                          <p:spTgt spid="519171">
                                            <p:txEl>
                                              <p:charRg st="17" end="2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9173"/>
                                        </p:tgtEl>
                                        <p:attrNameLst>
                                          <p:attrName>style.visibility</p:attrName>
                                        </p:attrNameLst>
                                      </p:cBhvr>
                                      <p:to>
                                        <p:strVal val="visible"/>
                                      </p:to>
                                    </p:set>
                                    <p:animEffect transition="in" filter="wipe(left)">
                                      <p:cBhvr>
                                        <p:cTn id="17" dur="500"/>
                                        <p:tgtEl>
                                          <p:spTgt spid="51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矩形 19459"/>
          <p:cNvSpPr/>
          <p:nvPr/>
        </p:nvSpPr>
        <p:spPr>
          <a:xfrm>
            <a:off x="0" y="0"/>
            <a:ext cx="1809750" cy="579438"/>
          </a:xfrm>
          <a:prstGeom prst="rect">
            <a:avLst/>
          </a:prstGeom>
          <a:noFill/>
          <a:ln w="9525">
            <a:noFill/>
          </a:ln>
        </p:spPr>
        <p:txBody>
          <a:bodyPr wrap="none" anchor="t">
            <a:spAutoFit/>
          </a:bodyPr>
          <a:p>
            <a:r>
              <a:rPr lang="zh-CN" altLang="en-US" sz="3200" b="1" dirty="0">
                <a:solidFill>
                  <a:srgbClr val="FF0000"/>
                </a:solidFill>
                <a:latin typeface="幼圆" pitchFamily="49" charset="-122"/>
                <a:ea typeface="幼圆" pitchFamily="49" charset="-122"/>
              </a:rPr>
              <a:t>探究练习</a:t>
            </a:r>
            <a:endParaRPr lang="zh-CN" altLang="en-US" sz="3200" b="1" dirty="0">
              <a:solidFill>
                <a:srgbClr val="FF0000"/>
              </a:solidFill>
              <a:latin typeface="幼圆" pitchFamily="49" charset="-122"/>
              <a:ea typeface="幼圆" pitchFamily="49" charset="-122"/>
            </a:endParaRPr>
          </a:p>
        </p:txBody>
      </p:sp>
      <p:sp>
        <p:nvSpPr>
          <p:cNvPr id="19461" name="矩形 19460"/>
          <p:cNvSpPr/>
          <p:nvPr/>
        </p:nvSpPr>
        <p:spPr>
          <a:xfrm>
            <a:off x="0" y="765175"/>
            <a:ext cx="9144000" cy="3381375"/>
          </a:xfrm>
          <a:prstGeom prst="rect">
            <a:avLst/>
          </a:prstGeom>
          <a:noFill/>
          <a:ln w="9525">
            <a:noFill/>
          </a:ln>
        </p:spPr>
        <p:txBody>
          <a:bodyPr>
            <a:spAutoFit/>
          </a:bodyPr>
          <a:p>
            <a:pPr algn="just"/>
            <a:r>
              <a:rPr lang="en-US" altLang="zh-CN" sz="2400" dirty="0">
                <a:latin typeface="Times New Roman" panose="02020603050405020304" pitchFamily="18" charset="0"/>
              </a:rPr>
              <a:t> </a:t>
            </a:r>
            <a:endParaRPr lang="en-US" altLang="zh-CN"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1</a:t>
            </a:r>
            <a:r>
              <a:rPr lang="zh-CN" altLang="en-US" sz="3200" b="1" dirty="0">
                <a:solidFill>
                  <a:srgbClr val="FF0000"/>
                </a:solidFill>
                <a:latin typeface="幼圆" pitchFamily="49" charset="-122"/>
                <a:ea typeface="幼圆" pitchFamily="49" charset="-122"/>
              </a:rPr>
              <a:t>、写出</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0</a:t>
            </a:r>
            <a:r>
              <a:rPr lang="zh-CN" altLang="en-US" sz="3200" b="1" dirty="0">
                <a:solidFill>
                  <a:srgbClr val="FF0000"/>
                </a:solidFill>
                <a:latin typeface="幼圆" pitchFamily="49" charset="-122"/>
                <a:ea typeface="幼圆" pitchFamily="49" charset="-122"/>
              </a:rPr>
              <a:t>分子的路易斯结构式。</a:t>
            </a:r>
            <a:endParaRPr lang="zh-CN" altLang="en-US"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2</a:t>
            </a:r>
            <a:r>
              <a:rPr lang="zh-CN" altLang="en-US" sz="3200" b="1" dirty="0">
                <a:solidFill>
                  <a:srgbClr val="FF0000"/>
                </a:solidFill>
                <a:latin typeface="幼圆" pitchFamily="49" charset="-122"/>
                <a:ea typeface="幼圆" pitchFamily="49" charset="-122"/>
              </a:rPr>
              <a:t>．用</a:t>
            </a:r>
            <a:r>
              <a:rPr lang="en-US" altLang="zh-CN" sz="3200" b="1">
                <a:solidFill>
                  <a:srgbClr val="FF0000"/>
                </a:solidFill>
                <a:latin typeface="幼圆" pitchFamily="49" charset="-122"/>
                <a:ea typeface="幼圆" pitchFamily="49" charset="-122"/>
              </a:rPr>
              <a:t>VSEPR</a:t>
            </a:r>
            <a:r>
              <a:rPr lang="zh-CN" altLang="en-US" sz="3200" b="1" dirty="0">
                <a:solidFill>
                  <a:srgbClr val="FF0000"/>
                </a:solidFill>
                <a:latin typeface="幼圆" pitchFamily="49" charset="-122"/>
                <a:ea typeface="幼圆" pitchFamily="49" charset="-122"/>
              </a:rPr>
              <a:t>模型对</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O</a:t>
            </a:r>
            <a:r>
              <a:rPr lang="zh-CN" altLang="en-US" sz="3200" b="1" dirty="0">
                <a:solidFill>
                  <a:srgbClr val="FF0000"/>
                </a:solidFill>
                <a:latin typeface="幼圆" pitchFamily="49" charset="-122"/>
                <a:ea typeface="幼圆" pitchFamily="49" charset="-122"/>
              </a:rPr>
              <a:t>分子的立体结构进行预测</a:t>
            </a:r>
            <a:r>
              <a:rPr lang="en-US" altLang="zh-CN" sz="3200" b="1">
                <a:solidFill>
                  <a:srgbClr val="FF0000"/>
                </a:solidFill>
                <a:latin typeface="幼圆" pitchFamily="49" charset="-122"/>
                <a:ea typeface="幼圆" pitchFamily="49" charset="-122"/>
              </a:rPr>
              <a:t>(</a:t>
            </a:r>
            <a:r>
              <a:rPr lang="zh-CN" altLang="en-US" sz="3200" b="1" dirty="0">
                <a:solidFill>
                  <a:srgbClr val="FF0000"/>
                </a:solidFill>
                <a:latin typeface="幼圆" pitchFamily="49" charset="-122"/>
                <a:ea typeface="幼圆" pitchFamily="49" charset="-122"/>
              </a:rPr>
              <a:t>用立体结构模型表示</a:t>
            </a:r>
            <a:r>
              <a:rPr lang="en-US" altLang="zh-CN" sz="3200" b="1">
                <a:solidFill>
                  <a:srgbClr val="FF0000"/>
                </a:solidFill>
                <a:latin typeface="幼圆" pitchFamily="49" charset="-122"/>
                <a:ea typeface="幼圆" pitchFamily="49" charset="-122"/>
              </a:rPr>
              <a:t>)</a:t>
            </a:r>
            <a:endParaRPr lang="en-US" altLang="zh-CN" sz="3200" b="1">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3</a:t>
            </a:r>
            <a:r>
              <a:rPr lang="zh-CN" altLang="en-US" sz="3200" b="1" dirty="0">
                <a:solidFill>
                  <a:srgbClr val="FF0000"/>
                </a:solidFill>
                <a:latin typeface="幼圆" pitchFamily="49" charset="-122"/>
                <a:ea typeface="幼圆" pitchFamily="49" charset="-122"/>
              </a:rPr>
              <a:t>．写出</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0</a:t>
            </a:r>
            <a:r>
              <a:rPr lang="zh-CN" altLang="en-US" sz="3200" b="1" dirty="0">
                <a:solidFill>
                  <a:srgbClr val="FF0000"/>
                </a:solidFill>
                <a:latin typeface="幼圆" pitchFamily="49" charset="-122"/>
                <a:ea typeface="幼圆" pitchFamily="49" charset="-122"/>
              </a:rPr>
              <a:t>分子的中心原子的杂化类型。</a:t>
            </a:r>
            <a:endParaRPr lang="zh-CN" altLang="en-US"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4</a:t>
            </a:r>
            <a:r>
              <a:rPr lang="zh-CN" altLang="en-US" sz="3200" b="1" dirty="0">
                <a:solidFill>
                  <a:srgbClr val="FF0000"/>
                </a:solidFill>
                <a:latin typeface="幼圆" pitchFamily="49" charset="-122"/>
                <a:ea typeface="幼圆" pitchFamily="49" charset="-122"/>
              </a:rPr>
              <a:t>．分析</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O</a:t>
            </a:r>
            <a:r>
              <a:rPr lang="zh-CN" altLang="en-US" sz="3200" b="1" dirty="0">
                <a:solidFill>
                  <a:srgbClr val="FF0000"/>
                </a:solidFill>
                <a:latin typeface="幼圆" pitchFamily="49" charset="-122"/>
                <a:ea typeface="幼圆" pitchFamily="49" charset="-122"/>
              </a:rPr>
              <a:t>分子中的</a:t>
            </a:r>
            <a:r>
              <a:rPr lang="en-US" altLang="zh-CN" sz="3200" b="1" dirty="0">
                <a:solidFill>
                  <a:srgbClr val="FF0000"/>
                </a:solidFill>
                <a:latin typeface="幼圆" pitchFamily="49" charset="-122"/>
                <a:ea typeface="幼圆" pitchFamily="49" charset="-122"/>
              </a:rPr>
              <a:t>π</a:t>
            </a:r>
            <a:r>
              <a:rPr lang="zh-CN" altLang="en-US" sz="3200" b="1" dirty="0">
                <a:solidFill>
                  <a:srgbClr val="FF0000"/>
                </a:solidFill>
                <a:latin typeface="幼圆" pitchFamily="49" charset="-122"/>
                <a:ea typeface="幼圆" pitchFamily="49" charset="-122"/>
              </a:rPr>
              <a:t>键。</a:t>
            </a:r>
            <a:endParaRPr lang="zh-CN" altLang="en-US" sz="3200" b="1" dirty="0">
              <a:solidFill>
                <a:srgbClr val="FF0000"/>
              </a:solidFill>
              <a:latin typeface="幼圆" pitchFamily="49" charset="-122"/>
              <a:ea typeface="幼圆" pitchFamily="49" charset="-122"/>
            </a:endParaRPr>
          </a:p>
        </p:txBody>
      </p:sp>
      <p:graphicFrame>
        <p:nvGraphicFramePr>
          <p:cNvPr id="19462" name="对象 19461"/>
          <p:cNvGraphicFramePr/>
          <p:nvPr/>
        </p:nvGraphicFramePr>
        <p:xfrm>
          <a:off x="3924300" y="4292600"/>
          <a:ext cx="4267200" cy="1414463"/>
        </p:xfrm>
        <a:graphic>
          <a:graphicData uri="http://schemas.openxmlformats.org/presentationml/2006/ole">
            <mc:AlternateContent xmlns:mc="http://schemas.openxmlformats.org/markup-compatibility/2006">
              <mc:Choice xmlns:v="urn:schemas-microsoft-com:vml" Requires="v">
                <p:oleObj spid="_x0000_s3077" name="" r:id="rId1" imgW="1781175" imgH="590550" progId="Paint.Picture">
                  <p:embed/>
                </p:oleObj>
              </mc:Choice>
              <mc:Fallback>
                <p:oleObj name="" r:id="rId1" imgW="1781175" imgH="590550" progId="Paint.Picture">
                  <p:embed/>
                  <p:pic>
                    <p:nvPicPr>
                      <p:cNvPr id="0" name="图片 3076"/>
                      <p:cNvPicPr/>
                      <p:nvPr/>
                    </p:nvPicPr>
                    <p:blipFill>
                      <a:blip r:embed="rId2"/>
                      <a:stretch>
                        <a:fillRect/>
                      </a:stretch>
                    </p:blipFill>
                    <p:spPr>
                      <a:xfrm>
                        <a:off x="3924300" y="4292600"/>
                        <a:ext cx="4267200" cy="1414463"/>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pic>
        <p:nvPicPr>
          <p:cNvPr id="19465" name="图片 19464"/>
          <p:cNvPicPr>
            <a:picLocks noChangeAspect="1"/>
          </p:cNvPicPr>
          <p:nvPr/>
        </p:nvPicPr>
        <p:blipFill>
          <a:blip r:embed="rId3"/>
          <a:stretch>
            <a:fillRect/>
          </a:stretch>
        </p:blipFill>
        <p:spPr>
          <a:xfrm>
            <a:off x="323850" y="4365625"/>
            <a:ext cx="1371600" cy="415925"/>
          </a:xfrm>
          <a:prstGeom prst="rect">
            <a:avLst/>
          </a:prstGeom>
          <a:noFill/>
          <a:ln w="9525">
            <a:noFill/>
          </a:ln>
        </p:spPr>
      </p:pic>
      <p:pic>
        <p:nvPicPr>
          <p:cNvPr id="19466" name="图片 19465"/>
          <p:cNvPicPr>
            <a:picLocks noChangeAspect="1"/>
          </p:cNvPicPr>
          <p:nvPr/>
        </p:nvPicPr>
        <p:blipFill>
          <a:blip r:embed="rId4"/>
          <a:stretch>
            <a:fillRect/>
          </a:stretch>
        </p:blipFill>
        <p:spPr>
          <a:xfrm>
            <a:off x="2268538" y="4221163"/>
            <a:ext cx="1219200" cy="8874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5"/>
                                        </p:tgtEl>
                                        <p:attrNameLst>
                                          <p:attrName>style.visibility</p:attrName>
                                        </p:attrNameLst>
                                      </p:cBhvr>
                                      <p:to>
                                        <p:strVal val="visible"/>
                                      </p:to>
                                    </p:set>
                                    <p:anim calcmode="lin" valueType="num">
                                      <p:cBhvr additive="base">
                                        <p:cTn id="12" dur="500" fill="hold"/>
                                        <p:tgtEl>
                                          <p:spTgt spid="19465"/>
                                        </p:tgtEl>
                                        <p:attrNameLst>
                                          <p:attrName>ppt_x</p:attrName>
                                        </p:attrNameLst>
                                      </p:cBhvr>
                                      <p:tavLst>
                                        <p:tav tm="0">
                                          <p:val>
                                            <p:strVal val="#ppt_x"/>
                                          </p:val>
                                        </p:tav>
                                        <p:tav tm="100000">
                                          <p:val>
                                            <p:strVal val="#ppt_x"/>
                                          </p:val>
                                        </p:tav>
                                      </p:tavLst>
                                    </p:anim>
                                    <p:anim calcmode="lin" valueType="num">
                                      <p:cBhvr additive="base">
                                        <p:cTn id="13"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466"/>
                                        </p:tgtEl>
                                        <p:attrNameLst>
                                          <p:attrName>style.visibility</p:attrName>
                                        </p:attrNameLst>
                                      </p:cBhvr>
                                      <p:to>
                                        <p:strVal val="visible"/>
                                      </p:to>
                                    </p:set>
                                    <p:anim calcmode="lin" valueType="num">
                                      <p:cBhvr additive="base">
                                        <p:cTn id="18" dur="500" fill="hold"/>
                                        <p:tgtEl>
                                          <p:spTgt spid="19466"/>
                                        </p:tgtEl>
                                        <p:attrNameLst>
                                          <p:attrName>ppt_x</p:attrName>
                                        </p:attrNameLst>
                                      </p:cBhvr>
                                      <p:tavLst>
                                        <p:tav tm="0">
                                          <p:val>
                                            <p:strVal val="#ppt_x"/>
                                          </p:val>
                                        </p:tav>
                                        <p:tav tm="100000">
                                          <p:val>
                                            <p:strVal val="#ppt_x"/>
                                          </p:val>
                                        </p:tav>
                                      </p:tavLst>
                                    </p:anim>
                                    <p:anim calcmode="lin" valueType="num">
                                      <p:cBhvr additive="base">
                                        <p:cTn id="19"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62"/>
                                        </p:tgtEl>
                                        <p:attrNameLst>
                                          <p:attrName>style.visibility</p:attrName>
                                        </p:attrNameLst>
                                      </p:cBhvr>
                                      <p:to>
                                        <p:strVal val="visible"/>
                                      </p:to>
                                    </p:set>
                                    <p:anim calcmode="lin" valueType="num">
                                      <p:cBhvr additive="base">
                                        <p:cTn id="24" dur="500" fill="hold"/>
                                        <p:tgtEl>
                                          <p:spTgt spid="19462"/>
                                        </p:tgtEl>
                                        <p:attrNameLst>
                                          <p:attrName>ppt_x</p:attrName>
                                        </p:attrNameLst>
                                      </p:cBhvr>
                                      <p:tavLst>
                                        <p:tav tm="0">
                                          <p:val>
                                            <p:strVal val="#ppt_x"/>
                                          </p:val>
                                        </p:tav>
                                        <p:tav tm="100000">
                                          <p:val>
                                            <p:strVal val="#ppt_x"/>
                                          </p:val>
                                        </p:tav>
                                      </p:tavLst>
                                    </p:anim>
                                    <p:anim calcmode="lin" valueType="num">
                                      <p:cBhvr additive="base">
                                        <p:cTn id="25"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7" name="文本框 22536"/>
          <p:cNvSpPr txBox="1"/>
          <p:nvPr/>
        </p:nvSpPr>
        <p:spPr>
          <a:xfrm>
            <a:off x="228600" y="2819400"/>
            <a:ext cx="8229600" cy="193802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：下列分子中的中心原子杂化轨道的类型相同的是                     </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a:p>
            <a:pPr>
              <a:spcBef>
                <a:spcPct val="50000"/>
              </a:spcBef>
            </a:pPr>
            <a:r>
              <a:rPr lang="en-US" altLang="zh-CN" sz="2400" b="1">
                <a:latin typeface="Times New Roman" panose="02020603050405020304" pitchFamily="18" charset="0"/>
              </a:rPr>
              <a:t>         A</a:t>
            </a:r>
            <a:r>
              <a:rPr lang="zh-CN" altLang="en-US" sz="2400" b="1">
                <a:latin typeface="Times New Roman" panose="02020603050405020304" pitchFamily="18" charset="0"/>
              </a:rPr>
              <a:t>．</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      B</a:t>
            </a:r>
            <a:r>
              <a:rPr lang="zh-CN" altLang="en-US" sz="2400" b="1">
                <a:latin typeface="Times New Roman" panose="02020603050405020304" pitchFamily="18" charset="0"/>
              </a:rPr>
              <a:t>．</a:t>
            </a:r>
            <a:r>
              <a:rPr lang="en-US" altLang="zh-CN" sz="2400" b="1">
                <a:latin typeface="Times New Roman" panose="02020603050405020304" pitchFamily="18" charset="0"/>
              </a:rPr>
              <a:t>CH</a:t>
            </a:r>
            <a:r>
              <a:rPr lang="en-US" altLang="zh-CN" sz="2400" b="1" baseline="-25000">
                <a:latin typeface="Times New Roman" panose="02020603050405020304" pitchFamily="18" charset="0"/>
              </a:rPr>
              <a:t>4</a:t>
            </a:r>
            <a:r>
              <a:rPr lang="zh-CN" altLang="en-US" sz="2400" b="1">
                <a:latin typeface="Times New Roman" panose="02020603050405020304" pitchFamily="18" charset="0"/>
              </a:rPr>
              <a:t>与</a:t>
            </a:r>
            <a:r>
              <a:rPr lang="en-US" altLang="zh-CN" sz="2400" b="1">
                <a:latin typeface="Times New Roman" panose="02020603050405020304" pitchFamily="18" charset="0"/>
              </a:rPr>
              <a:t>NH</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a:t>
            </a:r>
            <a:endParaRPr lang="en-US" altLang="zh-CN" sz="2400" b="1">
              <a:latin typeface="Times New Roman" panose="02020603050405020304" pitchFamily="18" charset="0"/>
            </a:endParaRPr>
          </a:p>
          <a:p>
            <a:pPr>
              <a:spcBef>
                <a:spcPct val="50000"/>
              </a:spcBef>
            </a:pPr>
            <a:r>
              <a:rPr lang="en-US" altLang="zh-CN" sz="2400" b="1">
                <a:latin typeface="Times New Roman" panose="02020603050405020304" pitchFamily="18" charset="0"/>
              </a:rPr>
              <a:t>         C</a:t>
            </a:r>
            <a:r>
              <a:rPr lang="zh-CN" altLang="en-US" sz="2400" b="1">
                <a:latin typeface="Times New Roman" panose="02020603050405020304" pitchFamily="18" charset="0"/>
              </a:rPr>
              <a:t>．</a:t>
            </a:r>
            <a:r>
              <a:rPr lang="en-US" altLang="zh-CN" sz="2400" b="1">
                <a:latin typeface="Times New Roman" panose="02020603050405020304" pitchFamily="18" charset="0"/>
              </a:rPr>
              <a:t>BeCl</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BF</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D</a:t>
            </a:r>
            <a:r>
              <a:rPr lang="zh-CN" altLang="en-US" sz="2400" b="1">
                <a:latin typeface="Times New Roman" panose="02020603050405020304" pitchFamily="18" charset="0"/>
              </a:rPr>
              <a:t>．</a:t>
            </a:r>
            <a:r>
              <a:rPr lang="en-US" altLang="zh-CN" sz="2400" b="1">
                <a:latin typeface="Times New Roman" panose="02020603050405020304" pitchFamily="18" charset="0"/>
              </a:rPr>
              <a:t>C</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C</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4</a:t>
            </a:r>
            <a:endParaRPr lang="en-US" altLang="zh-CN" sz="2400" b="1">
              <a:latin typeface="Times New Roman" panose="02020603050405020304" pitchFamily="18" charset="0"/>
            </a:endParaRPr>
          </a:p>
        </p:txBody>
      </p:sp>
      <p:sp>
        <p:nvSpPr>
          <p:cNvPr id="22538" name="文本框 22537"/>
          <p:cNvSpPr txBox="1"/>
          <p:nvPr/>
        </p:nvSpPr>
        <p:spPr>
          <a:xfrm>
            <a:off x="457200" y="3200400"/>
            <a:ext cx="533400" cy="457200"/>
          </a:xfrm>
          <a:prstGeom prst="rect">
            <a:avLst/>
          </a:prstGeom>
          <a:noFill/>
          <a:ln w="9525">
            <a:noFill/>
          </a:ln>
        </p:spPr>
        <p:txBody>
          <a:bodyPr>
            <a:spAutoFit/>
          </a:bodyPr>
          <a:p>
            <a:pPr>
              <a:spcBef>
                <a:spcPct val="50000"/>
              </a:spcBef>
            </a:pPr>
            <a:r>
              <a:rPr lang="en-US" altLang="zh-CN" sz="2400">
                <a:solidFill>
                  <a:srgbClr val="FF0000"/>
                </a:solidFill>
                <a:latin typeface="Times New Roman" panose="02020603050405020304" pitchFamily="18" charset="0"/>
              </a:rPr>
              <a:t>B</a:t>
            </a:r>
            <a:endParaRPr lang="en-US" altLang="zh-CN" sz="24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box(in)">
                                      <p:cBhvr>
                                        <p:cTn id="7" dur="500"/>
                                        <p:tgtEl>
                                          <p:spTgt spid="225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barn(inHorizontal)">
                                      <p:cBhvr>
                                        <p:cTn id="12"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3553"/>
          <p:cNvSpPr txBox="1"/>
          <p:nvPr/>
        </p:nvSpPr>
        <p:spPr>
          <a:xfrm>
            <a:off x="609600" y="1828800"/>
            <a:ext cx="7467600" cy="3230245"/>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2</a:t>
            </a:r>
            <a:r>
              <a:rPr lang="zh-CN" altLang="en-US" sz="2400" b="1" dirty="0">
                <a:latin typeface="Times New Roman" panose="02020603050405020304" pitchFamily="18" charset="0"/>
              </a:rPr>
              <a:t>：对</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说法正确的是</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a:p>
            <a:pPr>
              <a:spcBef>
                <a:spcPct val="50000"/>
              </a:spcBef>
            </a:pPr>
            <a:r>
              <a:rPr lang="en-US" altLang="zh-CN" sz="2400" b="1" dirty="0">
                <a:latin typeface="Times New Roman" panose="02020603050405020304" pitchFamily="18" charset="0"/>
              </a:rPr>
              <a:t>   A</a:t>
            </a:r>
            <a:r>
              <a:rPr lang="zh-CN" altLang="en-US" sz="2400" b="1" dirty="0">
                <a:latin typeface="Times New Roman" panose="02020603050405020304" pitchFamily="18" charset="0"/>
              </a:rPr>
              <a:t>．都是直线形结构</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B</a:t>
            </a:r>
            <a:r>
              <a:rPr lang="zh-CN" altLang="en-US" sz="2400" b="1" dirty="0">
                <a:latin typeface="Times New Roman" panose="02020603050405020304" pitchFamily="18" charset="0"/>
              </a:rPr>
              <a:t>．中心原子都采取</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C</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原子和</a:t>
            </a:r>
            <a:r>
              <a:rPr lang="en-US" altLang="zh-CN" sz="2400" b="1" dirty="0">
                <a:latin typeface="Times New Roman" panose="02020603050405020304" pitchFamily="18" charset="0"/>
              </a:rPr>
              <a:t>C</a:t>
            </a:r>
            <a:r>
              <a:rPr lang="zh-CN" altLang="en-US" sz="2400" b="1" dirty="0">
                <a:latin typeface="Times New Roman" panose="02020603050405020304" pitchFamily="18" charset="0"/>
              </a:rPr>
              <a:t>原子上都没有孤对电子</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a:latin typeface="Times New Roman" panose="02020603050405020304" pitchFamily="18" charset="0"/>
              </a:rPr>
              <a:t>D</a:t>
            </a:r>
            <a:r>
              <a:rPr lang="zh-CN" altLang="en-US" sz="2400" b="1">
                <a:latin typeface="Times New Roman" panose="02020603050405020304" pitchFamily="18" charset="0"/>
              </a:rPr>
              <a:t>． </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为</a:t>
            </a: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形结构， </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为直线形结构</a:t>
            </a:r>
            <a:endParaRPr lang="zh-CN" altLang="en-US" sz="2400" b="1" dirty="0">
              <a:latin typeface="Times New Roman" panose="02020603050405020304" pitchFamily="18" charset="0"/>
            </a:endParaRPr>
          </a:p>
          <a:p>
            <a:pPr>
              <a:spcBef>
                <a:spcPct val="50000"/>
              </a:spcBef>
            </a:pPr>
            <a:endParaRPr lang="zh-CN" altLang="en-US" sz="2400" b="1" dirty="0">
              <a:latin typeface="Times New Roman" panose="02020603050405020304" pitchFamily="18" charset="0"/>
            </a:endParaRPr>
          </a:p>
        </p:txBody>
      </p:sp>
      <p:sp>
        <p:nvSpPr>
          <p:cNvPr id="23555" name="文本框 23554"/>
          <p:cNvSpPr txBox="1"/>
          <p:nvPr/>
        </p:nvSpPr>
        <p:spPr>
          <a:xfrm>
            <a:off x="5638800" y="1828800"/>
            <a:ext cx="533400" cy="457200"/>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D</a:t>
            </a:r>
            <a:endParaRPr lang="en-US" altLang="zh-CN" sz="24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Horizontal)">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5601"/>
          <p:cNvSpPr txBox="1"/>
          <p:nvPr/>
        </p:nvSpPr>
        <p:spPr>
          <a:xfrm>
            <a:off x="609600" y="914400"/>
            <a:ext cx="7467600" cy="156845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3</a:t>
            </a:r>
            <a:r>
              <a:rPr lang="zh-CN" altLang="en-US" sz="2400" b="1" dirty="0">
                <a:latin typeface="Times New Roman" panose="02020603050405020304" pitchFamily="18" charset="0"/>
              </a:rPr>
              <a:t>：写出下列分子的路易斯结构式</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是用短线表示键合电子</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小黑点表示未键合的价电子的结构式</a:t>
            </a:r>
            <a:r>
              <a:rPr lang="en-US" altLang="zh-CN" sz="2400" b="1" dirty="0">
                <a:solidFill>
                  <a:srgbClr val="FF0000"/>
                </a:solidFill>
                <a:latin typeface="Times New Roman" panose="02020603050405020304" pitchFamily="18" charset="0"/>
              </a:rPr>
              <a:t>)</a:t>
            </a:r>
            <a:r>
              <a:rPr lang="zh-CN" altLang="en-US" sz="2400" b="1" dirty="0">
                <a:latin typeface="Times New Roman" panose="02020603050405020304" pitchFamily="18" charset="0"/>
              </a:rPr>
              <a:t>并指出中心原子可能采用的杂化轨道类型，并预测分子的几何构型。    </a:t>
            </a:r>
            <a:r>
              <a:rPr lang="en-US" altLang="zh-CN" sz="2400" b="1" dirty="0">
                <a:latin typeface="Times New Roman" panose="02020603050405020304" pitchFamily="18" charset="0"/>
              </a:rPr>
              <a:t>(1)</a:t>
            </a:r>
            <a:r>
              <a:rPr lang="en-US" altLang="zh-CN" sz="2400" b="1">
                <a:latin typeface="Times New Roman" panose="02020603050405020304" pitchFamily="18" charset="0"/>
              </a:rPr>
              <a:t>PCI</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(2)BCl</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(3)CS</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  (4) C1</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a:latin typeface="Times New Roman" panose="02020603050405020304" pitchFamily="18" charset="0"/>
            </a:endParaRPr>
          </a:p>
        </p:txBody>
      </p:sp>
      <p:grpSp>
        <p:nvGrpSpPr>
          <p:cNvPr id="25603" name="组合 25602"/>
          <p:cNvGrpSpPr/>
          <p:nvPr/>
        </p:nvGrpSpPr>
        <p:grpSpPr>
          <a:xfrm>
            <a:off x="2514600" y="2895600"/>
            <a:ext cx="685800" cy="304800"/>
            <a:chOff x="1584" y="1824"/>
            <a:chExt cx="432" cy="192"/>
          </a:xfrm>
        </p:grpSpPr>
        <p:sp>
          <p:nvSpPr>
            <p:cNvPr id="25604" name="直接连接符 25603"/>
            <p:cNvSpPr/>
            <p:nvPr/>
          </p:nvSpPr>
          <p:spPr>
            <a:xfrm>
              <a:off x="1872" y="1824"/>
              <a:ext cx="144" cy="0"/>
            </a:xfrm>
            <a:prstGeom prst="line">
              <a:avLst/>
            </a:prstGeom>
            <a:ln w="9525">
              <a:noFill/>
            </a:ln>
          </p:spPr>
        </p:sp>
        <p:sp>
          <p:nvSpPr>
            <p:cNvPr id="25605" name="直接连接符 25604"/>
            <p:cNvSpPr/>
            <p:nvPr/>
          </p:nvSpPr>
          <p:spPr>
            <a:xfrm>
              <a:off x="1776" y="1920"/>
              <a:ext cx="0" cy="96"/>
            </a:xfrm>
            <a:prstGeom prst="line">
              <a:avLst/>
            </a:prstGeom>
            <a:ln w="9525">
              <a:noFill/>
            </a:ln>
          </p:spPr>
        </p:sp>
        <p:sp>
          <p:nvSpPr>
            <p:cNvPr id="25606" name="直接连接符 25605"/>
            <p:cNvSpPr/>
            <p:nvPr/>
          </p:nvSpPr>
          <p:spPr>
            <a:xfrm flipH="1">
              <a:off x="1584" y="1824"/>
              <a:ext cx="144" cy="0"/>
            </a:xfrm>
            <a:prstGeom prst="line">
              <a:avLst/>
            </a:prstGeom>
            <a:ln w="9525">
              <a:noFill/>
            </a:ln>
          </p:spPr>
        </p:sp>
      </p:grpSp>
      <p:grpSp>
        <p:nvGrpSpPr>
          <p:cNvPr id="25607" name="组合 25606"/>
          <p:cNvGrpSpPr/>
          <p:nvPr/>
        </p:nvGrpSpPr>
        <p:grpSpPr>
          <a:xfrm>
            <a:off x="609600" y="2514600"/>
            <a:ext cx="6324600" cy="1295400"/>
            <a:chOff x="384" y="1584"/>
            <a:chExt cx="3984" cy="816"/>
          </a:xfrm>
        </p:grpSpPr>
        <p:sp>
          <p:nvSpPr>
            <p:cNvPr id="25608" name="文本框 25607"/>
            <p:cNvSpPr txBox="1"/>
            <p:nvPr/>
          </p:nvSpPr>
          <p:spPr>
            <a:xfrm>
              <a:off x="624" y="1824"/>
              <a:ext cx="3744"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(1) </a:t>
              </a:r>
              <a:r>
                <a:rPr lang="en-US" altLang="zh-CN" sz="2400" b="1">
                  <a:solidFill>
                    <a:srgbClr val="FF0000"/>
                  </a:solidFill>
                  <a:latin typeface="Times New Roman" panose="02020603050405020304" pitchFamily="18" charset="0"/>
                </a:rPr>
                <a:t>PCI</a:t>
              </a:r>
              <a:r>
                <a:rPr lang="en-US" altLang="zh-CN" sz="2400" b="1" baseline="-25000">
                  <a:solidFill>
                    <a:srgbClr val="FF0000"/>
                  </a:solidFill>
                  <a:latin typeface="Times New Roman" panose="02020603050405020304" pitchFamily="18" charset="0"/>
                </a:rPr>
                <a:t>3</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en-US" altLang="zh-CN" sz="2400" b="1" dirty="0">
                  <a:solidFill>
                    <a:srgbClr val="FF0000"/>
                  </a:solidFill>
                  <a:latin typeface="Times New Roman" panose="02020603050405020304" pitchFamily="18" charset="0"/>
                </a:rPr>
                <a:t>      </a:t>
              </a:r>
              <a:r>
                <a:rPr lang="zh-CN" altLang="en-US" sz="2400" b="1" dirty="0">
                  <a:solidFill>
                    <a:srgbClr val="FF0000"/>
                  </a:solidFill>
                  <a:latin typeface="Times New Roman" panose="02020603050405020304" pitchFamily="18" charset="0"/>
                </a:rPr>
                <a:t>三角锥形</a:t>
              </a:r>
              <a:endParaRPr lang="zh-CN" altLang="en-US" sz="2400" b="1" baseline="-25000" dirty="0">
                <a:solidFill>
                  <a:srgbClr val="FF0000"/>
                </a:solidFill>
                <a:latin typeface="Times New Roman" panose="02020603050405020304" pitchFamily="18" charset="0"/>
              </a:endParaRPr>
            </a:p>
          </p:txBody>
        </p:sp>
        <p:sp>
          <p:nvSpPr>
            <p:cNvPr id="25609" name="文本框 25608"/>
            <p:cNvSpPr txBox="1"/>
            <p:nvPr/>
          </p:nvSpPr>
          <p:spPr>
            <a:xfrm>
              <a:off x="1920"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0" name="文本框 25609"/>
            <p:cNvSpPr txBox="1"/>
            <p:nvPr/>
          </p:nvSpPr>
          <p:spPr>
            <a:xfrm>
              <a:off x="1920" y="1824"/>
              <a:ext cx="288"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P</a:t>
              </a:r>
              <a:endParaRPr lang="en-US" altLang="zh-CN" sz="2400" b="1">
                <a:solidFill>
                  <a:srgbClr val="FF0000"/>
                </a:solidFill>
                <a:latin typeface="Times New Roman" panose="02020603050405020304" pitchFamily="18" charset="0"/>
              </a:endParaRPr>
            </a:p>
          </p:txBody>
        </p:sp>
        <p:sp>
          <p:nvSpPr>
            <p:cNvPr id="25611" name="文本框 25610"/>
            <p:cNvSpPr txBox="1"/>
            <p:nvPr/>
          </p:nvSpPr>
          <p:spPr>
            <a:xfrm>
              <a:off x="1872" y="2064"/>
              <a:ext cx="48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12" name="文本框 25611"/>
            <p:cNvSpPr txBox="1"/>
            <p:nvPr/>
          </p:nvSpPr>
          <p:spPr>
            <a:xfrm>
              <a:off x="1536" y="1824"/>
              <a:ext cx="432"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13" name="直接连接符 25612"/>
            <p:cNvSpPr/>
            <p:nvPr/>
          </p:nvSpPr>
          <p:spPr>
            <a:xfrm>
              <a:off x="1824" y="1968"/>
              <a:ext cx="144" cy="0"/>
            </a:xfrm>
            <a:prstGeom prst="line">
              <a:avLst/>
            </a:prstGeom>
            <a:ln w="28575" cap="flat" cmpd="sng">
              <a:solidFill>
                <a:srgbClr val="FF0000"/>
              </a:solidFill>
              <a:prstDash val="solid"/>
              <a:headEnd type="none" w="med" len="med"/>
              <a:tailEnd type="none" w="med" len="med"/>
            </a:ln>
          </p:spPr>
        </p:sp>
        <p:sp>
          <p:nvSpPr>
            <p:cNvPr id="25614" name="直接连接符 25613"/>
            <p:cNvSpPr/>
            <p:nvPr/>
          </p:nvSpPr>
          <p:spPr>
            <a:xfrm flipV="1">
              <a:off x="2016" y="2016"/>
              <a:ext cx="0" cy="96"/>
            </a:xfrm>
            <a:prstGeom prst="line">
              <a:avLst/>
            </a:prstGeom>
            <a:ln w="28575" cap="flat" cmpd="sng">
              <a:solidFill>
                <a:srgbClr val="FF0000"/>
              </a:solidFill>
              <a:prstDash val="solid"/>
              <a:headEnd type="none" w="med" len="med"/>
              <a:tailEnd type="none" w="med" len="med"/>
            </a:ln>
          </p:spPr>
        </p:sp>
        <p:sp>
          <p:nvSpPr>
            <p:cNvPr id="25615" name="直接连接符 25614"/>
            <p:cNvSpPr/>
            <p:nvPr/>
          </p:nvSpPr>
          <p:spPr>
            <a:xfrm>
              <a:off x="2112" y="1968"/>
              <a:ext cx="144" cy="0"/>
            </a:xfrm>
            <a:prstGeom prst="line">
              <a:avLst/>
            </a:prstGeom>
            <a:ln w="28575" cap="flat" cmpd="sng">
              <a:solidFill>
                <a:srgbClr val="FF0000"/>
              </a:solidFill>
              <a:prstDash val="solid"/>
              <a:headEnd type="none" w="med" len="med"/>
              <a:tailEnd type="none" w="med" len="med"/>
            </a:ln>
          </p:spPr>
        </p:sp>
        <p:sp>
          <p:nvSpPr>
            <p:cNvPr id="25616" name="文本框 25615"/>
            <p:cNvSpPr txBox="1"/>
            <p:nvPr/>
          </p:nvSpPr>
          <p:spPr>
            <a:xfrm>
              <a:off x="384" y="1584"/>
              <a:ext cx="672" cy="288"/>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解析：</a:t>
              </a:r>
              <a:endParaRPr lang="zh-CN" altLang="en-US" sz="2400" b="1" dirty="0">
                <a:solidFill>
                  <a:srgbClr val="FF0000"/>
                </a:solidFill>
                <a:latin typeface="Times New Roman" panose="02020603050405020304" pitchFamily="18" charset="0"/>
              </a:endParaRPr>
            </a:p>
          </p:txBody>
        </p:sp>
        <p:sp>
          <p:nvSpPr>
            <p:cNvPr id="25617" name="文本框 25616"/>
            <p:cNvSpPr txBox="1"/>
            <p:nvPr/>
          </p:nvSpPr>
          <p:spPr>
            <a:xfrm>
              <a:off x="1584"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8" name="文本框 25617"/>
            <p:cNvSpPr txBox="1"/>
            <p:nvPr/>
          </p:nvSpPr>
          <p:spPr>
            <a:xfrm>
              <a:off x="1584" y="187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9" name="文本框 25618"/>
            <p:cNvSpPr txBox="1"/>
            <p:nvPr/>
          </p:nvSpPr>
          <p:spPr>
            <a:xfrm>
              <a:off x="1920" y="211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0" name="文本框 25619"/>
            <p:cNvSpPr txBox="1"/>
            <p:nvPr/>
          </p:nvSpPr>
          <p:spPr>
            <a:xfrm>
              <a:off x="1440" y="192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1" name="文本框 25620"/>
            <p:cNvSpPr txBox="1"/>
            <p:nvPr/>
          </p:nvSpPr>
          <p:spPr>
            <a:xfrm>
              <a:off x="1776" y="216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2" name="文本框 25621"/>
            <p:cNvSpPr txBox="1"/>
            <p:nvPr/>
          </p:nvSpPr>
          <p:spPr>
            <a:xfrm>
              <a:off x="2064" y="216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3" name="文本框 25622"/>
            <p:cNvSpPr txBox="1"/>
            <p:nvPr/>
          </p:nvSpPr>
          <p:spPr>
            <a:xfrm>
              <a:off x="2208" y="1824"/>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24" name="文本框 25623"/>
            <p:cNvSpPr txBox="1"/>
            <p:nvPr/>
          </p:nvSpPr>
          <p:spPr>
            <a:xfrm>
              <a:off x="2256"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5" name="文本框 25624"/>
            <p:cNvSpPr txBox="1"/>
            <p:nvPr/>
          </p:nvSpPr>
          <p:spPr>
            <a:xfrm>
              <a:off x="2256" y="187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6" name="文本框 25625"/>
            <p:cNvSpPr txBox="1"/>
            <p:nvPr/>
          </p:nvSpPr>
          <p:spPr>
            <a:xfrm>
              <a:off x="2400" y="1872"/>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27" name="组合 25626"/>
          <p:cNvGrpSpPr/>
          <p:nvPr/>
        </p:nvGrpSpPr>
        <p:grpSpPr>
          <a:xfrm>
            <a:off x="914400" y="3657600"/>
            <a:ext cx="6934200" cy="2971800"/>
            <a:chOff x="576" y="2304"/>
            <a:chExt cx="4368" cy="1872"/>
          </a:xfrm>
        </p:grpSpPr>
        <p:grpSp>
          <p:nvGrpSpPr>
            <p:cNvPr id="25628" name="组合 25627"/>
            <p:cNvGrpSpPr/>
            <p:nvPr/>
          </p:nvGrpSpPr>
          <p:grpSpPr>
            <a:xfrm>
              <a:off x="624" y="2304"/>
              <a:ext cx="4320" cy="960"/>
              <a:chOff x="624" y="2304"/>
              <a:chExt cx="4320" cy="960"/>
            </a:xfrm>
          </p:grpSpPr>
          <p:sp>
            <p:nvSpPr>
              <p:cNvPr id="25629" name="文本框 25628"/>
              <p:cNvSpPr txBox="1"/>
              <p:nvPr/>
            </p:nvSpPr>
            <p:spPr>
              <a:xfrm>
                <a:off x="1968" y="2441"/>
                <a:ext cx="33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30" name="文本框 25629"/>
              <p:cNvSpPr txBox="1"/>
              <p:nvPr/>
            </p:nvSpPr>
            <p:spPr>
              <a:xfrm>
                <a:off x="2016" y="2304"/>
                <a:ext cx="282"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31" name="文本框 25630"/>
              <p:cNvSpPr txBox="1"/>
              <p:nvPr/>
            </p:nvSpPr>
            <p:spPr>
              <a:xfrm>
                <a:off x="2016" y="2487"/>
                <a:ext cx="282" cy="288"/>
              </a:xfrm>
              <a:prstGeom prst="rect">
                <a:avLst/>
              </a:prstGeom>
              <a:noFill/>
              <a:ln w="9525">
                <a:noFill/>
              </a:ln>
            </p:spPr>
            <p:txBody>
              <a:bodyPr>
                <a:spAutoFit/>
              </a:bodyPr>
              <a:p>
                <a:pPr>
                  <a:spcBef>
                    <a:spcPct val="50000"/>
                  </a:spcBef>
                </a:pPr>
                <a:endParaRPr sz="2400" b="1" dirty="0">
                  <a:solidFill>
                    <a:srgbClr val="FF0000"/>
                  </a:solidFill>
                  <a:latin typeface="Times New Roman" panose="02020603050405020304" pitchFamily="18" charset="0"/>
                </a:endParaRPr>
              </a:p>
            </p:txBody>
          </p:sp>
          <p:sp>
            <p:nvSpPr>
              <p:cNvPr id="25632" name="文本框 25631"/>
              <p:cNvSpPr txBox="1"/>
              <p:nvPr/>
            </p:nvSpPr>
            <p:spPr>
              <a:xfrm>
                <a:off x="2150" y="2488"/>
                <a:ext cx="346" cy="228"/>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33" name="文本框 25632"/>
              <p:cNvSpPr txBox="1"/>
              <p:nvPr/>
            </p:nvSpPr>
            <p:spPr>
              <a:xfrm>
                <a:off x="624" y="2688"/>
                <a:ext cx="432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(2)BCl</a:t>
                </a:r>
                <a:r>
                  <a:rPr lang="en-US" altLang="zh-CN" sz="2400" b="1" baseline="-25000">
                    <a:solidFill>
                      <a:srgbClr val="FF0000"/>
                    </a:solidFill>
                    <a:latin typeface="Times New Roman" panose="02020603050405020304" pitchFamily="18" charset="0"/>
                  </a:rPr>
                  <a:t>3</a:t>
                </a:r>
                <a:r>
                  <a:rPr lang="en-US" altLang="zh-CN" sz="2400" b="1" baseline="-25000">
                    <a:latin typeface="Times New Roman" panose="02020603050405020304" pitchFamily="18" charset="0"/>
                  </a:rPr>
                  <a:t> </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2        </a:t>
                </a:r>
                <a:r>
                  <a:rPr lang="zh-CN" altLang="en-US" sz="2400" b="1" dirty="0">
                    <a:solidFill>
                      <a:srgbClr val="FF0000"/>
                    </a:solidFill>
                    <a:latin typeface="Times New Roman" panose="02020603050405020304" pitchFamily="18" charset="0"/>
                  </a:rPr>
                  <a:t>平面三角形</a:t>
                </a:r>
                <a:endParaRPr lang="zh-CN" altLang="en-US" sz="2400" b="1" dirty="0">
                  <a:solidFill>
                    <a:srgbClr val="FF0000"/>
                  </a:solidFill>
                  <a:latin typeface="Times New Roman" panose="02020603050405020304" pitchFamily="18" charset="0"/>
                </a:endParaRPr>
              </a:p>
            </p:txBody>
          </p:sp>
          <p:sp>
            <p:nvSpPr>
              <p:cNvPr id="25634" name="矩形 25633"/>
              <p:cNvSpPr/>
              <p:nvPr/>
            </p:nvSpPr>
            <p:spPr>
              <a:xfrm>
                <a:off x="2016" y="2736"/>
                <a:ext cx="244" cy="288"/>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rPr>
                  <a:t>B</a:t>
                </a:r>
                <a:endParaRPr lang="en-US" altLang="zh-CN" sz="2400" b="1">
                  <a:solidFill>
                    <a:srgbClr val="FF0000"/>
                  </a:solidFill>
                  <a:latin typeface="Times New Roman" panose="02020603050405020304" pitchFamily="18" charset="0"/>
                </a:endParaRPr>
              </a:p>
            </p:txBody>
          </p:sp>
          <p:sp>
            <p:nvSpPr>
              <p:cNvPr id="25635" name="直接连接符 25634"/>
              <p:cNvSpPr/>
              <p:nvPr/>
            </p:nvSpPr>
            <p:spPr>
              <a:xfrm flipV="1">
                <a:off x="2160" y="2640"/>
                <a:ext cx="0" cy="144"/>
              </a:xfrm>
              <a:prstGeom prst="line">
                <a:avLst/>
              </a:prstGeom>
              <a:ln w="28575" cap="flat" cmpd="sng">
                <a:solidFill>
                  <a:srgbClr val="FF0000"/>
                </a:solidFill>
                <a:prstDash val="solid"/>
                <a:headEnd type="none" w="med" len="med"/>
                <a:tailEnd type="none" w="med" len="med"/>
              </a:ln>
            </p:spPr>
          </p:sp>
          <p:sp>
            <p:nvSpPr>
              <p:cNvPr id="25636" name="直接连接符 25635"/>
              <p:cNvSpPr/>
              <p:nvPr/>
            </p:nvSpPr>
            <p:spPr>
              <a:xfrm>
                <a:off x="2208" y="2928"/>
                <a:ext cx="144" cy="96"/>
              </a:xfrm>
              <a:prstGeom prst="line">
                <a:avLst/>
              </a:prstGeom>
              <a:ln w="28575" cap="flat" cmpd="sng">
                <a:solidFill>
                  <a:srgbClr val="FF0000"/>
                </a:solidFill>
                <a:prstDash val="solid"/>
                <a:headEnd type="none" w="med" len="med"/>
                <a:tailEnd type="none" w="med" len="med"/>
              </a:ln>
            </p:spPr>
          </p:sp>
          <p:sp>
            <p:nvSpPr>
              <p:cNvPr id="25637" name="直接连接符 25636"/>
              <p:cNvSpPr/>
              <p:nvPr/>
            </p:nvSpPr>
            <p:spPr>
              <a:xfrm flipH="1">
                <a:off x="1920" y="2928"/>
                <a:ext cx="144" cy="96"/>
              </a:xfrm>
              <a:prstGeom prst="line">
                <a:avLst/>
              </a:prstGeom>
              <a:ln w="28575" cap="flat" cmpd="sng">
                <a:solidFill>
                  <a:srgbClr val="FF0000"/>
                </a:solidFill>
                <a:prstDash val="solid"/>
                <a:headEnd type="none" w="med" len="med"/>
                <a:tailEnd type="none" w="med" len="med"/>
              </a:ln>
            </p:spPr>
          </p:sp>
          <p:sp>
            <p:nvSpPr>
              <p:cNvPr id="25638" name="文本框 25637"/>
              <p:cNvSpPr txBox="1"/>
              <p:nvPr/>
            </p:nvSpPr>
            <p:spPr>
              <a:xfrm>
                <a:off x="2304" y="2880"/>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39" name="文本框 25638"/>
              <p:cNvSpPr txBox="1"/>
              <p:nvPr/>
            </p:nvSpPr>
            <p:spPr>
              <a:xfrm>
                <a:off x="2352" y="273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0" name="文本框 25639"/>
              <p:cNvSpPr txBox="1"/>
              <p:nvPr/>
            </p:nvSpPr>
            <p:spPr>
              <a:xfrm>
                <a:off x="2352" y="292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1" name="文本框 25640"/>
              <p:cNvSpPr txBox="1"/>
              <p:nvPr/>
            </p:nvSpPr>
            <p:spPr>
              <a:xfrm>
                <a:off x="2496" y="2928"/>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42" name="文本框 25641"/>
              <p:cNvSpPr txBox="1"/>
              <p:nvPr/>
            </p:nvSpPr>
            <p:spPr>
              <a:xfrm>
                <a:off x="1872" y="2496"/>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43" name="矩形 25642"/>
              <p:cNvSpPr/>
              <p:nvPr/>
            </p:nvSpPr>
            <p:spPr>
              <a:xfrm>
                <a:off x="1632" y="2928"/>
                <a:ext cx="308" cy="288"/>
              </a:xfrm>
              <a:prstGeom prst="rect">
                <a:avLst/>
              </a:prstGeom>
              <a:noFill/>
              <a:ln w="9525">
                <a:noFill/>
              </a:ln>
            </p:spPr>
            <p:txBody>
              <a:bodyPr wrap="none" anchor="t">
                <a:spAutoFit/>
              </a:bodyPr>
              <a:p>
                <a:r>
                  <a:rPr lang="en-US" altLang="zh-CN" sz="2400" b="1" dirty="0" err="1">
                    <a:solidFill>
                      <a:srgbClr val="FF0000"/>
                    </a:solidFill>
                    <a:latin typeface="Times New Roman" panose="02020603050405020304" pitchFamily="18" charset="0"/>
                  </a:rPr>
                  <a:t>Cl</a:t>
                </a:r>
                <a:endParaRPr lang="en-US" altLang="zh-CN" sz="2400" b="1">
                  <a:solidFill>
                    <a:srgbClr val="FF0000"/>
                  </a:solidFill>
                  <a:latin typeface="Times New Roman" panose="02020603050405020304" pitchFamily="18" charset="0"/>
                </a:endParaRPr>
              </a:p>
            </p:txBody>
          </p:sp>
          <p:sp>
            <p:nvSpPr>
              <p:cNvPr id="25644" name="文本框 25643"/>
              <p:cNvSpPr txBox="1"/>
              <p:nvPr/>
            </p:nvSpPr>
            <p:spPr>
              <a:xfrm>
                <a:off x="1632" y="2784"/>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5" name="文本框 25644"/>
              <p:cNvSpPr txBox="1"/>
              <p:nvPr/>
            </p:nvSpPr>
            <p:spPr>
              <a:xfrm>
                <a:off x="1632" y="297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6" name="文本框 25645"/>
              <p:cNvSpPr txBox="1"/>
              <p:nvPr/>
            </p:nvSpPr>
            <p:spPr>
              <a:xfrm>
                <a:off x="1536" y="3024"/>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47" name="组合 25646"/>
            <p:cNvGrpSpPr/>
            <p:nvPr/>
          </p:nvGrpSpPr>
          <p:grpSpPr>
            <a:xfrm>
              <a:off x="672" y="3360"/>
              <a:ext cx="3696" cy="480"/>
              <a:chOff x="624" y="3216"/>
              <a:chExt cx="3696" cy="480"/>
            </a:xfrm>
          </p:grpSpPr>
          <p:grpSp>
            <p:nvGrpSpPr>
              <p:cNvPr id="25648" name="组合 25647"/>
              <p:cNvGrpSpPr/>
              <p:nvPr/>
            </p:nvGrpSpPr>
            <p:grpSpPr>
              <a:xfrm>
                <a:off x="624" y="3312"/>
                <a:ext cx="3696" cy="336"/>
                <a:chOff x="384" y="3168"/>
                <a:chExt cx="3696" cy="336"/>
              </a:xfrm>
            </p:grpSpPr>
            <p:sp>
              <p:nvSpPr>
                <p:cNvPr id="25649" name="文本框 25648"/>
                <p:cNvSpPr txBox="1"/>
                <p:nvPr/>
              </p:nvSpPr>
              <p:spPr>
                <a:xfrm>
                  <a:off x="384" y="3168"/>
                  <a:ext cx="369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(3)CS</a:t>
                  </a:r>
                  <a:r>
                    <a:rPr lang="en-US" altLang="zh-CN" sz="2400" b="1" baseline="-25000">
                      <a:solidFill>
                        <a:srgbClr val="FF0000"/>
                      </a:solidFill>
                      <a:latin typeface="Times New Roman" panose="02020603050405020304" pitchFamily="18" charset="0"/>
                    </a:rPr>
                    <a:t>2 </a:t>
                  </a:r>
                  <a:r>
                    <a:rPr lang="zh-CN" altLang="en-US" sz="2400" b="1" dirty="0">
                      <a:solidFill>
                        <a:srgbClr val="FF0000"/>
                      </a:solidFill>
                      <a:latin typeface="Times New Roman" panose="02020603050405020304" pitchFamily="18" charset="0"/>
                    </a:rPr>
                    <a:t>：                              </a:t>
                  </a:r>
                  <a:r>
                    <a:rPr lang="en-US" altLang="zh-CN" sz="2400" b="1" dirty="0">
                      <a:solidFill>
                        <a:srgbClr val="FF0000"/>
                      </a:solidFill>
                      <a:latin typeface="Times New Roman" panose="02020603050405020304" pitchFamily="18" charset="0"/>
                    </a:rPr>
                    <a:t>SP       </a:t>
                  </a:r>
                  <a:r>
                    <a:rPr lang="zh-CN" altLang="en-US" sz="2400" b="1" dirty="0">
                      <a:solidFill>
                        <a:srgbClr val="FF0000"/>
                      </a:solidFill>
                      <a:latin typeface="Times New Roman" panose="02020603050405020304" pitchFamily="18" charset="0"/>
                    </a:rPr>
                    <a:t>直线形</a:t>
                  </a:r>
                  <a:endParaRPr lang="zh-CN" altLang="en-US" sz="2400" b="1" dirty="0">
                    <a:solidFill>
                      <a:srgbClr val="FF0000"/>
                    </a:solidFill>
                    <a:latin typeface="Times New Roman" panose="02020603050405020304" pitchFamily="18" charset="0"/>
                  </a:endParaRPr>
                </a:p>
              </p:txBody>
            </p:sp>
            <p:sp>
              <p:nvSpPr>
                <p:cNvPr id="25650" name="文本框 25649"/>
                <p:cNvSpPr txBox="1"/>
                <p:nvPr/>
              </p:nvSpPr>
              <p:spPr>
                <a:xfrm>
                  <a:off x="1680" y="3216"/>
                  <a:ext cx="240"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C</a:t>
                  </a:r>
                  <a:endParaRPr lang="en-US" altLang="zh-CN" sz="2400" b="1">
                    <a:solidFill>
                      <a:srgbClr val="FF0000"/>
                    </a:solidFill>
                    <a:latin typeface="Times New Roman" panose="02020603050405020304" pitchFamily="18" charset="0"/>
                  </a:endParaRPr>
                </a:p>
              </p:txBody>
            </p:sp>
            <p:sp>
              <p:nvSpPr>
                <p:cNvPr id="25651" name="文本框 25650"/>
                <p:cNvSpPr txBox="1"/>
                <p:nvPr/>
              </p:nvSpPr>
              <p:spPr>
                <a:xfrm>
                  <a:off x="1872" y="3216"/>
                  <a:ext cx="240" cy="288"/>
                </a:xfrm>
                <a:prstGeom prst="rect">
                  <a:avLst/>
                </a:prstGeom>
                <a:noFill/>
                <a:ln w="28575">
                  <a:noFill/>
                </a:ln>
              </p:spPr>
              <p:txBody>
                <a:bodyPr>
                  <a:spAutoFit/>
                </a:bodyPr>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5652" name="文本框 25651"/>
                <p:cNvSpPr txBox="1"/>
                <p:nvPr/>
              </p:nvSpPr>
              <p:spPr>
                <a:xfrm>
                  <a:off x="1968" y="3216"/>
                  <a:ext cx="288"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S</a:t>
                  </a:r>
                  <a:endParaRPr lang="en-US" altLang="zh-CN" sz="2400" b="1">
                    <a:solidFill>
                      <a:srgbClr val="FF0000"/>
                    </a:solidFill>
                    <a:latin typeface="Times New Roman" panose="02020603050405020304" pitchFamily="18" charset="0"/>
                  </a:endParaRPr>
                </a:p>
              </p:txBody>
            </p:sp>
            <p:sp>
              <p:nvSpPr>
                <p:cNvPr id="25653" name="文本框 25652"/>
                <p:cNvSpPr txBox="1"/>
                <p:nvPr/>
              </p:nvSpPr>
              <p:spPr>
                <a:xfrm>
                  <a:off x="1584" y="3216"/>
                  <a:ext cx="240" cy="288"/>
                </a:xfrm>
                <a:prstGeom prst="rect">
                  <a:avLst/>
                </a:prstGeom>
                <a:noFill/>
                <a:ln w="28575">
                  <a:noFill/>
                </a:ln>
              </p:spPr>
              <p:txBody>
                <a:bodyPr>
                  <a:spAutoFit/>
                </a:bodyPr>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5654" name="文本框 25653"/>
                <p:cNvSpPr txBox="1"/>
                <p:nvPr/>
              </p:nvSpPr>
              <p:spPr>
                <a:xfrm>
                  <a:off x="1392" y="3216"/>
                  <a:ext cx="288"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S</a:t>
                  </a:r>
                  <a:endParaRPr lang="en-US" altLang="zh-CN" sz="2400" b="1">
                    <a:solidFill>
                      <a:srgbClr val="FF0000"/>
                    </a:solidFill>
                    <a:latin typeface="Times New Roman" panose="02020603050405020304" pitchFamily="18" charset="0"/>
                  </a:endParaRPr>
                </a:p>
              </p:txBody>
            </p:sp>
          </p:grpSp>
          <p:sp>
            <p:nvSpPr>
              <p:cNvPr id="25655" name="文本框 25654"/>
              <p:cNvSpPr txBox="1"/>
              <p:nvPr/>
            </p:nvSpPr>
            <p:spPr>
              <a:xfrm>
                <a:off x="1632" y="321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6" name="文本框 25655"/>
              <p:cNvSpPr txBox="1"/>
              <p:nvPr/>
            </p:nvSpPr>
            <p:spPr>
              <a:xfrm>
                <a:off x="1632" y="340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7" name="文本框 25656"/>
              <p:cNvSpPr txBox="1"/>
              <p:nvPr/>
            </p:nvSpPr>
            <p:spPr>
              <a:xfrm>
                <a:off x="2208" y="321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8" name="文本框 25657"/>
              <p:cNvSpPr txBox="1"/>
              <p:nvPr/>
            </p:nvSpPr>
            <p:spPr>
              <a:xfrm>
                <a:off x="2208" y="340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grpSp>
        <p:grpSp>
          <p:nvGrpSpPr>
            <p:cNvPr id="25659" name="组合 25658"/>
            <p:cNvGrpSpPr/>
            <p:nvPr/>
          </p:nvGrpSpPr>
          <p:grpSpPr>
            <a:xfrm>
              <a:off x="576" y="3696"/>
              <a:ext cx="3792" cy="480"/>
              <a:chOff x="576" y="3696"/>
              <a:chExt cx="3792" cy="480"/>
            </a:xfrm>
          </p:grpSpPr>
          <p:sp>
            <p:nvSpPr>
              <p:cNvPr id="25660" name="文本框 25659"/>
              <p:cNvSpPr txBox="1"/>
              <p:nvPr/>
            </p:nvSpPr>
            <p:spPr>
              <a:xfrm>
                <a:off x="576" y="3840"/>
                <a:ext cx="3792"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  (4) C1</a:t>
                </a:r>
                <a:r>
                  <a:rPr lang="en-US" altLang="zh-CN" sz="2400" b="1" baseline="-25000">
                    <a:solidFill>
                      <a:srgbClr val="FF0000"/>
                    </a:solidFill>
                    <a:latin typeface="Times New Roman" panose="02020603050405020304" pitchFamily="18" charset="0"/>
                  </a:rPr>
                  <a:t>2</a:t>
                </a:r>
                <a:r>
                  <a:rPr lang="en-US" altLang="zh-CN" sz="2400" b="1">
                    <a:solidFill>
                      <a:srgbClr val="FF0000"/>
                    </a:solidFill>
                    <a:latin typeface="Times New Roman" panose="02020603050405020304" pitchFamily="18" charset="0"/>
                  </a:rPr>
                  <a:t>O</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en-US" altLang="zh-CN" sz="2400" b="1" dirty="0">
                    <a:solidFill>
                      <a:srgbClr val="FF0000"/>
                    </a:solidFill>
                    <a:latin typeface="Times New Roman" panose="02020603050405020304" pitchFamily="18" charset="0"/>
                  </a:rPr>
                  <a:t>      V</a:t>
                </a:r>
                <a:r>
                  <a:rPr lang="zh-CN" altLang="en-US" sz="2400" b="1" dirty="0">
                    <a:solidFill>
                      <a:srgbClr val="FF0000"/>
                    </a:solidFill>
                    <a:latin typeface="Times New Roman" panose="02020603050405020304" pitchFamily="18" charset="0"/>
                  </a:rPr>
                  <a:t>形</a:t>
                </a:r>
                <a:endParaRPr lang="zh-CN" altLang="en-US" sz="2400" b="1" dirty="0">
                  <a:solidFill>
                    <a:srgbClr val="FF0000"/>
                  </a:solidFill>
                  <a:latin typeface="Times New Roman" panose="02020603050405020304" pitchFamily="18" charset="0"/>
                </a:endParaRPr>
              </a:p>
            </p:txBody>
          </p:sp>
          <p:sp>
            <p:nvSpPr>
              <p:cNvPr id="25661" name="矩形 25660"/>
              <p:cNvSpPr/>
              <p:nvPr/>
            </p:nvSpPr>
            <p:spPr>
              <a:xfrm>
                <a:off x="2064" y="3840"/>
                <a:ext cx="265" cy="288"/>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rPr>
                  <a:t>O</a:t>
                </a:r>
                <a:endParaRPr lang="en-US" altLang="zh-CN" sz="2400" b="1">
                  <a:solidFill>
                    <a:srgbClr val="FF0000"/>
                  </a:solidFill>
                  <a:latin typeface="Times New Roman" panose="02020603050405020304" pitchFamily="18" charset="0"/>
                </a:endParaRPr>
              </a:p>
            </p:txBody>
          </p:sp>
          <p:sp>
            <p:nvSpPr>
              <p:cNvPr id="25662" name="直接连接符 25661"/>
              <p:cNvSpPr/>
              <p:nvPr/>
            </p:nvSpPr>
            <p:spPr>
              <a:xfrm>
                <a:off x="2256" y="3984"/>
                <a:ext cx="192" cy="0"/>
              </a:xfrm>
              <a:prstGeom prst="line">
                <a:avLst/>
              </a:prstGeom>
              <a:ln w="28575" cap="flat" cmpd="sng">
                <a:solidFill>
                  <a:srgbClr val="FF0000"/>
                </a:solidFill>
                <a:prstDash val="solid"/>
                <a:headEnd type="none" w="med" len="med"/>
                <a:tailEnd type="none" w="med" len="med"/>
              </a:ln>
            </p:spPr>
          </p:sp>
          <p:sp>
            <p:nvSpPr>
              <p:cNvPr id="25663" name="直接连接符 25662"/>
              <p:cNvSpPr/>
              <p:nvPr/>
            </p:nvSpPr>
            <p:spPr>
              <a:xfrm>
                <a:off x="1920" y="3984"/>
                <a:ext cx="192" cy="0"/>
              </a:xfrm>
              <a:prstGeom prst="line">
                <a:avLst/>
              </a:prstGeom>
              <a:ln w="28575" cap="flat" cmpd="sng">
                <a:solidFill>
                  <a:srgbClr val="FF0000"/>
                </a:solidFill>
                <a:prstDash val="solid"/>
                <a:headEnd type="none" w="med" len="med"/>
                <a:tailEnd type="none" w="med" len="med"/>
              </a:ln>
            </p:spPr>
          </p:sp>
          <p:sp>
            <p:nvSpPr>
              <p:cNvPr id="25664" name="文本框 25663"/>
              <p:cNvSpPr txBox="1"/>
              <p:nvPr/>
            </p:nvSpPr>
            <p:spPr>
              <a:xfrm>
                <a:off x="2064" y="3696"/>
                <a:ext cx="336"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65" name="文本框 25664"/>
              <p:cNvSpPr txBox="1"/>
              <p:nvPr/>
            </p:nvSpPr>
            <p:spPr>
              <a:xfrm>
                <a:off x="2064" y="3888"/>
                <a:ext cx="336"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grpSp>
            <p:nvGrpSpPr>
              <p:cNvPr id="25666" name="组合 25665"/>
              <p:cNvGrpSpPr/>
              <p:nvPr/>
            </p:nvGrpSpPr>
            <p:grpSpPr>
              <a:xfrm>
                <a:off x="1584" y="3696"/>
                <a:ext cx="404" cy="480"/>
                <a:chOff x="1296" y="2640"/>
                <a:chExt cx="404" cy="480"/>
              </a:xfrm>
            </p:grpSpPr>
            <p:sp>
              <p:nvSpPr>
                <p:cNvPr id="25667" name="矩形 25666"/>
                <p:cNvSpPr/>
                <p:nvPr/>
              </p:nvSpPr>
              <p:spPr>
                <a:xfrm>
                  <a:off x="1392" y="2784"/>
                  <a:ext cx="308" cy="288"/>
                </a:xfrm>
                <a:prstGeom prst="rect">
                  <a:avLst/>
                </a:prstGeom>
                <a:noFill/>
                <a:ln w="9525">
                  <a:noFill/>
                </a:ln>
              </p:spPr>
              <p:txBody>
                <a:bodyPr wrap="none" anchor="t">
                  <a:spAutoFit/>
                </a:bodyPr>
                <a:p>
                  <a:r>
                    <a:rPr lang="en-US" altLang="zh-CN" sz="2400" b="1" dirty="0" err="1">
                      <a:solidFill>
                        <a:srgbClr val="FF0000"/>
                      </a:solidFill>
                      <a:latin typeface="Times New Roman" panose="02020603050405020304" pitchFamily="18" charset="0"/>
                    </a:rPr>
                    <a:t>Cl</a:t>
                  </a:r>
                  <a:endParaRPr lang="en-US" altLang="zh-CN" sz="2400" b="1">
                    <a:solidFill>
                      <a:srgbClr val="FF0000"/>
                    </a:solidFill>
                    <a:latin typeface="Times New Roman" panose="02020603050405020304" pitchFamily="18" charset="0"/>
                  </a:endParaRPr>
                </a:p>
              </p:txBody>
            </p:sp>
            <p:sp>
              <p:nvSpPr>
                <p:cNvPr id="25668" name="文本框 25667"/>
                <p:cNvSpPr txBox="1"/>
                <p:nvPr/>
              </p:nvSpPr>
              <p:spPr>
                <a:xfrm>
                  <a:off x="1392" y="264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69" name="文本框 25668"/>
                <p:cNvSpPr txBox="1"/>
                <p:nvPr/>
              </p:nvSpPr>
              <p:spPr>
                <a:xfrm>
                  <a:off x="1392" y="283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0" name="文本框 25669"/>
                <p:cNvSpPr txBox="1"/>
                <p:nvPr/>
              </p:nvSpPr>
              <p:spPr>
                <a:xfrm>
                  <a:off x="1296" y="288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71" name="组合 25670"/>
              <p:cNvGrpSpPr/>
              <p:nvPr/>
            </p:nvGrpSpPr>
            <p:grpSpPr>
              <a:xfrm>
                <a:off x="2400" y="3696"/>
                <a:ext cx="538" cy="480"/>
                <a:chOff x="1968" y="1536"/>
                <a:chExt cx="538" cy="480"/>
              </a:xfrm>
            </p:grpSpPr>
            <p:sp>
              <p:nvSpPr>
                <p:cNvPr id="25672" name="文本框 25671"/>
                <p:cNvSpPr txBox="1"/>
                <p:nvPr/>
              </p:nvSpPr>
              <p:spPr>
                <a:xfrm>
                  <a:off x="1968" y="1680"/>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73" name="文本框 25672"/>
                <p:cNvSpPr txBox="1"/>
                <p:nvPr/>
              </p:nvSpPr>
              <p:spPr>
                <a:xfrm>
                  <a:off x="2016" y="153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4" name="文本框 25673"/>
                <p:cNvSpPr txBox="1"/>
                <p:nvPr/>
              </p:nvSpPr>
              <p:spPr>
                <a:xfrm>
                  <a:off x="2016" y="172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5" name="文本框 25674"/>
                <p:cNvSpPr txBox="1"/>
                <p:nvPr/>
              </p:nvSpPr>
              <p:spPr>
                <a:xfrm>
                  <a:off x="2160" y="1728"/>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linds(horizontal)">
                                      <p:cBhvr>
                                        <p:cTn id="12" dur="5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27"/>
                                        </p:tgtEl>
                                        <p:attrNameLst>
                                          <p:attrName>style.visibility</p:attrName>
                                        </p:attrNameLst>
                                      </p:cBhvr>
                                      <p:to>
                                        <p:strVal val="visible"/>
                                      </p:to>
                                    </p:set>
                                    <p:animEffect transition="in" filter="blinds(horizontal)">
                                      <p:cBhvr>
                                        <p:cTn id="17"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102401"/>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分子的极性</a:t>
            </a:r>
            <a:endParaRPr lang="zh-CN" altLang="en-US" sz="5400" b="1">
              <a:solidFill>
                <a:schemeClr val="folHlink"/>
              </a:solidFill>
              <a:latin typeface="Tahoma" panose="020B0604030504040204" pitchFamily="34" charset="0"/>
              <a:ea typeface="楷体_GB2312"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文本框 141313"/>
          <p:cNvSpPr txBox="1"/>
          <p:nvPr/>
        </p:nvSpPr>
        <p:spPr>
          <a:xfrm>
            <a:off x="250825" y="333375"/>
            <a:ext cx="8604250" cy="7016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ea typeface="仿宋_GB2312" pitchFamily="49" charset="-122"/>
              </a:rPr>
              <a:t>[</a:t>
            </a:r>
            <a:r>
              <a:rPr lang="zh-CN" altLang="en-US" sz="4000" b="1" dirty="0">
                <a:latin typeface="Times New Roman" panose="02020603050405020304" pitchFamily="18" charset="0"/>
                <a:ea typeface="仿宋_GB2312" pitchFamily="49" charset="-122"/>
              </a:rPr>
              <a:t>练习</a:t>
            </a:r>
            <a:r>
              <a:rPr lang="en-US" altLang="zh-CN" sz="4000" b="1" dirty="0">
                <a:latin typeface="Times New Roman" panose="02020603050405020304" pitchFamily="18" charset="0"/>
                <a:ea typeface="仿宋_GB2312" pitchFamily="49" charset="-122"/>
              </a:rPr>
              <a:t>]</a:t>
            </a:r>
            <a:r>
              <a:rPr lang="zh-CN" altLang="en-US" sz="4000" b="1" dirty="0">
                <a:latin typeface="Times New Roman" panose="02020603050405020304" pitchFamily="18" charset="0"/>
                <a:ea typeface="仿宋_GB2312" pitchFamily="49" charset="-122"/>
              </a:rPr>
              <a:t>指出下列物质中的共价键类型</a:t>
            </a:r>
            <a:endParaRPr lang="zh-CN" altLang="en-US" sz="4000" b="1" dirty="0">
              <a:latin typeface="Times New Roman" panose="02020603050405020304" pitchFamily="18" charset="0"/>
              <a:ea typeface="仿宋_GB2312" pitchFamily="49" charset="-122"/>
            </a:endParaRPr>
          </a:p>
        </p:txBody>
      </p:sp>
      <p:sp>
        <p:nvSpPr>
          <p:cNvPr id="141315" name="文本框 141314"/>
          <p:cNvSpPr txBox="1"/>
          <p:nvPr/>
        </p:nvSpPr>
        <p:spPr>
          <a:xfrm>
            <a:off x="323850" y="1268413"/>
            <a:ext cx="3671888" cy="4760912"/>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1</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2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CH</a:t>
            </a:r>
            <a:r>
              <a:rPr lang="en-US" altLang="zh-CN" sz="3600" b="1" baseline="-25000">
                <a:latin typeface="Times New Roman" panose="02020603050405020304" pitchFamily="18" charset="0"/>
                <a:ea typeface="仿宋_GB2312" pitchFamily="49" charset="-122"/>
              </a:rPr>
              <a:t>4</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3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CO</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4</a:t>
            </a:r>
            <a:r>
              <a:rPr lang="zh-CN" altLang="en-US" sz="3600" b="1">
                <a:latin typeface="Times New Roman" panose="02020603050405020304" pitchFamily="18" charset="0"/>
                <a:ea typeface="仿宋_GB2312" pitchFamily="49" charset="-122"/>
              </a:rPr>
              <a:t>、 </a:t>
            </a:r>
            <a:r>
              <a:rPr lang="en-US" altLang="zh-CN" sz="3600" b="1">
                <a:latin typeface="Times New Roman" panose="02020603050405020304" pitchFamily="18" charset="0"/>
                <a:ea typeface="仿宋_GB2312" pitchFamily="49" charset="-122"/>
              </a:rPr>
              <a:t>H</a:t>
            </a:r>
            <a:r>
              <a:rPr lang="en-US" altLang="zh-CN" sz="3600" b="1" baseline="-25000">
                <a:latin typeface="Times New Roman" panose="02020603050405020304" pitchFamily="18" charset="0"/>
                <a:ea typeface="仿宋_GB2312" pitchFamily="49" charset="-122"/>
              </a:rPr>
              <a:t>2</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5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Na</a:t>
            </a:r>
            <a:r>
              <a:rPr lang="en-US" altLang="zh-CN" sz="3600" b="1" baseline="-25000">
                <a:latin typeface="Times New Roman" panose="02020603050405020304" pitchFamily="18" charset="0"/>
                <a:ea typeface="仿宋_GB2312" pitchFamily="49" charset="-122"/>
              </a:rPr>
              <a:t>2</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a:p>
            <a:pPr>
              <a:spcBef>
                <a:spcPct val="50000"/>
              </a:spcBef>
            </a:pPr>
            <a:r>
              <a:rPr lang="en-US" altLang="zh-CN" sz="3600" b="1" err="1">
                <a:latin typeface="Times New Roman" panose="02020603050405020304" pitchFamily="18" charset="0"/>
                <a:ea typeface="仿宋_GB2312" pitchFamily="49" charset="-122"/>
              </a:rPr>
              <a:t>6 </a:t>
            </a:r>
            <a:r>
              <a:rPr lang="zh-CN" altLang="en-US" sz="3600" b="1" err="1">
                <a:latin typeface="Times New Roman" panose="02020603050405020304" pitchFamily="18" charset="0"/>
                <a:ea typeface="仿宋_GB2312" pitchFamily="49" charset="-122"/>
              </a:rPr>
              <a:t>、</a:t>
            </a:r>
            <a:r>
              <a:rPr lang="en-US" altLang="zh-CN" sz="3600" b="1" err="1">
                <a:latin typeface="Times New Roman" panose="02020603050405020304" pitchFamily="18" charset="0"/>
                <a:ea typeface="仿宋_GB2312" pitchFamily="49" charset="-122"/>
              </a:rPr>
              <a:t>NaOH</a:t>
            </a:r>
            <a:endParaRPr lang="en-US" altLang="zh-CN" sz="3600" b="1">
              <a:latin typeface="Times New Roman" panose="02020603050405020304" pitchFamily="18" charset="0"/>
              <a:ea typeface="仿宋_GB2312" pitchFamily="49" charset="-122"/>
            </a:endParaRPr>
          </a:p>
        </p:txBody>
      </p:sp>
      <p:sp>
        <p:nvSpPr>
          <p:cNvPr id="141316" name="文本框 141315"/>
          <p:cNvSpPr txBox="1"/>
          <p:nvPr/>
        </p:nvSpPr>
        <p:spPr>
          <a:xfrm>
            <a:off x="5580063" y="1139825"/>
            <a:ext cx="2449512"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非极性键</a:t>
            </a:r>
            <a:endParaRPr lang="zh-CN" altLang="en-US" sz="3600" b="1" dirty="0">
              <a:latin typeface="Times New Roman" panose="02020603050405020304" pitchFamily="18" charset="0"/>
              <a:ea typeface="仿宋_GB2312" pitchFamily="49" charset="-122"/>
            </a:endParaRPr>
          </a:p>
        </p:txBody>
      </p:sp>
      <p:sp>
        <p:nvSpPr>
          <p:cNvPr id="141317" name="任意多边形 141316"/>
          <p:cNvSpPr/>
          <p:nvPr/>
        </p:nvSpPr>
        <p:spPr>
          <a:xfrm>
            <a:off x="3348038" y="1341438"/>
            <a:ext cx="1008062"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18" name="任意多边形 141317"/>
          <p:cNvSpPr/>
          <p:nvPr/>
        </p:nvSpPr>
        <p:spPr>
          <a:xfrm>
            <a:off x="3348038" y="2205038"/>
            <a:ext cx="1008062"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19" name="文本框 141318"/>
          <p:cNvSpPr txBox="1"/>
          <p:nvPr/>
        </p:nvSpPr>
        <p:spPr>
          <a:xfrm>
            <a:off x="5580063" y="2005013"/>
            <a:ext cx="33845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0" name="任意多边形 141319"/>
          <p:cNvSpPr/>
          <p:nvPr/>
        </p:nvSpPr>
        <p:spPr>
          <a:xfrm>
            <a:off x="3348038" y="2997200"/>
            <a:ext cx="1008062"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1" name="文本框 141320"/>
          <p:cNvSpPr txBox="1"/>
          <p:nvPr/>
        </p:nvSpPr>
        <p:spPr>
          <a:xfrm>
            <a:off x="5580063" y="2868613"/>
            <a:ext cx="23050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2" name="任意多边形 141321"/>
          <p:cNvSpPr/>
          <p:nvPr/>
        </p:nvSpPr>
        <p:spPr>
          <a:xfrm>
            <a:off x="3203575" y="4149725"/>
            <a:ext cx="1800225"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3" name="文本框 141322"/>
          <p:cNvSpPr txBox="1"/>
          <p:nvPr/>
        </p:nvSpPr>
        <p:spPr>
          <a:xfrm>
            <a:off x="2843213" y="3573463"/>
            <a:ext cx="2303462"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(H-O-O-H)</a:t>
            </a:r>
            <a:endParaRPr lang="en-US" altLang="zh-CN" sz="3600" b="1">
              <a:latin typeface="Times New Roman" panose="02020603050405020304" pitchFamily="18" charset="0"/>
              <a:ea typeface="仿宋_GB2312" pitchFamily="49" charset="-122"/>
            </a:endParaRPr>
          </a:p>
        </p:txBody>
      </p:sp>
      <p:sp>
        <p:nvSpPr>
          <p:cNvPr id="141324" name="文本框 141323"/>
          <p:cNvSpPr txBox="1"/>
          <p:nvPr/>
        </p:nvSpPr>
        <p:spPr>
          <a:xfrm>
            <a:off x="5435600" y="3883025"/>
            <a:ext cx="40322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 非极性键</a:t>
            </a:r>
            <a:endParaRPr lang="zh-CN" altLang="en-US" sz="3600" b="1" dirty="0">
              <a:latin typeface="Times New Roman" panose="02020603050405020304" pitchFamily="18" charset="0"/>
              <a:ea typeface="仿宋_GB2312" pitchFamily="49" charset="-122"/>
            </a:endParaRPr>
          </a:p>
        </p:txBody>
      </p:sp>
      <p:sp>
        <p:nvSpPr>
          <p:cNvPr id="141325" name="任意多边形 141324"/>
          <p:cNvSpPr/>
          <p:nvPr/>
        </p:nvSpPr>
        <p:spPr>
          <a:xfrm>
            <a:off x="3419475" y="4797425"/>
            <a:ext cx="1008063"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6" name="文本框 141325"/>
          <p:cNvSpPr txBox="1"/>
          <p:nvPr/>
        </p:nvSpPr>
        <p:spPr>
          <a:xfrm>
            <a:off x="5580063" y="4530725"/>
            <a:ext cx="2808287"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非极性键</a:t>
            </a:r>
            <a:endParaRPr lang="zh-CN" altLang="en-US" sz="3600" b="1" dirty="0">
              <a:latin typeface="Times New Roman" panose="02020603050405020304" pitchFamily="18" charset="0"/>
              <a:ea typeface="仿宋_GB2312" pitchFamily="49" charset="-122"/>
            </a:endParaRPr>
          </a:p>
        </p:txBody>
      </p:sp>
      <p:sp>
        <p:nvSpPr>
          <p:cNvPr id="141327" name="文本框 141326"/>
          <p:cNvSpPr txBox="1"/>
          <p:nvPr/>
        </p:nvSpPr>
        <p:spPr>
          <a:xfrm>
            <a:off x="5724525" y="5387975"/>
            <a:ext cx="25209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8" name="任意多边形 141327"/>
          <p:cNvSpPr/>
          <p:nvPr/>
        </p:nvSpPr>
        <p:spPr>
          <a:xfrm>
            <a:off x="3419475" y="5589588"/>
            <a:ext cx="1008063"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fltVal val="0.000000"/>
                                          </p:val>
                                        </p:tav>
                                        <p:tav tm="100000">
                                          <p:val>
                                            <p:strVal val="#ppt_w"/>
                                          </p:val>
                                        </p:tav>
                                      </p:tavLst>
                                    </p:anim>
                                    <p:anim calcmode="lin" valueType="num">
                                      <p:cBhvr>
                                        <p:cTn id="8" dur="1000" fill="hold"/>
                                        <p:tgtEl>
                                          <p:spTgt spid="1413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41315"/>
                                        </p:tgtEl>
                                        <p:attrNameLst>
                                          <p:attrName>style.visibility</p:attrName>
                                        </p:attrNameLst>
                                      </p:cBhvr>
                                      <p:to>
                                        <p:strVal val="visible"/>
                                      </p:to>
                                    </p:set>
                                    <p:animEffect transition="in" filter="wedge">
                                      <p:cBhvr>
                                        <p:cTn id="13" dur="2000"/>
                                        <p:tgtEl>
                                          <p:spTgt spid="1413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1317"/>
                                        </p:tgtEl>
                                        <p:attrNameLst>
                                          <p:attrName>style.visibility</p:attrName>
                                        </p:attrNameLst>
                                      </p:cBhvr>
                                      <p:to>
                                        <p:strVal val="visible"/>
                                      </p:to>
                                    </p:set>
                                    <p:animEffect transition="in" filter="wipe(left)">
                                      <p:cBhvr>
                                        <p:cTn id="18" dur="500"/>
                                        <p:tgtEl>
                                          <p:spTgt spid="1413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1316"/>
                                        </p:tgtEl>
                                        <p:attrNameLst>
                                          <p:attrName>style.visibility</p:attrName>
                                        </p:attrNameLst>
                                      </p:cBhvr>
                                      <p:to>
                                        <p:strVal val="visible"/>
                                      </p:to>
                                    </p:set>
                                    <p:animEffect transition="in" filter="wipe(left)">
                                      <p:cBhvr>
                                        <p:cTn id="23" dur="500"/>
                                        <p:tgtEl>
                                          <p:spTgt spid="1413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1318"/>
                                        </p:tgtEl>
                                        <p:attrNameLst>
                                          <p:attrName>style.visibility</p:attrName>
                                        </p:attrNameLst>
                                      </p:cBhvr>
                                      <p:to>
                                        <p:strVal val="visible"/>
                                      </p:to>
                                    </p:set>
                                    <p:animEffect transition="in" filter="wipe(left)">
                                      <p:cBhvr>
                                        <p:cTn id="28" dur="500"/>
                                        <p:tgtEl>
                                          <p:spTgt spid="1413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1319"/>
                                        </p:tgtEl>
                                        <p:attrNameLst>
                                          <p:attrName>style.visibility</p:attrName>
                                        </p:attrNameLst>
                                      </p:cBhvr>
                                      <p:to>
                                        <p:strVal val="visible"/>
                                      </p:to>
                                    </p:set>
                                    <p:animEffect transition="in" filter="wipe(left)">
                                      <p:cBhvr>
                                        <p:cTn id="33" dur="500"/>
                                        <p:tgtEl>
                                          <p:spTgt spid="1413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1320"/>
                                        </p:tgtEl>
                                        <p:attrNameLst>
                                          <p:attrName>style.visibility</p:attrName>
                                        </p:attrNameLst>
                                      </p:cBhvr>
                                      <p:to>
                                        <p:strVal val="visible"/>
                                      </p:to>
                                    </p:set>
                                    <p:animEffect transition="in" filter="wipe(left)">
                                      <p:cBhvr>
                                        <p:cTn id="38" dur="500"/>
                                        <p:tgtEl>
                                          <p:spTgt spid="1413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1321"/>
                                        </p:tgtEl>
                                        <p:attrNameLst>
                                          <p:attrName>style.visibility</p:attrName>
                                        </p:attrNameLst>
                                      </p:cBhvr>
                                      <p:to>
                                        <p:strVal val="visible"/>
                                      </p:to>
                                    </p:set>
                                    <p:animEffect transition="in" filter="wipe(left)">
                                      <p:cBhvr>
                                        <p:cTn id="43" dur="500"/>
                                        <p:tgtEl>
                                          <p:spTgt spid="1413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1322"/>
                                        </p:tgtEl>
                                        <p:attrNameLst>
                                          <p:attrName>style.visibility</p:attrName>
                                        </p:attrNameLst>
                                      </p:cBhvr>
                                      <p:to>
                                        <p:strVal val="visible"/>
                                      </p:to>
                                    </p:set>
                                    <p:animEffect transition="in" filter="wipe(left)">
                                      <p:cBhvr>
                                        <p:cTn id="48" dur="500"/>
                                        <p:tgtEl>
                                          <p:spTgt spid="141322"/>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41323"/>
                                        </p:tgtEl>
                                        <p:attrNameLst>
                                          <p:attrName>style.visibility</p:attrName>
                                        </p:attrNameLst>
                                      </p:cBhvr>
                                      <p:to>
                                        <p:strVal val="visible"/>
                                      </p:to>
                                    </p:set>
                                    <p:anim calcmode="lin" valueType="num">
                                      <p:cBhvr>
                                        <p:cTn id="53" dur="1000" fill="hold"/>
                                        <p:tgtEl>
                                          <p:spTgt spid="141323"/>
                                        </p:tgtEl>
                                        <p:attrNameLst>
                                          <p:attrName>ppt_w</p:attrName>
                                        </p:attrNameLst>
                                      </p:cBhvr>
                                      <p:tavLst>
                                        <p:tav tm="0">
                                          <p:val>
                                            <p:fltVal val="0.000000"/>
                                          </p:val>
                                        </p:tav>
                                        <p:tav tm="100000">
                                          <p:val>
                                            <p:strVal val="#ppt_w"/>
                                          </p:val>
                                        </p:tav>
                                      </p:tavLst>
                                    </p:anim>
                                    <p:anim calcmode="lin" valueType="num">
                                      <p:cBhvr>
                                        <p:cTn id="54" dur="1000" fill="hold"/>
                                        <p:tgtEl>
                                          <p:spTgt spid="141323"/>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1324"/>
                                        </p:tgtEl>
                                        <p:attrNameLst>
                                          <p:attrName>style.visibility</p:attrName>
                                        </p:attrNameLst>
                                      </p:cBhvr>
                                      <p:to>
                                        <p:strVal val="visible"/>
                                      </p:to>
                                    </p:set>
                                    <p:animEffect transition="in" filter="wipe(left)">
                                      <p:cBhvr>
                                        <p:cTn id="59" dur="500"/>
                                        <p:tgtEl>
                                          <p:spTgt spid="1413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1325"/>
                                        </p:tgtEl>
                                        <p:attrNameLst>
                                          <p:attrName>style.visibility</p:attrName>
                                        </p:attrNameLst>
                                      </p:cBhvr>
                                      <p:to>
                                        <p:strVal val="visible"/>
                                      </p:to>
                                    </p:set>
                                    <p:animEffect transition="in" filter="wipe(left)">
                                      <p:cBhvr>
                                        <p:cTn id="64" dur="500"/>
                                        <p:tgtEl>
                                          <p:spTgt spid="1413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1326"/>
                                        </p:tgtEl>
                                        <p:attrNameLst>
                                          <p:attrName>style.visibility</p:attrName>
                                        </p:attrNameLst>
                                      </p:cBhvr>
                                      <p:to>
                                        <p:strVal val="visible"/>
                                      </p:to>
                                    </p:set>
                                    <p:animEffect transition="in" filter="wipe(left)">
                                      <p:cBhvr>
                                        <p:cTn id="69" dur="500"/>
                                        <p:tgtEl>
                                          <p:spTgt spid="1413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41328"/>
                                        </p:tgtEl>
                                        <p:attrNameLst>
                                          <p:attrName>style.visibility</p:attrName>
                                        </p:attrNameLst>
                                      </p:cBhvr>
                                      <p:to>
                                        <p:strVal val="visible"/>
                                      </p:to>
                                    </p:set>
                                    <p:animEffect transition="in" filter="wipe(left)">
                                      <p:cBhvr>
                                        <p:cTn id="74" dur="500"/>
                                        <p:tgtEl>
                                          <p:spTgt spid="1413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1327"/>
                                        </p:tgtEl>
                                        <p:attrNameLst>
                                          <p:attrName>style.visibility</p:attrName>
                                        </p:attrNameLst>
                                      </p:cBhvr>
                                      <p:to>
                                        <p:strVal val="visible"/>
                                      </p:to>
                                    </p:set>
                                    <p:animEffect transition="in" filter="wipe(left)">
                                      <p:cBhvr>
                                        <p:cTn id="79" dur="500"/>
                                        <p:tgtEl>
                                          <p:spTgt spid="14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p:bldP spid="141316" grpId="0"/>
      <p:bldP spid="141319" grpId="0"/>
      <p:bldP spid="141321" grpId="0"/>
      <p:bldP spid="141323" grpId="0"/>
      <p:bldP spid="141324" grpId="0"/>
      <p:bldP spid="141326" grpId="0"/>
      <p:bldP spid="1413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文本框 142337"/>
          <p:cNvSpPr txBox="1"/>
          <p:nvPr/>
        </p:nvSpPr>
        <p:spPr>
          <a:xfrm>
            <a:off x="304800" y="2149475"/>
            <a:ext cx="61722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A</a:t>
            </a:r>
            <a:r>
              <a:rPr lang="zh-CN" altLang="en-US" sz="3600" b="1" dirty="0">
                <a:solidFill>
                  <a:schemeClr val="bg2"/>
                </a:solidFill>
                <a:latin typeface="Times New Roman" panose="02020603050405020304" pitchFamily="18" charset="0"/>
                <a:ea typeface="仿宋_GB2312" pitchFamily="49" charset="-122"/>
              </a:rPr>
              <a:t>、有的分子中只有非极性键</a:t>
            </a:r>
            <a:endParaRPr lang="zh-CN" altLang="en-US" sz="3600" b="1" dirty="0">
              <a:solidFill>
                <a:schemeClr val="bg2"/>
              </a:solidFill>
              <a:latin typeface="Times New Roman" panose="02020603050405020304" pitchFamily="18" charset="0"/>
              <a:ea typeface="仿宋_GB2312" pitchFamily="49" charset="-122"/>
            </a:endParaRPr>
          </a:p>
        </p:txBody>
      </p:sp>
      <p:sp>
        <p:nvSpPr>
          <p:cNvPr id="142339" name="文本框 142338"/>
          <p:cNvSpPr txBox="1"/>
          <p:nvPr/>
        </p:nvSpPr>
        <p:spPr>
          <a:xfrm>
            <a:off x="304800" y="3140075"/>
            <a:ext cx="60960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B</a:t>
            </a:r>
            <a:r>
              <a:rPr lang="zh-CN" altLang="en-US" sz="3600" b="1" dirty="0">
                <a:solidFill>
                  <a:schemeClr val="bg2"/>
                </a:solidFill>
                <a:latin typeface="Times New Roman" panose="02020603050405020304" pitchFamily="18" charset="0"/>
                <a:ea typeface="仿宋_GB2312" pitchFamily="49" charset="-122"/>
              </a:rPr>
              <a:t>、有的分子中只有极性键</a:t>
            </a:r>
            <a:endParaRPr lang="zh-CN" altLang="en-US" sz="3600" b="1" dirty="0">
              <a:solidFill>
                <a:schemeClr val="bg2"/>
              </a:solidFill>
              <a:latin typeface="Times New Roman" panose="02020603050405020304" pitchFamily="18" charset="0"/>
              <a:ea typeface="仿宋_GB2312" pitchFamily="49" charset="-122"/>
            </a:endParaRPr>
          </a:p>
        </p:txBody>
      </p:sp>
      <p:sp>
        <p:nvSpPr>
          <p:cNvPr id="142340" name="文本框 142339"/>
          <p:cNvSpPr txBox="1"/>
          <p:nvPr/>
        </p:nvSpPr>
        <p:spPr>
          <a:xfrm>
            <a:off x="304800" y="4206875"/>
            <a:ext cx="8839200" cy="679450"/>
          </a:xfrm>
          <a:prstGeom prst="rect">
            <a:avLst/>
          </a:prstGeom>
          <a:gradFill rotWithShape="0">
            <a:gsLst>
              <a:gs pos="0">
                <a:srgbClr val="CCFFCC">
                  <a:gamma/>
                  <a:shade val="66275"/>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C</a:t>
            </a:r>
            <a:r>
              <a:rPr lang="zh-CN" altLang="en-US" sz="3600" b="1" dirty="0">
                <a:solidFill>
                  <a:schemeClr val="bg2"/>
                </a:solidFill>
                <a:latin typeface="Times New Roman" panose="02020603050405020304" pitchFamily="18" charset="0"/>
                <a:ea typeface="仿宋_GB2312" pitchFamily="49" charset="-122"/>
              </a:rPr>
              <a:t>、有的分子中既有非极性键，又有极性键</a:t>
            </a:r>
            <a:endParaRPr lang="zh-CN" altLang="en-US" sz="3600" b="1">
              <a:solidFill>
                <a:schemeClr val="bg2"/>
              </a:solidFill>
              <a:latin typeface="Times New Roman" panose="02020603050405020304" pitchFamily="18" charset="0"/>
              <a:ea typeface="仿宋_GB2312" pitchFamily="49" charset="-122"/>
            </a:endParaRPr>
          </a:p>
        </p:txBody>
      </p:sp>
      <p:sp>
        <p:nvSpPr>
          <p:cNvPr id="142341" name="文本框 142340"/>
          <p:cNvSpPr txBox="1"/>
          <p:nvPr/>
        </p:nvSpPr>
        <p:spPr>
          <a:xfrm>
            <a:off x="304800" y="5197475"/>
            <a:ext cx="76200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D</a:t>
            </a:r>
            <a:r>
              <a:rPr lang="zh-CN" altLang="en-US" sz="3600" b="1" dirty="0">
                <a:solidFill>
                  <a:schemeClr val="bg2"/>
                </a:solidFill>
                <a:latin typeface="Times New Roman" panose="02020603050405020304" pitchFamily="18" charset="0"/>
                <a:ea typeface="仿宋_GB2312" pitchFamily="49" charset="-122"/>
              </a:rPr>
              <a:t>、离子化合物中也可能存在共价键</a:t>
            </a:r>
            <a:endParaRPr lang="zh-CN" altLang="en-US" sz="3600" b="1" dirty="0">
              <a:solidFill>
                <a:schemeClr val="bg2"/>
              </a:solidFill>
              <a:latin typeface="Times New Roman" panose="02020603050405020304" pitchFamily="18" charset="0"/>
              <a:ea typeface="仿宋_GB2312" pitchFamily="49" charset="-122"/>
            </a:endParaRPr>
          </a:p>
        </p:txBody>
      </p:sp>
      <p:grpSp>
        <p:nvGrpSpPr>
          <p:cNvPr id="142342" name="组合 142341"/>
          <p:cNvGrpSpPr/>
          <p:nvPr/>
        </p:nvGrpSpPr>
        <p:grpSpPr>
          <a:xfrm>
            <a:off x="755650" y="404813"/>
            <a:ext cx="2808288" cy="1439862"/>
            <a:chOff x="567" y="346"/>
            <a:chExt cx="1769" cy="907"/>
          </a:xfrm>
        </p:grpSpPr>
        <p:sp>
          <p:nvSpPr>
            <p:cNvPr id="142343" name="菱形 142342"/>
            <p:cNvSpPr/>
            <p:nvPr/>
          </p:nvSpPr>
          <p:spPr>
            <a:xfrm>
              <a:off x="748" y="346"/>
              <a:ext cx="998" cy="907"/>
            </a:xfrm>
            <a:prstGeom prst="diamond">
              <a:avLst/>
            </a:prstGeom>
            <a:noFill/>
            <a:ln w="76200" cap="flat" cmpd="sng">
              <a:solidFill>
                <a:srgbClr val="00FF00"/>
              </a:solidFill>
              <a:prstDash val="solid"/>
              <a:miter/>
              <a:headEnd type="none" w="med" len="med"/>
              <a:tailEnd type="none" w="med" len="med"/>
            </a:ln>
          </p:spPr>
          <p:txBody>
            <a:bodyPr/>
            <a:p>
              <a:endParaRPr lang="zh-CN" altLang="en-US"/>
            </a:p>
          </p:txBody>
        </p:sp>
        <p:pic>
          <p:nvPicPr>
            <p:cNvPr id="142344" name="图片 142343" descr="167动态图标"/>
            <p:cNvPicPr>
              <a:picLocks noChangeAspect="1"/>
            </p:cNvPicPr>
            <p:nvPr/>
          </p:nvPicPr>
          <p:blipFill>
            <a:blip r:embed="rId1"/>
            <a:stretch>
              <a:fillRect/>
            </a:stretch>
          </p:blipFill>
          <p:spPr>
            <a:xfrm>
              <a:off x="567" y="482"/>
              <a:ext cx="680" cy="544"/>
            </a:xfrm>
            <a:prstGeom prst="rect">
              <a:avLst/>
            </a:prstGeom>
            <a:noFill/>
            <a:ln w="9525">
              <a:noFill/>
            </a:ln>
          </p:spPr>
        </p:pic>
        <p:sp>
          <p:nvSpPr>
            <p:cNvPr id="142345" name="文本框 142344"/>
            <p:cNvSpPr txBox="1"/>
            <p:nvPr/>
          </p:nvSpPr>
          <p:spPr>
            <a:xfrm>
              <a:off x="884" y="663"/>
              <a:ext cx="1452" cy="519"/>
            </a:xfrm>
            <a:prstGeom prst="rect">
              <a:avLst/>
            </a:prstGeom>
            <a:noFill/>
            <a:ln w="9525">
              <a:noFill/>
            </a:ln>
          </p:spPr>
          <p:txBody>
            <a:bodyPr>
              <a:spAutoFit/>
            </a:bodyPr>
            <a:p>
              <a:pPr eaLnBrk="0" hangingPunct="0">
                <a:spcBef>
                  <a:spcPct val="50000"/>
                </a:spcBef>
              </a:pPr>
              <a:r>
                <a:rPr lang="zh-CN" altLang="en-US" sz="4800" b="1" dirty="0">
                  <a:solidFill>
                    <a:srgbClr val="FF33CC"/>
                  </a:solidFill>
                  <a:latin typeface="Arial" panose="020B0604020202020204" pitchFamily="34" charset="0"/>
                  <a:ea typeface="华文彩云" pitchFamily="2" charset="-122"/>
                </a:rPr>
                <a:t>小结：</a:t>
              </a:r>
              <a:endParaRPr lang="zh-CN" altLang="en-US" sz="4800" b="1" dirty="0">
                <a:solidFill>
                  <a:srgbClr val="FF33CC"/>
                </a:solidFill>
                <a:latin typeface="Arial" panose="020B0604020202020204" pitchFamily="34" charset="0"/>
                <a:ea typeface="华文彩云"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0-#ppt_w/2"/>
                                          </p:val>
                                        </p:tav>
                                        <p:tav tm="100000">
                                          <p:val>
                                            <p:strVal val="#ppt_x"/>
                                          </p:val>
                                        </p:tav>
                                      </p:tavLst>
                                    </p:anim>
                                    <p:anim calcmode="lin" valueType="num">
                                      <p:cBhvr additive="base">
                                        <p:cTn id="8" dur="500" fill="hold"/>
                                        <p:tgtEl>
                                          <p:spTgt spid="142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anim calcmode="lin" valueType="num">
                                      <p:cBhvr additive="base">
                                        <p:cTn id="13" dur="500" fill="hold"/>
                                        <p:tgtEl>
                                          <p:spTgt spid="142339"/>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340"/>
                                        </p:tgtEl>
                                        <p:attrNameLst>
                                          <p:attrName>style.visibility</p:attrName>
                                        </p:attrNameLst>
                                      </p:cBhvr>
                                      <p:to>
                                        <p:strVal val="visible"/>
                                      </p:to>
                                    </p:set>
                                    <p:anim calcmode="lin" valueType="num">
                                      <p:cBhvr additive="base">
                                        <p:cTn id="19" dur="500" fill="hold"/>
                                        <p:tgtEl>
                                          <p:spTgt spid="142340"/>
                                        </p:tgtEl>
                                        <p:attrNameLst>
                                          <p:attrName>ppt_x</p:attrName>
                                        </p:attrNameLst>
                                      </p:cBhvr>
                                      <p:tavLst>
                                        <p:tav tm="0">
                                          <p:val>
                                            <p:strVal val="0-#ppt_w/2"/>
                                          </p:val>
                                        </p:tav>
                                        <p:tav tm="100000">
                                          <p:val>
                                            <p:strVal val="#ppt_x"/>
                                          </p:val>
                                        </p:tav>
                                      </p:tavLst>
                                    </p:anim>
                                    <p:anim calcmode="lin" valueType="num">
                                      <p:cBhvr additive="base">
                                        <p:cTn id="20" dur="500" fill="hold"/>
                                        <p:tgtEl>
                                          <p:spTgt spid="1423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1"/>
                                        </p:tgtEl>
                                        <p:attrNameLst>
                                          <p:attrName>style.visibility</p:attrName>
                                        </p:attrNameLst>
                                      </p:cBhvr>
                                      <p:to>
                                        <p:strVal val="visible"/>
                                      </p:to>
                                    </p:set>
                                    <p:anim calcmode="lin" valueType="num">
                                      <p:cBhvr additive="base">
                                        <p:cTn id="25" dur="500" fill="hold"/>
                                        <p:tgtEl>
                                          <p:spTgt spid="142341"/>
                                        </p:tgtEl>
                                        <p:attrNameLst>
                                          <p:attrName>ppt_x</p:attrName>
                                        </p:attrNameLst>
                                      </p:cBhvr>
                                      <p:tavLst>
                                        <p:tav tm="0">
                                          <p:val>
                                            <p:strVal val="0-#ppt_w/2"/>
                                          </p:val>
                                        </p:tav>
                                        <p:tav tm="100000">
                                          <p:val>
                                            <p:strVal val="#ppt_x"/>
                                          </p:val>
                                        </p:tav>
                                      </p:tavLst>
                                    </p:anim>
                                    <p:anim calcmode="lin" valueType="num">
                                      <p:cBhvr additive="base">
                                        <p:cTn id="26" dur="500" fill="hold"/>
                                        <p:tgtEl>
                                          <p:spTgt spid="142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ldLvl="0" animBg="1"/>
      <p:bldP spid="142339" grpId="0" bldLvl="0" animBg="1"/>
      <p:bldP spid="142340" grpId="0" bldLvl="0" animBg="1"/>
      <p:bldP spid="14234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102401"/>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分子的极性</a:t>
            </a:r>
            <a:endParaRPr lang="zh-CN" altLang="en-US" sz="5400" b="1">
              <a:solidFill>
                <a:schemeClr val="folHlink"/>
              </a:solidFill>
              <a:latin typeface="Tahoma" panose="020B0604030504040204" pitchFamily="34" charset="0"/>
              <a:ea typeface="楷体_GB2312" pitchFamily="49" charset="-122"/>
            </a:endParaRPr>
          </a:p>
        </p:txBody>
      </p:sp>
      <p:sp>
        <p:nvSpPr>
          <p:cNvPr id="102403" name="文本框 102402"/>
          <p:cNvSpPr txBox="1"/>
          <p:nvPr/>
        </p:nvSpPr>
        <p:spPr>
          <a:xfrm>
            <a:off x="342900" y="1528763"/>
            <a:ext cx="7772400" cy="641350"/>
          </a:xfrm>
          <a:prstGeom prst="rect">
            <a:avLst/>
          </a:prstGeom>
          <a:noFill/>
          <a:ln w="9525">
            <a:noFill/>
          </a:ln>
        </p:spPr>
        <p:txBody>
          <a:bodyPr>
            <a:spAutoFit/>
          </a:bodyPr>
          <a:p>
            <a:pPr>
              <a:spcBef>
                <a:spcPct val="50000"/>
              </a:spcBef>
            </a:pPr>
            <a:r>
              <a:rPr lang="zh-CN" altLang="en-US" sz="3600" b="1" dirty="0">
                <a:latin typeface="Tahoma" panose="020B0604030504040204" pitchFamily="34" charset="0"/>
                <a:ea typeface="楷体_GB2312" pitchFamily="49" charset="-122"/>
              </a:rPr>
              <a:t>极性分子</a:t>
            </a:r>
            <a:endParaRPr lang="zh-CN" altLang="en-US" sz="3600" b="1">
              <a:latin typeface="Tahoma" panose="020B0604030504040204" pitchFamily="34" charset="0"/>
              <a:ea typeface="楷体_GB2312" pitchFamily="49" charset="-122"/>
            </a:endParaRPr>
          </a:p>
        </p:txBody>
      </p:sp>
      <p:sp>
        <p:nvSpPr>
          <p:cNvPr id="102405" name="文本框 102404"/>
          <p:cNvSpPr txBox="1"/>
          <p:nvPr/>
        </p:nvSpPr>
        <p:spPr>
          <a:xfrm>
            <a:off x="0" y="2209800"/>
            <a:ext cx="8915400" cy="6413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正电荷重心和负电荷重心不相重合的分子</a:t>
            </a:r>
            <a:endParaRPr lang="zh-CN" altLang="en-US" sz="3600" b="1">
              <a:solidFill>
                <a:schemeClr val="hlink"/>
              </a:solidFill>
              <a:latin typeface="Times New Roman" panose="02020603050405020304" pitchFamily="18" charset="0"/>
            </a:endParaRPr>
          </a:p>
        </p:txBody>
      </p:sp>
      <p:sp>
        <p:nvSpPr>
          <p:cNvPr id="102406" name="文本框 102405"/>
          <p:cNvSpPr txBox="1"/>
          <p:nvPr/>
        </p:nvSpPr>
        <p:spPr>
          <a:xfrm>
            <a:off x="361950" y="2995613"/>
            <a:ext cx="40386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非极性分子</a:t>
            </a:r>
            <a:endParaRPr lang="zh-CN" altLang="en-US" sz="3600" b="1">
              <a:latin typeface="Times New Roman" panose="02020603050405020304" pitchFamily="18" charset="0"/>
            </a:endParaRPr>
          </a:p>
        </p:txBody>
      </p:sp>
      <p:sp>
        <p:nvSpPr>
          <p:cNvPr id="102407" name="文本框 102406"/>
          <p:cNvSpPr txBox="1"/>
          <p:nvPr/>
        </p:nvSpPr>
        <p:spPr>
          <a:xfrm>
            <a:off x="-42862" y="3752850"/>
            <a:ext cx="8915400" cy="6413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正电荷重心和负电荷重心相重合的分子</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ox(in)">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ox(in)">
                                      <p:cBhvr>
                                        <p:cTn id="12" dur="500"/>
                                        <p:tgtEl>
                                          <p:spTgt spid="1024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box(in)">
                                      <p:cBhvr>
                                        <p:cTn id="17" dur="500"/>
                                        <p:tgtEl>
                                          <p:spTgt spid="10240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box(in)">
                                      <p:cBhvr>
                                        <p:cTn id="22"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5" grpId="0"/>
      <p:bldP spid="102406" grpId="0"/>
      <p:bldP spid="1024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文本框 123905"/>
          <p:cNvSpPr txBox="1"/>
          <p:nvPr/>
        </p:nvSpPr>
        <p:spPr>
          <a:xfrm>
            <a:off x="4724400" y="1633538"/>
            <a:ext cx="4419600" cy="5035550"/>
          </a:xfrm>
          <a:prstGeom prst="rect">
            <a:avLst/>
          </a:prstGeom>
          <a:gradFill rotWithShape="1">
            <a:gsLst>
              <a:gs pos="0">
                <a:srgbClr val="99CCFF">
                  <a:gamma/>
                  <a:shade val="75686"/>
                  <a:invGamma/>
                </a:srgbClr>
              </a:gs>
              <a:gs pos="50000">
                <a:srgbClr val="99CCFF"/>
              </a:gs>
              <a:gs pos="100000">
                <a:srgbClr val="99CCFF">
                  <a:gamma/>
                  <a:shade val="75686"/>
                  <a:invGamma/>
                </a:srgbClr>
              </a:gs>
            </a:gsLst>
            <a:lin ang="5400000" scaled="1"/>
            <a:tileRect/>
          </a:gradFill>
          <a:ln w="9525">
            <a:noFill/>
          </a:ln>
        </p:spPr>
        <p:txBody>
          <a:bodyPr>
            <a:spAutoFit/>
          </a:bodyPr>
          <a:p>
            <a:pPr>
              <a:spcBef>
                <a:spcPct val="50000"/>
              </a:spcBef>
            </a:pPr>
            <a:r>
              <a:rPr lang="en-US" altLang="zh-CN" sz="3600" b="1" dirty="0">
                <a:solidFill>
                  <a:schemeClr val="tx2"/>
                </a:solidFill>
                <a:latin typeface="Times New Roman" panose="02020603050405020304" pitchFamily="18" charset="0"/>
                <a:ea typeface="仿宋_GB2312" pitchFamily="49" charset="-122"/>
              </a:rPr>
              <a:t>C=O</a:t>
            </a:r>
            <a:r>
              <a:rPr lang="zh-CN" altLang="en-US" sz="3600" b="1" dirty="0">
                <a:solidFill>
                  <a:schemeClr val="tx2"/>
                </a:solidFill>
                <a:latin typeface="Times New Roman" panose="02020603050405020304" pitchFamily="18" charset="0"/>
                <a:ea typeface="仿宋_GB2312" pitchFamily="49" charset="-122"/>
              </a:rPr>
              <a:t>键是极性键，但从分子总体而言</a:t>
            </a:r>
            <a:r>
              <a:rPr lang="en-US" altLang="zh-CN" sz="3600" b="1">
                <a:solidFill>
                  <a:schemeClr val="tx2"/>
                </a:solidFill>
                <a:latin typeface="Times New Roman" panose="02020603050405020304" pitchFamily="18" charset="0"/>
                <a:ea typeface="仿宋_GB2312" pitchFamily="49" charset="-122"/>
              </a:rPr>
              <a:t>CO</a:t>
            </a:r>
            <a:r>
              <a:rPr lang="en-US" altLang="zh-CN" sz="3600" b="1" baseline="-25000">
                <a:solidFill>
                  <a:schemeClr val="tx2"/>
                </a:solidFill>
                <a:latin typeface="Times New Roman" panose="02020603050405020304" pitchFamily="18" charset="0"/>
                <a:ea typeface="仿宋_GB2312" pitchFamily="49" charset="-122"/>
              </a:rPr>
              <a:t>2</a:t>
            </a:r>
            <a:r>
              <a:rPr lang="zh-CN" altLang="en-US" sz="3600" b="1" dirty="0">
                <a:solidFill>
                  <a:schemeClr val="tx2"/>
                </a:solidFill>
                <a:latin typeface="Times New Roman" panose="02020603050405020304" pitchFamily="18" charset="0"/>
                <a:ea typeface="仿宋_GB2312" pitchFamily="49" charset="-122"/>
              </a:rPr>
              <a:t>是直线型分子，两个</a:t>
            </a:r>
            <a:r>
              <a:rPr lang="en-US" altLang="zh-CN" sz="3600" b="1" dirty="0">
                <a:solidFill>
                  <a:schemeClr val="tx2"/>
                </a:solidFill>
                <a:latin typeface="Times New Roman" panose="02020603050405020304" pitchFamily="18" charset="0"/>
                <a:ea typeface="仿宋_GB2312" pitchFamily="49" charset="-122"/>
              </a:rPr>
              <a:t>C=O</a:t>
            </a:r>
            <a:r>
              <a:rPr lang="zh-CN" altLang="en-US" sz="3600" b="1" dirty="0">
                <a:solidFill>
                  <a:schemeClr val="tx2"/>
                </a:solidFill>
                <a:latin typeface="Times New Roman" panose="02020603050405020304" pitchFamily="18" charset="0"/>
                <a:ea typeface="仿宋_GB2312" pitchFamily="49" charset="-122"/>
              </a:rPr>
              <a:t>键是对称排列的，两键的极性互相抵消（ </a:t>
            </a:r>
            <a:r>
              <a:rPr lang="en-US" altLang="zh-CN" sz="3600" b="1">
                <a:solidFill>
                  <a:schemeClr val="tx2"/>
                </a:solidFill>
                <a:latin typeface="Times New Roman" panose="02020603050405020304" pitchFamily="18" charset="0"/>
                <a:ea typeface="仿宋_GB2312" pitchFamily="49" charset="-122"/>
              </a:rPr>
              <a:t>F</a:t>
            </a:r>
            <a:r>
              <a:rPr lang="zh-CN" altLang="en-US" sz="3600" b="1" baseline="-25000">
                <a:solidFill>
                  <a:schemeClr val="tx2"/>
                </a:solidFill>
                <a:latin typeface="Times New Roman" panose="02020603050405020304" pitchFamily="18" charset="0"/>
                <a:ea typeface="仿宋_GB2312" pitchFamily="49" charset="-122"/>
              </a:rPr>
              <a:t>合</a:t>
            </a:r>
            <a:r>
              <a:rPr lang="en-US" altLang="zh-CN" sz="3600" b="1" dirty="0">
                <a:solidFill>
                  <a:schemeClr val="tx2"/>
                </a:solidFill>
                <a:latin typeface="Times New Roman" panose="02020603050405020304" pitchFamily="18" charset="0"/>
                <a:ea typeface="仿宋_GB2312" pitchFamily="49" charset="-122"/>
              </a:rPr>
              <a:t>=0</a:t>
            </a:r>
            <a:r>
              <a:rPr lang="zh-CN" altLang="en-US" sz="3600" b="1" dirty="0">
                <a:solidFill>
                  <a:schemeClr val="tx2"/>
                </a:solidFill>
                <a:latin typeface="Times New Roman" panose="02020603050405020304" pitchFamily="18" charset="0"/>
                <a:ea typeface="仿宋_GB2312" pitchFamily="49" charset="-122"/>
              </a:rPr>
              <a:t>），</a:t>
            </a:r>
            <a:r>
              <a:rPr lang="en-US" altLang="zh-CN" sz="3600" b="1" dirty="0">
                <a:solidFill>
                  <a:schemeClr val="tx2"/>
                </a:solidFill>
                <a:latin typeface="Times New Roman" panose="02020603050405020304" pitchFamily="18" charset="0"/>
                <a:ea typeface="仿宋_GB2312" pitchFamily="49" charset="-122"/>
              </a:rPr>
              <a:t>∴</a:t>
            </a:r>
            <a:r>
              <a:rPr lang="zh-CN" altLang="en-US" sz="3600" b="1" dirty="0">
                <a:solidFill>
                  <a:schemeClr val="tx2"/>
                </a:solidFill>
                <a:latin typeface="Times New Roman" panose="02020603050405020304" pitchFamily="18" charset="0"/>
                <a:ea typeface="仿宋_GB2312" pitchFamily="49" charset="-122"/>
              </a:rPr>
              <a:t>整个分子没有极性，电荷分布均匀，是非极性分子</a:t>
            </a:r>
            <a:endParaRPr lang="zh-CN" altLang="en-US" sz="3600" b="1" dirty="0">
              <a:solidFill>
                <a:schemeClr val="tx2"/>
              </a:solidFill>
              <a:latin typeface="Times New Roman" panose="02020603050405020304" pitchFamily="18" charset="0"/>
              <a:ea typeface="仿宋_GB2312" pitchFamily="49" charset="-122"/>
            </a:endParaRPr>
          </a:p>
        </p:txBody>
      </p:sp>
      <p:sp>
        <p:nvSpPr>
          <p:cNvPr id="123907" name="燕尾形箭头 123906"/>
          <p:cNvSpPr/>
          <p:nvPr/>
        </p:nvSpPr>
        <p:spPr>
          <a:xfrm rot="5400000">
            <a:off x="2324100" y="1743075"/>
            <a:ext cx="533400" cy="457200"/>
          </a:xfrm>
          <a:prstGeom prst="notchedRightArrow">
            <a:avLst>
              <a:gd name="adj1" fmla="val 50000"/>
              <a:gd name="adj2" fmla="val 29166"/>
            </a:avLst>
          </a:prstGeom>
          <a:solidFill>
            <a:srgbClr val="FFFF00"/>
          </a:solidFill>
          <a:ln w="9525" cap="flat" cmpd="sng">
            <a:solidFill>
              <a:srgbClr val="FFFF00"/>
            </a:solidFill>
            <a:prstDash val="solid"/>
            <a:miter/>
            <a:headEnd type="none" w="med" len="med"/>
            <a:tailEnd type="none" w="med" len="med"/>
          </a:ln>
        </p:spPr>
        <p:txBody>
          <a:bodyPr/>
          <a:p>
            <a:endParaRPr lang="zh-CN" altLang="en-US"/>
          </a:p>
        </p:txBody>
      </p:sp>
      <p:graphicFrame>
        <p:nvGraphicFramePr>
          <p:cNvPr id="123908" name="对象 123907"/>
          <p:cNvGraphicFramePr/>
          <p:nvPr/>
        </p:nvGraphicFramePr>
        <p:xfrm>
          <a:off x="1447800" y="2238375"/>
          <a:ext cx="2362200" cy="1387475"/>
        </p:xfrm>
        <a:graphic>
          <a:graphicData uri="http://schemas.openxmlformats.org/presentationml/2006/ole">
            <mc:AlternateContent xmlns:mc="http://schemas.openxmlformats.org/markup-compatibility/2006">
              <mc:Choice xmlns:v="urn:schemas-microsoft-com:vml" Requires="v">
                <p:oleObj spid="_x0000_s3076" name="" r:id="rId1" imgW="1200150" imgH="704850" progId="Paint.Picture">
                  <p:embed/>
                </p:oleObj>
              </mc:Choice>
              <mc:Fallback>
                <p:oleObj name="" r:id="rId1" imgW="1200150" imgH="704850" progId="Paint.Picture">
                  <p:embed/>
                  <p:pic>
                    <p:nvPicPr>
                      <p:cNvPr id="0" name="图片 3075"/>
                      <p:cNvPicPr/>
                      <p:nvPr/>
                    </p:nvPicPr>
                    <p:blipFill>
                      <a:blip r:embed="rId2">
                        <a:lum bright="12000"/>
                      </a:blip>
                      <a:stretch>
                        <a:fillRect/>
                      </a:stretch>
                    </p:blipFill>
                    <p:spPr>
                      <a:xfrm>
                        <a:off x="1447800" y="2238375"/>
                        <a:ext cx="2362200" cy="1387475"/>
                      </a:xfrm>
                      <a:prstGeom prst="rect">
                        <a:avLst/>
                      </a:prstGeom>
                      <a:noFill/>
                      <a:ln w="38100">
                        <a:noFill/>
                        <a:miter/>
                      </a:ln>
                    </p:spPr>
                  </p:pic>
                </p:oleObj>
              </mc:Fallback>
            </mc:AlternateContent>
          </a:graphicData>
        </a:graphic>
      </p:graphicFrame>
      <p:grpSp>
        <p:nvGrpSpPr>
          <p:cNvPr id="123927" name="组合 123926"/>
          <p:cNvGrpSpPr/>
          <p:nvPr/>
        </p:nvGrpSpPr>
        <p:grpSpPr>
          <a:xfrm>
            <a:off x="76200" y="333375"/>
            <a:ext cx="5181600" cy="1295400"/>
            <a:chOff x="240" y="432"/>
            <a:chExt cx="3264" cy="816"/>
          </a:xfrm>
        </p:grpSpPr>
        <p:grpSp>
          <p:nvGrpSpPr>
            <p:cNvPr id="123928" name="组合 123927"/>
            <p:cNvGrpSpPr/>
            <p:nvPr/>
          </p:nvGrpSpPr>
          <p:grpSpPr>
            <a:xfrm>
              <a:off x="384" y="576"/>
              <a:ext cx="624" cy="624"/>
              <a:chOff x="384" y="576"/>
              <a:chExt cx="624" cy="624"/>
            </a:xfrm>
          </p:grpSpPr>
          <p:sp>
            <p:nvSpPr>
              <p:cNvPr id="123929" name="椭圆 123928"/>
              <p:cNvSpPr/>
              <p:nvPr/>
            </p:nvSpPr>
            <p:spPr>
              <a:xfrm>
                <a:off x="384" y="576"/>
                <a:ext cx="624" cy="624"/>
              </a:xfrm>
              <a:prstGeom prst="ellipse">
                <a:avLst/>
              </a:prstGeom>
              <a:gradFill rotWithShape="0">
                <a:gsLst>
                  <a:gs pos="0">
                    <a:srgbClr val="CC00CC"/>
                  </a:gs>
                  <a:gs pos="100000">
                    <a:srgbClr val="CC00CC">
                      <a:gamma/>
                      <a:shade val="36078"/>
                      <a:invGamma/>
                    </a:srgbClr>
                  </a:gs>
                </a:gsLst>
                <a:lin ang="5400000" scaled="1"/>
                <a:tileRect/>
              </a:gradFill>
              <a:ln w="9525">
                <a:noFill/>
              </a:ln>
            </p:spPr>
            <p:txBody>
              <a:bodyPr/>
              <a:p>
                <a:endParaRPr lang="zh-CN" altLang="en-US"/>
              </a:p>
            </p:txBody>
          </p:sp>
          <p:sp>
            <p:nvSpPr>
              <p:cNvPr id="123930" name="文本框 123929"/>
              <p:cNvSpPr txBox="1"/>
              <p:nvPr/>
            </p:nvSpPr>
            <p:spPr>
              <a:xfrm>
                <a:off x="528" y="672"/>
                <a:ext cx="384"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sp>
          <p:nvSpPr>
            <p:cNvPr id="123931" name="椭圆 123930"/>
            <p:cNvSpPr/>
            <p:nvPr/>
          </p:nvSpPr>
          <p:spPr>
            <a:xfrm>
              <a:off x="528"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2" name="椭圆 123931"/>
            <p:cNvSpPr/>
            <p:nvPr/>
          </p:nvSpPr>
          <p:spPr>
            <a:xfrm>
              <a:off x="720"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3" name="椭圆 123932"/>
            <p:cNvSpPr/>
            <p:nvPr/>
          </p:nvSpPr>
          <p:spPr>
            <a:xfrm>
              <a:off x="240"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4" name="椭圆 123933"/>
            <p:cNvSpPr/>
            <p:nvPr/>
          </p:nvSpPr>
          <p:spPr>
            <a:xfrm>
              <a:off x="1104"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nvGrpSpPr>
            <p:cNvPr id="123935" name="组合 123934"/>
            <p:cNvGrpSpPr/>
            <p:nvPr/>
          </p:nvGrpSpPr>
          <p:grpSpPr>
            <a:xfrm>
              <a:off x="2688" y="576"/>
              <a:ext cx="624" cy="624"/>
              <a:chOff x="2688" y="576"/>
              <a:chExt cx="624" cy="624"/>
            </a:xfrm>
          </p:grpSpPr>
          <p:sp>
            <p:nvSpPr>
              <p:cNvPr id="123936" name="椭圆 123935"/>
              <p:cNvSpPr/>
              <p:nvPr/>
            </p:nvSpPr>
            <p:spPr>
              <a:xfrm>
                <a:off x="2688" y="576"/>
                <a:ext cx="624" cy="624"/>
              </a:xfrm>
              <a:prstGeom prst="ellipse">
                <a:avLst/>
              </a:prstGeom>
              <a:gradFill rotWithShape="0">
                <a:gsLst>
                  <a:gs pos="0">
                    <a:srgbClr val="CC00CC"/>
                  </a:gs>
                  <a:gs pos="100000">
                    <a:srgbClr val="CC00CC">
                      <a:gamma/>
                      <a:shade val="36078"/>
                      <a:invGamma/>
                    </a:srgbClr>
                  </a:gs>
                </a:gsLst>
                <a:lin ang="5400000" scaled="1"/>
                <a:tileRect/>
              </a:gradFill>
              <a:ln w="9525">
                <a:noFill/>
              </a:ln>
            </p:spPr>
            <p:txBody>
              <a:bodyPr/>
              <a:p>
                <a:endParaRPr lang="zh-CN" altLang="en-US"/>
              </a:p>
            </p:txBody>
          </p:sp>
          <p:sp>
            <p:nvSpPr>
              <p:cNvPr id="123937" name="文本框 123936"/>
              <p:cNvSpPr txBox="1"/>
              <p:nvPr/>
            </p:nvSpPr>
            <p:spPr>
              <a:xfrm>
                <a:off x="2832" y="672"/>
                <a:ext cx="384"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sp>
          <p:nvSpPr>
            <p:cNvPr id="123938" name="椭圆 123937"/>
            <p:cNvSpPr/>
            <p:nvPr/>
          </p:nvSpPr>
          <p:spPr>
            <a:xfrm>
              <a:off x="2832"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9" name="椭圆 123938"/>
            <p:cNvSpPr/>
            <p:nvPr/>
          </p:nvSpPr>
          <p:spPr>
            <a:xfrm>
              <a:off x="3024"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0" name="椭圆 123939"/>
            <p:cNvSpPr/>
            <p:nvPr/>
          </p:nvSpPr>
          <p:spPr>
            <a:xfrm>
              <a:off x="2448"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1" name="椭圆 123940"/>
            <p:cNvSpPr/>
            <p:nvPr/>
          </p:nvSpPr>
          <p:spPr>
            <a:xfrm>
              <a:off x="2448"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2" name="椭圆 123941"/>
            <p:cNvSpPr/>
            <p:nvPr/>
          </p:nvSpPr>
          <p:spPr>
            <a:xfrm>
              <a:off x="3408"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3" name="椭圆 123942"/>
            <p:cNvSpPr/>
            <p:nvPr/>
          </p:nvSpPr>
          <p:spPr>
            <a:xfrm>
              <a:off x="2304" y="67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4" name="椭圆 123943"/>
            <p:cNvSpPr/>
            <p:nvPr/>
          </p:nvSpPr>
          <p:spPr>
            <a:xfrm>
              <a:off x="2304" y="864"/>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5" name="椭圆 123944"/>
            <p:cNvSpPr/>
            <p:nvPr/>
          </p:nvSpPr>
          <p:spPr>
            <a:xfrm>
              <a:off x="1248" y="67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6" name="椭圆 123945"/>
            <p:cNvSpPr/>
            <p:nvPr/>
          </p:nvSpPr>
          <p:spPr>
            <a:xfrm>
              <a:off x="1248" y="91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nvGrpSpPr>
            <p:cNvPr id="123947" name="组合 123946"/>
            <p:cNvGrpSpPr/>
            <p:nvPr/>
          </p:nvGrpSpPr>
          <p:grpSpPr>
            <a:xfrm>
              <a:off x="1440" y="480"/>
              <a:ext cx="768" cy="768"/>
              <a:chOff x="1392" y="816"/>
              <a:chExt cx="768" cy="768"/>
            </a:xfrm>
          </p:grpSpPr>
          <p:sp>
            <p:nvSpPr>
              <p:cNvPr id="123948" name="椭圆 123947"/>
              <p:cNvSpPr/>
              <p:nvPr/>
            </p:nvSpPr>
            <p:spPr>
              <a:xfrm>
                <a:off x="1392" y="816"/>
                <a:ext cx="768" cy="768"/>
              </a:xfrm>
              <a:prstGeom prst="ellipse">
                <a:avLst/>
              </a:prstGeom>
              <a:gradFill rotWithShape="0">
                <a:gsLst>
                  <a:gs pos="0">
                    <a:srgbClr val="FF9966"/>
                  </a:gs>
                  <a:gs pos="100000">
                    <a:srgbClr val="FF9966">
                      <a:gamma/>
                      <a:shade val="36078"/>
                      <a:invGamma/>
                    </a:srgbClr>
                  </a:gs>
                </a:gsLst>
                <a:lin ang="5400000" scaled="1"/>
                <a:tileRect/>
              </a:gradFill>
              <a:ln w="9525" cap="flat" cmpd="sng">
                <a:solidFill>
                  <a:srgbClr val="FF9966"/>
                </a:solidFill>
                <a:prstDash val="solid"/>
                <a:headEnd type="none" w="med" len="med"/>
                <a:tailEnd type="none" w="med" len="med"/>
              </a:ln>
            </p:spPr>
            <p:txBody>
              <a:bodyPr/>
              <a:p>
                <a:endParaRPr lang="zh-CN" altLang="en-US"/>
              </a:p>
            </p:txBody>
          </p:sp>
          <p:sp>
            <p:nvSpPr>
              <p:cNvPr id="123949" name="文本框 123948"/>
              <p:cNvSpPr txBox="1"/>
              <p:nvPr/>
            </p:nvSpPr>
            <p:spPr>
              <a:xfrm>
                <a:off x="1632" y="1008"/>
                <a:ext cx="288"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C</a:t>
                </a:r>
                <a:endParaRPr lang="en-US" altLang="zh-CN" sz="3600" b="1">
                  <a:latin typeface="Times New Roman" panose="02020603050405020304" pitchFamily="18" charset="0"/>
                  <a:ea typeface="仿宋_GB2312" pitchFamily="49" charset="-122"/>
                </a:endParaRPr>
              </a:p>
            </p:txBody>
          </p:sp>
        </p:grpSp>
        <p:sp>
          <p:nvSpPr>
            <p:cNvPr id="123950" name="椭圆 123949"/>
            <p:cNvSpPr/>
            <p:nvPr/>
          </p:nvSpPr>
          <p:spPr>
            <a:xfrm>
              <a:off x="3408"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51" name="椭圆 123950"/>
            <p:cNvSpPr/>
            <p:nvPr/>
          </p:nvSpPr>
          <p:spPr>
            <a:xfrm>
              <a:off x="240"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52" name="椭圆 123951"/>
            <p:cNvSpPr/>
            <p:nvPr/>
          </p:nvSpPr>
          <p:spPr>
            <a:xfrm>
              <a:off x="1104" y="91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3927"/>
                                        </p:tgtEl>
                                        <p:attrNameLst>
                                          <p:attrName>style.visibility</p:attrName>
                                        </p:attrNameLst>
                                      </p:cBhvr>
                                      <p:to>
                                        <p:strVal val="visible"/>
                                      </p:to>
                                    </p:set>
                                    <p:animEffect transition="in" filter="fade">
                                      <p:cBhvr>
                                        <p:cTn id="7" dur="2000"/>
                                        <p:tgtEl>
                                          <p:spTgt spid="123927"/>
                                        </p:tgtEl>
                                      </p:cBhvr>
                                    </p:animEffect>
                                    <p:anim calcmode="lin" valueType="num">
                                      <p:cBhvr>
                                        <p:cTn id="8" dur="2000" fill="hold"/>
                                        <p:tgtEl>
                                          <p:spTgt spid="123927"/>
                                        </p:tgtEl>
                                        <p:attrNameLst>
                                          <p:attrName>style.rotation</p:attrName>
                                        </p:attrNameLst>
                                      </p:cBhvr>
                                      <p:tavLst>
                                        <p:tav tm="0">
                                          <p:val>
                                            <p:fltVal val="720.000000"/>
                                          </p:val>
                                        </p:tav>
                                        <p:tav tm="100000">
                                          <p:val>
                                            <p:fltVal val="0.000000"/>
                                          </p:val>
                                        </p:tav>
                                      </p:tavLst>
                                    </p:anim>
                                    <p:anim calcmode="lin" valueType="num">
                                      <p:cBhvr>
                                        <p:cTn id="9" dur="2000" fill="hold"/>
                                        <p:tgtEl>
                                          <p:spTgt spid="123927"/>
                                        </p:tgtEl>
                                        <p:attrNameLst>
                                          <p:attrName>ppt_h</p:attrName>
                                        </p:attrNameLst>
                                      </p:cBhvr>
                                      <p:tavLst>
                                        <p:tav tm="0">
                                          <p:val>
                                            <p:fltVal val="0.000000"/>
                                          </p:val>
                                        </p:tav>
                                        <p:tav tm="100000">
                                          <p:val>
                                            <p:strVal val="#ppt_h"/>
                                          </p:val>
                                        </p:tav>
                                      </p:tavLst>
                                    </p:anim>
                                    <p:anim calcmode="lin" valueType="num">
                                      <p:cBhvr>
                                        <p:cTn id="10" dur="2000" fill="hold"/>
                                        <p:tgtEl>
                                          <p:spTgt spid="123927"/>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23907"/>
                                        </p:tgtEl>
                                        <p:attrNameLst>
                                          <p:attrName>style.visibility</p:attrName>
                                        </p:attrNameLst>
                                      </p:cBhvr>
                                      <p:to>
                                        <p:strVal val="visible"/>
                                      </p:to>
                                    </p:set>
                                    <p:anim calcmode="lin" valueType="num">
                                      <p:cBhvr additive="base">
                                        <p:cTn id="15" dur="500" fill="hold"/>
                                        <p:tgtEl>
                                          <p:spTgt spid="123907"/>
                                        </p:tgtEl>
                                        <p:attrNameLst>
                                          <p:attrName>ppt_x</p:attrName>
                                        </p:attrNameLst>
                                      </p:cBhvr>
                                      <p:tavLst>
                                        <p:tav tm="0">
                                          <p:val>
                                            <p:strVal val="#ppt_x"/>
                                          </p:val>
                                        </p:tav>
                                        <p:tav tm="100000">
                                          <p:val>
                                            <p:strVal val="#ppt_x"/>
                                          </p:val>
                                        </p:tav>
                                      </p:tavLst>
                                    </p:anim>
                                    <p:anim calcmode="lin" valueType="num">
                                      <p:cBhvr additive="base">
                                        <p:cTn id="16" dur="500" fill="hold"/>
                                        <p:tgtEl>
                                          <p:spTgt spid="12390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3908"/>
                                        </p:tgtEl>
                                        <p:attrNameLst>
                                          <p:attrName>style.visibility</p:attrName>
                                        </p:attrNameLst>
                                      </p:cBhvr>
                                      <p:to>
                                        <p:strVal val="visible"/>
                                      </p:to>
                                    </p:set>
                                    <p:animEffect transition="in" filter="blinds(horizontal)">
                                      <p:cBhvr>
                                        <p:cTn id="21" dur="500"/>
                                        <p:tgtEl>
                                          <p:spTgt spid="12390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3906"/>
                                        </p:tgtEl>
                                        <p:attrNameLst>
                                          <p:attrName>style.visibility</p:attrName>
                                        </p:attrNameLst>
                                      </p:cBhvr>
                                      <p:to>
                                        <p:strVal val="visible"/>
                                      </p:to>
                                    </p:set>
                                    <p:anim calcmode="lin" valueType="num">
                                      <p:cBhvr additive="base">
                                        <p:cTn id="26" dur="500" fill="hold"/>
                                        <p:tgtEl>
                                          <p:spTgt spid="123906"/>
                                        </p:tgtEl>
                                        <p:attrNameLst>
                                          <p:attrName>ppt_x</p:attrName>
                                        </p:attrNameLst>
                                      </p:cBhvr>
                                      <p:tavLst>
                                        <p:tav tm="0">
                                          <p:val>
                                            <p:strVal val="1+#ppt_w/2"/>
                                          </p:val>
                                        </p:tav>
                                        <p:tav tm="100000">
                                          <p:val>
                                            <p:strVal val="#ppt_x"/>
                                          </p:val>
                                        </p:tav>
                                      </p:tavLst>
                                    </p:anim>
                                    <p:anim calcmode="lin" valueType="num">
                                      <p:cBhvr additive="base">
                                        <p:cTn id="27" dur="500" fill="hold"/>
                                        <p:tgtEl>
                                          <p:spTgt spid="1239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4930" name="组合 124929"/>
          <p:cNvGrpSpPr/>
          <p:nvPr/>
        </p:nvGrpSpPr>
        <p:grpSpPr>
          <a:xfrm>
            <a:off x="533400" y="0"/>
            <a:ext cx="2895600" cy="2851150"/>
            <a:chOff x="336" y="0"/>
            <a:chExt cx="1824" cy="1796"/>
          </a:xfrm>
        </p:grpSpPr>
        <p:grpSp>
          <p:nvGrpSpPr>
            <p:cNvPr id="124931" name="组合 124930"/>
            <p:cNvGrpSpPr/>
            <p:nvPr/>
          </p:nvGrpSpPr>
          <p:grpSpPr>
            <a:xfrm>
              <a:off x="336" y="528"/>
              <a:ext cx="480" cy="404"/>
              <a:chOff x="336" y="528"/>
              <a:chExt cx="480" cy="404"/>
            </a:xfrm>
          </p:grpSpPr>
          <p:sp>
            <p:nvSpPr>
              <p:cNvPr id="124932" name="椭圆 124931"/>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33" name="文本框 124932"/>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4934" name="椭圆 124933"/>
            <p:cNvSpPr/>
            <p:nvPr/>
          </p:nvSpPr>
          <p:spPr>
            <a:xfrm>
              <a:off x="1056" y="288"/>
              <a:ext cx="912" cy="864"/>
            </a:xfrm>
            <a:prstGeom prst="ellipse">
              <a:avLst/>
            </a:prstGeom>
            <a:gradFill rotWithShape="0">
              <a:gsLst>
                <a:gs pos="0">
                  <a:srgbClr val="CC00CC"/>
                </a:gs>
                <a:gs pos="100000">
                  <a:srgbClr val="CC00CC">
                    <a:gamma/>
                    <a:shade val="46275"/>
                    <a:invGamma/>
                  </a:srgbClr>
                </a:gs>
              </a:gsLst>
              <a:path path="shape">
                <a:fillToRect l="50000" t="50000" r="50000" b="50000"/>
              </a:path>
              <a:tileRect/>
            </a:gradFill>
            <a:ln w="9525">
              <a:noFill/>
            </a:ln>
          </p:spPr>
          <p:txBody>
            <a:bodyPr/>
            <a:p>
              <a:endParaRPr lang="zh-CN" altLang="en-US"/>
            </a:p>
          </p:txBody>
        </p:sp>
        <p:sp>
          <p:nvSpPr>
            <p:cNvPr id="124935" name="文本框 124934"/>
            <p:cNvSpPr txBox="1"/>
            <p:nvPr/>
          </p:nvSpPr>
          <p:spPr>
            <a:xfrm>
              <a:off x="1344" y="528"/>
              <a:ext cx="562"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nvGrpSpPr>
            <p:cNvPr id="124936" name="组合 124935"/>
            <p:cNvGrpSpPr/>
            <p:nvPr/>
          </p:nvGrpSpPr>
          <p:grpSpPr>
            <a:xfrm>
              <a:off x="1296" y="1392"/>
              <a:ext cx="480" cy="404"/>
              <a:chOff x="336" y="528"/>
              <a:chExt cx="480" cy="404"/>
            </a:xfrm>
          </p:grpSpPr>
          <p:sp>
            <p:nvSpPr>
              <p:cNvPr id="124937" name="椭圆 12493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38" name="文本框 124937"/>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4939" name="椭圆 124938"/>
            <p:cNvSpPr/>
            <p:nvPr/>
          </p:nvSpPr>
          <p:spPr>
            <a:xfrm>
              <a:off x="864" y="576"/>
              <a:ext cx="144" cy="144"/>
            </a:xfrm>
            <a:prstGeom prst="ellipse">
              <a:avLst/>
            </a:prstGeom>
            <a:solidFill>
              <a:srgbClr val="FFFF00"/>
            </a:solidFill>
            <a:ln w="9525">
              <a:noFill/>
            </a:ln>
          </p:spPr>
          <p:txBody>
            <a:bodyPr/>
            <a:p>
              <a:endParaRPr lang="zh-CN" altLang="en-US"/>
            </a:p>
          </p:txBody>
        </p:sp>
        <p:sp>
          <p:nvSpPr>
            <p:cNvPr id="124940" name="椭圆 124939"/>
            <p:cNvSpPr/>
            <p:nvPr/>
          </p:nvSpPr>
          <p:spPr>
            <a:xfrm>
              <a:off x="1344" y="1200"/>
              <a:ext cx="144" cy="144"/>
            </a:xfrm>
            <a:prstGeom prst="ellipse">
              <a:avLst/>
            </a:prstGeom>
            <a:solidFill>
              <a:srgbClr val="FFFF00"/>
            </a:solidFill>
            <a:ln w="9525">
              <a:noFill/>
            </a:ln>
          </p:spPr>
          <p:txBody>
            <a:bodyPr/>
            <a:p>
              <a:endParaRPr lang="zh-CN" altLang="en-US"/>
            </a:p>
          </p:txBody>
        </p:sp>
        <p:sp>
          <p:nvSpPr>
            <p:cNvPr id="124941" name="椭圆 124940"/>
            <p:cNvSpPr/>
            <p:nvPr/>
          </p:nvSpPr>
          <p:spPr>
            <a:xfrm>
              <a:off x="1584" y="1200"/>
              <a:ext cx="144" cy="144"/>
            </a:xfrm>
            <a:prstGeom prst="ellipse">
              <a:avLst/>
            </a:prstGeom>
            <a:solidFill>
              <a:srgbClr val="FF3399"/>
            </a:solidFill>
            <a:ln w="9525">
              <a:noFill/>
            </a:ln>
          </p:spPr>
          <p:txBody>
            <a:bodyPr/>
            <a:p>
              <a:endParaRPr lang="zh-CN" altLang="en-US"/>
            </a:p>
          </p:txBody>
        </p:sp>
        <p:sp>
          <p:nvSpPr>
            <p:cNvPr id="124942" name="椭圆 124941"/>
            <p:cNvSpPr/>
            <p:nvPr/>
          </p:nvSpPr>
          <p:spPr>
            <a:xfrm>
              <a:off x="864" y="768"/>
              <a:ext cx="144" cy="144"/>
            </a:xfrm>
            <a:prstGeom prst="ellipse">
              <a:avLst/>
            </a:prstGeom>
            <a:solidFill>
              <a:srgbClr val="FF3399"/>
            </a:solidFill>
            <a:ln w="9525">
              <a:noFill/>
            </a:ln>
          </p:spPr>
          <p:txBody>
            <a:bodyPr/>
            <a:p>
              <a:endParaRPr lang="zh-CN" altLang="en-US"/>
            </a:p>
          </p:txBody>
        </p:sp>
        <p:sp>
          <p:nvSpPr>
            <p:cNvPr id="124943" name="椭圆 124942"/>
            <p:cNvSpPr/>
            <p:nvPr/>
          </p:nvSpPr>
          <p:spPr>
            <a:xfrm>
              <a:off x="2016" y="816"/>
              <a:ext cx="144" cy="144"/>
            </a:xfrm>
            <a:prstGeom prst="ellipse">
              <a:avLst/>
            </a:prstGeom>
            <a:solidFill>
              <a:srgbClr val="FF3399"/>
            </a:solidFill>
            <a:ln w="9525">
              <a:noFill/>
            </a:ln>
          </p:spPr>
          <p:txBody>
            <a:bodyPr/>
            <a:p>
              <a:endParaRPr lang="zh-CN" altLang="en-US"/>
            </a:p>
          </p:txBody>
        </p:sp>
        <p:sp>
          <p:nvSpPr>
            <p:cNvPr id="124944" name="椭圆 124943"/>
            <p:cNvSpPr/>
            <p:nvPr/>
          </p:nvSpPr>
          <p:spPr>
            <a:xfrm>
              <a:off x="2016" y="576"/>
              <a:ext cx="144" cy="144"/>
            </a:xfrm>
            <a:prstGeom prst="ellipse">
              <a:avLst/>
            </a:prstGeom>
            <a:solidFill>
              <a:srgbClr val="FF3399"/>
            </a:solidFill>
            <a:ln w="9525">
              <a:noFill/>
            </a:ln>
          </p:spPr>
          <p:txBody>
            <a:bodyPr/>
            <a:p>
              <a:endParaRPr lang="zh-CN" altLang="en-US"/>
            </a:p>
          </p:txBody>
        </p:sp>
        <p:sp>
          <p:nvSpPr>
            <p:cNvPr id="124945" name="椭圆 124944"/>
            <p:cNvSpPr/>
            <p:nvPr/>
          </p:nvSpPr>
          <p:spPr>
            <a:xfrm>
              <a:off x="1536" y="0"/>
              <a:ext cx="144" cy="144"/>
            </a:xfrm>
            <a:prstGeom prst="ellipse">
              <a:avLst/>
            </a:prstGeom>
            <a:solidFill>
              <a:srgbClr val="FF3399"/>
            </a:solidFill>
            <a:ln w="9525">
              <a:noFill/>
            </a:ln>
          </p:spPr>
          <p:txBody>
            <a:bodyPr/>
            <a:p>
              <a:endParaRPr lang="zh-CN" altLang="en-US"/>
            </a:p>
          </p:txBody>
        </p:sp>
        <p:sp>
          <p:nvSpPr>
            <p:cNvPr id="124946" name="椭圆 124945"/>
            <p:cNvSpPr/>
            <p:nvPr/>
          </p:nvSpPr>
          <p:spPr>
            <a:xfrm>
              <a:off x="1248" y="0"/>
              <a:ext cx="144" cy="144"/>
            </a:xfrm>
            <a:prstGeom prst="ellipse">
              <a:avLst/>
            </a:prstGeom>
            <a:solidFill>
              <a:srgbClr val="FF3399"/>
            </a:solidFill>
            <a:ln w="9525">
              <a:noFill/>
            </a:ln>
          </p:spPr>
          <p:txBody>
            <a:bodyPr/>
            <a:p>
              <a:endParaRPr lang="zh-CN" altLang="en-US"/>
            </a:p>
          </p:txBody>
        </p:sp>
      </p:grpSp>
      <p:sp>
        <p:nvSpPr>
          <p:cNvPr id="124947" name="燕尾形箭头 124946"/>
          <p:cNvSpPr/>
          <p:nvPr/>
        </p:nvSpPr>
        <p:spPr>
          <a:xfrm>
            <a:off x="4038600" y="381000"/>
            <a:ext cx="1447800" cy="457200"/>
          </a:xfrm>
          <a:prstGeom prst="notchedRightArrow">
            <a:avLst>
              <a:gd name="adj1" fmla="val 50000"/>
              <a:gd name="adj2" fmla="val 79166"/>
            </a:avLst>
          </a:prstGeom>
          <a:solidFill>
            <a:srgbClr val="66FF66"/>
          </a:solidFill>
          <a:ln w="9525">
            <a:noFill/>
          </a:ln>
        </p:spPr>
        <p:txBody>
          <a:bodyPr/>
          <a:p>
            <a:endParaRPr lang="zh-CN" altLang="en-US"/>
          </a:p>
        </p:txBody>
      </p:sp>
      <p:sp>
        <p:nvSpPr>
          <p:cNvPr id="124948" name="燕尾形箭头 124947"/>
          <p:cNvSpPr/>
          <p:nvPr/>
        </p:nvSpPr>
        <p:spPr>
          <a:xfrm rot="5400000">
            <a:off x="6934200" y="1447800"/>
            <a:ext cx="609600" cy="457200"/>
          </a:xfrm>
          <a:prstGeom prst="notchedRightArrow">
            <a:avLst>
              <a:gd name="adj1" fmla="val 50000"/>
              <a:gd name="adj2" fmla="val 33333"/>
            </a:avLst>
          </a:prstGeom>
          <a:solidFill>
            <a:srgbClr val="66FF66"/>
          </a:solidFill>
          <a:ln w="9525">
            <a:noFill/>
          </a:ln>
        </p:spPr>
        <p:txBody>
          <a:bodyPr/>
          <a:p>
            <a:endParaRPr lang="zh-CN" altLang="en-US"/>
          </a:p>
        </p:txBody>
      </p:sp>
      <p:sp>
        <p:nvSpPr>
          <p:cNvPr id="124949" name="下弧形箭头 124948"/>
          <p:cNvSpPr/>
          <p:nvPr/>
        </p:nvSpPr>
        <p:spPr>
          <a:xfrm>
            <a:off x="6934200" y="5270500"/>
            <a:ext cx="838200" cy="381000"/>
          </a:xfrm>
          <a:prstGeom prst="curvedUpArrow">
            <a:avLst>
              <a:gd name="adj1" fmla="val 2039"/>
              <a:gd name="adj2" fmla="val 45304"/>
              <a:gd name="adj3" fmla="val 33333"/>
            </a:avLst>
          </a:prstGeom>
          <a:solidFill>
            <a:srgbClr val="FFFF66"/>
          </a:solidFill>
          <a:ln w="38100" cap="flat" cmpd="sng">
            <a:solidFill>
              <a:srgbClr val="FFFF66"/>
            </a:solidFill>
            <a:prstDash val="solid"/>
            <a:miter/>
            <a:headEnd type="none" w="med" len="med"/>
            <a:tailEnd type="none" w="med" len="med"/>
          </a:ln>
        </p:spPr>
        <p:txBody>
          <a:bodyPr/>
          <a:p>
            <a:endParaRPr lang="zh-CN" altLang="en-US"/>
          </a:p>
        </p:txBody>
      </p:sp>
      <p:sp>
        <p:nvSpPr>
          <p:cNvPr id="124950" name="文本框 124949"/>
          <p:cNvSpPr txBox="1"/>
          <p:nvPr/>
        </p:nvSpPr>
        <p:spPr>
          <a:xfrm>
            <a:off x="6629400" y="5803900"/>
            <a:ext cx="1903413" cy="579438"/>
          </a:xfrm>
          <a:prstGeom prst="rect">
            <a:avLst/>
          </a:prstGeom>
          <a:noFill/>
          <a:ln w="9525">
            <a:noFill/>
          </a:ln>
        </p:spPr>
        <p:txBody>
          <a:bodyPr>
            <a:spAutoFit/>
          </a:bodyPr>
          <a:p>
            <a:pPr>
              <a:spcBef>
                <a:spcPct val="50000"/>
              </a:spcBef>
            </a:pPr>
            <a:r>
              <a:rPr lang="en-US" altLang="zh-CN" sz="3200" b="1">
                <a:latin typeface="Times New Roman" panose="02020603050405020304" pitchFamily="18" charset="0"/>
                <a:ea typeface="仿宋_GB2312" pitchFamily="49" charset="-122"/>
              </a:rPr>
              <a:t>104º30</a:t>
            </a:r>
            <a:r>
              <a:rPr lang="zh-CN" altLang="en-US" sz="3200" b="1" baseline="30000">
                <a:latin typeface="Times New Roman" panose="02020603050405020304" pitchFamily="18" charset="0"/>
                <a:ea typeface="仿宋_GB2312" pitchFamily="49" charset="-122"/>
              </a:rPr>
              <a:t>＇</a:t>
            </a:r>
            <a:endParaRPr lang="zh-CN" altLang="en-US" sz="3200" b="1" baseline="30000">
              <a:latin typeface="Times New Roman" panose="02020603050405020304" pitchFamily="18" charset="0"/>
              <a:ea typeface="仿宋_GB2312" pitchFamily="49" charset="-122"/>
            </a:endParaRPr>
          </a:p>
        </p:txBody>
      </p:sp>
      <p:grpSp>
        <p:nvGrpSpPr>
          <p:cNvPr id="124951" name="组合 124950"/>
          <p:cNvGrpSpPr/>
          <p:nvPr/>
        </p:nvGrpSpPr>
        <p:grpSpPr>
          <a:xfrm>
            <a:off x="6096000" y="4584700"/>
            <a:ext cx="2590800" cy="1524000"/>
            <a:chOff x="2832" y="1248"/>
            <a:chExt cx="1632" cy="960"/>
          </a:xfrm>
        </p:grpSpPr>
        <p:sp>
          <p:nvSpPr>
            <p:cNvPr id="124952" name="椭圆 124951"/>
            <p:cNvSpPr/>
            <p:nvPr/>
          </p:nvSpPr>
          <p:spPr>
            <a:xfrm>
              <a:off x="3360" y="1248"/>
              <a:ext cx="528" cy="528"/>
            </a:xfrm>
            <a:prstGeom prst="ellipse">
              <a:avLst/>
            </a:prstGeom>
            <a:gradFill rotWithShape="0">
              <a:gsLst>
                <a:gs pos="0">
                  <a:srgbClr val="CC00CC"/>
                </a:gs>
                <a:gs pos="100000">
                  <a:srgbClr val="CC00CC">
                    <a:gamma/>
                    <a:shade val="46275"/>
                    <a:invGamma/>
                  </a:srgbClr>
                </a:gs>
              </a:gsLst>
              <a:path path="shape">
                <a:fillToRect l="50000" t="50000" r="50000" b="50000"/>
              </a:path>
              <a:tileRect/>
            </a:gradFill>
            <a:ln w="9525">
              <a:noFill/>
            </a:ln>
          </p:spPr>
          <p:txBody>
            <a:bodyPr/>
            <a:p>
              <a:endParaRPr lang="zh-CN" altLang="en-US"/>
            </a:p>
          </p:txBody>
        </p:sp>
        <p:sp>
          <p:nvSpPr>
            <p:cNvPr id="124953" name="椭圆 124952"/>
            <p:cNvSpPr/>
            <p:nvPr/>
          </p:nvSpPr>
          <p:spPr>
            <a:xfrm>
              <a:off x="2832" y="2016"/>
              <a:ext cx="192" cy="192"/>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4954" name="椭圆 124953"/>
            <p:cNvSpPr/>
            <p:nvPr/>
          </p:nvSpPr>
          <p:spPr>
            <a:xfrm>
              <a:off x="4272" y="2016"/>
              <a:ext cx="192" cy="192"/>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4955" name="直接连接符 124954"/>
            <p:cNvSpPr/>
            <p:nvPr/>
          </p:nvSpPr>
          <p:spPr>
            <a:xfrm>
              <a:off x="3360" y="1584"/>
              <a:ext cx="0" cy="0"/>
            </a:xfrm>
            <a:prstGeom prst="line">
              <a:avLst/>
            </a:prstGeom>
            <a:ln w="9525" cap="flat" cmpd="sng">
              <a:solidFill>
                <a:schemeClr val="tx1"/>
              </a:solidFill>
              <a:prstDash val="solid"/>
              <a:headEnd type="none" w="med" len="med"/>
              <a:tailEnd type="none" w="med" len="med"/>
            </a:ln>
          </p:spPr>
        </p:sp>
        <p:sp>
          <p:nvSpPr>
            <p:cNvPr id="124956" name="直接连接符 124955"/>
            <p:cNvSpPr/>
            <p:nvPr/>
          </p:nvSpPr>
          <p:spPr>
            <a:xfrm rot="4560000" flipH="1">
              <a:off x="3824" y="1645"/>
              <a:ext cx="480" cy="384"/>
            </a:xfrm>
            <a:prstGeom prst="line">
              <a:avLst/>
            </a:prstGeom>
            <a:ln w="76200" cap="flat" cmpd="sng">
              <a:solidFill>
                <a:srgbClr val="33CCCC"/>
              </a:solidFill>
              <a:prstDash val="solid"/>
              <a:headEnd type="none" w="med" len="med"/>
              <a:tailEnd type="none" w="med" len="med"/>
            </a:ln>
          </p:spPr>
        </p:sp>
        <p:sp>
          <p:nvSpPr>
            <p:cNvPr id="124957" name="直接连接符 124956"/>
            <p:cNvSpPr/>
            <p:nvPr/>
          </p:nvSpPr>
          <p:spPr>
            <a:xfrm rot="4560000">
              <a:off x="3023" y="1579"/>
              <a:ext cx="267" cy="480"/>
            </a:xfrm>
            <a:prstGeom prst="line">
              <a:avLst/>
            </a:prstGeom>
            <a:ln w="76200" cap="flat" cmpd="sng">
              <a:solidFill>
                <a:srgbClr val="33CCCC"/>
              </a:solidFill>
              <a:prstDash val="solid"/>
              <a:headEnd type="none" w="med" len="med"/>
              <a:tailEnd type="none" w="med" len="med"/>
            </a:ln>
          </p:spPr>
        </p:sp>
      </p:grpSp>
      <p:sp>
        <p:nvSpPr>
          <p:cNvPr id="124958" name="直接连接符 124957"/>
          <p:cNvSpPr/>
          <p:nvPr/>
        </p:nvSpPr>
        <p:spPr>
          <a:xfrm flipV="1">
            <a:off x="5943600" y="4203700"/>
            <a:ext cx="1371600" cy="1219200"/>
          </a:xfrm>
          <a:prstGeom prst="line">
            <a:avLst/>
          </a:prstGeom>
          <a:ln w="38100" cap="flat" cmpd="sng">
            <a:solidFill>
              <a:srgbClr val="00FF00"/>
            </a:solidFill>
            <a:prstDash val="solid"/>
            <a:headEnd type="none" w="med" len="med"/>
            <a:tailEnd type="triangle" w="med" len="med"/>
          </a:ln>
        </p:spPr>
      </p:sp>
      <p:sp>
        <p:nvSpPr>
          <p:cNvPr id="124959" name="直接连接符 124958"/>
          <p:cNvSpPr/>
          <p:nvPr/>
        </p:nvSpPr>
        <p:spPr>
          <a:xfrm flipH="1" flipV="1">
            <a:off x="7315200" y="4203700"/>
            <a:ext cx="1600200" cy="1295400"/>
          </a:xfrm>
          <a:prstGeom prst="line">
            <a:avLst/>
          </a:prstGeom>
          <a:ln w="38100" cap="flat" cmpd="sng">
            <a:solidFill>
              <a:srgbClr val="00FF00"/>
            </a:solidFill>
            <a:prstDash val="solid"/>
            <a:headEnd type="none" w="med" len="med"/>
            <a:tailEnd type="triangle" w="med" len="med"/>
          </a:ln>
        </p:spPr>
      </p:sp>
      <p:sp>
        <p:nvSpPr>
          <p:cNvPr id="124960" name="直接连接符 124959"/>
          <p:cNvSpPr/>
          <p:nvPr/>
        </p:nvSpPr>
        <p:spPr>
          <a:xfrm flipH="1" flipV="1">
            <a:off x="7308850" y="2565400"/>
            <a:ext cx="6350" cy="1638300"/>
          </a:xfrm>
          <a:prstGeom prst="line">
            <a:avLst/>
          </a:prstGeom>
          <a:ln w="38100" cap="flat" cmpd="sng">
            <a:solidFill>
              <a:srgbClr val="00FF00"/>
            </a:solidFill>
            <a:prstDash val="solid"/>
            <a:headEnd type="none" w="med" len="med"/>
            <a:tailEnd type="triangle" w="med" len="med"/>
          </a:ln>
        </p:spPr>
      </p:sp>
      <p:sp>
        <p:nvSpPr>
          <p:cNvPr id="124961" name="文本框 124960"/>
          <p:cNvSpPr txBox="1"/>
          <p:nvPr/>
        </p:nvSpPr>
        <p:spPr>
          <a:xfrm>
            <a:off x="5638800" y="4508500"/>
            <a:ext cx="9144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1</a:t>
            </a:r>
            <a:endParaRPr lang="en-US" altLang="zh-CN" sz="3600" b="1">
              <a:latin typeface="Times New Roman" panose="02020603050405020304" pitchFamily="18" charset="0"/>
              <a:ea typeface="仿宋_GB2312" pitchFamily="49" charset="-122"/>
            </a:endParaRPr>
          </a:p>
        </p:txBody>
      </p:sp>
      <p:sp>
        <p:nvSpPr>
          <p:cNvPr id="124962" name="文本框 124961"/>
          <p:cNvSpPr txBox="1"/>
          <p:nvPr/>
        </p:nvSpPr>
        <p:spPr>
          <a:xfrm>
            <a:off x="8382000" y="4584700"/>
            <a:ext cx="7620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p:txBody>
      </p:sp>
      <p:sp>
        <p:nvSpPr>
          <p:cNvPr id="124963" name="文本框 124962"/>
          <p:cNvSpPr txBox="1"/>
          <p:nvPr/>
        </p:nvSpPr>
        <p:spPr>
          <a:xfrm>
            <a:off x="6659563" y="1989138"/>
            <a:ext cx="1600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a:latin typeface="Times New Roman" panose="02020603050405020304" pitchFamily="18" charset="0"/>
                <a:ea typeface="仿宋_GB2312" pitchFamily="49" charset="-122"/>
              </a:rPr>
              <a:t>≠0</a:t>
            </a:r>
            <a:endParaRPr lang="en-US" altLang="zh-CN" sz="3600" b="1" baseline="-25000">
              <a:latin typeface="Times New Roman" panose="02020603050405020304" pitchFamily="18" charset="0"/>
              <a:ea typeface="仿宋_GB2312" pitchFamily="49" charset="-122"/>
            </a:endParaRPr>
          </a:p>
        </p:txBody>
      </p:sp>
      <p:sp>
        <p:nvSpPr>
          <p:cNvPr id="124964" name="文本框 124963"/>
          <p:cNvSpPr txBox="1"/>
          <p:nvPr/>
        </p:nvSpPr>
        <p:spPr>
          <a:xfrm>
            <a:off x="180975" y="3136900"/>
            <a:ext cx="5254625" cy="3387725"/>
          </a:xfrm>
          <a:prstGeom prst="rect">
            <a:avLst/>
          </a:prstGeom>
          <a:gradFill rotWithShape="0">
            <a:gsLst>
              <a:gs pos="0">
                <a:srgbClr val="CCFFCC">
                  <a:gamma/>
                  <a:shade val="56078"/>
                  <a:invGamma/>
                </a:srgbClr>
              </a:gs>
              <a:gs pos="100000">
                <a:srgbClr val="CCFFCC"/>
              </a:gs>
            </a:gsLst>
            <a:lin ang="18900000" scaled="1"/>
            <a:tileRect/>
          </a:gradFill>
          <a:ln w="9525">
            <a:noFill/>
          </a:ln>
        </p:spPr>
        <p:txBody>
          <a:bodyPr>
            <a:spAutoFit/>
          </a:bodyPr>
          <a:p>
            <a:pPr>
              <a:spcBef>
                <a:spcPct val="50000"/>
              </a:spcBef>
            </a:pPr>
            <a:r>
              <a:rPr lang="en-US" altLang="zh-CN" sz="3600" b="1" dirty="0">
                <a:latin typeface="Times New Roman" panose="02020603050405020304" pitchFamily="18" charset="0"/>
                <a:ea typeface="仿宋_GB2312" pitchFamily="49" charset="-122"/>
              </a:rPr>
              <a:t>O-H</a:t>
            </a:r>
            <a:r>
              <a:rPr lang="zh-CN" altLang="en-US" sz="3600" b="1" dirty="0">
                <a:latin typeface="Times New Roman" panose="02020603050405020304" pitchFamily="18" charset="0"/>
                <a:ea typeface="仿宋_GB2312" pitchFamily="49" charset="-122"/>
              </a:rPr>
              <a:t>键是极性键，共用电子对偏</a:t>
            </a:r>
            <a:r>
              <a:rPr lang="en-US" altLang="zh-CN" sz="3600" b="1" dirty="0">
                <a:latin typeface="Times New Roman" panose="02020603050405020304" pitchFamily="18" charset="0"/>
                <a:ea typeface="仿宋_GB2312" pitchFamily="49" charset="-122"/>
              </a:rPr>
              <a:t>O</a:t>
            </a:r>
            <a:r>
              <a:rPr lang="zh-CN" altLang="en-US" sz="3600" b="1" dirty="0">
                <a:latin typeface="Times New Roman" panose="02020603050405020304" pitchFamily="18" charset="0"/>
                <a:ea typeface="仿宋_GB2312" pitchFamily="49" charset="-122"/>
              </a:rPr>
              <a:t>原子，由于分子是折线型构型，两个</a:t>
            </a:r>
            <a:r>
              <a:rPr lang="en-US" altLang="zh-CN" sz="3600" b="1" dirty="0">
                <a:latin typeface="Times New Roman" panose="02020603050405020304" pitchFamily="18" charset="0"/>
                <a:ea typeface="仿宋_GB2312" pitchFamily="49" charset="-122"/>
              </a:rPr>
              <a:t>O-H</a:t>
            </a:r>
            <a:r>
              <a:rPr lang="zh-CN" altLang="en-US" sz="3600" b="1" dirty="0">
                <a:latin typeface="Times New Roman" panose="02020603050405020304" pitchFamily="18" charset="0"/>
                <a:ea typeface="仿宋_GB2312" pitchFamily="49" charset="-122"/>
              </a:rPr>
              <a:t>键的极性不能抵消（ </a:t>
            </a: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dirty="0">
                <a:latin typeface="Times New Roman" panose="02020603050405020304" pitchFamily="18" charset="0"/>
                <a:ea typeface="仿宋_GB2312" pitchFamily="49" charset="-122"/>
              </a:rPr>
              <a:t>≠0</a:t>
            </a:r>
            <a:r>
              <a:rPr lang="zh-CN" altLang="en-US" sz="3600" b="1" dirty="0">
                <a:latin typeface="Times New Roman" panose="02020603050405020304" pitchFamily="18" charset="0"/>
                <a:ea typeface="仿宋_GB2312" pitchFamily="49" charset="-122"/>
              </a:rPr>
              <a:t>），</a:t>
            </a:r>
            <a:r>
              <a:rPr lang="en-US" altLang="zh-CN" sz="3600" b="1" dirty="0">
                <a:latin typeface="Times New Roman" panose="02020603050405020304" pitchFamily="18" charset="0"/>
                <a:ea typeface="仿宋_GB2312" pitchFamily="49" charset="-122"/>
              </a:rPr>
              <a:t>∴</a:t>
            </a:r>
            <a:r>
              <a:rPr lang="zh-CN" altLang="en-US" sz="3600" b="1" dirty="0">
                <a:latin typeface="Times New Roman" panose="02020603050405020304" pitchFamily="18" charset="0"/>
                <a:ea typeface="仿宋_GB2312" pitchFamily="49" charset="-122"/>
              </a:rPr>
              <a:t>整个分子电荷分布不均匀，是极性分子</a:t>
            </a:r>
            <a:endParaRPr lang="zh-CN" altLang="en-US" sz="3600" b="1" dirty="0">
              <a:latin typeface="Times New Roman" panose="02020603050405020304" pitchFamily="18" charset="0"/>
              <a:ea typeface="仿宋_GB2312" pitchFamily="49" charset="-122"/>
            </a:endParaRPr>
          </a:p>
        </p:txBody>
      </p:sp>
      <p:grpSp>
        <p:nvGrpSpPr>
          <p:cNvPr id="124965" name="组合 124964"/>
          <p:cNvGrpSpPr/>
          <p:nvPr/>
        </p:nvGrpSpPr>
        <p:grpSpPr>
          <a:xfrm>
            <a:off x="6096000" y="0"/>
            <a:ext cx="2066925" cy="1146175"/>
            <a:chOff x="3648" y="0"/>
            <a:chExt cx="1302" cy="722"/>
          </a:xfrm>
        </p:grpSpPr>
        <p:sp>
          <p:nvSpPr>
            <p:cNvPr id="124966" name="椭圆 124965"/>
            <p:cNvSpPr/>
            <p:nvPr/>
          </p:nvSpPr>
          <p:spPr>
            <a:xfrm>
              <a:off x="3840" y="0"/>
              <a:ext cx="912" cy="720"/>
            </a:xfrm>
            <a:prstGeom prst="ellipse">
              <a:avLst/>
            </a:prstGeom>
            <a:gradFill rotWithShape="0">
              <a:gsLst>
                <a:gs pos="0">
                  <a:srgbClr val="CC00CC"/>
                </a:gs>
                <a:gs pos="100000">
                  <a:srgbClr val="CC00CC">
                    <a:gamma/>
                    <a:shade val="56078"/>
                    <a:invGamma/>
                  </a:srgbClr>
                </a:gs>
              </a:gsLst>
              <a:path path="shape">
                <a:fillToRect l="50000" t="50000" r="50000" b="50000"/>
              </a:path>
              <a:tileRect/>
            </a:gradFill>
            <a:ln w="9525">
              <a:noFill/>
            </a:ln>
          </p:spPr>
          <p:txBody>
            <a:bodyPr/>
            <a:p>
              <a:endParaRPr lang="zh-CN" altLang="en-US"/>
            </a:p>
          </p:txBody>
        </p:sp>
        <p:sp>
          <p:nvSpPr>
            <p:cNvPr id="124967" name="椭圆 124966"/>
            <p:cNvSpPr/>
            <p:nvPr/>
          </p:nvSpPr>
          <p:spPr>
            <a:xfrm rot="6240000">
              <a:off x="3674" y="310"/>
              <a:ext cx="386" cy="438"/>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68" name="椭圆 124967"/>
            <p:cNvSpPr/>
            <p:nvPr/>
          </p:nvSpPr>
          <p:spPr>
            <a:xfrm rot="4560000">
              <a:off x="4538" y="310"/>
              <a:ext cx="386" cy="438"/>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fltVal val="0.000000"/>
                                          </p:val>
                                        </p:tav>
                                        <p:tav tm="100000">
                                          <p:val>
                                            <p:strVal val="#ppt_w"/>
                                          </p:val>
                                        </p:tav>
                                      </p:tavLst>
                                    </p:anim>
                                    <p:anim calcmode="lin" valueType="num">
                                      <p:cBhvr>
                                        <p:cTn id="8" dur="500" fill="hold"/>
                                        <p:tgtEl>
                                          <p:spTgt spid="1249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4947"/>
                                        </p:tgtEl>
                                        <p:attrNameLst>
                                          <p:attrName>style.visibility</p:attrName>
                                        </p:attrNameLst>
                                      </p:cBhvr>
                                      <p:to>
                                        <p:strVal val="visible"/>
                                      </p:to>
                                    </p:set>
                                    <p:anim calcmode="lin" valueType="num">
                                      <p:cBhvr additive="base">
                                        <p:cTn id="13" dur="500" fill="hold"/>
                                        <p:tgtEl>
                                          <p:spTgt spid="124947"/>
                                        </p:tgtEl>
                                        <p:attrNameLst>
                                          <p:attrName>ppt_x</p:attrName>
                                        </p:attrNameLst>
                                      </p:cBhvr>
                                      <p:tavLst>
                                        <p:tav tm="0">
                                          <p:val>
                                            <p:strVal val="0-#ppt_w/2"/>
                                          </p:val>
                                        </p:tav>
                                        <p:tav tm="100000">
                                          <p:val>
                                            <p:strVal val="#ppt_x"/>
                                          </p:val>
                                        </p:tav>
                                      </p:tavLst>
                                    </p:anim>
                                    <p:anim calcmode="lin" valueType="num">
                                      <p:cBhvr additive="base">
                                        <p:cTn id="14" dur="500" fill="hold"/>
                                        <p:tgtEl>
                                          <p:spTgt spid="1249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499"/>
                                          </p:stCondLst>
                                        </p:cTn>
                                        <p:tgtEl>
                                          <p:spTgt spid="124965"/>
                                        </p:tgtEl>
                                        <p:attrNameLst>
                                          <p:attrName>style.visibility</p:attrName>
                                        </p:attrNameLst>
                                      </p:cBhvr>
                                      <p:to>
                                        <p:strVal val="visible"/>
                                      </p:to>
                                    </p:set>
                                    <p:anim to="" calcmode="lin" valueType="num">
                                      <p:cBhvr>
                                        <p:cTn id="19" dur="1" fill="hold"/>
                                        <p:tgtEl>
                                          <p:spTgt spid="124965"/>
                                        </p:tgtEl>
                                        <p:attrNameLst>
                                          <p:attrName>style.visibility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24948"/>
                                        </p:tgtEl>
                                        <p:attrNameLst>
                                          <p:attrName>style.visibility</p:attrName>
                                        </p:attrNameLst>
                                      </p:cBhvr>
                                      <p:to>
                                        <p:strVal val="visible"/>
                                      </p:to>
                                    </p:set>
                                    <p:anim calcmode="lin" valueType="num">
                                      <p:cBhvr additive="base">
                                        <p:cTn id="24" dur="500" fill="hold"/>
                                        <p:tgtEl>
                                          <p:spTgt spid="124948"/>
                                        </p:tgtEl>
                                        <p:attrNameLst>
                                          <p:attrName>ppt_x</p:attrName>
                                        </p:attrNameLst>
                                      </p:cBhvr>
                                      <p:tavLst>
                                        <p:tav tm="0">
                                          <p:val>
                                            <p:strVal val="#ppt_x"/>
                                          </p:val>
                                        </p:tav>
                                        <p:tav tm="100000">
                                          <p:val>
                                            <p:strVal val="#ppt_x"/>
                                          </p:val>
                                        </p:tav>
                                      </p:tavLst>
                                    </p:anim>
                                    <p:anim calcmode="lin" valueType="num">
                                      <p:cBhvr additive="base">
                                        <p:cTn id="25" dur="500" fill="hold"/>
                                        <p:tgtEl>
                                          <p:spTgt spid="12494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124951"/>
                                        </p:tgtEl>
                                        <p:attrNameLst>
                                          <p:attrName>style.visibility</p:attrName>
                                        </p:attrNameLst>
                                      </p:cBhvr>
                                      <p:to>
                                        <p:strVal val="visible"/>
                                      </p:to>
                                    </p:set>
                                    <p:animEffect transition="in" filter="box(out)">
                                      <p:cBhvr>
                                        <p:cTn id="30" dur="500"/>
                                        <p:tgtEl>
                                          <p:spTgt spid="12495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4949"/>
                                        </p:tgtEl>
                                        <p:attrNameLst>
                                          <p:attrName>style.visibility</p:attrName>
                                        </p:attrNameLst>
                                      </p:cBhvr>
                                      <p:to>
                                        <p:strVal val="visible"/>
                                      </p:to>
                                    </p:set>
                                    <p:anim calcmode="lin" valueType="num">
                                      <p:cBhvr additive="base">
                                        <p:cTn id="35" dur="500" fill="hold"/>
                                        <p:tgtEl>
                                          <p:spTgt spid="124949"/>
                                        </p:tgtEl>
                                        <p:attrNameLst>
                                          <p:attrName>ppt_x</p:attrName>
                                        </p:attrNameLst>
                                      </p:cBhvr>
                                      <p:tavLst>
                                        <p:tav tm="0">
                                          <p:val>
                                            <p:strVal val="#ppt_x"/>
                                          </p:val>
                                        </p:tav>
                                        <p:tav tm="100000">
                                          <p:val>
                                            <p:strVal val="#ppt_x"/>
                                          </p:val>
                                        </p:tav>
                                      </p:tavLst>
                                    </p:anim>
                                    <p:anim calcmode="lin" valueType="num">
                                      <p:cBhvr additive="base">
                                        <p:cTn id="36" dur="500" fill="hold"/>
                                        <p:tgtEl>
                                          <p:spTgt spid="1249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4950"/>
                                        </p:tgtEl>
                                        <p:attrNameLst>
                                          <p:attrName>style.visibility</p:attrName>
                                        </p:attrNameLst>
                                      </p:cBhvr>
                                      <p:to>
                                        <p:strVal val="visible"/>
                                      </p:to>
                                    </p:set>
                                    <p:anim calcmode="lin" valueType="num">
                                      <p:cBhvr additive="base">
                                        <p:cTn id="41" dur="500" fill="hold"/>
                                        <p:tgtEl>
                                          <p:spTgt spid="124950"/>
                                        </p:tgtEl>
                                        <p:attrNameLst>
                                          <p:attrName>ppt_x</p:attrName>
                                        </p:attrNameLst>
                                      </p:cBhvr>
                                      <p:tavLst>
                                        <p:tav tm="0">
                                          <p:val>
                                            <p:strVal val="#ppt_x"/>
                                          </p:val>
                                        </p:tav>
                                        <p:tav tm="100000">
                                          <p:val>
                                            <p:strVal val="#ppt_x"/>
                                          </p:val>
                                        </p:tav>
                                      </p:tavLst>
                                    </p:anim>
                                    <p:anim calcmode="lin" valueType="num">
                                      <p:cBhvr additive="base">
                                        <p:cTn id="42" dur="500" fill="hold"/>
                                        <p:tgtEl>
                                          <p:spTgt spid="1249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24958"/>
                                        </p:tgtEl>
                                        <p:attrNameLst>
                                          <p:attrName>style.visibility</p:attrName>
                                        </p:attrNameLst>
                                      </p:cBhvr>
                                      <p:to>
                                        <p:strVal val="visible"/>
                                      </p:to>
                                    </p:set>
                                    <p:anim calcmode="lin" valueType="num">
                                      <p:cBhvr additive="base">
                                        <p:cTn id="47" dur="500" fill="hold"/>
                                        <p:tgtEl>
                                          <p:spTgt spid="124958"/>
                                        </p:tgtEl>
                                        <p:attrNameLst>
                                          <p:attrName>ppt_x</p:attrName>
                                        </p:attrNameLst>
                                      </p:cBhvr>
                                      <p:tavLst>
                                        <p:tav tm="0">
                                          <p:val>
                                            <p:strVal val="1+#ppt_w/2"/>
                                          </p:val>
                                        </p:tav>
                                        <p:tav tm="100000">
                                          <p:val>
                                            <p:strVal val="#ppt_x"/>
                                          </p:val>
                                        </p:tav>
                                      </p:tavLst>
                                    </p:anim>
                                    <p:anim calcmode="lin" valueType="num">
                                      <p:cBhvr additive="base">
                                        <p:cTn id="48" dur="500" fill="hold"/>
                                        <p:tgtEl>
                                          <p:spTgt spid="12495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124959"/>
                                        </p:tgtEl>
                                        <p:attrNameLst>
                                          <p:attrName>style.visibility</p:attrName>
                                        </p:attrNameLst>
                                      </p:cBhvr>
                                      <p:to>
                                        <p:strVal val="visible"/>
                                      </p:to>
                                    </p:set>
                                    <p:anim calcmode="lin" valueType="num">
                                      <p:cBhvr additive="base">
                                        <p:cTn id="53" dur="500" fill="hold"/>
                                        <p:tgtEl>
                                          <p:spTgt spid="124959"/>
                                        </p:tgtEl>
                                        <p:attrNameLst>
                                          <p:attrName>ppt_x</p:attrName>
                                        </p:attrNameLst>
                                      </p:cBhvr>
                                      <p:tavLst>
                                        <p:tav tm="0">
                                          <p:val>
                                            <p:strVal val="0-#ppt_w/2"/>
                                          </p:val>
                                        </p:tav>
                                        <p:tav tm="100000">
                                          <p:val>
                                            <p:strVal val="#ppt_x"/>
                                          </p:val>
                                        </p:tav>
                                      </p:tavLst>
                                    </p:anim>
                                    <p:anim calcmode="lin" valueType="num">
                                      <p:cBhvr additive="base">
                                        <p:cTn id="54" dur="500" fill="hold"/>
                                        <p:tgtEl>
                                          <p:spTgt spid="124959"/>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4960"/>
                                        </p:tgtEl>
                                        <p:attrNameLst>
                                          <p:attrName>style.visibility</p:attrName>
                                        </p:attrNameLst>
                                      </p:cBhvr>
                                      <p:to>
                                        <p:strVal val="visible"/>
                                      </p:to>
                                    </p:set>
                                    <p:anim calcmode="lin" valueType="num">
                                      <p:cBhvr additive="base">
                                        <p:cTn id="59" dur="500" fill="hold"/>
                                        <p:tgtEl>
                                          <p:spTgt spid="124960"/>
                                        </p:tgtEl>
                                        <p:attrNameLst>
                                          <p:attrName>ppt_x</p:attrName>
                                        </p:attrNameLst>
                                      </p:cBhvr>
                                      <p:tavLst>
                                        <p:tav tm="0">
                                          <p:val>
                                            <p:strVal val="#ppt_x"/>
                                          </p:val>
                                        </p:tav>
                                        <p:tav tm="100000">
                                          <p:val>
                                            <p:strVal val="#ppt_x"/>
                                          </p:val>
                                        </p:tav>
                                      </p:tavLst>
                                    </p:anim>
                                    <p:anim calcmode="lin" valueType="num">
                                      <p:cBhvr additive="base">
                                        <p:cTn id="60" dur="500" fill="hold"/>
                                        <p:tgtEl>
                                          <p:spTgt spid="12496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4961"/>
                                        </p:tgtEl>
                                        <p:attrNameLst>
                                          <p:attrName>style.visibility</p:attrName>
                                        </p:attrNameLst>
                                      </p:cBhvr>
                                      <p:to>
                                        <p:strVal val="visible"/>
                                      </p:to>
                                    </p:set>
                                    <p:anim calcmode="lin" valueType="num">
                                      <p:cBhvr additive="base">
                                        <p:cTn id="65" dur="500" fill="hold"/>
                                        <p:tgtEl>
                                          <p:spTgt spid="124961"/>
                                        </p:tgtEl>
                                        <p:attrNameLst>
                                          <p:attrName>ppt_x</p:attrName>
                                        </p:attrNameLst>
                                      </p:cBhvr>
                                      <p:tavLst>
                                        <p:tav tm="0">
                                          <p:val>
                                            <p:strVal val="0-#ppt_w/2"/>
                                          </p:val>
                                        </p:tav>
                                        <p:tav tm="100000">
                                          <p:val>
                                            <p:strVal val="#ppt_x"/>
                                          </p:val>
                                        </p:tav>
                                      </p:tavLst>
                                    </p:anim>
                                    <p:anim calcmode="lin" valueType="num">
                                      <p:cBhvr additive="base">
                                        <p:cTn id="66" dur="500" fill="hold"/>
                                        <p:tgtEl>
                                          <p:spTgt spid="12496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24962"/>
                                        </p:tgtEl>
                                        <p:attrNameLst>
                                          <p:attrName>style.visibility</p:attrName>
                                        </p:attrNameLst>
                                      </p:cBhvr>
                                      <p:to>
                                        <p:strVal val="visible"/>
                                      </p:to>
                                    </p:set>
                                    <p:anim calcmode="lin" valueType="num">
                                      <p:cBhvr additive="base">
                                        <p:cTn id="71" dur="500" fill="hold"/>
                                        <p:tgtEl>
                                          <p:spTgt spid="124962"/>
                                        </p:tgtEl>
                                        <p:attrNameLst>
                                          <p:attrName>ppt_x</p:attrName>
                                        </p:attrNameLst>
                                      </p:cBhvr>
                                      <p:tavLst>
                                        <p:tav tm="0">
                                          <p:val>
                                            <p:strVal val="1+#ppt_w/2"/>
                                          </p:val>
                                        </p:tav>
                                        <p:tav tm="100000">
                                          <p:val>
                                            <p:strVal val="#ppt_x"/>
                                          </p:val>
                                        </p:tav>
                                      </p:tavLst>
                                    </p:anim>
                                    <p:anim calcmode="lin" valueType="num">
                                      <p:cBhvr additive="base">
                                        <p:cTn id="72" dur="500" fill="hold"/>
                                        <p:tgtEl>
                                          <p:spTgt spid="12496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4963"/>
                                        </p:tgtEl>
                                        <p:attrNameLst>
                                          <p:attrName>style.visibility</p:attrName>
                                        </p:attrNameLst>
                                      </p:cBhvr>
                                      <p:to>
                                        <p:strVal val="visible"/>
                                      </p:to>
                                    </p:set>
                                    <p:anim calcmode="lin" valueType="num">
                                      <p:cBhvr additive="base">
                                        <p:cTn id="77" dur="500" fill="hold"/>
                                        <p:tgtEl>
                                          <p:spTgt spid="124963"/>
                                        </p:tgtEl>
                                        <p:attrNameLst>
                                          <p:attrName>ppt_x</p:attrName>
                                        </p:attrNameLst>
                                      </p:cBhvr>
                                      <p:tavLst>
                                        <p:tav tm="0">
                                          <p:val>
                                            <p:strVal val="#ppt_x"/>
                                          </p:val>
                                        </p:tav>
                                        <p:tav tm="100000">
                                          <p:val>
                                            <p:strVal val="#ppt_x"/>
                                          </p:val>
                                        </p:tav>
                                      </p:tavLst>
                                    </p:anim>
                                    <p:anim calcmode="lin" valueType="num">
                                      <p:cBhvr additive="base">
                                        <p:cTn id="78" dur="500" fill="hold"/>
                                        <p:tgtEl>
                                          <p:spTgt spid="1249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24964"/>
                                        </p:tgtEl>
                                        <p:attrNameLst>
                                          <p:attrName>style.visibility</p:attrName>
                                        </p:attrNameLst>
                                      </p:cBhvr>
                                      <p:to>
                                        <p:strVal val="visible"/>
                                      </p:to>
                                    </p:set>
                                    <p:animEffect transition="in" filter="randombar(horizontal)">
                                      <p:cBhvr>
                                        <p:cTn id="83" dur="500"/>
                                        <p:tgtEl>
                                          <p:spTgt spid="124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0" grpId="0"/>
      <p:bldP spid="124961" grpId="0"/>
      <p:bldP spid="124962" grpId="0"/>
      <p:bldP spid="124963" grpId="0"/>
      <p:bldP spid="12496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0195" name="文本框 520194"/>
          <p:cNvSpPr txBox="1"/>
          <p:nvPr/>
        </p:nvSpPr>
        <p:spPr>
          <a:xfrm>
            <a:off x="755650" y="838200"/>
            <a:ext cx="8007350" cy="1066800"/>
          </a:xfrm>
          <a:prstGeom prst="rect">
            <a:avLst/>
          </a:prstGeom>
          <a:noFill/>
          <a:ln w="9525">
            <a:noFill/>
          </a:ln>
        </p:spPr>
        <p:txBody>
          <a:bodyPr>
            <a:spAutoFit/>
          </a:bodyPr>
          <a:p>
            <a:pPr algn="l">
              <a:spcBef>
                <a:spcPct val="0"/>
              </a:spcBef>
              <a:buChar char="•"/>
            </a:pPr>
            <a:r>
              <a:rPr lang="zh-CN" altLang="en-US" dirty="0">
                <a:solidFill>
                  <a:srgbClr val="FF3300"/>
                </a:solidFill>
                <a:latin typeface="Times New Roman" panose="02020603050405020304" pitchFamily="18" charset="0"/>
                <a:ea typeface="宋体" panose="02010600030101010101" pitchFamily="2" charset="-122"/>
              </a:rPr>
              <a:t>确定中心原子的价层电子对数，</a:t>
            </a:r>
            <a:endParaRPr lang="zh-CN" altLang="en-US" dirty="0">
              <a:solidFill>
                <a:srgbClr val="FF3300"/>
              </a:solidFill>
              <a:latin typeface="Times New Roman" panose="02020603050405020304" pitchFamily="18" charset="0"/>
              <a:ea typeface="宋体" panose="02010600030101010101" pitchFamily="2" charset="-122"/>
            </a:endParaRPr>
          </a:p>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以</a:t>
            </a:r>
            <a:r>
              <a:rPr lang="en-US" altLang="zh-CN" err="1">
                <a:solidFill>
                  <a:schemeClr val="tx1"/>
                </a:solidFill>
                <a:latin typeface="Times New Roman" panose="02020603050405020304" pitchFamily="18" charset="0"/>
                <a:ea typeface="宋体" panose="02010600030101010101" pitchFamily="2" charset="-122"/>
              </a:rPr>
              <a:t>AX</a:t>
            </a:r>
            <a:r>
              <a:rPr lang="en-US" altLang="zh-CN" baseline="-25000" err="1">
                <a:solidFill>
                  <a:schemeClr val="tx1"/>
                </a:solidFill>
                <a:latin typeface="Times New Roman" panose="02020603050405020304" pitchFamily="18" charset="0"/>
                <a:ea typeface="宋体" panose="02010600030101010101" pitchFamily="2" charset="-122"/>
              </a:rPr>
              <a:t>m</a:t>
            </a:r>
            <a:r>
              <a:rPr lang="zh-CN" altLang="en-US" dirty="0">
                <a:solidFill>
                  <a:schemeClr val="tx1"/>
                </a:solidFill>
                <a:latin typeface="Times New Roman" panose="02020603050405020304" pitchFamily="18" charset="0"/>
                <a:ea typeface="宋体" panose="02010600030101010101" pitchFamily="2" charset="-122"/>
              </a:rPr>
              <a:t>为例 </a:t>
            </a:r>
            <a:r>
              <a:rPr lang="en-US" altLang="zh-CN" dirty="0">
                <a:solidFill>
                  <a:schemeClr val="tx1"/>
                </a:solidFill>
                <a:latin typeface="Times New Roman" panose="02020603050405020304" pitchFamily="18" charset="0"/>
                <a:ea typeface="宋体" panose="02010600030101010101" pitchFamily="2" charset="-122"/>
              </a:rPr>
              <a:t>(A—</a:t>
            </a:r>
            <a:r>
              <a:rPr lang="zh-CN" altLang="en-US" dirty="0">
                <a:solidFill>
                  <a:schemeClr val="tx1"/>
                </a:solidFill>
                <a:latin typeface="Times New Roman" panose="02020603050405020304" pitchFamily="18" charset="0"/>
                <a:ea typeface="宋体" panose="02010600030101010101" pitchFamily="2" charset="-122"/>
              </a:rPr>
              <a:t>中心原子</a:t>
            </a:r>
            <a:r>
              <a:rPr lang="en-US" altLang="zh-CN" dirty="0">
                <a:solidFill>
                  <a:schemeClr val="tx1"/>
                </a:solidFill>
                <a:latin typeface="Times New Roman" panose="02020603050405020304" pitchFamily="18" charset="0"/>
                <a:ea typeface="宋体" panose="02010600030101010101" pitchFamily="2" charset="-122"/>
              </a:rPr>
              <a:t>,X—</a:t>
            </a:r>
            <a:r>
              <a:rPr lang="zh-CN" altLang="en-US" dirty="0">
                <a:solidFill>
                  <a:schemeClr val="tx1"/>
                </a:solidFill>
                <a:latin typeface="Times New Roman" panose="02020603050405020304" pitchFamily="18" charset="0"/>
                <a:ea typeface="宋体" panose="02010600030101010101" pitchFamily="2" charset="-122"/>
              </a:rPr>
              <a:t>配位原子</a:t>
            </a:r>
            <a:r>
              <a:rPr lang="en-US" altLang="zh-CN">
                <a:solidFill>
                  <a:schemeClr val="tx1"/>
                </a:solidFill>
                <a:latin typeface="Times New Roman" panose="02020603050405020304" pitchFamily="18" charset="0"/>
                <a:ea typeface="宋体" panose="02010600030101010101" pitchFamily="2" charset="-122"/>
              </a:rPr>
              <a:t>) </a:t>
            </a:r>
            <a:r>
              <a:rPr lang="zh-CN" altLang="en-US">
                <a:solidFill>
                  <a:schemeClr val="tx1"/>
                </a:solidFill>
                <a:latin typeface="Times New Roman" panose="02020603050405020304" pitchFamily="18" charset="0"/>
                <a:ea typeface="宋体" panose="02010600030101010101" pitchFamily="2" charset="-122"/>
              </a:rPr>
              <a:t>：</a:t>
            </a:r>
            <a:endParaRPr lang="zh-CN" altLang="en-US">
              <a:solidFill>
                <a:schemeClr val="tx1"/>
              </a:solidFill>
              <a:latin typeface="Times New Roman" panose="02020603050405020304" pitchFamily="18" charset="0"/>
              <a:ea typeface="宋体" panose="02010600030101010101" pitchFamily="2" charset="-122"/>
            </a:endParaRPr>
          </a:p>
        </p:txBody>
      </p:sp>
      <p:sp>
        <p:nvSpPr>
          <p:cNvPr id="520196" name="文本框 520195"/>
          <p:cNvSpPr txBox="1"/>
          <p:nvPr/>
        </p:nvSpPr>
        <p:spPr>
          <a:xfrm>
            <a:off x="611188" y="2790825"/>
            <a:ext cx="5281612" cy="1165225"/>
          </a:xfrm>
          <a:prstGeom prst="rect">
            <a:avLst/>
          </a:prstGeom>
          <a:noFill/>
          <a:ln w="9525">
            <a:noFill/>
          </a:ln>
        </p:spPr>
        <p:txBody>
          <a:bodyPr wrap="none" anchor="t">
            <a:spAutoFit/>
          </a:bodyPr>
          <a:p>
            <a:pPr algn="l">
              <a:lnSpc>
                <a:spcPct val="110000"/>
              </a:lnSpc>
              <a:spcBef>
                <a:spcPct val="0"/>
              </a:spcBef>
            </a:pPr>
            <a:r>
              <a:rPr lang="zh-CN" altLang="en-US" dirty="0">
                <a:solidFill>
                  <a:schemeClr val="tx1"/>
                </a:solidFill>
                <a:latin typeface="Times New Roman" panose="02020603050405020304" pitchFamily="18" charset="0"/>
                <a:ea typeface="宋体" panose="02010600030101010101" pitchFamily="2" charset="-122"/>
              </a:rPr>
              <a:t>原则：</a:t>
            </a:r>
            <a:endParaRPr lang="zh-CN" altLang="en-US">
              <a:solidFill>
                <a:schemeClr val="tx1"/>
              </a:solidFill>
              <a:latin typeface="Times New Roman" panose="02020603050405020304" pitchFamily="18" charset="0"/>
              <a:ea typeface="宋体" panose="02010600030101010101" pitchFamily="2" charset="-122"/>
            </a:endParaRPr>
          </a:p>
          <a:p>
            <a:pPr algn="l">
              <a:lnSpc>
                <a:spcPct val="110000"/>
              </a:lnSpc>
              <a:spcBef>
                <a:spcPct val="0"/>
              </a:spcBef>
            </a:pPr>
            <a:r>
              <a:rPr lang="en-US" altLang="zh-CN" dirty="0">
                <a:solidFill>
                  <a:schemeClr val="tx1"/>
                </a:solidFill>
                <a:latin typeface="Times New Roman" panose="02020603050405020304" pitchFamily="18" charset="0"/>
                <a:ea typeface="宋体" panose="02010600030101010101" pitchFamily="2" charset="-122"/>
              </a:rPr>
              <a:t>①A</a:t>
            </a:r>
            <a:r>
              <a:rPr lang="zh-CN" altLang="en-US" dirty="0">
                <a:solidFill>
                  <a:schemeClr val="tx1"/>
                </a:solidFill>
                <a:latin typeface="Times New Roman" panose="02020603050405020304" pitchFamily="18" charset="0"/>
                <a:ea typeface="宋体" panose="02010600030101010101" pitchFamily="2" charset="-122"/>
              </a:rPr>
              <a:t>的价电子数 </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主族序数；</a:t>
            </a:r>
            <a:endParaRPr lang="zh-CN" altLang="en-US">
              <a:solidFill>
                <a:schemeClr val="tx1"/>
              </a:solidFill>
              <a:latin typeface="Times New Roman" panose="02020603050405020304" pitchFamily="18" charset="0"/>
              <a:ea typeface="宋体" panose="02010600030101010101" pitchFamily="2" charset="-122"/>
            </a:endParaRPr>
          </a:p>
        </p:txBody>
      </p:sp>
      <p:sp>
        <p:nvSpPr>
          <p:cNvPr id="520197" name="文本框 520196"/>
          <p:cNvSpPr txBox="1"/>
          <p:nvPr/>
        </p:nvSpPr>
        <p:spPr>
          <a:xfrm>
            <a:off x="544513" y="3981450"/>
            <a:ext cx="7772400" cy="1031875"/>
          </a:xfrm>
          <a:prstGeom prst="rect">
            <a:avLst/>
          </a:prstGeom>
          <a:noFill/>
          <a:ln w="9525">
            <a:noFill/>
          </a:ln>
        </p:spPr>
        <p:txBody>
          <a:bodyPr>
            <a:spAutoFit/>
          </a:bodyPr>
          <a:p>
            <a:pPr algn="l">
              <a:lnSpc>
                <a:spcPct val="110000"/>
              </a:lnSpc>
              <a:spcBef>
                <a:spcPct val="0"/>
              </a:spcBef>
            </a:pPr>
            <a:r>
              <a:rPr lang="en-US" altLang="zh-CN" sz="2800" dirty="0">
                <a:solidFill>
                  <a:schemeClr val="tx1"/>
                </a:solidFill>
                <a:latin typeface="Times New Roman" panose="02020603050405020304" pitchFamily="18" charset="0"/>
                <a:ea typeface="宋体" panose="02010600030101010101" pitchFamily="2" charset="-122"/>
              </a:rPr>
              <a:t>②</a:t>
            </a:r>
            <a:r>
              <a:rPr lang="zh-CN" altLang="en-US" sz="2800" dirty="0">
                <a:solidFill>
                  <a:schemeClr val="tx1"/>
                </a:solidFill>
                <a:latin typeface="Times New Roman" panose="02020603050405020304" pitchFamily="18" charset="0"/>
                <a:ea typeface="宋体" panose="02010600030101010101" pitchFamily="2" charset="-122"/>
              </a:rPr>
              <a:t>配体</a:t>
            </a:r>
            <a:r>
              <a:rPr lang="en-US" altLang="zh-CN" sz="2800" dirty="0">
                <a:solidFill>
                  <a:schemeClr val="tx1"/>
                </a:solidFill>
                <a:latin typeface="Times New Roman" panose="02020603050405020304" pitchFamily="18" charset="0"/>
                <a:ea typeface="宋体" panose="02010600030101010101" pitchFamily="2" charset="-122"/>
              </a:rPr>
              <a:t>X</a:t>
            </a:r>
            <a:r>
              <a:rPr lang="zh-CN" altLang="en-US" sz="2800" dirty="0">
                <a:solidFill>
                  <a:schemeClr val="tx1"/>
                </a:solidFill>
                <a:latin typeface="Times New Roman" panose="02020603050405020304" pitchFamily="18" charset="0"/>
                <a:ea typeface="宋体" panose="02010600030101010101" pitchFamily="2" charset="-122"/>
              </a:rPr>
              <a:t>：</a:t>
            </a:r>
            <a:r>
              <a:rPr lang="en-US" altLang="zh-CN" sz="2800" dirty="0">
                <a:solidFill>
                  <a:schemeClr val="tx1"/>
                </a:solidFill>
                <a:latin typeface="Times New Roman" panose="02020603050405020304" pitchFamily="18" charset="0"/>
                <a:ea typeface="宋体" panose="02010600030101010101" pitchFamily="2" charset="-122"/>
              </a:rPr>
              <a:t>H</a:t>
            </a:r>
            <a:r>
              <a:rPr lang="zh-CN" altLang="en-US" sz="2800" dirty="0">
                <a:solidFill>
                  <a:schemeClr val="tx1"/>
                </a:solidFill>
                <a:latin typeface="Times New Roman" panose="02020603050405020304" pitchFamily="18" charset="0"/>
                <a:ea typeface="宋体" panose="02010600030101010101" pitchFamily="2" charset="-122"/>
              </a:rPr>
              <a:t>和卤素每个原子各提供一个价</a:t>
            </a:r>
            <a:endParaRPr lang="zh-CN" altLang="en-US" sz="2800" dirty="0">
              <a:solidFill>
                <a:schemeClr val="tx1"/>
              </a:solidFill>
              <a:latin typeface="Times New Roman" panose="02020603050405020304" pitchFamily="18" charset="0"/>
              <a:ea typeface="宋体" panose="02010600030101010101" pitchFamily="2" charset="-122"/>
            </a:endParaRPr>
          </a:p>
          <a:p>
            <a:pPr algn="l">
              <a:lnSpc>
                <a:spcPct val="110000"/>
              </a:lnSpc>
              <a:spcBef>
                <a:spcPct val="0"/>
              </a:spcBef>
            </a:pPr>
            <a:r>
              <a:rPr lang="zh-CN" altLang="en-US" sz="2800" dirty="0">
                <a:solidFill>
                  <a:schemeClr val="tx1"/>
                </a:solidFill>
                <a:latin typeface="Times New Roman" panose="02020603050405020304" pitchFamily="18" charset="0"/>
                <a:ea typeface="宋体" panose="02010600030101010101" pitchFamily="2" charset="-122"/>
              </a:rPr>
              <a:t>                 电子</a:t>
            </a:r>
            <a:r>
              <a:rPr lang="en-US" altLang="zh-CN" sz="2800">
                <a:solidFill>
                  <a:schemeClr val="tx1"/>
                </a:solidFill>
                <a:latin typeface="Times New Roman" panose="02020603050405020304" pitchFamily="18" charset="0"/>
                <a:ea typeface="宋体" panose="02010600030101010101" pitchFamily="2" charset="-122"/>
              </a:rPr>
              <a:t>,  </a:t>
            </a:r>
            <a:r>
              <a:rPr lang="zh-CN" altLang="en-US" sz="2800" i="1" dirty="0">
                <a:solidFill>
                  <a:schemeClr val="tx1"/>
                </a:solidFill>
                <a:latin typeface="Times New Roman" panose="02020603050405020304" pitchFamily="18" charset="0"/>
                <a:ea typeface="宋体" panose="02010600030101010101" pitchFamily="2" charset="-122"/>
              </a:rPr>
              <a:t>规定</a:t>
            </a:r>
            <a:r>
              <a:rPr lang="zh-CN" altLang="en-US" sz="2800" dirty="0">
                <a:solidFill>
                  <a:schemeClr val="tx1"/>
                </a:solidFill>
                <a:latin typeface="Times New Roman" panose="02020603050405020304" pitchFamily="18" charset="0"/>
                <a:ea typeface="宋体" panose="02010600030101010101" pitchFamily="2" charset="-122"/>
              </a:rPr>
              <a:t>氧与硫不提供价电子；</a:t>
            </a:r>
            <a:endParaRPr lang="zh-CN" altLang="en-US" sz="2800">
              <a:solidFill>
                <a:schemeClr val="tx1"/>
              </a:solidFill>
              <a:latin typeface="Times New Roman" panose="02020603050405020304" pitchFamily="18" charset="0"/>
              <a:ea typeface="宋体" panose="02010600030101010101" pitchFamily="2" charset="-122"/>
            </a:endParaRPr>
          </a:p>
        </p:txBody>
      </p:sp>
      <p:sp>
        <p:nvSpPr>
          <p:cNvPr id="520198" name="文本框 520197"/>
          <p:cNvSpPr txBox="1"/>
          <p:nvPr/>
        </p:nvSpPr>
        <p:spPr>
          <a:xfrm>
            <a:off x="611188" y="5081588"/>
            <a:ext cx="8424862" cy="579437"/>
          </a:xfrm>
          <a:prstGeom prst="rect">
            <a:avLst/>
          </a:prstGeom>
          <a:noFill/>
          <a:ln w="9525">
            <a:noFill/>
          </a:ln>
        </p:spPr>
        <p:txBody>
          <a:bodyPr>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③</a:t>
            </a:r>
            <a:r>
              <a:rPr lang="zh-CN" altLang="en-US" dirty="0">
                <a:solidFill>
                  <a:schemeClr val="tx1"/>
                </a:solidFill>
                <a:latin typeface="Times New Roman" panose="02020603050405020304" pitchFamily="18" charset="0"/>
                <a:ea typeface="宋体" panose="02010600030101010101" pitchFamily="2" charset="-122"/>
              </a:rPr>
              <a:t>正离子应减去电荷数</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负离子应加上电荷数。</a:t>
            </a:r>
            <a:endParaRPr lang="zh-CN" altLang="en-US" dirty="0">
              <a:solidFill>
                <a:schemeClr val="tx1"/>
              </a:solidFill>
              <a:latin typeface="Times New Roman" panose="02020603050405020304" pitchFamily="18" charset="0"/>
              <a:ea typeface="宋体" panose="02010600030101010101" pitchFamily="2" charset="-122"/>
            </a:endParaRPr>
          </a:p>
        </p:txBody>
      </p:sp>
      <p:grpSp>
        <p:nvGrpSpPr>
          <p:cNvPr id="520199" name="组合 520198"/>
          <p:cNvGrpSpPr/>
          <p:nvPr/>
        </p:nvGrpSpPr>
        <p:grpSpPr>
          <a:xfrm>
            <a:off x="755650" y="2057400"/>
            <a:ext cx="6729413" cy="1343025"/>
            <a:chOff x="647" y="1104"/>
            <a:chExt cx="4239" cy="846"/>
          </a:xfrm>
        </p:grpSpPr>
        <p:sp>
          <p:nvSpPr>
            <p:cNvPr id="520200" name="文本框 520199"/>
            <p:cNvSpPr txBox="1"/>
            <p:nvPr/>
          </p:nvSpPr>
          <p:spPr>
            <a:xfrm>
              <a:off x="647" y="1104"/>
              <a:ext cx="4239" cy="503"/>
            </a:xfrm>
            <a:prstGeom prst="rect">
              <a:avLst/>
            </a:prstGeom>
            <a:noFill/>
            <a:ln w="9525">
              <a:noFill/>
            </a:ln>
          </p:spPr>
          <p:txBody>
            <a:bodyPr wrap="square" anchor="t">
              <a:spAutoFit/>
            </a:bodyPr>
            <a:p>
              <a:pPr algn="l">
                <a:spcBef>
                  <a:spcPct val="0"/>
                </a:spcBef>
              </a:pPr>
              <a:r>
                <a:rPr lang="en-US" altLang="zh-CN" dirty="0">
                  <a:solidFill>
                    <a:srgbClr val="FF3300"/>
                  </a:solidFill>
                  <a:latin typeface="Times New Roman" panose="02020603050405020304" pitchFamily="18" charset="0"/>
                  <a:ea typeface="宋体" panose="02010600030101010101" pitchFamily="2" charset="-122"/>
                </a:rPr>
                <a:t>VP=1/2[A</a:t>
              </a:r>
              <a:r>
                <a:rPr lang="zh-CN" altLang="en-US" dirty="0">
                  <a:solidFill>
                    <a:srgbClr val="FF3300"/>
                  </a:solidFill>
                  <a:latin typeface="Times New Roman" panose="02020603050405020304" pitchFamily="18" charset="0"/>
                  <a:ea typeface="宋体" panose="02010600030101010101" pitchFamily="2" charset="-122"/>
                </a:rPr>
                <a:t>的价电子数</a:t>
              </a:r>
              <a:r>
                <a:rPr lang="en-US" altLang="zh-CN" dirty="0">
                  <a:solidFill>
                    <a:srgbClr val="FF3300"/>
                  </a:solidFill>
                  <a:latin typeface="Times New Roman" panose="02020603050405020304" pitchFamily="18" charset="0"/>
                  <a:ea typeface="宋体" panose="02010600030101010101" pitchFamily="2" charset="-122"/>
                </a:rPr>
                <a:t>+X</a:t>
              </a:r>
              <a:r>
                <a:rPr lang="zh-CN" altLang="en-US" dirty="0">
                  <a:solidFill>
                    <a:srgbClr val="FF3300"/>
                  </a:solidFill>
                  <a:latin typeface="Times New Roman" panose="02020603050405020304" pitchFamily="18" charset="0"/>
                  <a:ea typeface="宋体" panose="02010600030101010101" pitchFamily="2" charset="-122"/>
                </a:rPr>
                <a:t>提供的价电子数</a:t>
              </a:r>
              <a:r>
                <a:rPr lang="en-US" altLang="zh-CN">
                  <a:solidFill>
                    <a:srgbClr val="FF3300"/>
                  </a:solidFill>
                  <a:latin typeface="Times New Roman" panose="02020603050405020304" pitchFamily="18" charset="0"/>
                  <a:ea typeface="宋体" panose="02010600030101010101" pitchFamily="2" charset="-122"/>
                </a:rPr>
                <a:t>×m</a:t>
              </a:r>
              <a:endParaRPr lang="en-US" altLang="zh-CN">
                <a:solidFill>
                  <a:srgbClr val="FF3300"/>
                </a:solidFill>
                <a:latin typeface="Times New Roman" panose="02020603050405020304" pitchFamily="18" charset="0"/>
                <a:ea typeface="宋体" panose="02010600030101010101" pitchFamily="2" charset="-122"/>
              </a:endParaRPr>
            </a:p>
            <a:p>
              <a:pPr algn="l">
                <a:spcBef>
                  <a:spcPct val="0"/>
                </a:spcBef>
              </a:pPr>
              <a:r>
                <a:rPr lang="en-US" altLang="zh-CN">
                  <a:solidFill>
                    <a:srgbClr val="FF3300"/>
                  </a:solidFill>
                  <a:latin typeface="Times New Roman" panose="02020603050405020304" pitchFamily="18" charset="0"/>
                  <a:ea typeface="宋体" panose="02010600030101010101" pitchFamily="2" charset="-122"/>
                </a:rPr>
                <a:t>                                    </a:t>
              </a:r>
              <a:r>
                <a:rPr lang="en-US" altLang="zh-CN" sz="2800">
                  <a:solidFill>
                    <a:srgbClr val="FF3300"/>
                  </a:solidFill>
                  <a:latin typeface="Times New Roman" panose="02020603050405020304" pitchFamily="18" charset="0"/>
                  <a:ea typeface="宋体" panose="02010600030101010101" pitchFamily="2" charset="-122"/>
                </a:rPr>
                <a:t>±</a:t>
              </a:r>
              <a:r>
                <a:rPr lang="zh-CN" altLang="en-US" dirty="0">
                  <a:solidFill>
                    <a:srgbClr val="FF3300"/>
                  </a:solidFill>
                  <a:latin typeface="Times New Roman" panose="02020603050405020304" pitchFamily="18" charset="0"/>
                  <a:ea typeface="宋体" panose="02010600030101010101" pitchFamily="2" charset="-122"/>
                </a:rPr>
                <a:t>离子电荷数</a:t>
              </a:r>
              <a:r>
                <a:rPr lang="en-US" altLang="zh-CN">
                  <a:solidFill>
                    <a:srgbClr val="FF3300"/>
                  </a:solidFill>
                  <a:latin typeface="Times New Roman" panose="02020603050405020304" pitchFamily="18" charset="0"/>
                  <a:ea typeface="宋体" panose="02010600030101010101" pitchFamily="2" charset="-122"/>
                </a:rPr>
                <a:t>(    )]</a:t>
              </a:r>
              <a:endParaRPr lang="en-US" altLang="zh-CN">
                <a:solidFill>
                  <a:srgbClr val="FF3300"/>
                </a:solidFill>
                <a:latin typeface="Times New Roman" panose="02020603050405020304" pitchFamily="18" charset="0"/>
                <a:ea typeface="宋体" panose="02010600030101010101" pitchFamily="2" charset="-122"/>
              </a:endParaRPr>
            </a:p>
          </p:txBody>
        </p:sp>
        <p:sp>
          <p:nvSpPr>
            <p:cNvPr id="520201" name="文本框 520200"/>
            <p:cNvSpPr txBox="1"/>
            <p:nvPr/>
          </p:nvSpPr>
          <p:spPr>
            <a:xfrm>
              <a:off x="2963" y="1374"/>
              <a:ext cx="308" cy="576"/>
            </a:xfrm>
            <a:prstGeom prst="rect">
              <a:avLst/>
            </a:prstGeom>
            <a:noFill/>
            <a:ln w="9525">
              <a:noFill/>
            </a:ln>
          </p:spPr>
          <p:txBody>
            <a:bodyPr vert="eaVert">
              <a:spAutoFit/>
            </a:bodyPr>
            <a:p>
              <a:pPr algn="l">
                <a:spcBef>
                  <a:spcPct val="50000"/>
                </a:spcBef>
              </a:pPr>
              <a:r>
                <a:rPr lang="zh-CN" altLang="en-US" sz="2000" dirty="0">
                  <a:solidFill>
                    <a:srgbClr val="FF3300"/>
                  </a:solidFill>
                  <a:latin typeface="Times New Roman" panose="02020603050405020304" pitchFamily="18" charset="0"/>
                  <a:ea typeface="宋体" panose="02010600030101010101" pitchFamily="2" charset="-122"/>
                </a:rPr>
                <a:t>负 正</a:t>
              </a:r>
              <a:endParaRPr lang="zh-CN" altLang="en-US" sz="2000">
                <a:solidFill>
                  <a:schemeClr val="tx1"/>
                </a:solidFill>
                <a:latin typeface="Times New Roman" panose="02020603050405020304" pitchFamily="18" charset="0"/>
                <a:ea typeface="宋体" panose="02010600030101010101" pitchFamily="2"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0195">
                                            <p:txEl>
                                              <p:charRg st="0" end="15"/>
                                            </p:txEl>
                                          </p:spTgt>
                                        </p:tgtEl>
                                        <p:attrNameLst>
                                          <p:attrName>style.visibility</p:attrName>
                                        </p:attrNameLst>
                                      </p:cBhvr>
                                      <p:to>
                                        <p:strVal val="visible"/>
                                      </p:to>
                                    </p:set>
                                    <p:animEffect transition="in" filter="wipe(left)">
                                      <p:cBhvr>
                                        <p:cTn id="7" dur="500"/>
                                        <p:tgtEl>
                                          <p:spTgt spid="520195">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0195">
                                            <p:txEl>
                                              <p:charRg st="15" end="40"/>
                                            </p:txEl>
                                          </p:spTgt>
                                        </p:tgtEl>
                                        <p:attrNameLst>
                                          <p:attrName>style.visibility</p:attrName>
                                        </p:attrNameLst>
                                      </p:cBhvr>
                                      <p:to>
                                        <p:strVal val="visible"/>
                                      </p:to>
                                    </p:set>
                                    <p:animEffect transition="in" filter="wipe(left)">
                                      <p:cBhvr>
                                        <p:cTn id="12" dur="500"/>
                                        <p:tgtEl>
                                          <p:spTgt spid="520195">
                                            <p:txEl>
                                              <p:charRg st="15" end="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0199"/>
                                        </p:tgtEl>
                                        <p:attrNameLst>
                                          <p:attrName>style.visibility</p:attrName>
                                        </p:attrNameLst>
                                      </p:cBhvr>
                                      <p:to>
                                        <p:strVal val="visible"/>
                                      </p:to>
                                    </p:set>
                                    <p:animEffect transition="in" filter="wipe(left)">
                                      <p:cBhvr>
                                        <p:cTn id="17" dur="500"/>
                                        <p:tgtEl>
                                          <p:spTgt spid="5201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0196">
                                            <p:txEl>
                                              <p:charRg st="0" end="4"/>
                                            </p:txEl>
                                          </p:spTgt>
                                        </p:tgtEl>
                                        <p:attrNameLst>
                                          <p:attrName>style.visibility</p:attrName>
                                        </p:attrNameLst>
                                      </p:cBhvr>
                                      <p:to>
                                        <p:strVal val="visible"/>
                                      </p:to>
                                    </p:set>
                                    <p:animEffect transition="in" filter="wipe(left)">
                                      <p:cBhvr>
                                        <p:cTn id="22" dur="500"/>
                                        <p:tgtEl>
                                          <p:spTgt spid="520196">
                                            <p:txEl>
                                              <p:charRg st="0"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0196">
                                            <p:txEl>
                                              <p:charRg st="4" end="19"/>
                                            </p:txEl>
                                          </p:spTgt>
                                        </p:tgtEl>
                                        <p:attrNameLst>
                                          <p:attrName>style.visibility</p:attrName>
                                        </p:attrNameLst>
                                      </p:cBhvr>
                                      <p:to>
                                        <p:strVal val="visible"/>
                                      </p:to>
                                    </p:set>
                                    <p:animEffect transition="in" filter="wipe(left)">
                                      <p:cBhvr>
                                        <p:cTn id="27" dur="500"/>
                                        <p:tgtEl>
                                          <p:spTgt spid="520196">
                                            <p:txEl>
                                              <p:charRg st="4" end="1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0197">
                                            <p:txEl>
                                              <p:charRg st="0" end="20"/>
                                            </p:txEl>
                                          </p:spTgt>
                                        </p:tgtEl>
                                        <p:attrNameLst>
                                          <p:attrName>style.visibility</p:attrName>
                                        </p:attrNameLst>
                                      </p:cBhvr>
                                      <p:to>
                                        <p:strVal val="visible"/>
                                      </p:to>
                                    </p:set>
                                    <p:animEffect transition="in" filter="wipe(left)">
                                      <p:cBhvr>
                                        <p:cTn id="32" dur="500"/>
                                        <p:tgtEl>
                                          <p:spTgt spid="520197">
                                            <p:txEl>
                                              <p:charRg st="0" end="2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0197">
                                            <p:txEl>
                                              <p:charRg st="20" end="55"/>
                                            </p:txEl>
                                          </p:spTgt>
                                        </p:tgtEl>
                                        <p:attrNameLst>
                                          <p:attrName>style.visibility</p:attrName>
                                        </p:attrNameLst>
                                      </p:cBhvr>
                                      <p:to>
                                        <p:strVal val="visible"/>
                                      </p:to>
                                    </p:set>
                                    <p:animEffect transition="in" filter="wipe(left)">
                                      <p:cBhvr>
                                        <p:cTn id="37" dur="500"/>
                                        <p:tgtEl>
                                          <p:spTgt spid="520197">
                                            <p:txEl>
                                              <p:charRg st="20" end="5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0198">
                                            <p:txEl>
                                              <p:charRg st="0" end="22"/>
                                            </p:txEl>
                                          </p:spTgt>
                                        </p:tgtEl>
                                        <p:attrNameLst>
                                          <p:attrName>style.visibility</p:attrName>
                                        </p:attrNameLst>
                                      </p:cBhvr>
                                      <p:to>
                                        <p:strVal val="visible"/>
                                      </p:to>
                                    </p:set>
                                    <p:animEffect transition="in" filter="wipe(left)">
                                      <p:cBhvr>
                                        <p:cTn id="42" dur="500"/>
                                        <p:tgtEl>
                                          <p:spTgt spid="520198">
                                            <p:txEl>
                                              <p:charRg st="0"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P spid="520196" grpId="0" build="p"/>
      <p:bldP spid="520197" grpId="0" build="p"/>
      <p:bldP spid="5201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5954" name="组合 125953"/>
          <p:cNvGrpSpPr/>
          <p:nvPr/>
        </p:nvGrpSpPr>
        <p:grpSpPr>
          <a:xfrm>
            <a:off x="990600" y="0"/>
            <a:ext cx="3505200" cy="2514600"/>
            <a:chOff x="624" y="0"/>
            <a:chExt cx="2208" cy="1584"/>
          </a:xfrm>
        </p:grpSpPr>
        <p:sp>
          <p:nvSpPr>
            <p:cNvPr id="125955" name="椭圆 125954"/>
            <p:cNvSpPr/>
            <p:nvPr/>
          </p:nvSpPr>
          <p:spPr>
            <a:xfrm>
              <a:off x="1392" y="624"/>
              <a:ext cx="768" cy="768"/>
            </a:xfrm>
            <a:prstGeom prst="ellipse">
              <a:avLst/>
            </a:prstGeom>
            <a:gradFill rotWithShape="0">
              <a:gsLst>
                <a:gs pos="0">
                  <a:srgbClr val="0000FF"/>
                </a:gs>
                <a:gs pos="100000">
                  <a:srgbClr val="0000FF">
                    <a:gamma/>
                    <a:shade val="36078"/>
                    <a:invGamma/>
                  </a:srgbClr>
                </a:gs>
              </a:gsLst>
              <a:path path="shape">
                <a:fillToRect l="50000" t="50000" r="50000" b="50000"/>
              </a:path>
              <a:tileRect/>
            </a:gradFill>
            <a:ln w="9525">
              <a:noFill/>
            </a:ln>
          </p:spPr>
          <p:txBody>
            <a:bodyPr/>
            <a:p>
              <a:endParaRPr lang="zh-CN" altLang="en-US"/>
            </a:p>
          </p:txBody>
        </p:sp>
        <p:grpSp>
          <p:nvGrpSpPr>
            <p:cNvPr id="125956" name="组合 125955"/>
            <p:cNvGrpSpPr/>
            <p:nvPr/>
          </p:nvGrpSpPr>
          <p:grpSpPr>
            <a:xfrm>
              <a:off x="624" y="816"/>
              <a:ext cx="480" cy="404"/>
              <a:chOff x="336" y="528"/>
              <a:chExt cx="480" cy="404"/>
            </a:xfrm>
          </p:grpSpPr>
          <p:sp>
            <p:nvSpPr>
              <p:cNvPr id="125957" name="椭圆 12595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58" name="文本框 125957"/>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grpSp>
          <p:nvGrpSpPr>
            <p:cNvPr id="125959" name="组合 125958"/>
            <p:cNvGrpSpPr/>
            <p:nvPr/>
          </p:nvGrpSpPr>
          <p:grpSpPr>
            <a:xfrm>
              <a:off x="1440" y="0"/>
              <a:ext cx="480" cy="404"/>
              <a:chOff x="336" y="528"/>
              <a:chExt cx="480" cy="404"/>
            </a:xfrm>
          </p:grpSpPr>
          <p:sp>
            <p:nvSpPr>
              <p:cNvPr id="125960" name="椭圆 125959"/>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61" name="文本框 125960"/>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grpSp>
          <p:nvGrpSpPr>
            <p:cNvPr id="125962" name="组合 125961"/>
            <p:cNvGrpSpPr/>
            <p:nvPr/>
          </p:nvGrpSpPr>
          <p:grpSpPr>
            <a:xfrm>
              <a:off x="2352" y="816"/>
              <a:ext cx="480" cy="404"/>
              <a:chOff x="336" y="528"/>
              <a:chExt cx="480" cy="404"/>
            </a:xfrm>
          </p:grpSpPr>
          <p:sp>
            <p:nvSpPr>
              <p:cNvPr id="125963" name="椭圆 125962"/>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64" name="文本框 125963"/>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sp>
          <p:nvSpPr>
            <p:cNvPr id="125965" name="文本框 125964"/>
            <p:cNvSpPr txBox="1"/>
            <p:nvPr/>
          </p:nvSpPr>
          <p:spPr>
            <a:xfrm>
              <a:off x="1584" y="816"/>
              <a:ext cx="336" cy="404"/>
            </a:xfrm>
            <a:prstGeom prst="rect">
              <a:avLst/>
            </a:prstGeom>
            <a:noFill/>
            <a:ln w="9525">
              <a:noFill/>
            </a:ln>
          </p:spPr>
          <p:txBody>
            <a:bodyPr>
              <a:spAutoFit/>
            </a:bodyPr>
            <a:p>
              <a:pPr>
                <a:spcBef>
                  <a:spcPct val="50000"/>
                </a:spcBef>
              </a:pPr>
              <a:r>
                <a:rPr lang="en-US" altLang="zh-CN" sz="3600">
                  <a:latin typeface="Times New Roman" panose="02020603050405020304" pitchFamily="18" charset="0"/>
                  <a:ea typeface="仿宋_GB2312" pitchFamily="49" charset="-122"/>
                </a:rPr>
                <a:t>N</a:t>
              </a:r>
              <a:endParaRPr lang="en-US" altLang="zh-CN" sz="3600">
                <a:latin typeface="Times New Roman" panose="02020603050405020304" pitchFamily="18" charset="0"/>
                <a:ea typeface="仿宋_GB2312" pitchFamily="49" charset="-122"/>
              </a:endParaRPr>
            </a:p>
          </p:txBody>
        </p:sp>
        <p:sp>
          <p:nvSpPr>
            <p:cNvPr id="125966" name="椭圆 125965"/>
            <p:cNvSpPr/>
            <p:nvPr/>
          </p:nvSpPr>
          <p:spPr>
            <a:xfrm>
              <a:off x="1152" y="864"/>
              <a:ext cx="144" cy="144"/>
            </a:xfrm>
            <a:prstGeom prst="ellipse">
              <a:avLst/>
            </a:prstGeom>
            <a:solidFill>
              <a:srgbClr val="FFFF00"/>
            </a:solidFill>
            <a:ln w="9525">
              <a:noFill/>
            </a:ln>
          </p:spPr>
          <p:txBody>
            <a:bodyPr/>
            <a:p>
              <a:endParaRPr lang="zh-CN" altLang="en-US"/>
            </a:p>
          </p:txBody>
        </p:sp>
        <p:sp>
          <p:nvSpPr>
            <p:cNvPr id="125967" name="椭圆 125966"/>
            <p:cNvSpPr/>
            <p:nvPr/>
          </p:nvSpPr>
          <p:spPr>
            <a:xfrm>
              <a:off x="2208" y="864"/>
              <a:ext cx="144" cy="144"/>
            </a:xfrm>
            <a:prstGeom prst="ellipse">
              <a:avLst/>
            </a:prstGeom>
            <a:solidFill>
              <a:srgbClr val="FFFF00"/>
            </a:solidFill>
            <a:ln w="9525">
              <a:noFill/>
            </a:ln>
          </p:spPr>
          <p:txBody>
            <a:bodyPr/>
            <a:p>
              <a:endParaRPr lang="zh-CN" altLang="en-US"/>
            </a:p>
          </p:txBody>
        </p:sp>
        <p:sp>
          <p:nvSpPr>
            <p:cNvPr id="125968" name="椭圆 125967"/>
            <p:cNvSpPr/>
            <p:nvPr/>
          </p:nvSpPr>
          <p:spPr>
            <a:xfrm>
              <a:off x="1536" y="432"/>
              <a:ext cx="144" cy="144"/>
            </a:xfrm>
            <a:prstGeom prst="ellipse">
              <a:avLst/>
            </a:prstGeom>
            <a:solidFill>
              <a:srgbClr val="FFFF00"/>
            </a:solidFill>
            <a:ln w="9525">
              <a:noFill/>
            </a:ln>
          </p:spPr>
          <p:txBody>
            <a:bodyPr/>
            <a:p>
              <a:endParaRPr lang="zh-CN" altLang="en-US"/>
            </a:p>
          </p:txBody>
        </p:sp>
        <p:sp>
          <p:nvSpPr>
            <p:cNvPr id="125969" name="椭圆 125968"/>
            <p:cNvSpPr/>
            <p:nvPr/>
          </p:nvSpPr>
          <p:spPr>
            <a:xfrm>
              <a:off x="1776" y="432"/>
              <a:ext cx="144" cy="144"/>
            </a:xfrm>
            <a:prstGeom prst="ellipse">
              <a:avLst/>
            </a:prstGeom>
            <a:solidFill>
              <a:srgbClr val="000099"/>
            </a:solidFill>
            <a:ln w="9525">
              <a:noFill/>
            </a:ln>
          </p:spPr>
          <p:txBody>
            <a:bodyPr/>
            <a:p>
              <a:endParaRPr lang="zh-CN" altLang="en-US"/>
            </a:p>
          </p:txBody>
        </p:sp>
        <p:sp>
          <p:nvSpPr>
            <p:cNvPr id="125970" name="椭圆 125969"/>
            <p:cNvSpPr/>
            <p:nvPr/>
          </p:nvSpPr>
          <p:spPr>
            <a:xfrm>
              <a:off x="1776" y="1440"/>
              <a:ext cx="144" cy="144"/>
            </a:xfrm>
            <a:prstGeom prst="ellipse">
              <a:avLst/>
            </a:prstGeom>
            <a:solidFill>
              <a:srgbClr val="000099"/>
            </a:solidFill>
            <a:ln w="9525">
              <a:noFill/>
            </a:ln>
          </p:spPr>
          <p:txBody>
            <a:bodyPr/>
            <a:p>
              <a:endParaRPr lang="zh-CN" altLang="en-US"/>
            </a:p>
          </p:txBody>
        </p:sp>
        <p:sp>
          <p:nvSpPr>
            <p:cNvPr id="125971" name="椭圆 125970"/>
            <p:cNvSpPr/>
            <p:nvPr/>
          </p:nvSpPr>
          <p:spPr>
            <a:xfrm>
              <a:off x="1536" y="1440"/>
              <a:ext cx="144" cy="144"/>
            </a:xfrm>
            <a:prstGeom prst="ellipse">
              <a:avLst/>
            </a:prstGeom>
            <a:solidFill>
              <a:srgbClr val="000099"/>
            </a:solidFill>
            <a:ln w="9525">
              <a:noFill/>
            </a:ln>
          </p:spPr>
          <p:txBody>
            <a:bodyPr/>
            <a:p>
              <a:endParaRPr lang="zh-CN" altLang="en-US"/>
            </a:p>
          </p:txBody>
        </p:sp>
        <p:sp>
          <p:nvSpPr>
            <p:cNvPr id="125972" name="椭圆 125971"/>
            <p:cNvSpPr/>
            <p:nvPr/>
          </p:nvSpPr>
          <p:spPr>
            <a:xfrm>
              <a:off x="2208" y="1104"/>
              <a:ext cx="144" cy="144"/>
            </a:xfrm>
            <a:prstGeom prst="ellipse">
              <a:avLst/>
            </a:prstGeom>
            <a:solidFill>
              <a:srgbClr val="000099"/>
            </a:solidFill>
            <a:ln w="9525">
              <a:noFill/>
            </a:ln>
          </p:spPr>
          <p:txBody>
            <a:bodyPr/>
            <a:p>
              <a:endParaRPr lang="zh-CN" altLang="en-US"/>
            </a:p>
          </p:txBody>
        </p:sp>
        <p:sp>
          <p:nvSpPr>
            <p:cNvPr id="125973" name="椭圆 125972"/>
            <p:cNvSpPr/>
            <p:nvPr/>
          </p:nvSpPr>
          <p:spPr>
            <a:xfrm>
              <a:off x="1152" y="1056"/>
              <a:ext cx="144" cy="144"/>
            </a:xfrm>
            <a:prstGeom prst="ellipse">
              <a:avLst/>
            </a:prstGeom>
            <a:solidFill>
              <a:srgbClr val="000099"/>
            </a:solidFill>
            <a:ln w="9525">
              <a:noFill/>
            </a:ln>
          </p:spPr>
          <p:txBody>
            <a:bodyPr/>
            <a:p>
              <a:endParaRPr lang="zh-CN" altLang="en-US"/>
            </a:p>
          </p:txBody>
        </p:sp>
      </p:grpSp>
      <p:pic>
        <p:nvPicPr>
          <p:cNvPr id="125974" name="G6JJ3.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5105400" y="0"/>
            <a:ext cx="3429000" cy="2143125"/>
          </a:xfrm>
          <a:prstGeom prst="rect">
            <a:avLst/>
          </a:prstGeom>
          <a:noFill/>
          <a:ln w="9525">
            <a:noFill/>
          </a:ln>
        </p:spPr>
      </p:pic>
      <p:sp>
        <p:nvSpPr>
          <p:cNvPr id="125975" name="燕尾形箭头 125974"/>
          <p:cNvSpPr/>
          <p:nvPr/>
        </p:nvSpPr>
        <p:spPr>
          <a:xfrm rot="5400000">
            <a:off x="6553200" y="1981200"/>
            <a:ext cx="609600" cy="457200"/>
          </a:xfrm>
          <a:prstGeom prst="notchedRightArrow">
            <a:avLst>
              <a:gd name="adj1" fmla="val 50000"/>
              <a:gd name="adj2" fmla="val 33333"/>
            </a:avLst>
          </a:prstGeom>
          <a:solidFill>
            <a:srgbClr val="CC00FF"/>
          </a:solidFill>
          <a:ln w="9525">
            <a:noFill/>
          </a:ln>
        </p:spPr>
        <p:txBody>
          <a:bodyPr/>
          <a:p>
            <a:endParaRPr lang="zh-CN" altLang="en-US"/>
          </a:p>
        </p:txBody>
      </p:sp>
      <p:sp>
        <p:nvSpPr>
          <p:cNvPr id="125976" name="文本框 125975"/>
          <p:cNvSpPr txBox="1"/>
          <p:nvPr/>
        </p:nvSpPr>
        <p:spPr>
          <a:xfrm>
            <a:off x="0" y="4267200"/>
            <a:ext cx="1476375"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BF</a:t>
            </a:r>
            <a:r>
              <a:rPr lang="en-US" altLang="zh-CN" sz="3600" b="1" baseline="-25000">
                <a:latin typeface="Times New Roman" panose="02020603050405020304" pitchFamily="18" charset="0"/>
                <a:ea typeface="仿宋_GB2312" pitchFamily="49" charset="-122"/>
              </a:rPr>
              <a:t>3</a:t>
            </a:r>
            <a:r>
              <a:rPr lang="zh-CN" altLang="en-US" sz="3600" b="1">
                <a:latin typeface="Times New Roman" panose="02020603050405020304" pitchFamily="18" charset="0"/>
                <a:ea typeface="仿宋_GB2312" pitchFamily="49" charset="-122"/>
              </a:rPr>
              <a:t>：</a:t>
            </a:r>
            <a:endParaRPr lang="zh-CN" altLang="en-US" sz="3600" b="1">
              <a:latin typeface="Times New Roman" panose="02020603050405020304" pitchFamily="18" charset="0"/>
              <a:ea typeface="仿宋_GB2312" pitchFamily="49" charset="-122"/>
            </a:endParaRPr>
          </a:p>
        </p:txBody>
      </p:sp>
      <p:sp>
        <p:nvSpPr>
          <p:cNvPr id="125977" name="燕尾形箭头 125976"/>
          <p:cNvSpPr/>
          <p:nvPr/>
        </p:nvSpPr>
        <p:spPr>
          <a:xfrm>
            <a:off x="4419600" y="609600"/>
            <a:ext cx="990600" cy="457200"/>
          </a:xfrm>
          <a:prstGeom prst="notchedRightArrow">
            <a:avLst>
              <a:gd name="adj1" fmla="val 50000"/>
              <a:gd name="adj2" fmla="val 54166"/>
            </a:avLst>
          </a:prstGeom>
          <a:solidFill>
            <a:srgbClr val="CC00FF"/>
          </a:solidFill>
          <a:ln w="9525">
            <a:noFill/>
          </a:ln>
        </p:spPr>
        <p:txBody>
          <a:bodyPr/>
          <a:p>
            <a:endParaRPr lang="zh-CN" altLang="en-US"/>
          </a:p>
        </p:txBody>
      </p:sp>
      <p:sp>
        <p:nvSpPr>
          <p:cNvPr id="125978" name="文本框 125977"/>
          <p:cNvSpPr txBox="1"/>
          <p:nvPr/>
        </p:nvSpPr>
        <p:spPr>
          <a:xfrm>
            <a:off x="0" y="609600"/>
            <a:ext cx="1692275"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NH</a:t>
            </a:r>
            <a:r>
              <a:rPr lang="en-US" altLang="zh-CN" sz="3600" b="1" baseline="-25000">
                <a:latin typeface="Times New Roman" panose="02020603050405020304" pitchFamily="18" charset="0"/>
                <a:ea typeface="仿宋_GB2312" pitchFamily="49" charset="-122"/>
              </a:rPr>
              <a:t>3</a:t>
            </a:r>
            <a:r>
              <a:rPr lang="zh-CN" altLang="en-US" sz="3600" b="1">
                <a:latin typeface="Times New Roman" panose="02020603050405020304" pitchFamily="18" charset="0"/>
                <a:ea typeface="仿宋_GB2312" pitchFamily="49" charset="-122"/>
              </a:rPr>
              <a:t>：</a:t>
            </a:r>
            <a:endParaRPr lang="zh-CN" altLang="en-US" sz="3600" b="1">
              <a:latin typeface="Times New Roman" panose="02020603050405020304" pitchFamily="18" charset="0"/>
              <a:ea typeface="仿宋_GB2312" pitchFamily="49" charset="-122"/>
            </a:endParaRPr>
          </a:p>
        </p:txBody>
      </p:sp>
      <p:grpSp>
        <p:nvGrpSpPr>
          <p:cNvPr id="125979" name="组合 125978"/>
          <p:cNvGrpSpPr/>
          <p:nvPr/>
        </p:nvGrpSpPr>
        <p:grpSpPr>
          <a:xfrm>
            <a:off x="1219200" y="4006850"/>
            <a:ext cx="2819400" cy="2438400"/>
            <a:chOff x="1104" y="2544"/>
            <a:chExt cx="1776" cy="1536"/>
          </a:xfrm>
        </p:grpSpPr>
        <p:sp>
          <p:nvSpPr>
            <p:cNvPr id="125980" name="椭圆 125979"/>
            <p:cNvSpPr/>
            <p:nvPr/>
          </p:nvSpPr>
          <p:spPr>
            <a:xfrm>
              <a:off x="1776" y="3264"/>
              <a:ext cx="432" cy="432"/>
            </a:xfrm>
            <a:prstGeom prst="ellipse">
              <a:avLst/>
            </a:prstGeom>
            <a:gradFill rotWithShape="0">
              <a:gsLst>
                <a:gs pos="0">
                  <a:srgbClr val="FF6600"/>
                </a:gs>
                <a:gs pos="100000">
                  <a:srgbClr val="FF6600">
                    <a:gamma/>
                    <a:shade val="46275"/>
                    <a:invGamma/>
                  </a:srgbClr>
                </a:gs>
              </a:gsLst>
              <a:path path="shape">
                <a:fillToRect l="50000" t="50000" r="50000" b="50000"/>
              </a:path>
              <a:tileRect/>
            </a:gradFill>
            <a:ln w="9525">
              <a:noFill/>
            </a:ln>
          </p:spPr>
          <p:txBody>
            <a:bodyPr/>
            <a:p>
              <a:endParaRPr lang="zh-CN" altLang="en-US"/>
            </a:p>
          </p:txBody>
        </p:sp>
        <p:sp>
          <p:nvSpPr>
            <p:cNvPr id="125981" name="椭圆 125980"/>
            <p:cNvSpPr/>
            <p:nvPr/>
          </p:nvSpPr>
          <p:spPr>
            <a:xfrm>
              <a:off x="1824" y="2544"/>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2" name="椭圆 125981"/>
            <p:cNvSpPr/>
            <p:nvPr/>
          </p:nvSpPr>
          <p:spPr>
            <a:xfrm>
              <a:off x="1104" y="3792"/>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3" name="椭圆 125982"/>
            <p:cNvSpPr/>
            <p:nvPr/>
          </p:nvSpPr>
          <p:spPr>
            <a:xfrm>
              <a:off x="2592" y="3792"/>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4" name="直接连接符 125983"/>
            <p:cNvSpPr/>
            <p:nvPr/>
          </p:nvSpPr>
          <p:spPr>
            <a:xfrm flipH="1">
              <a:off x="1344" y="3552"/>
              <a:ext cx="432" cy="288"/>
            </a:xfrm>
            <a:prstGeom prst="line">
              <a:avLst/>
            </a:prstGeom>
            <a:ln w="76200" cap="flat" cmpd="sng">
              <a:solidFill>
                <a:srgbClr val="FFFF00"/>
              </a:solidFill>
              <a:prstDash val="solid"/>
              <a:headEnd type="none" w="med" len="med"/>
              <a:tailEnd type="none" w="med" len="med"/>
            </a:ln>
          </p:spPr>
        </p:sp>
        <p:sp>
          <p:nvSpPr>
            <p:cNvPr id="125985" name="直接连接符 125984"/>
            <p:cNvSpPr/>
            <p:nvPr/>
          </p:nvSpPr>
          <p:spPr>
            <a:xfrm>
              <a:off x="1968" y="2784"/>
              <a:ext cx="0" cy="480"/>
            </a:xfrm>
            <a:prstGeom prst="line">
              <a:avLst/>
            </a:prstGeom>
            <a:ln w="76200" cap="flat" cmpd="sng">
              <a:solidFill>
                <a:srgbClr val="FFFF00"/>
              </a:solidFill>
              <a:prstDash val="solid"/>
              <a:headEnd type="none" w="med" len="med"/>
              <a:tailEnd type="none" w="med" len="med"/>
            </a:ln>
          </p:spPr>
        </p:sp>
        <p:sp>
          <p:nvSpPr>
            <p:cNvPr id="125986" name="直接连接符 125985"/>
            <p:cNvSpPr/>
            <p:nvPr/>
          </p:nvSpPr>
          <p:spPr>
            <a:xfrm>
              <a:off x="2208" y="3552"/>
              <a:ext cx="384" cy="288"/>
            </a:xfrm>
            <a:prstGeom prst="line">
              <a:avLst/>
            </a:prstGeom>
            <a:ln w="76200" cap="flat" cmpd="sng">
              <a:solidFill>
                <a:srgbClr val="FFFF00"/>
              </a:solidFill>
              <a:prstDash val="solid"/>
              <a:headEnd type="none" w="med" len="med"/>
              <a:tailEnd type="none" w="med" len="med"/>
            </a:ln>
          </p:spPr>
        </p:sp>
        <p:sp>
          <p:nvSpPr>
            <p:cNvPr id="125987" name="直接连接符 125986"/>
            <p:cNvSpPr/>
            <p:nvPr/>
          </p:nvSpPr>
          <p:spPr>
            <a:xfrm flipH="1">
              <a:off x="1296" y="2784"/>
              <a:ext cx="528" cy="960"/>
            </a:xfrm>
            <a:prstGeom prst="line">
              <a:avLst/>
            </a:prstGeom>
            <a:ln w="38100" cap="flat" cmpd="sng">
              <a:solidFill>
                <a:schemeClr val="tx1"/>
              </a:solidFill>
              <a:prstDash val="dash"/>
              <a:headEnd type="none" w="med" len="med"/>
              <a:tailEnd type="none" w="med" len="med"/>
            </a:ln>
          </p:spPr>
        </p:sp>
        <p:sp>
          <p:nvSpPr>
            <p:cNvPr id="125988" name="直接连接符 125987"/>
            <p:cNvSpPr/>
            <p:nvPr/>
          </p:nvSpPr>
          <p:spPr>
            <a:xfrm>
              <a:off x="2064" y="2736"/>
              <a:ext cx="624" cy="1056"/>
            </a:xfrm>
            <a:prstGeom prst="line">
              <a:avLst/>
            </a:prstGeom>
            <a:ln w="38100" cap="flat" cmpd="sng">
              <a:solidFill>
                <a:schemeClr val="tx1"/>
              </a:solidFill>
              <a:prstDash val="dash"/>
              <a:headEnd type="none" w="med" len="med"/>
              <a:tailEnd type="none" w="med" len="med"/>
            </a:ln>
          </p:spPr>
        </p:sp>
        <p:sp>
          <p:nvSpPr>
            <p:cNvPr id="125989" name="直接连接符 125988"/>
            <p:cNvSpPr/>
            <p:nvPr/>
          </p:nvSpPr>
          <p:spPr>
            <a:xfrm>
              <a:off x="1392" y="3936"/>
              <a:ext cx="1200" cy="0"/>
            </a:xfrm>
            <a:prstGeom prst="line">
              <a:avLst/>
            </a:prstGeom>
            <a:ln w="38100" cap="flat" cmpd="sng">
              <a:solidFill>
                <a:schemeClr val="tx1"/>
              </a:solidFill>
              <a:prstDash val="dash"/>
              <a:headEnd type="none" w="med" len="med"/>
              <a:tailEnd type="none" w="med" len="med"/>
            </a:ln>
          </p:spPr>
        </p:sp>
      </p:grpSp>
      <p:sp>
        <p:nvSpPr>
          <p:cNvPr id="125990" name="下弧形箭头 125989"/>
          <p:cNvSpPr/>
          <p:nvPr/>
        </p:nvSpPr>
        <p:spPr>
          <a:xfrm>
            <a:off x="2209800" y="5759450"/>
            <a:ext cx="838200" cy="228600"/>
          </a:xfrm>
          <a:prstGeom prst="curvedUpArrow">
            <a:avLst>
              <a:gd name="adj1" fmla="val 3399"/>
              <a:gd name="adj2" fmla="val 75507"/>
              <a:gd name="adj3" fmla="val 33333"/>
            </a:avLst>
          </a:prstGeom>
          <a:solidFill>
            <a:srgbClr val="FFFF66"/>
          </a:solidFill>
          <a:ln w="38100" cap="flat" cmpd="sng">
            <a:solidFill>
              <a:srgbClr val="FF6600"/>
            </a:solidFill>
            <a:prstDash val="solid"/>
            <a:miter/>
            <a:headEnd type="none" w="med" len="med"/>
            <a:tailEnd type="none" w="med" len="med"/>
          </a:ln>
        </p:spPr>
        <p:txBody>
          <a:bodyPr/>
          <a:p>
            <a:endParaRPr lang="zh-CN" altLang="en-US"/>
          </a:p>
        </p:txBody>
      </p:sp>
      <p:sp>
        <p:nvSpPr>
          <p:cNvPr id="125991" name="文本框 125990"/>
          <p:cNvSpPr txBox="1"/>
          <p:nvPr/>
        </p:nvSpPr>
        <p:spPr>
          <a:xfrm>
            <a:off x="2209800" y="6216650"/>
            <a:ext cx="914400" cy="641350"/>
          </a:xfrm>
          <a:prstGeom prst="rect">
            <a:avLst/>
          </a:prstGeom>
          <a:noFill/>
          <a:ln w="9525">
            <a:noFill/>
          </a:ln>
        </p:spPr>
        <p:txBody>
          <a:bodyPr>
            <a:spAutoFit/>
          </a:bodyPr>
          <a:p>
            <a:pPr>
              <a:spcBef>
                <a:spcPct val="50000"/>
              </a:spcBef>
            </a:pPr>
            <a:endParaRPr sz="3600" dirty="0">
              <a:latin typeface="Times New Roman" panose="02020603050405020304" pitchFamily="18" charset="0"/>
              <a:ea typeface="仿宋_GB2312" pitchFamily="49" charset="-122"/>
            </a:endParaRPr>
          </a:p>
        </p:txBody>
      </p:sp>
      <p:sp>
        <p:nvSpPr>
          <p:cNvPr id="125992" name="文本框 125991"/>
          <p:cNvSpPr txBox="1"/>
          <p:nvPr/>
        </p:nvSpPr>
        <p:spPr>
          <a:xfrm>
            <a:off x="3048000" y="5105400"/>
            <a:ext cx="1219200" cy="579438"/>
          </a:xfrm>
          <a:prstGeom prst="rect">
            <a:avLst/>
          </a:prstGeom>
          <a:noFill/>
          <a:ln w="9525">
            <a:noFill/>
          </a:ln>
        </p:spPr>
        <p:txBody>
          <a:bodyPr>
            <a:spAutoFit/>
          </a:bodyPr>
          <a:p>
            <a:pPr>
              <a:spcBef>
                <a:spcPct val="50000"/>
              </a:spcBef>
            </a:pPr>
            <a:r>
              <a:rPr lang="en-US" altLang="zh-CN" sz="3200" b="1">
                <a:latin typeface="Times New Roman" panose="02020603050405020304" pitchFamily="18" charset="0"/>
                <a:ea typeface="仿宋_GB2312" pitchFamily="49" charset="-122"/>
              </a:rPr>
              <a:t>120º</a:t>
            </a:r>
            <a:endParaRPr lang="en-US" altLang="zh-CN" sz="3200" b="1">
              <a:latin typeface="Times New Roman" panose="02020603050405020304" pitchFamily="18" charset="0"/>
              <a:ea typeface="仿宋_GB2312" pitchFamily="49" charset="-122"/>
            </a:endParaRPr>
          </a:p>
        </p:txBody>
      </p:sp>
      <p:grpSp>
        <p:nvGrpSpPr>
          <p:cNvPr id="125993" name="组合 125992"/>
          <p:cNvGrpSpPr/>
          <p:nvPr/>
        </p:nvGrpSpPr>
        <p:grpSpPr>
          <a:xfrm>
            <a:off x="5638800" y="2514600"/>
            <a:ext cx="2895600" cy="2057400"/>
            <a:chOff x="3696" y="2016"/>
            <a:chExt cx="1824" cy="1296"/>
          </a:xfrm>
        </p:grpSpPr>
        <p:sp>
          <p:nvSpPr>
            <p:cNvPr id="125994" name="直接连接符 125993"/>
            <p:cNvSpPr/>
            <p:nvPr/>
          </p:nvSpPr>
          <p:spPr>
            <a:xfrm>
              <a:off x="3936" y="2832"/>
              <a:ext cx="1344" cy="0"/>
            </a:xfrm>
            <a:prstGeom prst="line">
              <a:avLst/>
            </a:prstGeom>
            <a:ln w="38100" cap="flat" cmpd="sng">
              <a:solidFill>
                <a:schemeClr val="tx1"/>
              </a:solidFill>
              <a:prstDash val="dash"/>
              <a:headEnd type="none" w="med" len="med"/>
              <a:tailEnd type="none" w="med" len="med"/>
            </a:ln>
          </p:spPr>
        </p:sp>
        <p:sp>
          <p:nvSpPr>
            <p:cNvPr id="125995" name="椭圆 125994"/>
            <p:cNvSpPr/>
            <p:nvPr/>
          </p:nvSpPr>
          <p:spPr>
            <a:xfrm>
              <a:off x="4224" y="2016"/>
              <a:ext cx="480" cy="480"/>
            </a:xfrm>
            <a:prstGeom prst="ellipse">
              <a:avLst/>
            </a:prstGeom>
            <a:gradFill rotWithShape="0">
              <a:gsLst>
                <a:gs pos="0">
                  <a:srgbClr val="0000FF"/>
                </a:gs>
                <a:gs pos="100000">
                  <a:srgbClr val="0000FF">
                    <a:gamma/>
                    <a:shade val="46275"/>
                    <a:invGamma/>
                  </a:srgbClr>
                </a:gs>
              </a:gsLst>
              <a:path path="shape">
                <a:fillToRect l="50000" t="50000" r="50000" b="50000"/>
              </a:path>
              <a:tileRect/>
            </a:gradFill>
            <a:ln w="9525">
              <a:noFill/>
            </a:ln>
          </p:spPr>
          <p:txBody>
            <a:bodyPr/>
            <a:p>
              <a:endParaRPr lang="zh-CN" altLang="en-US"/>
            </a:p>
          </p:txBody>
        </p:sp>
        <p:sp>
          <p:nvSpPr>
            <p:cNvPr id="125996" name="椭圆 125995"/>
            <p:cNvSpPr/>
            <p:nvPr/>
          </p:nvSpPr>
          <p:spPr>
            <a:xfrm>
              <a:off x="3696" y="2688"/>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7" name="椭圆 125996"/>
            <p:cNvSpPr/>
            <p:nvPr/>
          </p:nvSpPr>
          <p:spPr>
            <a:xfrm>
              <a:off x="4176" y="3072"/>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8" name="椭圆 125997"/>
            <p:cNvSpPr/>
            <p:nvPr/>
          </p:nvSpPr>
          <p:spPr>
            <a:xfrm>
              <a:off x="5280" y="2688"/>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9" name="直接连接符 125998"/>
            <p:cNvSpPr/>
            <p:nvPr/>
          </p:nvSpPr>
          <p:spPr>
            <a:xfrm flipH="1">
              <a:off x="3840" y="2352"/>
              <a:ext cx="384" cy="384"/>
            </a:xfrm>
            <a:prstGeom prst="line">
              <a:avLst/>
            </a:prstGeom>
            <a:ln w="76200" cap="flat" cmpd="sng">
              <a:solidFill>
                <a:srgbClr val="FF6600"/>
              </a:solidFill>
              <a:prstDash val="solid"/>
              <a:headEnd type="none" w="med" len="med"/>
              <a:tailEnd type="none" w="med" len="med"/>
            </a:ln>
          </p:spPr>
        </p:sp>
        <p:sp>
          <p:nvSpPr>
            <p:cNvPr id="126000" name="直接连接符 125999"/>
            <p:cNvSpPr/>
            <p:nvPr/>
          </p:nvSpPr>
          <p:spPr>
            <a:xfrm>
              <a:off x="4704" y="2352"/>
              <a:ext cx="624" cy="384"/>
            </a:xfrm>
            <a:prstGeom prst="line">
              <a:avLst/>
            </a:prstGeom>
            <a:ln w="76200" cap="flat" cmpd="sng">
              <a:solidFill>
                <a:srgbClr val="FF6600"/>
              </a:solidFill>
              <a:prstDash val="solid"/>
              <a:headEnd type="none" w="med" len="med"/>
              <a:tailEnd type="none" w="med" len="med"/>
            </a:ln>
          </p:spPr>
        </p:sp>
        <p:sp>
          <p:nvSpPr>
            <p:cNvPr id="126001" name="直接连接符 126000"/>
            <p:cNvSpPr/>
            <p:nvPr/>
          </p:nvSpPr>
          <p:spPr>
            <a:xfrm flipH="1">
              <a:off x="4320" y="2448"/>
              <a:ext cx="96" cy="624"/>
            </a:xfrm>
            <a:prstGeom prst="line">
              <a:avLst/>
            </a:prstGeom>
            <a:ln w="76200" cap="flat" cmpd="sng">
              <a:solidFill>
                <a:srgbClr val="FF6600"/>
              </a:solidFill>
              <a:prstDash val="solid"/>
              <a:headEnd type="none" w="med" len="med"/>
              <a:tailEnd type="none" w="med" len="med"/>
            </a:ln>
          </p:spPr>
        </p:sp>
        <p:sp>
          <p:nvSpPr>
            <p:cNvPr id="126002" name="直接连接符 126001"/>
            <p:cNvSpPr/>
            <p:nvPr/>
          </p:nvSpPr>
          <p:spPr>
            <a:xfrm>
              <a:off x="3888" y="2880"/>
              <a:ext cx="336" cy="240"/>
            </a:xfrm>
            <a:prstGeom prst="line">
              <a:avLst/>
            </a:prstGeom>
            <a:ln w="38100" cap="flat" cmpd="sng">
              <a:solidFill>
                <a:schemeClr val="tx1"/>
              </a:solidFill>
              <a:prstDash val="dash"/>
              <a:headEnd type="none" w="med" len="med"/>
              <a:tailEnd type="none" w="med" len="med"/>
            </a:ln>
          </p:spPr>
        </p:sp>
        <p:sp>
          <p:nvSpPr>
            <p:cNvPr id="126003" name="直接连接符 126002"/>
            <p:cNvSpPr/>
            <p:nvPr/>
          </p:nvSpPr>
          <p:spPr>
            <a:xfrm flipH="1">
              <a:off x="4416" y="2880"/>
              <a:ext cx="912" cy="336"/>
            </a:xfrm>
            <a:prstGeom prst="line">
              <a:avLst/>
            </a:prstGeom>
            <a:ln w="38100" cap="flat" cmpd="sng">
              <a:solidFill>
                <a:schemeClr val="tx1"/>
              </a:solidFill>
              <a:prstDash val="dash"/>
              <a:headEnd type="none" w="med" len="med"/>
              <a:tailEnd type="none" w="med" len="med"/>
            </a:ln>
          </p:spPr>
        </p:sp>
      </p:grpSp>
      <p:sp>
        <p:nvSpPr>
          <p:cNvPr id="126004" name="下弧形箭头 126003"/>
          <p:cNvSpPr/>
          <p:nvPr/>
        </p:nvSpPr>
        <p:spPr>
          <a:xfrm>
            <a:off x="6781800" y="3200400"/>
            <a:ext cx="838200" cy="228600"/>
          </a:xfrm>
          <a:prstGeom prst="curvedUpArrow">
            <a:avLst>
              <a:gd name="adj1" fmla="val 3399"/>
              <a:gd name="adj2" fmla="val 75507"/>
              <a:gd name="adj3" fmla="val 33333"/>
            </a:avLst>
          </a:prstGeom>
          <a:solidFill>
            <a:srgbClr val="FFFF66"/>
          </a:solidFill>
          <a:ln w="38100" cap="flat" cmpd="sng">
            <a:solidFill>
              <a:srgbClr val="00FF00"/>
            </a:solidFill>
            <a:prstDash val="solid"/>
            <a:miter/>
            <a:headEnd type="none" w="med" len="med"/>
            <a:tailEnd type="none" w="med" len="med"/>
          </a:ln>
        </p:spPr>
        <p:txBody>
          <a:bodyPr/>
          <a:p>
            <a:endParaRPr lang="zh-CN" altLang="en-US"/>
          </a:p>
        </p:txBody>
      </p:sp>
      <p:sp>
        <p:nvSpPr>
          <p:cNvPr id="126005" name="文本框 126004"/>
          <p:cNvSpPr txBox="1"/>
          <p:nvPr/>
        </p:nvSpPr>
        <p:spPr>
          <a:xfrm>
            <a:off x="7162800" y="2514600"/>
            <a:ext cx="1981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107º18'</a:t>
            </a:r>
            <a:r>
              <a:rPr lang="en-US" altLang="zh-CN" sz="3600">
                <a:latin typeface="Times New Roman" panose="02020603050405020304" pitchFamily="18" charset="0"/>
                <a:ea typeface="仿宋_GB2312" pitchFamily="49" charset="-122"/>
              </a:rPr>
              <a:t> </a:t>
            </a:r>
            <a:endParaRPr lang="en-US" altLang="zh-CN" sz="3600">
              <a:latin typeface="Times New Roman" panose="02020603050405020304" pitchFamily="18" charset="0"/>
              <a:ea typeface="仿宋_GB2312" pitchFamily="49" charset="-122"/>
            </a:endParaRPr>
          </a:p>
        </p:txBody>
      </p:sp>
      <p:sp>
        <p:nvSpPr>
          <p:cNvPr id="126006" name="文本框 126005"/>
          <p:cNvSpPr txBox="1"/>
          <p:nvPr/>
        </p:nvSpPr>
        <p:spPr>
          <a:xfrm>
            <a:off x="1143000" y="2895600"/>
            <a:ext cx="4038600" cy="641350"/>
          </a:xfrm>
          <a:prstGeom prst="rect">
            <a:avLst/>
          </a:prstGeom>
          <a:noFill/>
          <a:ln w="9525">
            <a:noFill/>
          </a:ln>
        </p:spPr>
        <p:txBody>
          <a:bodyPr>
            <a:spAutoFit/>
          </a:bodyPr>
          <a:p>
            <a:pPr>
              <a:spcBef>
                <a:spcPct val="50000"/>
              </a:spcBef>
            </a:pPr>
            <a:endParaRPr sz="3600" dirty="0">
              <a:latin typeface="Times New Roman" panose="02020603050405020304" pitchFamily="18" charset="0"/>
              <a:ea typeface="仿宋_GB2312" pitchFamily="49" charset="-122"/>
            </a:endParaRPr>
          </a:p>
        </p:txBody>
      </p:sp>
      <p:sp>
        <p:nvSpPr>
          <p:cNvPr id="126007" name="文本框 126006"/>
          <p:cNvSpPr txBox="1"/>
          <p:nvPr/>
        </p:nvSpPr>
        <p:spPr>
          <a:xfrm>
            <a:off x="0" y="2590800"/>
            <a:ext cx="5638800" cy="1190625"/>
          </a:xfrm>
          <a:prstGeom prst="rect">
            <a:avLst/>
          </a:prstGeom>
          <a:gradFill rotWithShape="0">
            <a:gsLst>
              <a:gs pos="0">
                <a:srgbClr val="CCFFFF">
                  <a:gamma/>
                  <a:shade val="66275"/>
                  <a:invGamma/>
                </a:srgbClr>
              </a:gs>
              <a:gs pos="100000">
                <a:srgbClr val="CCFFFF"/>
              </a:gs>
            </a:gsLst>
            <a:lin ang="5400000" scaled="1"/>
            <a:tileRect/>
          </a:grad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三角锥型</a:t>
            </a:r>
            <a:r>
              <a:rPr lang="en-US" altLang="zh-CN" sz="3600" b="1" dirty="0">
                <a:latin typeface="Times New Roman" panose="02020603050405020304" pitchFamily="18" charset="0"/>
                <a:ea typeface="仿宋_GB2312" pitchFamily="49" charset="-122"/>
              </a:rPr>
              <a:t>, </a:t>
            </a:r>
            <a:r>
              <a:rPr lang="zh-CN" altLang="en-US" sz="3600" b="1" dirty="0">
                <a:latin typeface="Times New Roman" panose="02020603050405020304" pitchFamily="18" charset="0"/>
                <a:ea typeface="仿宋_GB2312" pitchFamily="49" charset="-122"/>
              </a:rPr>
              <a:t>不对称，键的极性不能抵消，是极性分子</a:t>
            </a:r>
            <a:endParaRPr lang="zh-CN" altLang="en-US" sz="3600" b="1">
              <a:latin typeface="Times New Roman" panose="02020603050405020304" pitchFamily="18" charset="0"/>
              <a:ea typeface="仿宋_GB2312" pitchFamily="49" charset="-122"/>
            </a:endParaRPr>
          </a:p>
        </p:txBody>
      </p:sp>
      <p:sp>
        <p:nvSpPr>
          <p:cNvPr id="126008" name="直接连接符 126007"/>
          <p:cNvSpPr/>
          <p:nvPr/>
        </p:nvSpPr>
        <p:spPr>
          <a:xfrm flipV="1">
            <a:off x="2590800" y="3810000"/>
            <a:ext cx="0" cy="1295400"/>
          </a:xfrm>
          <a:prstGeom prst="line">
            <a:avLst/>
          </a:prstGeom>
          <a:ln w="57150" cap="flat" cmpd="sng">
            <a:solidFill>
              <a:schemeClr val="tx1"/>
            </a:solidFill>
            <a:prstDash val="solid"/>
            <a:headEnd type="none" w="med" len="med"/>
            <a:tailEnd type="triangle" w="med" len="med"/>
          </a:ln>
        </p:spPr>
      </p:sp>
      <p:sp>
        <p:nvSpPr>
          <p:cNvPr id="126009" name="直接连接符 126008"/>
          <p:cNvSpPr/>
          <p:nvPr/>
        </p:nvSpPr>
        <p:spPr>
          <a:xfrm flipH="1">
            <a:off x="1143000" y="5638800"/>
            <a:ext cx="1066800" cy="685800"/>
          </a:xfrm>
          <a:prstGeom prst="line">
            <a:avLst/>
          </a:prstGeom>
          <a:ln w="57150" cap="flat" cmpd="sng">
            <a:solidFill>
              <a:schemeClr val="tx1"/>
            </a:solidFill>
            <a:prstDash val="solid"/>
            <a:headEnd type="none" w="med" len="med"/>
            <a:tailEnd type="triangle" w="med" len="med"/>
          </a:ln>
        </p:spPr>
      </p:sp>
      <p:sp>
        <p:nvSpPr>
          <p:cNvPr id="126010" name="直接连接符 126009"/>
          <p:cNvSpPr/>
          <p:nvPr/>
        </p:nvSpPr>
        <p:spPr>
          <a:xfrm>
            <a:off x="2971800" y="5638800"/>
            <a:ext cx="1066800" cy="762000"/>
          </a:xfrm>
          <a:prstGeom prst="line">
            <a:avLst/>
          </a:prstGeom>
          <a:ln w="57150" cap="flat" cmpd="sng">
            <a:solidFill>
              <a:schemeClr val="tx1"/>
            </a:solidFill>
            <a:prstDash val="solid"/>
            <a:headEnd type="none" w="med" len="med"/>
            <a:tailEnd type="triangle" w="med" len="med"/>
          </a:ln>
        </p:spPr>
      </p:sp>
      <p:sp>
        <p:nvSpPr>
          <p:cNvPr id="126011" name="文本框 126010"/>
          <p:cNvSpPr txBox="1"/>
          <p:nvPr/>
        </p:nvSpPr>
        <p:spPr>
          <a:xfrm>
            <a:off x="457200" y="59436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1</a:t>
            </a:r>
            <a:endParaRPr lang="en-US" altLang="zh-CN" sz="3600" b="1">
              <a:latin typeface="Times New Roman" panose="02020603050405020304" pitchFamily="18" charset="0"/>
              <a:ea typeface="仿宋_GB2312" pitchFamily="49" charset="-122"/>
            </a:endParaRPr>
          </a:p>
        </p:txBody>
      </p:sp>
      <p:sp>
        <p:nvSpPr>
          <p:cNvPr id="126012" name="文本框 126011"/>
          <p:cNvSpPr txBox="1"/>
          <p:nvPr/>
        </p:nvSpPr>
        <p:spPr>
          <a:xfrm>
            <a:off x="4114800" y="58674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p:txBody>
      </p:sp>
      <p:sp>
        <p:nvSpPr>
          <p:cNvPr id="126013" name="文本框 126012"/>
          <p:cNvSpPr txBox="1"/>
          <p:nvPr/>
        </p:nvSpPr>
        <p:spPr>
          <a:xfrm>
            <a:off x="2819400" y="38100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3</a:t>
            </a:r>
            <a:endParaRPr lang="en-US" altLang="zh-CN" sz="3600" b="1">
              <a:latin typeface="Times New Roman" panose="02020603050405020304" pitchFamily="18" charset="0"/>
              <a:ea typeface="仿宋_GB2312" pitchFamily="49" charset="-122"/>
            </a:endParaRPr>
          </a:p>
        </p:txBody>
      </p:sp>
      <p:sp>
        <p:nvSpPr>
          <p:cNvPr id="126014" name="直接连接符 126013"/>
          <p:cNvSpPr/>
          <p:nvPr/>
        </p:nvSpPr>
        <p:spPr>
          <a:xfrm>
            <a:off x="2590800" y="5791200"/>
            <a:ext cx="0" cy="1066800"/>
          </a:xfrm>
          <a:prstGeom prst="line">
            <a:avLst/>
          </a:prstGeom>
          <a:ln w="57150" cap="flat" cmpd="sng">
            <a:solidFill>
              <a:srgbClr val="99FF33"/>
            </a:solidFill>
            <a:prstDash val="solid"/>
            <a:headEnd type="none" w="med" len="med"/>
            <a:tailEnd type="triangle" w="med" len="med"/>
          </a:ln>
        </p:spPr>
      </p:sp>
      <p:sp>
        <p:nvSpPr>
          <p:cNvPr id="126015" name="直接连接符 126014"/>
          <p:cNvSpPr/>
          <p:nvPr/>
        </p:nvSpPr>
        <p:spPr>
          <a:xfrm>
            <a:off x="1295400" y="6324600"/>
            <a:ext cx="1295400" cy="533400"/>
          </a:xfrm>
          <a:prstGeom prst="line">
            <a:avLst/>
          </a:prstGeom>
          <a:ln w="38100" cap="flat" cmpd="sng">
            <a:solidFill>
              <a:schemeClr val="tx1"/>
            </a:solidFill>
            <a:prstDash val="dash"/>
            <a:headEnd type="none" w="med" len="med"/>
            <a:tailEnd type="none" w="med" len="med"/>
          </a:ln>
        </p:spPr>
      </p:sp>
      <p:sp>
        <p:nvSpPr>
          <p:cNvPr id="126016" name="直接连接符 126015"/>
          <p:cNvSpPr/>
          <p:nvPr/>
        </p:nvSpPr>
        <p:spPr>
          <a:xfrm flipH="1">
            <a:off x="2590800" y="6400800"/>
            <a:ext cx="1371600" cy="457200"/>
          </a:xfrm>
          <a:prstGeom prst="line">
            <a:avLst/>
          </a:prstGeom>
          <a:ln w="38100" cap="flat" cmpd="sng">
            <a:solidFill>
              <a:schemeClr val="tx1"/>
            </a:solidFill>
            <a:prstDash val="dash"/>
            <a:headEnd type="none" w="med" len="med"/>
            <a:tailEnd type="none" w="med" len="med"/>
          </a:ln>
        </p:spPr>
      </p:sp>
      <p:sp>
        <p:nvSpPr>
          <p:cNvPr id="126017" name="文本框 126016"/>
          <p:cNvSpPr txBox="1"/>
          <p:nvPr/>
        </p:nvSpPr>
        <p:spPr>
          <a:xfrm>
            <a:off x="2667000" y="6216650"/>
            <a:ext cx="838200" cy="641350"/>
          </a:xfrm>
          <a:prstGeom prst="rect">
            <a:avLst/>
          </a:prstGeom>
          <a:noFill/>
          <a:ln w="9525">
            <a:noFill/>
          </a:ln>
        </p:spPr>
        <p:txBody>
          <a:bodyPr>
            <a:spAutoFit/>
          </a:bodyPr>
          <a:p>
            <a:pPr>
              <a:spcBef>
                <a:spcPct val="50000"/>
              </a:spcBef>
            </a:pPr>
            <a:r>
              <a:rPr lang="en-US" altLang="zh-CN" sz="3600" b="1">
                <a:solidFill>
                  <a:srgbClr val="FF6600"/>
                </a:solidFill>
                <a:latin typeface="Times New Roman" panose="02020603050405020304" pitchFamily="18" charset="0"/>
                <a:ea typeface="仿宋_GB2312" pitchFamily="49" charset="-122"/>
              </a:rPr>
              <a:t>F</a:t>
            </a:r>
            <a:r>
              <a:rPr lang="en-US" altLang="zh-CN" sz="3600" b="1" baseline="30000">
                <a:solidFill>
                  <a:srgbClr val="FF6600"/>
                </a:solidFill>
                <a:latin typeface="Times New Roman" panose="02020603050405020304" pitchFamily="18" charset="0"/>
                <a:ea typeface="仿宋_GB2312" pitchFamily="49" charset="-122"/>
              </a:rPr>
              <a:t>’</a:t>
            </a:r>
            <a:endParaRPr lang="en-US" altLang="zh-CN" sz="3600" b="1" baseline="30000">
              <a:solidFill>
                <a:srgbClr val="FF6600"/>
              </a:solidFill>
              <a:latin typeface="Times New Roman" panose="02020603050405020304" pitchFamily="18" charset="0"/>
              <a:ea typeface="仿宋_GB2312" pitchFamily="49" charset="-122"/>
            </a:endParaRPr>
          </a:p>
        </p:txBody>
      </p:sp>
      <p:sp>
        <p:nvSpPr>
          <p:cNvPr id="126018" name="文本框 126017"/>
          <p:cNvSpPr txBox="1"/>
          <p:nvPr/>
        </p:nvSpPr>
        <p:spPr>
          <a:xfrm>
            <a:off x="4800600" y="4568825"/>
            <a:ext cx="4343400" cy="2289175"/>
          </a:xfrm>
          <a:prstGeom prst="rect">
            <a:avLst/>
          </a:prstGeom>
          <a:gradFill rotWithShape="0">
            <a:gsLst>
              <a:gs pos="0">
                <a:srgbClr val="CCFFFF">
                  <a:gamma/>
                  <a:shade val="66275"/>
                  <a:invGamma/>
                </a:srgbClr>
              </a:gs>
              <a:gs pos="100000">
                <a:srgbClr val="CCFFFF"/>
              </a:gs>
            </a:gsLst>
            <a:lin ang="5400000" scaled="1"/>
            <a:tileRect/>
          </a:grad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平面三角形，对称，键的极性互相抵消（ </a:t>
            </a: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dirty="0">
                <a:latin typeface="Times New Roman" panose="02020603050405020304" pitchFamily="18" charset="0"/>
                <a:ea typeface="仿宋_GB2312" pitchFamily="49" charset="-122"/>
              </a:rPr>
              <a:t>=0</a:t>
            </a:r>
            <a:r>
              <a:rPr lang="zh-CN" altLang="en-US" sz="3600" b="1" dirty="0">
                <a:latin typeface="Times New Roman" panose="02020603050405020304" pitchFamily="18" charset="0"/>
                <a:ea typeface="仿宋_GB2312" pitchFamily="49" charset="-122"/>
              </a:rPr>
              <a:t>） ，是非极性分子</a:t>
            </a:r>
            <a:endParaRPr lang="zh-CN" altLang="en-US" sz="3600" b="1">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78"/>
                                        </p:tgtEl>
                                        <p:attrNameLst>
                                          <p:attrName>style.visibility</p:attrName>
                                        </p:attrNameLst>
                                      </p:cBhvr>
                                      <p:to>
                                        <p:strVal val="visible"/>
                                      </p:to>
                                    </p:set>
                                    <p:animEffect transition="in" filter="wipe(left)">
                                      <p:cBhvr>
                                        <p:cTn id="7" dur="500"/>
                                        <p:tgtEl>
                                          <p:spTgt spid="125978"/>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25954"/>
                                        </p:tgtEl>
                                        <p:attrNameLst>
                                          <p:attrName>style.visibility</p:attrName>
                                        </p:attrNameLst>
                                      </p:cBhvr>
                                      <p:to>
                                        <p:strVal val="visible"/>
                                      </p:to>
                                    </p:set>
                                    <p:animEffect transition="in" filter="fade">
                                      <p:cBhvr>
                                        <p:cTn id="12" dur="800" decel="100000"/>
                                        <p:tgtEl>
                                          <p:spTgt spid="125954"/>
                                        </p:tgtEl>
                                      </p:cBhvr>
                                    </p:animEffect>
                                    <p:anim calcmode="lin" valueType="num">
                                      <p:cBhvr>
                                        <p:cTn id="13" dur="800" decel="100000" fill="hold"/>
                                        <p:tgtEl>
                                          <p:spTgt spid="125954"/>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125954"/>
                                        </p:tgtEl>
                                        <p:attrNameLst>
                                          <p:attrName>ppt_x</p:attrName>
                                        </p:attrNameLst>
                                      </p:cBhvr>
                                      <p:tavLst>
                                        <p:tav tm="0">
                                          <p:val>
                                            <p:strVal val="#ppt_x+0.4"/>
                                          </p:val>
                                        </p:tav>
                                        <p:tav tm="100000">
                                          <p:val>
                                            <p:strVal val="#ppt_x-0.05"/>
                                          </p:val>
                                        </p:tav>
                                      </p:tavLst>
                                    </p:anim>
                                    <p:anim calcmode="lin" valueType="num">
                                      <p:cBhvr>
                                        <p:cTn id="15" dur="800" decel="100000" fill="hold"/>
                                        <p:tgtEl>
                                          <p:spTgt spid="12595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595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595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977"/>
                                        </p:tgtEl>
                                        <p:attrNameLst>
                                          <p:attrName>style.visibility</p:attrName>
                                        </p:attrNameLst>
                                      </p:cBhvr>
                                      <p:to>
                                        <p:strVal val="visible"/>
                                      </p:to>
                                    </p:set>
                                    <p:animEffect transition="in" filter="wipe(left)">
                                      <p:cBhvr>
                                        <p:cTn id="22" dur="500"/>
                                        <p:tgtEl>
                                          <p:spTgt spid="125977"/>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25974"/>
                                        </p:tgtEl>
                                        <p:attrNameLst>
                                          <p:attrName>style.visibility</p:attrName>
                                        </p:attrNameLst>
                                      </p:cBhvr>
                                      <p:to>
                                        <p:strVal val="visible"/>
                                      </p:to>
                                    </p:set>
                                    <p:anim calcmode="lin" valueType="num">
                                      <p:cBhvr>
                                        <p:cTn id="27" dur="500" fill="hold"/>
                                        <p:tgtEl>
                                          <p:spTgt spid="125974"/>
                                        </p:tgtEl>
                                        <p:attrNameLst>
                                          <p:attrName>ppt_w</p:attrName>
                                        </p:attrNameLst>
                                      </p:cBhvr>
                                      <p:tavLst>
                                        <p:tav tm="0">
                                          <p:val>
                                            <p:fltVal val="0.000000"/>
                                          </p:val>
                                        </p:tav>
                                        <p:tav tm="100000">
                                          <p:val>
                                            <p:strVal val="#ppt_w"/>
                                          </p:val>
                                        </p:tav>
                                      </p:tavLst>
                                    </p:anim>
                                    <p:anim calcmode="lin" valueType="num">
                                      <p:cBhvr>
                                        <p:cTn id="28" dur="500" fill="hold"/>
                                        <p:tgtEl>
                                          <p:spTgt spid="12597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5975"/>
                                        </p:tgtEl>
                                        <p:attrNameLst>
                                          <p:attrName>style.visibility</p:attrName>
                                        </p:attrNameLst>
                                      </p:cBhvr>
                                      <p:to>
                                        <p:strVal val="visible"/>
                                      </p:to>
                                    </p:set>
                                    <p:animEffect transition="in" filter="wipe(up)">
                                      <p:cBhvr>
                                        <p:cTn id="33" dur="500"/>
                                        <p:tgtEl>
                                          <p:spTgt spid="125975"/>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25993"/>
                                        </p:tgtEl>
                                        <p:attrNameLst>
                                          <p:attrName>style.visibility</p:attrName>
                                        </p:attrNameLst>
                                      </p:cBhvr>
                                      <p:to>
                                        <p:strVal val="visible"/>
                                      </p:to>
                                    </p:set>
                                    <p:anim calcmode="lin" valueType="num">
                                      <p:cBhvr>
                                        <p:cTn id="38" dur="500" fill="hold"/>
                                        <p:tgtEl>
                                          <p:spTgt spid="125993"/>
                                        </p:tgtEl>
                                        <p:attrNameLst>
                                          <p:attrName>ppt_w</p:attrName>
                                        </p:attrNameLst>
                                      </p:cBhvr>
                                      <p:tavLst>
                                        <p:tav tm="0">
                                          <p:val>
                                            <p:fltVal val="0.000000"/>
                                          </p:val>
                                        </p:tav>
                                        <p:tav tm="100000">
                                          <p:val>
                                            <p:strVal val="#ppt_w"/>
                                          </p:val>
                                        </p:tav>
                                      </p:tavLst>
                                    </p:anim>
                                    <p:anim calcmode="lin" valueType="num">
                                      <p:cBhvr>
                                        <p:cTn id="39" dur="500" fill="hold"/>
                                        <p:tgtEl>
                                          <p:spTgt spid="12599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126004"/>
                                        </p:tgtEl>
                                        <p:attrNameLst>
                                          <p:attrName>style.visibility</p:attrName>
                                        </p:attrNameLst>
                                      </p:cBhvr>
                                      <p:to>
                                        <p:strVal val="visible"/>
                                      </p:to>
                                    </p:set>
                                    <p:anim calcmode="lin" valueType="num">
                                      <p:cBhvr>
                                        <p:cTn id="44" dur="500" fill="hold"/>
                                        <p:tgtEl>
                                          <p:spTgt spid="126004"/>
                                        </p:tgtEl>
                                        <p:attrNameLst>
                                          <p:attrName>ppt_w</p:attrName>
                                        </p:attrNameLst>
                                      </p:cBhvr>
                                      <p:tavLst>
                                        <p:tav tm="0">
                                          <p:val>
                                            <p:fltVal val="0.000000"/>
                                          </p:val>
                                        </p:tav>
                                        <p:tav tm="100000">
                                          <p:val>
                                            <p:strVal val="#ppt_w"/>
                                          </p:val>
                                        </p:tav>
                                      </p:tavLst>
                                    </p:anim>
                                    <p:anim calcmode="lin" valueType="num">
                                      <p:cBhvr>
                                        <p:cTn id="45" dur="500" fill="hold"/>
                                        <p:tgtEl>
                                          <p:spTgt spid="12600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26005"/>
                                        </p:tgtEl>
                                        <p:attrNameLst>
                                          <p:attrName>style.visibility</p:attrName>
                                        </p:attrNameLst>
                                      </p:cBhvr>
                                      <p:to>
                                        <p:strVal val="visible"/>
                                      </p:to>
                                    </p:set>
                                    <p:animEffect transition="in" filter="wipe(right)">
                                      <p:cBhvr>
                                        <p:cTn id="50" dur="500"/>
                                        <p:tgtEl>
                                          <p:spTgt spid="1260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26007"/>
                                        </p:tgtEl>
                                        <p:attrNameLst>
                                          <p:attrName>style.visibility</p:attrName>
                                        </p:attrNameLst>
                                      </p:cBhvr>
                                      <p:to>
                                        <p:strVal val="visible"/>
                                      </p:to>
                                    </p:set>
                                    <p:animEffect transition="in" filter="diamond(in)">
                                      <p:cBhvr>
                                        <p:cTn id="55" dur="500"/>
                                        <p:tgtEl>
                                          <p:spTgt spid="12600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5976"/>
                                        </p:tgtEl>
                                        <p:attrNameLst>
                                          <p:attrName>style.visibility</p:attrName>
                                        </p:attrNameLst>
                                      </p:cBhvr>
                                      <p:to>
                                        <p:strVal val="visible"/>
                                      </p:to>
                                    </p:set>
                                    <p:animEffect transition="in" filter="wipe(left)">
                                      <p:cBhvr>
                                        <p:cTn id="60" dur="500"/>
                                        <p:tgtEl>
                                          <p:spTgt spid="125976"/>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25979"/>
                                        </p:tgtEl>
                                        <p:attrNameLst>
                                          <p:attrName>style.visibility</p:attrName>
                                        </p:attrNameLst>
                                      </p:cBhvr>
                                      <p:to>
                                        <p:strVal val="visible"/>
                                      </p:to>
                                    </p:set>
                                    <p:anim calcmode="lin" valueType="num">
                                      <p:cBhvr>
                                        <p:cTn id="65" dur="500" fill="hold"/>
                                        <p:tgtEl>
                                          <p:spTgt spid="125979"/>
                                        </p:tgtEl>
                                        <p:attrNameLst>
                                          <p:attrName>ppt_w</p:attrName>
                                        </p:attrNameLst>
                                      </p:cBhvr>
                                      <p:tavLst>
                                        <p:tav tm="0">
                                          <p:val>
                                            <p:fltVal val="0.000000"/>
                                          </p:val>
                                        </p:tav>
                                        <p:tav tm="100000">
                                          <p:val>
                                            <p:strVal val="#ppt_w"/>
                                          </p:val>
                                        </p:tav>
                                      </p:tavLst>
                                    </p:anim>
                                    <p:anim calcmode="lin" valueType="num">
                                      <p:cBhvr>
                                        <p:cTn id="66" dur="500" fill="hold"/>
                                        <p:tgtEl>
                                          <p:spTgt spid="125979"/>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125990"/>
                                        </p:tgtEl>
                                        <p:attrNameLst>
                                          <p:attrName>style.visibility</p:attrName>
                                        </p:attrNameLst>
                                      </p:cBhvr>
                                      <p:to>
                                        <p:strVal val="visible"/>
                                      </p:to>
                                    </p:set>
                                    <p:anim calcmode="lin" valueType="num">
                                      <p:cBhvr>
                                        <p:cTn id="71" dur="500" fill="hold"/>
                                        <p:tgtEl>
                                          <p:spTgt spid="125990"/>
                                        </p:tgtEl>
                                        <p:attrNameLst>
                                          <p:attrName>ppt_w</p:attrName>
                                        </p:attrNameLst>
                                      </p:cBhvr>
                                      <p:tavLst>
                                        <p:tav tm="0">
                                          <p:val>
                                            <p:fltVal val="0.000000"/>
                                          </p:val>
                                        </p:tav>
                                        <p:tav tm="100000">
                                          <p:val>
                                            <p:strVal val="#ppt_w"/>
                                          </p:val>
                                        </p:tav>
                                      </p:tavLst>
                                    </p:anim>
                                    <p:anim calcmode="lin" valueType="num">
                                      <p:cBhvr>
                                        <p:cTn id="72" dur="500" fill="hold"/>
                                        <p:tgtEl>
                                          <p:spTgt spid="12599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25992"/>
                                        </p:tgtEl>
                                        <p:attrNameLst>
                                          <p:attrName>style.visibility</p:attrName>
                                        </p:attrNameLst>
                                      </p:cBhvr>
                                      <p:to>
                                        <p:strVal val="visible"/>
                                      </p:to>
                                    </p:set>
                                    <p:animEffect transition="in" filter="checkerboard(across)">
                                      <p:cBhvr>
                                        <p:cTn id="77" dur="500"/>
                                        <p:tgtEl>
                                          <p:spTgt spid="125992"/>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nodeType="clickEffect">
                                  <p:stCondLst>
                                    <p:cond delay="0"/>
                                  </p:stCondLst>
                                  <p:childTnLst>
                                    <p:set>
                                      <p:cBhvr>
                                        <p:cTn id="81" dur="1" fill="hold">
                                          <p:stCondLst>
                                            <p:cond delay="0"/>
                                          </p:stCondLst>
                                        </p:cTn>
                                        <p:tgtEl>
                                          <p:spTgt spid="126009"/>
                                        </p:tgtEl>
                                        <p:attrNameLst>
                                          <p:attrName>style.visibility</p:attrName>
                                        </p:attrNameLst>
                                      </p:cBhvr>
                                      <p:to>
                                        <p:strVal val="visible"/>
                                      </p:to>
                                    </p:set>
                                    <p:anim calcmode="lin" valueType="num">
                                      <p:cBhvr>
                                        <p:cTn id="82" dur="500" fill="hold"/>
                                        <p:tgtEl>
                                          <p:spTgt spid="126009"/>
                                        </p:tgtEl>
                                        <p:attrNameLst>
                                          <p:attrName>ppt_w</p:attrName>
                                        </p:attrNameLst>
                                      </p:cBhvr>
                                      <p:tavLst>
                                        <p:tav tm="0">
                                          <p:val>
                                            <p:fltVal val="0.000000"/>
                                          </p:val>
                                        </p:tav>
                                        <p:tav tm="100000">
                                          <p:val>
                                            <p:strVal val="#ppt_w"/>
                                          </p:val>
                                        </p:tav>
                                      </p:tavLst>
                                    </p:anim>
                                    <p:anim calcmode="lin" valueType="num">
                                      <p:cBhvr>
                                        <p:cTn id="83" dur="500" fill="hold"/>
                                        <p:tgtEl>
                                          <p:spTgt spid="126009"/>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126010"/>
                                        </p:tgtEl>
                                        <p:attrNameLst>
                                          <p:attrName>style.visibility</p:attrName>
                                        </p:attrNameLst>
                                      </p:cBhvr>
                                      <p:to>
                                        <p:strVal val="visible"/>
                                      </p:to>
                                    </p:set>
                                    <p:anim calcmode="lin" valueType="num">
                                      <p:cBhvr>
                                        <p:cTn id="88" dur="500" fill="hold"/>
                                        <p:tgtEl>
                                          <p:spTgt spid="126010"/>
                                        </p:tgtEl>
                                        <p:attrNameLst>
                                          <p:attrName>ppt_w</p:attrName>
                                        </p:attrNameLst>
                                      </p:cBhvr>
                                      <p:tavLst>
                                        <p:tav tm="0">
                                          <p:val>
                                            <p:fltVal val="0.000000"/>
                                          </p:val>
                                        </p:tav>
                                        <p:tav tm="100000">
                                          <p:val>
                                            <p:strVal val="#ppt_w"/>
                                          </p:val>
                                        </p:tav>
                                      </p:tavLst>
                                    </p:anim>
                                    <p:anim calcmode="lin" valueType="num">
                                      <p:cBhvr>
                                        <p:cTn id="89" dur="500" fill="hold"/>
                                        <p:tgtEl>
                                          <p:spTgt spid="126010"/>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nodeType="clickEffect">
                                  <p:stCondLst>
                                    <p:cond delay="0"/>
                                  </p:stCondLst>
                                  <p:childTnLst>
                                    <p:set>
                                      <p:cBhvr>
                                        <p:cTn id="93" dur="1" fill="hold">
                                          <p:stCondLst>
                                            <p:cond delay="0"/>
                                          </p:stCondLst>
                                        </p:cTn>
                                        <p:tgtEl>
                                          <p:spTgt spid="126008"/>
                                        </p:tgtEl>
                                        <p:attrNameLst>
                                          <p:attrName>style.visibility</p:attrName>
                                        </p:attrNameLst>
                                      </p:cBhvr>
                                      <p:to>
                                        <p:strVal val="visible"/>
                                      </p:to>
                                    </p:set>
                                    <p:anim calcmode="lin" valueType="num">
                                      <p:cBhvr>
                                        <p:cTn id="94" dur="500" fill="hold"/>
                                        <p:tgtEl>
                                          <p:spTgt spid="126008"/>
                                        </p:tgtEl>
                                        <p:attrNameLst>
                                          <p:attrName>ppt_w</p:attrName>
                                        </p:attrNameLst>
                                      </p:cBhvr>
                                      <p:tavLst>
                                        <p:tav tm="0">
                                          <p:val>
                                            <p:fltVal val="0.000000"/>
                                          </p:val>
                                        </p:tav>
                                        <p:tav tm="100000">
                                          <p:val>
                                            <p:strVal val="#ppt_w"/>
                                          </p:val>
                                        </p:tav>
                                      </p:tavLst>
                                    </p:anim>
                                    <p:anim calcmode="lin" valueType="num">
                                      <p:cBhvr>
                                        <p:cTn id="95" dur="500" fill="hold"/>
                                        <p:tgtEl>
                                          <p:spTgt spid="126008"/>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6011"/>
                                        </p:tgtEl>
                                        <p:attrNameLst>
                                          <p:attrName>style.visibility</p:attrName>
                                        </p:attrNameLst>
                                      </p:cBhvr>
                                      <p:to>
                                        <p:strVal val="visible"/>
                                      </p:to>
                                    </p:set>
                                    <p:animEffect transition="in" filter="wipe(left)">
                                      <p:cBhvr>
                                        <p:cTn id="100" dur="500"/>
                                        <p:tgtEl>
                                          <p:spTgt spid="12601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126012"/>
                                        </p:tgtEl>
                                        <p:attrNameLst>
                                          <p:attrName>style.visibility</p:attrName>
                                        </p:attrNameLst>
                                      </p:cBhvr>
                                      <p:to>
                                        <p:strVal val="visible"/>
                                      </p:to>
                                    </p:set>
                                    <p:animEffect transition="in" filter="wipe(right)">
                                      <p:cBhvr>
                                        <p:cTn id="105" dur="500"/>
                                        <p:tgtEl>
                                          <p:spTgt spid="12601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26013"/>
                                        </p:tgtEl>
                                        <p:attrNameLst>
                                          <p:attrName>style.visibility</p:attrName>
                                        </p:attrNameLst>
                                      </p:cBhvr>
                                      <p:to>
                                        <p:strVal val="visible"/>
                                      </p:to>
                                    </p:set>
                                    <p:animEffect transition="in" filter="wipe(up)">
                                      <p:cBhvr>
                                        <p:cTn id="110" dur="500"/>
                                        <p:tgtEl>
                                          <p:spTgt spid="126013"/>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nodeType="clickEffect">
                                  <p:stCondLst>
                                    <p:cond delay="0"/>
                                  </p:stCondLst>
                                  <p:childTnLst>
                                    <p:set>
                                      <p:cBhvr>
                                        <p:cTn id="114" dur="1" fill="hold">
                                          <p:stCondLst>
                                            <p:cond delay="0"/>
                                          </p:stCondLst>
                                        </p:cTn>
                                        <p:tgtEl>
                                          <p:spTgt spid="126014"/>
                                        </p:tgtEl>
                                        <p:attrNameLst>
                                          <p:attrName>style.visibility</p:attrName>
                                        </p:attrNameLst>
                                      </p:cBhvr>
                                      <p:to>
                                        <p:strVal val="visible"/>
                                      </p:to>
                                    </p:set>
                                    <p:anim calcmode="lin" valueType="num">
                                      <p:cBhvr>
                                        <p:cTn id="115" dur="500" fill="hold"/>
                                        <p:tgtEl>
                                          <p:spTgt spid="126014"/>
                                        </p:tgtEl>
                                        <p:attrNameLst>
                                          <p:attrName>ppt_w</p:attrName>
                                        </p:attrNameLst>
                                      </p:cBhvr>
                                      <p:tavLst>
                                        <p:tav tm="0">
                                          <p:val>
                                            <p:fltVal val="0.000000"/>
                                          </p:val>
                                        </p:tav>
                                        <p:tav tm="100000">
                                          <p:val>
                                            <p:strVal val="#ppt_w"/>
                                          </p:val>
                                        </p:tav>
                                      </p:tavLst>
                                    </p:anim>
                                    <p:anim calcmode="lin" valueType="num">
                                      <p:cBhvr>
                                        <p:cTn id="116" dur="500" fill="hold"/>
                                        <p:tgtEl>
                                          <p:spTgt spid="126014"/>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26015"/>
                                        </p:tgtEl>
                                        <p:attrNameLst>
                                          <p:attrName>style.visibility</p:attrName>
                                        </p:attrNameLst>
                                      </p:cBhvr>
                                      <p:to>
                                        <p:strVal val="visible"/>
                                      </p:to>
                                    </p:set>
                                    <p:animEffect transition="in" filter="wipe(down)">
                                      <p:cBhvr>
                                        <p:cTn id="121" dur="500"/>
                                        <p:tgtEl>
                                          <p:spTgt spid="12601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126016"/>
                                        </p:tgtEl>
                                        <p:attrNameLst>
                                          <p:attrName>style.visibility</p:attrName>
                                        </p:attrNameLst>
                                      </p:cBhvr>
                                      <p:to>
                                        <p:strVal val="visible"/>
                                      </p:to>
                                    </p:set>
                                    <p:animEffect transition="in" filter="wipe(down)">
                                      <p:cBhvr>
                                        <p:cTn id="126" dur="500"/>
                                        <p:tgtEl>
                                          <p:spTgt spid="126016"/>
                                        </p:tgtEl>
                                      </p:cBhvr>
                                    </p:animEffect>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126017"/>
                                        </p:tgtEl>
                                        <p:attrNameLst>
                                          <p:attrName>style.visibility</p:attrName>
                                        </p:attrNameLst>
                                      </p:cBhvr>
                                      <p:to>
                                        <p:strVal val="visible"/>
                                      </p:to>
                                    </p:set>
                                    <p:anim calcmode="lin" valueType="num">
                                      <p:cBhvr>
                                        <p:cTn id="131" dur="500" fill="hold"/>
                                        <p:tgtEl>
                                          <p:spTgt spid="126017"/>
                                        </p:tgtEl>
                                        <p:attrNameLst>
                                          <p:attrName>ppt_w</p:attrName>
                                        </p:attrNameLst>
                                      </p:cBhvr>
                                      <p:tavLst>
                                        <p:tav tm="0">
                                          <p:val>
                                            <p:fltVal val="0.000000"/>
                                          </p:val>
                                        </p:tav>
                                        <p:tav tm="100000">
                                          <p:val>
                                            <p:strVal val="#ppt_w"/>
                                          </p:val>
                                        </p:tav>
                                      </p:tavLst>
                                    </p:anim>
                                    <p:anim calcmode="lin" valueType="num">
                                      <p:cBhvr>
                                        <p:cTn id="132" dur="500" fill="hold"/>
                                        <p:tgtEl>
                                          <p:spTgt spid="126017"/>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126018"/>
                                        </p:tgtEl>
                                        <p:attrNameLst>
                                          <p:attrName>style.visibility</p:attrName>
                                        </p:attrNameLst>
                                      </p:cBhvr>
                                      <p:to>
                                        <p:strVal val="visible"/>
                                      </p:to>
                                    </p:set>
                                    <p:animEffect transition="in" filter="diamond(in)">
                                      <p:cBhvr>
                                        <p:cTn id="137" dur="500"/>
                                        <p:tgtEl>
                                          <p:spTgt spid="1260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8" fill="hold" display="0">
                  <p:stCondLst>
                    <p:cond delay="indefinite"/>
                  </p:stCondLst>
                  <p:endCondLst>
                    <p:cond evt="onNext" delay="0">
                      <p:tgtEl>
                        <p:sldTgt/>
                      </p:tgtEl>
                    </p:cond>
                    <p:cond evt="onPrev" delay="0">
                      <p:tgtEl>
                        <p:sldTgt/>
                      </p:tgtEl>
                    </p:cond>
                  </p:endCondLst>
                </p:cTn>
                <p:tgtEl>
                  <p:spTgt spid="125974"/>
                </p:tgtEl>
              </p:cMediaNode>
            </p:video>
          </p:childTnLst>
        </p:cTn>
      </p:par>
    </p:tnLst>
    <p:bldLst>
      <p:bldP spid="125976" grpId="0"/>
      <p:bldP spid="125978" grpId="0"/>
      <p:bldP spid="125992" grpId="0"/>
      <p:bldP spid="126005" grpId="0"/>
      <p:bldP spid="126007" grpId="0" bldLvl="0" animBg="1"/>
      <p:bldP spid="126011" grpId="0"/>
      <p:bldP spid="126012" grpId="0"/>
      <p:bldP spid="126013" grpId="0"/>
      <p:bldP spid="126017" grpId="0"/>
      <p:bldP spid="12601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6978" name="G6JG.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4648200" y="304800"/>
            <a:ext cx="4495800" cy="2825750"/>
          </a:xfrm>
          <a:prstGeom prst="rect">
            <a:avLst/>
          </a:prstGeom>
          <a:noFill/>
          <a:ln w="9525">
            <a:noFill/>
          </a:ln>
        </p:spPr>
      </p:pic>
      <p:grpSp>
        <p:nvGrpSpPr>
          <p:cNvPr id="126979" name="组合 126978"/>
          <p:cNvGrpSpPr/>
          <p:nvPr/>
        </p:nvGrpSpPr>
        <p:grpSpPr>
          <a:xfrm>
            <a:off x="5867400" y="3048000"/>
            <a:ext cx="1600200" cy="1600200"/>
            <a:chOff x="3360" y="2112"/>
            <a:chExt cx="1008" cy="1008"/>
          </a:xfrm>
        </p:grpSpPr>
        <p:grpSp>
          <p:nvGrpSpPr>
            <p:cNvPr id="126980" name="组合 126979"/>
            <p:cNvGrpSpPr/>
            <p:nvPr/>
          </p:nvGrpSpPr>
          <p:grpSpPr>
            <a:xfrm>
              <a:off x="3360" y="2112"/>
              <a:ext cx="1008" cy="1008"/>
              <a:chOff x="1808" y="2169"/>
              <a:chExt cx="672" cy="649"/>
            </a:xfrm>
          </p:grpSpPr>
          <p:sp>
            <p:nvSpPr>
              <p:cNvPr id="126981" name="椭圆 126980"/>
              <p:cNvSpPr/>
              <p:nvPr/>
            </p:nvSpPr>
            <p:spPr>
              <a:xfrm>
                <a:off x="2066" y="2415"/>
                <a:ext cx="120" cy="108"/>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2" name="椭圆 126981"/>
              <p:cNvSpPr/>
              <p:nvPr/>
            </p:nvSpPr>
            <p:spPr>
              <a:xfrm>
                <a:off x="2090" y="2169"/>
                <a:ext cx="66" cy="60"/>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3" name="椭圆 126982"/>
              <p:cNvSpPr/>
              <p:nvPr/>
            </p:nvSpPr>
            <p:spPr>
              <a:xfrm>
                <a:off x="1808" y="2644"/>
                <a:ext cx="66" cy="54"/>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4" name="椭圆 126983"/>
              <p:cNvSpPr/>
              <p:nvPr/>
            </p:nvSpPr>
            <p:spPr>
              <a:xfrm>
                <a:off x="2156" y="2758"/>
                <a:ext cx="66" cy="60"/>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5" name="椭圆 126984"/>
              <p:cNvSpPr/>
              <p:nvPr/>
            </p:nvSpPr>
            <p:spPr>
              <a:xfrm>
                <a:off x="2414" y="2583"/>
                <a:ext cx="66" cy="61"/>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6" name="直接连接符 126985"/>
              <p:cNvSpPr/>
              <p:nvPr/>
            </p:nvSpPr>
            <p:spPr>
              <a:xfrm>
                <a:off x="2120" y="2229"/>
                <a:ext cx="1" cy="186"/>
              </a:xfrm>
              <a:prstGeom prst="line">
                <a:avLst/>
              </a:prstGeom>
              <a:ln w="38100" cap="flat" cmpd="sng">
                <a:solidFill>
                  <a:srgbClr val="FFFF00"/>
                </a:solidFill>
                <a:prstDash val="solid"/>
                <a:headEnd type="none" w="med" len="med"/>
                <a:tailEnd type="none" w="med" len="med"/>
              </a:ln>
            </p:spPr>
          </p:sp>
          <p:sp>
            <p:nvSpPr>
              <p:cNvPr id="126987" name="直接连接符 126986"/>
              <p:cNvSpPr/>
              <p:nvPr/>
            </p:nvSpPr>
            <p:spPr>
              <a:xfrm flipH="1">
                <a:off x="1874" y="2499"/>
                <a:ext cx="192" cy="151"/>
              </a:xfrm>
              <a:prstGeom prst="line">
                <a:avLst/>
              </a:prstGeom>
              <a:ln w="38100" cap="flat" cmpd="sng">
                <a:solidFill>
                  <a:srgbClr val="FFFF00"/>
                </a:solidFill>
                <a:prstDash val="solid"/>
                <a:headEnd type="none" w="med" len="med"/>
                <a:tailEnd type="none" w="med" len="med"/>
              </a:ln>
            </p:spPr>
          </p:sp>
          <p:sp>
            <p:nvSpPr>
              <p:cNvPr id="126988" name="直接连接符 126987"/>
              <p:cNvSpPr/>
              <p:nvPr/>
            </p:nvSpPr>
            <p:spPr>
              <a:xfrm>
                <a:off x="2132" y="2523"/>
                <a:ext cx="48" cy="235"/>
              </a:xfrm>
              <a:prstGeom prst="line">
                <a:avLst/>
              </a:prstGeom>
              <a:ln w="38100" cap="flat" cmpd="sng">
                <a:solidFill>
                  <a:srgbClr val="FFFF00"/>
                </a:solidFill>
                <a:prstDash val="solid"/>
                <a:headEnd type="none" w="med" len="med"/>
                <a:tailEnd type="none" w="med" len="med"/>
              </a:ln>
            </p:spPr>
          </p:sp>
          <p:sp>
            <p:nvSpPr>
              <p:cNvPr id="126989" name="直接连接符 126988"/>
              <p:cNvSpPr/>
              <p:nvPr/>
            </p:nvSpPr>
            <p:spPr>
              <a:xfrm>
                <a:off x="2180" y="2475"/>
                <a:ext cx="234" cy="121"/>
              </a:xfrm>
              <a:prstGeom prst="line">
                <a:avLst/>
              </a:prstGeom>
              <a:ln w="38100" cap="flat" cmpd="sng">
                <a:solidFill>
                  <a:srgbClr val="FFFF00"/>
                </a:solidFill>
                <a:prstDash val="solid"/>
                <a:headEnd type="none" w="med" len="med"/>
                <a:tailEnd type="none" w="med" len="med"/>
              </a:ln>
            </p:spPr>
          </p:sp>
        </p:grpSp>
        <p:sp>
          <p:nvSpPr>
            <p:cNvPr id="126990" name="直接连接符 126989"/>
            <p:cNvSpPr/>
            <p:nvPr/>
          </p:nvSpPr>
          <p:spPr>
            <a:xfrm flipH="1">
              <a:off x="3384" y="2173"/>
              <a:ext cx="432" cy="745"/>
            </a:xfrm>
            <a:prstGeom prst="line">
              <a:avLst/>
            </a:prstGeom>
            <a:ln w="38100" cap="rnd" cmpd="sng">
              <a:solidFill>
                <a:srgbClr val="FFFF00"/>
              </a:solidFill>
              <a:prstDash val="sysDot"/>
              <a:headEnd type="none" w="med" len="med"/>
              <a:tailEnd type="none" w="med" len="med"/>
            </a:ln>
          </p:spPr>
        </p:sp>
        <p:sp>
          <p:nvSpPr>
            <p:cNvPr id="126991" name="直接连接符 126990"/>
            <p:cNvSpPr/>
            <p:nvPr/>
          </p:nvSpPr>
          <p:spPr>
            <a:xfrm>
              <a:off x="3384" y="2918"/>
              <a:ext cx="576" cy="149"/>
            </a:xfrm>
            <a:prstGeom prst="line">
              <a:avLst/>
            </a:prstGeom>
            <a:ln w="38100" cap="rnd" cmpd="sng">
              <a:solidFill>
                <a:srgbClr val="FFFF00"/>
              </a:solidFill>
              <a:prstDash val="sysDot"/>
              <a:headEnd type="none" w="med" len="med"/>
              <a:tailEnd type="none" w="med" len="med"/>
            </a:ln>
          </p:spPr>
        </p:sp>
        <p:sp>
          <p:nvSpPr>
            <p:cNvPr id="126992" name="直接连接符 126991"/>
            <p:cNvSpPr/>
            <p:nvPr/>
          </p:nvSpPr>
          <p:spPr>
            <a:xfrm>
              <a:off x="3816" y="2173"/>
              <a:ext cx="504" cy="671"/>
            </a:xfrm>
            <a:prstGeom prst="line">
              <a:avLst/>
            </a:prstGeom>
            <a:ln w="38100" cap="rnd" cmpd="sng">
              <a:solidFill>
                <a:srgbClr val="FFFF00"/>
              </a:solidFill>
              <a:prstDash val="sysDot"/>
              <a:headEnd type="none" w="med" len="med"/>
              <a:tailEnd type="none" w="med" len="med"/>
            </a:ln>
          </p:spPr>
        </p:sp>
        <p:sp>
          <p:nvSpPr>
            <p:cNvPr id="126993" name="直接连接符 126992"/>
            <p:cNvSpPr/>
            <p:nvPr/>
          </p:nvSpPr>
          <p:spPr>
            <a:xfrm flipH="1">
              <a:off x="3960" y="2844"/>
              <a:ext cx="360" cy="223"/>
            </a:xfrm>
            <a:prstGeom prst="line">
              <a:avLst/>
            </a:prstGeom>
            <a:ln w="38100" cap="rnd" cmpd="sng">
              <a:solidFill>
                <a:srgbClr val="FFFF00"/>
              </a:solidFill>
              <a:prstDash val="sysDot"/>
              <a:headEnd type="none" w="med" len="med"/>
              <a:tailEnd type="none" w="med" len="med"/>
            </a:ln>
          </p:spPr>
        </p:sp>
        <p:sp>
          <p:nvSpPr>
            <p:cNvPr id="126994" name="直接连接符 126993"/>
            <p:cNvSpPr/>
            <p:nvPr/>
          </p:nvSpPr>
          <p:spPr>
            <a:xfrm flipV="1">
              <a:off x="3384" y="2844"/>
              <a:ext cx="936" cy="74"/>
            </a:xfrm>
            <a:prstGeom prst="line">
              <a:avLst/>
            </a:prstGeom>
            <a:ln w="38100" cap="rnd" cmpd="sng">
              <a:solidFill>
                <a:srgbClr val="FFFF00"/>
              </a:solidFill>
              <a:prstDash val="sysDot"/>
              <a:headEnd type="none" w="med" len="med"/>
              <a:tailEnd type="none" w="med" len="med"/>
            </a:ln>
          </p:spPr>
        </p:sp>
        <p:sp>
          <p:nvSpPr>
            <p:cNvPr id="126995" name="直接连接符 126994"/>
            <p:cNvSpPr/>
            <p:nvPr/>
          </p:nvSpPr>
          <p:spPr>
            <a:xfrm>
              <a:off x="3816" y="2173"/>
              <a:ext cx="144" cy="894"/>
            </a:xfrm>
            <a:prstGeom prst="line">
              <a:avLst/>
            </a:prstGeom>
            <a:ln w="38100" cap="rnd" cmpd="sng">
              <a:solidFill>
                <a:srgbClr val="FFFF00"/>
              </a:solidFill>
              <a:prstDash val="sysDot"/>
              <a:headEnd type="none" w="med" len="med"/>
              <a:tailEnd type="none" w="med" len="med"/>
            </a:ln>
          </p:spPr>
        </p:sp>
      </p:grpSp>
      <p:grpSp>
        <p:nvGrpSpPr>
          <p:cNvPr id="126996" name="组合 126995"/>
          <p:cNvGrpSpPr/>
          <p:nvPr/>
        </p:nvGrpSpPr>
        <p:grpSpPr>
          <a:xfrm>
            <a:off x="228600" y="0"/>
            <a:ext cx="3505200" cy="3232150"/>
            <a:chOff x="144" y="0"/>
            <a:chExt cx="2208" cy="2036"/>
          </a:xfrm>
        </p:grpSpPr>
        <p:grpSp>
          <p:nvGrpSpPr>
            <p:cNvPr id="126997" name="组合 126996"/>
            <p:cNvGrpSpPr/>
            <p:nvPr/>
          </p:nvGrpSpPr>
          <p:grpSpPr>
            <a:xfrm>
              <a:off x="864" y="624"/>
              <a:ext cx="768" cy="768"/>
              <a:chOff x="1392" y="816"/>
              <a:chExt cx="768" cy="768"/>
            </a:xfrm>
          </p:grpSpPr>
          <p:sp>
            <p:nvSpPr>
              <p:cNvPr id="126998" name="椭圆 126997"/>
              <p:cNvSpPr/>
              <p:nvPr/>
            </p:nvSpPr>
            <p:spPr>
              <a:xfrm>
                <a:off x="1392" y="816"/>
                <a:ext cx="768" cy="768"/>
              </a:xfrm>
              <a:prstGeom prst="ellipse">
                <a:avLst/>
              </a:prstGeom>
              <a:gradFill rotWithShape="0">
                <a:gsLst>
                  <a:gs pos="0">
                    <a:srgbClr val="FF9966"/>
                  </a:gs>
                  <a:gs pos="100000">
                    <a:srgbClr val="FF9966">
                      <a:gamma/>
                      <a:shade val="36078"/>
                      <a:invGamma/>
                    </a:srgbClr>
                  </a:gs>
                </a:gsLst>
                <a:lin ang="5400000" scaled="1"/>
                <a:tileRect/>
              </a:gradFill>
              <a:ln w="9525" cap="flat" cmpd="sng">
                <a:solidFill>
                  <a:srgbClr val="FF9966"/>
                </a:solidFill>
                <a:prstDash val="solid"/>
                <a:headEnd type="none" w="med" len="med"/>
                <a:tailEnd type="none" w="med" len="med"/>
              </a:ln>
            </p:spPr>
            <p:txBody>
              <a:bodyPr/>
              <a:p>
                <a:endParaRPr lang="zh-CN" altLang="en-US"/>
              </a:p>
            </p:txBody>
          </p:sp>
          <p:sp>
            <p:nvSpPr>
              <p:cNvPr id="126999" name="文本框 126998"/>
              <p:cNvSpPr txBox="1"/>
              <p:nvPr/>
            </p:nvSpPr>
            <p:spPr>
              <a:xfrm>
                <a:off x="1632" y="1008"/>
                <a:ext cx="288"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C</a:t>
                </a:r>
                <a:endParaRPr lang="en-US" altLang="zh-CN" sz="3600" b="1">
                  <a:latin typeface="Times New Roman" panose="02020603050405020304" pitchFamily="18" charset="0"/>
                  <a:ea typeface="仿宋_GB2312" pitchFamily="49" charset="-122"/>
                </a:endParaRPr>
              </a:p>
            </p:txBody>
          </p:sp>
        </p:grpSp>
        <p:grpSp>
          <p:nvGrpSpPr>
            <p:cNvPr id="127000" name="组合 126999"/>
            <p:cNvGrpSpPr/>
            <p:nvPr/>
          </p:nvGrpSpPr>
          <p:grpSpPr>
            <a:xfrm>
              <a:off x="960" y="1632"/>
              <a:ext cx="480" cy="404"/>
              <a:chOff x="336" y="528"/>
              <a:chExt cx="480" cy="404"/>
            </a:xfrm>
          </p:grpSpPr>
          <p:sp>
            <p:nvSpPr>
              <p:cNvPr id="127001" name="椭圆 127000"/>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2" name="文本框 127001"/>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3" name="组合 127002"/>
            <p:cNvGrpSpPr/>
            <p:nvPr/>
          </p:nvGrpSpPr>
          <p:grpSpPr>
            <a:xfrm>
              <a:off x="1872" y="816"/>
              <a:ext cx="480" cy="404"/>
              <a:chOff x="336" y="528"/>
              <a:chExt cx="480" cy="404"/>
            </a:xfrm>
          </p:grpSpPr>
          <p:sp>
            <p:nvSpPr>
              <p:cNvPr id="127004" name="椭圆 127003"/>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5" name="文本框 127004"/>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6" name="组合 127005"/>
            <p:cNvGrpSpPr/>
            <p:nvPr/>
          </p:nvGrpSpPr>
          <p:grpSpPr>
            <a:xfrm>
              <a:off x="960" y="0"/>
              <a:ext cx="480" cy="404"/>
              <a:chOff x="336" y="528"/>
              <a:chExt cx="480" cy="404"/>
            </a:xfrm>
          </p:grpSpPr>
          <p:sp>
            <p:nvSpPr>
              <p:cNvPr id="127007" name="椭圆 12700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8" name="文本框 127007"/>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9" name="组合 127008"/>
            <p:cNvGrpSpPr/>
            <p:nvPr/>
          </p:nvGrpSpPr>
          <p:grpSpPr>
            <a:xfrm>
              <a:off x="144" y="816"/>
              <a:ext cx="480" cy="404"/>
              <a:chOff x="336" y="528"/>
              <a:chExt cx="480" cy="404"/>
            </a:xfrm>
          </p:grpSpPr>
          <p:sp>
            <p:nvSpPr>
              <p:cNvPr id="127010" name="椭圆 127009"/>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11" name="文本框 127010"/>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7012" name="椭圆 127011"/>
            <p:cNvSpPr/>
            <p:nvPr/>
          </p:nvSpPr>
          <p:spPr>
            <a:xfrm>
              <a:off x="672" y="864"/>
              <a:ext cx="144" cy="144"/>
            </a:xfrm>
            <a:prstGeom prst="ellipse">
              <a:avLst/>
            </a:prstGeom>
            <a:solidFill>
              <a:srgbClr val="FFFF00"/>
            </a:solidFill>
            <a:ln w="9525">
              <a:noFill/>
            </a:ln>
          </p:spPr>
          <p:txBody>
            <a:bodyPr/>
            <a:p>
              <a:endParaRPr lang="zh-CN" altLang="en-US"/>
            </a:p>
          </p:txBody>
        </p:sp>
        <p:sp>
          <p:nvSpPr>
            <p:cNvPr id="127013" name="椭圆 127012"/>
            <p:cNvSpPr/>
            <p:nvPr/>
          </p:nvSpPr>
          <p:spPr>
            <a:xfrm>
              <a:off x="1056" y="1440"/>
              <a:ext cx="144" cy="144"/>
            </a:xfrm>
            <a:prstGeom prst="ellipse">
              <a:avLst/>
            </a:prstGeom>
            <a:solidFill>
              <a:srgbClr val="FFFF00"/>
            </a:solidFill>
            <a:ln w="9525">
              <a:noFill/>
            </a:ln>
          </p:spPr>
          <p:txBody>
            <a:bodyPr/>
            <a:p>
              <a:endParaRPr lang="zh-CN" altLang="en-US"/>
            </a:p>
          </p:txBody>
        </p:sp>
        <p:sp>
          <p:nvSpPr>
            <p:cNvPr id="127014" name="椭圆 127013"/>
            <p:cNvSpPr/>
            <p:nvPr/>
          </p:nvSpPr>
          <p:spPr>
            <a:xfrm>
              <a:off x="1680" y="864"/>
              <a:ext cx="144" cy="144"/>
            </a:xfrm>
            <a:prstGeom prst="ellipse">
              <a:avLst/>
            </a:prstGeom>
            <a:solidFill>
              <a:srgbClr val="FFFF00"/>
            </a:solidFill>
            <a:ln w="9525">
              <a:noFill/>
            </a:ln>
          </p:spPr>
          <p:txBody>
            <a:bodyPr/>
            <a:p>
              <a:endParaRPr lang="zh-CN" altLang="en-US"/>
            </a:p>
          </p:txBody>
        </p:sp>
        <p:sp>
          <p:nvSpPr>
            <p:cNvPr id="127015" name="椭圆 127014"/>
            <p:cNvSpPr/>
            <p:nvPr/>
          </p:nvSpPr>
          <p:spPr>
            <a:xfrm>
              <a:off x="1056" y="432"/>
              <a:ext cx="144" cy="144"/>
            </a:xfrm>
            <a:prstGeom prst="ellipse">
              <a:avLst/>
            </a:prstGeom>
            <a:solidFill>
              <a:srgbClr val="FFFF00"/>
            </a:solidFill>
            <a:ln w="9525">
              <a:noFill/>
            </a:ln>
          </p:spPr>
          <p:txBody>
            <a:bodyPr/>
            <a:p>
              <a:endParaRPr lang="zh-CN" altLang="en-US"/>
            </a:p>
          </p:txBody>
        </p:sp>
        <p:sp>
          <p:nvSpPr>
            <p:cNvPr id="127016" name="椭圆 127015"/>
            <p:cNvSpPr/>
            <p:nvPr/>
          </p:nvSpPr>
          <p:spPr>
            <a:xfrm>
              <a:off x="1248" y="1440"/>
              <a:ext cx="144" cy="144"/>
            </a:xfrm>
            <a:prstGeom prst="ellipse">
              <a:avLst/>
            </a:prstGeom>
            <a:solidFill>
              <a:srgbClr val="FF6600"/>
            </a:solidFill>
            <a:ln w="9525">
              <a:noFill/>
            </a:ln>
          </p:spPr>
          <p:txBody>
            <a:bodyPr/>
            <a:p>
              <a:endParaRPr lang="zh-CN" altLang="en-US"/>
            </a:p>
          </p:txBody>
        </p:sp>
        <p:sp>
          <p:nvSpPr>
            <p:cNvPr id="127017" name="椭圆 127016"/>
            <p:cNvSpPr/>
            <p:nvPr/>
          </p:nvSpPr>
          <p:spPr>
            <a:xfrm>
              <a:off x="672" y="1056"/>
              <a:ext cx="144" cy="144"/>
            </a:xfrm>
            <a:prstGeom prst="ellipse">
              <a:avLst/>
            </a:prstGeom>
            <a:solidFill>
              <a:srgbClr val="FF6600"/>
            </a:solidFill>
            <a:ln w="9525">
              <a:noFill/>
            </a:ln>
          </p:spPr>
          <p:txBody>
            <a:bodyPr/>
            <a:p>
              <a:endParaRPr lang="zh-CN" altLang="en-US"/>
            </a:p>
          </p:txBody>
        </p:sp>
        <p:sp>
          <p:nvSpPr>
            <p:cNvPr id="127018" name="椭圆 127017"/>
            <p:cNvSpPr/>
            <p:nvPr/>
          </p:nvSpPr>
          <p:spPr>
            <a:xfrm>
              <a:off x="1680" y="1056"/>
              <a:ext cx="144" cy="144"/>
            </a:xfrm>
            <a:prstGeom prst="ellipse">
              <a:avLst/>
            </a:prstGeom>
            <a:solidFill>
              <a:srgbClr val="FF6600"/>
            </a:solidFill>
            <a:ln w="9525">
              <a:noFill/>
            </a:ln>
          </p:spPr>
          <p:txBody>
            <a:bodyPr/>
            <a:p>
              <a:endParaRPr lang="zh-CN" altLang="en-US"/>
            </a:p>
          </p:txBody>
        </p:sp>
        <p:sp>
          <p:nvSpPr>
            <p:cNvPr id="127019" name="椭圆 127018"/>
            <p:cNvSpPr/>
            <p:nvPr/>
          </p:nvSpPr>
          <p:spPr>
            <a:xfrm>
              <a:off x="1248" y="432"/>
              <a:ext cx="144" cy="144"/>
            </a:xfrm>
            <a:prstGeom prst="ellipse">
              <a:avLst/>
            </a:prstGeom>
            <a:solidFill>
              <a:srgbClr val="FF6600"/>
            </a:solidFill>
            <a:ln w="9525">
              <a:noFill/>
            </a:ln>
          </p:spPr>
          <p:txBody>
            <a:bodyPr/>
            <a:p>
              <a:endParaRPr lang="zh-CN" altLang="en-US"/>
            </a:p>
          </p:txBody>
        </p:sp>
      </p:grpSp>
      <p:sp>
        <p:nvSpPr>
          <p:cNvPr id="127020" name="燕尾形箭头 127019"/>
          <p:cNvSpPr/>
          <p:nvPr/>
        </p:nvSpPr>
        <p:spPr>
          <a:xfrm>
            <a:off x="4038600" y="1295400"/>
            <a:ext cx="990600" cy="457200"/>
          </a:xfrm>
          <a:prstGeom prst="notchedRightArrow">
            <a:avLst>
              <a:gd name="adj1" fmla="val 50000"/>
              <a:gd name="adj2" fmla="val 54166"/>
            </a:avLst>
          </a:prstGeom>
          <a:solidFill>
            <a:srgbClr val="CC00FF"/>
          </a:solidFill>
          <a:ln w="9525">
            <a:noFill/>
          </a:ln>
        </p:spPr>
        <p:txBody>
          <a:bodyPr/>
          <a:p>
            <a:endParaRPr lang="zh-CN" altLang="en-US"/>
          </a:p>
        </p:txBody>
      </p:sp>
      <p:sp>
        <p:nvSpPr>
          <p:cNvPr id="127021" name="下弧形箭头 127020"/>
          <p:cNvSpPr/>
          <p:nvPr/>
        </p:nvSpPr>
        <p:spPr>
          <a:xfrm rot="5400000">
            <a:off x="6073775" y="1393825"/>
            <a:ext cx="838200" cy="336550"/>
          </a:xfrm>
          <a:prstGeom prst="curvedUpArrow">
            <a:avLst>
              <a:gd name="adj1" fmla="val 2308"/>
              <a:gd name="adj2" fmla="val 51288"/>
              <a:gd name="adj3" fmla="val 33333"/>
            </a:avLst>
          </a:prstGeom>
          <a:solidFill>
            <a:srgbClr val="FFFF66"/>
          </a:solidFill>
          <a:ln w="38100" cap="flat" cmpd="sng">
            <a:solidFill>
              <a:srgbClr val="FF6600"/>
            </a:solidFill>
            <a:prstDash val="solid"/>
            <a:miter/>
            <a:headEnd type="none" w="med" len="med"/>
            <a:tailEnd type="none" w="med" len="med"/>
          </a:ln>
        </p:spPr>
        <p:txBody>
          <a:bodyPr/>
          <a:p>
            <a:endParaRPr lang="zh-CN" altLang="en-US"/>
          </a:p>
        </p:txBody>
      </p:sp>
      <p:sp>
        <p:nvSpPr>
          <p:cNvPr id="127022" name="文本框 127021"/>
          <p:cNvSpPr txBox="1"/>
          <p:nvPr/>
        </p:nvSpPr>
        <p:spPr>
          <a:xfrm>
            <a:off x="4953000" y="838200"/>
            <a:ext cx="17526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ea typeface="仿宋_GB2312" pitchFamily="49" charset="-122"/>
              </a:rPr>
              <a:t>109º28'</a:t>
            </a:r>
            <a:r>
              <a:rPr lang="en-US" altLang="zh-CN" sz="3600" b="1">
                <a:latin typeface="Times New Roman" panose="02020603050405020304" pitchFamily="18" charset="0"/>
                <a:ea typeface="仿宋_GB2312" pitchFamily="49" charset="-122"/>
              </a:rPr>
              <a:t> </a:t>
            </a:r>
            <a:endParaRPr lang="en-US" altLang="zh-CN" sz="3600" b="1">
              <a:latin typeface="Times New Roman" panose="02020603050405020304" pitchFamily="18" charset="0"/>
              <a:ea typeface="仿宋_GB2312" pitchFamily="49" charset="-122"/>
            </a:endParaRPr>
          </a:p>
        </p:txBody>
      </p:sp>
      <p:sp>
        <p:nvSpPr>
          <p:cNvPr id="127023" name="文本框 127022"/>
          <p:cNvSpPr txBox="1"/>
          <p:nvPr/>
        </p:nvSpPr>
        <p:spPr>
          <a:xfrm>
            <a:off x="0" y="4800600"/>
            <a:ext cx="9144000" cy="1320800"/>
          </a:xfrm>
          <a:prstGeom prst="rect">
            <a:avLst/>
          </a:prstGeom>
          <a:solidFill>
            <a:srgbClr val="660066"/>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4000" b="1" dirty="0">
                <a:solidFill>
                  <a:schemeClr val="bg1"/>
                </a:solidFill>
                <a:latin typeface="Times New Roman" panose="02020603050405020304" pitchFamily="18" charset="0"/>
                <a:ea typeface="仿宋_GB2312" pitchFamily="49" charset="-122"/>
              </a:rPr>
              <a:t>正四面体型 ，对称结构，</a:t>
            </a:r>
            <a:r>
              <a:rPr lang="en-US" altLang="zh-CN" sz="4000" b="1" dirty="0">
                <a:solidFill>
                  <a:schemeClr val="bg1"/>
                </a:solidFill>
                <a:latin typeface="Times New Roman" panose="02020603050405020304" pitchFamily="18" charset="0"/>
                <a:ea typeface="仿宋_GB2312" pitchFamily="49" charset="-122"/>
              </a:rPr>
              <a:t>C-H</a:t>
            </a:r>
            <a:r>
              <a:rPr lang="zh-CN" altLang="en-US" sz="4000" b="1" dirty="0">
                <a:solidFill>
                  <a:schemeClr val="bg1"/>
                </a:solidFill>
                <a:latin typeface="Times New Roman" panose="02020603050405020304" pitchFamily="18" charset="0"/>
                <a:ea typeface="仿宋_GB2312" pitchFamily="49" charset="-122"/>
              </a:rPr>
              <a:t>键的极性互相抵消（ </a:t>
            </a:r>
            <a:r>
              <a:rPr lang="en-US" altLang="zh-CN" sz="4000" b="1">
                <a:solidFill>
                  <a:schemeClr val="bg1"/>
                </a:solidFill>
                <a:latin typeface="Times New Roman" panose="02020603050405020304" pitchFamily="18" charset="0"/>
                <a:ea typeface="仿宋_GB2312" pitchFamily="49" charset="-122"/>
              </a:rPr>
              <a:t>F</a:t>
            </a:r>
            <a:r>
              <a:rPr lang="zh-CN" altLang="en-US" sz="4000" b="1" baseline="-25000">
                <a:solidFill>
                  <a:schemeClr val="bg1"/>
                </a:solidFill>
                <a:latin typeface="Times New Roman" panose="02020603050405020304" pitchFamily="18" charset="0"/>
                <a:ea typeface="仿宋_GB2312" pitchFamily="49" charset="-122"/>
              </a:rPr>
              <a:t>合</a:t>
            </a:r>
            <a:r>
              <a:rPr lang="en-US" altLang="zh-CN" sz="4000" b="1" dirty="0">
                <a:solidFill>
                  <a:schemeClr val="bg1"/>
                </a:solidFill>
                <a:latin typeface="Times New Roman" panose="02020603050405020304" pitchFamily="18" charset="0"/>
                <a:ea typeface="仿宋_GB2312" pitchFamily="49" charset="-122"/>
              </a:rPr>
              <a:t>=0</a:t>
            </a:r>
            <a:r>
              <a:rPr lang="zh-CN" altLang="en-US" sz="4000" b="1" dirty="0">
                <a:solidFill>
                  <a:schemeClr val="bg1"/>
                </a:solidFill>
                <a:latin typeface="Times New Roman" panose="02020603050405020304" pitchFamily="18" charset="0"/>
                <a:ea typeface="仿宋_GB2312" pitchFamily="49" charset="-122"/>
              </a:rPr>
              <a:t>） ，是非极性分子</a:t>
            </a:r>
            <a:endParaRPr lang="zh-CN" altLang="en-US" sz="4000" b="1">
              <a:solidFill>
                <a:schemeClr val="bg1"/>
              </a:solidFill>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6996"/>
                                        </p:tgtEl>
                                        <p:attrNameLst>
                                          <p:attrName>style.visibility</p:attrName>
                                        </p:attrNameLst>
                                      </p:cBhvr>
                                      <p:to>
                                        <p:strVal val="visible"/>
                                      </p:to>
                                    </p:set>
                                    <p:animEffect transition="in" filter="fade">
                                      <p:cBhvr>
                                        <p:cTn id="7" dur="800" decel="100000"/>
                                        <p:tgtEl>
                                          <p:spTgt spid="126996"/>
                                        </p:tgtEl>
                                      </p:cBhvr>
                                    </p:animEffect>
                                    <p:anim calcmode="lin" valueType="num">
                                      <p:cBhvr>
                                        <p:cTn id="8" dur="800" decel="100000" fill="hold"/>
                                        <p:tgtEl>
                                          <p:spTgt spid="12699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6996"/>
                                        </p:tgtEl>
                                        <p:attrNameLst>
                                          <p:attrName>ppt_x</p:attrName>
                                        </p:attrNameLst>
                                      </p:cBhvr>
                                      <p:tavLst>
                                        <p:tav tm="0">
                                          <p:val>
                                            <p:strVal val="#ppt_x+0.4"/>
                                          </p:val>
                                        </p:tav>
                                        <p:tav tm="100000">
                                          <p:val>
                                            <p:strVal val="#ppt_x-0.05"/>
                                          </p:val>
                                        </p:tav>
                                      </p:tavLst>
                                    </p:anim>
                                    <p:anim calcmode="lin" valueType="num">
                                      <p:cBhvr>
                                        <p:cTn id="10" dur="800" decel="100000" fill="hold"/>
                                        <p:tgtEl>
                                          <p:spTgt spid="1269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9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020"/>
                                        </p:tgtEl>
                                        <p:attrNameLst>
                                          <p:attrName>style.visibility</p:attrName>
                                        </p:attrNameLst>
                                      </p:cBhvr>
                                      <p:to>
                                        <p:strVal val="visible"/>
                                      </p:to>
                                    </p:set>
                                    <p:anim calcmode="lin" valueType="num">
                                      <p:cBhvr additive="base">
                                        <p:cTn id="17" dur="500" fill="hold"/>
                                        <p:tgtEl>
                                          <p:spTgt spid="127020"/>
                                        </p:tgtEl>
                                        <p:attrNameLst>
                                          <p:attrName>ppt_x</p:attrName>
                                        </p:attrNameLst>
                                      </p:cBhvr>
                                      <p:tavLst>
                                        <p:tav tm="0">
                                          <p:val>
                                            <p:strVal val="0-#ppt_w/2"/>
                                          </p:val>
                                        </p:tav>
                                        <p:tav tm="100000">
                                          <p:val>
                                            <p:strVal val="#ppt_x"/>
                                          </p:val>
                                        </p:tav>
                                      </p:tavLst>
                                    </p:anim>
                                    <p:anim calcmode="lin" valueType="num">
                                      <p:cBhvr additive="base">
                                        <p:cTn id="18" dur="500" fill="hold"/>
                                        <p:tgtEl>
                                          <p:spTgt spid="12702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528" fill="hold" nodeType="afterEffect">
                                  <p:stCondLst>
                                    <p:cond delay="300"/>
                                  </p:stCondLst>
                                  <p:childTnLst>
                                    <p:set>
                                      <p:cBhvr>
                                        <p:cTn id="21" dur="1" fill="hold">
                                          <p:stCondLst>
                                            <p:cond delay="0"/>
                                          </p:stCondLst>
                                        </p:cTn>
                                        <p:tgtEl>
                                          <p:spTgt spid="126978"/>
                                        </p:tgtEl>
                                        <p:attrNameLst>
                                          <p:attrName>style.visibility</p:attrName>
                                        </p:attrNameLst>
                                      </p:cBhvr>
                                      <p:to>
                                        <p:strVal val="visible"/>
                                      </p:to>
                                    </p:set>
                                    <p:anim calcmode="lin" valueType="num">
                                      <p:cBhvr>
                                        <p:cTn id="22" dur="500" fill="hold"/>
                                        <p:tgtEl>
                                          <p:spTgt spid="126978"/>
                                        </p:tgtEl>
                                        <p:attrNameLst>
                                          <p:attrName>ppt_w</p:attrName>
                                        </p:attrNameLst>
                                      </p:cBhvr>
                                      <p:tavLst>
                                        <p:tav tm="0">
                                          <p:val>
                                            <p:fltVal val="0.000000"/>
                                          </p:val>
                                        </p:tav>
                                        <p:tav tm="100000">
                                          <p:val>
                                            <p:strVal val="#ppt_w"/>
                                          </p:val>
                                        </p:tav>
                                      </p:tavLst>
                                    </p:anim>
                                    <p:anim calcmode="lin" valueType="num">
                                      <p:cBhvr>
                                        <p:cTn id="23" dur="500" fill="hold"/>
                                        <p:tgtEl>
                                          <p:spTgt spid="126978"/>
                                        </p:tgtEl>
                                        <p:attrNameLst>
                                          <p:attrName>ppt_h</p:attrName>
                                        </p:attrNameLst>
                                      </p:cBhvr>
                                      <p:tavLst>
                                        <p:tav tm="0">
                                          <p:val>
                                            <p:fltVal val="0.000000"/>
                                          </p:val>
                                        </p:tav>
                                        <p:tav tm="100000">
                                          <p:val>
                                            <p:strVal val="#ppt_h"/>
                                          </p:val>
                                        </p:tav>
                                      </p:tavLst>
                                    </p:anim>
                                    <p:anim calcmode="lin" valueType="num">
                                      <p:cBhvr>
                                        <p:cTn id="24" dur="500" fill="hold"/>
                                        <p:tgtEl>
                                          <p:spTgt spid="126978"/>
                                        </p:tgtEl>
                                        <p:attrNameLst>
                                          <p:attrName>ppt_x</p:attrName>
                                        </p:attrNameLst>
                                      </p:cBhvr>
                                      <p:tavLst>
                                        <p:tav tm="0">
                                          <p:val>
                                            <p:fltVal val="0.500000"/>
                                          </p:val>
                                        </p:tav>
                                        <p:tav tm="100000">
                                          <p:val>
                                            <p:strVal val="#ppt_x"/>
                                          </p:val>
                                        </p:tav>
                                      </p:tavLst>
                                    </p:anim>
                                    <p:anim calcmode="lin" valueType="num">
                                      <p:cBhvr>
                                        <p:cTn id="25" dur="500" fill="hold"/>
                                        <p:tgtEl>
                                          <p:spTgt spid="126978"/>
                                        </p:tgtEl>
                                        <p:attrNameLst>
                                          <p:attrName>ppt_y</p:attrName>
                                        </p:attrNameLst>
                                      </p:cBhvr>
                                      <p:tavLst>
                                        <p:tav tm="0">
                                          <p:val>
                                            <p:fltVal val="0.500000"/>
                                          </p:val>
                                        </p:tav>
                                        <p:tav tm="100000">
                                          <p:val>
                                            <p:strVal val="#ppt_y"/>
                                          </p:val>
                                        </p:tav>
                                      </p:tavLst>
                                    </p:anim>
                                  </p:childTnLst>
                                </p:cTn>
                              </p:par>
                            </p:childTnLst>
                          </p:cTn>
                        </p:par>
                        <p:par>
                          <p:cTn id="26" fill="hold">
                            <p:stCondLst>
                              <p:cond delay="1300"/>
                            </p:stCondLst>
                            <p:childTnLst>
                              <p:par>
                                <p:cTn id="27" presetID="1" presetClass="mediacall" presetSubtype="0" fill="hold" nodeType="afterEffect">
                                  <p:stCondLst>
                                    <p:cond delay="0"/>
                                  </p:stCondLst>
                                  <p:childTnLst>
                                    <p:cmd type="call" cmd="playFrom(0.0)">
                                      <p:cBhvr>
                                        <p:cTn id="28" dur="1" fill="hold"/>
                                        <p:tgtEl>
                                          <p:spTgt spid="126978"/>
                                        </p:tgtEl>
                                      </p:cBhvr>
                                    </p:cmd>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27021"/>
                                        </p:tgtEl>
                                        <p:attrNameLst>
                                          <p:attrName>style.visibility</p:attrName>
                                        </p:attrNameLst>
                                      </p:cBhvr>
                                      <p:to>
                                        <p:strVal val="visible"/>
                                      </p:to>
                                    </p:set>
                                    <p:anim calcmode="lin" valueType="num">
                                      <p:cBhvr additive="base">
                                        <p:cTn id="33" dur="500" fill="hold"/>
                                        <p:tgtEl>
                                          <p:spTgt spid="127021"/>
                                        </p:tgtEl>
                                        <p:attrNameLst>
                                          <p:attrName>ppt_x</p:attrName>
                                        </p:attrNameLst>
                                      </p:cBhvr>
                                      <p:tavLst>
                                        <p:tav tm="0">
                                          <p:val>
                                            <p:strVal val="0-#ppt_w/2"/>
                                          </p:val>
                                        </p:tav>
                                        <p:tav tm="100000">
                                          <p:val>
                                            <p:strVal val="#ppt_x"/>
                                          </p:val>
                                        </p:tav>
                                      </p:tavLst>
                                    </p:anim>
                                    <p:anim calcmode="lin" valueType="num">
                                      <p:cBhvr additive="base">
                                        <p:cTn id="34" dur="500" fill="hold"/>
                                        <p:tgtEl>
                                          <p:spTgt spid="12702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7022"/>
                                        </p:tgtEl>
                                        <p:attrNameLst>
                                          <p:attrName>style.visibility</p:attrName>
                                        </p:attrNameLst>
                                      </p:cBhvr>
                                      <p:to>
                                        <p:strVal val="visible"/>
                                      </p:to>
                                    </p:set>
                                    <p:anim calcmode="lin" valueType="num">
                                      <p:cBhvr additive="base">
                                        <p:cTn id="39" dur="500" fill="hold"/>
                                        <p:tgtEl>
                                          <p:spTgt spid="127022"/>
                                        </p:tgtEl>
                                        <p:attrNameLst>
                                          <p:attrName>ppt_x</p:attrName>
                                        </p:attrNameLst>
                                      </p:cBhvr>
                                      <p:tavLst>
                                        <p:tav tm="0">
                                          <p:val>
                                            <p:strVal val="0-#ppt_w/2"/>
                                          </p:val>
                                        </p:tav>
                                        <p:tav tm="100000">
                                          <p:val>
                                            <p:strVal val="#ppt_x"/>
                                          </p:val>
                                        </p:tav>
                                      </p:tavLst>
                                    </p:anim>
                                    <p:anim calcmode="lin" valueType="num">
                                      <p:cBhvr additive="base">
                                        <p:cTn id="40" dur="500" fill="hold"/>
                                        <p:tgtEl>
                                          <p:spTgt spid="1270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6979"/>
                                        </p:tgtEl>
                                        <p:attrNameLst>
                                          <p:attrName>style.visibility</p:attrName>
                                        </p:attrNameLst>
                                      </p:cBhvr>
                                      <p:to>
                                        <p:strVal val="visible"/>
                                      </p:to>
                                    </p:set>
                                    <p:anim calcmode="lin" valueType="num">
                                      <p:cBhvr additive="base">
                                        <p:cTn id="45" dur="500" fill="hold"/>
                                        <p:tgtEl>
                                          <p:spTgt spid="126979"/>
                                        </p:tgtEl>
                                        <p:attrNameLst>
                                          <p:attrName>ppt_x</p:attrName>
                                        </p:attrNameLst>
                                      </p:cBhvr>
                                      <p:tavLst>
                                        <p:tav tm="0">
                                          <p:val>
                                            <p:strVal val="1+#ppt_w/2"/>
                                          </p:val>
                                        </p:tav>
                                        <p:tav tm="100000">
                                          <p:val>
                                            <p:strVal val="#ppt_x"/>
                                          </p:val>
                                        </p:tav>
                                      </p:tavLst>
                                    </p:anim>
                                    <p:anim calcmode="lin" valueType="num">
                                      <p:cBhvr additive="base">
                                        <p:cTn id="46"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7023"/>
                                        </p:tgtEl>
                                        <p:attrNameLst>
                                          <p:attrName>style.visibility</p:attrName>
                                        </p:attrNameLst>
                                      </p:cBhvr>
                                      <p:to>
                                        <p:strVal val="visible"/>
                                      </p:to>
                                    </p:set>
                                    <p:anim calcmode="lin" valueType="num">
                                      <p:cBhvr additive="base">
                                        <p:cTn id="51" dur="500" fill="hold"/>
                                        <p:tgtEl>
                                          <p:spTgt spid="127023"/>
                                        </p:tgtEl>
                                        <p:attrNameLst>
                                          <p:attrName>ppt_x</p:attrName>
                                        </p:attrNameLst>
                                      </p:cBhvr>
                                      <p:tavLst>
                                        <p:tav tm="0">
                                          <p:val>
                                            <p:strVal val="0-#ppt_w/2"/>
                                          </p:val>
                                        </p:tav>
                                        <p:tav tm="100000">
                                          <p:val>
                                            <p:strVal val="#ppt_x"/>
                                          </p:val>
                                        </p:tav>
                                      </p:tavLst>
                                    </p:anim>
                                    <p:anim calcmode="lin" valueType="num">
                                      <p:cBhvr additive="base">
                                        <p:cTn id="52" dur="500" fill="hold"/>
                                        <p:tgtEl>
                                          <p:spTgt spid="127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53" repeatCount="indefinite" fill="hold" display="0">
                  <p:stCondLst>
                    <p:cond delay="indefinite"/>
                  </p:stCondLst>
                  <p:endCondLst>
                    <p:cond evt="onNext" delay="0">
                      <p:tgtEl>
                        <p:sldTgt/>
                      </p:tgtEl>
                    </p:cond>
                    <p:cond evt="onPrev" delay="0">
                      <p:tgtEl>
                        <p:sldTgt/>
                      </p:tgtEl>
                    </p:cond>
                  </p:endCondLst>
                </p:cTn>
                <p:tgtEl>
                  <p:spTgt spid="126978"/>
                </p:tgtEl>
              </p:cMediaNode>
            </p:video>
            <p:seq concurrent="1" nextAc="seek">
              <p:cTn id="54" restart="whenNotActive" fill="hold" evtFilter="cancelBubble" nodeType="interactiveSeq">
                <p:stCondLst>
                  <p:cond evt="onClick" delay="0">
                    <p:tgtEl>
                      <p:spTgt spid="126978"/>
                    </p:tgtEl>
                  </p:cond>
                </p:stCondLst>
                <p:endSync evt="end" delay="0">
                  <p:rtn val="all"/>
                </p:endSync>
                <p:childTnLst>
                  <p:par>
                    <p:cTn id="55" fill="hold">
                      <p:stCondLst>
                        <p:cond delay="0"/>
                      </p:stCondLst>
                      <p:childTnLst>
                        <p:par>
                          <p:cTn id="56" fill="hold">
                            <p:stCondLst>
                              <p:cond delay="0"/>
                            </p:stCondLst>
                            <p:childTnLst>
                              <p:par>
                                <p:cTn id="57" presetID="2" presetClass="mediacall" presetSubtype="0" fill="hold" nodeType="clickEffect">
                                  <p:stCondLst>
                                    <p:cond delay="0"/>
                                  </p:stCondLst>
                                  <p:childTnLst>
                                    <p:cmd type="call" cmd="togglePause">
                                      <p:cBhvr>
                                        <p:cTn id="58" dur="1" fill="hold"/>
                                        <p:tgtEl>
                                          <p:spTgt spid="126978"/>
                                        </p:tgtEl>
                                      </p:cBhvr>
                                    </p:cmd>
                                  </p:childTnLst>
                                </p:cTn>
                              </p:par>
                            </p:childTnLst>
                          </p:cTn>
                        </p:par>
                      </p:childTnLst>
                    </p:cTn>
                  </p:par>
                </p:childTnLst>
              </p:cTn>
              <p:nextCondLst>
                <p:cond evt="onClick" delay="0">
                  <p:tgtEl>
                    <p:spTgt spid="126978"/>
                  </p:tgtEl>
                </p:cond>
              </p:nextCondLst>
            </p:seq>
          </p:childTnLst>
        </p:cTn>
      </p:par>
    </p:tnLst>
    <p:bldLst>
      <p:bldP spid="127022" grpId="0"/>
      <p:bldP spid="12702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文本框 103425"/>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分子极性的判断方法</a:t>
            </a:r>
            <a:endParaRPr lang="zh-CN" altLang="en-US" sz="5400" b="1">
              <a:solidFill>
                <a:schemeClr val="folHlink"/>
              </a:solidFill>
              <a:latin typeface="Tahoma" panose="020B0604030504040204" pitchFamily="34" charset="0"/>
              <a:ea typeface="楷体_GB2312" pitchFamily="49" charset="-122"/>
            </a:endParaRPr>
          </a:p>
        </p:txBody>
      </p:sp>
      <p:sp>
        <p:nvSpPr>
          <p:cNvPr id="103428" name="文本框 103427"/>
          <p:cNvSpPr txBox="1"/>
          <p:nvPr/>
        </p:nvSpPr>
        <p:spPr>
          <a:xfrm>
            <a:off x="228600" y="1447800"/>
            <a:ext cx="80010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双原子分子</a:t>
            </a:r>
            <a:endParaRPr lang="zh-CN" altLang="en-US" sz="3600" b="1">
              <a:latin typeface="Times New Roman" panose="02020603050405020304" pitchFamily="18" charset="0"/>
            </a:endParaRPr>
          </a:p>
        </p:txBody>
      </p:sp>
      <p:sp>
        <p:nvSpPr>
          <p:cNvPr id="103431" name="文本框 103430"/>
          <p:cNvSpPr txBox="1"/>
          <p:nvPr/>
        </p:nvSpPr>
        <p:spPr>
          <a:xfrm>
            <a:off x="457200" y="2209800"/>
            <a:ext cx="8534400" cy="641350"/>
          </a:xfrm>
          <a:prstGeom prst="rect">
            <a:avLst/>
          </a:prstGeom>
          <a:noFill/>
          <a:ln w="9525">
            <a:noFill/>
          </a:ln>
        </p:spPr>
        <p:txBody>
          <a:bodyPr>
            <a:spAutoFit/>
          </a:bodyPr>
          <a:p>
            <a:r>
              <a:rPr lang="zh-CN" altLang="en-US" sz="3600" b="1" dirty="0">
                <a:solidFill>
                  <a:schemeClr val="hlink"/>
                </a:solidFill>
                <a:latin typeface="楷体_GB2312" pitchFamily="49" charset="-122"/>
                <a:ea typeface="楷体_GB2312" pitchFamily="49" charset="-122"/>
              </a:rPr>
              <a:t>取决于成键原子之间的共价键是否有极性</a:t>
            </a:r>
            <a:endParaRPr lang="zh-CN" altLang="en-US" sz="3600" b="1">
              <a:solidFill>
                <a:schemeClr val="hlink"/>
              </a:solidFill>
              <a:latin typeface="Times New Roman" panose="02020603050405020304" pitchFamily="18" charset="0"/>
            </a:endParaRPr>
          </a:p>
        </p:txBody>
      </p:sp>
      <p:sp>
        <p:nvSpPr>
          <p:cNvPr id="103433" name="文本框 103432"/>
          <p:cNvSpPr txBox="1"/>
          <p:nvPr/>
        </p:nvSpPr>
        <p:spPr>
          <a:xfrm>
            <a:off x="280988" y="3019425"/>
            <a:ext cx="80010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多原子分子</a:t>
            </a:r>
            <a:r>
              <a:rPr lang="en-US" altLang="zh-CN" sz="3600" b="1">
                <a:latin typeface="楷体_GB2312" pitchFamily="49" charset="-122"/>
                <a:ea typeface="楷体_GB2312" pitchFamily="49" charset="-122"/>
              </a:rPr>
              <a:t>(</a:t>
            </a:r>
            <a:r>
              <a:rPr lang="en-US" altLang="zh-CN" sz="3600" b="1" err="1">
                <a:latin typeface="Times New Roman" panose="02020603050405020304" pitchFamily="18" charset="0"/>
                <a:ea typeface="楷体_GB2312" pitchFamily="49" charset="-122"/>
              </a:rPr>
              <a:t>AB</a:t>
            </a:r>
            <a:r>
              <a:rPr lang="en-US" altLang="zh-CN" sz="3600" b="1" i="1" baseline="-25000" err="1">
                <a:latin typeface="Times New Roman" panose="02020603050405020304" pitchFamily="18" charset="0"/>
                <a:ea typeface="楷体_GB2312" pitchFamily="49" charset="-122"/>
              </a:rPr>
              <a:t>m</a:t>
            </a:r>
            <a:r>
              <a:rPr lang="zh-CN" altLang="en-US" sz="3600" b="1" dirty="0">
                <a:latin typeface="楷体_GB2312" pitchFamily="49" charset="-122"/>
                <a:ea typeface="楷体_GB2312" pitchFamily="49" charset="-122"/>
              </a:rPr>
              <a:t>型</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sp>
        <p:nvSpPr>
          <p:cNvPr id="103434" name="文本框 103433"/>
          <p:cNvSpPr txBox="1"/>
          <p:nvPr/>
        </p:nvSpPr>
        <p:spPr>
          <a:xfrm>
            <a:off x="533400" y="3733800"/>
            <a:ext cx="8534400" cy="641350"/>
          </a:xfrm>
          <a:prstGeom prst="rect">
            <a:avLst/>
          </a:prstGeom>
          <a:noFill/>
          <a:ln w="9525">
            <a:noFill/>
          </a:ln>
        </p:spPr>
        <p:txBody>
          <a:bodyPr>
            <a:spAutoFit/>
          </a:bodyPr>
          <a:p>
            <a:r>
              <a:rPr lang="zh-CN" altLang="en-US" sz="3600" b="1" dirty="0">
                <a:solidFill>
                  <a:schemeClr val="hlink"/>
                </a:solidFill>
                <a:latin typeface="楷体_GB2312" pitchFamily="49" charset="-122"/>
                <a:ea typeface="楷体_GB2312" pitchFamily="49" charset="-122"/>
              </a:rPr>
              <a:t>取决于分子的空间构型</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ox(in)">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Effect transition="in" filter="box(in)">
                                      <p:cBhvr>
                                        <p:cTn id="12" dur="500"/>
                                        <p:tgtEl>
                                          <p:spTgt spid="1034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33"/>
                                        </p:tgtEl>
                                        <p:attrNameLst>
                                          <p:attrName>style.visibility</p:attrName>
                                        </p:attrNameLst>
                                      </p:cBhvr>
                                      <p:to>
                                        <p:strVal val="visible"/>
                                      </p:to>
                                    </p:set>
                                    <p:animEffect transition="in" filter="box(in)">
                                      <p:cBhvr>
                                        <p:cTn id="17" dur="500"/>
                                        <p:tgtEl>
                                          <p:spTgt spid="1034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3434"/>
                                        </p:tgtEl>
                                        <p:attrNameLst>
                                          <p:attrName>style.visibility</p:attrName>
                                        </p:attrNameLst>
                                      </p:cBhvr>
                                      <p:to>
                                        <p:strVal val="visible"/>
                                      </p:to>
                                    </p:set>
                                    <p:animEffect transition="in" filter="box(in)">
                                      <p:cBhvr>
                                        <p:cTn id="22"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31" grpId="0"/>
      <p:bldP spid="103433" grpId="0"/>
      <p:bldP spid="1034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文本框 106497"/>
          <p:cNvSpPr txBox="1"/>
          <p:nvPr/>
        </p:nvSpPr>
        <p:spPr>
          <a:xfrm>
            <a:off x="990600" y="195263"/>
            <a:ext cx="7239000" cy="823912"/>
          </a:xfrm>
          <a:prstGeom prst="rect">
            <a:avLst/>
          </a:prstGeom>
          <a:noFill/>
          <a:ln w="9525">
            <a:noFill/>
          </a:ln>
        </p:spPr>
        <p:txBody>
          <a:bodyPr>
            <a:spAutoFit/>
          </a:bodyPr>
          <a:p>
            <a:pPr>
              <a:spcBef>
                <a:spcPct val="50000"/>
              </a:spcBef>
            </a:pPr>
            <a:r>
              <a:rPr lang="en-US" altLang="zh-CN" sz="4800" b="1" err="1">
                <a:solidFill>
                  <a:schemeClr val="tx2"/>
                </a:solidFill>
                <a:latin typeface="Times New Roman" panose="02020603050405020304" pitchFamily="18" charset="0"/>
                <a:ea typeface="楷体_GB2312" pitchFamily="49" charset="-122"/>
              </a:rPr>
              <a:t>AB</a:t>
            </a:r>
            <a:r>
              <a:rPr lang="en-US" altLang="zh-CN" sz="4800" b="1" i="1" baseline="-25000" err="1">
                <a:solidFill>
                  <a:schemeClr val="tx2"/>
                </a:solidFill>
                <a:latin typeface="Times New Roman" panose="02020603050405020304" pitchFamily="18" charset="0"/>
                <a:ea typeface="楷体_GB2312" pitchFamily="49" charset="-122"/>
              </a:rPr>
              <a:t>m</a:t>
            </a:r>
            <a:r>
              <a:rPr lang="zh-CN" altLang="en-US" sz="4800" b="1" dirty="0">
                <a:solidFill>
                  <a:schemeClr val="tx2"/>
                </a:solidFill>
                <a:latin typeface="Tahoma" panose="020B0604030504040204" pitchFamily="34" charset="0"/>
                <a:ea typeface="楷体_GB2312" pitchFamily="49" charset="-122"/>
              </a:rPr>
              <a:t>分子极性的判断方法</a:t>
            </a:r>
            <a:endParaRPr lang="zh-CN" altLang="en-US" sz="4800" b="1">
              <a:solidFill>
                <a:schemeClr val="tx2"/>
              </a:solidFill>
              <a:latin typeface="Tahoma" panose="020B0604030504040204" pitchFamily="34" charset="0"/>
              <a:ea typeface="楷体_GB2312" pitchFamily="49" charset="-122"/>
            </a:endParaRPr>
          </a:p>
        </p:txBody>
      </p:sp>
      <p:sp>
        <p:nvSpPr>
          <p:cNvPr id="106499" name="文本框 106498"/>
          <p:cNvSpPr txBox="1"/>
          <p:nvPr/>
        </p:nvSpPr>
        <p:spPr>
          <a:xfrm>
            <a:off x="228600" y="1147763"/>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1</a:t>
            </a:r>
            <a:r>
              <a:rPr lang="zh-CN" altLang="en-US" sz="3600" b="1" dirty="0">
                <a:latin typeface="楷体_GB2312" pitchFamily="49" charset="-122"/>
                <a:ea typeface="楷体_GB2312" pitchFamily="49" charset="-122"/>
              </a:rPr>
              <a:t>、化合价法</a:t>
            </a:r>
            <a:endParaRPr lang="zh-CN" altLang="en-US" sz="3600" b="1">
              <a:latin typeface="Times New Roman" panose="02020603050405020304" pitchFamily="18" charset="0"/>
            </a:endParaRPr>
          </a:p>
        </p:txBody>
      </p:sp>
      <p:sp>
        <p:nvSpPr>
          <p:cNvPr id="106500" name="文本框 106499"/>
          <p:cNvSpPr txBox="1"/>
          <p:nvPr/>
        </p:nvSpPr>
        <p:spPr>
          <a:xfrm>
            <a:off x="228600" y="1946275"/>
            <a:ext cx="8534400" cy="173990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当中心原子的化合价的绝对值等于该元素的价电子数时，该分子为非极性分子；否则为极性分子。</a:t>
            </a:r>
            <a:endParaRPr lang="zh-CN" altLang="en-US" sz="3600" b="1" dirty="0">
              <a:solidFill>
                <a:schemeClr val="hlink"/>
              </a:solidFill>
              <a:latin typeface="Times New Roman" panose="02020603050405020304" pitchFamily="18" charset="0"/>
            </a:endParaRPr>
          </a:p>
        </p:txBody>
      </p:sp>
      <p:sp>
        <p:nvSpPr>
          <p:cNvPr id="106501" name="文本框 106500"/>
          <p:cNvSpPr txBox="1"/>
          <p:nvPr/>
        </p:nvSpPr>
        <p:spPr>
          <a:xfrm>
            <a:off x="393700" y="3968750"/>
            <a:ext cx="8229600" cy="1190625"/>
          </a:xfrm>
          <a:prstGeom prst="rect">
            <a:avLst/>
          </a:prstGeom>
          <a:noFill/>
          <a:ln w="9525">
            <a:noFill/>
          </a:ln>
        </p:spPr>
        <p:txBody>
          <a:bodyPr>
            <a:spAutoFit/>
          </a:bodyPr>
          <a:p>
            <a:r>
              <a:rPr lang="en-US" altLang="zh-CN" sz="3600" b="1" dirty="0">
                <a:latin typeface="Times New Roman" panose="02020603050405020304" pitchFamily="18" charset="0"/>
                <a:ea typeface="楷体_GB2312" pitchFamily="49" charset="-122"/>
              </a:rPr>
              <a:t>    </a:t>
            </a:r>
            <a:r>
              <a:rPr lang="zh-CN" altLang="en-US" sz="3600" b="1" dirty="0">
                <a:latin typeface="Times New Roman" panose="02020603050405020304" pitchFamily="18" charset="0"/>
                <a:ea typeface="楷体_GB2312" pitchFamily="49" charset="-122"/>
              </a:rPr>
              <a:t>请判断</a:t>
            </a:r>
            <a:r>
              <a:rPr lang="en-US" altLang="zh-CN" sz="3600" b="1">
                <a:latin typeface="Times New Roman" panose="02020603050405020304" pitchFamily="18" charset="0"/>
              </a:rPr>
              <a:t>PCl</a:t>
            </a:r>
            <a:r>
              <a:rPr lang="en-US" altLang="zh-CN" sz="3600" b="1" baseline="-25000">
                <a:latin typeface="Times New Roman" panose="02020603050405020304" pitchFamily="18" charset="0"/>
              </a:rPr>
              <a:t>3</a:t>
            </a:r>
            <a:r>
              <a:rPr lang="zh-CN" altLang="en-US" sz="3600" b="1" dirty="0">
                <a:latin typeface="Times New Roman" panose="02020603050405020304" pitchFamily="18" charset="0"/>
              </a:rPr>
              <a:t>、</a:t>
            </a:r>
            <a:r>
              <a:rPr lang="en-US" altLang="zh-CN" sz="3600" b="1">
                <a:latin typeface="Times New Roman" panose="02020603050405020304" pitchFamily="18" charset="0"/>
              </a:rPr>
              <a:t>CCl</a:t>
            </a:r>
            <a:r>
              <a:rPr lang="en-US" altLang="zh-CN" sz="3600" b="1" baseline="-25000">
                <a:latin typeface="Times New Roman" panose="02020603050405020304" pitchFamily="18" charset="0"/>
              </a:rPr>
              <a:t>4</a:t>
            </a:r>
            <a:r>
              <a:rPr lang="zh-CN" altLang="en-US" sz="3600" b="1" dirty="0">
                <a:latin typeface="Times New Roman" panose="02020603050405020304" pitchFamily="18" charset="0"/>
              </a:rPr>
              <a:t>、</a:t>
            </a:r>
            <a:r>
              <a:rPr lang="en-US" altLang="zh-CN" sz="3600" b="1">
                <a:latin typeface="Times New Roman" panose="02020603050405020304" pitchFamily="18" charset="0"/>
              </a:rPr>
              <a:t>CS</a:t>
            </a:r>
            <a:r>
              <a:rPr lang="en-US" altLang="zh-CN" sz="3600" b="1" baseline="-25000">
                <a:latin typeface="Times New Roman" panose="02020603050405020304" pitchFamily="18" charset="0"/>
              </a:rPr>
              <a:t>2</a:t>
            </a:r>
            <a:r>
              <a:rPr lang="zh-CN" altLang="en-US" sz="3600" b="1" dirty="0">
                <a:latin typeface="Times New Roman" panose="02020603050405020304" pitchFamily="18" charset="0"/>
              </a:rPr>
              <a:t>、</a:t>
            </a:r>
            <a:r>
              <a:rPr lang="en-US" altLang="zh-CN" sz="3600" b="1">
                <a:latin typeface="Times New Roman" panose="02020603050405020304" pitchFamily="18" charset="0"/>
              </a:rPr>
              <a:t>SO</a:t>
            </a:r>
            <a:r>
              <a:rPr lang="en-US" altLang="zh-CN" sz="3600" b="1" baseline="-25000">
                <a:latin typeface="Times New Roman" panose="02020603050405020304" pitchFamily="18" charset="0"/>
              </a:rPr>
              <a:t>2</a:t>
            </a:r>
            <a:r>
              <a:rPr lang="zh-CN" altLang="en-US" sz="3600" b="1" dirty="0">
                <a:latin typeface="Times New Roman" panose="02020603050405020304" pitchFamily="18" charset="0"/>
                <a:ea typeface="楷体_GB2312" pitchFamily="49" charset="-122"/>
              </a:rPr>
              <a:t>分子的极性。</a:t>
            </a:r>
            <a:endParaRPr lang="zh-CN" altLang="en-US" sz="36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ox(in)">
                                      <p:cBhvr>
                                        <p:cTn id="7" dur="5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box(in)">
                                      <p:cBhvr>
                                        <p:cTn id="12" dur="500"/>
                                        <p:tgtEl>
                                          <p:spTgt spid="1065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01"/>
                                        </p:tgtEl>
                                        <p:attrNameLst>
                                          <p:attrName>style.visibility</p:attrName>
                                        </p:attrNameLst>
                                      </p:cBhvr>
                                      <p:to>
                                        <p:strVal val="visible"/>
                                      </p:to>
                                    </p:set>
                                    <p:animEffect transition="in" filter="box(in)">
                                      <p:cBhvr>
                                        <p:cTn id="17"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104449"/>
          <p:cNvSpPr txBox="1"/>
          <p:nvPr/>
        </p:nvSpPr>
        <p:spPr>
          <a:xfrm>
            <a:off x="990600" y="195263"/>
            <a:ext cx="7239000" cy="823912"/>
          </a:xfrm>
          <a:prstGeom prst="rect">
            <a:avLst/>
          </a:prstGeom>
          <a:noFill/>
          <a:ln w="9525">
            <a:noFill/>
          </a:ln>
        </p:spPr>
        <p:txBody>
          <a:bodyPr>
            <a:spAutoFit/>
          </a:bodyPr>
          <a:p>
            <a:pPr>
              <a:spcBef>
                <a:spcPct val="50000"/>
              </a:spcBef>
            </a:pPr>
            <a:r>
              <a:rPr lang="en-US" altLang="zh-CN" sz="4800" b="1" err="1">
                <a:solidFill>
                  <a:schemeClr val="tx2"/>
                </a:solidFill>
                <a:latin typeface="Times New Roman" panose="02020603050405020304" pitchFamily="18" charset="0"/>
                <a:ea typeface="楷体_GB2312" pitchFamily="49" charset="-122"/>
              </a:rPr>
              <a:t>AB</a:t>
            </a:r>
            <a:r>
              <a:rPr lang="en-US" altLang="zh-CN" sz="4800" b="1" i="1" baseline="-25000" err="1">
                <a:solidFill>
                  <a:schemeClr val="tx2"/>
                </a:solidFill>
                <a:latin typeface="Times New Roman" panose="02020603050405020304" pitchFamily="18" charset="0"/>
                <a:ea typeface="楷体_GB2312" pitchFamily="49" charset="-122"/>
              </a:rPr>
              <a:t>m</a:t>
            </a:r>
            <a:r>
              <a:rPr lang="zh-CN" altLang="en-US" sz="4800" b="1" dirty="0">
                <a:solidFill>
                  <a:schemeClr val="tx2"/>
                </a:solidFill>
                <a:latin typeface="Tahoma" panose="020B0604030504040204" pitchFamily="34" charset="0"/>
                <a:ea typeface="楷体_GB2312" pitchFamily="49" charset="-122"/>
              </a:rPr>
              <a:t>分子极性的判断方法</a:t>
            </a:r>
            <a:endParaRPr lang="zh-CN" altLang="en-US" sz="4800" b="1">
              <a:solidFill>
                <a:schemeClr val="tx2"/>
              </a:solidFill>
              <a:latin typeface="Tahoma" panose="020B0604030504040204" pitchFamily="34" charset="0"/>
              <a:ea typeface="楷体_GB2312" pitchFamily="49" charset="-122"/>
            </a:endParaRPr>
          </a:p>
        </p:txBody>
      </p:sp>
      <p:sp>
        <p:nvSpPr>
          <p:cNvPr id="104451" name="文本框 104450"/>
          <p:cNvSpPr txBox="1"/>
          <p:nvPr/>
        </p:nvSpPr>
        <p:spPr>
          <a:xfrm>
            <a:off x="228600" y="1147763"/>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1</a:t>
            </a:r>
            <a:r>
              <a:rPr lang="zh-CN" altLang="en-US" sz="3600" b="1" dirty="0">
                <a:latin typeface="楷体_GB2312" pitchFamily="49" charset="-122"/>
                <a:ea typeface="楷体_GB2312" pitchFamily="49" charset="-122"/>
              </a:rPr>
              <a:t>、化合价法</a:t>
            </a:r>
            <a:endParaRPr lang="zh-CN" altLang="en-US" sz="3600" b="1">
              <a:latin typeface="Times New Roman" panose="02020603050405020304" pitchFamily="18" charset="0"/>
            </a:endParaRPr>
          </a:p>
        </p:txBody>
      </p:sp>
      <p:sp>
        <p:nvSpPr>
          <p:cNvPr id="104455" name="文本框 104454"/>
          <p:cNvSpPr txBox="1"/>
          <p:nvPr/>
        </p:nvSpPr>
        <p:spPr>
          <a:xfrm>
            <a:off x="304800" y="2590800"/>
            <a:ext cx="8534400" cy="28384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将分子中的共价键看作作用力，不同的共价键看作不相等的作用力，运用物理上力的合成与分解，看中心原子受力是否平衡，如平衡则为非极性分子；否则为极性分子。</a:t>
            </a:r>
            <a:endParaRPr lang="zh-CN" altLang="en-US" sz="3600" b="1" dirty="0">
              <a:solidFill>
                <a:schemeClr val="hlink"/>
              </a:solidFill>
              <a:latin typeface="楷体_GB2312" pitchFamily="49" charset="-122"/>
              <a:ea typeface="楷体_GB2312" pitchFamily="49" charset="-122"/>
            </a:endParaRPr>
          </a:p>
        </p:txBody>
      </p:sp>
      <p:sp>
        <p:nvSpPr>
          <p:cNvPr id="104456" name="文本框 104455"/>
          <p:cNvSpPr txBox="1"/>
          <p:nvPr/>
        </p:nvSpPr>
        <p:spPr>
          <a:xfrm>
            <a:off x="228600" y="1828800"/>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2</a:t>
            </a:r>
            <a:r>
              <a:rPr lang="zh-CN" altLang="en-US" sz="3600" b="1" dirty="0">
                <a:latin typeface="楷体_GB2312" pitchFamily="49" charset="-122"/>
                <a:ea typeface="楷体_GB2312" pitchFamily="49" charset="-122"/>
              </a:rPr>
              <a:t>、物理模型法</a:t>
            </a:r>
            <a:endParaRPr lang="zh-CN" altLang="en-US" sz="3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ox(in)">
                                      <p:cBhvr>
                                        <p:cTn id="7"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8078" name="表格 128077"/>
          <p:cNvGraphicFramePr/>
          <p:nvPr/>
        </p:nvGraphicFramePr>
        <p:xfrm>
          <a:off x="152400" y="685800"/>
          <a:ext cx="8763000" cy="5913438"/>
        </p:xfrm>
        <a:graphic>
          <a:graphicData uri="http://schemas.openxmlformats.org/drawingml/2006/table">
            <a:tbl>
              <a:tblPr/>
              <a:tblGrid>
                <a:gridCol w="914400"/>
                <a:gridCol w="1270000"/>
                <a:gridCol w="1473200"/>
                <a:gridCol w="1447800"/>
                <a:gridCol w="1905000"/>
                <a:gridCol w="1752600"/>
              </a:tblGrid>
              <a:tr h="838200">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常见分子 </a:t>
                      </a:r>
                      <a:endParaRPr lang="zh-CN" altLang="en-US" b="1">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键的极性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键角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分子构型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分子类型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638">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ClrTx/>
                        <a:buFontTx/>
                        <a:buNone/>
                      </a:pPr>
                      <a:endParaRPr lang="zh-CN" altLang="en-US" b="1" dirty="0">
                        <a:effectLst/>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ClrTx/>
                        <a:buFontTx/>
                        <a:buNone/>
                      </a:pPr>
                      <a:endParaRPr lang="zh-CN" altLang="en-US" b="1" dirty="0">
                        <a:effectLst/>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382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3200" b="1" dirty="0">
                        <a:solidFill>
                          <a:srgbClr val="FF3300"/>
                        </a:solidFill>
                        <a:effectLst/>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8065" name="文本框 128064"/>
          <p:cNvSpPr txBox="1"/>
          <p:nvPr/>
        </p:nvSpPr>
        <p:spPr>
          <a:xfrm>
            <a:off x="457200" y="0"/>
            <a:ext cx="64008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仿宋_GB2312" pitchFamily="49" charset="-122"/>
              </a:rPr>
              <a:t>常见分子的构型及分子的极性</a:t>
            </a:r>
            <a:endParaRPr lang="zh-CN" altLang="en-US" sz="3200" b="1">
              <a:latin typeface="Times New Roman" panose="02020603050405020304" pitchFamily="18" charset="0"/>
              <a:ea typeface="仿宋_GB2312" pitchFamily="49" charset="-122"/>
            </a:endParaRPr>
          </a:p>
        </p:txBody>
      </p:sp>
      <p:sp>
        <p:nvSpPr>
          <p:cNvPr id="128066" name="文本框 128065"/>
          <p:cNvSpPr txBox="1"/>
          <p:nvPr/>
        </p:nvSpPr>
        <p:spPr>
          <a:xfrm>
            <a:off x="179388" y="1435100"/>
            <a:ext cx="1066800" cy="1373188"/>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仿宋_GB2312" pitchFamily="49" charset="-122"/>
              </a:rPr>
              <a:t>双原子分子</a:t>
            </a:r>
            <a:endParaRPr lang="zh-CN" altLang="en-US" sz="2800" b="1">
              <a:latin typeface="Times New Roman" panose="02020603050405020304" pitchFamily="18" charset="0"/>
              <a:ea typeface="仿宋_GB2312" pitchFamily="49" charset="-122"/>
            </a:endParaRPr>
          </a:p>
        </p:txBody>
      </p:sp>
      <p:sp>
        <p:nvSpPr>
          <p:cNvPr id="128067" name="文本框 128066"/>
          <p:cNvSpPr txBox="1"/>
          <p:nvPr/>
        </p:nvSpPr>
        <p:spPr>
          <a:xfrm>
            <a:off x="1066800" y="1573213"/>
            <a:ext cx="7543800" cy="579437"/>
          </a:xfrm>
          <a:prstGeom prst="rect">
            <a:avLst/>
          </a:prstGeom>
          <a:noFill/>
          <a:ln w="9525">
            <a:noFill/>
          </a:ln>
        </p:spPr>
        <p:txBody>
          <a:bodyPr>
            <a:spAutoFit/>
          </a:bodyPr>
          <a:p>
            <a:pPr>
              <a:spcBef>
                <a:spcPct val="50000"/>
              </a:spcBef>
            </a:pPr>
            <a:r>
              <a:rPr lang="en-US" altLang="zh-CN" sz="2800" b="1">
                <a:latin typeface="Times New Roman" panose="02020603050405020304" pitchFamily="18" charset="0"/>
                <a:ea typeface="仿宋_GB2312" pitchFamily="49" charset="-122"/>
              </a:rPr>
              <a:t>H</a:t>
            </a:r>
            <a:r>
              <a:rPr lang="en-US" altLang="zh-CN" sz="2800" b="1" baseline="-30000">
                <a:latin typeface="Times New Roman" panose="02020603050405020304" pitchFamily="18" charset="0"/>
                <a:ea typeface="仿宋_GB2312" pitchFamily="49" charset="-122"/>
              </a:rPr>
              <a:t>2</a:t>
            </a:r>
            <a:r>
              <a:rPr lang="zh-CN" altLang="en-US" sz="2800" b="1" baseline="-30000">
                <a:latin typeface="Times New Roman" panose="02020603050405020304" pitchFamily="18" charset="0"/>
                <a:ea typeface="仿宋_GB2312" pitchFamily="49" charset="-122"/>
              </a:rPr>
              <a:t>、</a:t>
            </a:r>
            <a:r>
              <a:rPr lang="en-US" altLang="zh-CN" sz="2800" b="1">
                <a:latin typeface="Times New Roman" panose="02020603050405020304" pitchFamily="18" charset="0"/>
                <a:ea typeface="仿宋_GB2312" pitchFamily="49" charset="-122"/>
              </a:rPr>
              <a:t>Cl</a:t>
            </a:r>
            <a:r>
              <a:rPr lang="en-US" altLang="zh-CN" sz="2800" b="1" baseline="-30000">
                <a:latin typeface="Times New Roman" panose="02020603050405020304" pitchFamily="18" charset="0"/>
                <a:ea typeface="仿宋_GB2312" pitchFamily="49" charset="-122"/>
              </a:rPr>
              <a:t>2       </a:t>
            </a:r>
            <a:r>
              <a:rPr lang="zh-CN" altLang="en-US" sz="3200" b="1" dirty="0">
                <a:latin typeface="Times New Roman" panose="02020603050405020304" pitchFamily="18" charset="0"/>
                <a:ea typeface="仿宋_GB2312" pitchFamily="49" charset="-122"/>
              </a:rPr>
              <a:t>无          无        直线型       非极性</a:t>
            </a:r>
            <a:endParaRPr lang="zh-CN" altLang="en-US" sz="3200" b="1">
              <a:latin typeface="Times New Roman" panose="02020603050405020304" pitchFamily="18" charset="0"/>
              <a:ea typeface="仿宋_GB2312" pitchFamily="49" charset="-122"/>
            </a:endParaRPr>
          </a:p>
        </p:txBody>
      </p:sp>
      <p:sp>
        <p:nvSpPr>
          <p:cNvPr id="128068" name="文本框 128067"/>
          <p:cNvSpPr txBox="1"/>
          <p:nvPr/>
        </p:nvSpPr>
        <p:spPr>
          <a:xfrm>
            <a:off x="1143000" y="2238375"/>
            <a:ext cx="7391400" cy="579438"/>
          </a:xfrm>
          <a:prstGeom prst="rect">
            <a:avLst/>
          </a:prstGeom>
          <a:noFill/>
          <a:ln w="9525">
            <a:noFill/>
          </a:ln>
        </p:spPr>
        <p:txBody>
          <a:bodyPr>
            <a:spAutoFit/>
          </a:bodyPr>
          <a:p>
            <a:pPr algn="just">
              <a:spcBef>
                <a:spcPct val="50000"/>
              </a:spcBef>
            </a:pPr>
            <a:r>
              <a:rPr lang="en-US" altLang="zh-CN" sz="2800" b="1" err="1">
                <a:latin typeface="Times New Roman" panose="02020603050405020304" pitchFamily="18" charset="0"/>
                <a:ea typeface="仿宋_GB2312" pitchFamily="49" charset="-122"/>
              </a:rPr>
              <a:t>HCl</a:t>
            </a:r>
            <a:r>
              <a:rPr lang="en-US" altLang="zh-CN" sz="2800" b="1">
                <a:latin typeface="Times New Roman" panose="02020603050405020304" pitchFamily="18" charset="0"/>
                <a:ea typeface="仿宋_GB2312" pitchFamily="49" charset="-122"/>
              </a:rPr>
              <a:t>         </a:t>
            </a:r>
            <a:r>
              <a:rPr lang="zh-CN" altLang="en-US" sz="3200" b="1" dirty="0">
                <a:latin typeface="Times New Roman" panose="02020603050405020304" pitchFamily="18" charset="0"/>
                <a:ea typeface="仿宋_GB2312" pitchFamily="49" charset="-122"/>
              </a:rPr>
              <a:t>有          无        直线型        极性</a:t>
            </a:r>
            <a:endParaRPr lang="zh-CN" altLang="en-US" sz="3200" b="1">
              <a:latin typeface="Times New Roman" panose="02020603050405020304" pitchFamily="18" charset="0"/>
              <a:ea typeface="仿宋_GB2312" pitchFamily="49" charset="-122"/>
            </a:endParaRPr>
          </a:p>
        </p:txBody>
      </p:sp>
      <p:sp>
        <p:nvSpPr>
          <p:cNvPr id="128069" name="文本框 128068"/>
          <p:cNvSpPr txBox="1"/>
          <p:nvPr/>
        </p:nvSpPr>
        <p:spPr>
          <a:xfrm>
            <a:off x="1187450" y="3575050"/>
            <a:ext cx="7575550" cy="579438"/>
          </a:xfrm>
          <a:prstGeom prst="rect">
            <a:avLst/>
          </a:prstGeom>
          <a:noFill/>
          <a:ln w="9525">
            <a:noFill/>
          </a:ln>
        </p:spPr>
        <p:txBody>
          <a:bodyPr>
            <a:spAutoFit/>
          </a:bodyPr>
          <a:p>
            <a:pPr algn="just">
              <a:spcBef>
                <a:spcPct val="50000"/>
              </a:spcBef>
            </a:pPr>
            <a:r>
              <a:rPr lang="en-US" altLang="zh-CN" sz="2800" b="1">
                <a:latin typeface="Times New Roman" panose="02020603050405020304" pitchFamily="18" charset="0"/>
                <a:ea typeface="仿宋_GB2312" pitchFamily="49" charset="-122"/>
              </a:rPr>
              <a:t>H</a:t>
            </a:r>
            <a:r>
              <a:rPr lang="en-US" altLang="zh-CN" sz="2800" b="1" baseline="-30000">
                <a:latin typeface="Times New Roman" panose="02020603050405020304" pitchFamily="18" charset="0"/>
                <a:ea typeface="仿宋_GB2312" pitchFamily="49" charset="-122"/>
              </a:rPr>
              <a:t>2</a:t>
            </a:r>
            <a:r>
              <a:rPr lang="en-US" altLang="zh-CN" sz="2800" b="1">
                <a:latin typeface="Times New Roman" panose="02020603050405020304" pitchFamily="18" charset="0"/>
                <a:ea typeface="仿宋_GB2312" pitchFamily="49" charset="-122"/>
              </a:rPr>
              <a:t>O        </a:t>
            </a:r>
            <a:r>
              <a:rPr lang="zh-CN" altLang="en-US" sz="3200" b="1" dirty="0">
                <a:latin typeface="Times New Roman" panose="02020603050405020304" pitchFamily="18" charset="0"/>
                <a:ea typeface="仿宋_GB2312" pitchFamily="49" charset="-122"/>
              </a:rPr>
              <a:t>有        </a:t>
            </a:r>
            <a:r>
              <a:rPr lang="en-US" altLang="zh-CN" sz="3200" b="1">
                <a:latin typeface="Times New Roman" panose="02020603050405020304" pitchFamily="18" charset="0"/>
                <a:ea typeface="仿宋_GB2312" pitchFamily="49" charset="-122"/>
              </a:rPr>
              <a:t>104.5</a:t>
            </a:r>
            <a:r>
              <a:rPr lang="en-US" altLang="zh-CN" sz="3200" b="1" baseline="30000">
                <a:latin typeface="Times New Roman" panose="02020603050405020304" pitchFamily="18" charset="0"/>
                <a:ea typeface="仿宋_GB2312" pitchFamily="49" charset="-122"/>
              </a:rPr>
              <a:t>0</a:t>
            </a:r>
            <a:r>
              <a:rPr lang="en-US" altLang="zh-CN" sz="3200" b="1" dirty="0">
                <a:latin typeface="Times New Roman" panose="02020603050405020304" pitchFamily="18" charset="0"/>
                <a:ea typeface="仿宋_GB2312" pitchFamily="49" charset="-122"/>
              </a:rPr>
              <a:t>     </a:t>
            </a:r>
            <a:r>
              <a:rPr lang="zh-CN" altLang="en-US" sz="3200" b="1" dirty="0">
                <a:latin typeface="Times New Roman" panose="02020603050405020304" pitchFamily="18" charset="0"/>
                <a:ea typeface="仿宋_GB2312" pitchFamily="49" charset="-122"/>
              </a:rPr>
              <a:t>折线型        极性</a:t>
            </a:r>
            <a:endParaRPr lang="zh-CN" altLang="en-US" sz="3200" b="1">
              <a:latin typeface="Times New Roman" panose="02020603050405020304" pitchFamily="18" charset="0"/>
              <a:ea typeface="仿宋_GB2312" pitchFamily="49" charset="-122"/>
            </a:endParaRPr>
          </a:p>
        </p:txBody>
      </p:sp>
      <p:sp>
        <p:nvSpPr>
          <p:cNvPr id="128070" name="文本框 128069"/>
          <p:cNvSpPr txBox="1"/>
          <p:nvPr/>
        </p:nvSpPr>
        <p:spPr>
          <a:xfrm>
            <a:off x="1187450" y="2874963"/>
            <a:ext cx="7696200" cy="579437"/>
          </a:xfrm>
          <a:prstGeom prst="rect">
            <a:avLst/>
          </a:prstGeom>
          <a:noFill/>
          <a:ln w="9525">
            <a:noFill/>
          </a:ln>
        </p:spPr>
        <p:txBody>
          <a:bodyPr>
            <a:spAutoFit/>
          </a:bodyPr>
          <a:p>
            <a:pPr algn="just">
              <a:spcBef>
                <a:spcPct val="50000"/>
              </a:spcBef>
            </a:pPr>
            <a:r>
              <a:rPr lang="en-US" altLang="zh-CN" sz="2800" b="1">
                <a:solidFill>
                  <a:srgbClr val="000099"/>
                </a:solidFill>
                <a:latin typeface="Times New Roman" panose="02020603050405020304" pitchFamily="18" charset="0"/>
                <a:ea typeface="仿宋_GB2312" pitchFamily="49" charset="-122"/>
              </a:rPr>
              <a:t>CO</a:t>
            </a:r>
            <a:r>
              <a:rPr lang="en-US" altLang="zh-CN" sz="2800" b="1" baseline="-30000">
                <a:solidFill>
                  <a:srgbClr val="000099"/>
                </a:solidFill>
                <a:latin typeface="Times New Roman" panose="02020603050405020304" pitchFamily="18" charset="0"/>
                <a:ea typeface="仿宋_GB2312" pitchFamily="49" charset="-122"/>
              </a:rPr>
              <a:t>2            </a:t>
            </a:r>
            <a:r>
              <a:rPr lang="zh-CN" altLang="en-US" sz="3200" b="1" dirty="0">
                <a:solidFill>
                  <a:srgbClr val="000099"/>
                </a:solidFill>
                <a:latin typeface="Times New Roman" panose="02020603050405020304" pitchFamily="18" charset="0"/>
                <a:ea typeface="仿宋_GB2312" pitchFamily="49" charset="-122"/>
              </a:rPr>
              <a:t>有         </a:t>
            </a:r>
            <a:r>
              <a:rPr lang="en-US" altLang="zh-CN" sz="3200" b="1" dirty="0">
                <a:solidFill>
                  <a:srgbClr val="000099"/>
                </a:solidFill>
                <a:latin typeface="Times New Roman" panose="02020603050405020304" pitchFamily="18" charset="0"/>
                <a:ea typeface="仿宋_GB2312" pitchFamily="49" charset="-122"/>
              </a:rPr>
              <a:t>180º      </a:t>
            </a:r>
            <a:r>
              <a:rPr lang="zh-CN" altLang="en-US" sz="3200" b="1" dirty="0">
                <a:solidFill>
                  <a:srgbClr val="000099"/>
                </a:solidFill>
                <a:latin typeface="Times New Roman" panose="02020603050405020304" pitchFamily="18" charset="0"/>
                <a:ea typeface="仿宋_GB2312" pitchFamily="49" charset="-122"/>
              </a:rPr>
              <a:t>直线型        非极性</a:t>
            </a:r>
            <a:endParaRPr lang="zh-CN" altLang="en-US" sz="3200" b="1">
              <a:solidFill>
                <a:srgbClr val="000099"/>
              </a:solidFill>
              <a:latin typeface="Times New Roman" panose="02020603050405020304" pitchFamily="18" charset="0"/>
              <a:ea typeface="仿宋_GB2312" pitchFamily="49" charset="-122"/>
            </a:endParaRPr>
          </a:p>
        </p:txBody>
      </p:sp>
      <p:sp>
        <p:nvSpPr>
          <p:cNvPr id="128071" name="文本框 128070"/>
          <p:cNvSpPr txBox="1"/>
          <p:nvPr/>
        </p:nvSpPr>
        <p:spPr>
          <a:xfrm>
            <a:off x="179388" y="2730500"/>
            <a:ext cx="914400" cy="1373188"/>
          </a:xfrm>
          <a:prstGeom prst="rect">
            <a:avLst/>
          </a:prstGeom>
          <a:noFill/>
          <a:ln w="9525">
            <a:noFill/>
          </a:ln>
        </p:spPr>
        <p:txBody>
          <a:bodyPr>
            <a:spAutoFit/>
          </a:bodyPr>
          <a:p>
            <a:pPr>
              <a:spcBef>
                <a:spcPct val="50000"/>
              </a:spcBef>
              <a:buSzPct val="60000"/>
            </a:pPr>
            <a:r>
              <a:rPr lang="zh-CN" altLang="en-US" sz="2800" b="1" dirty="0">
                <a:latin typeface="Times New Roman" panose="02020603050405020304" pitchFamily="18" charset="0"/>
                <a:ea typeface="仿宋_GB2312" pitchFamily="49" charset="-122"/>
              </a:rPr>
              <a:t>三原子分子</a:t>
            </a:r>
            <a:endParaRPr lang="zh-CN" altLang="en-US" sz="2800" b="1">
              <a:latin typeface="Times New Roman" panose="02020603050405020304" pitchFamily="18" charset="0"/>
              <a:ea typeface="仿宋_GB2312" pitchFamily="49" charset="-122"/>
            </a:endParaRPr>
          </a:p>
        </p:txBody>
      </p:sp>
      <p:sp>
        <p:nvSpPr>
          <p:cNvPr id="128072" name="文本框 128071"/>
          <p:cNvSpPr txBox="1"/>
          <p:nvPr/>
        </p:nvSpPr>
        <p:spPr>
          <a:xfrm>
            <a:off x="152400" y="4157663"/>
            <a:ext cx="990600" cy="1373187"/>
          </a:xfrm>
          <a:prstGeom prst="rect">
            <a:avLst/>
          </a:prstGeom>
          <a:noFill/>
          <a:ln w="9525">
            <a:noFill/>
          </a:ln>
        </p:spPr>
        <p:txBody>
          <a:bodyPr>
            <a:spAutoFit/>
          </a:bodyPr>
          <a:p>
            <a:pPr>
              <a:spcBef>
                <a:spcPct val="50000"/>
              </a:spcBef>
              <a:buSzPct val="60000"/>
            </a:pPr>
            <a:r>
              <a:rPr lang="zh-CN" altLang="en-US" sz="2800" b="1" dirty="0">
                <a:latin typeface="Times New Roman" panose="02020603050405020304" pitchFamily="18" charset="0"/>
                <a:ea typeface="仿宋_GB2312" pitchFamily="49" charset="-122"/>
              </a:rPr>
              <a:t>四原子分子</a:t>
            </a:r>
            <a:endParaRPr lang="zh-CN" altLang="en-US" sz="3600" b="1">
              <a:latin typeface="Times New Roman" panose="02020603050405020304" pitchFamily="18" charset="0"/>
              <a:ea typeface="仿宋_GB2312" pitchFamily="49" charset="-122"/>
            </a:endParaRPr>
          </a:p>
        </p:txBody>
      </p:sp>
      <p:sp>
        <p:nvSpPr>
          <p:cNvPr id="128073" name="文本框 128072"/>
          <p:cNvSpPr txBox="1"/>
          <p:nvPr/>
        </p:nvSpPr>
        <p:spPr>
          <a:xfrm>
            <a:off x="1196975" y="4200525"/>
            <a:ext cx="7696200" cy="579438"/>
          </a:xfrm>
          <a:prstGeom prst="rect">
            <a:avLst/>
          </a:prstGeom>
          <a:noFill/>
          <a:ln w="9525">
            <a:noFill/>
          </a:ln>
        </p:spPr>
        <p:txBody>
          <a:bodyPr>
            <a:spAutoFit/>
          </a:bodyPr>
          <a:p>
            <a:pPr algn="just">
              <a:spcBef>
                <a:spcPct val="50000"/>
              </a:spcBef>
            </a:pPr>
            <a:r>
              <a:rPr lang="en-US" altLang="zh-CN" sz="2800" b="1">
                <a:latin typeface="Times New Roman" panose="02020603050405020304" pitchFamily="18" charset="0"/>
                <a:ea typeface="仿宋_GB2312" pitchFamily="49" charset="-122"/>
              </a:rPr>
              <a:t>NH</a:t>
            </a:r>
            <a:r>
              <a:rPr lang="en-US" altLang="zh-CN" sz="2800" b="1" baseline="-30000">
                <a:latin typeface="Times New Roman" panose="02020603050405020304" pitchFamily="18" charset="0"/>
                <a:ea typeface="仿宋_GB2312" pitchFamily="49" charset="-122"/>
              </a:rPr>
              <a:t>3            </a:t>
            </a:r>
            <a:r>
              <a:rPr lang="zh-CN" altLang="en-US" sz="3200" b="1" dirty="0">
                <a:latin typeface="Times New Roman" panose="02020603050405020304" pitchFamily="18" charset="0"/>
                <a:ea typeface="仿宋_GB2312" pitchFamily="49" charset="-122"/>
              </a:rPr>
              <a:t>有        </a:t>
            </a:r>
            <a:r>
              <a:rPr lang="en-US" altLang="zh-CN" sz="3200" b="1">
                <a:latin typeface="Times New Roman" panose="02020603050405020304" pitchFamily="18" charset="0"/>
                <a:ea typeface="仿宋_GB2312" pitchFamily="49" charset="-122"/>
              </a:rPr>
              <a:t>107.3</a:t>
            </a:r>
            <a:r>
              <a:rPr lang="en-US" altLang="zh-CN" sz="3200" b="1" baseline="30000">
                <a:latin typeface="Times New Roman" panose="02020603050405020304" pitchFamily="18" charset="0"/>
                <a:ea typeface="仿宋_GB2312" pitchFamily="49" charset="-122"/>
              </a:rPr>
              <a:t>0      </a:t>
            </a:r>
            <a:r>
              <a:rPr lang="zh-CN" altLang="en-US" sz="2800" b="1" dirty="0">
                <a:latin typeface="Times New Roman" panose="02020603050405020304" pitchFamily="18" charset="0"/>
                <a:ea typeface="仿宋_GB2312" pitchFamily="49" charset="-122"/>
              </a:rPr>
              <a:t>三角锥型</a:t>
            </a:r>
            <a:r>
              <a:rPr lang="zh-CN" altLang="en-US" sz="3200" b="1" dirty="0">
                <a:latin typeface="Times New Roman" panose="02020603050405020304" pitchFamily="18" charset="0"/>
                <a:ea typeface="仿宋_GB2312" pitchFamily="49" charset="-122"/>
              </a:rPr>
              <a:t>        极性</a:t>
            </a:r>
            <a:endParaRPr lang="zh-CN" altLang="en-US" sz="3200" b="1">
              <a:latin typeface="Times New Roman" panose="02020603050405020304" pitchFamily="18" charset="0"/>
              <a:ea typeface="仿宋_GB2312" pitchFamily="49" charset="-122"/>
            </a:endParaRPr>
          </a:p>
        </p:txBody>
      </p:sp>
      <p:sp>
        <p:nvSpPr>
          <p:cNvPr id="128074" name="文本框 128073"/>
          <p:cNvSpPr txBox="1"/>
          <p:nvPr/>
        </p:nvSpPr>
        <p:spPr>
          <a:xfrm>
            <a:off x="1187450" y="4983163"/>
            <a:ext cx="8001000" cy="579437"/>
          </a:xfrm>
          <a:prstGeom prst="rect">
            <a:avLst/>
          </a:prstGeom>
          <a:noFill/>
          <a:ln w="9525">
            <a:noFill/>
          </a:ln>
        </p:spPr>
        <p:txBody>
          <a:bodyPr>
            <a:spAutoFit/>
          </a:bodyPr>
          <a:p>
            <a:pPr>
              <a:spcBef>
                <a:spcPct val="50000"/>
              </a:spcBef>
            </a:pPr>
            <a:r>
              <a:rPr lang="en-US" altLang="zh-CN" sz="2800" b="1">
                <a:solidFill>
                  <a:srgbClr val="000099"/>
                </a:solidFill>
                <a:latin typeface="Times New Roman" panose="02020603050405020304" pitchFamily="18" charset="0"/>
                <a:ea typeface="仿宋_GB2312" pitchFamily="49" charset="-122"/>
              </a:rPr>
              <a:t>BF</a:t>
            </a:r>
            <a:r>
              <a:rPr lang="en-US" altLang="zh-CN" sz="2800" b="1" baseline="-30000">
                <a:solidFill>
                  <a:srgbClr val="000099"/>
                </a:solidFill>
                <a:latin typeface="Times New Roman" panose="02020603050405020304" pitchFamily="18" charset="0"/>
                <a:ea typeface="仿宋_GB2312" pitchFamily="49" charset="-122"/>
              </a:rPr>
              <a:t>3             </a:t>
            </a:r>
            <a:r>
              <a:rPr lang="zh-CN" altLang="en-US" sz="3200" b="1" dirty="0">
                <a:solidFill>
                  <a:srgbClr val="000099"/>
                </a:solidFill>
                <a:latin typeface="Times New Roman" panose="02020603050405020304" pitchFamily="18" charset="0"/>
                <a:ea typeface="仿宋_GB2312" pitchFamily="49" charset="-122"/>
              </a:rPr>
              <a:t>有         </a:t>
            </a:r>
            <a:r>
              <a:rPr lang="en-US" altLang="zh-CN" sz="3200" b="1">
                <a:solidFill>
                  <a:srgbClr val="000099"/>
                </a:solidFill>
                <a:latin typeface="Times New Roman" panose="02020603050405020304" pitchFamily="18" charset="0"/>
                <a:ea typeface="仿宋_GB2312" pitchFamily="49" charset="-122"/>
              </a:rPr>
              <a:t>120º      </a:t>
            </a:r>
            <a:r>
              <a:rPr lang="zh-CN" altLang="en-US" sz="2800" b="1" dirty="0">
                <a:solidFill>
                  <a:srgbClr val="000099"/>
                </a:solidFill>
                <a:latin typeface="Times New Roman" panose="02020603050405020304" pitchFamily="18" charset="0"/>
                <a:ea typeface="仿宋_GB2312" pitchFamily="49" charset="-122"/>
              </a:rPr>
              <a:t>平面三角形  </a:t>
            </a:r>
            <a:r>
              <a:rPr lang="zh-CN" altLang="en-US" sz="3200" b="1" dirty="0">
                <a:solidFill>
                  <a:srgbClr val="000099"/>
                </a:solidFill>
                <a:latin typeface="Times New Roman" panose="02020603050405020304" pitchFamily="18" charset="0"/>
                <a:ea typeface="仿宋_GB2312" pitchFamily="49" charset="-122"/>
              </a:rPr>
              <a:t> 非极性</a:t>
            </a:r>
            <a:endParaRPr lang="zh-CN" altLang="en-US" sz="3200" b="1">
              <a:solidFill>
                <a:srgbClr val="000099"/>
              </a:solidFill>
              <a:latin typeface="Times New Roman" panose="02020603050405020304" pitchFamily="18" charset="0"/>
              <a:ea typeface="仿宋_GB2312" pitchFamily="49" charset="-122"/>
            </a:endParaRPr>
          </a:p>
        </p:txBody>
      </p:sp>
      <p:sp>
        <p:nvSpPr>
          <p:cNvPr id="128075" name="文本框 128074"/>
          <p:cNvSpPr txBox="1"/>
          <p:nvPr/>
        </p:nvSpPr>
        <p:spPr>
          <a:xfrm>
            <a:off x="1219200" y="5902325"/>
            <a:ext cx="7620000" cy="519113"/>
          </a:xfrm>
          <a:prstGeom prst="rect">
            <a:avLst/>
          </a:prstGeom>
          <a:noFill/>
          <a:ln w="9525">
            <a:noFill/>
          </a:ln>
        </p:spPr>
        <p:txBody>
          <a:bodyPr>
            <a:spAutoFit/>
          </a:bodyPr>
          <a:p>
            <a:pPr algn="just">
              <a:spcBef>
                <a:spcPct val="50000"/>
              </a:spcBef>
            </a:pPr>
            <a:r>
              <a:rPr lang="en-US" altLang="zh-CN" sz="2800" b="1">
                <a:solidFill>
                  <a:srgbClr val="000099"/>
                </a:solidFill>
                <a:latin typeface="Times New Roman" panose="02020603050405020304" pitchFamily="18" charset="0"/>
                <a:ea typeface="仿宋_GB2312" pitchFamily="49" charset="-122"/>
              </a:rPr>
              <a:t>CH</a:t>
            </a:r>
            <a:r>
              <a:rPr lang="en-US" altLang="zh-CN" sz="2800" b="1" baseline="-30000">
                <a:solidFill>
                  <a:srgbClr val="000099"/>
                </a:solidFill>
                <a:latin typeface="Times New Roman" panose="02020603050405020304" pitchFamily="18" charset="0"/>
                <a:ea typeface="仿宋_GB2312" pitchFamily="49" charset="-122"/>
              </a:rPr>
              <a:t>4</a:t>
            </a:r>
            <a:r>
              <a:rPr lang="en-US" altLang="zh-CN" sz="2800" b="1" dirty="0">
                <a:solidFill>
                  <a:srgbClr val="000099"/>
                </a:solidFill>
                <a:latin typeface="Times New Roman" panose="02020603050405020304" pitchFamily="18" charset="0"/>
                <a:ea typeface="仿宋_GB2312" pitchFamily="49" charset="-122"/>
              </a:rPr>
              <a:t>        </a:t>
            </a:r>
            <a:r>
              <a:rPr lang="zh-CN" altLang="en-US" sz="2800" b="1" dirty="0">
                <a:solidFill>
                  <a:srgbClr val="000099"/>
                </a:solidFill>
                <a:latin typeface="Times New Roman" panose="02020603050405020304" pitchFamily="18" charset="0"/>
                <a:ea typeface="仿宋_GB2312" pitchFamily="49" charset="-122"/>
              </a:rPr>
              <a:t>有          </a:t>
            </a:r>
            <a:r>
              <a:rPr lang="en-US" altLang="zh-CN" sz="2800" b="1">
                <a:solidFill>
                  <a:srgbClr val="000099"/>
                </a:solidFill>
                <a:latin typeface="Times New Roman" panose="02020603050405020304" pitchFamily="18" charset="0"/>
                <a:ea typeface="仿宋_GB2312" pitchFamily="49" charset="-122"/>
              </a:rPr>
              <a:t>109.5</a:t>
            </a:r>
            <a:r>
              <a:rPr lang="en-US" altLang="zh-CN" sz="2800" b="1" baseline="30000">
                <a:solidFill>
                  <a:srgbClr val="000099"/>
                </a:solidFill>
                <a:latin typeface="Times New Roman" panose="02020603050405020304" pitchFamily="18" charset="0"/>
                <a:ea typeface="仿宋_GB2312" pitchFamily="49" charset="-122"/>
              </a:rPr>
              <a:t>0</a:t>
            </a:r>
            <a:r>
              <a:rPr lang="en-US" altLang="zh-CN" sz="2800" b="1" dirty="0">
                <a:solidFill>
                  <a:srgbClr val="000099"/>
                </a:solidFill>
                <a:latin typeface="Times New Roman" panose="02020603050405020304" pitchFamily="18" charset="0"/>
                <a:ea typeface="仿宋_GB2312" pitchFamily="49" charset="-122"/>
              </a:rPr>
              <a:t>      </a:t>
            </a:r>
            <a:r>
              <a:rPr lang="zh-CN" altLang="en-US" sz="2800" b="1" dirty="0">
                <a:solidFill>
                  <a:srgbClr val="000099"/>
                </a:solidFill>
                <a:latin typeface="Times New Roman" panose="02020603050405020304" pitchFamily="18" charset="0"/>
                <a:ea typeface="仿宋_GB2312" pitchFamily="49" charset="-122"/>
              </a:rPr>
              <a:t>正四面体型    非极性</a:t>
            </a:r>
            <a:endParaRPr lang="zh-CN" altLang="en-US" sz="2800" b="1">
              <a:solidFill>
                <a:srgbClr val="000099"/>
              </a:solidFill>
              <a:latin typeface="Times New Roman" panose="02020603050405020304" pitchFamily="18" charset="0"/>
              <a:ea typeface="仿宋_GB2312" pitchFamily="49" charset="-122"/>
            </a:endParaRPr>
          </a:p>
        </p:txBody>
      </p:sp>
      <p:sp>
        <p:nvSpPr>
          <p:cNvPr id="128076" name="文本框 128075"/>
          <p:cNvSpPr txBox="1"/>
          <p:nvPr/>
        </p:nvSpPr>
        <p:spPr>
          <a:xfrm>
            <a:off x="123825" y="5568950"/>
            <a:ext cx="1143000" cy="946150"/>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仿宋_GB2312" pitchFamily="49" charset="-122"/>
              </a:rPr>
              <a:t>五原子</a:t>
            </a:r>
            <a:endParaRPr lang="zh-CN" altLang="en-US" sz="2800" b="1">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8065"/>
                                        </p:tgtEl>
                                        <p:attrNameLst>
                                          <p:attrName>style.visibility</p:attrName>
                                        </p:attrNameLst>
                                      </p:cBhvr>
                                      <p:to>
                                        <p:strVal val="visible"/>
                                      </p:to>
                                    </p:set>
                                    <p:animEffect transition="in" filter="box(out)">
                                      <p:cBhvr>
                                        <p:cTn id="7" dur="500"/>
                                        <p:tgtEl>
                                          <p:spTgt spid="1280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8078"/>
                                        </p:tgtEl>
                                        <p:attrNameLst>
                                          <p:attrName>style.visibility</p:attrName>
                                        </p:attrNameLst>
                                      </p:cBhvr>
                                      <p:to>
                                        <p:strVal val="visible"/>
                                      </p:to>
                                    </p:set>
                                    <p:animEffect transition="in" filter="wipe(right)">
                                      <p:cBhvr>
                                        <p:cTn id="12" dur="500"/>
                                        <p:tgtEl>
                                          <p:spTgt spid="1280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8066"/>
                                        </p:tgtEl>
                                        <p:attrNameLst>
                                          <p:attrName>style.visibility</p:attrName>
                                        </p:attrNameLst>
                                      </p:cBhvr>
                                      <p:to>
                                        <p:strVal val="visible"/>
                                      </p:to>
                                    </p:set>
                                    <p:anim calcmode="lin" valueType="num">
                                      <p:cBhvr additive="base">
                                        <p:cTn id="17" dur="500" fill="hold"/>
                                        <p:tgtEl>
                                          <p:spTgt spid="128066"/>
                                        </p:tgtEl>
                                        <p:attrNameLst>
                                          <p:attrName>ppt_x</p:attrName>
                                        </p:attrNameLst>
                                      </p:cBhvr>
                                      <p:tavLst>
                                        <p:tav tm="0">
                                          <p:val>
                                            <p:strVal val="0-#ppt_w/2"/>
                                          </p:val>
                                        </p:tav>
                                        <p:tav tm="100000">
                                          <p:val>
                                            <p:strVal val="#ppt_x"/>
                                          </p:val>
                                        </p:tav>
                                      </p:tavLst>
                                    </p:anim>
                                    <p:anim calcmode="lin" valueType="num">
                                      <p:cBhvr additive="base">
                                        <p:cTn id="18" dur="500" fill="hold"/>
                                        <p:tgtEl>
                                          <p:spTgt spid="1280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8067"/>
                                        </p:tgtEl>
                                        <p:attrNameLst>
                                          <p:attrName>style.visibility</p:attrName>
                                        </p:attrNameLst>
                                      </p:cBhvr>
                                      <p:to>
                                        <p:strVal val="visible"/>
                                      </p:to>
                                    </p:set>
                                    <p:anim calcmode="lin" valueType="num">
                                      <p:cBhvr additive="base">
                                        <p:cTn id="23" dur="500" fill="hold"/>
                                        <p:tgtEl>
                                          <p:spTgt spid="128067"/>
                                        </p:tgtEl>
                                        <p:attrNameLst>
                                          <p:attrName>ppt_x</p:attrName>
                                        </p:attrNameLst>
                                      </p:cBhvr>
                                      <p:tavLst>
                                        <p:tav tm="0">
                                          <p:val>
                                            <p:strVal val="1+#ppt_w/2"/>
                                          </p:val>
                                        </p:tav>
                                        <p:tav tm="100000">
                                          <p:val>
                                            <p:strVal val="#ppt_x"/>
                                          </p:val>
                                        </p:tav>
                                      </p:tavLst>
                                    </p:anim>
                                    <p:anim calcmode="lin" valueType="num">
                                      <p:cBhvr additive="base">
                                        <p:cTn id="24" dur="500" fill="hold"/>
                                        <p:tgtEl>
                                          <p:spTgt spid="12806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8068"/>
                                        </p:tgtEl>
                                        <p:attrNameLst>
                                          <p:attrName>style.visibility</p:attrName>
                                        </p:attrNameLst>
                                      </p:cBhvr>
                                      <p:to>
                                        <p:strVal val="visible"/>
                                      </p:to>
                                    </p:set>
                                    <p:anim calcmode="lin" valueType="num">
                                      <p:cBhvr additive="base">
                                        <p:cTn id="29" dur="500" fill="hold"/>
                                        <p:tgtEl>
                                          <p:spTgt spid="128068"/>
                                        </p:tgtEl>
                                        <p:attrNameLst>
                                          <p:attrName>ppt_x</p:attrName>
                                        </p:attrNameLst>
                                      </p:cBhvr>
                                      <p:tavLst>
                                        <p:tav tm="0">
                                          <p:val>
                                            <p:strVal val="1+#ppt_w/2"/>
                                          </p:val>
                                        </p:tav>
                                        <p:tav tm="100000">
                                          <p:val>
                                            <p:strVal val="#ppt_x"/>
                                          </p:val>
                                        </p:tav>
                                      </p:tavLst>
                                    </p:anim>
                                    <p:anim calcmode="lin" valueType="num">
                                      <p:cBhvr additive="base">
                                        <p:cTn id="30" dur="500" fill="hold"/>
                                        <p:tgtEl>
                                          <p:spTgt spid="12806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8071"/>
                                        </p:tgtEl>
                                        <p:attrNameLst>
                                          <p:attrName>style.visibility</p:attrName>
                                        </p:attrNameLst>
                                      </p:cBhvr>
                                      <p:to>
                                        <p:strVal val="visible"/>
                                      </p:to>
                                    </p:set>
                                    <p:anim calcmode="lin" valueType="num">
                                      <p:cBhvr additive="base">
                                        <p:cTn id="35" dur="500" fill="hold"/>
                                        <p:tgtEl>
                                          <p:spTgt spid="128071"/>
                                        </p:tgtEl>
                                        <p:attrNameLst>
                                          <p:attrName>ppt_x</p:attrName>
                                        </p:attrNameLst>
                                      </p:cBhvr>
                                      <p:tavLst>
                                        <p:tav tm="0">
                                          <p:val>
                                            <p:strVal val="0-#ppt_w/2"/>
                                          </p:val>
                                        </p:tav>
                                        <p:tav tm="100000">
                                          <p:val>
                                            <p:strVal val="#ppt_x"/>
                                          </p:val>
                                        </p:tav>
                                      </p:tavLst>
                                    </p:anim>
                                    <p:anim calcmode="lin" valueType="num">
                                      <p:cBhvr additive="base">
                                        <p:cTn id="36" dur="500" fill="hold"/>
                                        <p:tgtEl>
                                          <p:spTgt spid="12807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8070"/>
                                        </p:tgtEl>
                                        <p:attrNameLst>
                                          <p:attrName>style.visibility</p:attrName>
                                        </p:attrNameLst>
                                      </p:cBhvr>
                                      <p:to>
                                        <p:strVal val="visible"/>
                                      </p:to>
                                    </p:set>
                                    <p:anim calcmode="lin" valueType="num">
                                      <p:cBhvr additive="base">
                                        <p:cTn id="41" dur="500" fill="hold"/>
                                        <p:tgtEl>
                                          <p:spTgt spid="128070"/>
                                        </p:tgtEl>
                                        <p:attrNameLst>
                                          <p:attrName>ppt_x</p:attrName>
                                        </p:attrNameLst>
                                      </p:cBhvr>
                                      <p:tavLst>
                                        <p:tav tm="0">
                                          <p:val>
                                            <p:strVal val="1+#ppt_w/2"/>
                                          </p:val>
                                        </p:tav>
                                        <p:tav tm="100000">
                                          <p:val>
                                            <p:strVal val="#ppt_x"/>
                                          </p:val>
                                        </p:tav>
                                      </p:tavLst>
                                    </p:anim>
                                    <p:anim calcmode="lin" valueType="num">
                                      <p:cBhvr additive="base">
                                        <p:cTn id="42" dur="500" fill="hold"/>
                                        <p:tgtEl>
                                          <p:spTgt spid="12807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8069"/>
                                        </p:tgtEl>
                                        <p:attrNameLst>
                                          <p:attrName>style.visibility</p:attrName>
                                        </p:attrNameLst>
                                      </p:cBhvr>
                                      <p:to>
                                        <p:strVal val="visible"/>
                                      </p:to>
                                    </p:set>
                                    <p:anim calcmode="lin" valueType="num">
                                      <p:cBhvr additive="base">
                                        <p:cTn id="47" dur="500" fill="hold"/>
                                        <p:tgtEl>
                                          <p:spTgt spid="128069"/>
                                        </p:tgtEl>
                                        <p:attrNameLst>
                                          <p:attrName>ppt_x</p:attrName>
                                        </p:attrNameLst>
                                      </p:cBhvr>
                                      <p:tavLst>
                                        <p:tav tm="0">
                                          <p:val>
                                            <p:strVal val="1+#ppt_w/2"/>
                                          </p:val>
                                        </p:tav>
                                        <p:tav tm="100000">
                                          <p:val>
                                            <p:strVal val="#ppt_x"/>
                                          </p:val>
                                        </p:tav>
                                      </p:tavLst>
                                    </p:anim>
                                    <p:anim calcmode="lin" valueType="num">
                                      <p:cBhvr additive="base">
                                        <p:cTn id="48" dur="500" fill="hold"/>
                                        <p:tgtEl>
                                          <p:spTgt spid="12806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8072"/>
                                        </p:tgtEl>
                                        <p:attrNameLst>
                                          <p:attrName>style.visibility</p:attrName>
                                        </p:attrNameLst>
                                      </p:cBhvr>
                                      <p:to>
                                        <p:strVal val="visible"/>
                                      </p:to>
                                    </p:set>
                                    <p:anim calcmode="lin" valueType="num">
                                      <p:cBhvr additive="base">
                                        <p:cTn id="53" dur="500" fill="hold"/>
                                        <p:tgtEl>
                                          <p:spTgt spid="128072"/>
                                        </p:tgtEl>
                                        <p:attrNameLst>
                                          <p:attrName>ppt_x</p:attrName>
                                        </p:attrNameLst>
                                      </p:cBhvr>
                                      <p:tavLst>
                                        <p:tav tm="0">
                                          <p:val>
                                            <p:strVal val="0-#ppt_w/2"/>
                                          </p:val>
                                        </p:tav>
                                        <p:tav tm="100000">
                                          <p:val>
                                            <p:strVal val="#ppt_x"/>
                                          </p:val>
                                        </p:tav>
                                      </p:tavLst>
                                    </p:anim>
                                    <p:anim calcmode="lin" valueType="num">
                                      <p:cBhvr additive="base">
                                        <p:cTn id="54" dur="500" fill="hold"/>
                                        <p:tgtEl>
                                          <p:spTgt spid="12807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28073"/>
                                        </p:tgtEl>
                                        <p:attrNameLst>
                                          <p:attrName>style.visibility</p:attrName>
                                        </p:attrNameLst>
                                      </p:cBhvr>
                                      <p:to>
                                        <p:strVal val="visible"/>
                                      </p:to>
                                    </p:set>
                                    <p:anim calcmode="lin" valueType="num">
                                      <p:cBhvr additive="base">
                                        <p:cTn id="59" dur="500" fill="hold"/>
                                        <p:tgtEl>
                                          <p:spTgt spid="128073"/>
                                        </p:tgtEl>
                                        <p:attrNameLst>
                                          <p:attrName>ppt_x</p:attrName>
                                        </p:attrNameLst>
                                      </p:cBhvr>
                                      <p:tavLst>
                                        <p:tav tm="0">
                                          <p:val>
                                            <p:strVal val="1+#ppt_w/2"/>
                                          </p:val>
                                        </p:tav>
                                        <p:tav tm="100000">
                                          <p:val>
                                            <p:strVal val="#ppt_x"/>
                                          </p:val>
                                        </p:tav>
                                      </p:tavLst>
                                    </p:anim>
                                    <p:anim calcmode="lin" valueType="num">
                                      <p:cBhvr additive="base">
                                        <p:cTn id="60" dur="500" fill="hold"/>
                                        <p:tgtEl>
                                          <p:spTgt spid="12807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28074"/>
                                        </p:tgtEl>
                                        <p:attrNameLst>
                                          <p:attrName>style.visibility</p:attrName>
                                        </p:attrNameLst>
                                      </p:cBhvr>
                                      <p:to>
                                        <p:strVal val="visible"/>
                                      </p:to>
                                    </p:set>
                                    <p:anim calcmode="lin" valueType="num">
                                      <p:cBhvr additive="base">
                                        <p:cTn id="65" dur="500" fill="hold"/>
                                        <p:tgtEl>
                                          <p:spTgt spid="128074"/>
                                        </p:tgtEl>
                                        <p:attrNameLst>
                                          <p:attrName>ppt_x</p:attrName>
                                        </p:attrNameLst>
                                      </p:cBhvr>
                                      <p:tavLst>
                                        <p:tav tm="0">
                                          <p:val>
                                            <p:strVal val="1+#ppt_w/2"/>
                                          </p:val>
                                        </p:tav>
                                        <p:tav tm="100000">
                                          <p:val>
                                            <p:strVal val="#ppt_x"/>
                                          </p:val>
                                        </p:tav>
                                      </p:tavLst>
                                    </p:anim>
                                    <p:anim calcmode="lin" valueType="num">
                                      <p:cBhvr additive="base">
                                        <p:cTn id="66" dur="500" fill="hold"/>
                                        <p:tgtEl>
                                          <p:spTgt spid="12807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28076"/>
                                        </p:tgtEl>
                                        <p:attrNameLst>
                                          <p:attrName>style.visibility</p:attrName>
                                        </p:attrNameLst>
                                      </p:cBhvr>
                                      <p:to>
                                        <p:strVal val="visible"/>
                                      </p:to>
                                    </p:set>
                                    <p:anim calcmode="lin" valueType="num">
                                      <p:cBhvr additive="base">
                                        <p:cTn id="71" dur="500" fill="hold"/>
                                        <p:tgtEl>
                                          <p:spTgt spid="128076"/>
                                        </p:tgtEl>
                                        <p:attrNameLst>
                                          <p:attrName>ppt_x</p:attrName>
                                        </p:attrNameLst>
                                      </p:cBhvr>
                                      <p:tavLst>
                                        <p:tav tm="0">
                                          <p:val>
                                            <p:strVal val="0-#ppt_w/2"/>
                                          </p:val>
                                        </p:tav>
                                        <p:tav tm="100000">
                                          <p:val>
                                            <p:strVal val="#ppt_x"/>
                                          </p:val>
                                        </p:tav>
                                      </p:tavLst>
                                    </p:anim>
                                    <p:anim calcmode="lin" valueType="num">
                                      <p:cBhvr additive="base">
                                        <p:cTn id="72" dur="500" fill="hold"/>
                                        <p:tgtEl>
                                          <p:spTgt spid="12807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28075"/>
                                        </p:tgtEl>
                                        <p:attrNameLst>
                                          <p:attrName>style.visibility</p:attrName>
                                        </p:attrNameLst>
                                      </p:cBhvr>
                                      <p:to>
                                        <p:strVal val="visible"/>
                                      </p:to>
                                    </p:set>
                                    <p:anim calcmode="lin" valueType="num">
                                      <p:cBhvr additive="base">
                                        <p:cTn id="77" dur="500" fill="hold"/>
                                        <p:tgtEl>
                                          <p:spTgt spid="128075"/>
                                        </p:tgtEl>
                                        <p:attrNameLst>
                                          <p:attrName>ppt_x</p:attrName>
                                        </p:attrNameLst>
                                      </p:cBhvr>
                                      <p:tavLst>
                                        <p:tav tm="0">
                                          <p:val>
                                            <p:strVal val="1+#ppt_w/2"/>
                                          </p:val>
                                        </p:tav>
                                        <p:tav tm="100000">
                                          <p:val>
                                            <p:strVal val="#ppt_x"/>
                                          </p:val>
                                        </p:tav>
                                      </p:tavLst>
                                    </p:anim>
                                    <p:anim calcmode="lin" valueType="num">
                                      <p:cBhvr additive="base">
                                        <p:cTn id="78" dur="500" fill="hold"/>
                                        <p:tgtEl>
                                          <p:spTgt spid="128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65" grpId="0"/>
      <p:bldP spid="128066" grpId="0"/>
      <p:bldP spid="128067" grpId="0"/>
      <p:bldP spid="128068" grpId="0"/>
      <p:bldP spid="128069" grpId="0"/>
      <p:bldP spid="128070" grpId="0"/>
      <p:bldP spid="128071" grpId="0"/>
      <p:bldP spid="128072" grpId="0"/>
      <p:bldP spid="128073" grpId="0"/>
      <p:bldP spid="128074" grpId="0"/>
      <p:bldP spid="128075" grpId="0"/>
      <p:bldP spid="1280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4" name="矩形 143363"/>
          <p:cNvSpPr/>
          <p:nvPr/>
        </p:nvSpPr>
        <p:spPr>
          <a:xfrm>
            <a:off x="304800" y="381000"/>
            <a:ext cx="9067800" cy="777875"/>
          </a:xfrm>
          <a:prstGeom prst="rect">
            <a:avLst/>
          </a:prstGeom>
          <a:noFill/>
          <a:ln w="9525">
            <a:noFill/>
          </a:ln>
        </p:spPr>
        <p:txBody>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chemeClr val="tx1"/>
                </a:solidFill>
                <a:ea typeface="华文新魏" pitchFamily="2" charset="-122"/>
              </a:rPr>
              <a:t>分子的极性与物质物理性质的关系</a:t>
            </a:r>
            <a:endParaRPr lang="zh-CN" altLang="en-US" b="1" dirty="0">
              <a:solidFill>
                <a:schemeClr val="tx1"/>
              </a:solidFill>
              <a:ea typeface="华文新魏" pitchFamily="2" charset="-122"/>
            </a:endParaRPr>
          </a:p>
        </p:txBody>
      </p:sp>
      <p:sp>
        <p:nvSpPr>
          <p:cNvPr id="143365" name="矩形 143364"/>
          <p:cNvSpPr/>
          <p:nvPr/>
        </p:nvSpPr>
        <p:spPr>
          <a:xfrm>
            <a:off x="0" y="1752600"/>
            <a:ext cx="9144000" cy="4525963"/>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4800" b="1" dirty="0"/>
              <a:t>  </a:t>
            </a:r>
            <a:r>
              <a:rPr lang="zh-CN" altLang="en-US" sz="4800" b="1" dirty="0"/>
              <a:t>分子的极性对物质的熔点、沸点、溶解性等物理性质有显著的影响如“相似相溶规则”。</a:t>
            </a:r>
            <a:endParaRPr lang="zh-CN" altLang="en-US" sz="48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文本框 143361"/>
          <p:cNvSpPr txBox="1"/>
          <p:nvPr/>
        </p:nvSpPr>
        <p:spPr>
          <a:xfrm>
            <a:off x="287655" y="1151890"/>
            <a:ext cx="312420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rPr>
              <a:t>相似相溶规则</a:t>
            </a:r>
            <a:endParaRPr lang="zh-CN" altLang="en-US" sz="3600" b="1" dirty="0">
              <a:latin typeface="Times New Roman" panose="02020603050405020304" pitchFamily="18" charset="0"/>
            </a:endParaRPr>
          </a:p>
        </p:txBody>
      </p:sp>
      <p:sp>
        <p:nvSpPr>
          <p:cNvPr id="143363" name="文本框 143362"/>
          <p:cNvSpPr txBox="1"/>
          <p:nvPr/>
        </p:nvSpPr>
        <p:spPr>
          <a:xfrm>
            <a:off x="180975" y="3443288"/>
            <a:ext cx="8763000" cy="2774950"/>
          </a:xfrm>
          <a:prstGeom prst="rect">
            <a:avLst/>
          </a:prstGeom>
          <a:noFill/>
          <a:ln w="9525">
            <a:noFill/>
          </a:ln>
        </p:spPr>
        <p:txBody>
          <a:bodyPr>
            <a:spAutoFit/>
          </a:bodyPr>
          <a:p>
            <a:pPr>
              <a:lnSpc>
                <a:spcPct val="110000"/>
              </a:lnSpc>
            </a:pPr>
            <a:r>
              <a:rPr lang="zh-CN" altLang="en-US" sz="3200" b="1" dirty="0">
                <a:latin typeface="Times New Roman" panose="02020603050405020304" pitchFamily="18" charset="0"/>
              </a:rPr>
              <a:t>思考题：</a:t>
            </a:r>
            <a:endParaRPr lang="zh-CN" altLang="en-US" sz="3200" b="1" dirty="0">
              <a:latin typeface="Times New Roman" panose="02020603050405020304" pitchFamily="18" charset="0"/>
            </a:endParaRPr>
          </a:p>
          <a:p>
            <a:pPr>
              <a:lnSpc>
                <a:spcPct val="110000"/>
              </a:lnSpc>
            </a:pPr>
            <a:r>
              <a:rPr lang="zh-CN" altLang="en-US" sz="3200" b="1" dirty="0">
                <a:latin typeface="Times New Roman" panose="02020603050405020304" pitchFamily="18" charset="0"/>
              </a:rPr>
              <a:t>    水是极性溶剂，四氯化碳是非极性溶剂，试判断构成下列物质的分子是否是极性分子，并分析这些物质在水和四氯化碳中的溶解性。</a:t>
            </a:r>
            <a:endParaRPr lang="zh-CN" altLang="en-US" sz="3200" b="1" dirty="0">
              <a:latin typeface="Times New Roman" panose="02020603050405020304" pitchFamily="18" charset="0"/>
            </a:endParaRPr>
          </a:p>
          <a:p>
            <a:pPr>
              <a:lnSpc>
                <a:spcPct val="110000"/>
              </a:lnSpc>
            </a:pPr>
            <a:r>
              <a:rPr lang="zh-CN" altLang="en-US" sz="3200" b="1" dirty="0">
                <a:solidFill>
                  <a:schemeClr val="hlink"/>
                </a:solidFill>
                <a:latin typeface="Times New Roman" panose="02020603050405020304" pitchFamily="18" charset="0"/>
              </a:rPr>
              <a:t>    碘单质、氨气、甲烷、氟化氢</a:t>
            </a:r>
            <a:endParaRPr lang="zh-CN" altLang="en-US" sz="3600">
              <a:solidFill>
                <a:schemeClr val="hlink"/>
              </a:solidFill>
              <a:latin typeface="Times New Roman" panose="02020603050405020304" pitchFamily="18" charset="0"/>
            </a:endParaRPr>
          </a:p>
        </p:txBody>
      </p:sp>
      <p:sp>
        <p:nvSpPr>
          <p:cNvPr id="143365" name="文本框 143364"/>
          <p:cNvSpPr txBox="1"/>
          <p:nvPr/>
        </p:nvSpPr>
        <p:spPr>
          <a:xfrm>
            <a:off x="381000" y="2052638"/>
            <a:ext cx="8534400" cy="1098550"/>
          </a:xfrm>
          <a:prstGeom prst="rect">
            <a:avLst/>
          </a:prstGeom>
          <a:noFill/>
          <a:ln w="9525">
            <a:noFill/>
          </a:ln>
        </p:spPr>
        <p:txBody>
          <a:bodyPr lIns="0" tIns="0" rIns="0" bIns="0">
            <a:spAutoFit/>
          </a:bodyPr>
          <a:p>
            <a:pPr>
              <a:spcBef>
                <a:spcPct val="50000"/>
              </a:spcBef>
            </a:pPr>
            <a:r>
              <a:rPr lang="en-US" altLang="zh-CN" sz="3200" b="1" dirty="0">
                <a:latin typeface="Times New Roman" panose="02020603050405020304" pitchFamily="18" charset="0"/>
              </a:rPr>
              <a:t>     </a:t>
            </a:r>
            <a:r>
              <a:rPr lang="zh-CN" altLang="en-US" sz="3600" b="1" dirty="0">
                <a:solidFill>
                  <a:schemeClr val="hlink"/>
                </a:solidFill>
                <a:latin typeface="Times New Roman" panose="02020603050405020304" pitchFamily="18" charset="0"/>
              </a:rPr>
              <a:t>极性分子的溶质易溶于极性溶剂，非极性分子的溶质易溶于非极性溶剂中。</a:t>
            </a:r>
            <a:endParaRPr lang="zh-CN" altLang="en-US" sz="3600" b="1"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blinds(horizontal)">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63"/>
                                        </p:tgtEl>
                                        <p:attrNameLst>
                                          <p:attrName>style.visibility</p:attrName>
                                        </p:attrNameLst>
                                      </p:cBhvr>
                                      <p:to>
                                        <p:strVal val="visible"/>
                                      </p:to>
                                    </p:set>
                                    <p:animEffect transition="in" filter="blinds(horizontal)">
                                      <p:cBhvr>
                                        <p:cTn id="1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p:bldP spid="1433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文本框 129025"/>
          <p:cNvSpPr txBox="1"/>
          <p:nvPr/>
        </p:nvSpPr>
        <p:spPr>
          <a:xfrm>
            <a:off x="6911975" y="2790825"/>
            <a:ext cx="1981200" cy="1431925"/>
          </a:xfrm>
          <a:prstGeom prst="rect">
            <a:avLst/>
          </a:prstGeom>
          <a:gradFill rotWithShape="0">
            <a:gsLst>
              <a:gs pos="0">
                <a:srgbClr val="CCFFFF"/>
              </a:gs>
              <a:gs pos="100000">
                <a:srgbClr val="CCFFFF">
                  <a:gamma/>
                  <a:shade val="46275"/>
                  <a:invGamma/>
                </a:srgbClr>
              </a:gs>
            </a:gsLst>
            <a:path path="rect">
              <a:fillToRect l="100000" b="100000"/>
            </a:path>
            <a:tileRect/>
          </a:gradFill>
          <a:ln w="9525">
            <a:noFill/>
          </a:ln>
        </p:spPr>
        <p:txBody>
          <a:bodyPr>
            <a:spAutoFit/>
          </a:bodyPr>
          <a:p>
            <a:pPr>
              <a:spcBef>
                <a:spcPct val="50000"/>
              </a:spcBef>
            </a:pPr>
            <a:r>
              <a:rPr lang="zh-CN" altLang="en-US" sz="4400" b="1" dirty="0">
                <a:solidFill>
                  <a:srgbClr val="FF0066"/>
                </a:solidFill>
                <a:latin typeface="Arial" panose="020B0604020202020204" pitchFamily="34" charset="0"/>
                <a:ea typeface="仿宋_GB2312" pitchFamily="49" charset="-122"/>
              </a:rPr>
              <a:t>分子的极性</a:t>
            </a:r>
            <a:endParaRPr lang="zh-CN" altLang="en-US" sz="4400" b="1">
              <a:solidFill>
                <a:srgbClr val="FF0066"/>
              </a:solidFill>
              <a:latin typeface="Arial" panose="020B0604020202020204" pitchFamily="34" charset="0"/>
              <a:ea typeface="仿宋_GB2312" pitchFamily="49" charset="-122"/>
            </a:endParaRPr>
          </a:p>
        </p:txBody>
      </p:sp>
      <p:sp>
        <p:nvSpPr>
          <p:cNvPr id="129027" name="文本框 129026"/>
          <p:cNvSpPr txBox="1"/>
          <p:nvPr/>
        </p:nvSpPr>
        <p:spPr>
          <a:xfrm>
            <a:off x="2797175" y="3341688"/>
            <a:ext cx="2286000" cy="1311275"/>
          </a:xfrm>
          <a:prstGeom prst="rect">
            <a:avLst/>
          </a:prstGeom>
          <a:gradFill rotWithShape="0">
            <a:gsLst>
              <a:gs pos="0">
                <a:srgbClr val="CCFFFF">
                  <a:gamma/>
                  <a:shade val="56078"/>
                  <a:invGamma/>
                </a:srgbClr>
              </a:gs>
              <a:gs pos="100000">
                <a:srgbClr val="CCFFFF"/>
              </a:gs>
            </a:gsLst>
            <a:lin ang="2700000" scaled="1"/>
            <a:tileRect/>
          </a:gradFill>
          <a:ln w="9525">
            <a:noFill/>
          </a:ln>
        </p:spPr>
        <p:txBody>
          <a:bodyPr>
            <a:spAutoFit/>
          </a:bodyPr>
          <a:p>
            <a:pPr>
              <a:spcBef>
                <a:spcPct val="50000"/>
              </a:spcBef>
            </a:pPr>
            <a:r>
              <a:rPr lang="zh-CN" altLang="en-US" sz="4000" b="1" dirty="0">
                <a:solidFill>
                  <a:srgbClr val="FF0066"/>
                </a:solidFill>
                <a:latin typeface="Arial" panose="020B0604020202020204" pitchFamily="34" charset="0"/>
                <a:ea typeface="仿宋_GB2312" pitchFamily="49" charset="-122"/>
              </a:rPr>
              <a:t>分子的空间结构</a:t>
            </a:r>
            <a:endParaRPr lang="zh-CN" altLang="en-US" sz="4000" b="1">
              <a:solidFill>
                <a:srgbClr val="FF0066"/>
              </a:solidFill>
              <a:latin typeface="Arial" panose="020B0604020202020204" pitchFamily="34" charset="0"/>
              <a:ea typeface="仿宋_GB2312" pitchFamily="49" charset="-122"/>
            </a:endParaRPr>
          </a:p>
        </p:txBody>
      </p:sp>
      <p:sp>
        <p:nvSpPr>
          <p:cNvPr id="129028" name="文本框 129027"/>
          <p:cNvSpPr txBox="1"/>
          <p:nvPr/>
        </p:nvSpPr>
        <p:spPr>
          <a:xfrm>
            <a:off x="206375" y="3494088"/>
            <a:ext cx="1219200" cy="701675"/>
          </a:xfrm>
          <a:prstGeom prst="rect">
            <a:avLst/>
          </a:prstGeom>
          <a:gradFill rotWithShape="0">
            <a:gsLst>
              <a:gs pos="0">
                <a:srgbClr val="CCFFFF"/>
              </a:gs>
              <a:gs pos="100000">
                <a:srgbClr val="CCFFFF">
                  <a:gamma/>
                  <a:shade val="56078"/>
                  <a:invGamma/>
                </a:srgbClr>
              </a:gs>
            </a:gsLst>
            <a:lin ang="5400000" scaled="1"/>
            <a:tileRect/>
          </a:gradFill>
          <a:ln w="9525">
            <a:noFill/>
          </a:ln>
        </p:spPr>
        <p:txBody>
          <a:bodyPr>
            <a:spAutoFit/>
          </a:bodyPr>
          <a:p>
            <a:pPr>
              <a:spcBef>
                <a:spcPct val="50000"/>
              </a:spcBef>
            </a:pPr>
            <a:r>
              <a:rPr lang="zh-CN" altLang="en-US" sz="4000" b="1">
                <a:solidFill>
                  <a:srgbClr val="FF0066"/>
                </a:solidFill>
                <a:latin typeface="Arial" panose="020B0604020202020204" pitchFamily="34" charset="0"/>
                <a:ea typeface="仿宋_GB2312" pitchFamily="49" charset="-122"/>
              </a:rPr>
              <a:t>键角</a:t>
            </a:r>
            <a:endParaRPr lang="zh-CN" altLang="en-US" sz="4000" b="1">
              <a:solidFill>
                <a:srgbClr val="FF0066"/>
              </a:solidFill>
              <a:latin typeface="Arial" panose="020B0604020202020204" pitchFamily="34" charset="0"/>
              <a:ea typeface="仿宋_GB2312" pitchFamily="49" charset="-122"/>
            </a:endParaRPr>
          </a:p>
        </p:txBody>
      </p:sp>
      <p:grpSp>
        <p:nvGrpSpPr>
          <p:cNvPr id="129029" name="组合 129028"/>
          <p:cNvGrpSpPr/>
          <p:nvPr/>
        </p:nvGrpSpPr>
        <p:grpSpPr>
          <a:xfrm>
            <a:off x="1501775" y="3074988"/>
            <a:ext cx="1524000" cy="762000"/>
            <a:chOff x="816" y="816"/>
            <a:chExt cx="960" cy="480"/>
          </a:xfrm>
        </p:grpSpPr>
        <p:sp>
          <p:nvSpPr>
            <p:cNvPr id="129030" name="直接连接符 129029"/>
            <p:cNvSpPr/>
            <p:nvPr/>
          </p:nvSpPr>
          <p:spPr>
            <a:xfrm>
              <a:off x="816" y="1296"/>
              <a:ext cx="768" cy="0"/>
            </a:xfrm>
            <a:prstGeom prst="line">
              <a:avLst/>
            </a:prstGeom>
            <a:ln w="38100" cap="flat" cmpd="sng">
              <a:solidFill>
                <a:srgbClr val="00FF00"/>
              </a:solidFill>
              <a:prstDash val="solid"/>
              <a:headEnd type="none" w="med" len="med"/>
              <a:tailEnd type="triangle" w="med" len="med"/>
            </a:ln>
          </p:spPr>
        </p:sp>
        <p:sp>
          <p:nvSpPr>
            <p:cNvPr id="129031" name="文本框 129030"/>
            <p:cNvSpPr txBox="1"/>
            <p:nvPr/>
          </p:nvSpPr>
          <p:spPr>
            <a:xfrm>
              <a:off x="864" y="816"/>
              <a:ext cx="912" cy="404"/>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仿宋_GB2312" pitchFamily="49" charset="-122"/>
                </a:rPr>
                <a:t>决定</a:t>
              </a:r>
              <a:endParaRPr lang="zh-CN" altLang="en-US" sz="3600" b="1">
                <a:latin typeface="Arial" panose="020B0604020202020204" pitchFamily="34" charset="0"/>
                <a:ea typeface="仿宋_GB2312" pitchFamily="49" charset="-122"/>
              </a:endParaRPr>
            </a:p>
          </p:txBody>
        </p:sp>
      </p:grpSp>
      <p:sp>
        <p:nvSpPr>
          <p:cNvPr id="129032" name="文本框 129031"/>
          <p:cNvSpPr txBox="1"/>
          <p:nvPr/>
        </p:nvSpPr>
        <p:spPr>
          <a:xfrm>
            <a:off x="2797175" y="2198688"/>
            <a:ext cx="2362200" cy="701675"/>
          </a:xfrm>
          <a:prstGeom prst="rect">
            <a:avLst/>
          </a:prstGeom>
          <a:gradFill rotWithShape="0">
            <a:gsLst>
              <a:gs pos="0">
                <a:srgbClr val="CCFFFF"/>
              </a:gs>
              <a:gs pos="100000">
                <a:srgbClr val="CCFFFF">
                  <a:gamma/>
                  <a:shade val="46275"/>
                  <a:invGamma/>
                </a:srgbClr>
              </a:gs>
            </a:gsLst>
            <a:lin ang="5400000" scaled="1"/>
            <a:tileRect/>
          </a:gradFill>
          <a:ln w="9525">
            <a:noFill/>
          </a:ln>
        </p:spPr>
        <p:txBody>
          <a:bodyPr>
            <a:spAutoFit/>
          </a:bodyPr>
          <a:p>
            <a:pPr>
              <a:spcBef>
                <a:spcPct val="50000"/>
              </a:spcBef>
            </a:pPr>
            <a:r>
              <a:rPr lang="zh-CN" altLang="en-US" sz="4000" b="1" dirty="0">
                <a:solidFill>
                  <a:srgbClr val="FF0066"/>
                </a:solidFill>
                <a:latin typeface="Arial" panose="020B0604020202020204" pitchFamily="34" charset="0"/>
                <a:ea typeface="仿宋_GB2312" pitchFamily="49" charset="-122"/>
              </a:rPr>
              <a:t>键的极性</a:t>
            </a:r>
            <a:endParaRPr lang="zh-CN" altLang="en-US" sz="4000" b="1">
              <a:solidFill>
                <a:srgbClr val="FF0066"/>
              </a:solidFill>
              <a:latin typeface="Arial" panose="020B0604020202020204" pitchFamily="34" charset="0"/>
              <a:ea typeface="仿宋_GB2312" pitchFamily="49" charset="-122"/>
            </a:endParaRPr>
          </a:p>
        </p:txBody>
      </p:sp>
      <p:sp>
        <p:nvSpPr>
          <p:cNvPr id="129033" name="右大括号 129032"/>
          <p:cNvSpPr/>
          <p:nvPr/>
        </p:nvSpPr>
        <p:spPr>
          <a:xfrm>
            <a:off x="5235575" y="2503488"/>
            <a:ext cx="152400" cy="1981200"/>
          </a:xfrm>
          <a:prstGeom prst="rightBrace">
            <a:avLst>
              <a:gd name="adj1" fmla="val 108333"/>
              <a:gd name="adj2" fmla="val 50963"/>
            </a:avLst>
          </a:prstGeom>
          <a:noFill/>
          <a:ln w="38100" cap="flat" cmpd="sng">
            <a:solidFill>
              <a:srgbClr val="00FF00"/>
            </a:solidFill>
            <a:prstDash val="solid"/>
            <a:headEnd type="none" w="med" len="med"/>
            <a:tailEnd type="none" w="med" len="med"/>
          </a:ln>
        </p:spPr>
        <p:txBody>
          <a:bodyPr/>
          <a:p>
            <a:endParaRPr lang="zh-CN" altLang="en-US"/>
          </a:p>
        </p:txBody>
      </p:sp>
      <p:grpSp>
        <p:nvGrpSpPr>
          <p:cNvPr id="129034" name="组合 129033"/>
          <p:cNvGrpSpPr/>
          <p:nvPr/>
        </p:nvGrpSpPr>
        <p:grpSpPr>
          <a:xfrm>
            <a:off x="5616575" y="2743200"/>
            <a:ext cx="1524000" cy="762000"/>
            <a:chOff x="816" y="816"/>
            <a:chExt cx="960" cy="480"/>
          </a:xfrm>
        </p:grpSpPr>
        <p:sp>
          <p:nvSpPr>
            <p:cNvPr id="129035" name="直接连接符 129034"/>
            <p:cNvSpPr/>
            <p:nvPr/>
          </p:nvSpPr>
          <p:spPr>
            <a:xfrm>
              <a:off x="816" y="1296"/>
              <a:ext cx="768" cy="0"/>
            </a:xfrm>
            <a:prstGeom prst="line">
              <a:avLst/>
            </a:prstGeom>
            <a:ln w="38100" cap="flat" cmpd="sng">
              <a:solidFill>
                <a:srgbClr val="00FF00"/>
              </a:solidFill>
              <a:prstDash val="solid"/>
              <a:headEnd type="none" w="med" len="med"/>
              <a:tailEnd type="triangle" w="med" len="med"/>
            </a:ln>
          </p:spPr>
        </p:sp>
        <p:sp>
          <p:nvSpPr>
            <p:cNvPr id="129036" name="文本框 129035"/>
            <p:cNvSpPr txBox="1"/>
            <p:nvPr/>
          </p:nvSpPr>
          <p:spPr>
            <a:xfrm>
              <a:off x="864" y="816"/>
              <a:ext cx="912" cy="404"/>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仿宋_GB2312" pitchFamily="49" charset="-122"/>
                </a:rPr>
                <a:t>决定</a:t>
              </a:r>
              <a:endParaRPr lang="zh-CN" altLang="en-US" sz="3600" b="1">
                <a:latin typeface="Arial" panose="020B0604020202020204" pitchFamily="34" charset="0"/>
                <a:ea typeface="仿宋_GB2312" pitchFamily="49" charset="-122"/>
              </a:endParaRPr>
            </a:p>
          </p:txBody>
        </p:sp>
      </p:grpSp>
      <p:sp>
        <p:nvSpPr>
          <p:cNvPr id="129038" name="菱形 129037"/>
          <p:cNvSpPr/>
          <p:nvPr/>
        </p:nvSpPr>
        <p:spPr>
          <a:xfrm>
            <a:off x="287338" y="0"/>
            <a:ext cx="1584325" cy="1439863"/>
          </a:xfrm>
          <a:prstGeom prst="diamond">
            <a:avLst/>
          </a:prstGeom>
          <a:noFill/>
          <a:ln w="76200" cap="flat" cmpd="sng">
            <a:solidFill>
              <a:srgbClr val="00FF00"/>
            </a:solidFill>
            <a:prstDash val="solid"/>
            <a:miter/>
            <a:headEnd type="none" w="med" len="med"/>
            <a:tailEnd type="none" w="med" len="med"/>
          </a:ln>
        </p:spPr>
        <p:txBody>
          <a:bodyPr/>
          <a:p>
            <a:endParaRPr lang="zh-CN" altLang="en-US"/>
          </a:p>
        </p:txBody>
      </p:sp>
      <p:pic>
        <p:nvPicPr>
          <p:cNvPr id="129039" name="图片 129038" descr="167动态图标"/>
          <p:cNvPicPr>
            <a:picLocks noChangeAspect="1"/>
          </p:cNvPicPr>
          <p:nvPr/>
        </p:nvPicPr>
        <p:blipFill>
          <a:blip r:embed="rId1"/>
          <a:stretch>
            <a:fillRect/>
          </a:stretch>
        </p:blipFill>
        <p:spPr>
          <a:xfrm>
            <a:off x="0" y="215900"/>
            <a:ext cx="1079500" cy="863600"/>
          </a:xfrm>
          <a:prstGeom prst="rect">
            <a:avLst/>
          </a:prstGeom>
          <a:noFill/>
          <a:ln w="9525">
            <a:noFill/>
          </a:ln>
        </p:spPr>
      </p:pic>
      <p:sp>
        <p:nvSpPr>
          <p:cNvPr id="129040" name="文本框 129039"/>
          <p:cNvSpPr txBox="1"/>
          <p:nvPr/>
        </p:nvSpPr>
        <p:spPr>
          <a:xfrm>
            <a:off x="1981200" y="319088"/>
            <a:ext cx="2305050" cy="914400"/>
          </a:xfrm>
          <a:prstGeom prst="rect">
            <a:avLst/>
          </a:prstGeom>
          <a:noFill/>
          <a:ln w="9525">
            <a:noFill/>
          </a:ln>
        </p:spPr>
        <p:txBody>
          <a:bodyPr>
            <a:spAutoFit/>
          </a:bodyPr>
          <a:p>
            <a:pPr eaLnBrk="0" hangingPunct="0">
              <a:spcBef>
                <a:spcPct val="50000"/>
              </a:spcBef>
            </a:pPr>
            <a:r>
              <a:rPr lang="zh-CN" altLang="en-US" sz="5400" b="1" dirty="0">
                <a:solidFill>
                  <a:srgbClr val="FF33CC"/>
                </a:solidFill>
                <a:latin typeface="Arial" panose="020B0604020202020204" pitchFamily="34" charset="0"/>
                <a:ea typeface="华文新魏" pitchFamily="2" charset="-122"/>
              </a:rPr>
              <a:t>小结：</a:t>
            </a:r>
            <a:endParaRPr lang="zh-CN" altLang="en-US" sz="5400" b="1" dirty="0">
              <a:solidFill>
                <a:srgbClr val="FF33CC"/>
              </a:solidFill>
              <a:latin typeface="Arial" panose="020B0604020202020204" pitchFamily="34" charset="0"/>
              <a:ea typeface="华文新魏" pitchFamily="2" charset="-122"/>
            </a:endParaRPr>
          </a:p>
        </p:txBody>
      </p:sp>
      <p:grpSp>
        <p:nvGrpSpPr>
          <p:cNvPr id="129048" name="组合 129047"/>
          <p:cNvGrpSpPr/>
          <p:nvPr/>
        </p:nvGrpSpPr>
        <p:grpSpPr>
          <a:xfrm>
            <a:off x="180975" y="4572000"/>
            <a:ext cx="1343025" cy="1890713"/>
            <a:chOff x="114" y="2880"/>
            <a:chExt cx="846" cy="1191"/>
          </a:xfrm>
        </p:grpSpPr>
        <p:sp>
          <p:nvSpPr>
            <p:cNvPr id="129042" name="直接连接符 129041"/>
            <p:cNvSpPr/>
            <p:nvPr/>
          </p:nvSpPr>
          <p:spPr>
            <a:xfrm rot="16200000">
              <a:off x="144" y="3264"/>
              <a:ext cx="768" cy="0"/>
            </a:xfrm>
            <a:prstGeom prst="line">
              <a:avLst/>
            </a:prstGeom>
            <a:ln w="38100" cap="flat" cmpd="sng">
              <a:solidFill>
                <a:srgbClr val="00FF00"/>
              </a:solidFill>
              <a:prstDash val="solid"/>
              <a:headEnd type="none" w="med" len="med"/>
              <a:tailEnd type="triangle" w="med" len="med"/>
            </a:ln>
          </p:spPr>
        </p:sp>
        <p:sp>
          <p:nvSpPr>
            <p:cNvPr id="129044" name="文本框 129043"/>
            <p:cNvSpPr txBox="1"/>
            <p:nvPr/>
          </p:nvSpPr>
          <p:spPr>
            <a:xfrm>
              <a:off x="362" y="3552"/>
              <a:ext cx="502" cy="519"/>
            </a:xfrm>
            <a:prstGeom prst="rect">
              <a:avLst/>
            </a:prstGeom>
            <a:noFill/>
            <a:ln w="9525">
              <a:noFill/>
            </a:ln>
          </p:spPr>
          <p:txBody>
            <a:bodyPr wrap="none" anchor="t">
              <a:spAutoFit/>
            </a:bodyPr>
            <a:p>
              <a:r>
                <a:rPr lang="zh-CN" altLang="en-US" sz="4800" b="1" dirty="0">
                  <a:latin typeface="Tahoma" panose="020B0604030504040204" pitchFamily="34" charset="0"/>
                  <a:ea typeface="黑体" panose="02010609060101010101" pitchFamily="2" charset="-122"/>
                </a:rPr>
                <a:t>？</a:t>
              </a:r>
              <a:endParaRPr lang="zh-CN" altLang="en-US" sz="4800" b="1" dirty="0">
                <a:latin typeface="Tahoma" panose="020B0604030504040204" pitchFamily="34" charset="0"/>
                <a:ea typeface="黑体" panose="02010609060101010101" pitchFamily="2" charset="-122"/>
              </a:endParaRPr>
            </a:p>
          </p:txBody>
        </p:sp>
        <p:sp>
          <p:nvSpPr>
            <p:cNvPr id="129046" name="文本框 129045"/>
            <p:cNvSpPr txBox="1"/>
            <p:nvPr/>
          </p:nvSpPr>
          <p:spPr>
            <a:xfrm>
              <a:off x="498" y="2928"/>
              <a:ext cx="462" cy="644"/>
            </a:xfrm>
            <a:prstGeom prst="rect">
              <a:avLst/>
            </a:prstGeom>
            <a:noFill/>
            <a:ln w="9525">
              <a:noFill/>
            </a:ln>
          </p:spPr>
          <p:txBody>
            <a:bodyPr vert="eaVert" wrap="none" anchor="t">
              <a:spAutoFit/>
            </a:bodyPr>
            <a:p>
              <a:r>
                <a:rPr lang="zh-CN" altLang="en-US" sz="3600" b="1" dirty="0">
                  <a:latin typeface="Tahoma" panose="020B0604030504040204" pitchFamily="34" charset="0"/>
                  <a:ea typeface="华文新魏" pitchFamily="2" charset="-122"/>
                </a:rPr>
                <a:t>判断</a:t>
              </a:r>
              <a:endParaRPr lang="zh-CN" altLang="en-US" sz="3600" b="1" dirty="0">
                <a:latin typeface="Tahoma" panose="020B0604030504040204" pitchFamily="34" charset="0"/>
                <a:ea typeface="华文新魏" pitchFamily="2" charset="-122"/>
              </a:endParaRPr>
            </a:p>
          </p:txBody>
        </p:sp>
        <p:sp>
          <p:nvSpPr>
            <p:cNvPr id="129047" name="文本框 129046"/>
            <p:cNvSpPr txBox="1"/>
            <p:nvPr/>
          </p:nvSpPr>
          <p:spPr>
            <a:xfrm>
              <a:off x="114" y="2928"/>
              <a:ext cx="462" cy="644"/>
            </a:xfrm>
            <a:prstGeom prst="rect">
              <a:avLst/>
            </a:prstGeom>
            <a:noFill/>
            <a:ln w="9525">
              <a:noFill/>
            </a:ln>
          </p:spPr>
          <p:txBody>
            <a:bodyPr vert="eaVert" wrap="none" anchor="t">
              <a:spAutoFit/>
            </a:bodyPr>
            <a:p>
              <a:r>
                <a:rPr lang="zh-CN" altLang="en-US" sz="3600" b="1" dirty="0">
                  <a:latin typeface="Tahoma" panose="020B0604030504040204" pitchFamily="34" charset="0"/>
                  <a:ea typeface="华文新魏" pitchFamily="2" charset="-122"/>
                </a:rPr>
                <a:t>解释</a:t>
              </a:r>
              <a:endParaRPr lang="zh-CN" altLang="en-US" sz="3600" b="1" dirty="0">
                <a:latin typeface="Tahoma" panose="020B0604030504040204" pitchFamily="34" charset="0"/>
                <a:ea typeface="华文新魏"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500" fill="hold"/>
                                        <p:tgtEl>
                                          <p:spTgt spid="129028"/>
                                        </p:tgtEl>
                                        <p:attrNameLst>
                                          <p:attrName>ppt_x</p:attrName>
                                        </p:attrNameLst>
                                      </p:cBhvr>
                                      <p:tavLst>
                                        <p:tav tm="0">
                                          <p:val>
                                            <p:strVal val="0-#ppt_w/2"/>
                                          </p:val>
                                        </p:tav>
                                        <p:tav tm="100000">
                                          <p:val>
                                            <p:strVal val="#ppt_x"/>
                                          </p:val>
                                        </p:tav>
                                      </p:tavLst>
                                    </p:anim>
                                    <p:anim calcmode="lin" valueType="num">
                                      <p:cBhvr additive="base">
                                        <p:cTn id="8" dur="500" fill="hold"/>
                                        <p:tgtEl>
                                          <p:spTgt spid="129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029"/>
                                        </p:tgtEl>
                                        <p:attrNameLst>
                                          <p:attrName>style.visibility</p:attrName>
                                        </p:attrNameLst>
                                      </p:cBhvr>
                                      <p:to>
                                        <p:strVal val="visible"/>
                                      </p:to>
                                    </p:set>
                                    <p:anim calcmode="lin" valueType="num">
                                      <p:cBhvr additive="base">
                                        <p:cTn id="13" dur="500" fill="hold"/>
                                        <p:tgtEl>
                                          <p:spTgt spid="129029"/>
                                        </p:tgtEl>
                                        <p:attrNameLst>
                                          <p:attrName>ppt_x</p:attrName>
                                        </p:attrNameLst>
                                      </p:cBhvr>
                                      <p:tavLst>
                                        <p:tav tm="0">
                                          <p:val>
                                            <p:strVal val="0-#ppt_w/2"/>
                                          </p:val>
                                        </p:tav>
                                        <p:tav tm="100000">
                                          <p:val>
                                            <p:strVal val="#ppt_x"/>
                                          </p:val>
                                        </p:tav>
                                      </p:tavLst>
                                    </p:anim>
                                    <p:anim calcmode="lin" valueType="num">
                                      <p:cBhvr additive="base">
                                        <p:cTn id="14" dur="500" fill="hold"/>
                                        <p:tgtEl>
                                          <p:spTgt spid="129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gtEl>
                                        <p:attrNameLst>
                                          <p:attrName>style.visibility</p:attrName>
                                        </p:attrNameLst>
                                      </p:cBhvr>
                                      <p:to>
                                        <p:strVal val="visible"/>
                                      </p:to>
                                    </p:set>
                                    <p:anim calcmode="lin" valueType="num">
                                      <p:cBhvr additive="base">
                                        <p:cTn id="19" dur="500" fill="hold"/>
                                        <p:tgtEl>
                                          <p:spTgt spid="129027"/>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32"/>
                                        </p:tgtEl>
                                        <p:attrNameLst>
                                          <p:attrName>style.visibility</p:attrName>
                                        </p:attrNameLst>
                                      </p:cBhvr>
                                      <p:to>
                                        <p:strVal val="visible"/>
                                      </p:to>
                                    </p:set>
                                    <p:anim calcmode="lin" valueType="num">
                                      <p:cBhvr additive="base">
                                        <p:cTn id="25" dur="500" fill="hold"/>
                                        <p:tgtEl>
                                          <p:spTgt spid="129032"/>
                                        </p:tgtEl>
                                        <p:attrNameLst>
                                          <p:attrName>ppt_x</p:attrName>
                                        </p:attrNameLst>
                                      </p:cBhvr>
                                      <p:tavLst>
                                        <p:tav tm="0">
                                          <p:val>
                                            <p:strVal val="0-#ppt_w/2"/>
                                          </p:val>
                                        </p:tav>
                                        <p:tav tm="100000">
                                          <p:val>
                                            <p:strVal val="#ppt_x"/>
                                          </p:val>
                                        </p:tav>
                                      </p:tavLst>
                                    </p:anim>
                                    <p:anim calcmode="lin" valueType="num">
                                      <p:cBhvr additive="base">
                                        <p:cTn id="26" dur="500" fill="hold"/>
                                        <p:tgtEl>
                                          <p:spTgt spid="1290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9033"/>
                                        </p:tgtEl>
                                        <p:attrNameLst>
                                          <p:attrName>style.visibility</p:attrName>
                                        </p:attrNameLst>
                                      </p:cBhvr>
                                      <p:to>
                                        <p:strVal val="visible"/>
                                      </p:to>
                                    </p:set>
                                    <p:anim calcmode="lin" valueType="num">
                                      <p:cBhvr additive="base">
                                        <p:cTn id="31" dur="500" fill="hold"/>
                                        <p:tgtEl>
                                          <p:spTgt spid="129033"/>
                                        </p:tgtEl>
                                        <p:attrNameLst>
                                          <p:attrName>ppt_x</p:attrName>
                                        </p:attrNameLst>
                                      </p:cBhvr>
                                      <p:tavLst>
                                        <p:tav tm="0">
                                          <p:val>
                                            <p:strVal val="0-#ppt_w/2"/>
                                          </p:val>
                                        </p:tav>
                                        <p:tav tm="100000">
                                          <p:val>
                                            <p:strVal val="#ppt_x"/>
                                          </p:val>
                                        </p:tav>
                                      </p:tavLst>
                                    </p:anim>
                                    <p:anim calcmode="lin" valueType="num">
                                      <p:cBhvr additive="base">
                                        <p:cTn id="32" dur="500" fill="hold"/>
                                        <p:tgtEl>
                                          <p:spTgt spid="1290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9034"/>
                                        </p:tgtEl>
                                        <p:attrNameLst>
                                          <p:attrName>style.visibility</p:attrName>
                                        </p:attrNameLst>
                                      </p:cBhvr>
                                      <p:to>
                                        <p:strVal val="visible"/>
                                      </p:to>
                                    </p:set>
                                    <p:anim calcmode="lin" valueType="num">
                                      <p:cBhvr additive="base">
                                        <p:cTn id="37" dur="500" fill="hold"/>
                                        <p:tgtEl>
                                          <p:spTgt spid="129034"/>
                                        </p:tgtEl>
                                        <p:attrNameLst>
                                          <p:attrName>ppt_x</p:attrName>
                                        </p:attrNameLst>
                                      </p:cBhvr>
                                      <p:tavLst>
                                        <p:tav tm="0">
                                          <p:val>
                                            <p:strVal val="0-#ppt_w/2"/>
                                          </p:val>
                                        </p:tav>
                                        <p:tav tm="100000">
                                          <p:val>
                                            <p:strVal val="#ppt_x"/>
                                          </p:val>
                                        </p:tav>
                                      </p:tavLst>
                                    </p:anim>
                                    <p:anim calcmode="lin" valueType="num">
                                      <p:cBhvr additive="base">
                                        <p:cTn id="38" dur="500" fill="hold"/>
                                        <p:tgtEl>
                                          <p:spTgt spid="1290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9026"/>
                                        </p:tgtEl>
                                        <p:attrNameLst>
                                          <p:attrName>style.visibility</p:attrName>
                                        </p:attrNameLst>
                                      </p:cBhvr>
                                      <p:to>
                                        <p:strVal val="visible"/>
                                      </p:to>
                                    </p:set>
                                    <p:anim calcmode="lin" valueType="num">
                                      <p:cBhvr additive="base">
                                        <p:cTn id="43" dur="500" fill="hold"/>
                                        <p:tgtEl>
                                          <p:spTgt spid="129026"/>
                                        </p:tgtEl>
                                        <p:attrNameLst>
                                          <p:attrName>ppt_x</p:attrName>
                                        </p:attrNameLst>
                                      </p:cBhvr>
                                      <p:tavLst>
                                        <p:tav tm="0">
                                          <p:val>
                                            <p:strVal val="1+#ppt_w/2"/>
                                          </p:val>
                                        </p:tav>
                                        <p:tav tm="100000">
                                          <p:val>
                                            <p:strVal val="#ppt_x"/>
                                          </p:val>
                                        </p:tav>
                                      </p:tavLst>
                                    </p:anim>
                                    <p:anim calcmode="lin" valueType="num">
                                      <p:cBhvr additive="base">
                                        <p:cTn id="44" dur="500" fill="hold"/>
                                        <p:tgtEl>
                                          <p:spTgt spid="129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29048"/>
                                        </p:tgtEl>
                                        <p:attrNameLst>
                                          <p:attrName>style.visibility</p:attrName>
                                        </p:attrNameLst>
                                      </p:cBhvr>
                                      <p:to>
                                        <p:strVal val="visible"/>
                                      </p:to>
                                    </p:set>
                                    <p:animEffect transition="in" filter="checkerboard(across)">
                                      <p:cBhvr>
                                        <p:cTn id="49" dur="500"/>
                                        <p:tgtEl>
                                          <p:spTgt spid="129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ldLvl="0" animBg="1"/>
      <p:bldP spid="129027" grpId="0" bldLvl="0" animBg="1"/>
      <p:bldP spid="129028" grpId="0" bldLvl="0" animBg="1"/>
      <p:bldP spid="12903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标题 144385"/>
          <p:cNvSpPr>
            <a:spLocks noGrp="1"/>
          </p:cNvSpPr>
          <p:nvPr>
            <p:ph type="title"/>
          </p:nvPr>
        </p:nvSpPr>
        <p:spPr>
          <a:xfrm>
            <a:off x="228600" y="639763"/>
            <a:ext cx="8610600" cy="579437"/>
          </a:xfrm>
        </p:spPr>
        <p:txBody>
          <a:bodyPr wrap="square" anchor="ctr"/>
          <a:p>
            <a:r>
              <a:rPr lang="zh-CN" altLang="en-US" sz="3200" b="1" dirty="0"/>
              <a:t>巩固练习：一、下列叙述正确的是（     ）：</a:t>
            </a:r>
            <a:endParaRPr lang="zh-CN" altLang="en-US" sz="3200" b="1" dirty="0"/>
          </a:p>
        </p:txBody>
      </p:sp>
      <p:sp>
        <p:nvSpPr>
          <p:cNvPr id="144387" name="文本占位符 144386"/>
          <p:cNvSpPr>
            <a:spLocks noGrp="1"/>
          </p:cNvSpPr>
          <p:nvPr>
            <p:ph type="body" idx="1"/>
          </p:nvPr>
        </p:nvSpPr>
        <p:spPr>
          <a:xfrm>
            <a:off x="228600" y="1400175"/>
            <a:ext cx="8305800" cy="4724400"/>
          </a:xfrm>
        </p:spPr>
        <p:txBody>
          <a:bodyPr/>
          <a:p>
            <a:pPr marL="609600" indent="-609600">
              <a:buFont typeface="Wingdings" panose="05000000000000000000" pitchFamily="2" charset="2"/>
              <a:buAutoNum type="arabicPeriod"/>
            </a:pPr>
            <a:r>
              <a:rPr lang="zh-CN" altLang="en-US" b="1" dirty="0"/>
              <a:t>凡是含有极性键的分子一定是极性分子。</a:t>
            </a:r>
            <a:endParaRPr lang="zh-CN" altLang="en-US" b="1" dirty="0"/>
          </a:p>
          <a:p>
            <a:pPr marL="609600" indent="-609600">
              <a:buFont typeface="Wingdings" panose="05000000000000000000" pitchFamily="2" charset="2"/>
              <a:buAutoNum type="arabicPeriod"/>
            </a:pPr>
            <a:r>
              <a:rPr lang="zh-CN" altLang="en-US" b="1" dirty="0"/>
              <a:t>极性分子中一定含有极性键。</a:t>
            </a:r>
            <a:endParaRPr lang="zh-CN" altLang="en-US" b="1" dirty="0"/>
          </a:p>
          <a:p>
            <a:pPr marL="609600" indent="-609600">
              <a:buFont typeface="Wingdings" panose="05000000000000000000" pitchFamily="2" charset="2"/>
              <a:buAutoNum type="arabicPeriod"/>
            </a:pPr>
            <a:r>
              <a:rPr lang="zh-CN" altLang="en-US" b="1" dirty="0"/>
              <a:t>非极性分子中一定含有非极性键。</a:t>
            </a:r>
            <a:endParaRPr lang="zh-CN" altLang="en-US" b="1" dirty="0"/>
          </a:p>
          <a:p>
            <a:pPr marL="609600" indent="-609600">
              <a:buFont typeface="Wingdings" panose="05000000000000000000" pitchFamily="2" charset="2"/>
              <a:buAutoNum type="arabicPeriod"/>
            </a:pPr>
            <a:r>
              <a:rPr lang="zh-CN" altLang="en-US" b="1" dirty="0"/>
              <a:t>非极性分子一定不含有极性键。</a:t>
            </a:r>
            <a:endParaRPr lang="zh-CN" altLang="en-US" b="1" dirty="0"/>
          </a:p>
          <a:p>
            <a:pPr marL="609600" indent="-609600">
              <a:buFont typeface="Wingdings" panose="05000000000000000000" pitchFamily="2" charset="2"/>
              <a:buAutoNum type="arabicPeriod"/>
            </a:pPr>
            <a:r>
              <a:rPr lang="zh-CN" altLang="en-US" b="1" dirty="0"/>
              <a:t>极性分子一定不含有非极性键。</a:t>
            </a:r>
            <a:endParaRPr lang="zh-CN" altLang="en-US" b="1" dirty="0"/>
          </a:p>
          <a:p>
            <a:pPr marL="609600" indent="-609600">
              <a:buFont typeface="Wingdings" panose="05000000000000000000" pitchFamily="2" charset="2"/>
              <a:buAutoNum type="arabicPeriod"/>
            </a:pPr>
            <a:r>
              <a:rPr lang="zh-CN" altLang="en-US" b="1" dirty="0"/>
              <a:t>凡是含有极性键的一定是极性分子。</a:t>
            </a:r>
            <a:endParaRPr lang="zh-CN" altLang="en-US" b="1" dirty="0"/>
          </a:p>
          <a:p>
            <a:pPr marL="609600" indent="-609600">
              <a:buFont typeface="Wingdings" panose="05000000000000000000" pitchFamily="2" charset="2"/>
              <a:buAutoNum type="arabicPeriod"/>
            </a:pPr>
            <a:r>
              <a:rPr lang="zh-CN" altLang="en-US" b="1" dirty="0"/>
              <a:t>非金属元素之间一定形成共价键。</a:t>
            </a:r>
            <a:endParaRPr lang="zh-CN" altLang="en-US" b="1" dirty="0"/>
          </a:p>
          <a:p>
            <a:pPr marL="609600" indent="-609600">
              <a:buFont typeface="Wingdings" panose="05000000000000000000" pitchFamily="2" charset="2"/>
              <a:buAutoNum type="arabicPeriod"/>
            </a:pPr>
            <a:r>
              <a:rPr lang="zh-CN" altLang="en-US" b="1" dirty="0"/>
              <a:t>离子化合物中一定不含有共价键。</a:t>
            </a:r>
            <a:endParaRPr lang="zh-CN" altLang="en-US" b="1"/>
          </a:p>
        </p:txBody>
      </p:sp>
      <p:sp>
        <p:nvSpPr>
          <p:cNvPr id="144388" name="文本框 144387"/>
          <p:cNvSpPr txBox="1"/>
          <p:nvPr/>
        </p:nvSpPr>
        <p:spPr>
          <a:xfrm>
            <a:off x="6934200" y="609600"/>
            <a:ext cx="473075" cy="579438"/>
          </a:xfrm>
          <a:prstGeom prst="rect">
            <a:avLst/>
          </a:prstGeom>
          <a:noFill/>
          <a:ln w="9525">
            <a:noFill/>
          </a:ln>
        </p:spPr>
        <p:txBody>
          <a:bodyPr wrap="none" anchor="t">
            <a:spAutoFit/>
          </a:bodyPr>
          <a:p>
            <a:pPr>
              <a:spcBef>
                <a:spcPct val="50000"/>
              </a:spcBef>
            </a:pPr>
            <a:r>
              <a:rPr lang="en-US" altLang="zh-CN" sz="3200" b="1">
                <a:solidFill>
                  <a:srgbClr val="FF0000"/>
                </a:solidFill>
                <a:latin typeface="Verdana" panose="020B0604030504040204" pitchFamily="34" charset="0"/>
              </a:rPr>
              <a:t>2</a:t>
            </a:r>
            <a:endParaRPr lang="en-US" altLang="zh-CN" sz="3200" b="1">
              <a:solidFill>
                <a:srgbClr val="FF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 calcmode="lin" valueType="num">
                                      <p:cBhvr additive="base">
                                        <p:cTn id="7" dur="500" fill="hold"/>
                                        <p:tgtEl>
                                          <p:spTgt spid="144388"/>
                                        </p:tgtEl>
                                        <p:attrNameLst>
                                          <p:attrName>ppt_x</p:attrName>
                                        </p:attrNameLst>
                                      </p:cBhvr>
                                      <p:tavLst>
                                        <p:tav tm="0">
                                          <p:val>
                                            <p:strVal val="0-#ppt_w/2"/>
                                          </p:val>
                                        </p:tav>
                                        <p:tav tm="100000">
                                          <p:val>
                                            <p:strVal val="#ppt_x"/>
                                          </p:val>
                                        </p:tav>
                                      </p:tavLst>
                                    </p:anim>
                                    <p:anim calcmode="lin" valueType="num">
                                      <p:cBhvr additive="base">
                                        <p:cTn id="8" dur="500" fill="hold"/>
                                        <p:tgtEl>
                                          <p:spTgt spid="144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1218" name="文本框 521217"/>
          <p:cNvSpPr txBox="1"/>
          <p:nvPr/>
        </p:nvSpPr>
        <p:spPr>
          <a:xfrm>
            <a:off x="1066800" y="277813"/>
            <a:ext cx="4797425" cy="579437"/>
          </a:xfrm>
          <a:prstGeom prst="rect">
            <a:avLst/>
          </a:prstGeom>
          <a:noFill/>
          <a:ln w="9525">
            <a:noFill/>
          </a:ln>
        </p:spPr>
        <p:txBody>
          <a:bodyPr wrap="none" anchor="t">
            <a:spAutoFit/>
          </a:bodyPr>
          <a:p>
            <a:pPr algn="l">
              <a:spcBef>
                <a:spcPct val="0"/>
              </a:spcBef>
              <a:buChar char="•"/>
            </a:pPr>
            <a:r>
              <a:rPr lang="zh-CN" altLang="en-US" dirty="0">
                <a:solidFill>
                  <a:srgbClr val="FF3300"/>
                </a:solidFill>
                <a:latin typeface="Times New Roman" panose="02020603050405020304" pitchFamily="18" charset="0"/>
                <a:ea typeface="宋体" panose="02010600030101010101" pitchFamily="2" charset="-122"/>
              </a:rPr>
              <a:t>确定电子对的空间构型：</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19" name="文本框 521218"/>
          <p:cNvSpPr txBox="1"/>
          <p:nvPr/>
        </p:nvSpPr>
        <p:spPr>
          <a:xfrm>
            <a:off x="1127125" y="1295400"/>
            <a:ext cx="2998788" cy="588963"/>
          </a:xfrm>
          <a:prstGeom prst="rect">
            <a:avLst/>
          </a:prstGeom>
          <a:noFill/>
          <a:ln w="9525" cap="flat" cmpd="sng">
            <a:solidFill>
              <a:schemeClr val="tx1"/>
            </a:solidFill>
            <a:prstDash val="solid"/>
            <a:miter/>
            <a:headEnd type="none" w="med" len="med"/>
            <a:tailEnd type="none" w="med" len="med"/>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VP=2      </a:t>
            </a:r>
            <a:r>
              <a:rPr lang="zh-CN" altLang="en-US" dirty="0">
                <a:solidFill>
                  <a:schemeClr val="tx1"/>
                </a:solidFill>
                <a:latin typeface="Times New Roman" panose="02020603050405020304" pitchFamily="18" charset="0"/>
                <a:ea typeface="宋体" panose="02010600030101010101" pitchFamily="2" charset="-122"/>
              </a:rPr>
              <a:t>直线形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0" name="文本框 521219"/>
          <p:cNvSpPr txBox="1"/>
          <p:nvPr/>
        </p:nvSpPr>
        <p:spPr>
          <a:xfrm>
            <a:off x="1127125" y="2381250"/>
            <a:ext cx="3903663" cy="579438"/>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VP=3       </a:t>
            </a:r>
            <a:r>
              <a:rPr lang="zh-CN" altLang="en-US" dirty="0">
                <a:solidFill>
                  <a:schemeClr val="tx1"/>
                </a:solidFill>
                <a:latin typeface="Times New Roman" panose="02020603050405020304" pitchFamily="18" charset="0"/>
                <a:ea typeface="宋体" panose="02010600030101010101" pitchFamily="2" charset="-122"/>
              </a:rPr>
              <a:t>平面三角形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1" name="文本框 521220"/>
          <p:cNvSpPr txBox="1"/>
          <p:nvPr/>
        </p:nvSpPr>
        <p:spPr>
          <a:xfrm>
            <a:off x="1143000" y="3459163"/>
            <a:ext cx="2125980" cy="922020"/>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VP=4       </a:t>
            </a:r>
            <a:r>
              <a:rPr lang="zh-CN" altLang="en-US" dirty="0">
                <a:solidFill>
                  <a:schemeClr val="tx1"/>
                </a:solidFill>
                <a:latin typeface="Times New Roman" panose="02020603050405020304" pitchFamily="18" charset="0"/>
                <a:ea typeface="宋体" panose="02010600030101010101" pitchFamily="2" charset="-122"/>
              </a:rPr>
              <a:t>正四面体</a:t>
            </a:r>
            <a:endParaRPr lang="zh-CN" altLang="en-US" dirty="0">
              <a:solidFill>
                <a:schemeClr val="tx1"/>
              </a:solidFill>
              <a:latin typeface="Times New Roman" panose="02020603050405020304" pitchFamily="18" charset="0"/>
              <a:ea typeface="宋体" panose="02010600030101010101" pitchFamily="2" charset="-122"/>
            </a:endParaRPr>
          </a:p>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                  三角锥形</a:t>
            </a:r>
            <a:endParaRPr lang="zh-CN" altLang="en-US" dirty="0">
              <a:solidFill>
                <a:schemeClr val="tx1"/>
              </a:solidFill>
              <a:latin typeface="Times New Roman" panose="02020603050405020304" pitchFamily="18" charset="0"/>
              <a:ea typeface="宋体" panose="02010600030101010101" pitchFamily="2" charset="-122"/>
            </a:endParaRPr>
          </a:p>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                 </a:t>
            </a:r>
            <a:r>
              <a:rPr lang="en-US" altLang="zh-CN" dirty="0">
                <a:solidFill>
                  <a:schemeClr val="tx1"/>
                </a:solidFill>
                <a:latin typeface="Times New Roman" panose="02020603050405020304" pitchFamily="18" charset="0"/>
                <a:ea typeface="宋体" panose="02010600030101010101" pitchFamily="2" charset="-122"/>
              </a:rPr>
              <a:t>V</a:t>
            </a:r>
            <a:r>
              <a:rPr lang="zh-CN" altLang="en-US" dirty="0">
                <a:solidFill>
                  <a:schemeClr val="tx1"/>
                </a:solidFill>
                <a:latin typeface="Times New Roman" panose="02020603050405020304" pitchFamily="18" charset="0"/>
                <a:ea typeface="宋体" panose="02010600030101010101" pitchFamily="2" charset="-122"/>
              </a:rPr>
              <a:t>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2" name="文本框 521221"/>
          <p:cNvSpPr txBox="1"/>
          <p:nvPr/>
        </p:nvSpPr>
        <p:spPr>
          <a:xfrm>
            <a:off x="1143000" y="4602163"/>
            <a:ext cx="3497263" cy="579437"/>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VP=5       </a:t>
            </a:r>
            <a:r>
              <a:rPr lang="zh-CN" altLang="en-US" dirty="0">
                <a:solidFill>
                  <a:schemeClr val="tx1"/>
                </a:solidFill>
                <a:latin typeface="Times New Roman" panose="02020603050405020304" pitchFamily="18" charset="0"/>
                <a:ea typeface="宋体" panose="02010600030101010101" pitchFamily="2" charset="-122"/>
              </a:rPr>
              <a:t>三角双锥</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3" name="文本框 521222"/>
          <p:cNvSpPr txBox="1"/>
          <p:nvPr/>
        </p:nvSpPr>
        <p:spPr>
          <a:xfrm>
            <a:off x="1143000" y="5668963"/>
            <a:ext cx="3598863" cy="579437"/>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VP=6        </a:t>
            </a:r>
            <a:r>
              <a:rPr lang="zh-CN" altLang="en-US" dirty="0">
                <a:solidFill>
                  <a:schemeClr val="tx1"/>
                </a:solidFill>
                <a:latin typeface="Times New Roman" panose="02020603050405020304" pitchFamily="18" charset="0"/>
                <a:ea typeface="宋体" panose="02010600030101010101" pitchFamily="2" charset="-122"/>
              </a:rPr>
              <a:t>正八面体</a:t>
            </a:r>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521224" name="图片 521223" descr="2dui copy"/>
          <p:cNvPicPr>
            <a:picLocks noChangeAspect="1"/>
          </p:cNvPicPr>
          <p:nvPr/>
        </p:nvPicPr>
        <p:blipFill>
          <a:blip r:embed="rId1"/>
          <a:stretch>
            <a:fillRect/>
          </a:stretch>
        </p:blipFill>
        <p:spPr>
          <a:xfrm>
            <a:off x="4953000" y="1219200"/>
            <a:ext cx="1524000" cy="730250"/>
          </a:xfrm>
          <a:prstGeom prst="rect">
            <a:avLst/>
          </a:prstGeom>
          <a:noFill/>
          <a:ln w="9525">
            <a:noFill/>
          </a:ln>
        </p:spPr>
      </p:pic>
      <p:pic>
        <p:nvPicPr>
          <p:cNvPr id="521225" name="图片 521224" descr="3dui copy"/>
          <p:cNvPicPr>
            <a:picLocks noChangeAspect="1"/>
          </p:cNvPicPr>
          <p:nvPr/>
        </p:nvPicPr>
        <p:blipFill>
          <a:blip r:embed="rId2"/>
          <a:stretch>
            <a:fillRect/>
          </a:stretch>
        </p:blipFill>
        <p:spPr>
          <a:xfrm>
            <a:off x="6781800" y="1865313"/>
            <a:ext cx="1490663" cy="1411287"/>
          </a:xfrm>
          <a:prstGeom prst="rect">
            <a:avLst/>
          </a:prstGeom>
          <a:noFill/>
          <a:ln w="9525">
            <a:noFill/>
          </a:ln>
        </p:spPr>
      </p:pic>
      <p:pic>
        <p:nvPicPr>
          <p:cNvPr id="521226" name="图片 521225" descr="4dui copy"/>
          <p:cNvPicPr>
            <a:picLocks noChangeAspect="1"/>
          </p:cNvPicPr>
          <p:nvPr/>
        </p:nvPicPr>
        <p:blipFill>
          <a:blip r:embed="rId3"/>
          <a:stretch>
            <a:fillRect/>
          </a:stretch>
        </p:blipFill>
        <p:spPr>
          <a:xfrm>
            <a:off x="5035550" y="2895600"/>
            <a:ext cx="1466850" cy="1524000"/>
          </a:xfrm>
          <a:prstGeom prst="rect">
            <a:avLst/>
          </a:prstGeom>
          <a:noFill/>
          <a:ln w="9525">
            <a:noFill/>
          </a:ln>
        </p:spPr>
      </p:pic>
      <p:pic>
        <p:nvPicPr>
          <p:cNvPr id="521227" name="图片 521226" descr="5dui copy"/>
          <p:cNvPicPr>
            <a:picLocks noChangeAspect="1"/>
          </p:cNvPicPr>
          <p:nvPr/>
        </p:nvPicPr>
        <p:blipFill>
          <a:blip r:embed="rId4"/>
          <a:stretch>
            <a:fillRect/>
          </a:stretch>
        </p:blipFill>
        <p:spPr>
          <a:xfrm>
            <a:off x="6848475" y="4038600"/>
            <a:ext cx="1381125" cy="1600200"/>
          </a:xfrm>
          <a:prstGeom prst="rect">
            <a:avLst/>
          </a:prstGeom>
          <a:noFill/>
          <a:ln w="9525">
            <a:noFill/>
          </a:ln>
        </p:spPr>
      </p:pic>
      <p:pic>
        <p:nvPicPr>
          <p:cNvPr id="521228" name="图片 521227" descr="6dui copy"/>
          <p:cNvPicPr>
            <a:picLocks noChangeAspect="1"/>
          </p:cNvPicPr>
          <p:nvPr/>
        </p:nvPicPr>
        <p:blipFill>
          <a:blip r:embed="rId5"/>
          <a:stretch>
            <a:fillRect/>
          </a:stretch>
        </p:blipFill>
        <p:spPr>
          <a:xfrm>
            <a:off x="5194300" y="5029200"/>
            <a:ext cx="1382713" cy="1676400"/>
          </a:xfrm>
          <a:prstGeom prst="rect">
            <a:avLst/>
          </a:prstGeom>
          <a:noFill/>
          <a:ln w="9525">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1219">
                                            <p:txEl>
                                              <p:charRg st="4294967295" end="4294967295"/>
                                            </p:txEl>
                                          </p:spTgt>
                                        </p:tgtEl>
                                        <p:attrNameLst>
                                          <p:attrName>style.visibility</p:attrName>
                                        </p:attrNameLst>
                                      </p:cBhvr>
                                      <p:to>
                                        <p:strVal val="visible"/>
                                      </p:to>
                                    </p:set>
                                    <p:animEffect transition="in" filter="wipe(left)">
                                      <p:cBhvr>
                                        <p:cTn id="7" dur="500"/>
                                        <p:tgtEl>
                                          <p:spTgt spid="521219">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1219">
                                            <p:txEl>
                                              <p:charRg st="0" end="14"/>
                                            </p:txEl>
                                          </p:spTgt>
                                        </p:tgtEl>
                                        <p:attrNameLst>
                                          <p:attrName>style.visibility</p:attrName>
                                        </p:attrNameLst>
                                      </p:cBhvr>
                                      <p:to>
                                        <p:strVal val="visible"/>
                                      </p:to>
                                    </p:set>
                                    <p:animEffect transition="in" filter="wipe(left)">
                                      <p:cBhvr>
                                        <p:cTn id="12" dur="500"/>
                                        <p:tgtEl>
                                          <p:spTgt spid="521219">
                                            <p:txEl>
                                              <p:charRg st="0"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21224"/>
                                        </p:tgtEl>
                                        <p:attrNameLst>
                                          <p:attrName>style.visibility</p:attrName>
                                        </p:attrNameLst>
                                      </p:cBhvr>
                                      <p:to>
                                        <p:strVal val="visible"/>
                                      </p:to>
                                    </p:set>
                                    <p:animEffect transition="in" filter="box(out)">
                                      <p:cBhvr>
                                        <p:cTn id="17" dur="500"/>
                                        <p:tgtEl>
                                          <p:spTgt spid="5212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1220">
                                            <p:txEl>
                                              <p:charRg st="0" end="17"/>
                                            </p:txEl>
                                          </p:spTgt>
                                        </p:tgtEl>
                                        <p:attrNameLst>
                                          <p:attrName>style.visibility</p:attrName>
                                        </p:attrNameLst>
                                      </p:cBhvr>
                                      <p:to>
                                        <p:strVal val="visible"/>
                                      </p:to>
                                    </p:set>
                                    <p:animEffect transition="in" filter="wipe(left)">
                                      <p:cBhvr>
                                        <p:cTn id="22" dur="500"/>
                                        <p:tgtEl>
                                          <p:spTgt spid="521220">
                                            <p:txEl>
                                              <p:charRg st="0" end="1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21225"/>
                                        </p:tgtEl>
                                        <p:attrNameLst>
                                          <p:attrName>style.visibility</p:attrName>
                                        </p:attrNameLst>
                                      </p:cBhvr>
                                      <p:to>
                                        <p:strVal val="visible"/>
                                      </p:to>
                                    </p:set>
                                    <p:animEffect transition="in" filter="box(out)">
                                      <p:cBhvr>
                                        <p:cTn id="27" dur="500"/>
                                        <p:tgtEl>
                                          <p:spTgt spid="5212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1221">
                                            <p:txEl>
                                              <p:charRg st="0" end="16"/>
                                            </p:txEl>
                                          </p:spTgt>
                                        </p:tgtEl>
                                        <p:attrNameLst>
                                          <p:attrName>style.visibility</p:attrName>
                                        </p:attrNameLst>
                                      </p:cBhvr>
                                      <p:to>
                                        <p:strVal val="visible"/>
                                      </p:to>
                                    </p:set>
                                    <p:animEffect transition="in" filter="wipe(left)">
                                      <p:cBhvr>
                                        <p:cTn id="32" dur="500"/>
                                        <p:tgtEl>
                                          <p:spTgt spid="521221">
                                            <p:txEl>
                                              <p:charRg st="0"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1221">
                                            <p:txEl>
                                              <p:charRg st="1" end="1"/>
                                            </p:txEl>
                                          </p:spTgt>
                                        </p:tgtEl>
                                        <p:attrNameLst>
                                          <p:attrName>style.visibility</p:attrName>
                                        </p:attrNameLst>
                                      </p:cBhvr>
                                      <p:to>
                                        <p:strVal val="visible"/>
                                      </p:to>
                                    </p:set>
                                    <p:animEffect transition="in" filter="wipe(left)">
                                      <p:cBhvr>
                                        <p:cTn id="37" dur="500"/>
                                        <p:tgtEl>
                                          <p:spTgt spid="521221">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1221">
                                            <p:txEl>
                                              <p:charRg st="2" end="2"/>
                                            </p:txEl>
                                          </p:spTgt>
                                        </p:tgtEl>
                                        <p:attrNameLst>
                                          <p:attrName>style.visibility</p:attrName>
                                        </p:attrNameLst>
                                      </p:cBhvr>
                                      <p:to>
                                        <p:strVal val="visible"/>
                                      </p:to>
                                    </p:set>
                                    <p:animEffect transition="in" filter="wipe(left)">
                                      <p:cBhvr>
                                        <p:cTn id="42" dur="500"/>
                                        <p:tgtEl>
                                          <p:spTgt spid="521221">
                                            <p:txEl>
                                              <p:char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521226"/>
                                        </p:tgtEl>
                                        <p:attrNameLst>
                                          <p:attrName>style.visibility</p:attrName>
                                        </p:attrNameLst>
                                      </p:cBhvr>
                                      <p:to>
                                        <p:strVal val="visible"/>
                                      </p:to>
                                    </p:set>
                                    <p:animEffect transition="in" filter="box(out)">
                                      <p:cBhvr>
                                        <p:cTn id="47" dur="500"/>
                                        <p:tgtEl>
                                          <p:spTgt spid="5212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1222">
                                            <p:txEl>
                                              <p:charRg st="0" end="16"/>
                                            </p:txEl>
                                          </p:spTgt>
                                        </p:tgtEl>
                                        <p:attrNameLst>
                                          <p:attrName>style.visibility</p:attrName>
                                        </p:attrNameLst>
                                      </p:cBhvr>
                                      <p:to>
                                        <p:strVal val="visible"/>
                                      </p:to>
                                    </p:set>
                                    <p:animEffect transition="in" filter="wipe(left)">
                                      <p:cBhvr>
                                        <p:cTn id="52" dur="500"/>
                                        <p:tgtEl>
                                          <p:spTgt spid="521222">
                                            <p:txEl>
                                              <p:charRg st="0"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nodeType="clickEffect">
                                  <p:stCondLst>
                                    <p:cond delay="0"/>
                                  </p:stCondLst>
                                  <p:childTnLst>
                                    <p:set>
                                      <p:cBhvr>
                                        <p:cTn id="56" dur="1" fill="hold">
                                          <p:stCondLst>
                                            <p:cond delay="0"/>
                                          </p:stCondLst>
                                        </p:cTn>
                                        <p:tgtEl>
                                          <p:spTgt spid="521227"/>
                                        </p:tgtEl>
                                        <p:attrNameLst>
                                          <p:attrName>style.visibility</p:attrName>
                                        </p:attrNameLst>
                                      </p:cBhvr>
                                      <p:to>
                                        <p:strVal val="visible"/>
                                      </p:to>
                                    </p:set>
                                    <p:animEffect transition="in" filter="box(out)">
                                      <p:cBhvr>
                                        <p:cTn id="57" dur="500"/>
                                        <p:tgtEl>
                                          <p:spTgt spid="5212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1223">
                                            <p:txEl>
                                              <p:charRg st="0" end="17"/>
                                            </p:txEl>
                                          </p:spTgt>
                                        </p:tgtEl>
                                        <p:attrNameLst>
                                          <p:attrName>style.visibility</p:attrName>
                                        </p:attrNameLst>
                                      </p:cBhvr>
                                      <p:to>
                                        <p:strVal val="visible"/>
                                      </p:to>
                                    </p:set>
                                    <p:animEffect transition="in" filter="wipe(left)">
                                      <p:cBhvr>
                                        <p:cTn id="62" dur="500"/>
                                        <p:tgtEl>
                                          <p:spTgt spid="521223">
                                            <p:txEl>
                                              <p:charRg st="0"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nodeType="clickEffect">
                                  <p:stCondLst>
                                    <p:cond delay="0"/>
                                  </p:stCondLst>
                                  <p:childTnLst>
                                    <p:set>
                                      <p:cBhvr>
                                        <p:cTn id="66" dur="1" fill="hold">
                                          <p:stCondLst>
                                            <p:cond delay="0"/>
                                          </p:stCondLst>
                                        </p:cTn>
                                        <p:tgtEl>
                                          <p:spTgt spid="521228"/>
                                        </p:tgtEl>
                                        <p:attrNameLst>
                                          <p:attrName>style.visibility</p:attrName>
                                        </p:attrNameLst>
                                      </p:cBhvr>
                                      <p:to>
                                        <p:strVal val="visible"/>
                                      </p:to>
                                    </p:set>
                                    <p:animEffect transition="in" filter="box(out)">
                                      <p:cBhvr>
                                        <p:cTn id="67" dur="500"/>
                                        <p:tgtEl>
                                          <p:spTgt spid="521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P spid="521220" grpId="0" build="p"/>
      <p:bldP spid="521221" grpId="0" build="p"/>
      <p:bldP spid="521222" grpId="0" build="p"/>
      <p:bldP spid="5212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矩形 144385"/>
          <p:cNvSpPr/>
          <p:nvPr/>
        </p:nvSpPr>
        <p:spPr>
          <a:xfrm>
            <a:off x="2514600" y="304800"/>
            <a:ext cx="4781550" cy="896938"/>
          </a:xfrm>
          <a:solidFill>
            <a:srgbClr val="FFFFFF"/>
          </a:solidFill>
          <a:ln w="9525">
            <a:noFill/>
          </a:ln>
        </p:spPr>
        <p:txBody>
          <a:bodyPr/>
          <a:lstStyle>
            <a:lvl1pPr marL="0" lvl="0" indent="0" algn="l"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r>
              <a:rPr lang="en-US" altLang="zh-CN" sz="6000" b="1" dirty="0">
                <a:solidFill>
                  <a:schemeClr val="tx1"/>
                </a:solidFill>
                <a:latin typeface="Times New Roman" panose="02020603050405020304" pitchFamily="18" charset="0"/>
                <a:ea typeface="楷体_GB2312" pitchFamily="49" charset="-122"/>
              </a:rPr>
              <a:t> </a:t>
            </a:r>
            <a:r>
              <a:rPr lang="zh-CN" altLang="en-US" sz="6000" b="1" dirty="0">
                <a:solidFill>
                  <a:srgbClr val="FF3300"/>
                </a:solidFill>
                <a:latin typeface="Times New Roman" panose="02020603050405020304" pitchFamily="18" charset="0"/>
                <a:ea typeface="楷体_GB2312" pitchFamily="49" charset="-122"/>
              </a:rPr>
              <a:t>手性分子</a:t>
            </a:r>
            <a:endParaRPr lang="zh-CN" altLang="en-US" sz="6000" b="1" dirty="0">
              <a:solidFill>
                <a:srgbClr val="FF3300"/>
              </a:solidFill>
              <a:latin typeface="宋体" panose="02010600030101010101" pitchFamily="2" charset="-122"/>
              <a:ea typeface="楷体_GB2312" pitchFamily="49" charset="-122"/>
            </a:endParaRPr>
          </a:p>
        </p:txBody>
      </p:sp>
      <p:grpSp>
        <p:nvGrpSpPr>
          <p:cNvPr id="144387" name="组合 144386"/>
          <p:cNvGrpSpPr/>
          <p:nvPr/>
        </p:nvGrpSpPr>
        <p:grpSpPr>
          <a:xfrm>
            <a:off x="331788" y="1554163"/>
            <a:ext cx="8507412" cy="4922837"/>
            <a:chOff x="108" y="672"/>
            <a:chExt cx="5359" cy="3101"/>
          </a:xfrm>
        </p:grpSpPr>
        <p:pic>
          <p:nvPicPr>
            <p:cNvPr id="144388" name="图片 144387" descr="T2-39左手和右手不能叠合"/>
            <p:cNvPicPr>
              <a:picLocks noChangeAspect="1"/>
            </p:cNvPicPr>
            <p:nvPr/>
          </p:nvPicPr>
          <p:blipFill>
            <a:blip r:embed="rId1"/>
            <a:stretch>
              <a:fillRect/>
            </a:stretch>
          </p:blipFill>
          <p:spPr>
            <a:xfrm>
              <a:off x="120" y="672"/>
              <a:ext cx="2019" cy="2496"/>
            </a:xfrm>
            <a:prstGeom prst="rect">
              <a:avLst/>
            </a:prstGeom>
            <a:noFill/>
            <a:ln w="9525">
              <a:noFill/>
            </a:ln>
          </p:spPr>
        </p:pic>
        <p:pic>
          <p:nvPicPr>
            <p:cNvPr id="144389" name="图片 144388" descr="左右手互为镜像"/>
            <p:cNvPicPr/>
            <p:nvPr/>
          </p:nvPicPr>
          <p:blipFill>
            <a:blip r:embed="rId2"/>
            <a:stretch>
              <a:fillRect/>
            </a:stretch>
          </p:blipFill>
          <p:spPr>
            <a:xfrm>
              <a:off x="2640" y="720"/>
              <a:ext cx="2827" cy="2497"/>
            </a:xfrm>
            <a:prstGeom prst="rect">
              <a:avLst/>
            </a:prstGeom>
            <a:noFill/>
            <a:ln w="9525">
              <a:noFill/>
            </a:ln>
          </p:spPr>
        </p:pic>
        <p:sp>
          <p:nvSpPr>
            <p:cNvPr id="144390" name="文本框 144389"/>
            <p:cNvSpPr txBox="1"/>
            <p:nvPr/>
          </p:nvSpPr>
          <p:spPr>
            <a:xfrm>
              <a:off x="108" y="3408"/>
              <a:ext cx="5316" cy="365"/>
            </a:xfrm>
            <a:prstGeom prst="rect">
              <a:avLst/>
            </a:prstGeom>
            <a:noFill/>
            <a:ln w="9525">
              <a:noFill/>
            </a:ln>
          </p:spPr>
          <p:txBody>
            <a:bodyPr>
              <a:spAutoFit/>
            </a:bodyPr>
            <a:p>
              <a:pPr>
                <a:spcBef>
                  <a:spcPct val="50000"/>
                </a:spcBef>
              </a:pPr>
              <a:r>
                <a:rPr lang="zh-CN" altLang="en-US" sz="3200" b="1" dirty="0">
                  <a:solidFill>
                    <a:srgbClr val="FF0066"/>
                  </a:solidFill>
                  <a:latin typeface="黑体" panose="02010609060101010101" pitchFamily="2" charset="-122"/>
                  <a:ea typeface="黑体" panose="02010609060101010101" pitchFamily="2" charset="-122"/>
                </a:rPr>
                <a:t>左手和右手不能重叠      左右手互为镜像</a:t>
              </a:r>
              <a:endParaRPr lang="zh-CN" altLang="en-US" sz="3200" b="1">
                <a:solidFill>
                  <a:srgbClr val="FF0066"/>
                </a:solidFill>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wipe(up)">
                                      <p:cBhvr>
                                        <p:cTn id="7" dur="5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5410" name="图片 145409" descr="T2-38互为镜像的两个分子"/>
          <p:cNvPicPr>
            <a:picLocks noChangeAspect="1"/>
          </p:cNvPicPr>
          <p:nvPr/>
        </p:nvPicPr>
        <p:blipFill>
          <a:blip r:embed="rId1"/>
          <a:stretch>
            <a:fillRect/>
          </a:stretch>
        </p:blipFill>
        <p:spPr>
          <a:xfrm>
            <a:off x="609600" y="990600"/>
            <a:ext cx="8077200" cy="4133850"/>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文本框 146433"/>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手性异构体和手性分子</a:t>
            </a:r>
            <a:endParaRPr lang="zh-CN" altLang="en-US" sz="5400" b="1" dirty="0">
              <a:solidFill>
                <a:schemeClr val="folHlink"/>
              </a:solidFill>
              <a:latin typeface="Tahoma" panose="020B0604030504040204" pitchFamily="34" charset="0"/>
              <a:ea typeface="楷体_GB2312" pitchFamily="49" charset="-122"/>
            </a:endParaRPr>
          </a:p>
        </p:txBody>
      </p:sp>
      <p:sp>
        <p:nvSpPr>
          <p:cNvPr id="146435" name="文本框 146434"/>
          <p:cNvSpPr txBox="1"/>
          <p:nvPr/>
        </p:nvSpPr>
        <p:spPr>
          <a:xfrm>
            <a:off x="42863" y="1447800"/>
            <a:ext cx="8991600" cy="2838450"/>
          </a:xfrm>
          <a:prstGeom prst="rect">
            <a:avLst/>
          </a:prstGeom>
          <a:noFill/>
          <a:ln w="9525">
            <a:noFill/>
          </a:ln>
        </p:spPr>
        <p:txBody>
          <a:bodyPr>
            <a:spAutoFit/>
          </a:bodyPr>
          <a:p>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如果一对分子，它们的组成和原子的排列方式完全相同，但如同左手和右手一样互为镜像，在三维空间里不能重叠，这对分子互称手性异构体。有手性异构体的分子称为手性分子</a:t>
            </a:r>
            <a:endParaRPr lang="zh-CN" altLang="en-US" sz="3600" b="1">
              <a:latin typeface="Times New Roman" panose="02020603050405020304" pitchFamily="18" charset="0"/>
            </a:endParaRPr>
          </a:p>
        </p:txBody>
      </p:sp>
      <p:sp>
        <p:nvSpPr>
          <p:cNvPr id="146436" name="文本框 146435"/>
          <p:cNvSpPr txBox="1"/>
          <p:nvPr/>
        </p:nvSpPr>
        <p:spPr>
          <a:xfrm>
            <a:off x="209550" y="4343400"/>
            <a:ext cx="8763000" cy="2197100"/>
          </a:xfrm>
          <a:prstGeom prst="rect">
            <a:avLst/>
          </a:prstGeom>
          <a:noFill/>
          <a:ln w="9525">
            <a:noFill/>
          </a:ln>
        </p:spPr>
        <p:txBody>
          <a:bodyPr lIns="0" tIns="0" rIns="0" bIns="0">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当四个不同的原子或基团连接在碳原子上时，形成的化合物存在手性异构体。其中，连接四个不同的原子或基团的碳原子称为手性碳原子。</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box(in)">
                                      <p:cBhvr>
                                        <p:cTn id="7" dur="5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ox(in)">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框 147457"/>
          <p:cNvSpPr txBox="1"/>
          <p:nvPr/>
        </p:nvSpPr>
        <p:spPr>
          <a:xfrm>
            <a:off x="304800" y="1066800"/>
            <a:ext cx="8228013" cy="4238625"/>
          </a:xfrm>
          <a:prstGeom prst="rect">
            <a:avLst/>
          </a:prstGeom>
          <a:noFill/>
          <a:ln w="9525">
            <a:noFill/>
          </a:ln>
        </p:spPr>
        <p:txBody>
          <a:bodyPr>
            <a:spAutoFit/>
          </a:bodyPr>
          <a:p>
            <a:pPr>
              <a:spcBef>
                <a:spcPct val="50000"/>
              </a:spcBef>
            </a:pPr>
            <a:r>
              <a:rPr lang="en-US" altLang="zh-CN" sz="3200" b="1" dirty="0">
                <a:latin typeface="Times New Roman" panose="02020603050405020304" pitchFamily="18" charset="0"/>
                <a:ea typeface="黑体" panose="02010609060101010101" pitchFamily="2" charset="-122"/>
              </a:rPr>
              <a:t>1</a:t>
            </a:r>
            <a:r>
              <a:rPr lang="zh-CN" altLang="en-US" sz="3200" b="1" dirty="0">
                <a:latin typeface="Times New Roman" panose="02020603050405020304" pitchFamily="18" charset="0"/>
                <a:ea typeface="黑体" panose="02010609060101010101" pitchFamily="2" charset="-122"/>
              </a:rPr>
              <a:t>．下列化合物中含有手性碳原子的是</a:t>
            </a:r>
            <a:r>
              <a:rPr lang="zh-CN" altLang="pt-BR" sz="3200" b="1" dirty="0">
                <a:latin typeface="Times New Roman" panose="02020603050405020304" pitchFamily="18" charset="0"/>
                <a:ea typeface="黑体" panose="02010609060101010101" pitchFamily="2" charset="-122"/>
              </a:rPr>
              <a:t>(       )</a:t>
            </a:r>
            <a:endParaRPr lang="zh-CN" altLang="pt-BR" sz="3200" b="1" dirty="0">
              <a:latin typeface="Times New Roman" panose="02020603050405020304" pitchFamily="18" charset="0"/>
              <a:ea typeface="黑体" panose="02010609060101010101" pitchFamily="2" charset="-122"/>
            </a:endParaRPr>
          </a:p>
          <a:p>
            <a:pPr>
              <a:spcBef>
                <a:spcPct val="50000"/>
              </a:spcBef>
            </a:pPr>
            <a:endParaRPr lang="pt-BR" altLang="zh-CN" sz="3200" b="1" dirty="0">
              <a:latin typeface="Times New Roman" panose="02020603050405020304" pitchFamily="18" charset="0"/>
              <a:ea typeface="黑体" panose="02010609060101010101" pitchFamily="2" charset="-122"/>
            </a:endParaRPr>
          </a:p>
          <a:p>
            <a:pPr>
              <a:spcBef>
                <a:spcPct val="50000"/>
              </a:spcBef>
            </a:pPr>
            <a:r>
              <a:rPr lang="pt-BR" altLang="zh-CN" sz="3200" b="1" dirty="0">
                <a:latin typeface="Times New Roman" panose="02020603050405020304" pitchFamily="18" charset="0"/>
                <a:ea typeface="黑体" panose="02010609060101010101" pitchFamily="2" charset="-122"/>
              </a:rPr>
              <a:t>A.CCl</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F</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                B.CH</a:t>
            </a:r>
            <a:r>
              <a:rPr lang="pt-BR" altLang="zh-CN" sz="3200" b="1" baseline="-25000" dirty="0">
                <a:latin typeface="Times New Roman" panose="02020603050405020304" pitchFamily="18" charset="0"/>
                <a:ea typeface="黑体" panose="02010609060101010101" pitchFamily="2" charset="-122"/>
              </a:rPr>
              <a:t>3</a:t>
            </a:r>
            <a:r>
              <a:rPr lang="pt-BR" altLang="zh-CN" sz="3200" b="1" dirty="0">
                <a:latin typeface="Times New Roman" panose="02020603050405020304" pitchFamily="18" charset="0"/>
                <a:ea typeface="黑体" panose="02010609060101010101" pitchFamily="2" charset="-122"/>
              </a:rPr>
              <a:t>—CH—COOH</a:t>
            </a:r>
            <a:endParaRPr lang="pt-BR" altLang="zh-CN" sz="3200" b="1" dirty="0">
              <a:latin typeface="Times New Roman" panose="02020603050405020304" pitchFamily="18" charset="0"/>
              <a:ea typeface="黑体" panose="02010609060101010101" pitchFamily="2" charset="-122"/>
            </a:endParaRPr>
          </a:p>
          <a:p>
            <a:pPr>
              <a:spcBef>
                <a:spcPct val="50000"/>
              </a:spcBef>
            </a:pPr>
            <a:endParaRPr lang="pt-BR" altLang="zh-CN" sz="3200" b="1" dirty="0">
              <a:latin typeface="Times New Roman" panose="02020603050405020304" pitchFamily="18" charset="0"/>
              <a:ea typeface="黑体" panose="02010609060101010101" pitchFamily="2" charset="-122"/>
            </a:endParaRPr>
          </a:p>
          <a:p>
            <a:pPr>
              <a:spcBef>
                <a:spcPct val="50000"/>
              </a:spcBef>
            </a:pPr>
            <a:r>
              <a:rPr lang="pt-BR" altLang="zh-CN" sz="3200" b="1" dirty="0">
                <a:latin typeface="Times New Roman" panose="02020603050405020304" pitchFamily="18" charset="0"/>
                <a:ea typeface="黑体" panose="02010609060101010101" pitchFamily="2" charset="-122"/>
              </a:rPr>
              <a:t>C.CH</a:t>
            </a:r>
            <a:r>
              <a:rPr lang="pt-BR" altLang="zh-CN" sz="3200" b="1" baseline="-25000" dirty="0">
                <a:latin typeface="Times New Roman" panose="02020603050405020304" pitchFamily="18" charset="0"/>
                <a:ea typeface="黑体" panose="02010609060101010101" pitchFamily="2" charset="-122"/>
              </a:rPr>
              <a:t>3</a:t>
            </a: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      D.CH—OH</a:t>
            </a:r>
            <a:r>
              <a:rPr lang="zh-CN" altLang="en-US" sz="3200" b="1">
                <a:latin typeface="Times New Roman" panose="02020603050405020304" pitchFamily="18" charset="0"/>
                <a:ea typeface="黑体" panose="02010609060101010101" pitchFamily="2" charset="-122"/>
              </a:rPr>
              <a:t> </a:t>
            </a:r>
            <a:endParaRPr lang="zh-CN" altLang="en-US" sz="3200" b="1">
              <a:latin typeface="Times New Roman" panose="02020603050405020304" pitchFamily="18" charset="0"/>
              <a:ea typeface="黑体" panose="02010609060101010101" pitchFamily="2" charset="-122"/>
            </a:endParaRPr>
          </a:p>
          <a:p>
            <a:pPr>
              <a:spcBef>
                <a:spcPct val="50000"/>
              </a:spcBef>
            </a:pPr>
            <a:endParaRPr lang="zh-CN" altLang="en-US" sz="3200" b="1">
              <a:latin typeface="Times New Roman" panose="02020603050405020304" pitchFamily="18" charset="0"/>
              <a:ea typeface="黑体" panose="02010609060101010101" pitchFamily="2" charset="-122"/>
            </a:endParaRPr>
          </a:p>
        </p:txBody>
      </p:sp>
      <p:grpSp>
        <p:nvGrpSpPr>
          <p:cNvPr id="147459" name="组合 147458"/>
          <p:cNvGrpSpPr/>
          <p:nvPr/>
        </p:nvGrpSpPr>
        <p:grpSpPr>
          <a:xfrm>
            <a:off x="3886200" y="1676400"/>
            <a:ext cx="3429000" cy="3703638"/>
            <a:chOff x="2448" y="1056"/>
            <a:chExt cx="2160" cy="2333"/>
          </a:xfrm>
        </p:grpSpPr>
        <p:sp>
          <p:nvSpPr>
            <p:cNvPr id="147460" name="直接连接符 147459"/>
            <p:cNvSpPr/>
            <p:nvPr/>
          </p:nvSpPr>
          <p:spPr>
            <a:xfrm flipV="1">
              <a:off x="3360" y="1344"/>
              <a:ext cx="0" cy="288"/>
            </a:xfrm>
            <a:prstGeom prst="line">
              <a:avLst/>
            </a:prstGeom>
            <a:ln w="28575" cap="flat" cmpd="sng">
              <a:solidFill>
                <a:schemeClr val="tx1"/>
              </a:solidFill>
              <a:prstDash val="solid"/>
              <a:headEnd type="none" w="med" len="med"/>
              <a:tailEnd type="none" w="med" len="med"/>
            </a:ln>
          </p:spPr>
        </p:sp>
        <p:sp>
          <p:nvSpPr>
            <p:cNvPr id="147461" name="直接连接符 147460"/>
            <p:cNvSpPr/>
            <p:nvPr/>
          </p:nvSpPr>
          <p:spPr>
            <a:xfrm flipV="1">
              <a:off x="2592" y="2832"/>
              <a:ext cx="0" cy="288"/>
            </a:xfrm>
            <a:prstGeom prst="line">
              <a:avLst/>
            </a:prstGeom>
            <a:ln w="28575" cap="flat" cmpd="sng">
              <a:solidFill>
                <a:schemeClr val="tx1"/>
              </a:solidFill>
              <a:prstDash val="solid"/>
              <a:headEnd type="none" w="med" len="med"/>
              <a:tailEnd type="none" w="med" len="med"/>
            </a:ln>
          </p:spPr>
        </p:sp>
        <p:sp>
          <p:nvSpPr>
            <p:cNvPr id="147462" name="直接连接符 147461"/>
            <p:cNvSpPr/>
            <p:nvPr/>
          </p:nvSpPr>
          <p:spPr>
            <a:xfrm flipV="1">
              <a:off x="2592" y="2256"/>
              <a:ext cx="0" cy="288"/>
            </a:xfrm>
            <a:prstGeom prst="line">
              <a:avLst/>
            </a:prstGeom>
            <a:ln w="28575" cap="flat" cmpd="sng">
              <a:solidFill>
                <a:schemeClr val="tx1"/>
              </a:solidFill>
              <a:prstDash val="solid"/>
              <a:headEnd type="none" w="med" len="med"/>
              <a:tailEnd type="none" w="med" len="med"/>
            </a:ln>
          </p:spPr>
        </p:sp>
        <p:sp>
          <p:nvSpPr>
            <p:cNvPr id="147463" name="文本框 147462"/>
            <p:cNvSpPr txBox="1"/>
            <p:nvPr/>
          </p:nvSpPr>
          <p:spPr>
            <a:xfrm>
              <a:off x="2448" y="1920"/>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sp>
          <p:nvSpPr>
            <p:cNvPr id="147464" name="文本框 147463"/>
            <p:cNvSpPr txBox="1"/>
            <p:nvPr/>
          </p:nvSpPr>
          <p:spPr>
            <a:xfrm>
              <a:off x="2448" y="3024"/>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sp>
          <p:nvSpPr>
            <p:cNvPr id="147465" name="文本框 147464"/>
            <p:cNvSpPr txBox="1"/>
            <p:nvPr/>
          </p:nvSpPr>
          <p:spPr>
            <a:xfrm>
              <a:off x="3216" y="1056"/>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grpSp>
      <p:sp>
        <p:nvSpPr>
          <p:cNvPr id="147466" name="椭圆 147465"/>
          <p:cNvSpPr/>
          <p:nvPr/>
        </p:nvSpPr>
        <p:spPr>
          <a:xfrm>
            <a:off x="5046663" y="2565400"/>
            <a:ext cx="504825" cy="576263"/>
          </a:xfrm>
          <a:prstGeom prst="ellipse">
            <a:avLst/>
          </a:prstGeom>
          <a:noFill/>
          <a:ln w="57150" cap="flat" cmpd="sng">
            <a:solidFill>
              <a:srgbClr val="FF0000"/>
            </a:solidFill>
            <a:prstDash val="sysDot"/>
            <a:headEnd type="none" w="med" len="med"/>
            <a:tailEnd type="none" w="med" len="med"/>
          </a:ln>
        </p:spPr>
        <p:txBody>
          <a:bodyPr wrap="none" anchor="ctr"/>
          <a:p>
            <a:pPr algn="ctr"/>
            <a:endParaRPr sz="2400" dirty="0">
              <a:solidFill>
                <a:srgbClr val="FF0000"/>
              </a:solidFill>
              <a:latin typeface="Times New Roman" panose="02020603050405020304" pitchFamily="18" charset="0"/>
            </a:endParaRPr>
          </a:p>
        </p:txBody>
      </p:sp>
      <p:sp>
        <p:nvSpPr>
          <p:cNvPr id="147467" name="文本框 147466"/>
          <p:cNvSpPr txBox="1"/>
          <p:nvPr/>
        </p:nvSpPr>
        <p:spPr>
          <a:xfrm>
            <a:off x="7380288" y="1052513"/>
            <a:ext cx="649287" cy="762000"/>
          </a:xfrm>
          <a:prstGeom prst="rect">
            <a:avLst/>
          </a:prstGeom>
          <a:noFill/>
          <a:ln w="9525">
            <a:noFill/>
          </a:ln>
        </p:spPr>
        <p:txBody>
          <a:bodyPr>
            <a:spAutoFit/>
          </a:bodyPr>
          <a:p>
            <a:pPr>
              <a:spcBef>
                <a:spcPct val="50000"/>
              </a:spcBef>
            </a:pPr>
            <a:r>
              <a:rPr lang="en-US" altLang="zh-CN" sz="4400" b="1">
                <a:solidFill>
                  <a:srgbClr val="FF0000"/>
                </a:solidFill>
                <a:latin typeface="Times New Roman" panose="02020603050405020304" pitchFamily="18" charset="0"/>
              </a:rPr>
              <a:t>B</a:t>
            </a:r>
            <a:endParaRPr lang="en-US" altLang="zh-CN" sz="4400" b="1">
              <a:solidFill>
                <a:srgbClr val="FF0000"/>
              </a:solidFill>
              <a:latin typeface="Times New Roman" panose="02020603050405020304" pitchFamily="18" charset="0"/>
            </a:endParaRPr>
          </a:p>
        </p:txBody>
      </p:sp>
      <p:sp>
        <p:nvSpPr>
          <p:cNvPr id="147468" name="文本框 147467"/>
          <p:cNvSpPr txBox="1"/>
          <p:nvPr/>
        </p:nvSpPr>
        <p:spPr>
          <a:xfrm>
            <a:off x="0" y="0"/>
            <a:ext cx="3429000" cy="1006475"/>
          </a:xfrm>
          <a:prstGeom prst="rect">
            <a:avLst/>
          </a:prstGeom>
          <a:solidFill>
            <a:srgbClr val="FF0000"/>
          </a:solidFill>
          <a:ln w="9525">
            <a:noFill/>
          </a:ln>
        </p:spPr>
        <p:txBody>
          <a:bodyPr>
            <a:spAutoFit/>
          </a:bodyPr>
          <a:p>
            <a:pPr>
              <a:spcBef>
                <a:spcPct val="50000"/>
              </a:spcBef>
            </a:pPr>
            <a:r>
              <a:rPr lang="zh-CN" altLang="en-US" sz="6000" b="1" dirty="0">
                <a:solidFill>
                  <a:srgbClr val="FFFF00"/>
                </a:solidFill>
                <a:latin typeface="Arial" panose="020B0604020202020204" pitchFamily="34" charset="0"/>
                <a:ea typeface="楷体_GB2312" pitchFamily="49" charset="-122"/>
              </a:rPr>
              <a:t>课堂练习</a:t>
            </a:r>
            <a:endParaRPr lang="zh-CN" altLang="en-US" sz="6000" b="1" dirty="0">
              <a:solidFill>
                <a:srgbClr val="FFFF00"/>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66"/>
                                        </p:tgtEl>
                                        <p:attrNameLst>
                                          <p:attrName>style.visibility</p:attrName>
                                        </p:attrNameLst>
                                      </p:cBhvr>
                                      <p:to>
                                        <p:strVal val="visible"/>
                                      </p:to>
                                    </p:set>
                                    <p:animEffect transition="in" filter="box(in)">
                                      <p:cBhvr>
                                        <p:cTn id="7" dur="3000"/>
                                        <p:tgtEl>
                                          <p:spTgt spid="147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67"/>
                                        </p:tgtEl>
                                        <p:attrNameLst>
                                          <p:attrName>style.visibility</p:attrName>
                                        </p:attrNameLst>
                                      </p:cBhvr>
                                      <p:to>
                                        <p:strVal val="visible"/>
                                      </p:to>
                                    </p:set>
                                    <p:animEffect transition="in" filter="blinds(horizontal)">
                                      <p:cBhvr>
                                        <p:cTn id="12" dur="500"/>
                                        <p:tgtEl>
                                          <p:spTgt spid="14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bldLvl="0" animBg="1"/>
      <p:bldP spid="14746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标题 149505"/>
          <p:cNvSpPr>
            <a:spLocks noGrp="1"/>
          </p:cNvSpPr>
          <p:nvPr>
            <p:ph type="title"/>
          </p:nvPr>
        </p:nvSpPr>
        <p:spPr>
          <a:xfrm>
            <a:off x="228600" y="639763"/>
            <a:ext cx="8610600" cy="579437"/>
          </a:xfrm>
        </p:spPr>
        <p:txBody>
          <a:bodyPr wrap="square" lIns="92075" tIns="46038" rIns="92075" bIns="46038" anchor="ctr"/>
          <a:p>
            <a:r>
              <a:rPr lang="zh-CN" altLang="en-US" sz="3200" b="1" dirty="0"/>
              <a:t>巩固练习：一、下列叙述正确的是（     ）：</a:t>
            </a:r>
            <a:endParaRPr lang="zh-CN" altLang="en-US" sz="3200" b="1" dirty="0"/>
          </a:p>
        </p:txBody>
      </p:sp>
      <p:sp>
        <p:nvSpPr>
          <p:cNvPr id="149507" name="文本占位符 149506"/>
          <p:cNvSpPr>
            <a:spLocks noGrp="1"/>
          </p:cNvSpPr>
          <p:nvPr>
            <p:ph type="body" idx="1"/>
          </p:nvPr>
        </p:nvSpPr>
        <p:spPr>
          <a:xfrm>
            <a:off x="228600" y="1400175"/>
            <a:ext cx="8305800" cy="4724400"/>
          </a:xfrm>
        </p:spPr>
        <p:txBody>
          <a:bodyPr/>
          <a:p>
            <a:pPr marL="609600" indent="-609600">
              <a:buFont typeface="Wingdings" panose="05000000000000000000" pitchFamily="2" charset="2"/>
              <a:buAutoNum type="arabicPeriod"/>
            </a:pPr>
            <a:r>
              <a:rPr lang="zh-CN" altLang="en-US" b="1" dirty="0"/>
              <a:t>凡是含有极性键的分子一定是极性分子。</a:t>
            </a:r>
            <a:endParaRPr lang="zh-CN" altLang="en-US" b="1" dirty="0"/>
          </a:p>
          <a:p>
            <a:pPr marL="609600" indent="-609600">
              <a:buFont typeface="Wingdings" panose="05000000000000000000" pitchFamily="2" charset="2"/>
              <a:buAutoNum type="arabicPeriod"/>
            </a:pPr>
            <a:r>
              <a:rPr lang="zh-CN" altLang="en-US" b="1" dirty="0"/>
              <a:t>极性分子中一定含有极性键。</a:t>
            </a:r>
            <a:endParaRPr lang="zh-CN" altLang="en-US" b="1" dirty="0"/>
          </a:p>
          <a:p>
            <a:pPr marL="609600" indent="-609600">
              <a:buFont typeface="Wingdings" panose="05000000000000000000" pitchFamily="2" charset="2"/>
              <a:buAutoNum type="arabicPeriod"/>
            </a:pPr>
            <a:r>
              <a:rPr lang="zh-CN" altLang="en-US" b="1" dirty="0"/>
              <a:t>非极性分子中一定含有非极性键。</a:t>
            </a:r>
            <a:endParaRPr lang="zh-CN" altLang="en-US" b="1" dirty="0"/>
          </a:p>
          <a:p>
            <a:pPr marL="609600" indent="-609600">
              <a:buFont typeface="Wingdings" panose="05000000000000000000" pitchFamily="2" charset="2"/>
              <a:buAutoNum type="arabicPeriod"/>
            </a:pPr>
            <a:r>
              <a:rPr lang="zh-CN" altLang="en-US" b="1" dirty="0"/>
              <a:t>非极性分子一定不含有极性键。</a:t>
            </a:r>
            <a:endParaRPr lang="zh-CN" altLang="en-US" b="1" dirty="0"/>
          </a:p>
          <a:p>
            <a:pPr marL="609600" indent="-609600">
              <a:buFont typeface="Wingdings" panose="05000000000000000000" pitchFamily="2" charset="2"/>
              <a:buAutoNum type="arabicPeriod"/>
            </a:pPr>
            <a:r>
              <a:rPr lang="zh-CN" altLang="en-US" b="1" dirty="0"/>
              <a:t>极性分子一定不含有非极性键。</a:t>
            </a:r>
            <a:endParaRPr lang="zh-CN" altLang="en-US" b="1" dirty="0"/>
          </a:p>
          <a:p>
            <a:pPr marL="609600" indent="-609600">
              <a:buFont typeface="Wingdings" panose="05000000000000000000" pitchFamily="2" charset="2"/>
              <a:buAutoNum type="arabicPeriod"/>
            </a:pPr>
            <a:r>
              <a:rPr lang="zh-CN" altLang="en-US" b="1" dirty="0"/>
              <a:t>凡是含有极性键的一定是极性分子。</a:t>
            </a:r>
            <a:endParaRPr lang="zh-CN" altLang="en-US" b="1" dirty="0"/>
          </a:p>
          <a:p>
            <a:pPr marL="609600" indent="-609600">
              <a:buFont typeface="Wingdings" panose="05000000000000000000" pitchFamily="2" charset="2"/>
              <a:buAutoNum type="arabicPeriod"/>
            </a:pPr>
            <a:r>
              <a:rPr lang="zh-CN" altLang="en-US" b="1" dirty="0"/>
              <a:t>非金属元素之间一定形成共价键。</a:t>
            </a:r>
            <a:endParaRPr lang="zh-CN" altLang="en-US" b="1" dirty="0"/>
          </a:p>
          <a:p>
            <a:pPr marL="609600" indent="-609600">
              <a:buFont typeface="Wingdings" panose="05000000000000000000" pitchFamily="2" charset="2"/>
              <a:buAutoNum type="arabicPeriod"/>
            </a:pPr>
            <a:r>
              <a:rPr lang="zh-CN" altLang="en-US" b="1" dirty="0"/>
              <a:t>离子化合物中一定不含有共价键。</a:t>
            </a:r>
            <a:endParaRPr lang="zh-CN" altLang="en-US" b="1"/>
          </a:p>
        </p:txBody>
      </p:sp>
      <p:sp>
        <p:nvSpPr>
          <p:cNvPr id="149508" name="文本框 149507"/>
          <p:cNvSpPr txBox="1"/>
          <p:nvPr/>
        </p:nvSpPr>
        <p:spPr>
          <a:xfrm>
            <a:off x="6934200" y="609600"/>
            <a:ext cx="473075" cy="579438"/>
          </a:xfrm>
          <a:prstGeom prst="rect">
            <a:avLst/>
          </a:prstGeom>
          <a:noFill/>
          <a:ln w="9525">
            <a:noFill/>
          </a:ln>
        </p:spPr>
        <p:txBody>
          <a:bodyPr wrap="none" anchor="t">
            <a:spAutoFit/>
          </a:bodyPr>
          <a:p>
            <a:pPr>
              <a:spcBef>
                <a:spcPct val="50000"/>
              </a:spcBef>
            </a:pPr>
            <a:r>
              <a:rPr lang="en-US" altLang="zh-CN" sz="3200" b="1">
                <a:solidFill>
                  <a:srgbClr val="FF0000"/>
                </a:solidFill>
                <a:latin typeface="Verdana" panose="020B0604030504040204" pitchFamily="34" charset="0"/>
              </a:rPr>
              <a:t>2</a:t>
            </a:r>
            <a:endParaRPr lang="en-US" altLang="zh-CN" sz="3200" b="1">
              <a:solidFill>
                <a:srgbClr val="FF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additive="base">
                                        <p:cTn id="7" dur="500" fill="hold"/>
                                        <p:tgtEl>
                                          <p:spTgt spid="149508"/>
                                        </p:tgtEl>
                                        <p:attrNameLst>
                                          <p:attrName>ppt_x</p:attrName>
                                        </p:attrNameLst>
                                      </p:cBhvr>
                                      <p:tavLst>
                                        <p:tav tm="0">
                                          <p:val>
                                            <p:strVal val="0-#ppt_w/2"/>
                                          </p:val>
                                        </p:tav>
                                        <p:tav tm="100000">
                                          <p:val>
                                            <p:strVal val="#ppt_x"/>
                                          </p:val>
                                        </p:tav>
                                      </p:tavLst>
                                    </p:anim>
                                    <p:anim calcmode="lin" valueType="num">
                                      <p:cBhvr additive="base">
                                        <p:cTn id="8" dur="500" fill="hold"/>
                                        <p:tgtEl>
                                          <p:spTgt spid="149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50529"/>
          <p:cNvSpPr>
            <a:spLocks noGrp="1"/>
          </p:cNvSpPr>
          <p:nvPr>
            <p:ph type="title"/>
          </p:nvPr>
        </p:nvSpPr>
        <p:spPr>
          <a:xfrm>
            <a:off x="136525" y="282575"/>
            <a:ext cx="7793038" cy="592138"/>
          </a:xfrm>
        </p:spPr>
        <p:txBody>
          <a:bodyPr wrap="square" lIns="92075" tIns="46038" rIns="92075" bIns="46038" anchor="ctr"/>
          <a:p>
            <a:r>
              <a:rPr lang="zh-CN" altLang="en-US" sz="3200" b="1" dirty="0"/>
              <a:t>二、按下列要求书写有关物质的电子式</a:t>
            </a:r>
            <a:endParaRPr lang="zh-CN" altLang="en-US" sz="3200" b="1"/>
          </a:p>
        </p:txBody>
      </p:sp>
      <p:sp>
        <p:nvSpPr>
          <p:cNvPr id="150531" name="文本占位符 150530"/>
          <p:cNvSpPr>
            <a:spLocks noGrp="1"/>
          </p:cNvSpPr>
          <p:nvPr>
            <p:ph type="body" idx="1"/>
          </p:nvPr>
        </p:nvSpPr>
        <p:spPr>
          <a:xfrm>
            <a:off x="152400" y="1042988"/>
            <a:ext cx="8870950" cy="4114800"/>
          </a:xfrm>
        </p:spPr>
        <p:txBody>
          <a:bodyPr lIns="0" tIns="0" rIns="0" bIns="0"/>
          <a:p>
            <a:pPr marL="609600" indent="-609600">
              <a:buFont typeface="Wingdings" panose="05000000000000000000" pitchFamily="2" charset="2"/>
              <a:buAutoNum type="arabicPeriod"/>
            </a:pPr>
            <a:r>
              <a:rPr lang="zh-CN" altLang="en-US" b="1" dirty="0"/>
              <a:t>含有离子键又含有极性键的化合物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含有离子键又含有非极性键的化合物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含有离子键又含有四个极性键的化合物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含有非极性键又含有极性键的化合物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含有极性共价双键的非极性分子</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含有共价三键的非极性分子</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只含有离子键的化合物</a:t>
            </a:r>
            <a:r>
              <a:rPr lang="zh-CN" altLang="en-US" b="1" u="sng" dirty="0"/>
              <a:t>                         </a:t>
            </a:r>
            <a:r>
              <a:rPr lang="zh-CN" altLang="en-US" b="1" dirty="0"/>
              <a:t>。</a:t>
            </a:r>
            <a:endParaRPr lang="zh-CN"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5074" name="文本框 515073"/>
          <p:cNvSpPr txBox="1"/>
          <p:nvPr/>
        </p:nvSpPr>
        <p:spPr>
          <a:xfrm>
            <a:off x="107950" y="84138"/>
            <a:ext cx="2825750" cy="823912"/>
          </a:xfrm>
          <a:prstGeom prst="rect">
            <a:avLst/>
          </a:prstGeom>
          <a:noFill/>
          <a:ln w="9525">
            <a:noFill/>
          </a:ln>
        </p:spPr>
        <p:txBody>
          <a:bodyPr wrap="none" anchor="t">
            <a:spAutoFit/>
          </a:bodyPr>
          <a:p>
            <a:pPr algn="l">
              <a:spcBef>
                <a:spcPct val="0"/>
              </a:spcBef>
            </a:pPr>
            <a:r>
              <a:rPr lang="zh-CN" altLang="en-US" sz="4800" dirty="0">
                <a:solidFill>
                  <a:srgbClr val="FF3300"/>
                </a:solidFill>
                <a:latin typeface="Arial" panose="020B0604020202020204" pitchFamily="34" charset="0"/>
                <a:ea typeface="宋体" panose="02010600030101010101" pitchFamily="2" charset="-122"/>
              </a:rPr>
              <a:t>应用反馈</a:t>
            </a:r>
            <a:r>
              <a:rPr lang="en-US" altLang="zh-CN" sz="4800">
                <a:solidFill>
                  <a:srgbClr val="FF3300"/>
                </a:solidFill>
                <a:latin typeface="Arial" panose="020B0604020202020204" pitchFamily="34" charset="0"/>
                <a:ea typeface="宋体" panose="02010600030101010101" pitchFamily="2" charset="-122"/>
              </a:rPr>
              <a:t>:</a:t>
            </a:r>
            <a:endParaRPr lang="en-US" altLang="zh-CN" sz="4800">
              <a:solidFill>
                <a:srgbClr val="FF3300"/>
              </a:solidFill>
              <a:latin typeface="Arial" panose="020B0604020202020204" pitchFamily="34" charset="0"/>
              <a:ea typeface="宋体" panose="02010600030101010101" pitchFamily="2" charset="-122"/>
            </a:endParaRPr>
          </a:p>
        </p:txBody>
      </p:sp>
      <p:graphicFrame>
        <p:nvGraphicFramePr>
          <p:cNvPr id="515075" name="表格 515074"/>
          <p:cNvGraphicFramePr/>
          <p:nvPr>
            <p:custDataLst>
              <p:tags r:id="rId1"/>
            </p:custDataLst>
          </p:nvPr>
        </p:nvGraphicFramePr>
        <p:xfrm>
          <a:off x="71438" y="1016000"/>
          <a:ext cx="8964613" cy="5726113"/>
        </p:xfrm>
        <a:graphic>
          <a:graphicData uri="http://schemas.openxmlformats.org/drawingml/2006/table">
            <a:tbl>
              <a:tblPr/>
              <a:tblGrid>
                <a:gridCol w="2241550"/>
                <a:gridCol w="2241550"/>
                <a:gridCol w="2249488"/>
                <a:gridCol w="2232025"/>
              </a:tblGrid>
              <a:tr h="1031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化学式</a:t>
                      </a: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110000"/>
                        </a:lnSpc>
                        <a:spcBef>
                          <a:spcPct val="0"/>
                        </a:spcBef>
                        <a:buNone/>
                      </a:pPr>
                      <a:r>
                        <a:rPr lang="en-US" altLang="zh-CN" b="1" dirty="0"/>
                        <a:t>  </a:t>
                      </a:r>
                      <a:r>
                        <a:rPr lang="zh-CN" altLang="en-US" b="1" dirty="0"/>
                        <a:t>中心原子 </a:t>
                      </a:r>
                      <a:endParaRPr lang="zh-CN" altLang="en-US" b="1" dirty="0"/>
                    </a:p>
                    <a:p>
                      <a:pPr marL="0" lvl="0" indent="0" algn="ctr">
                        <a:lnSpc>
                          <a:spcPct val="110000"/>
                        </a:lnSpc>
                        <a:spcBef>
                          <a:spcPct val="0"/>
                        </a:spcBef>
                        <a:buNone/>
                      </a:pPr>
                      <a:r>
                        <a:rPr lang="zh-CN" altLang="en-US" b="1" dirty="0"/>
                        <a:t>孤对电子数</a:t>
                      </a: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中心原子结合的原子数</a:t>
                      </a: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空间构型</a:t>
                      </a: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HCN</a:t>
                      </a:r>
                      <a:endParaRPr lang="zh-CN" altLang="en-US" b="1"/>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SO</a:t>
                      </a:r>
                      <a:r>
                        <a:rPr lang="en-US" altLang="zh-CN" b="1" baseline="-25000"/>
                        <a:t>2</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NH</a:t>
                      </a:r>
                      <a:r>
                        <a:rPr lang="en-US" altLang="zh-CN" b="1" baseline="-25000"/>
                        <a:t>2</a:t>
                      </a:r>
                      <a:r>
                        <a:rPr lang="zh-CN" altLang="en-US" b="1" baseline="30000" dirty="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BF</a:t>
                      </a:r>
                      <a:r>
                        <a:rPr lang="en-US" altLang="zh-CN" b="1" baseline="-25000"/>
                        <a:t>3</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H</a:t>
                      </a:r>
                      <a:r>
                        <a:rPr lang="en-US" altLang="zh-CN" b="1" baseline="-25000"/>
                        <a:t>3</a:t>
                      </a:r>
                      <a:r>
                        <a:rPr lang="en-US" altLang="zh-CN" b="1"/>
                        <a:t>O</a:t>
                      </a:r>
                      <a:r>
                        <a:rPr lang="en-US" altLang="zh-CN" b="1" baseline="3000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SiCl</a:t>
                      </a:r>
                      <a:r>
                        <a:rPr lang="en-US" altLang="zh-CN" b="1" baseline="-25000"/>
                        <a:t>4</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CHCl</a:t>
                      </a:r>
                      <a:r>
                        <a:rPr lang="en-US" altLang="zh-CN" b="1" baseline="-25000"/>
                        <a:t>3</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NH</a:t>
                      </a:r>
                      <a:r>
                        <a:rPr lang="en-US" altLang="zh-CN" b="1" baseline="-25000"/>
                        <a:t>4</a:t>
                      </a:r>
                      <a:r>
                        <a:rPr lang="en-US" altLang="zh-CN" b="1" baseline="3000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baseline="30000"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15147" name="文本框 515146"/>
          <p:cNvSpPr txBox="1"/>
          <p:nvPr/>
        </p:nvSpPr>
        <p:spPr>
          <a:xfrm>
            <a:off x="3181350" y="2101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48" name="文本框 515147"/>
          <p:cNvSpPr txBox="1"/>
          <p:nvPr/>
        </p:nvSpPr>
        <p:spPr>
          <a:xfrm>
            <a:off x="3181350" y="26066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1</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49" name="文本框 515148"/>
          <p:cNvSpPr txBox="1"/>
          <p:nvPr/>
        </p:nvSpPr>
        <p:spPr>
          <a:xfrm>
            <a:off x="3181350" y="3109913"/>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0" name="文本框 515149"/>
          <p:cNvSpPr txBox="1"/>
          <p:nvPr/>
        </p:nvSpPr>
        <p:spPr>
          <a:xfrm>
            <a:off x="3181350" y="35972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1" name="文本框 515150"/>
          <p:cNvSpPr txBox="1"/>
          <p:nvPr/>
        </p:nvSpPr>
        <p:spPr>
          <a:xfrm>
            <a:off x="3181350" y="41735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1</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2" name="文本框 515151"/>
          <p:cNvSpPr txBox="1"/>
          <p:nvPr/>
        </p:nvSpPr>
        <p:spPr>
          <a:xfrm>
            <a:off x="3181350" y="46942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3" name="文本框 515152"/>
          <p:cNvSpPr txBox="1"/>
          <p:nvPr/>
        </p:nvSpPr>
        <p:spPr>
          <a:xfrm>
            <a:off x="3181350" y="52133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4" name="文本框 515153"/>
          <p:cNvSpPr txBox="1"/>
          <p:nvPr/>
        </p:nvSpPr>
        <p:spPr>
          <a:xfrm>
            <a:off x="3181350" y="57181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5" name="文本框 515154"/>
          <p:cNvSpPr txBox="1"/>
          <p:nvPr/>
        </p:nvSpPr>
        <p:spPr>
          <a:xfrm>
            <a:off x="5413375" y="2101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6" name="文本框 515155"/>
          <p:cNvSpPr txBox="1"/>
          <p:nvPr/>
        </p:nvSpPr>
        <p:spPr>
          <a:xfrm>
            <a:off x="5413375" y="26066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7" name="文本框 515156"/>
          <p:cNvSpPr txBox="1"/>
          <p:nvPr/>
        </p:nvSpPr>
        <p:spPr>
          <a:xfrm>
            <a:off x="5413375" y="31257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8" name="文本框 515157"/>
          <p:cNvSpPr txBox="1"/>
          <p:nvPr/>
        </p:nvSpPr>
        <p:spPr>
          <a:xfrm>
            <a:off x="5416550" y="362902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3</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9" name="文本框 515158"/>
          <p:cNvSpPr txBox="1"/>
          <p:nvPr/>
        </p:nvSpPr>
        <p:spPr>
          <a:xfrm>
            <a:off x="5413375" y="4133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3</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0" name="文本框 515159"/>
          <p:cNvSpPr txBox="1"/>
          <p:nvPr/>
        </p:nvSpPr>
        <p:spPr>
          <a:xfrm>
            <a:off x="5413375" y="46942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1" name="文本框 515160"/>
          <p:cNvSpPr txBox="1"/>
          <p:nvPr/>
        </p:nvSpPr>
        <p:spPr>
          <a:xfrm>
            <a:off x="5413375" y="52133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2" name="文本框 515161"/>
          <p:cNvSpPr txBox="1"/>
          <p:nvPr/>
        </p:nvSpPr>
        <p:spPr>
          <a:xfrm>
            <a:off x="5413375" y="57181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3" name="文本框 515162"/>
          <p:cNvSpPr txBox="1"/>
          <p:nvPr/>
        </p:nvSpPr>
        <p:spPr>
          <a:xfrm>
            <a:off x="7575550" y="1992313"/>
            <a:ext cx="184150" cy="519112"/>
          </a:xfrm>
          <a:prstGeom prst="rect">
            <a:avLst/>
          </a:prstGeom>
          <a:noFill/>
          <a:ln w="9525">
            <a:noFill/>
          </a:ln>
        </p:spPr>
        <p:txBody>
          <a:bodyPr wrap="none" anchor="t">
            <a:spAutoFit/>
          </a:bodyPr>
          <a:p>
            <a:pPr algn="l">
              <a:spcBef>
                <a:spcPct val="0"/>
              </a:spcBef>
            </a:pPr>
            <a:endParaRPr sz="2800" dirty="0">
              <a:solidFill>
                <a:srgbClr val="FF3300"/>
              </a:solidFill>
              <a:latin typeface="Arial" panose="020B0604020202020204" pitchFamily="34" charset="0"/>
              <a:ea typeface="宋体" panose="02010600030101010101" pitchFamily="2" charset="-122"/>
            </a:endParaRPr>
          </a:p>
        </p:txBody>
      </p:sp>
      <p:sp>
        <p:nvSpPr>
          <p:cNvPr id="515164" name="文本框 515163"/>
          <p:cNvSpPr txBox="1"/>
          <p:nvPr/>
        </p:nvSpPr>
        <p:spPr>
          <a:xfrm>
            <a:off x="7204075" y="2046288"/>
            <a:ext cx="1400175" cy="519112"/>
          </a:xfrm>
          <a:prstGeom prst="rect">
            <a:avLst/>
          </a:prstGeom>
          <a:noFill/>
          <a:ln w="9525">
            <a:noFill/>
          </a:ln>
        </p:spPr>
        <p:txBody>
          <a:bodyPr>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直线形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5" name="文本框 515164"/>
          <p:cNvSpPr txBox="1"/>
          <p:nvPr/>
        </p:nvSpPr>
        <p:spPr>
          <a:xfrm>
            <a:off x="7342188" y="2606675"/>
            <a:ext cx="1262062" cy="519113"/>
          </a:xfrm>
          <a:prstGeom prst="rect">
            <a:avLst/>
          </a:prstGeom>
          <a:noFill/>
          <a:ln w="9525">
            <a:noFill/>
          </a:ln>
        </p:spPr>
        <p:txBody>
          <a:bodyPr>
            <a:spAutoFit/>
          </a:bodyPr>
          <a:p>
            <a:pPr algn="l">
              <a:spcBef>
                <a:spcPct val="0"/>
              </a:spcBef>
            </a:pPr>
            <a:r>
              <a:rPr lang="en-US" altLang="zh-CN" sz="2800" dirty="0">
                <a:solidFill>
                  <a:srgbClr val="FF3300"/>
                </a:solidFill>
                <a:latin typeface="Arial" panose="020B0604020202020204" pitchFamily="34" charset="0"/>
                <a:ea typeface="宋体" panose="02010600030101010101" pitchFamily="2" charset="-122"/>
              </a:rPr>
              <a:t> V </a:t>
            </a:r>
            <a:r>
              <a:rPr lang="zh-CN" altLang="en-US" sz="2800" dirty="0">
                <a:solidFill>
                  <a:srgbClr val="FF3300"/>
                </a:solidFill>
                <a:latin typeface="Arial" panose="020B0604020202020204" pitchFamily="34" charset="0"/>
                <a:ea typeface="宋体" panose="02010600030101010101" pitchFamily="2" charset="-122"/>
              </a:rPr>
              <a:t>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6" name="文本框 515165"/>
          <p:cNvSpPr txBox="1"/>
          <p:nvPr/>
        </p:nvSpPr>
        <p:spPr>
          <a:xfrm>
            <a:off x="7440613" y="3125788"/>
            <a:ext cx="1019175" cy="519112"/>
          </a:xfrm>
          <a:prstGeom prst="rect">
            <a:avLst/>
          </a:prstGeom>
          <a:noFill/>
          <a:ln w="9525">
            <a:noFill/>
          </a:ln>
        </p:spPr>
        <p:txBody>
          <a:bodyPr>
            <a:spAutoFit/>
          </a:bodyPr>
          <a:p>
            <a:pPr algn="l">
              <a:spcBef>
                <a:spcPct val="0"/>
              </a:spcBef>
            </a:pPr>
            <a:r>
              <a:rPr lang="en-US" altLang="zh-CN" sz="2800" dirty="0">
                <a:solidFill>
                  <a:srgbClr val="FF3300"/>
                </a:solidFill>
                <a:latin typeface="Arial" panose="020B0604020202020204" pitchFamily="34" charset="0"/>
                <a:ea typeface="宋体" panose="02010600030101010101" pitchFamily="2" charset="-122"/>
              </a:rPr>
              <a:t>V </a:t>
            </a:r>
            <a:r>
              <a:rPr lang="zh-CN" altLang="en-US" sz="2800" dirty="0">
                <a:solidFill>
                  <a:srgbClr val="FF3300"/>
                </a:solidFill>
                <a:latin typeface="Arial" panose="020B0604020202020204" pitchFamily="34" charset="0"/>
                <a:ea typeface="宋体" panose="02010600030101010101" pitchFamily="2" charset="-122"/>
              </a:rPr>
              <a:t>型</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7" name="文本框 515166"/>
          <p:cNvSpPr txBox="1"/>
          <p:nvPr/>
        </p:nvSpPr>
        <p:spPr>
          <a:xfrm>
            <a:off x="6948488" y="3614738"/>
            <a:ext cx="1962150" cy="519112"/>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平面三角形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8" name="文本框 515167"/>
          <p:cNvSpPr txBox="1"/>
          <p:nvPr/>
        </p:nvSpPr>
        <p:spPr>
          <a:xfrm>
            <a:off x="7164388" y="4133850"/>
            <a:ext cx="1728787" cy="519113"/>
          </a:xfrm>
          <a:prstGeom prst="rect">
            <a:avLst/>
          </a:prstGeom>
          <a:noFill/>
          <a:ln w="9525">
            <a:noFill/>
          </a:ln>
        </p:spPr>
        <p:txBody>
          <a:bodyPr>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三角锥形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9" name="文本框 515168"/>
          <p:cNvSpPr txBox="1"/>
          <p:nvPr/>
        </p:nvSpPr>
        <p:spPr>
          <a:xfrm>
            <a:off x="7164388" y="5157788"/>
            <a:ext cx="1250950" cy="519112"/>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0" name="文本框 515169"/>
          <p:cNvSpPr txBox="1"/>
          <p:nvPr/>
        </p:nvSpPr>
        <p:spPr>
          <a:xfrm>
            <a:off x="7164388" y="4657725"/>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1" name="文本框 515170"/>
          <p:cNvSpPr txBox="1"/>
          <p:nvPr/>
        </p:nvSpPr>
        <p:spPr>
          <a:xfrm>
            <a:off x="7164388" y="5702300"/>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2" name="文本框 515171"/>
          <p:cNvSpPr txBox="1"/>
          <p:nvPr/>
        </p:nvSpPr>
        <p:spPr>
          <a:xfrm>
            <a:off x="627063" y="6237288"/>
            <a:ext cx="1208087" cy="519112"/>
          </a:xfrm>
          <a:prstGeom prst="rect">
            <a:avLst/>
          </a:prstGeom>
          <a:noFill/>
          <a:ln w="9525">
            <a:noFill/>
          </a:ln>
        </p:spPr>
        <p:txBody>
          <a:bodyPr wrap="none" anchor="t">
            <a:spAutoFit/>
          </a:bodyPr>
          <a:p>
            <a:pPr algn="l">
              <a:spcBef>
                <a:spcPct val="0"/>
              </a:spcBef>
            </a:pPr>
            <a:r>
              <a:rPr lang="en-US" altLang="zh-CN" sz="2800">
                <a:solidFill>
                  <a:schemeClr val="tx1"/>
                </a:solidFill>
                <a:latin typeface="Arial" panose="020B0604020202020204" pitchFamily="34" charset="0"/>
                <a:ea typeface="宋体" panose="02010600030101010101" pitchFamily="2" charset="-122"/>
              </a:rPr>
              <a:t>SO</a:t>
            </a:r>
            <a:r>
              <a:rPr lang="en-US" altLang="zh-CN" sz="2800" baseline="-25000">
                <a:solidFill>
                  <a:schemeClr val="tx1"/>
                </a:solidFill>
                <a:latin typeface="Arial" panose="020B0604020202020204" pitchFamily="34" charset="0"/>
                <a:ea typeface="宋体" panose="02010600030101010101" pitchFamily="2" charset="-122"/>
              </a:rPr>
              <a:t>4</a:t>
            </a:r>
            <a:r>
              <a:rPr lang="en-US" altLang="zh-CN" sz="2800" baseline="30000" dirty="0">
                <a:solidFill>
                  <a:schemeClr val="tx1"/>
                </a:solidFill>
                <a:latin typeface="Arial" panose="020B0604020202020204" pitchFamily="34" charset="0"/>
                <a:ea typeface="宋体" panose="02010600030101010101" pitchFamily="2" charset="-122"/>
              </a:rPr>
              <a:t>2</a:t>
            </a:r>
            <a:r>
              <a:rPr lang="zh-CN" altLang="en-US" sz="2800" baseline="30000" dirty="0">
                <a:solidFill>
                  <a:schemeClr val="tx1"/>
                </a:solidFill>
                <a:latin typeface="Arial" panose="020B0604020202020204" pitchFamily="34" charset="0"/>
                <a:ea typeface="宋体" panose="02010600030101010101" pitchFamily="2" charset="-122"/>
              </a:rPr>
              <a:t>－</a:t>
            </a:r>
            <a:endParaRPr lang="zh-CN" altLang="en-US" sz="2800" baseline="30000" dirty="0">
              <a:solidFill>
                <a:schemeClr val="tx1"/>
              </a:solidFill>
              <a:latin typeface="Arial" panose="020B0604020202020204" pitchFamily="34" charset="0"/>
              <a:ea typeface="宋体" panose="02010600030101010101" pitchFamily="2" charset="-122"/>
            </a:endParaRPr>
          </a:p>
        </p:txBody>
      </p:sp>
      <p:sp>
        <p:nvSpPr>
          <p:cNvPr id="515173" name="文本框 515172"/>
          <p:cNvSpPr txBox="1"/>
          <p:nvPr/>
        </p:nvSpPr>
        <p:spPr>
          <a:xfrm>
            <a:off x="3181350" y="62372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74" name="文本框 515173"/>
          <p:cNvSpPr txBox="1"/>
          <p:nvPr/>
        </p:nvSpPr>
        <p:spPr>
          <a:xfrm>
            <a:off x="5416550" y="62372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75" name="文本框 515174"/>
          <p:cNvSpPr txBox="1"/>
          <p:nvPr/>
        </p:nvSpPr>
        <p:spPr>
          <a:xfrm>
            <a:off x="7178675" y="6194425"/>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5147"/>
                                        </p:tgtEl>
                                        <p:attrNameLst>
                                          <p:attrName>style.visibility</p:attrName>
                                        </p:attrNameLst>
                                      </p:cBhvr>
                                      <p:to>
                                        <p:strVal val="visible"/>
                                      </p:to>
                                    </p:set>
                                    <p:anim calcmode="lin" valueType="num">
                                      <p:cBhvr additive="base">
                                        <p:cTn id="7" dur="500" fill="hold"/>
                                        <p:tgtEl>
                                          <p:spTgt spid="515147"/>
                                        </p:tgtEl>
                                        <p:attrNameLst>
                                          <p:attrName>ppt_x</p:attrName>
                                        </p:attrNameLst>
                                      </p:cBhvr>
                                      <p:tavLst>
                                        <p:tav tm="0">
                                          <p:val>
                                            <p:strVal val="1+#ppt_w/2"/>
                                          </p:val>
                                        </p:tav>
                                        <p:tav tm="100000">
                                          <p:val>
                                            <p:strVal val="#ppt_x"/>
                                          </p:val>
                                        </p:tav>
                                      </p:tavLst>
                                    </p:anim>
                                    <p:anim calcmode="lin" valueType="num">
                                      <p:cBhvr additive="base">
                                        <p:cTn id="8" dur="500" fill="hold"/>
                                        <p:tgtEl>
                                          <p:spTgt spid="51514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5155"/>
                                        </p:tgtEl>
                                        <p:attrNameLst>
                                          <p:attrName>style.visibility</p:attrName>
                                        </p:attrNameLst>
                                      </p:cBhvr>
                                      <p:to>
                                        <p:strVal val="visible"/>
                                      </p:to>
                                    </p:set>
                                    <p:anim calcmode="lin" valueType="num">
                                      <p:cBhvr additive="base">
                                        <p:cTn id="11" dur="500" fill="hold"/>
                                        <p:tgtEl>
                                          <p:spTgt spid="515155"/>
                                        </p:tgtEl>
                                        <p:attrNameLst>
                                          <p:attrName>ppt_x</p:attrName>
                                        </p:attrNameLst>
                                      </p:cBhvr>
                                      <p:tavLst>
                                        <p:tav tm="0">
                                          <p:val>
                                            <p:strVal val="1+#ppt_w/2"/>
                                          </p:val>
                                        </p:tav>
                                        <p:tav tm="100000">
                                          <p:val>
                                            <p:strVal val="#ppt_x"/>
                                          </p:val>
                                        </p:tav>
                                      </p:tavLst>
                                    </p:anim>
                                    <p:anim calcmode="lin" valueType="num">
                                      <p:cBhvr additive="base">
                                        <p:cTn id="12" dur="500" fill="hold"/>
                                        <p:tgtEl>
                                          <p:spTgt spid="51515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5164"/>
                                        </p:tgtEl>
                                        <p:attrNameLst>
                                          <p:attrName>style.visibility</p:attrName>
                                        </p:attrNameLst>
                                      </p:cBhvr>
                                      <p:to>
                                        <p:strVal val="visible"/>
                                      </p:to>
                                    </p:set>
                                    <p:anim calcmode="lin" valueType="num">
                                      <p:cBhvr additive="base">
                                        <p:cTn id="15" dur="500" fill="hold"/>
                                        <p:tgtEl>
                                          <p:spTgt spid="515164"/>
                                        </p:tgtEl>
                                        <p:attrNameLst>
                                          <p:attrName>ppt_x</p:attrName>
                                        </p:attrNameLst>
                                      </p:cBhvr>
                                      <p:tavLst>
                                        <p:tav tm="0">
                                          <p:val>
                                            <p:strVal val="1+#ppt_w/2"/>
                                          </p:val>
                                        </p:tav>
                                        <p:tav tm="100000">
                                          <p:val>
                                            <p:strVal val="#ppt_x"/>
                                          </p:val>
                                        </p:tav>
                                      </p:tavLst>
                                    </p:anim>
                                    <p:anim calcmode="lin" valueType="num">
                                      <p:cBhvr additive="base">
                                        <p:cTn id="16" dur="500" fill="hold"/>
                                        <p:tgtEl>
                                          <p:spTgt spid="51516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15148"/>
                                        </p:tgtEl>
                                        <p:attrNameLst>
                                          <p:attrName>style.visibility</p:attrName>
                                        </p:attrNameLst>
                                      </p:cBhvr>
                                      <p:to>
                                        <p:strVal val="visible"/>
                                      </p:to>
                                    </p:set>
                                    <p:anim calcmode="lin" valueType="num">
                                      <p:cBhvr additive="base">
                                        <p:cTn id="21" dur="500" fill="hold"/>
                                        <p:tgtEl>
                                          <p:spTgt spid="515148"/>
                                        </p:tgtEl>
                                        <p:attrNameLst>
                                          <p:attrName>ppt_x</p:attrName>
                                        </p:attrNameLst>
                                      </p:cBhvr>
                                      <p:tavLst>
                                        <p:tav tm="0">
                                          <p:val>
                                            <p:strVal val="1+#ppt_w/2"/>
                                          </p:val>
                                        </p:tav>
                                        <p:tav tm="100000">
                                          <p:val>
                                            <p:strVal val="#ppt_x"/>
                                          </p:val>
                                        </p:tav>
                                      </p:tavLst>
                                    </p:anim>
                                    <p:anim calcmode="lin" valueType="num">
                                      <p:cBhvr additive="base">
                                        <p:cTn id="22" dur="500" fill="hold"/>
                                        <p:tgtEl>
                                          <p:spTgt spid="51514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15156"/>
                                        </p:tgtEl>
                                        <p:attrNameLst>
                                          <p:attrName>style.visibility</p:attrName>
                                        </p:attrNameLst>
                                      </p:cBhvr>
                                      <p:to>
                                        <p:strVal val="visible"/>
                                      </p:to>
                                    </p:set>
                                    <p:anim calcmode="lin" valueType="num">
                                      <p:cBhvr additive="base">
                                        <p:cTn id="25" dur="500" fill="hold"/>
                                        <p:tgtEl>
                                          <p:spTgt spid="515156"/>
                                        </p:tgtEl>
                                        <p:attrNameLst>
                                          <p:attrName>ppt_x</p:attrName>
                                        </p:attrNameLst>
                                      </p:cBhvr>
                                      <p:tavLst>
                                        <p:tav tm="0">
                                          <p:val>
                                            <p:strVal val="1+#ppt_w/2"/>
                                          </p:val>
                                        </p:tav>
                                        <p:tav tm="100000">
                                          <p:val>
                                            <p:strVal val="#ppt_x"/>
                                          </p:val>
                                        </p:tav>
                                      </p:tavLst>
                                    </p:anim>
                                    <p:anim calcmode="lin" valueType="num">
                                      <p:cBhvr additive="base">
                                        <p:cTn id="26" dur="500" fill="hold"/>
                                        <p:tgtEl>
                                          <p:spTgt spid="51515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15165"/>
                                        </p:tgtEl>
                                        <p:attrNameLst>
                                          <p:attrName>style.visibility</p:attrName>
                                        </p:attrNameLst>
                                      </p:cBhvr>
                                      <p:to>
                                        <p:strVal val="visible"/>
                                      </p:to>
                                    </p:set>
                                    <p:anim calcmode="lin" valueType="num">
                                      <p:cBhvr additive="base">
                                        <p:cTn id="29" dur="500" fill="hold"/>
                                        <p:tgtEl>
                                          <p:spTgt spid="515165"/>
                                        </p:tgtEl>
                                        <p:attrNameLst>
                                          <p:attrName>ppt_x</p:attrName>
                                        </p:attrNameLst>
                                      </p:cBhvr>
                                      <p:tavLst>
                                        <p:tav tm="0">
                                          <p:val>
                                            <p:strVal val="1+#ppt_w/2"/>
                                          </p:val>
                                        </p:tav>
                                        <p:tav tm="100000">
                                          <p:val>
                                            <p:strVal val="#ppt_x"/>
                                          </p:val>
                                        </p:tav>
                                      </p:tavLst>
                                    </p:anim>
                                    <p:anim calcmode="lin" valueType="num">
                                      <p:cBhvr additive="base">
                                        <p:cTn id="30" dur="500" fill="hold"/>
                                        <p:tgtEl>
                                          <p:spTgt spid="51516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15149"/>
                                        </p:tgtEl>
                                        <p:attrNameLst>
                                          <p:attrName>style.visibility</p:attrName>
                                        </p:attrNameLst>
                                      </p:cBhvr>
                                      <p:to>
                                        <p:strVal val="visible"/>
                                      </p:to>
                                    </p:set>
                                    <p:anim calcmode="lin" valueType="num">
                                      <p:cBhvr additive="base">
                                        <p:cTn id="35" dur="500" fill="hold"/>
                                        <p:tgtEl>
                                          <p:spTgt spid="515149"/>
                                        </p:tgtEl>
                                        <p:attrNameLst>
                                          <p:attrName>ppt_x</p:attrName>
                                        </p:attrNameLst>
                                      </p:cBhvr>
                                      <p:tavLst>
                                        <p:tav tm="0">
                                          <p:val>
                                            <p:strVal val="1+#ppt_w/2"/>
                                          </p:val>
                                        </p:tav>
                                        <p:tav tm="100000">
                                          <p:val>
                                            <p:strVal val="#ppt_x"/>
                                          </p:val>
                                        </p:tav>
                                      </p:tavLst>
                                    </p:anim>
                                    <p:anim calcmode="lin" valueType="num">
                                      <p:cBhvr additive="base">
                                        <p:cTn id="36" dur="500" fill="hold"/>
                                        <p:tgtEl>
                                          <p:spTgt spid="51514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15157"/>
                                        </p:tgtEl>
                                        <p:attrNameLst>
                                          <p:attrName>style.visibility</p:attrName>
                                        </p:attrNameLst>
                                      </p:cBhvr>
                                      <p:to>
                                        <p:strVal val="visible"/>
                                      </p:to>
                                    </p:set>
                                    <p:anim calcmode="lin" valueType="num">
                                      <p:cBhvr additive="base">
                                        <p:cTn id="39" dur="500" fill="hold"/>
                                        <p:tgtEl>
                                          <p:spTgt spid="515157"/>
                                        </p:tgtEl>
                                        <p:attrNameLst>
                                          <p:attrName>ppt_x</p:attrName>
                                        </p:attrNameLst>
                                      </p:cBhvr>
                                      <p:tavLst>
                                        <p:tav tm="0">
                                          <p:val>
                                            <p:strVal val="1+#ppt_w/2"/>
                                          </p:val>
                                        </p:tav>
                                        <p:tav tm="100000">
                                          <p:val>
                                            <p:strVal val="#ppt_x"/>
                                          </p:val>
                                        </p:tav>
                                      </p:tavLst>
                                    </p:anim>
                                    <p:anim calcmode="lin" valueType="num">
                                      <p:cBhvr additive="base">
                                        <p:cTn id="40" dur="500" fill="hold"/>
                                        <p:tgtEl>
                                          <p:spTgt spid="51515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15166"/>
                                        </p:tgtEl>
                                        <p:attrNameLst>
                                          <p:attrName>style.visibility</p:attrName>
                                        </p:attrNameLst>
                                      </p:cBhvr>
                                      <p:to>
                                        <p:strVal val="visible"/>
                                      </p:to>
                                    </p:set>
                                    <p:anim calcmode="lin" valueType="num">
                                      <p:cBhvr additive="base">
                                        <p:cTn id="43" dur="500" fill="hold"/>
                                        <p:tgtEl>
                                          <p:spTgt spid="515166"/>
                                        </p:tgtEl>
                                        <p:attrNameLst>
                                          <p:attrName>ppt_x</p:attrName>
                                        </p:attrNameLst>
                                      </p:cBhvr>
                                      <p:tavLst>
                                        <p:tav tm="0">
                                          <p:val>
                                            <p:strVal val="1+#ppt_w/2"/>
                                          </p:val>
                                        </p:tav>
                                        <p:tav tm="100000">
                                          <p:val>
                                            <p:strVal val="#ppt_x"/>
                                          </p:val>
                                        </p:tav>
                                      </p:tavLst>
                                    </p:anim>
                                    <p:anim calcmode="lin" valueType="num">
                                      <p:cBhvr additive="base">
                                        <p:cTn id="44" dur="500" fill="hold"/>
                                        <p:tgtEl>
                                          <p:spTgt spid="5151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15150"/>
                                        </p:tgtEl>
                                        <p:attrNameLst>
                                          <p:attrName>style.visibility</p:attrName>
                                        </p:attrNameLst>
                                      </p:cBhvr>
                                      <p:to>
                                        <p:strVal val="visible"/>
                                      </p:to>
                                    </p:set>
                                    <p:anim calcmode="lin" valueType="num">
                                      <p:cBhvr additive="base">
                                        <p:cTn id="49" dur="500" fill="hold"/>
                                        <p:tgtEl>
                                          <p:spTgt spid="515150"/>
                                        </p:tgtEl>
                                        <p:attrNameLst>
                                          <p:attrName>ppt_x</p:attrName>
                                        </p:attrNameLst>
                                      </p:cBhvr>
                                      <p:tavLst>
                                        <p:tav tm="0">
                                          <p:val>
                                            <p:strVal val="1+#ppt_w/2"/>
                                          </p:val>
                                        </p:tav>
                                        <p:tav tm="100000">
                                          <p:val>
                                            <p:strVal val="#ppt_x"/>
                                          </p:val>
                                        </p:tav>
                                      </p:tavLst>
                                    </p:anim>
                                    <p:anim calcmode="lin" valueType="num">
                                      <p:cBhvr additive="base">
                                        <p:cTn id="50" dur="500" fill="hold"/>
                                        <p:tgtEl>
                                          <p:spTgt spid="51515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15158"/>
                                        </p:tgtEl>
                                        <p:attrNameLst>
                                          <p:attrName>style.visibility</p:attrName>
                                        </p:attrNameLst>
                                      </p:cBhvr>
                                      <p:to>
                                        <p:strVal val="visible"/>
                                      </p:to>
                                    </p:set>
                                    <p:anim calcmode="lin" valueType="num">
                                      <p:cBhvr additive="base">
                                        <p:cTn id="53" dur="500" fill="hold"/>
                                        <p:tgtEl>
                                          <p:spTgt spid="515158"/>
                                        </p:tgtEl>
                                        <p:attrNameLst>
                                          <p:attrName>ppt_x</p:attrName>
                                        </p:attrNameLst>
                                      </p:cBhvr>
                                      <p:tavLst>
                                        <p:tav tm="0">
                                          <p:val>
                                            <p:strVal val="1+#ppt_w/2"/>
                                          </p:val>
                                        </p:tav>
                                        <p:tav tm="100000">
                                          <p:val>
                                            <p:strVal val="#ppt_x"/>
                                          </p:val>
                                        </p:tav>
                                      </p:tavLst>
                                    </p:anim>
                                    <p:anim calcmode="lin" valueType="num">
                                      <p:cBhvr additive="base">
                                        <p:cTn id="54" dur="500" fill="hold"/>
                                        <p:tgtEl>
                                          <p:spTgt spid="51515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15167"/>
                                        </p:tgtEl>
                                        <p:attrNameLst>
                                          <p:attrName>style.visibility</p:attrName>
                                        </p:attrNameLst>
                                      </p:cBhvr>
                                      <p:to>
                                        <p:strVal val="visible"/>
                                      </p:to>
                                    </p:set>
                                    <p:anim calcmode="lin" valueType="num">
                                      <p:cBhvr additive="base">
                                        <p:cTn id="57" dur="500" fill="hold"/>
                                        <p:tgtEl>
                                          <p:spTgt spid="515167"/>
                                        </p:tgtEl>
                                        <p:attrNameLst>
                                          <p:attrName>ppt_x</p:attrName>
                                        </p:attrNameLst>
                                      </p:cBhvr>
                                      <p:tavLst>
                                        <p:tav tm="0">
                                          <p:val>
                                            <p:strVal val="1+#ppt_w/2"/>
                                          </p:val>
                                        </p:tav>
                                        <p:tav tm="100000">
                                          <p:val>
                                            <p:strVal val="#ppt_x"/>
                                          </p:val>
                                        </p:tav>
                                      </p:tavLst>
                                    </p:anim>
                                    <p:anim calcmode="lin" valueType="num">
                                      <p:cBhvr additive="base">
                                        <p:cTn id="58" dur="500" fill="hold"/>
                                        <p:tgtEl>
                                          <p:spTgt spid="51516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515151"/>
                                        </p:tgtEl>
                                        <p:attrNameLst>
                                          <p:attrName>style.visibility</p:attrName>
                                        </p:attrNameLst>
                                      </p:cBhvr>
                                      <p:to>
                                        <p:strVal val="visible"/>
                                      </p:to>
                                    </p:set>
                                    <p:anim calcmode="lin" valueType="num">
                                      <p:cBhvr additive="base">
                                        <p:cTn id="63" dur="500" fill="hold"/>
                                        <p:tgtEl>
                                          <p:spTgt spid="515151"/>
                                        </p:tgtEl>
                                        <p:attrNameLst>
                                          <p:attrName>ppt_x</p:attrName>
                                        </p:attrNameLst>
                                      </p:cBhvr>
                                      <p:tavLst>
                                        <p:tav tm="0">
                                          <p:val>
                                            <p:strVal val="1+#ppt_w/2"/>
                                          </p:val>
                                        </p:tav>
                                        <p:tav tm="100000">
                                          <p:val>
                                            <p:strVal val="#ppt_x"/>
                                          </p:val>
                                        </p:tav>
                                      </p:tavLst>
                                    </p:anim>
                                    <p:anim calcmode="lin" valueType="num">
                                      <p:cBhvr additive="base">
                                        <p:cTn id="64" dur="500" fill="hold"/>
                                        <p:tgtEl>
                                          <p:spTgt spid="51515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15159"/>
                                        </p:tgtEl>
                                        <p:attrNameLst>
                                          <p:attrName>style.visibility</p:attrName>
                                        </p:attrNameLst>
                                      </p:cBhvr>
                                      <p:to>
                                        <p:strVal val="visible"/>
                                      </p:to>
                                    </p:set>
                                    <p:anim calcmode="lin" valueType="num">
                                      <p:cBhvr additive="base">
                                        <p:cTn id="67" dur="500" fill="hold"/>
                                        <p:tgtEl>
                                          <p:spTgt spid="515159"/>
                                        </p:tgtEl>
                                        <p:attrNameLst>
                                          <p:attrName>ppt_x</p:attrName>
                                        </p:attrNameLst>
                                      </p:cBhvr>
                                      <p:tavLst>
                                        <p:tav tm="0">
                                          <p:val>
                                            <p:strVal val="1+#ppt_w/2"/>
                                          </p:val>
                                        </p:tav>
                                        <p:tav tm="100000">
                                          <p:val>
                                            <p:strVal val="#ppt_x"/>
                                          </p:val>
                                        </p:tav>
                                      </p:tavLst>
                                    </p:anim>
                                    <p:anim calcmode="lin" valueType="num">
                                      <p:cBhvr additive="base">
                                        <p:cTn id="68" dur="500" fill="hold"/>
                                        <p:tgtEl>
                                          <p:spTgt spid="51515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15168"/>
                                        </p:tgtEl>
                                        <p:attrNameLst>
                                          <p:attrName>style.visibility</p:attrName>
                                        </p:attrNameLst>
                                      </p:cBhvr>
                                      <p:to>
                                        <p:strVal val="visible"/>
                                      </p:to>
                                    </p:set>
                                    <p:anim calcmode="lin" valueType="num">
                                      <p:cBhvr additive="base">
                                        <p:cTn id="71" dur="500" fill="hold"/>
                                        <p:tgtEl>
                                          <p:spTgt spid="515168"/>
                                        </p:tgtEl>
                                        <p:attrNameLst>
                                          <p:attrName>ppt_x</p:attrName>
                                        </p:attrNameLst>
                                      </p:cBhvr>
                                      <p:tavLst>
                                        <p:tav tm="0">
                                          <p:val>
                                            <p:strVal val="1+#ppt_w/2"/>
                                          </p:val>
                                        </p:tav>
                                        <p:tav tm="100000">
                                          <p:val>
                                            <p:strVal val="#ppt_x"/>
                                          </p:val>
                                        </p:tav>
                                      </p:tavLst>
                                    </p:anim>
                                    <p:anim calcmode="lin" valueType="num">
                                      <p:cBhvr additive="base">
                                        <p:cTn id="72" dur="500" fill="hold"/>
                                        <p:tgtEl>
                                          <p:spTgt spid="51516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15152"/>
                                        </p:tgtEl>
                                        <p:attrNameLst>
                                          <p:attrName>style.visibility</p:attrName>
                                        </p:attrNameLst>
                                      </p:cBhvr>
                                      <p:to>
                                        <p:strVal val="visible"/>
                                      </p:to>
                                    </p:set>
                                    <p:anim calcmode="lin" valueType="num">
                                      <p:cBhvr additive="base">
                                        <p:cTn id="77" dur="500" fill="hold"/>
                                        <p:tgtEl>
                                          <p:spTgt spid="515152"/>
                                        </p:tgtEl>
                                        <p:attrNameLst>
                                          <p:attrName>ppt_x</p:attrName>
                                        </p:attrNameLst>
                                      </p:cBhvr>
                                      <p:tavLst>
                                        <p:tav tm="0">
                                          <p:val>
                                            <p:strVal val="1+#ppt_w/2"/>
                                          </p:val>
                                        </p:tav>
                                        <p:tav tm="100000">
                                          <p:val>
                                            <p:strVal val="#ppt_x"/>
                                          </p:val>
                                        </p:tav>
                                      </p:tavLst>
                                    </p:anim>
                                    <p:anim calcmode="lin" valueType="num">
                                      <p:cBhvr additive="base">
                                        <p:cTn id="78" dur="500" fill="hold"/>
                                        <p:tgtEl>
                                          <p:spTgt spid="51515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15160"/>
                                        </p:tgtEl>
                                        <p:attrNameLst>
                                          <p:attrName>style.visibility</p:attrName>
                                        </p:attrNameLst>
                                      </p:cBhvr>
                                      <p:to>
                                        <p:strVal val="visible"/>
                                      </p:to>
                                    </p:set>
                                    <p:anim calcmode="lin" valueType="num">
                                      <p:cBhvr additive="base">
                                        <p:cTn id="81" dur="500" fill="hold"/>
                                        <p:tgtEl>
                                          <p:spTgt spid="515160"/>
                                        </p:tgtEl>
                                        <p:attrNameLst>
                                          <p:attrName>ppt_x</p:attrName>
                                        </p:attrNameLst>
                                      </p:cBhvr>
                                      <p:tavLst>
                                        <p:tav tm="0">
                                          <p:val>
                                            <p:strVal val="1+#ppt_w/2"/>
                                          </p:val>
                                        </p:tav>
                                        <p:tav tm="100000">
                                          <p:val>
                                            <p:strVal val="#ppt_x"/>
                                          </p:val>
                                        </p:tav>
                                      </p:tavLst>
                                    </p:anim>
                                    <p:anim calcmode="lin" valueType="num">
                                      <p:cBhvr additive="base">
                                        <p:cTn id="82" dur="500" fill="hold"/>
                                        <p:tgtEl>
                                          <p:spTgt spid="51516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515170"/>
                                        </p:tgtEl>
                                        <p:attrNameLst>
                                          <p:attrName>style.visibility</p:attrName>
                                        </p:attrNameLst>
                                      </p:cBhvr>
                                      <p:to>
                                        <p:strVal val="visible"/>
                                      </p:to>
                                    </p:set>
                                    <p:anim calcmode="lin" valueType="num">
                                      <p:cBhvr additive="base">
                                        <p:cTn id="85" dur="500" fill="hold"/>
                                        <p:tgtEl>
                                          <p:spTgt spid="515170"/>
                                        </p:tgtEl>
                                        <p:attrNameLst>
                                          <p:attrName>ppt_x</p:attrName>
                                        </p:attrNameLst>
                                      </p:cBhvr>
                                      <p:tavLst>
                                        <p:tav tm="0">
                                          <p:val>
                                            <p:strVal val="1+#ppt_w/2"/>
                                          </p:val>
                                        </p:tav>
                                        <p:tav tm="100000">
                                          <p:val>
                                            <p:strVal val="#ppt_x"/>
                                          </p:val>
                                        </p:tav>
                                      </p:tavLst>
                                    </p:anim>
                                    <p:anim calcmode="lin" valueType="num">
                                      <p:cBhvr additive="base">
                                        <p:cTn id="86" dur="500" fill="hold"/>
                                        <p:tgtEl>
                                          <p:spTgt spid="51517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15153"/>
                                        </p:tgtEl>
                                        <p:attrNameLst>
                                          <p:attrName>style.visibility</p:attrName>
                                        </p:attrNameLst>
                                      </p:cBhvr>
                                      <p:to>
                                        <p:strVal val="visible"/>
                                      </p:to>
                                    </p:set>
                                    <p:anim calcmode="lin" valueType="num">
                                      <p:cBhvr additive="base">
                                        <p:cTn id="91" dur="500" fill="hold"/>
                                        <p:tgtEl>
                                          <p:spTgt spid="515153"/>
                                        </p:tgtEl>
                                        <p:attrNameLst>
                                          <p:attrName>ppt_x</p:attrName>
                                        </p:attrNameLst>
                                      </p:cBhvr>
                                      <p:tavLst>
                                        <p:tav tm="0">
                                          <p:val>
                                            <p:strVal val="#ppt_x"/>
                                          </p:val>
                                        </p:tav>
                                        <p:tav tm="100000">
                                          <p:val>
                                            <p:strVal val="#ppt_x"/>
                                          </p:val>
                                        </p:tav>
                                      </p:tavLst>
                                    </p:anim>
                                    <p:anim calcmode="lin" valueType="num">
                                      <p:cBhvr additive="base">
                                        <p:cTn id="92" dur="500" fill="hold"/>
                                        <p:tgtEl>
                                          <p:spTgt spid="51515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15161"/>
                                        </p:tgtEl>
                                        <p:attrNameLst>
                                          <p:attrName>style.visibility</p:attrName>
                                        </p:attrNameLst>
                                      </p:cBhvr>
                                      <p:to>
                                        <p:strVal val="visible"/>
                                      </p:to>
                                    </p:set>
                                    <p:anim calcmode="lin" valueType="num">
                                      <p:cBhvr additive="base">
                                        <p:cTn id="95" dur="500" fill="hold"/>
                                        <p:tgtEl>
                                          <p:spTgt spid="515161"/>
                                        </p:tgtEl>
                                        <p:attrNameLst>
                                          <p:attrName>ppt_x</p:attrName>
                                        </p:attrNameLst>
                                      </p:cBhvr>
                                      <p:tavLst>
                                        <p:tav tm="0">
                                          <p:val>
                                            <p:strVal val="#ppt_x"/>
                                          </p:val>
                                        </p:tav>
                                        <p:tav tm="100000">
                                          <p:val>
                                            <p:strVal val="#ppt_x"/>
                                          </p:val>
                                        </p:tav>
                                      </p:tavLst>
                                    </p:anim>
                                    <p:anim calcmode="lin" valueType="num">
                                      <p:cBhvr additive="base">
                                        <p:cTn id="96" dur="500" fill="hold"/>
                                        <p:tgtEl>
                                          <p:spTgt spid="51516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5169"/>
                                        </p:tgtEl>
                                        <p:attrNameLst>
                                          <p:attrName>style.visibility</p:attrName>
                                        </p:attrNameLst>
                                      </p:cBhvr>
                                      <p:to>
                                        <p:strVal val="visible"/>
                                      </p:to>
                                    </p:set>
                                    <p:anim calcmode="lin" valueType="num">
                                      <p:cBhvr additive="base">
                                        <p:cTn id="99" dur="500" fill="hold"/>
                                        <p:tgtEl>
                                          <p:spTgt spid="515169"/>
                                        </p:tgtEl>
                                        <p:attrNameLst>
                                          <p:attrName>ppt_x</p:attrName>
                                        </p:attrNameLst>
                                      </p:cBhvr>
                                      <p:tavLst>
                                        <p:tav tm="0">
                                          <p:val>
                                            <p:strVal val="#ppt_x"/>
                                          </p:val>
                                        </p:tav>
                                        <p:tav tm="100000">
                                          <p:val>
                                            <p:strVal val="#ppt_x"/>
                                          </p:val>
                                        </p:tav>
                                      </p:tavLst>
                                    </p:anim>
                                    <p:anim calcmode="lin" valueType="num">
                                      <p:cBhvr additive="base">
                                        <p:cTn id="100" dur="500" fill="hold"/>
                                        <p:tgtEl>
                                          <p:spTgt spid="51516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15154"/>
                                        </p:tgtEl>
                                        <p:attrNameLst>
                                          <p:attrName>style.visibility</p:attrName>
                                        </p:attrNameLst>
                                      </p:cBhvr>
                                      <p:to>
                                        <p:strVal val="visible"/>
                                      </p:to>
                                    </p:set>
                                    <p:anim calcmode="lin" valueType="num">
                                      <p:cBhvr additive="base">
                                        <p:cTn id="105" dur="500" fill="hold"/>
                                        <p:tgtEl>
                                          <p:spTgt spid="515154"/>
                                        </p:tgtEl>
                                        <p:attrNameLst>
                                          <p:attrName>ppt_x</p:attrName>
                                        </p:attrNameLst>
                                      </p:cBhvr>
                                      <p:tavLst>
                                        <p:tav tm="0">
                                          <p:val>
                                            <p:strVal val="#ppt_x"/>
                                          </p:val>
                                        </p:tav>
                                        <p:tav tm="100000">
                                          <p:val>
                                            <p:strVal val="#ppt_x"/>
                                          </p:val>
                                        </p:tav>
                                      </p:tavLst>
                                    </p:anim>
                                    <p:anim calcmode="lin" valueType="num">
                                      <p:cBhvr additive="base">
                                        <p:cTn id="106" dur="500" fill="hold"/>
                                        <p:tgtEl>
                                          <p:spTgt spid="51515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15162"/>
                                        </p:tgtEl>
                                        <p:attrNameLst>
                                          <p:attrName>style.visibility</p:attrName>
                                        </p:attrNameLst>
                                      </p:cBhvr>
                                      <p:to>
                                        <p:strVal val="visible"/>
                                      </p:to>
                                    </p:set>
                                    <p:anim calcmode="lin" valueType="num">
                                      <p:cBhvr additive="base">
                                        <p:cTn id="109" dur="500" fill="hold"/>
                                        <p:tgtEl>
                                          <p:spTgt spid="515162"/>
                                        </p:tgtEl>
                                        <p:attrNameLst>
                                          <p:attrName>ppt_x</p:attrName>
                                        </p:attrNameLst>
                                      </p:cBhvr>
                                      <p:tavLst>
                                        <p:tav tm="0">
                                          <p:val>
                                            <p:strVal val="#ppt_x"/>
                                          </p:val>
                                        </p:tav>
                                        <p:tav tm="100000">
                                          <p:val>
                                            <p:strVal val="#ppt_x"/>
                                          </p:val>
                                        </p:tav>
                                      </p:tavLst>
                                    </p:anim>
                                    <p:anim calcmode="lin" valueType="num">
                                      <p:cBhvr additive="base">
                                        <p:cTn id="110" dur="500" fill="hold"/>
                                        <p:tgtEl>
                                          <p:spTgt spid="51516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15171"/>
                                        </p:tgtEl>
                                        <p:attrNameLst>
                                          <p:attrName>style.visibility</p:attrName>
                                        </p:attrNameLst>
                                      </p:cBhvr>
                                      <p:to>
                                        <p:strVal val="visible"/>
                                      </p:to>
                                    </p:set>
                                    <p:anim calcmode="lin" valueType="num">
                                      <p:cBhvr additive="base">
                                        <p:cTn id="113" dur="500" fill="hold"/>
                                        <p:tgtEl>
                                          <p:spTgt spid="515171"/>
                                        </p:tgtEl>
                                        <p:attrNameLst>
                                          <p:attrName>ppt_x</p:attrName>
                                        </p:attrNameLst>
                                      </p:cBhvr>
                                      <p:tavLst>
                                        <p:tav tm="0">
                                          <p:val>
                                            <p:strVal val="#ppt_x"/>
                                          </p:val>
                                        </p:tav>
                                        <p:tav tm="100000">
                                          <p:val>
                                            <p:strVal val="#ppt_x"/>
                                          </p:val>
                                        </p:tav>
                                      </p:tavLst>
                                    </p:anim>
                                    <p:anim calcmode="lin" valueType="num">
                                      <p:cBhvr additive="base">
                                        <p:cTn id="114" dur="500" fill="hold"/>
                                        <p:tgtEl>
                                          <p:spTgt spid="51517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15173"/>
                                        </p:tgtEl>
                                        <p:attrNameLst>
                                          <p:attrName>style.visibility</p:attrName>
                                        </p:attrNameLst>
                                      </p:cBhvr>
                                      <p:to>
                                        <p:strVal val="visible"/>
                                      </p:to>
                                    </p:set>
                                    <p:anim calcmode="lin" valueType="num">
                                      <p:cBhvr additive="base">
                                        <p:cTn id="119" dur="500" fill="hold"/>
                                        <p:tgtEl>
                                          <p:spTgt spid="515173"/>
                                        </p:tgtEl>
                                        <p:attrNameLst>
                                          <p:attrName>ppt_x</p:attrName>
                                        </p:attrNameLst>
                                      </p:cBhvr>
                                      <p:tavLst>
                                        <p:tav tm="0">
                                          <p:val>
                                            <p:strVal val="#ppt_x"/>
                                          </p:val>
                                        </p:tav>
                                        <p:tav tm="100000">
                                          <p:val>
                                            <p:strVal val="#ppt_x"/>
                                          </p:val>
                                        </p:tav>
                                      </p:tavLst>
                                    </p:anim>
                                    <p:anim calcmode="lin" valueType="num">
                                      <p:cBhvr additive="base">
                                        <p:cTn id="120" dur="500" fill="hold"/>
                                        <p:tgtEl>
                                          <p:spTgt spid="51517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15174"/>
                                        </p:tgtEl>
                                        <p:attrNameLst>
                                          <p:attrName>style.visibility</p:attrName>
                                        </p:attrNameLst>
                                      </p:cBhvr>
                                      <p:to>
                                        <p:strVal val="visible"/>
                                      </p:to>
                                    </p:set>
                                    <p:anim calcmode="lin" valueType="num">
                                      <p:cBhvr additive="base">
                                        <p:cTn id="123" dur="500" fill="hold"/>
                                        <p:tgtEl>
                                          <p:spTgt spid="515174"/>
                                        </p:tgtEl>
                                        <p:attrNameLst>
                                          <p:attrName>ppt_x</p:attrName>
                                        </p:attrNameLst>
                                      </p:cBhvr>
                                      <p:tavLst>
                                        <p:tav tm="0">
                                          <p:val>
                                            <p:strVal val="#ppt_x"/>
                                          </p:val>
                                        </p:tav>
                                        <p:tav tm="100000">
                                          <p:val>
                                            <p:strVal val="#ppt_x"/>
                                          </p:val>
                                        </p:tav>
                                      </p:tavLst>
                                    </p:anim>
                                    <p:anim calcmode="lin" valueType="num">
                                      <p:cBhvr additive="base">
                                        <p:cTn id="124" dur="500" fill="hold"/>
                                        <p:tgtEl>
                                          <p:spTgt spid="51517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5175"/>
                                        </p:tgtEl>
                                        <p:attrNameLst>
                                          <p:attrName>style.visibility</p:attrName>
                                        </p:attrNameLst>
                                      </p:cBhvr>
                                      <p:to>
                                        <p:strVal val="visible"/>
                                      </p:to>
                                    </p:set>
                                    <p:anim calcmode="lin" valueType="num">
                                      <p:cBhvr additive="base">
                                        <p:cTn id="127" dur="500" fill="hold"/>
                                        <p:tgtEl>
                                          <p:spTgt spid="515175"/>
                                        </p:tgtEl>
                                        <p:attrNameLst>
                                          <p:attrName>ppt_x</p:attrName>
                                        </p:attrNameLst>
                                      </p:cBhvr>
                                      <p:tavLst>
                                        <p:tav tm="0">
                                          <p:val>
                                            <p:strVal val="#ppt_x"/>
                                          </p:val>
                                        </p:tav>
                                        <p:tav tm="100000">
                                          <p:val>
                                            <p:strVal val="#ppt_x"/>
                                          </p:val>
                                        </p:tav>
                                      </p:tavLst>
                                    </p:anim>
                                    <p:anim calcmode="lin" valueType="num">
                                      <p:cBhvr additive="base">
                                        <p:cTn id="128" dur="500" fill="hold"/>
                                        <p:tgtEl>
                                          <p:spTgt spid="515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47" grpId="0"/>
      <p:bldP spid="515148" grpId="0"/>
      <p:bldP spid="515149" grpId="0"/>
      <p:bldP spid="515150" grpId="0"/>
      <p:bldP spid="515151" grpId="0"/>
      <p:bldP spid="515152" grpId="0"/>
      <p:bldP spid="515153" grpId="0"/>
      <p:bldP spid="515154" grpId="0"/>
      <p:bldP spid="515155" grpId="0"/>
      <p:bldP spid="515156" grpId="0"/>
      <p:bldP spid="515157" grpId="0"/>
      <p:bldP spid="515158" grpId="0"/>
      <p:bldP spid="515159" grpId="0"/>
      <p:bldP spid="515160" grpId="0"/>
      <p:bldP spid="515161" grpId="0"/>
      <p:bldP spid="515162" grpId="0"/>
      <p:bldP spid="515164" grpId="0"/>
      <p:bldP spid="515165" grpId="0"/>
      <p:bldP spid="515166" grpId="0"/>
      <p:bldP spid="515167" grpId="0"/>
      <p:bldP spid="515168" grpId="0"/>
      <p:bldP spid="515169" grpId="0"/>
      <p:bldP spid="515170" grpId="0"/>
      <p:bldP spid="515171" grpId="0"/>
      <p:bldP spid="515173" grpId="0"/>
      <p:bldP spid="515174" grpId="0"/>
      <p:bldP spid="515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6098" name="矩形 516097"/>
          <p:cNvSpPr/>
          <p:nvPr/>
        </p:nvSpPr>
        <p:spPr>
          <a:xfrm>
            <a:off x="381000" y="1290638"/>
            <a:ext cx="8305800" cy="4500562"/>
          </a:xfrm>
          <a:prstGeom prst="rect">
            <a:avLst/>
          </a:prstGeom>
          <a:noFill/>
          <a:ln w="9525">
            <a:noFill/>
          </a:ln>
        </p:spPr>
        <p:txBody>
          <a:bodyPr>
            <a:spAutoFit/>
          </a:bodyPr>
          <a:p>
            <a:pPr algn="l">
              <a:lnSpc>
                <a:spcPct val="130000"/>
              </a:lnSpc>
              <a:spcBef>
                <a:spcPct val="15000"/>
              </a:spcBef>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具有相同的通式</a:t>
            </a:r>
            <a:r>
              <a:rPr lang="en-US" altLang="zh-CN" sz="2400" dirty="0">
                <a:solidFill>
                  <a:schemeClr val="tx1"/>
                </a:solidFill>
                <a:latin typeface="Times New Roman" panose="02020603050405020304" pitchFamily="18" charset="0"/>
                <a:ea typeface="宋体" panose="02010600030101010101" pitchFamily="2" charset="-122"/>
              </a:rPr>
              <a:t>——ABm</a:t>
            </a:r>
            <a:r>
              <a:rPr lang="zh-CN" altLang="en-US" sz="2400" dirty="0">
                <a:solidFill>
                  <a:schemeClr val="tx1"/>
                </a:solidFill>
                <a:latin typeface="Times New Roman" panose="02020603050405020304" pitchFamily="18" charset="0"/>
                <a:ea typeface="宋体" panose="02010600030101010101" pitchFamily="2" charset="-122"/>
              </a:rPr>
              <a:t>，而且价电子总数相等的分子或离子具有相同的结构特征</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这个原理称为“等电子体原理”。这里的“结构特征”的概念既包括分子的立体结构，又包括化学键的类型，但键角并不一定相等，除非键角为</a:t>
            </a:r>
            <a:r>
              <a:rPr lang="en-US" altLang="zh-CN" sz="2400">
                <a:solidFill>
                  <a:schemeClr val="tx1"/>
                </a:solidFill>
                <a:latin typeface="Times New Roman" panose="02020603050405020304" pitchFamily="18" charset="0"/>
                <a:ea typeface="宋体" panose="02010600030101010101" pitchFamily="2" charset="-122"/>
              </a:rPr>
              <a:t>180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或</a:t>
            </a:r>
            <a:r>
              <a:rPr lang="en-US" altLang="zh-CN" sz="2400">
                <a:solidFill>
                  <a:schemeClr val="tx1"/>
                </a:solidFill>
                <a:latin typeface="Times New Roman" panose="02020603050405020304" pitchFamily="18" charset="0"/>
                <a:ea typeface="宋体" panose="02010600030101010101" pitchFamily="2" charset="-122"/>
              </a:rPr>
              <a:t>90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等特定的角度。</a:t>
            </a:r>
            <a:endParaRPr lang="zh-CN" altLang="en-US" sz="2400" dirty="0">
              <a:solidFill>
                <a:schemeClr val="tx1"/>
              </a:solidFill>
              <a:latin typeface="Times New Roman" panose="02020603050405020304" pitchFamily="18" charset="0"/>
              <a:ea typeface="宋体" panose="02010600030101010101" pitchFamily="2" charset="-122"/>
            </a:endParaRPr>
          </a:p>
          <a:p>
            <a:pPr algn="l">
              <a:lnSpc>
                <a:spcPct val="130000"/>
              </a:lnSpc>
              <a:spcBef>
                <a:spcPct val="15000"/>
              </a:spcBef>
            </a:pPr>
            <a:r>
              <a:rPr lang="zh-CN" altLang="en-US" sz="2400" dirty="0">
                <a:solidFill>
                  <a:schemeClr val="tx1"/>
                </a:solidFill>
                <a:latin typeface="Times New Roman" panose="02020603050405020304" pitchFamily="18" charset="0"/>
                <a:ea typeface="宋体" panose="02010600030101010101" pitchFamily="2" charset="-122"/>
              </a:rPr>
              <a:t>　　（</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CO</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CNS</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2</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具有相同的通式</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，价电子总数</a:t>
            </a:r>
            <a:r>
              <a:rPr lang="en-US" altLang="zh-CN" sz="2400" dirty="0">
                <a:solidFill>
                  <a:schemeClr val="tx1"/>
                </a:solidFill>
                <a:latin typeface="Times New Roman" panose="02020603050405020304" pitchFamily="18" charset="0"/>
                <a:ea typeface="宋体" panose="02010600030101010101" pitchFamily="2" charset="-122"/>
              </a:rPr>
              <a:t>16</a:t>
            </a:r>
            <a:r>
              <a:rPr lang="zh-CN" altLang="en-US" sz="2400" dirty="0">
                <a:solidFill>
                  <a:schemeClr val="tx1"/>
                </a:solidFill>
                <a:latin typeface="Times New Roman" panose="02020603050405020304" pitchFamily="18" charset="0"/>
                <a:ea typeface="宋体" panose="02010600030101010101" pitchFamily="2" charset="-122"/>
              </a:rPr>
              <a:t>，具有相同的结构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直线型分子，中心原子上没有孤对电子而取</a:t>
            </a:r>
            <a:r>
              <a:rPr lang="en-US" altLang="zh-CN" sz="2400" dirty="0">
                <a:solidFill>
                  <a:schemeClr val="tx1"/>
                </a:solidFill>
                <a:latin typeface="Times New Roman" panose="02020603050405020304" pitchFamily="18" charset="0"/>
                <a:ea typeface="宋体" panose="02010600030101010101" pitchFamily="2" charset="-122"/>
              </a:rPr>
              <a:t>sp</a:t>
            </a:r>
            <a:r>
              <a:rPr lang="zh-CN" altLang="en-US" sz="2400" dirty="0">
                <a:solidFill>
                  <a:schemeClr val="tx1"/>
                </a:solidFill>
                <a:latin typeface="Times New Roman" panose="02020603050405020304" pitchFamily="18" charset="0"/>
                <a:ea typeface="宋体" panose="02010600030101010101" pitchFamily="2" charset="-122"/>
              </a:rPr>
              <a:t>杂化轨道，形成直线形</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骨架，键角为</a:t>
            </a:r>
            <a:r>
              <a:rPr lang="en-US" altLang="zh-CN" sz="2400">
                <a:solidFill>
                  <a:schemeClr val="tx1"/>
                </a:solidFill>
                <a:latin typeface="Times New Roman" panose="02020603050405020304" pitchFamily="18" charset="0"/>
                <a:ea typeface="宋体" panose="02010600030101010101" pitchFamily="2" charset="-122"/>
              </a:rPr>
              <a:t>180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，分子里有两套</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a:solidFill>
                <a:schemeClr val="tx1"/>
              </a:solidFill>
              <a:latin typeface="Times New Roman" panose="02020603050405020304" pitchFamily="18" charset="0"/>
              <a:ea typeface="宋体" panose="02010600030101010101" pitchFamily="2" charset="-122"/>
            </a:endParaRPr>
          </a:p>
        </p:txBody>
      </p:sp>
      <p:sp>
        <p:nvSpPr>
          <p:cNvPr id="516099" name="标题 516098"/>
          <p:cNvSpPr/>
          <p:nvPr>
            <p:ph type="title" idx="4294967295"/>
          </p:nvPr>
        </p:nvSpPr>
        <p:spPr>
          <a:xfrm>
            <a:off x="323850" y="444500"/>
            <a:ext cx="3895725" cy="896938"/>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b="1" dirty="0">
                <a:solidFill>
                  <a:srgbClr val="FF0000"/>
                </a:solidFill>
                <a:latin typeface="Times New Roman" panose="02020603050405020304" pitchFamily="18" charset="0"/>
              </a:rPr>
              <a:t>等电子体原理</a:t>
            </a:r>
            <a:endParaRPr lang="zh-CN" altLang="en-US" b="1" dirty="0">
              <a:solidFill>
                <a:srgbClr val="FF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6098">
                                            <p:txEl>
                                              <p:charRg st="0" end="119"/>
                                            </p:txEl>
                                          </p:spTgt>
                                        </p:tgtEl>
                                        <p:attrNameLst>
                                          <p:attrName>style.visibility</p:attrName>
                                        </p:attrNameLst>
                                      </p:cBhvr>
                                      <p:to>
                                        <p:strVal val="visible"/>
                                      </p:to>
                                    </p:set>
                                    <p:animEffect transition="in" filter="dissolve">
                                      <p:cBhvr>
                                        <p:cTn id="7" dur="500"/>
                                        <p:tgtEl>
                                          <p:spTgt spid="516098">
                                            <p:txEl>
                                              <p:charRg st="0" end="1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6098">
                                            <p:txEl>
                                              <p:charRg st="119" end="230"/>
                                            </p:txEl>
                                          </p:spTgt>
                                        </p:tgtEl>
                                        <p:attrNameLst>
                                          <p:attrName>style.visibility</p:attrName>
                                        </p:attrNameLst>
                                      </p:cBhvr>
                                      <p:to>
                                        <p:strVal val="visible"/>
                                      </p:to>
                                    </p:set>
                                    <p:animEffect transition="in" filter="dissolve">
                                      <p:cBhvr>
                                        <p:cTn id="12" dur="500"/>
                                        <p:tgtEl>
                                          <p:spTgt spid="516098">
                                            <p:txEl>
                                              <p:charRg st="119" end="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7122" name="矩形 517121"/>
          <p:cNvSpPr/>
          <p:nvPr/>
        </p:nvSpPr>
        <p:spPr>
          <a:xfrm>
            <a:off x="457200" y="1066800"/>
            <a:ext cx="8229600" cy="4341813"/>
          </a:xfrm>
          <a:prstGeom prst="rect">
            <a:avLst/>
          </a:prstGeom>
          <a:noFill/>
          <a:ln w="9525">
            <a:noFill/>
          </a:ln>
        </p:spPr>
        <p:txBody>
          <a:bodyPr>
            <a:spAutoFit/>
          </a:bodyPr>
          <a:p>
            <a:pPr algn="l">
              <a:lnSpc>
                <a:spcPct val="140000"/>
              </a:lnSpc>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等离子或分子具有相同的通式</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总价电子数</a:t>
            </a:r>
            <a:r>
              <a:rPr lang="en-US" altLang="zh-CN" sz="2400" dirty="0">
                <a:solidFill>
                  <a:schemeClr val="tx1"/>
                </a:solidFill>
                <a:latin typeface="Times New Roman" panose="02020603050405020304" pitchFamily="18" charset="0"/>
                <a:ea typeface="宋体" panose="02010600030101010101" pitchFamily="2" charset="-122"/>
              </a:rPr>
              <a:t>24</a:t>
            </a:r>
            <a:r>
              <a:rPr lang="zh-CN" altLang="en-US" sz="2400" dirty="0">
                <a:solidFill>
                  <a:schemeClr val="tx1"/>
                </a:solidFill>
                <a:latin typeface="Times New Roman" panose="02020603050405020304" pitchFamily="18" charset="0"/>
                <a:ea typeface="宋体" panose="02010600030101010101" pitchFamily="2" charset="-122"/>
              </a:rPr>
              <a:t>，有相同的结构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平面三角形分子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中心原子上没有孤对电子而取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杂化轨道形成分子的</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骨架，有一套</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6</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dirty="0">
              <a:solidFill>
                <a:schemeClr val="tx1"/>
              </a:solidFill>
              <a:latin typeface="Times New Roman" panose="02020603050405020304" pitchFamily="18" charset="0"/>
              <a:ea typeface="宋体" panose="02010600030101010101" pitchFamily="2" charset="-122"/>
            </a:endParaRPr>
          </a:p>
          <a:p>
            <a:pPr algn="l">
              <a:lnSpc>
                <a:spcPct val="140000"/>
              </a:lnSpc>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宋体" panose="02010600030101010101" pitchFamily="2" charset="-122"/>
                <a:ea typeface="宋体" panose="02010600030101010101" pitchFamily="2" charset="-122"/>
              </a:rPr>
              <a:t>（</a:t>
            </a:r>
            <a:r>
              <a:rPr lang="en-US" altLang="zh-CN" sz="2400" dirty="0">
                <a:solidFill>
                  <a:schemeClr val="tx1"/>
                </a:solidFill>
                <a:latin typeface="宋体" panose="02010600030101010101" pitchFamily="2" charset="-122"/>
                <a:ea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rPr>
              <a:t>）</a:t>
            </a:r>
            <a:r>
              <a:rPr lang="en-US" altLang="zh-CN" sz="2400">
                <a:solidFill>
                  <a:schemeClr val="tx1"/>
                </a:solidFill>
                <a:latin typeface="宋体" panose="02010600030101010101" pitchFamily="2" charset="-122"/>
                <a:ea typeface="宋体" panose="02010600030101010101" pitchFamily="2" charset="-122"/>
              </a:rPr>
              <a:t>S</a:t>
            </a:r>
            <a:r>
              <a:rPr lang="en-US" altLang="zh-CN" sz="2400">
                <a:solidFill>
                  <a:schemeClr val="tx1"/>
                </a:solidFill>
                <a:latin typeface="Times New Roman" panose="02020603050405020304" pitchFamily="18" charset="0"/>
                <a:ea typeface="宋体" panose="02010600030101010101" pitchFamily="2" charset="-122"/>
              </a:rPr>
              <a:t>O</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O</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2</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等离子或分子，</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18e</a:t>
            </a:r>
            <a:r>
              <a:rPr lang="zh-CN" altLang="en-US" sz="2400" dirty="0">
                <a:solidFill>
                  <a:schemeClr val="tx1"/>
                </a:solidFill>
                <a:latin typeface="Times New Roman" panose="02020603050405020304" pitchFamily="18" charset="0"/>
                <a:ea typeface="宋体" panose="02010600030101010101" pitchFamily="2" charset="-122"/>
              </a:rPr>
              <a:t>，中心原子取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杂化形式，</a:t>
            </a:r>
            <a:r>
              <a:rPr lang="en-US" altLang="zh-CN" sz="2400" dirty="0">
                <a:solidFill>
                  <a:schemeClr val="tx1"/>
                </a:solidFill>
                <a:latin typeface="Times New Roman" panose="02020603050405020304" pitchFamily="18" charset="0"/>
                <a:ea typeface="宋体" panose="02010600030101010101" pitchFamily="2" charset="-122"/>
              </a:rPr>
              <a:t>VSEPR</a:t>
            </a:r>
            <a:r>
              <a:rPr lang="zh-CN" altLang="en-US" sz="2400" dirty="0">
                <a:solidFill>
                  <a:schemeClr val="tx1"/>
                </a:solidFill>
                <a:latin typeface="Times New Roman" panose="02020603050405020304" pitchFamily="18" charset="0"/>
                <a:ea typeface="宋体" panose="02010600030101010101" pitchFamily="2" charset="-122"/>
              </a:rPr>
              <a:t>理想模型为平面三角形，中心原子上有</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对孤对电子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处于分子平面上</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，分子立体结构为</a:t>
            </a:r>
            <a:r>
              <a:rPr lang="en-US" altLang="zh-CN" sz="2400" dirty="0">
                <a:solidFill>
                  <a:schemeClr val="tx1"/>
                </a:solidFill>
                <a:latin typeface="Times New Roman" panose="02020603050405020304" pitchFamily="18" charset="0"/>
                <a:ea typeface="宋体" panose="02010600030101010101" pitchFamily="2" charset="-122"/>
              </a:rPr>
              <a:t>V</a:t>
            </a:r>
            <a:r>
              <a:rPr lang="zh-CN" altLang="en-US" sz="2400" dirty="0">
                <a:solidFill>
                  <a:schemeClr val="tx1"/>
                </a:solidFill>
                <a:latin typeface="Times New Roman" panose="02020603050405020304" pitchFamily="18" charset="0"/>
                <a:ea typeface="宋体" panose="02010600030101010101" pitchFamily="2" charset="-122"/>
              </a:rPr>
              <a:t>型</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或角型、折线型</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，有一套符号为</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4</a:t>
            </a:r>
            <a:r>
              <a:rPr lang="zh-CN" altLang="en-US" sz="2400">
                <a:solidFill>
                  <a:schemeClr val="tx1"/>
                </a:solidFill>
                <a:latin typeface="Times New Roman" panose="02020603050405020304" pitchFamily="18" charset="0"/>
                <a:ea typeface="宋体" panose="02010600030101010101" pitchFamily="2" charset="-122"/>
              </a:rPr>
              <a:t>的</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122">
                                            <p:txEl>
                                              <p:charRg st="0" end="104"/>
                                            </p:txEl>
                                          </p:spTgt>
                                        </p:tgtEl>
                                        <p:attrNameLst>
                                          <p:attrName>style.visibility</p:attrName>
                                        </p:attrNameLst>
                                      </p:cBhvr>
                                      <p:to>
                                        <p:strVal val="visible"/>
                                      </p:to>
                                    </p:set>
                                    <p:animEffect transition="in" filter="dissolve">
                                      <p:cBhvr>
                                        <p:cTn id="7" dur="500"/>
                                        <p:tgtEl>
                                          <p:spTgt spid="517122">
                                            <p:txEl>
                                              <p:charRg st="0" end="10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7122">
                                            <p:txEl>
                                              <p:charRg st="104" end="223"/>
                                            </p:txEl>
                                          </p:spTgt>
                                        </p:tgtEl>
                                        <p:attrNameLst>
                                          <p:attrName>style.visibility</p:attrName>
                                        </p:attrNameLst>
                                      </p:cBhvr>
                                      <p:to>
                                        <p:strVal val="visible"/>
                                      </p:to>
                                    </p:set>
                                    <p:animEffect transition="in" filter="dissolve">
                                      <p:cBhvr>
                                        <p:cTn id="12" dur="500"/>
                                        <p:tgtEl>
                                          <p:spTgt spid="517122">
                                            <p:txEl>
                                              <p:charRg st="104"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8146" name="矩形 518145"/>
          <p:cNvSpPr/>
          <p:nvPr/>
        </p:nvSpPr>
        <p:spPr>
          <a:xfrm>
            <a:off x="609600" y="993775"/>
            <a:ext cx="8153400" cy="1597025"/>
          </a:xfrm>
          <a:prstGeom prst="rect">
            <a:avLst/>
          </a:prstGeom>
          <a:noFill/>
          <a:ln w="9525">
            <a:noFill/>
          </a:ln>
        </p:spPr>
        <p:txBody>
          <a:bodyPr>
            <a:spAutoFit/>
          </a:bodyPr>
          <a:p>
            <a:pPr algn="l">
              <a:lnSpc>
                <a:spcPct val="130000"/>
              </a:lnSpc>
              <a:spcBef>
                <a:spcPct val="45000"/>
              </a:spcBef>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PO</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等离子具有</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的通式</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总价电子数</a:t>
            </a:r>
            <a:r>
              <a:rPr lang="en-US" altLang="zh-CN" sz="2400" dirty="0">
                <a:solidFill>
                  <a:schemeClr val="tx1"/>
                </a:solidFill>
                <a:latin typeface="Times New Roman" panose="02020603050405020304" pitchFamily="18" charset="0"/>
                <a:ea typeface="宋体" panose="02010600030101010101" pitchFamily="2" charset="-122"/>
              </a:rPr>
              <a:t>32</a:t>
            </a:r>
            <a:r>
              <a:rPr lang="zh-CN" altLang="en-US" sz="2400" dirty="0">
                <a:solidFill>
                  <a:schemeClr val="tx1"/>
                </a:solidFill>
                <a:latin typeface="Times New Roman" panose="02020603050405020304" pitchFamily="18" charset="0"/>
                <a:ea typeface="宋体" panose="02010600030101010101" pitchFamily="2" charset="-122"/>
              </a:rPr>
              <a:t>，中心原子有</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键，故取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杂化形式，呈正四面体立体结构；　　</a:t>
            </a:r>
            <a:endParaRPr lang="zh-CN" altLang="en-US" sz="2400" dirty="0">
              <a:solidFill>
                <a:schemeClr val="tx1"/>
              </a:solidFill>
              <a:latin typeface="Times New Roman" panose="02020603050405020304" pitchFamily="18" charset="0"/>
              <a:ea typeface="宋体" panose="02010600030101010101" pitchFamily="2" charset="-122"/>
            </a:endParaRPr>
          </a:p>
        </p:txBody>
      </p:sp>
      <p:sp>
        <p:nvSpPr>
          <p:cNvPr id="518147" name="矩形 518146"/>
          <p:cNvSpPr/>
          <p:nvPr/>
        </p:nvSpPr>
        <p:spPr>
          <a:xfrm>
            <a:off x="762000" y="2836863"/>
            <a:ext cx="8077200" cy="2344737"/>
          </a:xfrm>
          <a:prstGeom prst="rect">
            <a:avLst/>
          </a:prstGeom>
          <a:noFill/>
          <a:ln w="9525">
            <a:noFill/>
          </a:ln>
        </p:spPr>
        <p:txBody>
          <a:bodyPr>
            <a:spAutoFit/>
          </a:bodyPr>
          <a:p>
            <a:pPr algn="l">
              <a:spcBef>
                <a:spcPct val="0"/>
              </a:spcBef>
            </a:pPr>
            <a:r>
              <a:rPr lang="en-US" altLang="zh-CN"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5</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PO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ClO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等离子具有</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的通式，总价电子数</a:t>
            </a:r>
            <a:r>
              <a:rPr lang="en-US" altLang="zh-CN" sz="2400" dirty="0">
                <a:solidFill>
                  <a:schemeClr val="tx1"/>
                </a:solidFill>
                <a:latin typeface="Times New Roman" panose="02020603050405020304" pitchFamily="18" charset="0"/>
                <a:ea typeface="宋体" panose="02010600030101010101" pitchFamily="2" charset="-122"/>
              </a:rPr>
              <a:t>26</a:t>
            </a:r>
            <a:r>
              <a:rPr lang="zh-CN" altLang="en-US" sz="2400" dirty="0">
                <a:solidFill>
                  <a:schemeClr val="tx1"/>
                </a:solidFill>
                <a:latin typeface="Times New Roman" panose="02020603050405020304" pitchFamily="18" charset="0"/>
                <a:ea typeface="宋体" panose="02010600030101010101" pitchFamily="2" charset="-122"/>
              </a:rPr>
              <a:t>，中心原子有</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轨道</a:t>
            </a:r>
            <a:r>
              <a:rPr lang="en-US" altLang="zh-CN" sz="2400" dirty="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键和</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对占据</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轨道的孤对电子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VSEPR</a:t>
            </a:r>
            <a:r>
              <a:rPr lang="zh-CN" altLang="en-US" sz="2400" dirty="0">
                <a:solidFill>
                  <a:schemeClr val="tx1"/>
                </a:solidFill>
                <a:latin typeface="Times New Roman" panose="02020603050405020304" pitchFamily="18" charset="0"/>
                <a:ea typeface="宋体" panose="02010600030101010101" pitchFamily="2" charset="-122"/>
              </a:rPr>
              <a:t>理想模型为四面体，</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不计孤对电子的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分子立体结构为三角锥体，中心原子取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杂化形式，没有</a:t>
            </a:r>
            <a:r>
              <a:rPr lang="en-US" altLang="zh-CN" sz="2400">
                <a:solidFill>
                  <a:schemeClr val="tx1"/>
                </a:solidFill>
                <a:latin typeface="Times New Roman" panose="02020603050405020304" pitchFamily="18" charset="0"/>
                <a:ea typeface="宋体" panose="02010600030101010101" pitchFamily="2" charset="-122"/>
              </a:rPr>
              <a:t>p-p</a:t>
            </a:r>
            <a:r>
              <a:rPr lang="en-US" altLang="zh-CN" sz="2400">
                <a:solidFill>
                  <a:schemeClr val="tx1"/>
                </a:solidFill>
                <a:latin typeface="Symbol" panose="05050102010706020507" pitchFamily="18" charset="2"/>
                <a:ea typeface="宋体" panose="02010600030101010101" pitchFamily="2" charset="-122"/>
              </a:rPr>
              <a:t>p</a:t>
            </a:r>
            <a:r>
              <a:rPr lang="zh-CN" altLang="en-US" sz="2400" dirty="0">
                <a:solidFill>
                  <a:schemeClr val="tx1"/>
                </a:solidFill>
                <a:latin typeface="Times New Roman" panose="02020603050405020304" pitchFamily="18" charset="0"/>
                <a:ea typeface="宋体" panose="02010600030101010101" pitchFamily="2" charset="-122"/>
              </a:rPr>
              <a:t>键或</a:t>
            </a:r>
            <a:r>
              <a:rPr lang="en-US" altLang="zh-CN" sz="2400" dirty="0">
                <a:solidFill>
                  <a:schemeClr val="tx1"/>
                </a:solidFill>
                <a:latin typeface="Times New Roman" panose="02020603050405020304" pitchFamily="18" charset="0"/>
                <a:ea typeface="宋体" panose="02010600030101010101" pitchFamily="2" charset="-122"/>
              </a:rPr>
              <a:t>p-p</a:t>
            </a:r>
            <a:r>
              <a:rPr lang="zh-CN" altLang="en-US" sz="2400" dirty="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键，它们的路易斯结构式里的重键是</a:t>
            </a:r>
            <a:r>
              <a:rPr lang="en-US" altLang="zh-CN" sz="2400" dirty="0">
                <a:solidFill>
                  <a:schemeClr val="tx1"/>
                </a:solidFill>
                <a:latin typeface="Times New Roman" panose="02020603050405020304" pitchFamily="18" charset="0"/>
                <a:ea typeface="宋体" panose="02010600030101010101" pitchFamily="2" charset="-122"/>
              </a:rPr>
              <a:t>d-p</a:t>
            </a:r>
            <a:r>
              <a:rPr lang="zh-CN" altLang="en-US" sz="2400" dirty="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文本框 5123"/>
          <p:cNvSpPr txBox="1"/>
          <p:nvPr/>
        </p:nvSpPr>
        <p:spPr>
          <a:xfrm>
            <a:off x="1676400" y="1200150"/>
            <a:ext cx="6735445" cy="3107690"/>
          </a:xfrm>
          <a:prstGeom prst="rect">
            <a:avLst/>
          </a:prstGeom>
          <a:noFill/>
          <a:ln w="9525">
            <a:noFill/>
          </a:ln>
        </p:spPr>
        <p:txBody>
          <a:bodyPr wrap="square">
            <a:spAutoFit/>
          </a:bodyPr>
          <a:p>
            <a:pPr>
              <a:spcBef>
                <a:spcPct val="50000"/>
              </a:spcBef>
            </a:pPr>
            <a:r>
              <a:rPr lang="zh-CN" altLang="en-US" sz="2800" b="1" dirty="0">
                <a:latin typeface="黑体" panose="02010609060101010101" pitchFamily="2" charset="-122"/>
                <a:ea typeface="黑体" panose="02010609060101010101" pitchFamily="2" charset="-122"/>
              </a:rPr>
              <a:t>第二节 分子的立体结构</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杂化轨道</a:t>
            </a: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r>
              <a:rPr lang="zh-CN" altLang="en-US" sz="2800" b="1" dirty="0">
                <a:latin typeface="黑体" panose="02010609060101010101" pitchFamily="2" charset="-122"/>
                <a:ea typeface="黑体" panose="02010609060101010101" pitchFamily="2" charset="-122"/>
              </a:rPr>
              <a:t>       清流县第一中学  林建苍</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dfd08535-2f01-4a74-bd43-f162b45cf7da}"/>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2F2F2"/>
        </a:accent5>
        <a:accent6>
          <a:srgbClr val="727272"/>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5497</Words>
  <Application>WPS 演示</Application>
  <PresentationFormat>在屏幕上显示</PresentationFormat>
  <Paragraphs>741</Paragraphs>
  <Slides>45</Slides>
  <Notes>0</Notes>
  <HiddenSlides>0</HiddenSlides>
  <MMClips>0</MMClips>
  <ScaleCrop>false</ScaleCrop>
  <HeadingPairs>
    <vt:vector size="8" baseType="variant">
      <vt:variant>
        <vt:lpstr>已用的字体</vt:lpstr>
      </vt:variant>
      <vt:variant>
        <vt:i4>19</vt:i4>
      </vt:variant>
      <vt:variant>
        <vt:lpstr>主题</vt:lpstr>
      </vt:variant>
      <vt:variant>
        <vt:i4>2</vt:i4>
      </vt:variant>
      <vt:variant>
        <vt:lpstr>嵌入 OLE 服务器</vt:lpstr>
      </vt:variant>
      <vt:variant>
        <vt:i4>3</vt:i4>
      </vt:variant>
      <vt:variant>
        <vt:lpstr>幻灯片标题</vt:lpstr>
      </vt:variant>
      <vt:variant>
        <vt:i4>45</vt:i4>
      </vt:variant>
    </vt:vector>
  </HeadingPairs>
  <TitlesOfParts>
    <vt:vector size="69" baseType="lpstr">
      <vt:lpstr>Arial</vt:lpstr>
      <vt:lpstr>宋体</vt:lpstr>
      <vt:lpstr>Wingdings</vt:lpstr>
      <vt:lpstr>Times New Roman</vt:lpstr>
      <vt:lpstr>Tahoma</vt:lpstr>
      <vt:lpstr>华文行楷</vt:lpstr>
      <vt:lpstr>微软雅黑</vt:lpstr>
      <vt:lpstr>Symbol</vt:lpstr>
      <vt:lpstr>黑体</vt:lpstr>
      <vt:lpstr>Arial Unicode MS</vt:lpstr>
      <vt:lpstr>Calibri</vt:lpstr>
      <vt:lpstr>楷体_GB2312</vt:lpstr>
      <vt:lpstr>新宋体</vt:lpstr>
      <vt:lpstr>幼圆</vt:lpstr>
      <vt:lpstr>仿宋_GB2312</vt:lpstr>
      <vt:lpstr>仿宋</vt:lpstr>
      <vt:lpstr>华文彩云</vt:lpstr>
      <vt:lpstr>华文新魏</vt:lpstr>
      <vt:lpstr>Verdana</vt:lpstr>
      <vt:lpstr>1_默认设计模板</vt:lpstr>
      <vt:lpstr>Blends</vt:lpstr>
      <vt:lpstr>Paint.Picture</vt:lpstr>
      <vt:lpstr>Paint.Picture</vt:lpstr>
      <vt:lpstr>Paint.Picture</vt:lpstr>
      <vt:lpstr>价层电子对互斥理论</vt:lpstr>
      <vt:lpstr>PowerPoint 演示文稿</vt:lpstr>
      <vt:lpstr>PowerPoint 演示文稿</vt:lpstr>
      <vt:lpstr>PowerPoint 演示文稿</vt:lpstr>
      <vt:lpstr>PowerPoint 演示文稿</vt:lpstr>
      <vt:lpstr>等电子体原理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巩固练习：一、下列叙述正确的是（     ）：</vt:lpstr>
      <vt:lpstr>PowerPoint 演示文稿</vt:lpstr>
      <vt:lpstr>PowerPoint 演示文稿</vt:lpstr>
      <vt:lpstr>PowerPoint 演示文稿</vt:lpstr>
      <vt:lpstr>PowerPoint 演示文稿</vt:lpstr>
      <vt:lpstr>巩固练习：一、下列叙述正确的是（     ）：</vt:lpstr>
      <vt:lpstr>二、按下列要求书写有关物质的电子式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ch</cp:lastModifiedBy>
  <cp:revision>26</cp:revision>
  <dcterms:created xsi:type="dcterms:W3CDTF">2006-09-07T03:07:00Z</dcterms:created>
  <dcterms:modified xsi:type="dcterms:W3CDTF">2021-08-15T08:25:51Z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2052-11.1.0.10337</vt:lpwstr>
  </property>
  <property fmtid="{D5CDD505-2E9C-101B-9397-08002B2CF9AE}" pid="3" name="ICV">
    <vt:lpwstr>F3C3A6A1D81E448DAE1C0B1A0E205A84</vt:lpwstr>
  </property>
</Properties>
</file>