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29" r:id="rId3"/>
    <p:sldId id="333" r:id="rId4"/>
    <p:sldId id="334" r:id="rId5"/>
    <p:sldId id="335" r:id="rId6"/>
    <p:sldId id="410" r:id="rId7"/>
    <p:sldId id="337" r:id="rId8"/>
    <p:sldId id="338" r:id="rId10"/>
    <p:sldId id="339" r:id="rId11"/>
    <p:sldId id="340" r:id="rId12"/>
    <p:sldId id="341" r:id="rId13"/>
    <p:sldId id="342" r:id="rId14"/>
    <p:sldId id="345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7" r:id="rId23"/>
    <p:sldId id="358" r:id="rId24"/>
    <p:sldId id="359" r:id="rId25"/>
    <p:sldId id="361" r:id="rId26"/>
    <p:sldId id="362" r:id="rId27"/>
    <p:sldId id="328" r:id="rId28"/>
    <p:sldId id="363" r:id="rId29"/>
    <p:sldId id="364" r:id="rId30"/>
    <p:sldId id="365" r:id="rId31"/>
    <p:sldId id="368" r:id="rId32"/>
    <p:sldId id="369" r:id="rId33"/>
    <p:sldId id="370" r:id="rId34"/>
    <p:sldId id="371" r:id="rId35"/>
    <p:sldId id="372" r:id="rId36"/>
    <p:sldId id="373" r:id="rId37"/>
    <p:sldId id="374" r:id="rId38"/>
    <p:sldId id="367" r:id="rId39"/>
  </p:sldIdLst>
  <p:sldSz cx="12192000" cy="6858000"/>
  <p:notesSz cx="7103745" cy="10234295"/>
  <p:custDataLst>
    <p:tags r:id="rId4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tags" Target="tags/tag1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9.wm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 algn="r" rtl="0"/>
            <a:fld id="{9A0DB2DC-4C9A-4742-B13C-FB6460FD3503}" type="slidenum">
              <a:rPr lang="zh-CN" altLang="en-US" sz="1200" i="0">
                <a:latin typeface="Calibri" panose="020F0502020204030204"/>
                <a:ea typeface="宋体" panose="02010600030101010101" pitchFamily="2" charset="-122"/>
              </a:rPr>
            </a:fld>
            <a:endParaRPr lang="zh-CN" altLang="en-US" sz="1200" i="0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2290" name="Rectangle 2"/>
          <p:cNvSpPr>
            <a:spLocks noGrp="1" noRot="1" noChangeAspect="1" noTextEdit="1"/>
          </p:cNvSpPr>
          <p:nvPr>
            <p:ph type="sldImg" idx="1"/>
          </p:nvPr>
        </p:nvSpPr>
        <p:spPr/>
      </p:sp>
      <p:sp>
        <p:nvSpPr>
          <p:cNvPr id="12291" name="Rectangle 3"/>
          <p:cNvSpPr>
            <a:spLocks noGrp="1"/>
          </p:cNvSpPr>
          <p:nvPr>
            <p:ph type="body" idx="2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53F32-CAF4-453D-A7D0-E509397606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.bin"/><Relationship Id="rId8" Type="http://schemas.openxmlformats.org/officeDocument/2006/relationships/image" Target="../media/image9.wmf"/><Relationship Id="rId7" Type="http://schemas.openxmlformats.org/officeDocument/2006/relationships/oleObject" Target="../embeddings/oleObject6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6.wmf"/><Relationship Id="rId11" Type="http://schemas.openxmlformats.org/officeDocument/2006/relationships/vmlDrawing" Target="../drawings/vmlDrawing3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.bin"/><Relationship Id="rId8" Type="http://schemas.openxmlformats.org/officeDocument/2006/relationships/image" Target="../media/image14.wmf"/><Relationship Id="rId7" Type="http://schemas.openxmlformats.org/officeDocument/2006/relationships/oleObject" Target="../embeddings/oleObject12.bin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1.wmf"/><Relationship Id="rId14" Type="http://schemas.openxmlformats.org/officeDocument/2006/relationships/vmlDrawing" Target="../drawings/vmlDrawing5.v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16.wmf"/><Relationship Id="rId11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1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wmf"/><Relationship Id="rId1" Type="http://schemas.openxmlformats.org/officeDocument/2006/relationships/oleObject" Target="../embeddings/oleObject15.bin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6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0.GIF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1.emf"/><Relationship Id="rId1" Type="http://schemas.openxmlformats.org/officeDocument/2006/relationships/oleObject" Target="../embeddings/oleObject18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3.e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2.emf"/><Relationship Id="rId1" Type="http://schemas.openxmlformats.org/officeDocument/2006/relationships/oleObject" Target="../embeddings/oleObject19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0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emf"/><Relationship Id="rId3" Type="http://schemas.openxmlformats.org/officeDocument/2006/relationships/oleObject" Target="../embeddings/oleObject22.bin"/><Relationship Id="rId2" Type="http://schemas.openxmlformats.org/officeDocument/2006/relationships/image" Target="../media/image24.emf"/><Relationship Id="rId1" Type="http://schemas.openxmlformats.org/officeDocument/2006/relationships/oleObject" Target="../embeddings/oleObject21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e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27.emf"/><Relationship Id="rId1" Type="http://schemas.openxmlformats.org/officeDocument/2006/relationships/oleObject" Target="../embeddings/oleObject2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2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2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emf"/><Relationship Id="rId3" Type="http://schemas.openxmlformats.org/officeDocument/2006/relationships/oleObject" Target="../embeddings/oleObject28.bin"/><Relationship Id="rId2" Type="http://schemas.openxmlformats.org/officeDocument/2006/relationships/image" Target="../media/image30.emf"/><Relationship Id="rId1" Type="http://schemas.openxmlformats.org/officeDocument/2006/relationships/oleObject" Target="../embeddings/oleObject27.bin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3.emf"/><Relationship Id="rId1" Type="http://schemas.openxmlformats.org/officeDocument/2006/relationships/oleObject" Target="../embeddings/oleObject30.bin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4.emf"/><Relationship Id="rId1" Type="http://schemas.openxmlformats.org/officeDocument/2006/relationships/oleObject" Target="../embeddings/oleObject31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31739" y="174836"/>
            <a:ext cx="311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必修 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41350" y="2921167"/>
            <a:ext cx="627951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4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1.1集合的概念</a:t>
            </a:r>
            <a:endParaRPr lang="zh-CN" altLang="en-US" sz="440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02979" y="1280210"/>
            <a:ext cx="869019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5400" b="1">
                <a:solidFill>
                  <a:srgbClr val="FF0000"/>
                </a:solidFill>
              </a:rPr>
              <a:t>第一章 集合与常用逻辑用语</a:t>
            </a:r>
            <a:endParaRPr lang="zh-CN" altLang="en-US" sz="54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03512" y="1420308"/>
            <a:ext cx="8784976" cy="1296670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40000"/>
              </a:lnSpc>
              <a:spcBef>
                <a:spcPct val="50000"/>
              </a:spcBef>
              <a:buFontTx/>
              <a:buNone/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2. 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由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1,3,0,5,︱-3 ︳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这些数组成的一个集合中有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5 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个  元素，这种说法正确吗？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0121" name="AutoShape 9"/>
          <p:cNvSpPr>
            <a:spLocks noChangeArrowheads="1"/>
          </p:cNvSpPr>
          <p:nvPr/>
        </p:nvSpPr>
        <p:spPr bwMode="auto">
          <a:xfrm>
            <a:off x="4186847" y="4366014"/>
            <a:ext cx="3470275" cy="1451988"/>
          </a:xfrm>
          <a:prstGeom prst="cloudCallout">
            <a:avLst>
              <a:gd name="adj1" fmla="val -28593"/>
              <a:gd name="adj2" fmla="val -105102"/>
            </a:avLst>
          </a:prstGeom>
          <a:noFill/>
          <a:ln w="28575">
            <a:noFill/>
            <a:rou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集合中的元素是互异的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07568" y="2852936"/>
            <a:ext cx="7776864" cy="7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不正确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集合中只有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个不同元素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，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，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0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，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5 .</a:t>
            </a:r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34814" y="539969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问题探究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1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03512" y="1196752"/>
            <a:ext cx="8784976" cy="1296670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40000"/>
              </a:lnSpc>
              <a:spcBef>
                <a:spcPct val="50000"/>
              </a:spcBef>
              <a:buFontTx/>
              <a:buNone/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高一（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）班的全体同学组成一个集合，调整座位后这个集合有没有变化？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5549146" y="2114560"/>
            <a:ext cx="4151312" cy="1451988"/>
          </a:xfrm>
          <a:prstGeom prst="cloudCallout">
            <a:avLst>
              <a:gd name="adj1" fmla="val -70458"/>
              <a:gd name="adj2" fmla="val -50889"/>
            </a:avLst>
          </a:prstGeom>
          <a:noFill/>
          <a:ln w="28575">
            <a:noFill/>
            <a:rou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集合中的元素是没有顺序的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5560" y="4437112"/>
            <a:ext cx="7778750" cy="69405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2800" b="1">
                <a:latin typeface="宋体" panose="02010600030101010101" pitchFamily="2" charset="-122"/>
              </a:rPr>
              <a:t>通过以上的学习你能给出集合中元素的特性吗？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59696" y="5157192"/>
            <a:ext cx="7778750" cy="69405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确定性、互异性、无序性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cxnSp>
        <p:nvCxnSpPr>
          <p:cNvPr id="3" name="直接连接符 2"/>
          <p:cNvCxnSpPr>
            <a:cxnSpLocks noChangeShapeType="1"/>
          </p:cNvCxnSpPr>
          <p:nvPr/>
        </p:nvCxnSpPr>
        <p:spPr bwMode="auto">
          <a:xfrm>
            <a:off x="5015880" y="5733256"/>
            <a:ext cx="1089025" cy="635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cxnSp>
        <p:nvCxnSpPr>
          <p:cNvPr id="5" name="直接连接符 2"/>
          <p:cNvCxnSpPr>
            <a:cxnSpLocks noChangeShapeType="1"/>
          </p:cNvCxnSpPr>
          <p:nvPr/>
        </p:nvCxnSpPr>
        <p:spPr bwMode="auto">
          <a:xfrm>
            <a:off x="3503712" y="5733256"/>
            <a:ext cx="1000125" cy="635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cxnSp>
        <p:nvCxnSpPr>
          <p:cNvPr id="6" name="直接连接符 2"/>
          <p:cNvCxnSpPr>
            <a:cxnSpLocks noChangeShapeType="1"/>
          </p:cNvCxnSpPr>
          <p:nvPr/>
        </p:nvCxnSpPr>
        <p:spPr bwMode="auto">
          <a:xfrm>
            <a:off x="6384032" y="5733256"/>
            <a:ext cx="1089025" cy="635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sp>
        <p:nvSpPr>
          <p:cNvPr id="13" name="矩形 12"/>
          <p:cNvSpPr/>
          <p:nvPr/>
        </p:nvSpPr>
        <p:spPr>
          <a:xfrm>
            <a:off x="2688258" y="2493397"/>
            <a:ext cx="2327910" cy="694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集合没有变化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34814" y="539969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问题探究</a:t>
            </a:r>
            <a:endParaRPr lang="zh-CN" altLang="en-US" sz="3200"/>
          </a:p>
        </p:txBody>
      </p:sp>
      <p:sp>
        <p:nvSpPr>
          <p:cNvPr id="36873" name="Text Box 9"/>
          <p:cNvSpPr txBox="1"/>
          <p:nvPr/>
        </p:nvSpPr>
        <p:spPr>
          <a:xfrm>
            <a:off x="1499235" y="3566478"/>
            <a:ext cx="8554085" cy="583565"/>
          </a:xfrm>
          <a:prstGeom prst="rect">
            <a:avLst/>
          </a:prstGeom>
          <a:noFill/>
          <a:ln w="28575" cap="flat" cmpd="sng">
            <a:solidFill>
              <a:srgbClr val="00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ysClr val="windowText" lastClr="000000"/>
                </a:solidFill>
                <a:latin typeface="Calibri" panose="020F0502020204030204"/>
                <a:ea typeface="+mn-ea"/>
                <a:cs typeface="+mn-e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ysClr val="windowText" lastClr="000000"/>
                </a:solidFill>
                <a:latin typeface="Calibri" panose="020F0502020204030204"/>
                <a:ea typeface="+mn-ea"/>
                <a:cs typeface="+mn-e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ysClr val="windowText" lastClr="000000"/>
                </a:solidFill>
                <a:latin typeface="Calibri" panose="020F0502020204030204"/>
                <a:ea typeface="+mn-ea"/>
                <a:cs typeface="+mn-e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Calibri" panose="020F0502020204030204"/>
                <a:ea typeface="+mn-ea"/>
                <a:cs typeface="+mn-e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Calibri" panose="020F0502020204030204"/>
                <a:ea typeface="+mn-ea"/>
                <a:cs typeface="+mn-ea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两个集合中，元素完全一样，则称两集合相等</a:t>
            </a: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3200" b="1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/>
      <p:bldP spid="2" grpId="0"/>
      <p:bldP spid="4" grpId="0"/>
      <p:bldP spid="13" grpId="0"/>
      <p:bldP spid="368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1509948" y="4392635"/>
            <a:ext cx="9740343" cy="1208601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outerShdw sy="50000" kx="-2453608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启示：</a:t>
            </a:r>
            <a:r>
              <a:rPr lang="zh-CN" altLang="en-US" sz="2800" b="1">
                <a:latin typeface="宋体" panose="02010600030101010101" pitchFamily="2" charset="-122"/>
              </a:rPr>
              <a:t>任何集合的元素都不能违背确定性、互异性、无序性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r>
              <a:rPr lang="zh-CN" altLang="en-US" sz="2800" b="1">
                <a:latin typeface="宋体" panose="02010600030101010101" pitchFamily="2" charset="-122"/>
              </a:rPr>
              <a:t>我们还可以用这些性质继续去探求集合与元素的关系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277507" name="Text Box 105"/>
          <p:cNvSpPr txBox="1">
            <a:spLocks noChangeArrowheads="1"/>
          </p:cNvSpPr>
          <p:nvPr/>
        </p:nvSpPr>
        <p:spPr bwMode="auto">
          <a:xfrm>
            <a:off x="1394618" y="1124744"/>
            <a:ext cx="9402763" cy="1168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1.</a:t>
            </a:r>
            <a:r>
              <a:rPr lang="zh-CN" altLang="en-US" sz="2800" b="1">
                <a:latin typeface="宋体" panose="02010600030101010101" pitchFamily="2" charset="-122"/>
              </a:rPr>
              <a:t>判断以下元素的全体是否组成集合</a:t>
            </a:r>
            <a:r>
              <a:rPr lang="en-US" altLang="zh-CN" sz="2800" b="1">
                <a:latin typeface="宋体" panose="02010600030101010101" pitchFamily="2" charset="-122"/>
              </a:rPr>
              <a:t>,</a:t>
            </a:r>
            <a:r>
              <a:rPr lang="zh-CN" altLang="en-US" sz="2800" b="1">
                <a:latin typeface="宋体" panose="02010600030101010101" pitchFamily="2" charset="-122"/>
              </a:rPr>
              <a:t>并说明理由</a:t>
            </a:r>
            <a:r>
              <a:rPr lang="en-US" altLang="zh-CN" sz="2800" b="1">
                <a:latin typeface="宋体" panose="02010600030101010101" pitchFamily="2" charset="-122"/>
              </a:rPr>
              <a:t>: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 (1) </a:t>
            </a:r>
            <a:r>
              <a:rPr lang="zh-CN" altLang="en-US" sz="2800" b="1">
                <a:latin typeface="宋体" panose="02010600030101010101" pitchFamily="2" charset="-122"/>
              </a:rPr>
              <a:t>大于</a:t>
            </a:r>
            <a:r>
              <a:rPr lang="en-US" altLang="zh-CN" sz="2800" b="1"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</a:rPr>
              <a:t>小于</a:t>
            </a:r>
            <a:r>
              <a:rPr lang="en-US" altLang="zh-CN" sz="2800" b="1">
                <a:latin typeface="宋体" panose="02010600030101010101" pitchFamily="2" charset="-122"/>
              </a:rPr>
              <a:t>11</a:t>
            </a:r>
            <a:r>
              <a:rPr lang="zh-CN" altLang="en-US" sz="2800" b="1">
                <a:latin typeface="宋体" panose="02010600030101010101" pitchFamily="2" charset="-122"/>
              </a:rPr>
              <a:t>的偶数</a:t>
            </a:r>
            <a:r>
              <a:rPr lang="en-US" altLang="zh-CN" sz="2800" b="1">
                <a:latin typeface="宋体" panose="02010600030101010101" pitchFamily="2" charset="-122"/>
              </a:rPr>
              <a:t>;      (2) </a:t>
            </a:r>
            <a:r>
              <a:rPr lang="zh-CN" altLang="en-US" sz="2800" b="1">
                <a:latin typeface="宋体" panose="02010600030101010101" pitchFamily="2" charset="-122"/>
              </a:rPr>
              <a:t>我国的小河流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19563" name="Rectangle 107"/>
          <p:cNvSpPr>
            <a:spLocks noChangeArrowheads="1"/>
          </p:cNvSpPr>
          <p:nvPr/>
        </p:nvSpPr>
        <p:spPr bwMode="auto">
          <a:xfrm>
            <a:off x="1302328" y="2737167"/>
            <a:ext cx="8905875" cy="1383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CC00FF"/>
                </a:solidFill>
                <a:latin typeface="宋体" panose="02010600030101010101" pitchFamily="2" charset="-122"/>
              </a:rPr>
              <a:t>【</a:t>
            </a:r>
            <a:r>
              <a:rPr lang="zh-CN" altLang="en-US" sz="2800" b="1">
                <a:solidFill>
                  <a:srgbClr val="CC00FF"/>
                </a:solidFill>
                <a:latin typeface="宋体" panose="02010600030101010101" pitchFamily="2" charset="-122"/>
              </a:rPr>
              <a:t>提示</a:t>
            </a:r>
            <a:r>
              <a:rPr lang="en-US" altLang="zh-CN" sz="2800" b="1">
                <a:solidFill>
                  <a:srgbClr val="CC00FF"/>
                </a:solidFill>
                <a:latin typeface="宋体" panose="02010600030101010101" pitchFamily="2" charset="-122"/>
              </a:rPr>
              <a:t>】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）是由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4,6,8,10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四个元素组成的集合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.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        （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）由集合元素的确定性知其不能组成集合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.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67848" y="539969"/>
            <a:ext cx="1035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练习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5000"/>
    </mc:Choice>
    <mc:Fallback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5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03512" y="1628800"/>
            <a:ext cx="8964488" cy="2552065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40000"/>
              </a:lnSpc>
              <a:buFontTx/>
              <a:buNone/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已知下面的两个实例：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140000"/>
              </a:lnSpc>
              <a:buFontTx/>
              <a:buNone/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）用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表示高一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班全体学生组成的集合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140000"/>
              </a:lnSpc>
              <a:buFontTx/>
              <a:buNone/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）用</a:t>
            </a:r>
            <a:r>
              <a:rPr lang="en-US" altLang="zh-CN" sz="2800" b="1" i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表示高一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班的一位同学，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表示高一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(4)  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140000"/>
              </a:lnSpc>
              <a:buFontTx/>
              <a:buNone/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班的一位同学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8405" name="AutoShape 37"/>
          <p:cNvSpPr>
            <a:spLocks noChangeArrowheads="1"/>
          </p:cNvSpPr>
          <p:nvPr/>
        </p:nvSpPr>
        <p:spPr bwMode="auto">
          <a:xfrm>
            <a:off x="4367808" y="5373216"/>
            <a:ext cx="4129647" cy="1069975"/>
          </a:xfrm>
          <a:prstGeom prst="wedgeRoundRectCallout">
            <a:avLst>
              <a:gd name="adj1" fmla="val -11745"/>
              <a:gd name="adj2" fmla="val -113352"/>
              <a:gd name="adj3" fmla="val 16667"/>
            </a:avLst>
          </a:prstGeom>
          <a:noFill/>
          <a:ln w="28575" algn="ctr">
            <a:noFill/>
            <a:miter lim="800000"/>
          </a:ln>
          <a:effectLst/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800" b="1">
                <a:solidFill>
                  <a:srgbClr val="9900FF"/>
                </a:solidFill>
                <a:latin typeface="楷体_GB2312" pitchFamily="49" charset="-122"/>
                <a:ea typeface="楷体_GB2312" pitchFamily="49" charset="-122"/>
              </a:rPr>
              <a:t>是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集合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中的元素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endParaRPr lang="en-US" altLang="zh-CN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ctr">
              <a:lnSpc>
                <a:spcPct val="130000"/>
              </a:lnSpc>
            </a:pP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2800" b="1">
                <a:solidFill>
                  <a:srgbClr val="9900FF"/>
                </a:solidFill>
                <a:latin typeface="楷体_GB2312" pitchFamily="49" charset="-122"/>
                <a:ea typeface="楷体_GB2312" pitchFamily="49" charset="-122"/>
              </a:rPr>
              <a:t>不是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集合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中的元素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8532" name="Rectangle 42"/>
          <p:cNvSpPr>
            <a:spLocks noGrp="1" noChangeArrowheads="1"/>
          </p:cNvSpPr>
          <p:nvPr>
            <p:ph type="title" idx="4294967295"/>
          </p:nvPr>
        </p:nvSpPr>
        <p:spPr>
          <a:xfrm>
            <a:off x="2207568" y="979300"/>
            <a:ext cx="5676900" cy="521970"/>
          </a:xfrm>
        </p:spPr>
        <p:txBody>
          <a:bodyPr>
            <a:spAutoFit/>
          </a:bodyPr>
          <a:lstStyle/>
          <a:p>
            <a:pPr algn="l"/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探究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：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元素和集合的关系</a:t>
            </a:r>
            <a:endParaRPr kumimoji="1" lang="zh-CN" altLang="en-US" sz="28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63552" y="4437112"/>
            <a:ext cx="6619875" cy="694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思考：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那么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与集合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分别有什么关系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? </a:t>
            </a:r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90441" y="394525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问题探究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5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5"/>
          <p:cNvSpPr>
            <a:spLocks noChangeArrowheads="1"/>
          </p:cNvSpPr>
          <p:nvPr/>
        </p:nvSpPr>
        <p:spPr bwMode="auto">
          <a:xfrm>
            <a:off x="1991544" y="1412776"/>
            <a:ext cx="8135938" cy="32340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           </a:t>
            </a:r>
            <a:r>
              <a:rPr lang="zh-CN" altLang="en-US" sz="2800" b="1">
                <a:latin typeface="宋体" panose="02010600030101010101" pitchFamily="2" charset="-122"/>
              </a:rPr>
              <a:t>元素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与集合</a:t>
            </a:r>
            <a:r>
              <a:rPr lang="en-US" altLang="zh-CN" sz="2800" b="1">
                <a:latin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的关系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zh-CN" altLang="en-US" sz="2800" b="1">
                <a:latin typeface="宋体" panose="02010600030101010101" pitchFamily="2" charset="-122"/>
              </a:rPr>
              <a:t>如果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是集合</a:t>
            </a:r>
            <a:r>
              <a:rPr lang="en-US" altLang="zh-CN" sz="2800" b="1">
                <a:latin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的元素，就说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属于集合</a:t>
            </a:r>
            <a:r>
              <a:rPr lang="en-US" altLang="zh-CN" sz="2800" b="1">
                <a:latin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，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zh-CN" altLang="en-US" sz="2800" b="1">
                <a:latin typeface="宋体" panose="02010600030101010101" pitchFamily="2" charset="-122"/>
              </a:rPr>
              <a:t>             记作</a:t>
            </a:r>
            <a:r>
              <a:rPr lang="en-US" altLang="zh-CN" sz="28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 b="1" err="1">
                <a:latin typeface="宋体" panose="02010600030101010101" pitchFamily="2" charset="-122"/>
              </a:rPr>
              <a:t>∈A </a:t>
            </a:r>
            <a:r>
              <a:rPr lang="zh-CN" altLang="en-US" sz="2800" b="1">
                <a:latin typeface="宋体" panose="02010600030101010101" pitchFamily="2" charset="-122"/>
              </a:rPr>
              <a:t>；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zh-CN" altLang="en-US" sz="2800" b="1">
                <a:latin typeface="宋体" panose="02010600030101010101" pitchFamily="2" charset="-122"/>
              </a:rPr>
              <a:t>如果</a:t>
            </a:r>
            <a:r>
              <a:rPr lang="en-US" altLang="zh-CN" sz="28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不是集合</a:t>
            </a:r>
            <a:r>
              <a:rPr lang="en-US" altLang="zh-CN" sz="2800" b="1">
                <a:latin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中的元素，就说</a:t>
            </a:r>
            <a:r>
              <a:rPr lang="en-US" altLang="zh-CN" sz="28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不属于集合</a:t>
            </a:r>
            <a:r>
              <a:rPr lang="en-US" altLang="zh-CN" sz="2800" b="1">
                <a:latin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，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              </a:t>
            </a:r>
            <a:r>
              <a:rPr lang="zh-CN" altLang="en-US" sz="2800" b="1">
                <a:latin typeface="宋体" panose="02010600030101010101" pitchFamily="2" charset="-122"/>
              </a:rPr>
              <a:t>记作</a:t>
            </a:r>
            <a:r>
              <a:rPr lang="en-US" altLang="zh-CN" sz="28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 b="1" err="1">
                <a:latin typeface="宋体" panose="02010600030101010101" pitchFamily="2" charset="-122"/>
              </a:rPr>
              <a:t>∉A.</a:t>
            </a:r>
            <a:endParaRPr lang="en-US" altLang="zh-CN" sz="2800" b="1" err="1">
              <a:latin typeface="宋体" panose="02010600030101010101" pitchFamily="2" charset="-122"/>
            </a:endParaRPr>
          </a:p>
        </p:txBody>
      </p:sp>
      <p:cxnSp>
        <p:nvCxnSpPr>
          <p:cNvPr id="3" name="直接连接符 2"/>
          <p:cNvCxnSpPr>
            <a:cxnSpLocks noChangeShapeType="1"/>
          </p:cNvCxnSpPr>
          <p:nvPr/>
        </p:nvCxnSpPr>
        <p:spPr bwMode="auto">
          <a:xfrm>
            <a:off x="6600056" y="2564904"/>
            <a:ext cx="648072" cy="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cxnSp>
        <p:nvCxnSpPr>
          <p:cNvPr id="2" name="直接连接符 2"/>
          <p:cNvCxnSpPr>
            <a:cxnSpLocks noChangeShapeType="1"/>
          </p:cNvCxnSpPr>
          <p:nvPr/>
        </p:nvCxnSpPr>
        <p:spPr bwMode="auto">
          <a:xfrm>
            <a:off x="5159896" y="3212976"/>
            <a:ext cx="700088" cy="15875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cxnSp>
        <p:nvCxnSpPr>
          <p:cNvPr id="4" name="直接连接符 2"/>
          <p:cNvCxnSpPr>
            <a:cxnSpLocks noChangeShapeType="1"/>
          </p:cNvCxnSpPr>
          <p:nvPr/>
        </p:nvCxnSpPr>
        <p:spPr bwMode="auto">
          <a:xfrm>
            <a:off x="7392144" y="3861048"/>
            <a:ext cx="864096" cy="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cxnSp>
        <p:nvCxnSpPr>
          <p:cNvPr id="5" name="直接连接符 2"/>
          <p:cNvCxnSpPr>
            <a:cxnSpLocks noChangeShapeType="1"/>
          </p:cNvCxnSpPr>
          <p:nvPr/>
        </p:nvCxnSpPr>
        <p:spPr bwMode="auto">
          <a:xfrm>
            <a:off x="5303912" y="4509120"/>
            <a:ext cx="648072" cy="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sp>
        <p:nvSpPr>
          <p:cNvPr id="6" name="文本框 5"/>
          <p:cNvSpPr txBox="1"/>
          <p:nvPr/>
        </p:nvSpPr>
        <p:spPr>
          <a:xfrm>
            <a:off x="1874520" y="5229860"/>
            <a:ext cx="95370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属于符号和不属于符号具有方向性，左边是元素右边是集合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42512" y="521395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归纳总结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68" name="Group 52"/>
          <p:cNvGraphicFramePr>
            <a:graphicFrameLocks noGrp="1"/>
          </p:cNvGraphicFramePr>
          <p:nvPr/>
        </p:nvGraphicFramePr>
        <p:xfrm>
          <a:off x="1990725" y="2611438"/>
          <a:ext cx="8315325" cy="2194560"/>
        </p:xfrm>
        <a:graphic>
          <a:graphicData uri="http://schemas.openxmlformats.org/drawingml/2006/table">
            <a:tbl>
              <a:tblPr/>
              <a:tblGrid>
                <a:gridCol w="1468755"/>
                <a:gridCol w="1255395"/>
                <a:gridCol w="2251075"/>
                <a:gridCol w="1041400"/>
                <a:gridCol w="1256030"/>
                <a:gridCol w="1042670"/>
              </a:tblGrid>
              <a:tr h="1328738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常用的数集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自然数集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正整数集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整数集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有理数集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实数集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记法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——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————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——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——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——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887788" y="4005263"/>
            <a:ext cx="7461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N</a:t>
            </a:r>
            <a:endParaRPr lang="zh-CN" altLang="en-US" sz="2400">
              <a:solidFill>
                <a:srgbClr val="FF000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316788" y="4005263"/>
            <a:ext cx="7461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Z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459788" y="4005263"/>
            <a:ext cx="7461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Q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563100" y="4005263"/>
            <a:ext cx="747713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" name="矩形 4"/>
          <p:cNvSpPr/>
          <p:nvPr/>
        </p:nvSpPr>
        <p:spPr>
          <a:xfrm>
            <a:off x="5087938" y="4005263"/>
            <a:ext cx="15843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N*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或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zh-CN" altLang="en-US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＋</a:t>
            </a:r>
            <a:endParaRPr lang="en-US" altLang="zh-CN" sz="2400" b="1" baseline="30000">
              <a:solidFill>
                <a:srgbClr val="FF0000"/>
              </a:solidFill>
              <a:latin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3" name="矩形 3"/>
          <p:cNvSpPr/>
          <p:nvPr/>
        </p:nvSpPr>
        <p:spPr>
          <a:xfrm>
            <a:off x="3887788" y="4005263"/>
            <a:ext cx="7461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N</a:t>
            </a:r>
            <a:endParaRPr lang="zh-CN" altLang="en-US" sz="2400">
              <a:solidFill>
                <a:srgbClr val="FF000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4"/>
          <p:cNvSpPr/>
          <p:nvPr/>
        </p:nvSpPr>
        <p:spPr>
          <a:xfrm>
            <a:off x="5087938" y="4005263"/>
            <a:ext cx="15843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N*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或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zh-CN" altLang="en-US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＋</a:t>
            </a:r>
            <a:endParaRPr lang="en-US" altLang="zh-CN" sz="2400" b="1" baseline="30000">
              <a:solidFill>
                <a:srgbClr val="FF0000"/>
              </a:solidFill>
              <a:latin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9" name="矩形 4"/>
          <p:cNvSpPr/>
          <p:nvPr/>
        </p:nvSpPr>
        <p:spPr>
          <a:xfrm>
            <a:off x="7319963" y="4005263"/>
            <a:ext cx="7461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Z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0" name="矩形 4"/>
          <p:cNvSpPr/>
          <p:nvPr/>
        </p:nvSpPr>
        <p:spPr>
          <a:xfrm>
            <a:off x="5091113" y="4005263"/>
            <a:ext cx="15843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N*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或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zh-CN" altLang="en-US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＋</a:t>
            </a:r>
            <a:endParaRPr lang="en-US" altLang="zh-CN" sz="2400" b="1" baseline="30000">
              <a:solidFill>
                <a:srgbClr val="FF0000"/>
              </a:solidFill>
              <a:latin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1775520" y="1124744"/>
            <a:ext cx="8351837" cy="1168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800" b="1">
                <a:latin typeface="宋体" panose="02010600030101010101" pitchFamily="2" charset="-122"/>
              </a:rPr>
              <a:t>学习集合与元素的概念后，为了方便书写，数学中规定了一些常用数集及其记法：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" grpId="0"/>
      <p:bldP spid="3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1602" name="Object 19"/>
          <p:cNvGraphicFramePr>
            <a:graphicFrameLocks noChangeAspect="1"/>
          </p:cNvGraphicFramePr>
          <p:nvPr/>
        </p:nvGraphicFramePr>
        <p:xfrm>
          <a:off x="2711624" y="2420888"/>
          <a:ext cx="381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1" imgW="5791200" imgH="5181600" progId="Equation.DSMT4">
                  <p:embed/>
                </p:oleObj>
              </mc:Choice>
              <mc:Fallback>
                <p:oleObj name="Equation" r:id="rId1" imgW="5791200" imgH="5181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11624" y="2420888"/>
                        <a:ext cx="381000" cy="508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3" name="Text Box 23"/>
          <p:cNvSpPr txBox="1">
            <a:spLocks noChangeArrowheads="1"/>
          </p:cNvSpPr>
          <p:nvPr/>
        </p:nvSpPr>
        <p:spPr bwMode="auto">
          <a:xfrm>
            <a:off x="2063552" y="980728"/>
            <a:ext cx="7512050" cy="332295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sz="2800" b="1">
                <a:latin typeface="宋体" panose="02010600030101010101" pitchFamily="2" charset="-122"/>
              </a:rPr>
              <a:t>练习</a:t>
            </a:r>
            <a:r>
              <a:rPr lang="en-US" altLang="zh-CN" sz="2800" b="1">
                <a:latin typeface="宋体" panose="02010600030101010101" pitchFamily="2" charset="-122"/>
              </a:rPr>
              <a:t> </a:t>
            </a:r>
            <a:r>
              <a:rPr lang="zh-CN" altLang="en-US" sz="2800" b="1">
                <a:latin typeface="宋体" panose="02010600030101010101" pitchFamily="2" charset="-122"/>
              </a:rPr>
              <a:t>用符号“</a:t>
            </a:r>
            <a:r>
              <a:rPr lang="zh-CN" altLang="zh-CN" sz="2800" b="1">
                <a:latin typeface="宋体" panose="02010600030101010101" pitchFamily="2" charset="-122"/>
              </a:rPr>
              <a:t>∈</a:t>
            </a:r>
            <a:r>
              <a:rPr lang="zh-CN" altLang="en-US" sz="2800" b="1">
                <a:latin typeface="宋体" panose="02010600030101010101" pitchFamily="2" charset="-122"/>
              </a:rPr>
              <a:t>”或“∉”填空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(1)2</a:t>
            </a:r>
            <a:r>
              <a:rPr lang="en-US" altLang="zh-CN" sz="2800" b="1" u="sng">
                <a:latin typeface="宋体" panose="02010600030101010101" pitchFamily="2" charset="-122"/>
              </a:rPr>
              <a:t>           </a:t>
            </a:r>
            <a:r>
              <a:rPr lang="en-US" altLang="zh-CN" sz="2800" b="1">
                <a:latin typeface="宋体" panose="02010600030101010101" pitchFamily="2" charset="-122"/>
              </a:rPr>
              <a:t>N.</a:t>
            </a:r>
            <a:endParaRPr lang="en-US" altLang="zh-CN" sz="2800" b="1" u="sng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(2) </a:t>
            </a:r>
            <a:r>
              <a:rPr lang="zh-CN" altLang="en-US" sz="2800" b="1">
                <a:latin typeface="宋体" panose="02010600030101010101" pitchFamily="2" charset="-122"/>
              </a:rPr>
              <a:t>　</a:t>
            </a:r>
            <a:r>
              <a:rPr lang="en-US" altLang="zh-CN" sz="2800" b="1">
                <a:latin typeface="宋体" panose="02010600030101010101" pitchFamily="2" charset="-122"/>
              </a:rPr>
              <a:t>____________Q.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(3)0</a:t>
            </a:r>
            <a:r>
              <a:rPr lang="en-US" altLang="zh-CN" sz="2800" b="1" u="sng">
                <a:latin typeface="宋体" panose="02010600030101010101" pitchFamily="2" charset="-122"/>
              </a:rPr>
              <a:t>             </a:t>
            </a:r>
            <a:r>
              <a:rPr lang="en-US" altLang="zh-CN" sz="2800" b="1">
                <a:latin typeface="宋体" panose="02010600030101010101" pitchFamily="2" charset="-122"/>
              </a:rPr>
              <a:t>{0}.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(4)b</a:t>
            </a:r>
            <a:r>
              <a:rPr lang="en-US" altLang="zh-CN" sz="2800" b="1" u="sng">
                <a:latin typeface="宋体" panose="02010600030101010101" pitchFamily="2" charset="-122"/>
              </a:rPr>
              <a:t>             </a:t>
            </a:r>
            <a:r>
              <a:rPr lang="en-US" altLang="zh-CN" sz="2800" b="1">
                <a:latin typeface="宋体" panose="02010600030101010101" pitchFamily="2" charset="-122"/>
              </a:rPr>
              <a:t>{</a:t>
            </a:r>
            <a:r>
              <a:rPr lang="en-US" altLang="zh-CN" sz="28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 b="1" err="1">
                <a:latin typeface="宋体" panose="02010600030101010101" pitchFamily="2" charset="-122"/>
              </a:rPr>
              <a:t>,b,c}.</a:t>
            </a:r>
            <a:endParaRPr lang="en-US" altLang="zh-CN" sz="2800" b="1" err="1">
              <a:latin typeface="宋体" panose="02010600030101010101" pitchFamily="2" charset="-122"/>
            </a:endParaRP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791744" y="1772816"/>
          <a:ext cx="347662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4572000" imgH="4572000" progId="Equation.DSMT4">
                  <p:embed/>
                </p:oleObj>
              </mc:Choice>
              <mc:Fallback>
                <p:oleObj name="Equation" r:id="rId3" imgW="4572000" imgH="457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91744" y="1772816"/>
                        <a:ext cx="347662" cy="3476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8"/>
          <p:cNvGraphicFramePr>
            <a:graphicFrameLocks noChangeAspect="1"/>
          </p:cNvGraphicFramePr>
          <p:nvPr/>
        </p:nvGraphicFramePr>
        <p:xfrm>
          <a:off x="3791744" y="2420888"/>
          <a:ext cx="379413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5" imgW="4876800" imgH="5791200" progId="Equation.DSMT4">
                  <p:embed/>
                </p:oleObj>
              </mc:Choice>
              <mc:Fallback>
                <p:oleObj name="Equation" r:id="rId5" imgW="4876800" imgH="5791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91744" y="2420888"/>
                        <a:ext cx="379413" cy="4492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3863752" y="3140968"/>
          <a:ext cx="33496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7" imgW="4572000" imgH="4572000" progId="Equation.DSMT4">
                  <p:embed/>
                </p:oleObj>
              </mc:Choice>
              <mc:Fallback>
                <p:oleObj name="Equation" r:id="rId7" imgW="4572000" imgH="457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63752" y="3140968"/>
                        <a:ext cx="334963" cy="334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7"/>
          <p:cNvGraphicFramePr>
            <a:graphicFrameLocks noChangeAspect="1"/>
          </p:cNvGraphicFramePr>
          <p:nvPr/>
        </p:nvGraphicFramePr>
        <p:xfrm>
          <a:off x="3863752" y="3789040"/>
          <a:ext cx="33496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9" imgW="4572000" imgH="4572000" progId="Equation.DSMT4">
                  <p:embed/>
                </p:oleObj>
              </mc:Choice>
              <mc:Fallback>
                <p:oleObj name="Equation" r:id="rId9" imgW="4572000" imgH="457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63752" y="3789040"/>
                        <a:ext cx="334963" cy="334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775520" y="4509120"/>
            <a:ext cx="7902575" cy="2072640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outerShdw sy="50000" kx="-2453608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【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总结</a:t>
            </a:r>
            <a:r>
              <a:rPr lang="zh-CN" altLang="en-US" sz="2800" b="1">
                <a:solidFill>
                  <a:srgbClr val="FF0000"/>
                </a:solidFill>
              </a:rPr>
              <a:t>提升</a:t>
            </a:r>
            <a:r>
              <a:rPr lang="en-US" altLang="zh-CN" sz="2800" b="1">
                <a:solidFill>
                  <a:srgbClr val="FF0000"/>
                </a:solidFill>
              </a:rPr>
              <a:t>】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求解此类问题必须要做到以下两点：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①熟记常见的数集的符号；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②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正确理解元素与集合之间的“属于”关系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 </a:t>
            </a:r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5"/>
          <p:cNvSpPr>
            <a:spLocks noChangeArrowheads="1"/>
          </p:cNvSpPr>
          <p:nvPr/>
        </p:nvSpPr>
        <p:spPr bwMode="auto">
          <a:xfrm>
            <a:off x="1775520" y="1340768"/>
            <a:ext cx="7769225" cy="1383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列举法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思考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：</a:t>
            </a:r>
            <a:r>
              <a:rPr lang="zh-CN" altLang="en-US" sz="2800" b="1">
                <a:latin typeface="宋体" panose="02010600030101010101" pitchFamily="2" charset="-122"/>
              </a:rPr>
              <a:t>地球上的四大洋 组成的集合如何表示？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323601" name="Rectangle 17"/>
          <p:cNvSpPr>
            <a:spLocks noChangeArrowheads="1"/>
          </p:cNvSpPr>
          <p:nvPr/>
        </p:nvSpPr>
        <p:spPr bwMode="auto">
          <a:xfrm>
            <a:off x="1919536" y="2780928"/>
            <a:ext cx="79883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【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提示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】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可以这样表示：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{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太平洋，大西洋，印度洋，北冰洋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}.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64196" name="Text Box 3"/>
          <p:cNvSpPr txBox="1">
            <a:spLocks noChangeArrowheads="1"/>
          </p:cNvSpPr>
          <p:nvPr/>
        </p:nvSpPr>
        <p:spPr bwMode="auto">
          <a:xfrm>
            <a:off x="986557" y="600239"/>
            <a:ext cx="4946650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探究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4   </a:t>
            </a:r>
            <a:r>
              <a:rPr kumimoji="1"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集合的表示方法</a:t>
            </a:r>
            <a:endParaRPr kumimoji="1"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1524000" y="4293096"/>
            <a:ext cx="8173789" cy="189928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 思考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2: </a:t>
            </a:r>
            <a:r>
              <a:rPr kumimoji="1" lang="zh-CN" altLang="en-US" sz="2800" b="1">
                <a:latin typeface="宋体" panose="02010600030101010101" pitchFamily="2" charset="-122"/>
              </a:rPr>
              <a:t>方程（</a:t>
            </a:r>
            <a:r>
              <a:rPr kumimoji="1" lang="en-US" altLang="zh-CN" sz="2800" b="1">
                <a:latin typeface="宋体" panose="02010600030101010101" pitchFamily="2" charset="-122"/>
              </a:rPr>
              <a:t>x+1)(x+2)=0</a:t>
            </a:r>
            <a:r>
              <a:rPr kumimoji="1" lang="zh-CN" altLang="en-US" sz="2800" b="1">
                <a:latin typeface="宋体" panose="02010600030101010101" pitchFamily="2" charset="-122"/>
              </a:rPr>
              <a:t>的所有根组成的集合 </a:t>
            </a:r>
            <a:endParaRPr kumimoji="1"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kumimoji="1" lang="en-US" altLang="zh-CN" sz="2800" b="1">
                <a:latin typeface="宋体" panose="02010600030101010101" pitchFamily="2" charset="-122"/>
              </a:rPr>
              <a:t>        </a:t>
            </a:r>
            <a:r>
              <a:rPr kumimoji="1" lang="zh-CN" altLang="en-US" sz="2800" b="1">
                <a:latin typeface="宋体" panose="02010600030101010101" pitchFamily="2" charset="-122"/>
              </a:rPr>
              <a:t>又如何用列举法表示呢？</a:t>
            </a:r>
            <a:endParaRPr kumimoji="1" lang="zh-CN" altLang="en-US" sz="2800" b="1">
              <a:latin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     【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提示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】  </a:t>
            </a:r>
            <a:r>
              <a:rPr kumimoji="1" lang="en-US" altLang="zh-CN" sz="2800" b="1">
                <a:latin typeface="宋体" panose="02010600030101010101" pitchFamily="2" charset="-122"/>
              </a:rPr>
              <a:t>{-1,-2}</a:t>
            </a:r>
            <a:endParaRPr kumimoji="1"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2" name="云形 1"/>
          <p:cNvSpPr/>
          <p:nvPr/>
        </p:nvSpPr>
        <p:spPr bwMode="auto">
          <a:xfrm>
            <a:off x="8974794" y="2536297"/>
            <a:ext cx="1421829" cy="129614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 sz="2400" b="1"/>
          </a:p>
        </p:txBody>
      </p:sp>
      <p:sp>
        <p:nvSpPr>
          <p:cNvPr id="5130" name="TextBox 3"/>
          <p:cNvSpPr txBox="1">
            <a:spLocks noChangeArrowheads="1"/>
          </p:cNvSpPr>
          <p:nvPr/>
        </p:nvSpPr>
        <p:spPr bwMode="auto">
          <a:xfrm>
            <a:off x="9121860" y="2738785"/>
            <a:ext cx="1274763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列举法</a:t>
            </a:r>
            <a:endParaRPr lang="zh-CN" altLang="en-US" sz="24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5131" name="流程图: 联系 4"/>
          <p:cNvSpPr>
            <a:spLocks noChangeArrowheads="1"/>
          </p:cNvSpPr>
          <p:nvPr/>
        </p:nvSpPr>
        <p:spPr bwMode="auto">
          <a:xfrm flipH="1">
            <a:off x="8051800" y="3703638"/>
            <a:ext cx="142875" cy="179387"/>
          </a:xfrm>
          <a:prstGeom prst="flowChartConnector">
            <a:avLst/>
          </a:prstGeom>
          <a:noFill/>
          <a:ln w="9525" algn="ctr">
            <a:noFill/>
            <a:round/>
          </a:ln>
          <a:effectLst/>
        </p:spPr>
        <p:txBody>
          <a:bodyPr wrap="none" anchor="ctr"/>
          <a:lstStyle/>
          <a:p>
            <a:endParaRPr lang="zh-CN" altLang="zh-CN" sz="2400" b="1"/>
          </a:p>
        </p:txBody>
      </p:sp>
      <p:sp>
        <p:nvSpPr>
          <p:cNvPr id="5132" name="流程图: 联系 5"/>
          <p:cNvSpPr>
            <a:spLocks noChangeArrowheads="1"/>
          </p:cNvSpPr>
          <p:nvPr/>
        </p:nvSpPr>
        <p:spPr bwMode="auto">
          <a:xfrm>
            <a:off x="7710488" y="3883025"/>
            <a:ext cx="125412" cy="142875"/>
          </a:xfrm>
          <a:prstGeom prst="flowChartConnector">
            <a:avLst/>
          </a:prstGeom>
          <a:noFill/>
          <a:ln w="9525" algn="ctr">
            <a:noFill/>
            <a:round/>
          </a:ln>
          <a:effectLst/>
        </p:spPr>
        <p:txBody>
          <a:bodyPr wrap="none" anchor="ctr"/>
          <a:lstStyle/>
          <a:p>
            <a:endParaRPr lang="zh-CN" altLang="zh-CN" sz="2400" b="1"/>
          </a:p>
        </p:txBody>
      </p:sp>
      <p:sp>
        <p:nvSpPr>
          <p:cNvPr id="5133" name="流程图: 联系 6"/>
          <p:cNvSpPr>
            <a:spLocks noChangeArrowheads="1"/>
          </p:cNvSpPr>
          <p:nvPr/>
        </p:nvSpPr>
        <p:spPr bwMode="auto">
          <a:xfrm>
            <a:off x="8372475" y="3594100"/>
            <a:ext cx="246063" cy="227013"/>
          </a:xfrm>
          <a:prstGeom prst="flowChartConnector">
            <a:avLst/>
          </a:prstGeom>
          <a:noFill/>
          <a:ln w="9525" algn="ctr">
            <a:noFill/>
            <a:round/>
          </a:ln>
          <a:effectLst/>
        </p:spPr>
        <p:txBody>
          <a:bodyPr wrap="none" anchor="ctr"/>
          <a:lstStyle/>
          <a:p>
            <a:endParaRPr lang="zh-CN" altLang="zh-CN" sz="2400" b="1"/>
          </a:p>
        </p:txBody>
      </p:sp>
      <p:sp>
        <p:nvSpPr>
          <p:cNvPr id="15" name="矩形 14"/>
          <p:cNvSpPr/>
          <p:nvPr/>
        </p:nvSpPr>
        <p:spPr>
          <a:xfrm>
            <a:off x="862449" y="-12784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问题探究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/>
      <p:bldP spid="5132" grpId="0"/>
      <p:bldP spid="51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198688" y="2241550"/>
            <a:ext cx="8283575" cy="12966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把集合的元素一一列举出来，并用花括号“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{   }” 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括起来表示集合的方法叫做列举法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</a:t>
            </a:r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3001963" y="4562191"/>
            <a:ext cx="1755775" cy="733994"/>
          </a:xfrm>
          <a:prstGeom prst="ellipse">
            <a:avLst/>
          </a:prstGeom>
          <a:noFill/>
          <a:ln w="28575" algn="ctr">
            <a:noFill/>
            <a:rou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元素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5254625" y="4929188"/>
            <a:ext cx="574675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340475" y="4668838"/>
            <a:ext cx="3287713" cy="9531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确定 无序 互异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34507" name="AutoShape 11"/>
          <p:cNvSpPr>
            <a:spLocks noChangeArrowheads="1"/>
          </p:cNvSpPr>
          <p:nvPr/>
        </p:nvSpPr>
        <p:spPr bwMode="auto">
          <a:xfrm>
            <a:off x="1524000" y="4421542"/>
            <a:ext cx="2605088" cy="956654"/>
          </a:xfrm>
          <a:prstGeom prst="star24">
            <a:avLst>
              <a:gd name="adj" fmla="val 37500"/>
            </a:avLst>
          </a:prstGeom>
          <a:noFill/>
          <a:ln w="2857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注意：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3287688" y="5589240"/>
            <a:ext cx="4824413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</a:rPr>
              <a:t>元素间要用逗号隔开</a:t>
            </a:r>
            <a:r>
              <a:rPr kumimoji="1"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.</a:t>
            </a:r>
            <a:endParaRPr kumimoji="1"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3" name="直接连接符 2"/>
          <p:cNvCxnSpPr>
            <a:cxnSpLocks noChangeShapeType="1"/>
          </p:cNvCxnSpPr>
          <p:nvPr/>
        </p:nvCxnSpPr>
        <p:spPr bwMode="auto">
          <a:xfrm>
            <a:off x="8480425" y="3527425"/>
            <a:ext cx="990600" cy="3175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cxnSp>
        <p:nvCxnSpPr>
          <p:cNvPr id="2" name="直接连接符 2"/>
          <p:cNvCxnSpPr>
            <a:cxnSpLocks noChangeShapeType="1"/>
          </p:cNvCxnSpPr>
          <p:nvPr/>
        </p:nvCxnSpPr>
        <p:spPr bwMode="auto">
          <a:xfrm>
            <a:off x="5195888" y="2919413"/>
            <a:ext cx="1343025" cy="3175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sp>
        <p:nvSpPr>
          <p:cNvPr id="265227" name="TextBox 3"/>
          <p:cNvSpPr txBox="1">
            <a:spLocks noChangeArrowheads="1"/>
          </p:cNvSpPr>
          <p:nvPr/>
        </p:nvSpPr>
        <p:spPr bwMode="auto">
          <a:xfrm>
            <a:off x="1775520" y="1124744"/>
            <a:ext cx="9556750" cy="7372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通过思考以上问题大家能总结归纳出列举法的概念吗？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grpSp>
        <p:nvGrpSpPr>
          <p:cNvPr id="4" name="Group 14"/>
          <p:cNvGrpSpPr/>
          <p:nvPr/>
        </p:nvGrpSpPr>
        <p:grpSpPr>
          <a:xfrm>
            <a:off x="1727200" y="3656330"/>
            <a:ext cx="3527425" cy="647700"/>
            <a:chOff x="476" y="1616"/>
            <a:chExt cx="2222" cy="408"/>
          </a:xfrm>
        </p:grpSpPr>
        <p:sp>
          <p:nvSpPr>
            <p:cNvPr id="11274" name="AutoShape 11"/>
            <p:cNvSpPr/>
            <p:nvPr/>
          </p:nvSpPr>
          <p:spPr>
            <a:xfrm>
              <a:off x="476" y="1616"/>
              <a:ext cx="2222" cy="408"/>
            </a:xfrm>
            <a:prstGeom prst="wedgeRectCallout">
              <a:avLst>
                <a:gd name="adj1" fmla="val 99505"/>
                <a:gd name="adj2" fmla="val 88481"/>
              </a:avLst>
            </a:prstGeom>
            <a:solidFill>
              <a:srgbClr val="FFFFCC"/>
            </a:solidFill>
            <a:ln w="9525" cap="flat" cmpd="sng">
              <a:solidFill>
                <a:srgbClr val="00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zh-CN" sz="3600">
                <a:latin typeface="华文新魏" pitchFamily="2" charset="-122"/>
                <a:ea typeface="华文新魏" pitchFamily="2" charset="-122"/>
              </a:endParaRPr>
            </a:p>
          </p:txBody>
        </p:sp>
        <p:sp>
          <p:nvSpPr>
            <p:cNvPr id="11275" name="AutoShape 10"/>
            <p:cNvSpPr/>
            <p:nvPr/>
          </p:nvSpPr>
          <p:spPr>
            <a:xfrm>
              <a:off x="476" y="1616"/>
              <a:ext cx="2222" cy="408"/>
            </a:xfrm>
            <a:prstGeom prst="wedgeRectCallout">
              <a:avLst>
                <a:gd name="adj1" fmla="val 96671"/>
                <a:gd name="adj2" fmla="val 16176"/>
              </a:avLst>
            </a:prstGeom>
            <a:solidFill>
              <a:srgbClr val="FFFFCC"/>
            </a:solidFill>
            <a:ln w="9525" cap="flat" cmpd="sng">
              <a:solidFill>
                <a:srgbClr val="00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3600">
                  <a:latin typeface="华文新魏" pitchFamily="2" charset="-122"/>
                  <a:ea typeface="华文新魏" pitchFamily="2" charset="-122"/>
                </a:rPr>
                <a:t>大括号不能缺失 </a:t>
              </a:r>
              <a:endParaRPr lang="zh-CN" altLang="en-US" sz="3600">
                <a:latin typeface="华文新魏" pitchFamily="2" charset="-122"/>
                <a:ea typeface="华文新魏" pitchFamily="2" charset="-122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1175822" y="102622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归纳总结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  <p:bldP spid="22536" grpId="0"/>
      <p:bldP spid="22535" grpId="0"/>
      <p:bldP spid="22538" grpId="0"/>
      <p:bldP spid="234507" grpId="0"/>
      <p:bldP spid="2345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9" name="Text Box 15"/>
          <p:cNvSpPr txBox="1"/>
          <p:nvPr/>
        </p:nvSpPr>
        <p:spPr>
          <a:xfrm>
            <a:off x="3232150" y="2103120"/>
            <a:ext cx="431482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600" b="1" i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3600" b="1">
                <a:latin typeface="幼圆" panose="02010509060101010101" pitchFamily="49" charset="-122"/>
                <a:ea typeface="幼圆" panose="02010509060101010101" pitchFamily="49" charset="-122"/>
              </a:rPr>
              <a:t>与</a:t>
            </a:r>
            <a:r>
              <a:rPr lang="en-US" altLang="zh-CN" sz="3600" b="1">
                <a:latin typeface="幼圆" panose="02010509060101010101" pitchFamily="49" charset="-122"/>
                <a:ea typeface="幼圆" panose="02010509060101010101" pitchFamily="49" charset="-122"/>
              </a:rPr>
              <a:t>{</a:t>
            </a:r>
            <a:r>
              <a:rPr lang="en-US" altLang="zh-CN" sz="3600" b="1" i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3600" b="1">
                <a:latin typeface="幼圆" panose="02010509060101010101" pitchFamily="49" charset="-122"/>
                <a:ea typeface="幼圆" panose="02010509060101010101" pitchFamily="49" charset="-122"/>
              </a:rPr>
              <a:t>}</a:t>
            </a:r>
            <a:r>
              <a:rPr lang="zh-CN" altLang="en-US" sz="3600" b="1">
                <a:latin typeface="幼圆" panose="02010509060101010101" pitchFamily="49" charset="-122"/>
                <a:ea typeface="幼圆" panose="02010509060101010101" pitchFamily="49" charset="-122"/>
              </a:rPr>
              <a:t>有什么区别？</a:t>
            </a:r>
            <a:endParaRPr lang="zh-CN" altLang="en-US" sz="3600" b="1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7120" name="AutoShape 16"/>
          <p:cNvSpPr/>
          <p:nvPr/>
        </p:nvSpPr>
        <p:spPr>
          <a:xfrm>
            <a:off x="2578100" y="3103245"/>
            <a:ext cx="2305050" cy="576263"/>
          </a:xfrm>
          <a:prstGeom prst="wedgeRectCallout">
            <a:avLst>
              <a:gd name="adj1" fmla="val -13773"/>
              <a:gd name="adj2" fmla="val -136500"/>
            </a:avLst>
          </a:prstGeom>
          <a:solidFill>
            <a:srgbClr val="FFFFCC"/>
          </a:solidFill>
          <a:ln w="9525" cap="flat" cmpd="sng">
            <a:solidFill>
              <a:srgbClr val="00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3200">
                <a:latin typeface="Arial" panose="020B0604020202020204" pitchFamily="34" charset="0"/>
                <a:ea typeface="华文新魏" pitchFamily="2" charset="-122"/>
              </a:rPr>
              <a:t>是一个元素</a:t>
            </a:r>
            <a:endParaRPr lang="zh-CN" altLang="en-US" sz="3200"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47121" name="AutoShape 17"/>
          <p:cNvSpPr/>
          <p:nvPr/>
        </p:nvSpPr>
        <p:spPr>
          <a:xfrm>
            <a:off x="4970463" y="3095308"/>
            <a:ext cx="2303462" cy="576262"/>
          </a:xfrm>
          <a:prstGeom prst="wedgeRectCallout">
            <a:avLst>
              <a:gd name="adj1" fmla="val -65162"/>
              <a:gd name="adj2" fmla="val -135949"/>
            </a:avLst>
          </a:prstGeom>
          <a:solidFill>
            <a:srgbClr val="CCFF99"/>
          </a:solidFill>
          <a:ln w="9525" cap="flat" cmpd="sng">
            <a:solidFill>
              <a:srgbClr val="00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是一个集合</a:t>
            </a: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9" grpId="0"/>
      <p:bldP spid="47120" grpId="0"/>
      <p:bldP spid="471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5"/>
          <p:cNvSpPr>
            <a:spLocks noChangeArrowheads="1"/>
          </p:cNvSpPr>
          <p:nvPr/>
        </p:nvSpPr>
        <p:spPr bwMode="auto">
          <a:xfrm>
            <a:off x="1620577" y="945443"/>
            <a:ext cx="9448800" cy="134048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情景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：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“集合”</a:t>
            </a:r>
            <a:r>
              <a:rPr lang="zh-CN" altLang="en-US" sz="2800" b="1">
                <a:latin typeface="宋体" panose="02010600030101010101" pitchFamily="2" charset="-122"/>
              </a:rPr>
              <a:t>是日常生活中的一个常用词，现代汉语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   </a:t>
            </a:r>
            <a:r>
              <a:rPr lang="zh-CN" altLang="en-US" sz="2800" b="1">
                <a:latin typeface="宋体" panose="02010600030101010101" pitchFamily="2" charset="-122"/>
              </a:rPr>
              <a:t>      解释为</a:t>
            </a:r>
            <a:r>
              <a:rPr lang="en-US" altLang="zh-CN" sz="2800" b="1">
                <a:latin typeface="宋体" panose="02010600030101010101" pitchFamily="2" charset="-122"/>
              </a:rPr>
              <a:t>: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许多的人或物聚在一起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.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2959" name="Rectangle 15"/>
          <p:cNvSpPr>
            <a:spLocks noChangeArrowheads="1"/>
          </p:cNvSpPr>
          <p:nvPr/>
        </p:nvSpPr>
        <p:spPr bwMode="auto">
          <a:xfrm>
            <a:off x="1775519" y="5157192"/>
            <a:ext cx="9382007" cy="1208601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600" b="1">
                <a:solidFill>
                  <a:srgbClr val="0000FF"/>
                </a:solidFill>
                <a:latin typeface="宋体" panose="02010600030101010101" pitchFamily="2" charset="-122"/>
              </a:rPr>
              <a:t>　　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在现代数学中，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集合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是一种简洁、高雅的数学语言，我们怎样理解数学中的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“集合”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？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4295799" y="2276872"/>
            <a:ext cx="6612345" cy="2219134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600" b="1">
                <a:latin typeface="宋体" panose="02010600030101010101" pitchFamily="2" charset="-122"/>
              </a:rPr>
              <a:t>  </a:t>
            </a:r>
            <a:r>
              <a:rPr lang="zh-CN" altLang="en-US" sz="2800" b="1">
                <a:latin typeface="宋体" panose="02010600030101010101" pitchFamily="2" charset="-122"/>
              </a:rPr>
              <a:t> 康托尔（</a:t>
            </a:r>
            <a:r>
              <a:rPr lang="en-US" altLang="zh-CN" sz="2800" b="1">
                <a:latin typeface="宋体" panose="02010600030101010101" pitchFamily="2" charset="-122"/>
              </a:rPr>
              <a:t>G.Cantor,1845-1918</a:t>
            </a:r>
            <a:r>
              <a:rPr lang="zh-CN" altLang="en-US" sz="2800" b="1">
                <a:latin typeface="宋体" panose="02010600030101010101" pitchFamily="2" charset="-122"/>
              </a:rPr>
              <a:t>）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r>
              <a:rPr lang="zh-CN" altLang="en-US" sz="2800" b="1">
                <a:latin typeface="宋体" panose="02010600030101010101" pitchFamily="2" charset="-122"/>
              </a:rPr>
              <a:t>德国数学家，集合论创始人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r>
              <a:rPr lang="zh-CN" altLang="en-US" sz="2800" b="1">
                <a:latin typeface="宋体" panose="02010600030101010101" pitchFamily="2" charset="-122"/>
              </a:rPr>
              <a:t>人们把康托尔于</a:t>
            </a:r>
            <a:r>
              <a:rPr lang="en-US" altLang="zh-CN" sz="2800" b="1">
                <a:latin typeface="宋体" panose="02010600030101010101" pitchFamily="2" charset="-122"/>
              </a:rPr>
              <a:t>1873</a:t>
            </a:r>
            <a:r>
              <a:rPr lang="zh-CN" altLang="en-US" sz="2800" b="1">
                <a:latin typeface="宋体" panose="02010600030101010101" pitchFamily="2" charset="-122"/>
              </a:rPr>
              <a:t>年</a:t>
            </a:r>
            <a:r>
              <a:rPr lang="en-US" altLang="zh-CN" sz="2800" b="1">
                <a:latin typeface="宋体" panose="02010600030101010101" pitchFamily="2" charset="-122"/>
              </a:rPr>
              <a:t>12</a:t>
            </a:r>
            <a:r>
              <a:rPr lang="zh-CN" altLang="en-US" sz="2800" b="1">
                <a:latin typeface="宋体" panose="02010600030101010101" pitchFamily="2" charset="-122"/>
              </a:rPr>
              <a:t>月</a:t>
            </a:r>
            <a:r>
              <a:rPr lang="en-US" altLang="zh-CN" sz="2800" b="1">
                <a:latin typeface="宋体" panose="02010600030101010101" pitchFamily="2" charset="-122"/>
              </a:rPr>
              <a:t>7</a:t>
            </a:r>
            <a:r>
              <a:rPr lang="zh-CN" altLang="en-US" sz="2600" b="1">
                <a:latin typeface="宋体" panose="02010600030101010101" pitchFamily="2" charset="-122"/>
              </a:rPr>
              <a:t>日给戴德金的信中最早提出集合论思想的那一天定为集合论诞生日</a:t>
            </a:r>
            <a:r>
              <a:rPr lang="en-US" altLang="zh-CN" sz="2600" b="1">
                <a:latin typeface="宋体" panose="02010600030101010101" pitchFamily="2" charset="-122"/>
              </a:rPr>
              <a:t>.</a:t>
            </a:r>
            <a:endParaRPr lang="en-US" altLang="zh-CN" sz="2600" b="1">
              <a:latin typeface="宋体" panose="02010600030101010101" pitchFamily="2" charset="-122"/>
            </a:endParaRPr>
          </a:p>
        </p:txBody>
      </p:sp>
      <p:pic>
        <p:nvPicPr>
          <p:cNvPr id="3082" name="Picture 10" descr="图片1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1492077" y="2276872"/>
            <a:ext cx="2286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1116340" y="12775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情景导学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Text Box 4"/>
          <p:cNvSpPr txBox="1">
            <a:spLocks noChangeArrowheads="1"/>
          </p:cNvSpPr>
          <p:nvPr/>
        </p:nvSpPr>
        <p:spPr bwMode="auto">
          <a:xfrm>
            <a:off x="1978314" y="1003538"/>
            <a:ext cx="5757862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例</a:t>
            </a:r>
            <a:r>
              <a:rPr lang="en-US" altLang="zh-CN" sz="2800" b="1">
                <a:latin typeface="宋体" panose="02010600030101010101" pitchFamily="2" charset="-122"/>
              </a:rPr>
              <a:t>1 </a:t>
            </a:r>
            <a:r>
              <a:rPr lang="zh-CN" altLang="en-US" sz="2800" b="1">
                <a:latin typeface="宋体" panose="02010600030101010101" pitchFamily="2" charset="-122"/>
              </a:rPr>
              <a:t>用列举法表示下列集合：    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1978314" y="1729105"/>
            <a:ext cx="8370888" cy="34499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</a:rPr>
              <a:t>）小于</a:t>
            </a:r>
            <a:r>
              <a:rPr lang="en-US" altLang="zh-CN" sz="2800" b="1">
                <a:latin typeface="宋体" panose="02010600030101010101" pitchFamily="2" charset="-122"/>
              </a:rPr>
              <a:t>10</a:t>
            </a:r>
            <a:r>
              <a:rPr lang="zh-CN" altLang="en-US" sz="2800" b="1">
                <a:latin typeface="宋体" panose="02010600030101010101" pitchFamily="2" charset="-122"/>
              </a:rPr>
              <a:t>的所有自然数组成的集合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2</a:t>
            </a:r>
            <a:r>
              <a:rPr lang="zh-CN" altLang="en-US" sz="2800" b="1">
                <a:latin typeface="宋体" panose="02010600030101010101" pitchFamily="2" charset="-122"/>
              </a:rPr>
              <a:t>）方程</a:t>
            </a:r>
            <a:r>
              <a:rPr lang="en-US" altLang="zh-CN" sz="2800" b="1">
                <a:latin typeface="宋体" panose="02010600030101010101" pitchFamily="2" charset="-122"/>
              </a:rPr>
              <a:t>x</a:t>
            </a:r>
            <a:r>
              <a:rPr lang="en-US" altLang="zh-CN" sz="2800" b="1" baseline="30000">
                <a:latin typeface="宋体" panose="02010600030101010101" pitchFamily="2" charset="-122"/>
              </a:rPr>
              <a:t>2</a:t>
            </a:r>
            <a:r>
              <a:rPr lang="en-US" altLang="zh-CN" sz="2800" b="1">
                <a:latin typeface="宋体" panose="02010600030101010101" pitchFamily="2" charset="-122"/>
              </a:rPr>
              <a:t>=x</a:t>
            </a:r>
            <a:r>
              <a:rPr lang="zh-CN" altLang="en-US" sz="2800" b="1">
                <a:latin typeface="宋体" panose="02010600030101010101" pitchFamily="2" charset="-122"/>
              </a:rPr>
              <a:t>的所有实数根组成的集合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解：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）设小于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的所有自然数组成的集合为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， 那么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A={0,1,2,3,4,5,6,7,8,9}.</a:t>
            </a:r>
            <a:endParaRPr lang="en-US" altLang="zh-CN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）设方程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x</a:t>
            </a:r>
            <a:r>
              <a:rPr lang="en-US" altLang="zh-CN" sz="2800" b="1" baseline="30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=x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的所有实数根组成的集合为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，那么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B={1,0}.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    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22672" y="58152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例题解析</a:t>
            </a:r>
            <a:endParaRPr lang="zh-CN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Text Box 5"/>
          <p:cNvSpPr txBox="1">
            <a:spLocks noChangeArrowheads="1"/>
          </p:cNvSpPr>
          <p:nvPr/>
        </p:nvSpPr>
        <p:spPr bwMode="auto">
          <a:xfrm>
            <a:off x="1248919" y="1724930"/>
            <a:ext cx="9694161" cy="25019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【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总结</a:t>
            </a:r>
            <a:r>
              <a:rPr lang="zh-CN" altLang="en-US" sz="2800" b="1">
                <a:solidFill>
                  <a:srgbClr val="FF0000"/>
                </a:solidFill>
              </a:rPr>
              <a:t>提升</a:t>
            </a:r>
            <a:r>
              <a:rPr lang="en-US" altLang="zh-CN" sz="2800" b="1">
                <a:solidFill>
                  <a:srgbClr val="FF0000"/>
                </a:solidFill>
              </a:rPr>
              <a:t>】</a:t>
            </a:r>
            <a:r>
              <a:rPr lang="zh-CN" altLang="en-US" sz="2800" b="1">
                <a:latin typeface="宋体" panose="02010600030101010101" pitchFamily="2" charset="-122"/>
              </a:rPr>
              <a:t>由于元素完全相同的两个集合相等，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            </a:t>
            </a:r>
            <a:r>
              <a:rPr lang="zh-CN" altLang="en-US" sz="2800" b="1">
                <a:latin typeface="宋体" panose="02010600030101010101" pitchFamily="2" charset="-122"/>
              </a:rPr>
              <a:t>而与列举的顺序无关，因此集合可以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            </a:t>
            </a:r>
            <a:r>
              <a:rPr lang="zh-CN" altLang="en-US" sz="2800" b="1">
                <a:latin typeface="宋体" panose="02010600030101010101" pitchFamily="2" charset="-122"/>
              </a:rPr>
              <a:t>有不同的列举方法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r>
              <a:rPr lang="zh-CN" altLang="en-US" sz="2800" b="1">
                <a:latin typeface="宋体" panose="02010600030101010101" pitchFamily="2" charset="-122"/>
              </a:rPr>
              <a:t>例如，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>
                <a:latin typeface="宋体" panose="02010600030101010101" pitchFamily="2" charset="-122"/>
              </a:rPr>
              <a:t>    例</a:t>
            </a:r>
            <a:r>
              <a:rPr lang="en-US" altLang="zh-CN" sz="2800" b="1"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</a:rPr>
              <a:t>）可以表示为</a:t>
            </a:r>
            <a:r>
              <a:rPr lang="en-US" altLang="zh-CN" sz="2800" b="1">
                <a:latin typeface="宋体" panose="02010600030101010101" pitchFamily="2" charset="-122"/>
              </a:rPr>
              <a:t>A={9,8,7,6,5,4,3,2,1,0}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12770" y="553954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归纳升华</a:t>
            </a:r>
            <a:endParaRPr lang="zh-CN" altLang="en-US" sz="320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275705" y="548640"/>
            <a:ext cx="4878705" cy="1677236"/>
            <a:chOff x="0" y="0"/>
            <a:chExt cx="3537" cy="998"/>
          </a:xfrm>
        </p:grpSpPr>
        <p:sp>
          <p:nvSpPr>
            <p:cNvPr id="269315" name="AutoShape 3"/>
            <p:cNvSpPr>
              <a:spLocks noChangeArrowheads="1"/>
            </p:cNvSpPr>
            <p:nvPr/>
          </p:nvSpPr>
          <p:spPr bwMode="auto">
            <a:xfrm>
              <a:off x="0" y="0"/>
              <a:ext cx="3537" cy="998"/>
            </a:xfrm>
            <a:prstGeom prst="cloudCallout">
              <a:avLst>
                <a:gd name="adj1" fmla="val -11528"/>
                <a:gd name="adj2" fmla="val 12122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 b="1">
                <a:latin typeface="宋体" panose="02010600030101010101" pitchFamily="2" charset="-122"/>
              </a:endParaRPr>
            </a:p>
          </p:txBody>
        </p:sp>
        <p:sp>
          <p:nvSpPr>
            <p:cNvPr id="269316" name="Text Box 4"/>
            <p:cNvSpPr txBox="1">
              <a:spLocks noChangeArrowheads="1"/>
            </p:cNvSpPr>
            <p:nvPr/>
          </p:nvSpPr>
          <p:spPr bwMode="auto">
            <a:xfrm>
              <a:off x="544" y="136"/>
              <a:ext cx="2767" cy="64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fontAlgn="auto"/>
              <a:r>
                <a:rPr lang="en-US" altLang="zh-CN" sz="3200" b="1">
                  <a:latin typeface="宋体" panose="02010600030101010101" pitchFamily="2" charset="-122"/>
                </a:rPr>
                <a:t>  </a:t>
              </a:r>
              <a:r>
                <a:rPr lang="zh-CN" altLang="en-US" sz="2800">
                  <a:sym typeface="+mn-ea"/>
                </a:rPr>
                <a:t>能否用列举法表示不等式 </a:t>
              </a:r>
              <a:r>
                <a:rPr lang="en-US" altLang="zh-CN" sz="2800" b="1" i="1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x</a:t>
              </a:r>
              <a:r>
                <a:rPr lang="zh-CN" altLang="en-US" sz="2800" b="1" i="1">
                  <a:latin typeface="宋体" panose="02010600030101010101" pitchFamily="2" charset="-122"/>
                  <a:sym typeface="+mn-ea"/>
                </a:rPr>
                <a:t>－</a:t>
              </a:r>
              <a:r>
                <a:rPr lang="en-US" altLang="zh-CN" sz="2800" b="1">
                  <a:latin typeface="宋体" panose="02010600030101010101" pitchFamily="2" charset="-122"/>
                  <a:sym typeface="+mn-ea"/>
                </a:rPr>
                <a:t>3&lt;7</a:t>
              </a:r>
              <a:r>
                <a:rPr lang="zh-CN" altLang="en-US" sz="2800">
                  <a:sym typeface="+mn-ea"/>
                </a:rPr>
                <a:t>的解集？</a:t>
              </a:r>
              <a:r>
                <a:rPr lang="zh-CN" altLang="en-US" sz="3200" b="1">
                  <a:latin typeface="宋体" panose="02010600030101010101" pitchFamily="2" charset="-122"/>
                </a:rPr>
                <a:t>  </a:t>
              </a:r>
              <a:endParaRPr lang="zh-CN" altLang="en-US" sz="3200" b="1">
                <a:latin typeface="宋体" panose="02010600030101010101" pitchFamily="2" charset="-122"/>
              </a:endParaRPr>
            </a:p>
          </p:txBody>
        </p:sp>
      </p:grp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524000" y="2348880"/>
            <a:ext cx="9144000" cy="10147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latinLnBrk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latin typeface="宋体" panose="02010600030101010101" pitchFamily="2" charset="-122"/>
              </a:rPr>
              <a:t>  </a:t>
            </a:r>
            <a:r>
              <a:rPr lang="zh-CN" altLang="en-US" sz="2800" b="1">
                <a:latin typeface="宋体" panose="02010600030101010101" pitchFamily="2" charset="-122"/>
              </a:rPr>
              <a:t>由于小于</a:t>
            </a:r>
            <a:r>
              <a:rPr lang="en-US" altLang="zh-CN" sz="2800" b="1">
                <a:latin typeface="宋体" panose="02010600030101010101" pitchFamily="2" charset="-122"/>
              </a:rPr>
              <a:t>10</a:t>
            </a:r>
            <a:r>
              <a:rPr lang="zh-CN" altLang="en-US" sz="2800" b="1">
                <a:latin typeface="宋体" panose="02010600030101010101" pitchFamily="2" charset="-122"/>
              </a:rPr>
              <a:t>的实数有无穷多个，而且无法一一列举出来， 因此这个集合不能用列举法表示．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2160588" y="3590925"/>
            <a:ext cx="849630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但是可以看出，这个集合中的元素满足性质：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980248" y="4132263"/>
            <a:ext cx="7380287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</a:rPr>
              <a:t>） 集合中的元素都小于</a:t>
            </a:r>
            <a:r>
              <a:rPr lang="en-US" altLang="zh-CN" sz="2800" b="1">
                <a:latin typeface="宋体" panose="02010600030101010101" pitchFamily="2" charset="-122"/>
              </a:rPr>
              <a:t>10.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052638" y="4654550"/>
            <a:ext cx="7235825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2</a:t>
            </a:r>
            <a:r>
              <a:rPr lang="zh-CN" altLang="en-US" sz="2800" b="1">
                <a:latin typeface="宋体" panose="02010600030101010101" pitchFamily="2" charset="-122"/>
              </a:rPr>
              <a:t>） 集合中的元素都是实数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．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620838" y="5264150"/>
            <a:ext cx="9047162" cy="1168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sz="2800" b="1">
                <a:latin typeface="宋体" panose="02010600030101010101" pitchFamily="2" charset="-122"/>
              </a:rPr>
              <a:t>这个集合可以通过描述其元素性质的方法来表示，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 latinLnBrk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latin typeface="宋体" panose="02010600030101010101" pitchFamily="2" charset="-122"/>
              </a:rPr>
              <a:t>   </a:t>
            </a:r>
            <a:r>
              <a:rPr lang="zh-CN" altLang="en-US" sz="2800" b="1">
                <a:latin typeface="宋体" panose="02010600030101010101" pitchFamily="2" charset="-122"/>
              </a:rPr>
              <a:t>写作</a:t>
            </a:r>
            <a:r>
              <a:rPr lang="en-US" altLang="zh-CN" sz="2800" b="1">
                <a:latin typeface="宋体" panose="02010600030101010101" pitchFamily="2" charset="-122"/>
              </a:rPr>
              <a:t>:</a:t>
            </a:r>
            <a:r>
              <a:rPr lang="zh-CN" altLang="en-US" sz="2800" b="1">
                <a:latin typeface="宋体" panose="02010600030101010101" pitchFamily="2" charset="-122"/>
              </a:rPr>
              <a:t> 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3764915" y="5788978"/>
          <a:ext cx="3049270" cy="785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1" imgW="1054100" imgH="241300" progId="Equation.DSMT4">
                  <p:embed/>
                </p:oleObj>
              </mc:Choice>
              <mc:Fallback>
                <p:oleObj name="" r:id="rId1" imgW="1054100" imgH="241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64915" y="5788978"/>
                        <a:ext cx="3049270" cy="78549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323" name="Text Box 13"/>
          <p:cNvSpPr txBox="1">
            <a:spLocks noChangeArrowheads="1"/>
          </p:cNvSpPr>
          <p:nvPr/>
        </p:nvSpPr>
        <p:spPr bwMode="auto">
          <a:xfrm>
            <a:off x="2207568" y="1628800"/>
            <a:ext cx="2170113" cy="73850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思考深化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69324" name="TextBox 1"/>
          <p:cNvSpPr txBox="1">
            <a:spLocks noChangeArrowheads="1"/>
          </p:cNvSpPr>
          <p:nvPr/>
        </p:nvSpPr>
        <p:spPr bwMode="auto">
          <a:xfrm>
            <a:off x="1980749" y="1018828"/>
            <a:ext cx="3241675" cy="7372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 描述法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8" grpId="0"/>
      <p:bldP spid="59399" grpId="0"/>
      <p:bldP spid="59400" grpId="0"/>
      <p:bldP spid="5940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1"/>
          <p:cNvSpPr txBox="1"/>
          <p:nvPr/>
        </p:nvSpPr>
        <p:spPr>
          <a:xfrm>
            <a:off x="1690688" y="3068003"/>
            <a:ext cx="821055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zh-CN" altLang="en-US" sz="2800" b="1">
                <a:solidFill>
                  <a:schemeClr val="accent2"/>
                </a:solidFill>
                <a:cs typeface="Times New Roman" panose="02020603050405020304" pitchFamily="18" charset="0"/>
              </a:rPr>
              <a:t>描述法：</a:t>
            </a:r>
            <a:r>
              <a:rPr lang="zh-CN" altLang="en-US" sz="2800" b="1">
                <a:cs typeface="Times New Roman" panose="02020603050405020304" pitchFamily="18" charset="0"/>
              </a:rPr>
              <a:t>用这个集合所含元素的共同特征表示集合的方法．</a:t>
            </a:r>
            <a:endParaRPr lang="zh-CN" altLang="en-US" sz="2800">
              <a:latin typeface="宋体" panose="02010600030101010101" pitchFamily="2" charset="-122"/>
              <a:ea typeface="Courier New" panose="02070309020205020404" pitchFamily="49" charset="0"/>
            </a:endParaRPr>
          </a:p>
        </p:txBody>
      </p:sp>
      <p:sp>
        <p:nvSpPr>
          <p:cNvPr id="9225" name="Rectangle 8"/>
          <p:cNvSpPr/>
          <p:nvPr/>
        </p:nvSpPr>
        <p:spPr>
          <a:xfrm>
            <a:off x="1691005" y="652780"/>
            <a:ext cx="455358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b="1">
                <a:cs typeface="Times New Roman" panose="02020603050405020304" pitchFamily="18" charset="0"/>
              </a:rPr>
              <a:t> 我们可以把奇数集合表示为</a:t>
            </a:r>
            <a:endParaRPr lang="zh-CN" altLang="en-US" sz="2800" b="1">
              <a:ea typeface="Times New Roman" panose="02020603050405020304" pitchFamily="18" charset="0"/>
            </a:endParaRPr>
          </a:p>
        </p:txBody>
      </p:sp>
      <p:sp>
        <p:nvSpPr>
          <p:cNvPr id="9227" name="Rectangle 10"/>
          <p:cNvSpPr/>
          <p:nvPr/>
        </p:nvSpPr>
        <p:spPr>
          <a:xfrm>
            <a:off x="1822450" y="1959928"/>
            <a:ext cx="518795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b="1">
                <a:cs typeface="Times New Roman" panose="02020603050405020304" pitchFamily="18" charset="0"/>
              </a:rPr>
              <a:t>又如</a:t>
            </a:r>
            <a:r>
              <a:rPr lang="zh-CN" altLang="en-US" sz="2800" b="1">
                <a:cs typeface="Courier New" panose="02070309020205020404" pitchFamily="49" charset="0"/>
              </a:rPr>
              <a:t>所有偶数</a:t>
            </a:r>
            <a:r>
              <a:rPr lang="zh-CN" altLang="en-US" sz="2800" b="1">
                <a:cs typeface="Times New Roman" panose="02020603050405020304" pitchFamily="18" charset="0"/>
              </a:rPr>
              <a:t>的集合怎样表示</a:t>
            </a:r>
            <a:r>
              <a:rPr lang="zh-CN" altLang="en-US" sz="2800" b="1" i="1">
                <a:cs typeface="Times New Roman" panose="02020603050405020304" pitchFamily="18" charset="0"/>
              </a:rPr>
              <a:t>？</a:t>
            </a:r>
            <a:endParaRPr lang="zh-CN" altLang="en-US" sz="2800" b="1" i="1">
              <a:ea typeface="Times New Roman" panose="02020603050405020304" pitchFamily="18" charset="0"/>
            </a:endParaRPr>
          </a:p>
        </p:txBody>
      </p:sp>
      <p:sp>
        <p:nvSpPr>
          <p:cNvPr id="9228" name="Rectangle 11"/>
          <p:cNvSpPr/>
          <p:nvPr/>
        </p:nvSpPr>
        <p:spPr>
          <a:xfrm>
            <a:off x="3917950" y="2526665"/>
            <a:ext cx="10464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 i="1">
                <a:cs typeface="Courier New" panose="02070309020205020404" pitchFamily="49" charset="0"/>
              </a:rPr>
              <a:t>x=</a:t>
            </a:r>
            <a:r>
              <a:rPr lang="en-US" altLang="zh-CN" sz="2800" b="1">
                <a:cs typeface="Courier New" panose="02070309020205020404" pitchFamily="49" charset="0"/>
              </a:rPr>
              <a:t>2</a:t>
            </a:r>
            <a:r>
              <a:rPr lang="en-US" altLang="zh-CN" sz="2800" b="1" i="1">
                <a:cs typeface="Courier New" panose="02070309020205020404" pitchFamily="49" charset="0"/>
              </a:rPr>
              <a:t>k ,</a:t>
            </a:r>
            <a:endParaRPr lang="en-US" altLang="zh-CN" sz="2800" b="1" i="1">
              <a:ea typeface="Courier New" panose="02070309020205020404" pitchFamily="49" charset="0"/>
            </a:endParaRPr>
          </a:p>
        </p:txBody>
      </p:sp>
      <p:sp>
        <p:nvSpPr>
          <p:cNvPr id="9229" name="Rectangle 12"/>
          <p:cNvSpPr/>
          <p:nvPr/>
        </p:nvSpPr>
        <p:spPr>
          <a:xfrm>
            <a:off x="4918075" y="2533015"/>
            <a:ext cx="82867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 i="1">
                <a:cs typeface="Courier New" panose="02070309020205020404" pitchFamily="49" charset="0"/>
              </a:rPr>
              <a:t>k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Z</a:t>
            </a:r>
            <a:endParaRPr lang="en-US" altLang="zh-CN" sz="2800" b="1" i="1">
              <a:ea typeface="Courier New" panose="02070309020205020404" pitchFamily="49" charset="0"/>
            </a:endParaRPr>
          </a:p>
        </p:txBody>
      </p:sp>
      <p:sp>
        <p:nvSpPr>
          <p:cNvPr id="9230" name="Rectangle 13"/>
          <p:cNvSpPr/>
          <p:nvPr/>
        </p:nvSpPr>
        <p:spPr>
          <a:xfrm>
            <a:off x="2914650" y="2526665"/>
            <a:ext cx="82105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 i="1">
                <a:cs typeface="Courier New" panose="02070309020205020404" pitchFamily="49" charset="0"/>
              </a:rPr>
              <a:t>x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Z</a:t>
            </a:r>
            <a:endParaRPr lang="en-US" altLang="zh-CN" sz="2800" b="1" i="1">
              <a:ea typeface="Courier New" panose="02070309020205020404" pitchFamily="49" charset="0"/>
            </a:endParaRPr>
          </a:p>
        </p:txBody>
      </p:sp>
      <p:sp>
        <p:nvSpPr>
          <p:cNvPr id="9231" name="Text Box 14"/>
          <p:cNvSpPr txBox="1"/>
          <p:nvPr/>
        </p:nvSpPr>
        <p:spPr>
          <a:xfrm>
            <a:off x="3733800" y="2545715"/>
            <a:ext cx="26225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400">
                <a:latin typeface="Arial" panose="020B0604020202020204" pitchFamily="34" charset="0"/>
              </a:rPr>
              <a:t>|</a:t>
            </a:r>
            <a:endParaRPr lang="en-US" altLang="zh-CN" sz="2400">
              <a:latin typeface="Arial" panose="020B0604020202020204" pitchFamily="34" charset="0"/>
            </a:endParaRPr>
          </a:p>
        </p:txBody>
      </p:sp>
      <p:sp>
        <p:nvSpPr>
          <p:cNvPr id="9232" name="Rectangle 15"/>
          <p:cNvSpPr/>
          <p:nvPr/>
        </p:nvSpPr>
        <p:spPr>
          <a:xfrm>
            <a:off x="2627630" y="2509520"/>
            <a:ext cx="36753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>
                <a:cs typeface="Courier New" panose="02070309020205020404" pitchFamily="49" charset="0"/>
              </a:rPr>
              <a:t>{                                   } </a:t>
            </a:r>
            <a:endParaRPr lang="en-US" altLang="zh-CN" sz="2800" b="1" i="1">
              <a:ea typeface="Courier New" panose="02070309020205020404" pitchFamily="49" charset="0"/>
            </a:endParaRPr>
          </a:p>
        </p:txBody>
      </p:sp>
      <p:graphicFrame>
        <p:nvGraphicFramePr>
          <p:cNvPr id="9233" name="Object 17"/>
          <p:cNvGraphicFramePr>
            <a:graphicFrameLocks noChangeAspect="1"/>
          </p:cNvGraphicFramePr>
          <p:nvPr/>
        </p:nvGraphicFramePr>
        <p:xfrm>
          <a:off x="4516438" y="3880803"/>
          <a:ext cx="21431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1" imgW="876935" imgH="203200" progId="Equation.DSMT4">
                  <p:embed/>
                </p:oleObj>
              </mc:Choice>
              <mc:Fallback>
                <p:oleObj name="" r:id="rId1" imgW="87693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16438" y="3880803"/>
                        <a:ext cx="2143125" cy="498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34" name="Group 27"/>
          <p:cNvGrpSpPr/>
          <p:nvPr/>
        </p:nvGrpSpPr>
        <p:grpSpPr>
          <a:xfrm>
            <a:off x="3130550" y="4349115"/>
            <a:ext cx="1690688" cy="681038"/>
            <a:chOff x="0" y="0"/>
            <a:chExt cx="1065" cy="429"/>
          </a:xfrm>
        </p:grpSpPr>
        <p:graphicFrame>
          <p:nvGraphicFramePr>
            <p:cNvPr id="23577" name="Object 19"/>
            <p:cNvGraphicFramePr>
              <a:graphicFrameLocks noChangeAspect="1"/>
            </p:cNvGraphicFramePr>
            <p:nvPr/>
          </p:nvGraphicFramePr>
          <p:xfrm>
            <a:off x="0" y="189"/>
            <a:ext cx="92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" r:id="rId3" imgW="1473835" imgH="381000" progId="Equation.3">
                    <p:embed/>
                  </p:oleObj>
                </mc:Choice>
                <mc:Fallback>
                  <p:oleObj name="" r:id="rId3" imgW="1473835" imgH="3810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0" y="189"/>
                          <a:ext cx="928" cy="24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8" name="Line 29"/>
            <p:cNvSpPr/>
            <p:nvPr/>
          </p:nvSpPr>
          <p:spPr>
            <a:xfrm flipV="1">
              <a:off x="882" y="0"/>
              <a:ext cx="183" cy="192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</p:grpSp>
      <p:grpSp>
        <p:nvGrpSpPr>
          <p:cNvPr id="9237" name="Group 30"/>
          <p:cNvGrpSpPr/>
          <p:nvPr/>
        </p:nvGrpSpPr>
        <p:grpSpPr>
          <a:xfrm>
            <a:off x="4665663" y="4350703"/>
            <a:ext cx="1435100" cy="981075"/>
            <a:chOff x="0" y="0"/>
            <a:chExt cx="904" cy="618"/>
          </a:xfrm>
        </p:grpSpPr>
        <p:graphicFrame>
          <p:nvGraphicFramePr>
            <p:cNvPr id="23575" name="Object 22"/>
            <p:cNvGraphicFramePr>
              <a:graphicFrameLocks noChangeAspect="1"/>
            </p:cNvGraphicFramePr>
            <p:nvPr/>
          </p:nvGraphicFramePr>
          <p:xfrm>
            <a:off x="0" y="378"/>
            <a:ext cx="90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" r:id="rId5" imgW="1435735" imgH="381000" progId="Equation.3">
                    <p:embed/>
                  </p:oleObj>
                </mc:Choice>
                <mc:Fallback>
                  <p:oleObj name="" r:id="rId5" imgW="1435735" imgH="3810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0" y="378"/>
                          <a:ext cx="904" cy="24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6" name="Line 32"/>
            <p:cNvSpPr/>
            <p:nvPr/>
          </p:nvSpPr>
          <p:spPr>
            <a:xfrm flipH="1" flipV="1">
              <a:off x="452" y="0"/>
              <a:ext cx="0" cy="347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</p:grpSp>
      <p:grpSp>
        <p:nvGrpSpPr>
          <p:cNvPr id="9240" name="Group 33"/>
          <p:cNvGrpSpPr/>
          <p:nvPr/>
        </p:nvGrpSpPr>
        <p:grpSpPr>
          <a:xfrm>
            <a:off x="6054725" y="4390390"/>
            <a:ext cx="1757363" cy="636588"/>
            <a:chOff x="0" y="0"/>
            <a:chExt cx="1107" cy="401"/>
          </a:xfrm>
        </p:grpSpPr>
        <p:graphicFrame>
          <p:nvGraphicFramePr>
            <p:cNvPr id="23573" name="Object 25"/>
            <p:cNvGraphicFramePr>
              <a:graphicFrameLocks noChangeAspect="1"/>
            </p:cNvGraphicFramePr>
            <p:nvPr/>
          </p:nvGraphicFramePr>
          <p:xfrm>
            <a:off x="195" y="161"/>
            <a:ext cx="91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" r:id="rId7" imgW="1448435" imgH="381000" progId="Equation.3">
                    <p:embed/>
                  </p:oleObj>
                </mc:Choice>
                <mc:Fallback>
                  <p:oleObj name="" r:id="rId7" imgW="1448435" imgH="3810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95" y="161"/>
                          <a:ext cx="912" cy="24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4" name="Line 35"/>
            <p:cNvSpPr/>
            <p:nvPr/>
          </p:nvSpPr>
          <p:spPr>
            <a:xfrm flipH="1" flipV="1">
              <a:off x="0" y="0"/>
              <a:ext cx="156" cy="183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</p:grpSp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453505" y="686435"/>
          <a:ext cx="2845435" cy="45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9" imgW="1270000" imgH="203200" progId="Equation.KSEE3">
                  <p:embed/>
                </p:oleObj>
              </mc:Choice>
              <mc:Fallback>
                <p:oleObj name="" r:id="rId9" imgW="12700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53505" y="686435"/>
                        <a:ext cx="2845435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8"/>
          <p:cNvSpPr/>
          <p:nvPr/>
        </p:nvSpPr>
        <p:spPr>
          <a:xfrm>
            <a:off x="1811020" y="1306195"/>
            <a:ext cx="41960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b="1">
                <a:cs typeface="Times New Roman" panose="02020603050405020304" pitchFamily="18" charset="0"/>
              </a:rPr>
              <a:t> 还可以把奇数集合表示为</a:t>
            </a:r>
            <a:endParaRPr lang="zh-CN" altLang="en-US" sz="2800" b="1">
              <a:ea typeface="Times New Roman" panose="02020603050405020304" pitchFamily="18" charset="0"/>
            </a:endParaRPr>
          </a:p>
        </p:txBody>
      </p:sp>
      <p:graphicFrame>
        <p:nvGraphicFramePr>
          <p:cNvPr id="4" name="对象 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453505" y="1306195"/>
          <a:ext cx="2845435" cy="45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11" imgW="1270000" imgH="203200" progId="Equation.KSEE3">
                  <p:embed/>
                </p:oleObj>
              </mc:Choice>
              <mc:Fallback>
                <p:oleObj name="" r:id="rId11" imgW="12700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53505" y="1306195"/>
                        <a:ext cx="2845435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5" grpId="0"/>
      <p:bldP spid="9227" grpId="0"/>
      <p:bldP spid="9228" grpId="0"/>
      <p:bldP spid="9229" grpId="0"/>
      <p:bldP spid="9230" grpId="0"/>
      <p:bldP spid="9231" grpId="0"/>
      <p:bldP spid="923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灯片编号占位符 3"/>
          <p:cNvSpPr txBox="1">
            <a:spLocks noGrp="1"/>
          </p:cNvSpPr>
          <p:nvPr/>
        </p:nvSpPr>
        <p:spPr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zh-CN" sz="1400">
                <a:latin typeface="Arial" panose="020B0604020202020204" pitchFamily="34" charset="0"/>
              </a:rPr>
            </a:fld>
            <a:endParaRPr lang="en-US" altLang="zh-CN" sz="1400">
              <a:latin typeface="Arial" panose="020B0604020202020204" pitchFamily="34" charset="0"/>
            </a:endParaRPr>
          </a:p>
        </p:txBody>
      </p:sp>
      <p:sp>
        <p:nvSpPr>
          <p:cNvPr id="24579" name="Text Box 13"/>
          <p:cNvSpPr txBox="1"/>
          <p:nvPr/>
        </p:nvSpPr>
        <p:spPr>
          <a:xfrm>
            <a:off x="1774825" y="2060575"/>
            <a:ext cx="8840788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注意：</a:t>
            </a:r>
            <a:r>
              <a:rPr lang="zh-CN" altLang="en-US" sz="2800" b="1">
                <a:latin typeface="Arial" panose="020B0604020202020204" pitchFamily="34" charset="0"/>
              </a:rPr>
              <a:t>如果从上下文的关系来看， </a:t>
            </a:r>
            <a:r>
              <a:rPr lang="en-US" altLang="zh-CN" sz="2800" b="1" i="1">
                <a:cs typeface="Courier New" panose="02070309020205020404" pitchFamily="49" charset="0"/>
              </a:rPr>
              <a:t>x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R </a:t>
            </a:r>
            <a:r>
              <a:rPr lang="zh-CN" altLang="en-US" sz="2800" b="1">
                <a:cs typeface="Courier New" panose="02070309020205020404" pitchFamily="49" charset="0"/>
              </a:rPr>
              <a:t>，</a:t>
            </a:r>
            <a:r>
              <a:rPr lang="en-US" altLang="zh-CN" sz="2800" b="1" i="1">
                <a:cs typeface="Courier New" panose="02070309020205020404" pitchFamily="49" charset="0"/>
              </a:rPr>
              <a:t>x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Z </a:t>
            </a:r>
            <a:endParaRPr lang="en-US" altLang="zh-CN" sz="2800" b="1" i="1">
              <a:cs typeface="Courier New" panose="02070309020205020404" pitchFamily="49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b="1">
                <a:cs typeface="Courier New" panose="02070309020205020404" pitchFamily="49" charset="0"/>
              </a:rPr>
              <a:t>是明确的，那么</a:t>
            </a:r>
            <a:r>
              <a:rPr lang="en-US" altLang="zh-CN" sz="2800" b="1" i="1">
                <a:cs typeface="Courier New" panose="02070309020205020404" pitchFamily="49" charset="0"/>
              </a:rPr>
              <a:t>x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R </a:t>
            </a:r>
            <a:r>
              <a:rPr lang="zh-CN" altLang="en-US" sz="2800" b="1">
                <a:cs typeface="Courier New" panose="02070309020205020404" pitchFamily="49" charset="0"/>
              </a:rPr>
              <a:t>，</a:t>
            </a:r>
            <a:r>
              <a:rPr lang="en-US" altLang="zh-CN" sz="2800" b="1" i="1">
                <a:cs typeface="Courier New" panose="02070309020205020404" pitchFamily="49" charset="0"/>
              </a:rPr>
              <a:t>x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Z </a:t>
            </a:r>
            <a:r>
              <a:rPr lang="zh-CN" altLang="en-US" sz="2800" b="1">
                <a:cs typeface="Courier New" panose="02070309020205020404" pitchFamily="49" charset="0"/>
              </a:rPr>
              <a:t>可以省略，只写元素</a:t>
            </a:r>
            <a:r>
              <a:rPr lang="en-US" altLang="zh-CN" sz="2800" b="1" i="1">
                <a:cs typeface="Courier New" panose="02070309020205020404" pitchFamily="49" charset="0"/>
              </a:rPr>
              <a:t>x</a:t>
            </a:r>
            <a:r>
              <a:rPr lang="en-US" altLang="zh-CN" sz="2800" b="1">
                <a:cs typeface="Courier New" panose="02070309020205020404" pitchFamily="49" charset="0"/>
              </a:rPr>
              <a:t>.</a:t>
            </a:r>
            <a:endParaRPr lang="en-US" altLang="zh-CN" sz="2800" b="1" i="1">
              <a:ea typeface="Courier New" panose="02070309020205020404" pitchFamily="49" charset="0"/>
            </a:endParaRPr>
          </a:p>
        </p:txBody>
      </p:sp>
      <p:sp>
        <p:nvSpPr>
          <p:cNvPr id="24580" name="Text Box 14"/>
          <p:cNvSpPr txBox="1"/>
          <p:nvPr/>
        </p:nvSpPr>
        <p:spPr>
          <a:xfrm>
            <a:off x="1827213" y="3146425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2400">
              <a:latin typeface="Arial" panose="020B0604020202020204" pitchFamily="34" charset="0"/>
            </a:endParaRPr>
          </a:p>
        </p:txBody>
      </p:sp>
      <p:sp>
        <p:nvSpPr>
          <p:cNvPr id="10245" name="Rectangle 15"/>
          <p:cNvSpPr/>
          <p:nvPr/>
        </p:nvSpPr>
        <p:spPr>
          <a:xfrm>
            <a:off x="1774825" y="3068638"/>
            <a:ext cx="308419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b="1">
                <a:cs typeface="Courier New" panose="02070309020205020404" pitchFamily="49" charset="0"/>
              </a:rPr>
              <a:t>例如 </a:t>
            </a:r>
            <a:r>
              <a:rPr lang="en-US" altLang="zh-CN" sz="2800" b="1">
                <a:cs typeface="Courier New" panose="02070309020205020404" pitchFamily="49" charset="0"/>
              </a:rPr>
              <a:t>{ </a:t>
            </a:r>
            <a:r>
              <a:rPr lang="en-US" altLang="zh-CN" sz="2800" b="1" i="1">
                <a:cs typeface="Courier New" panose="02070309020205020404" pitchFamily="49" charset="0"/>
              </a:rPr>
              <a:t>x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R | x&lt;</a:t>
            </a:r>
            <a:r>
              <a:rPr lang="en-US" altLang="zh-CN" sz="2800" b="1">
                <a:cs typeface="Courier New" panose="02070309020205020404" pitchFamily="49" charset="0"/>
              </a:rPr>
              <a:t>10 }</a:t>
            </a:r>
            <a:endParaRPr lang="en-US" altLang="zh-CN" sz="2800" b="1" i="1">
              <a:ea typeface="Courier New" panose="02070309020205020404" pitchFamily="49" charset="0"/>
            </a:endParaRPr>
          </a:p>
        </p:txBody>
      </p:sp>
      <p:sp>
        <p:nvSpPr>
          <p:cNvPr id="10246" name="Rectangle 16"/>
          <p:cNvSpPr/>
          <p:nvPr/>
        </p:nvSpPr>
        <p:spPr>
          <a:xfrm>
            <a:off x="4833938" y="3081338"/>
            <a:ext cx="204152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>
                <a:cs typeface="Courier New" panose="02070309020205020404" pitchFamily="49" charset="0"/>
              </a:rPr>
              <a:t>= { </a:t>
            </a:r>
            <a:r>
              <a:rPr lang="en-US" altLang="zh-CN" sz="2800" b="1" i="1">
                <a:cs typeface="Courier New" panose="02070309020205020404" pitchFamily="49" charset="0"/>
              </a:rPr>
              <a:t>x | x&lt;</a:t>
            </a:r>
            <a:r>
              <a:rPr lang="en-US" altLang="zh-CN" sz="2800" b="1">
                <a:cs typeface="Courier New" panose="02070309020205020404" pitchFamily="49" charset="0"/>
              </a:rPr>
              <a:t>10 }</a:t>
            </a:r>
            <a:endParaRPr lang="en-US" altLang="zh-CN" sz="2800" b="1" i="1">
              <a:ea typeface="Courier New" panose="02070309020205020404" pitchFamily="49" charset="0"/>
            </a:endParaRPr>
          </a:p>
        </p:txBody>
      </p:sp>
      <p:sp>
        <p:nvSpPr>
          <p:cNvPr id="10247" name="Rectangle 17"/>
          <p:cNvSpPr/>
          <p:nvPr/>
        </p:nvSpPr>
        <p:spPr>
          <a:xfrm>
            <a:off x="2508250" y="3722688"/>
            <a:ext cx="306705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>
                <a:cs typeface="Courier New" panose="02070309020205020404" pitchFamily="49" charset="0"/>
              </a:rPr>
              <a:t> { </a:t>
            </a:r>
            <a:r>
              <a:rPr lang="en-US" altLang="zh-CN" sz="2800" b="1" i="1">
                <a:cs typeface="Courier New" panose="02070309020205020404" pitchFamily="49" charset="0"/>
              </a:rPr>
              <a:t>x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Z | x=</a:t>
            </a:r>
            <a:r>
              <a:rPr lang="en-US" altLang="zh-CN" sz="2800" b="1">
                <a:cs typeface="Courier New" panose="02070309020205020404" pitchFamily="49" charset="0"/>
              </a:rPr>
              <a:t>2</a:t>
            </a:r>
            <a:r>
              <a:rPr lang="en-US" altLang="zh-CN" sz="2800" b="1" i="1">
                <a:cs typeface="Courier New" panose="02070309020205020404" pitchFamily="49" charset="0"/>
              </a:rPr>
              <a:t>k</a:t>
            </a:r>
            <a:r>
              <a:rPr lang="en-US" altLang="zh-CN" sz="2800" b="1">
                <a:cs typeface="Courier New" panose="02070309020205020404" pitchFamily="49" charset="0"/>
              </a:rPr>
              <a:t>, </a:t>
            </a:r>
            <a:r>
              <a:rPr lang="en-US" altLang="zh-CN" sz="2800" b="1" i="1">
                <a:cs typeface="Courier New" panose="02070309020205020404" pitchFamily="49" charset="0"/>
              </a:rPr>
              <a:t>k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Z</a:t>
            </a:r>
            <a:r>
              <a:rPr lang="en-US" altLang="zh-CN" sz="2800" b="1">
                <a:cs typeface="Courier New" panose="02070309020205020404" pitchFamily="49" charset="0"/>
              </a:rPr>
              <a:t>}</a:t>
            </a:r>
            <a:endParaRPr lang="en-US" altLang="zh-CN" sz="2800" b="1">
              <a:ea typeface="Courier New" panose="02070309020205020404" pitchFamily="49" charset="0"/>
            </a:endParaRPr>
          </a:p>
        </p:txBody>
      </p:sp>
      <p:sp>
        <p:nvSpPr>
          <p:cNvPr id="10248" name="Rectangle 18"/>
          <p:cNvSpPr/>
          <p:nvPr/>
        </p:nvSpPr>
        <p:spPr>
          <a:xfrm>
            <a:off x="5561013" y="3729038"/>
            <a:ext cx="284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>
                <a:cs typeface="Courier New" panose="02070309020205020404" pitchFamily="49" charset="0"/>
              </a:rPr>
              <a:t> = { </a:t>
            </a:r>
            <a:r>
              <a:rPr lang="en-US" altLang="zh-CN" sz="2800" b="1" i="1">
                <a:cs typeface="Courier New" panose="02070309020205020404" pitchFamily="49" charset="0"/>
              </a:rPr>
              <a:t>x | x=</a:t>
            </a:r>
            <a:r>
              <a:rPr lang="en-US" altLang="zh-CN" sz="2800" b="1">
                <a:cs typeface="Courier New" panose="02070309020205020404" pitchFamily="49" charset="0"/>
              </a:rPr>
              <a:t>2</a:t>
            </a:r>
            <a:r>
              <a:rPr lang="en-US" altLang="zh-CN" sz="2800" b="1" i="1">
                <a:cs typeface="Courier New" panose="02070309020205020404" pitchFamily="49" charset="0"/>
              </a:rPr>
              <a:t>k</a:t>
            </a:r>
            <a:r>
              <a:rPr lang="en-US" altLang="zh-CN" sz="2800" b="1">
                <a:cs typeface="Courier New" panose="02070309020205020404" pitchFamily="49" charset="0"/>
              </a:rPr>
              <a:t>, </a:t>
            </a:r>
            <a:r>
              <a:rPr lang="en-US" altLang="zh-CN" sz="2800" b="1" i="1">
                <a:cs typeface="Courier New" panose="02070309020205020404" pitchFamily="49" charset="0"/>
              </a:rPr>
              <a:t>k</a:t>
            </a:r>
            <a:r>
              <a:rPr lang="en-US" altLang="zh-CN" sz="2400" b="1">
                <a:latin typeface="Arial" panose="020B0604020202020204" pitchFamily="34" charset="0"/>
              </a:rPr>
              <a:t>∈</a:t>
            </a:r>
            <a:r>
              <a:rPr lang="en-US" altLang="zh-CN" sz="2800" b="1" i="1">
                <a:cs typeface="Courier New" panose="02070309020205020404" pitchFamily="49" charset="0"/>
              </a:rPr>
              <a:t>Z</a:t>
            </a:r>
            <a:r>
              <a:rPr lang="en-US" altLang="zh-CN" sz="2800" b="1">
                <a:cs typeface="Courier New" panose="02070309020205020404" pitchFamily="49" charset="0"/>
              </a:rPr>
              <a:t>}</a:t>
            </a:r>
            <a:endParaRPr lang="en-US" altLang="zh-CN" sz="2800" b="1">
              <a:ea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>
          <a:xfrm>
            <a:off x="815975" y="534035"/>
            <a:ext cx="4878705" cy="1677236"/>
            <a:chOff x="0" y="0"/>
            <a:chExt cx="3537" cy="998"/>
          </a:xfrm>
        </p:grpSpPr>
        <p:sp>
          <p:nvSpPr>
            <p:cNvPr id="269315" name="AutoShape 3"/>
            <p:cNvSpPr>
              <a:spLocks noChangeArrowheads="1"/>
            </p:cNvSpPr>
            <p:nvPr/>
          </p:nvSpPr>
          <p:spPr bwMode="auto">
            <a:xfrm>
              <a:off x="0" y="0"/>
              <a:ext cx="3537" cy="998"/>
            </a:xfrm>
            <a:prstGeom prst="cloudCallout">
              <a:avLst>
                <a:gd name="adj1" fmla="val -11528"/>
                <a:gd name="adj2" fmla="val 12122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 b="1">
                <a:latin typeface="宋体" panose="02010600030101010101" pitchFamily="2" charset="-122"/>
              </a:endParaRPr>
            </a:p>
          </p:txBody>
        </p:sp>
        <p:sp>
          <p:nvSpPr>
            <p:cNvPr id="269316" name="Text Box 4"/>
            <p:cNvSpPr txBox="1">
              <a:spLocks noChangeArrowheads="1"/>
            </p:cNvSpPr>
            <p:nvPr/>
          </p:nvSpPr>
          <p:spPr bwMode="auto">
            <a:xfrm>
              <a:off x="544" y="136"/>
              <a:ext cx="2767" cy="64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fontAlgn="auto"/>
              <a:r>
                <a:rPr lang="en-US" altLang="zh-CN" sz="3200" b="1">
                  <a:latin typeface="宋体" panose="02010600030101010101" pitchFamily="2" charset="-122"/>
                </a:rPr>
                <a:t> </a:t>
              </a:r>
              <a:r>
                <a:rPr lang="en-US" altLang="zh-CN" sz="3200" b="1">
                  <a:solidFill>
                    <a:srgbClr val="FF0000"/>
                  </a:solidFill>
                  <a:latin typeface="宋体" panose="02010600030101010101" pitchFamily="2" charset="-122"/>
                </a:rPr>
                <a:t> </a:t>
              </a:r>
              <a:r>
                <a:rPr lang="zh-CN" sz="2800">
                  <a:solidFill>
                    <a:srgbClr val="FF0000"/>
                  </a:solidFill>
                  <a:sym typeface="+mn-ea"/>
                </a:rPr>
                <a:t>思考：有理数集怎么表示呢</a:t>
              </a:r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？</a:t>
              </a:r>
              <a:r>
                <a:rPr lang="zh-CN" altLang="en-US" sz="3200" b="1">
                  <a:latin typeface="宋体" panose="02010600030101010101" pitchFamily="2" charset="-122"/>
                </a:rPr>
                <a:t>  </a:t>
              </a:r>
              <a:endParaRPr lang="zh-CN" altLang="en-US" sz="3200" b="1">
                <a:latin typeface="宋体" panose="02010600030101010101" pitchFamily="2" charset="-122"/>
              </a:endParaRPr>
            </a:p>
          </p:txBody>
        </p:sp>
      </p:grpSp>
      <p:graphicFrame>
        <p:nvGraphicFramePr>
          <p:cNvPr id="5" name="内容占位符 4">
            <a:hlinkClick r:id="" action="ppaction://ole?verb=0"/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398520" y="2988310"/>
          <a:ext cx="4457065" cy="880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" r:id="rId1" imgW="2120900" imgH="419100" progId="Equation.KSEE3">
                  <p:embed/>
                </p:oleObj>
              </mc:Choice>
              <mc:Fallback>
                <p:oleObj name="" r:id="rId1" imgW="2120900" imgH="4191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98520" y="2988310"/>
                        <a:ext cx="4457065" cy="880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Text Box 4"/>
          <p:cNvSpPr txBox="1">
            <a:spLocks noChangeArrowheads="1"/>
          </p:cNvSpPr>
          <p:nvPr/>
        </p:nvSpPr>
        <p:spPr bwMode="auto">
          <a:xfrm>
            <a:off x="1775520" y="980728"/>
            <a:ext cx="7456488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例</a:t>
            </a:r>
            <a:r>
              <a:rPr lang="en-US" altLang="zh-CN" sz="2800" b="1">
                <a:latin typeface="宋体" panose="02010600030101010101" pitchFamily="2" charset="-122"/>
              </a:rPr>
              <a:t>2 </a:t>
            </a:r>
            <a:r>
              <a:rPr lang="zh-CN" altLang="en-US" sz="2800" b="1">
                <a:latin typeface="宋体" panose="02010600030101010101" pitchFamily="2" charset="-122"/>
              </a:rPr>
              <a:t>试分别用列举法和描述法表示下列集合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275459" name="Rectangle 5"/>
          <p:cNvSpPr>
            <a:spLocks noChangeArrowheads="1"/>
          </p:cNvSpPr>
          <p:nvPr/>
        </p:nvSpPr>
        <p:spPr bwMode="auto">
          <a:xfrm>
            <a:off x="1958975" y="1674813"/>
            <a:ext cx="7624763" cy="1383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(1)</a:t>
            </a:r>
            <a:r>
              <a:rPr lang="zh-CN" altLang="en-US" sz="2800" b="1">
                <a:latin typeface="宋体" panose="02010600030101010101" pitchFamily="2" charset="-122"/>
              </a:rPr>
              <a:t>方程</a:t>
            </a:r>
            <a:r>
              <a:rPr lang="en-US" altLang="zh-CN" sz="2800" b="1">
                <a:latin typeface="宋体" panose="02010600030101010101" pitchFamily="2" charset="-122"/>
              </a:rPr>
              <a:t>x</a:t>
            </a:r>
            <a:r>
              <a:rPr lang="en-US" altLang="zh-CN" sz="2800" b="1" baseline="30000">
                <a:latin typeface="宋体" panose="02010600030101010101" pitchFamily="2" charset="-122"/>
              </a:rPr>
              <a:t>2</a:t>
            </a:r>
            <a:r>
              <a:rPr lang="en-US" altLang="zh-CN" sz="2800" b="1">
                <a:latin typeface="宋体" panose="02010600030101010101" pitchFamily="2" charset="-122"/>
              </a:rPr>
              <a:t>-2=0</a:t>
            </a:r>
            <a:r>
              <a:rPr lang="zh-CN" altLang="en-US" sz="2800" b="1">
                <a:latin typeface="宋体" panose="02010600030101010101" pitchFamily="2" charset="-122"/>
              </a:rPr>
              <a:t>的所有实数根组成的集合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(2)</a:t>
            </a:r>
            <a:r>
              <a:rPr lang="zh-CN" altLang="en-US" sz="2800" b="1">
                <a:latin typeface="宋体" panose="02010600030101010101" pitchFamily="2" charset="-122"/>
              </a:rPr>
              <a:t>由大于</a:t>
            </a:r>
            <a:r>
              <a:rPr lang="en-US" altLang="zh-CN" sz="2800" b="1">
                <a:latin typeface="宋体" panose="02010600030101010101" pitchFamily="2" charset="-122"/>
              </a:rPr>
              <a:t>10</a:t>
            </a:r>
            <a:r>
              <a:rPr lang="zh-CN" altLang="en-US" sz="2800" b="1">
                <a:latin typeface="宋体" panose="02010600030101010101" pitchFamily="2" charset="-122"/>
              </a:rPr>
              <a:t>小于</a:t>
            </a:r>
            <a:r>
              <a:rPr lang="en-US" altLang="zh-CN" sz="2800" b="1">
                <a:latin typeface="宋体" panose="02010600030101010101" pitchFamily="2" charset="-122"/>
              </a:rPr>
              <a:t>20</a:t>
            </a:r>
            <a:r>
              <a:rPr lang="zh-CN" altLang="en-US" sz="2800" b="1">
                <a:latin typeface="宋体" panose="02010600030101010101" pitchFamily="2" charset="-122"/>
              </a:rPr>
              <a:t>的所有整数组成的集合</a:t>
            </a:r>
            <a:r>
              <a:rPr lang="en-US" altLang="zh-CN" sz="2800" b="1">
                <a:latin typeface="宋体" panose="02010600030101010101" pitchFamily="2" charset="-122"/>
              </a:rPr>
              <a:t>. 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1919536" y="4869160"/>
            <a:ext cx="8467725" cy="155575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方程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x</a:t>
            </a:r>
            <a:r>
              <a:rPr lang="en-US" altLang="zh-CN" sz="2800" b="1" baseline="30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-2=0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有两个实数根为      ，因此，用列举法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  <a:sym typeface="Wingdings" panose="05000000000000000000" pitchFamily="2" charset="2"/>
            </a:endParaRPr>
          </a:p>
          <a:p>
            <a:pPr>
              <a:lnSpc>
                <a:spcPct val="17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表示为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A={      }.</a:t>
            </a:r>
            <a:endParaRPr lang="en-US" altLang="zh-CN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10245" name="对象 2"/>
          <p:cNvGraphicFramePr>
            <a:graphicFrameLocks noChangeAspect="1"/>
          </p:cNvGraphicFramePr>
          <p:nvPr/>
        </p:nvGraphicFramePr>
        <p:xfrm>
          <a:off x="6240016" y="5157192"/>
          <a:ext cx="10033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1" imgW="14020800" imgH="5791200" progId="Equation.DSMT4">
                  <p:embed/>
                </p:oleObj>
              </mc:Choice>
              <mc:Fallback>
                <p:oleObj name="Equation" r:id="rId1" imgW="14020800" imgH="5791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240016" y="5157192"/>
                        <a:ext cx="1003300" cy="4206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对象 3"/>
          <p:cNvGraphicFramePr>
            <a:graphicFrameLocks noChangeAspect="1"/>
          </p:cNvGraphicFramePr>
          <p:nvPr/>
        </p:nvGraphicFramePr>
        <p:xfrm>
          <a:off x="3647728" y="5805264"/>
          <a:ext cx="100488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14020800" imgH="5791200" progId="Equation.DSMT4">
                  <p:embed/>
                </p:oleObj>
              </mc:Choice>
              <mc:Fallback>
                <p:oleObj name="Equation" r:id="rId3" imgW="14020800" imgH="5791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7728" y="5805264"/>
                        <a:ext cx="1004888" cy="4222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947863" y="2916238"/>
            <a:ext cx="8686800" cy="15570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解：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(1)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设方程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x</a:t>
            </a:r>
            <a:r>
              <a:rPr lang="en-US" altLang="zh-CN" sz="2800" b="1" baseline="30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-2=0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的实数根为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x,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并且满足条件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  <a:sym typeface="Wingdings" panose="05000000000000000000" pitchFamily="2" charset="2"/>
            </a:endParaRPr>
          </a:p>
          <a:p>
            <a:pPr>
              <a:lnSpc>
                <a:spcPct val="170000"/>
              </a:lnSpc>
            </a:pP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x</a:t>
            </a:r>
            <a:r>
              <a:rPr lang="en-US" altLang="zh-CN" sz="2800" b="1" baseline="30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-2=0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，因此，用描述法表示为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A={x∈R|x</a:t>
            </a:r>
            <a:r>
              <a:rPr lang="en-US" altLang="zh-CN" sz="2800" b="1" baseline="30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Wingdings" panose="05000000000000000000" pitchFamily="2" charset="2"/>
              </a:rPr>
              <a:t>-2=0}.</a:t>
            </a:r>
            <a:endParaRPr lang="en-US" altLang="zh-CN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  <a:sym typeface="Wingdings" panose="05000000000000000000" pitchFamily="2" charset="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06465" y="433090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例题解析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9" grpId="0"/>
      <p:bldP spid="1024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068513" y="3178175"/>
            <a:ext cx="7905750" cy="138493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大于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小于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20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的整数有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11,12,13,14,15,16,17, 18,19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，因此，用列举法表示为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300413" y="2528888"/>
            <a:ext cx="3919537" cy="73850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B={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∈Z∣10&lt;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&lt;20}.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262313" y="4570413"/>
            <a:ext cx="6773862" cy="73850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B={11,12,13,14,15,16,17,18,19}.</a:t>
            </a:r>
            <a:endParaRPr lang="en-US" altLang="zh-CN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485" name="Text Box 9"/>
          <p:cNvSpPr txBox="1">
            <a:spLocks noChangeArrowheads="1"/>
          </p:cNvSpPr>
          <p:nvPr/>
        </p:nvSpPr>
        <p:spPr bwMode="auto">
          <a:xfrm>
            <a:off x="2063750" y="1303338"/>
            <a:ext cx="7823200" cy="138493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设大于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小于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20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的整数为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，它满足条件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∈Z,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且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10&lt;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&lt;20,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因此，用描述法表示为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50149" y="71535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例题解析</a:t>
            </a:r>
            <a:endParaRPr lang="zh-CN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1" grpId="0"/>
      <p:bldP spid="1127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Text Box 20"/>
          <p:cNvSpPr txBox="1">
            <a:spLocks noChangeArrowheads="1"/>
          </p:cNvSpPr>
          <p:nvPr/>
        </p:nvSpPr>
        <p:spPr bwMode="auto">
          <a:xfrm>
            <a:off x="1775520" y="908720"/>
            <a:ext cx="8077200" cy="737235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思考：</a:t>
            </a:r>
            <a:r>
              <a:rPr lang="zh-CN" altLang="en-US" sz="2800" b="1">
                <a:latin typeface="宋体" panose="02010600030101010101" pitchFamily="2" charset="-122"/>
              </a:rPr>
              <a:t>你能说出列举法和描述法的优缺点吗？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graphicFrame>
        <p:nvGraphicFramePr>
          <p:cNvPr id="277507" name="Group 3"/>
          <p:cNvGraphicFramePr>
            <a:graphicFrameLocks noGrp="1"/>
          </p:cNvGraphicFramePr>
          <p:nvPr>
            <p:ph idx="4294967295"/>
          </p:nvPr>
        </p:nvGraphicFramePr>
        <p:xfrm>
          <a:off x="1814513" y="1817688"/>
          <a:ext cx="8348345" cy="3695700"/>
        </p:xfrm>
        <a:graphic>
          <a:graphicData uri="http://schemas.openxmlformats.org/drawingml/2006/table">
            <a:tbl>
              <a:tblPr/>
              <a:tblGrid>
                <a:gridCol w="1549400"/>
                <a:gridCol w="3239770"/>
                <a:gridCol w="3559175"/>
              </a:tblGrid>
              <a:tr h="520700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   </a:t>
                      </a: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优点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796" marB="46796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   </a:t>
                      </a: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缺点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796" marB="46796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4140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列举法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796" marB="46796" vert="horz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直观、明了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796" marB="46796"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不易看出元素所具有的属性，且有些集合不能用列举法表示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796" marB="46796"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860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描述法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796" marB="46796" vert="horz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把集合中元素所具有的性质描述出来，具有抽象性、概括性、普遍性的特点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796" marB="46796"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不易看出集合的具体元素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796" marB="46796"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14" descr="图片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2870" y="5455935"/>
            <a:ext cx="1554778" cy="156589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1237188" y="0"/>
            <a:ext cx="1826141" cy="584775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归纳升华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231" name="对象 820230"/>
          <p:cNvGraphicFramePr>
            <a:graphicFrameLocks noChangeAspect="1"/>
          </p:cNvGraphicFramePr>
          <p:nvPr/>
        </p:nvGraphicFramePr>
        <p:xfrm>
          <a:off x="539217" y="1897021"/>
          <a:ext cx="11115247" cy="306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" r:id="rId1" imgW="10522585" imgH="2903220" progId="Word.Document.8">
                  <p:embed/>
                </p:oleObj>
              </mc:Choice>
              <mc:Fallback>
                <p:oleObj name="" r:id="rId1" imgW="10522585" imgH="29032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1897021"/>
                        <a:ext cx="11115247" cy="3065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88035" y="98171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达标检测</a:t>
            </a:r>
            <a:endParaRPr lang="zh-CN" altLang="en-US" sz="240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9" name="Picture 9" descr="2006101011123364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2351584" y="2060848"/>
            <a:ext cx="739298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3171" name="Text Box 12"/>
          <p:cNvSpPr txBox="1">
            <a:spLocks noChangeArrowheads="1"/>
          </p:cNvSpPr>
          <p:nvPr/>
        </p:nvSpPr>
        <p:spPr bwMode="auto">
          <a:xfrm>
            <a:off x="1226809" y="480438"/>
            <a:ext cx="8280920" cy="1296670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outerShdw sy="50000" kx="-2453608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情景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：</a:t>
            </a:r>
            <a:r>
              <a:rPr lang="zh-CN" altLang="en-US" sz="2800" b="1">
                <a:latin typeface="宋体" panose="02010600030101010101" pitchFamily="2" charset="-122"/>
              </a:rPr>
              <a:t>高一开学第二天，学校通知：上午</a:t>
            </a:r>
            <a:r>
              <a:rPr lang="en-US" altLang="zh-CN" sz="2800" b="1">
                <a:latin typeface="宋体" panose="02010600030101010101" pitchFamily="2" charset="-122"/>
              </a:rPr>
              <a:t>8</a:t>
            </a:r>
            <a:r>
              <a:rPr lang="zh-CN" altLang="en-US" sz="2800" b="1">
                <a:latin typeface="宋体" panose="02010600030101010101" pitchFamily="2" charset="-122"/>
              </a:rPr>
              <a:t>点，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         </a:t>
            </a:r>
            <a:r>
              <a:rPr lang="zh-CN" altLang="en-US" sz="2800" b="1">
                <a:latin typeface="宋体" panose="02010600030101010101" pitchFamily="2" charset="-122"/>
              </a:rPr>
              <a:t>  在学校体育馆举行军训动员大会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2450" name="对象 872449"/>
          <p:cNvGraphicFramePr>
            <a:graphicFrameLocks noChangeAspect="1"/>
          </p:cNvGraphicFramePr>
          <p:nvPr/>
        </p:nvGraphicFramePr>
        <p:xfrm>
          <a:off x="539217" y="1992770"/>
          <a:ext cx="11115247" cy="188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" r:id="rId1" imgW="10522585" imgH="1783080" progId="Word.Document.8">
                  <p:embed/>
                </p:oleObj>
              </mc:Choice>
              <mc:Fallback>
                <p:oleObj name="" r:id="rId1" imgW="1052258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1992770"/>
                        <a:ext cx="11115247" cy="188137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2451" name="对象 872450"/>
          <p:cNvGraphicFramePr>
            <a:graphicFrameLocks noChangeAspect="1"/>
          </p:cNvGraphicFramePr>
          <p:nvPr/>
        </p:nvGraphicFramePr>
        <p:xfrm>
          <a:off x="539217" y="3941339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" r:id="rId3" imgW="10522585" imgH="595630" progId="Word.Document.8">
                  <p:embed/>
                </p:oleObj>
              </mc:Choice>
              <mc:Fallback>
                <p:oleObj name="" r:id="rId3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3941339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1426" name="对象 871425"/>
          <p:cNvGraphicFramePr>
            <a:graphicFrameLocks noChangeAspect="1"/>
          </p:cNvGraphicFramePr>
          <p:nvPr/>
        </p:nvGraphicFramePr>
        <p:xfrm>
          <a:off x="539217" y="1745839"/>
          <a:ext cx="11115247" cy="2219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1" imgW="10522585" imgH="2101850" progId="Word.Document.8">
                  <p:embed/>
                </p:oleObj>
              </mc:Choice>
              <mc:Fallback>
                <p:oleObj name="" r:id="rId1" imgW="10522585" imgH="21018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1745839"/>
                        <a:ext cx="11115247" cy="221901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1427" name="对象 871426"/>
          <p:cNvGraphicFramePr>
            <a:graphicFrameLocks noChangeAspect="1"/>
          </p:cNvGraphicFramePr>
          <p:nvPr/>
        </p:nvGraphicFramePr>
        <p:xfrm>
          <a:off x="539217" y="4122758"/>
          <a:ext cx="11115247" cy="964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" r:id="rId3" imgW="10522585" imgH="914400" progId="Word.Document.8">
                  <p:embed/>
                </p:oleObj>
              </mc:Choice>
              <mc:Fallback>
                <p:oleObj name="" r:id="rId3" imgW="10522585" imgH="914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4122758"/>
                        <a:ext cx="11115247" cy="96420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1428" name="对象 871427"/>
          <p:cNvGraphicFramePr>
            <a:graphicFrameLocks noChangeAspect="1"/>
          </p:cNvGraphicFramePr>
          <p:nvPr/>
        </p:nvGraphicFramePr>
        <p:xfrm>
          <a:off x="539217" y="5080245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5080245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9378" name="对象 869377"/>
          <p:cNvGraphicFramePr>
            <a:graphicFrameLocks noChangeAspect="1"/>
          </p:cNvGraphicFramePr>
          <p:nvPr/>
        </p:nvGraphicFramePr>
        <p:xfrm>
          <a:off x="548003" y="951651"/>
          <a:ext cx="11043920" cy="2485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" r:id="rId1" imgW="10502900" imgH="2378075" progId="Word.Document.8">
                  <p:embed/>
                </p:oleObj>
              </mc:Choice>
              <mc:Fallback>
                <p:oleObj name="" r:id="rId1" imgW="10502900" imgH="23780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8003" y="951651"/>
                        <a:ext cx="11043920" cy="24853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9381" name="矩形 869380"/>
          <p:cNvSpPr/>
          <p:nvPr/>
        </p:nvSpPr>
        <p:spPr>
          <a:xfrm>
            <a:off x="0" y="1388041"/>
            <a:ext cx="12192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 sz="1905"/>
          </a:p>
        </p:txBody>
      </p:sp>
      <p:graphicFrame>
        <p:nvGraphicFramePr>
          <p:cNvPr id="869382" name="对象 869381"/>
          <p:cNvGraphicFramePr>
            <a:graphicFrameLocks noChangeAspect="1"/>
          </p:cNvGraphicFramePr>
          <p:nvPr/>
        </p:nvGraphicFramePr>
        <p:xfrm>
          <a:off x="539217" y="3462597"/>
          <a:ext cx="11115247" cy="1254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" r:id="rId3" imgW="10522585" imgH="1189355" progId="Word.Document.8">
                  <p:embed/>
                </p:oleObj>
              </mc:Choice>
              <mc:Fallback>
                <p:oleObj name="" r:id="rId3" imgW="10522585" imgH="11893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3462597"/>
                        <a:ext cx="11115247" cy="125481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9383" name="对象 869382"/>
          <p:cNvGraphicFramePr>
            <a:graphicFrameLocks noChangeAspect="1"/>
          </p:cNvGraphicFramePr>
          <p:nvPr/>
        </p:nvGraphicFramePr>
        <p:xfrm>
          <a:off x="539217" y="4782921"/>
          <a:ext cx="11115247" cy="62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4782921"/>
                        <a:ext cx="11115247" cy="6265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2450" name="对象 872449"/>
          <p:cNvGraphicFramePr>
            <a:graphicFrameLocks noChangeAspect="1"/>
          </p:cNvGraphicFramePr>
          <p:nvPr/>
        </p:nvGraphicFramePr>
        <p:xfrm>
          <a:off x="530113" y="1959812"/>
          <a:ext cx="1113345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" r:id="rId1" imgW="10521950" imgH="594360" progId="Word.Document.8">
                  <p:embed/>
                </p:oleObj>
              </mc:Choice>
              <mc:Fallback>
                <p:oleObj name="" r:id="rId1" imgW="10521950" imgH="59436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0113" y="1959812"/>
                        <a:ext cx="11133455" cy="628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2451" name="对象 872450"/>
          <p:cNvGraphicFramePr>
            <a:graphicFrameLocks noChangeAspect="1"/>
          </p:cNvGraphicFramePr>
          <p:nvPr/>
        </p:nvGraphicFramePr>
        <p:xfrm>
          <a:off x="539217" y="2983853"/>
          <a:ext cx="11115247" cy="188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" r:id="rId3" imgW="10522585" imgH="1783080" progId="Word.Document.8">
                  <p:embed/>
                </p:oleObj>
              </mc:Choice>
              <mc:Fallback>
                <p:oleObj name="" r:id="rId3" imgW="1052258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2983853"/>
                        <a:ext cx="11115247" cy="188137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2452" name="对象 872451"/>
          <p:cNvGraphicFramePr>
            <a:graphicFrameLocks noChangeAspect="1"/>
          </p:cNvGraphicFramePr>
          <p:nvPr/>
        </p:nvGraphicFramePr>
        <p:xfrm>
          <a:off x="539217" y="4882028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4882028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1426" name="对象 871425"/>
          <p:cNvGraphicFramePr>
            <a:graphicFrameLocks noChangeAspect="1"/>
          </p:cNvGraphicFramePr>
          <p:nvPr/>
        </p:nvGraphicFramePr>
        <p:xfrm>
          <a:off x="539217" y="1888622"/>
          <a:ext cx="11115247" cy="3080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" r:id="rId1" imgW="10522585" imgH="2917190" progId="Word.Document.8">
                  <p:embed/>
                </p:oleObj>
              </mc:Choice>
              <mc:Fallback>
                <p:oleObj name="" r:id="rId1" imgW="10522585" imgH="29171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1888622"/>
                        <a:ext cx="11115247" cy="308075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02" name="对象 870401"/>
          <p:cNvGraphicFramePr>
            <a:graphicFrameLocks noChangeAspect="1"/>
          </p:cNvGraphicFramePr>
          <p:nvPr/>
        </p:nvGraphicFramePr>
        <p:xfrm>
          <a:off x="539217" y="1888622"/>
          <a:ext cx="11115247" cy="3080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" r:id="rId1" imgW="10522585" imgH="2917190" progId="Word.Document.8">
                  <p:embed/>
                </p:oleObj>
              </mc:Choice>
              <mc:Fallback>
                <p:oleObj name="" r:id="rId1" imgW="10522585" imgH="29171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1888622"/>
                        <a:ext cx="11115247" cy="308075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247900" y="1148080"/>
            <a:ext cx="8153400" cy="768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defRPr/>
            </a:pPr>
            <a:endParaRPr kumimoji="1" lang="zh-CN" altLang="zh-CN" sz="4400" kern="1200" cap="none" spc="0" normalizeH="0" baseline="0" noProof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482" name="AutoShape 3"/>
          <p:cNvSpPr/>
          <p:nvPr/>
        </p:nvSpPr>
        <p:spPr>
          <a:xfrm>
            <a:off x="1487488" y="379730"/>
            <a:ext cx="2514600" cy="7683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487488" y="468313"/>
            <a:ext cx="2819400" cy="768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defRPr/>
            </a:pPr>
            <a:r>
              <a:rPr kumimoji="1" lang="zh-CN" altLang="en-US" sz="44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itchFamily="2" charset="-122"/>
                <a:cs typeface="+mn-cs"/>
              </a:rPr>
              <a:t>课堂小结</a:t>
            </a:r>
            <a:endParaRPr kumimoji="1" lang="zh-CN" altLang="en-US" sz="4400" b="1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文新魏" pitchFamily="2" charset="-122"/>
              <a:cs typeface="+mn-cs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133600" y="1974850"/>
            <a:ext cx="4467225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defRPr/>
            </a:pPr>
            <a:r>
              <a:rPr kumimoji="1" lang="en-US" altLang="zh-CN" sz="28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</a:t>
            </a:r>
            <a:r>
              <a:rPr kumimoji="1" lang="zh-CN" altLang="en-US" sz="28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．集合的概念</a:t>
            </a:r>
            <a:r>
              <a:rPr kumimoji="1" lang="en-US" altLang="zh-CN" sz="28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;</a:t>
            </a:r>
            <a:endParaRPr kumimoji="1" lang="en-US" altLang="zh-CN" sz="2800" b="1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981200" y="2743200"/>
            <a:ext cx="8686800" cy="768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defRPr/>
            </a:pPr>
            <a:r>
              <a:rPr kumimoji="1" lang="en-US" altLang="zh-CN" sz="44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en-US" altLang="zh-CN" sz="28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zh-CN" altLang="en-US" sz="28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．集合元素的性质：</a:t>
            </a:r>
            <a:r>
              <a:rPr kumimoji="1" lang="zh-CN" altLang="en-US" sz="28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确定性</a:t>
            </a:r>
            <a:r>
              <a:rPr kumimoji="1" lang="zh-CN" altLang="en-US" sz="2800" b="1" kern="1200" cap="none" spc="0" normalizeH="0" baseline="0" noProof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1" lang="zh-CN" altLang="en-US" sz="28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互异性</a:t>
            </a:r>
            <a:r>
              <a:rPr kumimoji="1" lang="zh-CN" altLang="en-US" sz="2800" b="1" kern="1200" cap="none" spc="0" normalizeH="0" baseline="0" noProof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1" lang="zh-CN" altLang="en-US" sz="28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无序性</a:t>
            </a:r>
            <a:r>
              <a:rPr kumimoji="1" lang="zh-CN" altLang="en-US" sz="2800" b="1" kern="1200" cap="none" spc="0" normalizeH="0" baseline="0" noProof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；</a:t>
            </a:r>
            <a:endParaRPr kumimoji="1" lang="zh-CN" altLang="en-US" sz="2800" b="1" kern="1200" cap="none" spc="0" normalizeH="0" baseline="0" noProof="0">
              <a:solidFill>
                <a:schemeClr val="bg2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133600" y="4114800"/>
            <a:ext cx="5618163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defRPr/>
            </a:pPr>
            <a:r>
              <a:rPr kumimoji="1" lang="en-US" altLang="zh-CN" sz="28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zh-CN" altLang="en-US" sz="28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．数集及有关符号；</a:t>
            </a:r>
            <a:endParaRPr kumimoji="1" lang="zh-CN" altLang="en-US" sz="2800" b="1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6088" name="Rectangle 8"/>
          <p:cNvSpPr/>
          <p:nvPr/>
        </p:nvSpPr>
        <p:spPr>
          <a:xfrm>
            <a:off x="2205038" y="4800600"/>
            <a:ext cx="5691187" cy="768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4.  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集合的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表示方法</a:t>
            </a:r>
            <a:r>
              <a:rPr lang="zh-CN" altLang="en-US" sz="4400" b="1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；　</a:t>
            </a:r>
            <a:endParaRPr lang="zh-CN" altLang="en-US" sz="4400" b="1">
              <a:solidFill>
                <a:schemeClr val="bg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89" name="Rectangle 9"/>
          <p:cNvSpPr/>
          <p:nvPr/>
        </p:nvSpPr>
        <p:spPr>
          <a:xfrm>
            <a:off x="1993265" y="5568950"/>
            <a:ext cx="6115050" cy="768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5.  元素与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集合的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关系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r>
              <a:rPr lang="zh-CN" altLang="en-US" sz="4400" b="1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lang="zh-CN" altLang="en-US" sz="4400" b="1">
              <a:solidFill>
                <a:schemeClr val="bg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087" grpId="0"/>
      <p:bldP spid="46088" grpId="0"/>
      <p:bldP spid="460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AutoShape 3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47528" y="548680"/>
            <a:ext cx="8280920" cy="2241550"/>
          </a:xfrm>
          <a:prstGeom prst="actionButtonBlank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zh-CN" altLang="en-US" sz="3200" b="1">
                <a:latin typeface="宋体" panose="02010600030101010101" pitchFamily="2" charset="-122"/>
              </a:rPr>
              <a:t>通知</a:t>
            </a:r>
            <a:endParaRPr lang="zh-CN" altLang="en-US" sz="3200" b="1">
              <a:latin typeface="宋体" panose="02010600030101010101" pitchFamily="2" charset="-122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8</a:t>
            </a:r>
            <a:r>
              <a:rPr lang="zh-CN" altLang="en-US" sz="2800" b="1">
                <a:latin typeface="宋体" panose="02010600030101010101" pitchFamily="2" charset="-122"/>
              </a:rPr>
              <a:t>月</a:t>
            </a:r>
            <a:r>
              <a:rPr lang="en-US" altLang="zh-CN" sz="2800" b="1">
                <a:latin typeface="宋体" panose="02010600030101010101" pitchFamily="2" charset="-122"/>
              </a:rPr>
              <a:t>26</a:t>
            </a:r>
            <a:r>
              <a:rPr lang="zh-CN" altLang="en-US" sz="2800" b="1">
                <a:latin typeface="宋体" panose="02010600030101010101" pitchFamily="2" charset="-122"/>
              </a:rPr>
              <a:t>日上午</a:t>
            </a:r>
            <a:r>
              <a:rPr lang="en-US" altLang="zh-CN" sz="2800" b="1">
                <a:latin typeface="宋体" panose="02010600030101010101" pitchFamily="2" charset="-122"/>
              </a:rPr>
              <a:t>8</a:t>
            </a:r>
            <a:r>
              <a:rPr lang="zh-CN" altLang="en-US" sz="2800" b="1">
                <a:latin typeface="宋体" panose="02010600030101010101" pitchFamily="2" charset="-122"/>
              </a:rPr>
              <a:t>时，高一年级的学生在体育馆集合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 algn="ctr">
              <a:lnSpc>
                <a:spcPct val="110000"/>
              </a:lnSpc>
            </a:pPr>
            <a:r>
              <a:rPr lang="zh-CN" altLang="en-US" sz="2800" b="1">
                <a:latin typeface="宋体" panose="02010600030101010101" pitchFamily="2" charset="-122"/>
              </a:rPr>
              <a:t>进行军训动员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                                    </a:t>
            </a:r>
            <a:r>
              <a:rPr lang="zh-CN" altLang="en-US" sz="2800" b="1">
                <a:latin typeface="宋体" panose="02010600030101010101" pitchFamily="2" charset="-122"/>
              </a:rPr>
              <a:t>政教</a:t>
            </a:r>
            <a:r>
              <a:rPr lang="zh-CN" altLang="en-US" sz="2800" b="1">
                <a:latin typeface="宋体" panose="02010600030101010101" pitchFamily="2" charset="-122"/>
              </a:rPr>
              <a:t>处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1703512" y="3068960"/>
            <a:ext cx="8666038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问题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：</a:t>
            </a:r>
            <a:r>
              <a:rPr lang="zh-CN" altLang="en-US" sz="2800" b="1">
                <a:latin typeface="宋体" panose="02010600030101010101" pitchFamily="2" charset="-122"/>
              </a:rPr>
              <a:t>这个通知的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对象</a:t>
            </a:r>
            <a:r>
              <a:rPr lang="zh-CN" altLang="en-US" sz="2800" b="1">
                <a:latin typeface="宋体" panose="02010600030101010101" pitchFamily="2" charset="-122"/>
              </a:rPr>
              <a:t>是全体高一学生还是个别对象？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36896" name="Oval 32"/>
          <p:cNvSpPr>
            <a:spLocks noChangeArrowheads="1"/>
          </p:cNvSpPr>
          <p:nvPr/>
        </p:nvSpPr>
        <p:spPr bwMode="auto">
          <a:xfrm>
            <a:off x="3503712" y="3931945"/>
            <a:ext cx="4680520" cy="737968"/>
          </a:xfrm>
          <a:prstGeom prst="ellipse">
            <a:avLst/>
          </a:prstGeom>
          <a:noFill/>
          <a:ln w="28575" algn="ctr">
            <a:noFill/>
            <a:rou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高一学生全体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775520" y="5085184"/>
            <a:ext cx="8472487" cy="112458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    </a:t>
            </a:r>
            <a:r>
              <a:rPr lang="zh-CN" altLang="en-US" sz="2800" b="1">
                <a:latin typeface="宋体" panose="02010600030101010101" pitchFamily="2" charset="-122"/>
              </a:rPr>
              <a:t>高一学生的全体构成一个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集合</a:t>
            </a:r>
            <a:r>
              <a:rPr lang="zh-CN" altLang="en-US" sz="2800" b="1">
                <a:latin typeface="宋体" panose="02010600030101010101" pitchFamily="2" charset="-122"/>
              </a:rPr>
              <a:t>，下面我们就具体地研究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集合</a:t>
            </a:r>
            <a:r>
              <a:rPr lang="zh-CN" altLang="en-US" sz="2800" b="1">
                <a:latin typeface="宋体" panose="02010600030101010101" pitchFamily="2" charset="-122"/>
              </a:rPr>
              <a:t>的相关知识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78880" y="2546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问题思考</a:t>
            </a:r>
            <a:endParaRPr lang="zh-CN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/>
      <p:bldP spid="36896" grpId="0"/>
      <p:bldP spid="4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9" name="Text Box 13"/>
          <p:cNvSpPr txBox="1"/>
          <p:nvPr/>
        </p:nvSpPr>
        <p:spPr>
          <a:xfrm>
            <a:off x="1896110" y="664845"/>
            <a:ext cx="54006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800" b="1" i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我们已经接触过一些集合：</a:t>
            </a:r>
            <a:endParaRPr lang="zh-CN" altLang="en-US" sz="2800" b="1" i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96110" y="1600200"/>
            <a:ext cx="507555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ym typeface="+mn-ea"/>
              </a:rPr>
              <a:t>1</a:t>
            </a:r>
            <a:r>
              <a:rPr lang="en-US" altLang="zh-CN" sz="2800">
                <a:sym typeface="+mn-ea"/>
              </a:rPr>
              <a:t>.</a:t>
            </a:r>
            <a:r>
              <a:rPr lang="zh-CN" altLang="en-US" sz="2800">
                <a:sym typeface="+mn-ea"/>
              </a:rPr>
              <a:t>将下列数字填入相应的集合：</a:t>
            </a:r>
            <a:endParaRPr lang="zh-CN" altLang="en-US" sz="2800"/>
          </a:p>
        </p:txBody>
      </p:sp>
      <p:graphicFrame>
        <p:nvGraphicFramePr>
          <p:cNvPr id="234499" name="Object 3"/>
          <p:cNvGraphicFramePr>
            <a:graphicFrameLocks noChangeAspect="1"/>
          </p:cNvGraphicFramePr>
          <p:nvPr/>
        </p:nvGraphicFramePr>
        <p:xfrm>
          <a:off x="2062798" y="2220913"/>
          <a:ext cx="4586287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1" imgW="1574165" imgH="393700" progId="Equation.DSMT4">
                  <p:embed/>
                </p:oleObj>
              </mc:Choice>
              <mc:Fallback>
                <p:oleObj name="" r:id="rId1" imgW="15741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62798" y="2220913"/>
                        <a:ext cx="4586287" cy="10017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4"/>
          <p:cNvGrpSpPr/>
          <p:nvPr/>
        </p:nvGrpSpPr>
        <p:grpSpPr>
          <a:xfrm>
            <a:off x="2798128" y="3427730"/>
            <a:ext cx="1981200" cy="1066800"/>
            <a:chOff x="4176" y="2544"/>
            <a:chExt cx="1248" cy="672"/>
          </a:xfrm>
        </p:grpSpPr>
        <p:sp>
          <p:nvSpPr>
            <p:cNvPr id="8196" name="Oval 5"/>
            <p:cNvSpPr/>
            <p:nvPr/>
          </p:nvSpPr>
          <p:spPr>
            <a:xfrm>
              <a:off x="4176" y="2544"/>
              <a:ext cx="1248" cy="672"/>
            </a:xfrm>
            <a:prstGeom prst="ellipse">
              <a:avLst/>
            </a:prstGeom>
            <a:solidFill>
              <a:srgbClr val="FF99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197" name="Text Box 6"/>
            <p:cNvSpPr txBox="1"/>
            <p:nvPr/>
          </p:nvSpPr>
          <p:spPr>
            <a:xfrm>
              <a:off x="4272" y="2736"/>
              <a:ext cx="115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i="0">
                  <a:solidFill>
                    <a:srgbClr val="000000"/>
                  </a:solidFill>
                  <a:latin typeface="Tahoma" panose="020B0604030504040204" pitchFamily="34" charset="0"/>
                  <a:ea typeface="楷体_GB2312" pitchFamily="49" charset="-122"/>
                </a:rPr>
                <a:t>自然数集合</a:t>
              </a:r>
              <a:endParaRPr lang="zh-CN" altLang="en-US" sz="2400" i="0">
                <a:solidFill>
                  <a:srgbClr val="000000"/>
                </a:solidFill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5087938" y="3429000"/>
            <a:ext cx="1981200" cy="1066800"/>
            <a:chOff x="2245" y="2160"/>
            <a:chExt cx="1248" cy="672"/>
          </a:xfrm>
        </p:grpSpPr>
        <p:sp>
          <p:nvSpPr>
            <p:cNvPr id="8199" name="Oval 8"/>
            <p:cNvSpPr/>
            <p:nvPr/>
          </p:nvSpPr>
          <p:spPr>
            <a:xfrm>
              <a:off x="2245" y="2160"/>
              <a:ext cx="1248" cy="672"/>
            </a:xfrm>
            <a:prstGeom prst="ellipse">
              <a:avLst/>
            </a:prstGeom>
            <a:solidFill>
              <a:srgbClr val="FF99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00" name="Text Box 9"/>
            <p:cNvSpPr txBox="1"/>
            <p:nvPr/>
          </p:nvSpPr>
          <p:spPr>
            <a:xfrm>
              <a:off x="2336" y="2341"/>
              <a:ext cx="115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i="0">
                  <a:solidFill>
                    <a:srgbClr val="000000"/>
                  </a:solidFill>
                  <a:latin typeface="Tahoma" panose="020B0604030504040204" pitchFamily="34" charset="0"/>
                  <a:ea typeface="楷体_GB2312" pitchFamily="49" charset="-122"/>
                </a:rPr>
                <a:t>有理数集合</a:t>
              </a:r>
              <a:endParaRPr lang="zh-CN" altLang="en-US" sz="2400" i="0">
                <a:solidFill>
                  <a:srgbClr val="000000"/>
                </a:solidFill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</p:grpSp>
      <p:sp>
        <p:nvSpPr>
          <p:cNvPr id="234506" name="Text Box 10"/>
          <p:cNvSpPr txBox="1"/>
          <p:nvPr/>
        </p:nvSpPr>
        <p:spPr>
          <a:xfrm>
            <a:off x="2135505" y="4653280"/>
            <a:ext cx="95751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800" b="1" i="0">
                <a:solidFill>
                  <a:srgbClr val="000000"/>
                </a:solidFill>
                <a:latin typeface="宋体" panose="02010600030101010101" pitchFamily="2" charset="-122"/>
              </a:rPr>
              <a:t>.</a:t>
            </a: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圆的定义：平面内到定点的距离等于定长的点的集合</a:t>
            </a:r>
            <a:r>
              <a:rPr lang="en-US" altLang="zh-CN" sz="2800" b="1">
                <a:solidFill>
                  <a:srgbClr val="000000"/>
                </a:solidFill>
                <a:latin typeface="宋体" panose="02010600030101010101" pitchFamily="2" charset="-122"/>
                <a:sym typeface="+mn-ea"/>
              </a:rPr>
              <a:t>.</a:t>
            </a:r>
            <a:endParaRPr lang="en-US" altLang="zh-CN" sz="2800" b="1" i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4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45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Text Box 2"/>
          <p:cNvSpPr txBox="1"/>
          <p:nvPr/>
        </p:nvSpPr>
        <p:spPr>
          <a:xfrm>
            <a:off x="1847850" y="74295"/>
            <a:ext cx="755142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i="0">
                <a:solidFill>
                  <a:srgbClr val="FF0000"/>
                </a:solidFill>
                <a:latin typeface="Verdana" panose="020B0604030504040204" pitchFamily="34" charset="0"/>
                <a:ea typeface="黑体" panose="02010609060101010101" pitchFamily="2" charset="-122"/>
              </a:rPr>
              <a:t>探究</a:t>
            </a:r>
            <a:r>
              <a:rPr lang="en-US" altLang="zh-CN" sz="3600" b="1" i="0">
                <a:solidFill>
                  <a:srgbClr val="FF0000"/>
                </a:solidFill>
                <a:latin typeface="Verdana" panose="020B0604030504040204" pitchFamily="34" charset="0"/>
                <a:ea typeface="黑体" panose="02010609060101010101" pitchFamily="2" charset="-122"/>
              </a:rPr>
              <a:t>1    </a:t>
            </a:r>
            <a:r>
              <a:rPr lang="zh-CN" altLang="en-US" sz="3600" b="1" i="0">
                <a:solidFill>
                  <a:srgbClr val="FF0000"/>
                </a:solidFill>
                <a:latin typeface="Verdana" panose="020B0604030504040204" pitchFamily="34" charset="0"/>
                <a:ea typeface="黑体" panose="02010609060101010101" pitchFamily="2" charset="-122"/>
              </a:rPr>
              <a:t>集合的定义</a:t>
            </a:r>
            <a:endParaRPr lang="zh-CN" altLang="en-US" sz="3600" b="1" i="0">
              <a:solidFill>
                <a:srgbClr val="FF0000"/>
              </a:solidFill>
              <a:latin typeface="Verdana" panose="020B0604030504040204" pitchFamily="34" charset="0"/>
              <a:ea typeface="黑体" panose="02010609060101010101" pitchFamily="2" charset="-122"/>
            </a:endParaRPr>
          </a:p>
        </p:txBody>
      </p:sp>
      <p:sp>
        <p:nvSpPr>
          <p:cNvPr id="232451" name="Text Box 3"/>
          <p:cNvSpPr txBox="1"/>
          <p:nvPr/>
        </p:nvSpPr>
        <p:spPr>
          <a:xfrm>
            <a:off x="1283970" y="719455"/>
            <a:ext cx="9144000" cy="41846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i="0">
                <a:latin typeface="Verdana" panose="020B0604030504040204" pitchFamily="34" charset="0"/>
                <a:ea typeface="宋体" panose="02010600030101010101" pitchFamily="2" charset="-122"/>
              </a:rPr>
              <a:t>  考察下列问题：                                                                       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i="0">
                <a:latin typeface="宋体" panose="02010600030101010101" pitchFamily="2" charset="-122"/>
              </a:rPr>
              <a:t>1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2800" b="1" i="0">
                <a:latin typeface="宋体" panose="02010600030101010101" pitchFamily="2" charset="-122"/>
              </a:rPr>
              <a:t>1</a:t>
            </a:r>
            <a:r>
              <a:rPr lang="en-US" altLang="en-US" sz="2800" b="1" i="0">
                <a:latin typeface="Verdana" panose="020B0604030504040204" pitchFamily="34" charset="0"/>
              </a:rPr>
              <a:t>～</a:t>
            </a:r>
            <a:r>
              <a:rPr lang="en-US" altLang="zh-CN" sz="2800" b="1" i="0">
                <a:latin typeface="宋体" panose="02010600030101010101" pitchFamily="2" charset="-122"/>
              </a:rPr>
              <a:t>20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以内的所有偶数；                                   </a:t>
            </a:r>
            <a:endParaRPr lang="zh-CN" altLang="en-US" sz="2800" b="1" i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i="0">
                <a:latin typeface="宋体" panose="02010600030101010101" pitchFamily="2" charset="-122"/>
              </a:rPr>
              <a:t>2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）立德</a:t>
            </a:r>
            <a:r>
              <a:rPr lang="zh-CN" sz="2800" b="1" i="0">
                <a:latin typeface="宋体" panose="02010600030101010101" pitchFamily="2" charset="-122"/>
                <a:ea typeface="宋体" panose="02010600030101010101" pitchFamily="2" charset="-122"/>
              </a:rPr>
              <a:t>中学今年入学的全体高一学生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；                                    </a:t>
            </a:r>
            <a:endParaRPr lang="zh-CN" altLang="en-US" sz="2800" b="1" i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i="0">
                <a:latin typeface="宋体" panose="02010600030101010101" pitchFamily="2" charset="-122"/>
              </a:rPr>
              <a:t>3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sz="2800" b="1" i="0">
                <a:latin typeface="宋体" panose="02010600030101010101" pitchFamily="2" charset="-122"/>
                <a:ea typeface="宋体" panose="02010600030101010101" pitchFamily="2" charset="-122"/>
              </a:rPr>
              <a:t>所有正方形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；                          </a:t>
            </a:r>
            <a:endParaRPr lang="zh-CN" altLang="en-US" sz="2800" b="1" i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i="0">
                <a:latin typeface="宋体" panose="02010600030101010101" pitchFamily="2" charset="-122"/>
              </a:rPr>
              <a:t>4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sz="2800" b="1" i="0">
                <a:latin typeface="宋体" panose="02010600030101010101" pitchFamily="2" charset="-122"/>
                <a:ea typeface="宋体" panose="02010600030101010101" pitchFamily="2" charset="-122"/>
              </a:rPr>
              <a:t>到直线</a:t>
            </a:r>
            <a:r>
              <a:rPr lang="en-US" altLang="zh-CN" sz="2800" b="1" i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的距离等于定长</a:t>
            </a:r>
            <a:r>
              <a:rPr lang="en-US" altLang="zh-CN" sz="2800" b="1" i="0"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r>
              <a:rPr lang="zh-CN" altLang="en-US" sz="2800" b="1" i="0">
                <a:latin typeface="宋体" panose="02010600030101010101" pitchFamily="2" charset="-122"/>
                <a:ea typeface="宋体" panose="02010600030101010101" pitchFamily="2" charset="-122"/>
              </a:rPr>
              <a:t>的所有的点</a:t>
            </a:r>
            <a:r>
              <a:rPr lang="en-US" altLang="zh-CN" sz="2800" b="1" i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endParaRPr lang="en-US" altLang="zh-CN" sz="2800" b="1" i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sym typeface="+mn-ea"/>
              </a:rPr>
              <a:t>5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）方程          的所有实数根；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sym typeface="+mn-ea"/>
              </a:rPr>
              <a:t>6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）地球上的四大洋。</a:t>
            </a:r>
            <a:endParaRPr lang="en-US" altLang="zh-CN" sz="2800" b="1" i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2452" name="Text Box 4"/>
          <p:cNvSpPr txBox="1"/>
          <p:nvPr/>
        </p:nvSpPr>
        <p:spPr>
          <a:xfrm>
            <a:off x="704850" y="4999990"/>
            <a:ext cx="11195685" cy="1599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i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思考</a:t>
            </a:r>
            <a:r>
              <a:rPr lang="en-US" altLang="zh-CN" sz="2800" b="1" i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endParaRPr lang="en-US" altLang="zh-CN" sz="2800" b="1" i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i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上述每个问题都由若干个对象组成，每组对象的全体都能组成集合吗？我们把研究的对象统称为元素，元素</a:t>
            </a:r>
            <a:r>
              <a:rPr lang="zh-CN" altLang="en-US" sz="2800" b="1" i="0">
                <a:latin typeface="楷体_GB2312" pitchFamily="49" charset="-122"/>
                <a:ea typeface="楷体_GB2312" pitchFamily="49" charset="-122"/>
              </a:rPr>
              <a:t>分别是什么？</a:t>
            </a:r>
            <a:endParaRPr lang="zh-CN" altLang="en-US" sz="2800" b="1" i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268" name="Text Box 5"/>
          <p:cNvSpPr txBox="1"/>
          <p:nvPr/>
        </p:nvSpPr>
        <p:spPr>
          <a:xfrm>
            <a:off x="1524000" y="838200"/>
            <a:ext cx="9144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800" i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051175" y="3778885"/>
          <a:ext cx="1748155" cy="388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1" imgW="914400" imgH="203200" progId="Equation.KSEE3">
                  <p:embed/>
                </p:oleObj>
              </mc:Choice>
              <mc:Fallback>
                <p:oleObj name="" r:id="rId1" imgW="9144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51175" y="3778885"/>
                        <a:ext cx="1748155" cy="388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23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/>
      <p:bldP spid="232451" grpId="0"/>
      <p:bldP spid="2324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/>
          <p:nvPr/>
        </p:nvSpPr>
        <p:spPr>
          <a:xfrm>
            <a:off x="2063750" y="1268413"/>
            <a:ext cx="52578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i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集合定义的理解</a:t>
            </a:r>
            <a:endParaRPr lang="zh-CN" altLang="en-US" sz="3600" b="1" i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0355" name="Text Box 3"/>
          <p:cNvSpPr txBox="1"/>
          <p:nvPr/>
        </p:nvSpPr>
        <p:spPr>
          <a:xfrm>
            <a:off x="2208213" y="2349500"/>
            <a:ext cx="59436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i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3200" b="1" i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en-US" sz="3200" b="1" i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是一定范围内的确定的对象；</a:t>
            </a:r>
            <a:endParaRPr lang="zh-CN" altLang="en-US" sz="3200" b="1" i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0356" name="Text Box 4"/>
          <p:cNvSpPr txBox="1"/>
          <p:nvPr/>
        </p:nvSpPr>
        <p:spPr>
          <a:xfrm>
            <a:off x="2208213" y="3068638"/>
            <a:ext cx="52578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i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b="1" i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en-US" sz="3200" b="1" i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是不同的对象；</a:t>
            </a:r>
            <a:endParaRPr lang="zh-CN" altLang="en-US" sz="3200" b="1" i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0361" name="Text Box 9"/>
          <p:cNvSpPr txBox="1"/>
          <p:nvPr/>
        </p:nvSpPr>
        <p:spPr>
          <a:xfrm>
            <a:off x="2208213" y="3860800"/>
            <a:ext cx="52578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i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 b="1" i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en-US" sz="3200" b="1" i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是这些对象的全体</a:t>
            </a:r>
            <a:r>
              <a:rPr lang="en-US" altLang="zh-CN" sz="3200" b="1" i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altLang="zh-CN" sz="3200" b="1" i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/>
      <p:bldP spid="100356" grpId="0"/>
      <p:bldP spid="1003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Text Box 5"/>
          <p:cNvSpPr txBox="1">
            <a:spLocks noChangeArrowheads="1"/>
          </p:cNvSpPr>
          <p:nvPr/>
        </p:nvSpPr>
        <p:spPr bwMode="auto">
          <a:xfrm>
            <a:off x="1775520" y="980728"/>
            <a:ext cx="8634413" cy="27609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5000"/>
              </a:lnSpc>
              <a:spcBef>
                <a:spcPct val="50000"/>
              </a:spcBef>
            </a:pPr>
            <a:r>
              <a:rPr kumimoji="1" lang="zh-CN" altLang="en-US" sz="2800" b="1">
                <a:latin typeface="宋体" panose="02010600030101010101" pitchFamily="2" charset="-122"/>
              </a:rPr>
              <a:t>一般地， 我们把研究对象统称为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元素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</a:t>
            </a:r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55000"/>
              </a:lnSpc>
            </a:pPr>
            <a:r>
              <a:rPr kumimoji="1" lang="zh-CN" altLang="en-US" sz="2800" b="1">
                <a:latin typeface="宋体" panose="02010600030101010101" pitchFamily="2" charset="-122"/>
              </a:rPr>
              <a:t>通常用小写拉丁字母</a:t>
            </a:r>
            <a:r>
              <a:rPr kumimoji="1" lang="en-US" altLang="zh-CN" sz="2800" b="1" err="1">
                <a:latin typeface="宋体" panose="02010600030101010101" pitchFamily="2" charset="-122"/>
              </a:rPr>
              <a:t>a,b,c</a:t>
            </a:r>
            <a:r>
              <a:rPr kumimoji="1" lang="en-US" altLang="zh-CN" sz="2400" b="1">
                <a:latin typeface="宋体" panose="02010600030101010101" pitchFamily="2" charset="-122"/>
              </a:rPr>
              <a:t>,</a:t>
            </a:r>
            <a:r>
              <a:rPr kumimoji="1" lang="en-US" altLang="zh-CN" sz="2800" b="1">
                <a:latin typeface="宋体" panose="02010600030101010101" pitchFamily="2" charset="-122"/>
              </a:rPr>
              <a:t>...</a:t>
            </a:r>
            <a:r>
              <a:rPr kumimoji="1" lang="zh-CN" altLang="en-US" sz="2800" b="1">
                <a:latin typeface="宋体" panose="02010600030101010101" pitchFamily="2" charset="-122"/>
              </a:rPr>
              <a:t>来表示</a:t>
            </a:r>
            <a:r>
              <a:rPr kumimoji="1" lang="en-US" altLang="zh-CN" sz="2800" b="1">
                <a:latin typeface="宋体" panose="02010600030101010101" pitchFamily="2" charset="-122"/>
              </a:rPr>
              <a:t>.</a:t>
            </a:r>
            <a:endParaRPr kumimoji="1"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55000"/>
              </a:lnSpc>
            </a:pPr>
            <a:r>
              <a:rPr kumimoji="1" lang="zh-CN" altLang="en-US" sz="2800" b="1">
                <a:latin typeface="宋体" panose="02010600030101010101" pitchFamily="2" charset="-122"/>
              </a:rPr>
              <a:t>我们把一些元素组成的总体叫做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集合</a:t>
            </a:r>
            <a:r>
              <a:rPr kumimoji="1" lang="en-US" altLang="zh-CN" sz="2800" b="1">
                <a:latin typeface="宋体" panose="02010600030101010101" pitchFamily="2" charset="-122"/>
              </a:rPr>
              <a:t>(</a:t>
            </a:r>
            <a:r>
              <a:rPr kumimoji="1" lang="zh-CN" altLang="en-US" sz="2800" b="1">
                <a:latin typeface="宋体" panose="02010600030101010101" pitchFamily="2" charset="-122"/>
              </a:rPr>
              <a:t>简称为集</a:t>
            </a:r>
            <a:r>
              <a:rPr kumimoji="1" lang="en-US" altLang="zh-CN" sz="2800" b="1">
                <a:latin typeface="宋体" panose="02010600030101010101" pitchFamily="2" charset="-122"/>
              </a:rPr>
              <a:t>).</a:t>
            </a:r>
            <a:endParaRPr kumimoji="1"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55000"/>
              </a:lnSpc>
            </a:pPr>
            <a:r>
              <a:rPr kumimoji="1" lang="zh-CN" altLang="en-US" sz="2800" b="1">
                <a:latin typeface="宋体" panose="02010600030101010101" pitchFamily="2" charset="-122"/>
              </a:rPr>
              <a:t>通常用大写拉丁字母</a:t>
            </a:r>
            <a:r>
              <a:rPr kumimoji="1" lang="en-US" altLang="zh-CN" sz="2800" b="1">
                <a:latin typeface="宋体" panose="02010600030101010101" pitchFamily="2" charset="-122"/>
              </a:rPr>
              <a:t>A,B,C</a:t>
            </a:r>
            <a:r>
              <a:rPr kumimoji="1" lang="en-US" altLang="zh-CN" sz="2400" b="1">
                <a:latin typeface="宋体" panose="02010600030101010101" pitchFamily="2" charset="-122"/>
              </a:rPr>
              <a:t>,</a:t>
            </a:r>
            <a:r>
              <a:rPr kumimoji="1" lang="en-US" altLang="zh-CN" sz="2800" b="1">
                <a:latin typeface="宋体" panose="02010600030101010101" pitchFamily="2" charset="-122"/>
              </a:rPr>
              <a:t>...</a:t>
            </a:r>
            <a:r>
              <a:rPr kumimoji="1" lang="zh-CN" altLang="en-US" sz="2800" b="1">
                <a:latin typeface="宋体" panose="02010600030101010101" pitchFamily="2" charset="-122"/>
              </a:rPr>
              <a:t>来表示</a:t>
            </a:r>
            <a:r>
              <a:rPr kumimoji="1" lang="en-US" altLang="zh-CN" sz="2800" b="1">
                <a:latin typeface="宋体" panose="02010600030101010101" pitchFamily="2" charset="-122"/>
              </a:rPr>
              <a:t>.</a:t>
            </a:r>
            <a:endParaRPr kumimoji="1"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944119" y="3929100"/>
            <a:ext cx="4896544" cy="73723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组成集合的元素一定是数吗？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57934" y="4822172"/>
            <a:ext cx="9373484" cy="128400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    </a:t>
            </a:r>
            <a:r>
              <a:rPr lang="zh-CN" altLang="en-US" sz="2800" b="1">
                <a:latin typeface="宋体" panose="02010600030101010101" pitchFamily="2" charset="-122"/>
              </a:rPr>
              <a:t>组成集合的元素可以是物、数、图、点等，它具备怎样的性质呢？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8204" name="Rectangle 17"/>
          <p:cNvSpPr>
            <a:spLocks noChangeArrowheads="1"/>
          </p:cNvSpPr>
          <p:nvPr/>
        </p:nvSpPr>
        <p:spPr bwMode="auto">
          <a:xfrm>
            <a:off x="1705697" y="3904721"/>
            <a:ext cx="2420938" cy="737235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问题：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5773738" y="3454400"/>
            <a:ext cx="4133850" cy="1677988"/>
          </a:xfrm>
          <a:prstGeom prst="cloudCallout">
            <a:avLst>
              <a:gd name="adj1" fmla="val -49269"/>
              <a:gd name="adj2" fmla="val 61449"/>
            </a:avLst>
          </a:prstGeom>
          <a:noFill/>
          <a:ln w="9525">
            <a:noFill/>
            <a:rou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zh-CN" altLang="zh-CN" sz="2800" b="1">
              <a:solidFill>
                <a:srgbClr val="0000CC"/>
              </a:solidFill>
            </a:endParaRPr>
          </a:p>
        </p:txBody>
      </p:sp>
      <p:cxnSp>
        <p:nvCxnSpPr>
          <p:cNvPr id="3" name="直接连接符 2"/>
          <p:cNvCxnSpPr>
            <a:cxnSpLocks noChangeShapeType="1"/>
          </p:cNvCxnSpPr>
          <p:nvPr/>
        </p:nvCxnSpPr>
        <p:spPr bwMode="auto">
          <a:xfrm>
            <a:off x="7104112" y="1628800"/>
            <a:ext cx="627063" cy="15875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cxnSp>
        <p:nvCxnSpPr>
          <p:cNvPr id="2" name="直接连接符 2"/>
          <p:cNvCxnSpPr>
            <a:cxnSpLocks noChangeShapeType="1"/>
          </p:cNvCxnSpPr>
          <p:nvPr/>
        </p:nvCxnSpPr>
        <p:spPr bwMode="auto">
          <a:xfrm>
            <a:off x="6960096" y="2924944"/>
            <a:ext cx="627062" cy="15875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</a:ln>
          <a:effectLst/>
        </p:spPr>
      </p:cxnSp>
      <p:sp>
        <p:nvSpPr>
          <p:cNvPr id="4" name="矩形 3"/>
          <p:cNvSpPr/>
          <p:nvPr/>
        </p:nvSpPr>
        <p:spPr>
          <a:xfrm>
            <a:off x="1599500" y="461488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归纳总结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  <p:bldP spid="8203" grpId="0"/>
      <p:bldP spid="8204" grpId="0"/>
      <p:bldP spid="82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1471693" y="1724520"/>
            <a:ext cx="8964488" cy="147002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2800" b="1">
                <a:latin typeface="宋体" panose="02010600030101010101" pitchFamily="2" charset="-122"/>
              </a:rPr>
              <a:t>1. </a:t>
            </a:r>
            <a:r>
              <a:rPr lang="zh-CN" altLang="en-US" sz="2800" b="1">
                <a:latin typeface="宋体" panose="02010600030101010101" pitchFamily="2" charset="-122"/>
              </a:rPr>
              <a:t>所有的“帅哥”能否构成一个集合？由此说明什么？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2800" b="1">
                <a:solidFill>
                  <a:srgbClr val="9900FF"/>
                </a:solidFill>
                <a:latin typeface="宋体" panose="02010600030101010101" pitchFamily="2" charset="-122"/>
              </a:rPr>
              <a:t>    </a:t>
            </a:r>
            <a:endParaRPr lang="zh-CN" altLang="en-US" sz="2800">
              <a:solidFill>
                <a:srgbClr val="9900FF"/>
              </a:solidFill>
              <a:latin typeface="宋体" panose="02010600030101010101" pitchFamily="2" charset="-122"/>
            </a:endParaRPr>
          </a:p>
        </p:txBody>
      </p:sp>
      <p:sp>
        <p:nvSpPr>
          <p:cNvPr id="87047" name="AutoShape 7"/>
          <p:cNvSpPr>
            <a:spLocks noChangeArrowheads="1"/>
          </p:cNvSpPr>
          <p:nvPr/>
        </p:nvSpPr>
        <p:spPr bwMode="auto">
          <a:xfrm>
            <a:off x="7176120" y="2698889"/>
            <a:ext cx="3062288" cy="1451988"/>
          </a:xfrm>
          <a:prstGeom prst="cloudCallout">
            <a:avLst>
              <a:gd name="adj1" fmla="val -96190"/>
              <a:gd name="adj2" fmla="val 5653"/>
            </a:avLst>
          </a:prstGeom>
          <a:noFill/>
          <a:ln w="28575">
            <a:noFill/>
            <a:rou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集合中的元素是确定的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69316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2423592" y="1081580"/>
            <a:ext cx="6353175" cy="521970"/>
          </a:xfrm>
        </p:spPr>
        <p:txBody>
          <a:bodyPr>
            <a:spAutoFit/>
          </a:bodyPr>
          <a:lstStyle/>
          <a:p>
            <a:pPr algn="l"/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ea typeface="+mn-ea"/>
                <a:cs typeface="+mn-cs"/>
              </a:rPr>
              <a:t>探究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  <a:ea typeface="+mn-ea"/>
                <a:cs typeface="+mn-cs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ea typeface="+mn-ea"/>
                <a:cs typeface="+mn-cs"/>
              </a:rPr>
              <a:t>：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  <a:ea typeface="+mn-ea"/>
                <a:cs typeface="+mn-cs"/>
              </a:rPr>
              <a:t> </a:t>
            </a:r>
            <a:r>
              <a:rPr kumimoji="1"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集合中元素的性质</a:t>
            </a:r>
            <a:endParaRPr kumimoji="1" lang="zh-CN" altLang="en-US" sz="28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71693" y="4328089"/>
            <a:ext cx="89644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 “帅”是一个含糊不清的概念，具有相对性，多么“帅”才算“帅”？没有明确的标准，也就是说，是一些不能够确定的对象．因此，不能构成集合．</a:t>
            </a:r>
            <a:endParaRPr lang="zh-CN" altLang="en-US" sz="2800"/>
          </a:p>
        </p:txBody>
      </p:sp>
      <p:sp>
        <p:nvSpPr>
          <p:cNvPr id="10" name="矩形 9"/>
          <p:cNvSpPr/>
          <p:nvPr/>
        </p:nvSpPr>
        <p:spPr>
          <a:xfrm>
            <a:off x="2772513" y="2883041"/>
            <a:ext cx="4117340" cy="780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6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不能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 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其中的元素不确定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29499" y="515134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C2A1A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问题探究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2" grpId="0"/>
      <p:bldP spid="87047" grpId="0"/>
      <p:bldP spid="8" grpId="0"/>
      <p:bldP spid="10" grpId="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3496</Words>
  <Application>WPS 演示</Application>
  <PresentationFormat>宽屏</PresentationFormat>
  <Paragraphs>359</Paragraphs>
  <Slides>36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31</vt:i4>
      </vt:variant>
      <vt:variant>
        <vt:lpstr>幻灯片标题</vt:lpstr>
      </vt:variant>
      <vt:variant>
        <vt:i4>36</vt:i4>
      </vt:variant>
    </vt:vector>
  </HeadingPairs>
  <TitlesOfParts>
    <vt:vector size="87" baseType="lpstr">
      <vt:lpstr>Arial</vt:lpstr>
      <vt:lpstr>宋体</vt:lpstr>
      <vt:lpstr>Wingdings</vt:lpstr>
      <vt:lpstr>字魂27号-布丁体</vt:lpstr>
      <vt:lpstr>Times New Roman</vt:lpstr>
      <vt:lpstr>隶书</vt:lpstr>
      <vt:lpstr>微软雅黑</vt:lpstr>
      <vt:lpstr>Tahoma</vt:lpstr>
      <vt:lpstr>楷体_GB2312</vt:lpstr>
      <vt:lpstr>新宋体</vt:lpstr>
      <vt:lpstr>Verdana</vt:lpstr>
      <vt:lpstr>黑体</vt:lpstr>
      <vt:lpstr>Calibri</vt:lpstr>
      <vt:lpstr>Arial Unicode MS</vt:lpstr>
      <vt:lpstr>Courier New</vt:lpstr>
      <vt:lpstr>Arial</vt:lpstr>
      <vt:lpstr>华文新魏</vt:lpstr>
      <vt:lpstr>幼圆</vt:lpstr>
      <vt:lpstr>Comic Sans MS</vt:lpstr>
      <vt:lpstr>1_Office 主题</vt:lpstr>
      <vt:lpstr>Equation.DSMT4</vt:lpstr>
      <vt:lpstr>Equation.3</vt:lpstr>
      <vt:lpstr>Equation.3</vt:lpstr>
      <vt:lpstr>Equation.3</vt:lpstr>
      <vt:lpstr>Equation.KSEE3</vt:lpstr>
      <vt:lpstr>Equation.KSEE3</vt:lpstr>
      <vt:lpstr>Equation.KSEE3</vt:lpstr>
      <vt:lpstr>Equation.DSMT4</vt:lpstr>
      <vt:lpstr>Equation.DSMT4</vt:lpstr>
      <vt:lpstr>Word.Document.8</vt:lpstr>
      <vt:lpstr>Word.Document.8</vt:lpstr>
      <vt:lpstr>Equation.KSEE3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Equation.DSMT4</vt:lpstr>
      <vt:lpstr>Word.Document.8</vt:lpstr>
      <vt:lpstr>Word.Document.8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探究2： 集合中元素的性质</vt:lpstr>
      <vt:lpstr>PowerPoint 演示文稿</vt:lpstr>
      <vt:lpstr>PowerPoint 演示文稿</vt:lpstr>
      <vt:lpstr>PowerPoint 演示文稿</vt:lpstr>
      <vt:lpstr>探究3： 元素和集合的关系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73</cp:revision>
  <dcterms:created xsi:type="dcterms:W3CDTF">2019-01-12T04:39:00Z</dcterms:created>
  <dcterms:modified xsi:type="dcterms:W3CDTF">2020-08-29T03:36:38Z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