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4"/>
  </p:notesMasterIdLst>
  <p:sldIdLst>
    <p:sldId id="329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41" r:id="rId12"/>
    <p:sldId id="330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8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24864" y="2421183"/>
            <a:ext cx="98530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kumimoji="1" lang="en-US" altLang="zh-CN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章 物质的性质与转化</a:t>
            </a:r>
            <a:endParaRPr kumimoji="1" lang="zh-CN" altLang="en-US" sz="36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32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知识点复习</a:t>
            </a:r>
            <a:endParaRPr lang="zh-CN" altLang="en-US" sz="28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8271" y="1243692"/>
            <a:ext cx="11303560" cy="485526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18)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常温下，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Fe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Al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遇到浓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、浓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HNO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会发生“钝化”，“钝化”不是不反应，而是生成的致密氧化膜阻止了金属继续反应。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19)NO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容易和空气中的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反应，只能用排水法收集，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NO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反应，只能用向上排空气法收集。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20)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氨是中学阶段学习的唯一溶于水，并且其水溶液显碱性的气体，但氨气本身没碱性。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21)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氨水中氮元素主要以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·H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的形式存在，但氨水的溶质是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而非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·H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22)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铵盐与碱在溶液中反应，若加热或为浓溶液，生成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，若为稀溶液，生成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·H</a:t>
            </a:r>
            <a:r>
              <a:rPr lang="en-US" altLang="zh-CN" sz="28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0935" y="816836"/>
            <a:ext cx="10817057" cy="55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12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(23)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实验室不能用加热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Cl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的方法制取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，因为生成的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和</a:t>
            </a: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HCl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遇冷重新结合生成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Cl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；一般也不用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NO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、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HCO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与碱加热制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，因为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NO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受热易爆炸，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HCO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易分解而产生杂质；还不能用</a:t>
            </a: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NaOH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固体代替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Ca(OH)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固体，因为用</a:t>
            </a: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NaOH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固体与铵盐反应时易结块，且腐蚀试管。</a:t>
            </a:r>
            <a:endParaRPr lang="en-US" altLang="zh-CN" sz="2400" dirty="0">
              <a:latin typeface="+mn-ea"/>
              <a:cs typeface="Times New Roman" pitchFamily="18" charset="0"/>
            </a:endParaRPr>
          </a:p>
          <a:p>
            <a:pPr marL="0" marR="0" lvl="0" indent="612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(24)CaCl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虽说是中性干燥剂，但由于能与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反应生成配合物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CaCl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·8NH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，所以不能用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CaCl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干燥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NH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612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(25)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金属和硝酸反应不能生成氢气是由于硝酸中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NO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的氧化能力大于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H</a:t>
            </a:r>
            <a:r>
              <a:rPr kumimoji="0" lang="zh-CN" altLang="en-US" sz="2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＋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612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(26)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把浓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HNO</a:t>
            </a:r>
            <a:r>
              <a:rPr kumimoji="0" lang="en-US" altLang="zh-CN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滴到紫色石蕊试纸上的现象是先变红后褪色，先变红是因为硝酸具有酸性，后褪色是因为浓硝酸有强氧化性，将石蕊氧化而使红色退去。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612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(27)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酸性条件下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NO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就表现出强氧化性，但中性和碱性溶液中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NO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无氧化性。</a:t>
            </a:r>
            <a:endParaRPr kumimoji="0" lang="zh-CN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8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142718" y="1085504"/>
            <a:ext cx="1535161" cy="603250"/>
          </a:xfrm>
          <a:noFill/>
          <a:ln/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Ⅰ.</a:t>
            </a:r>
          </a:p>
        </p:txBody>
      </p:sp>
      <p:pic>
        <p:nvPicPr>
          <p:cNvPr id="928816" name="Picture 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 r="95140" b="56462"/>
          <a:stretch>
            <a:fillRect/>
          </a:stretch>
        </p:blipFill>
        <p:spPr bwMode="auto">
          <a:xfrm>
            <a:off x="768450" y="2132361"/>
            <a:ext cx="56046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881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86359"/>
              </p:ext>
            </p:extLst>
          </p:nvPr>
        </p:nvGraphicFramePr>
        <p:xfrm>
          <a:off x="1271754" y="1556099"/>
          <a:ext cx="10658274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Image" r:id="rId4" imgW="12809524" imgH="4580952" progId="">
                  <p:embed/>
                </p:oleObj>
              </mc:Choice>
              <mc:Fallback>
                <p:oleObj name="Image" r:id="rId4" imgW="12809524" imgH="45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54" y="1556099"/>
                        <a:ext cx="10658274" cy="38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4583635" y="692696"/>
            <a:ext cx="3024581" cy="579438"/>
          </a:xfrm>
          <a:prstGeom prst="rect">
            <a:avLst/>
          </a:prstGeom>
          <a:solidFill>
            <a:srgbClr val="009898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zh-CN" altLang="en-US" sz="3200" b="0" dirty="0" smtClean="0">
                <a:solidFill>
                  <a:schemeClr val="bg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知识网络</a:t>
            </a:r>
            <a:endParaRPr lang="zh-CN" altLang="en-US" sz="3200" b="0" dirty="0">
              <a:solidFill>
                <a:schemeClr val="bg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638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 r="95140" b="56462"/>
          <a:stretch>
            <a:fillRect/>
          </a:stretch>
        </p:blipFill>
        <p:spPr bwMode="auto">
          <a:xfrm>
            <a:off x="477901" y="1979614"/>
            <a:ext cx="56046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67" y="1700808"/>
            <a:ext cx="10796706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Ⅱ.</a:t>
            </a:r>
          </a:p>
        </p:txBody>
      </p:sp>
      <p:sp>
        <p:nvSpPr>
          <p:cNvPr id="1930244" name="Rectangle 4"/>
          <p:cNvSpPr>
            <a:spLocks noChangeArrowheads="1"/>
          </p:cNvSpPr>
          <p:nvPr/>
        </p:nvSpPr>
        <p:spPr bwMode="auto">
          <a:xfrm>
            <a:off x="1" y="458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93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82" y="765176"/>
            <a:ext cx="96024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0245" name="Rectangle 5"/>
          <p:cNvSpPr>
            <a:spLocks noChangeArrowheads="1"/>
          </p:cNvSpPr>
          <p:nvPr/>
        </p:nvSpPr>
        <p:spPr bwMode="auto">
          <a:xfrm>
            <a:off x="1" y="60303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18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3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75" y="688975"/>
            <a:ext cx="8929262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1269" name="Rectangle 5"/>
          <p:cNvSpPr>
            <a:spLocks noChangeArrowheads="1"/>
          </p:cNvSpPr>
          <p:nvPr/>
        </p:nvSpPr>
        <p:spPr bwMode="auto">
          <a:xfrm>
            <a:off x="1" y="5735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18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8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44559" y="1861170"/>
            <a:ext cx="11302884" cy="2647950"/>
          </a:xfrm>
          <a:noFill/>
          <a:ln/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铁是常见金属中能被磁铁吸引的一种金属。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2)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铁是一种变价金属，与强氧化剂反应生成高价金属化合物，与弱氧化剂反应生成低价金属化合物。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3)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铁和液态水不发生反应，但在高温下可以和水蒸气发生置换反应，这是铁不同于其它金属的特性。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555718" y="815691"/>
            <a:ext cx="3024581" cy="579438"/>
          </a:xfrm>
          <a:prstGeom prst="rect">
            <a:avLst/>
          </a:prstGeom>
          <a:solidFill>
            <a:srgbClr val="009898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zh-CN" altLang="en-US" sz="3200" b="0" dirty="0" smtClean="0">
                <a:solidFill>
                  <a:schemeClr val="bg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要点排查</a:t>
            </a:r>
            <a:endParaRPr lang="zh-CN" altLang="en-US" sz="3200" b="0" dirty="0">
              <a:solidFill>
                <a:schemeClr val="bg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559" y="14434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易错易误再回顾</a:t>
            </a:r>
            <a:endParaRPr lang="zh-CN" altLang="en-US" dirty="0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070" y="1128281"/>
            <a:ext cx="11302884" cy="46926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4)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铁丝在空气中不能燃烧，但在纯氧中能够燃烧，氧化铁不是铁与氧气直接化合形成的，它是铁与潮湿的空气作用的结果。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5)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用可溶性铁盐制取氢氧化亚铁的关键是防止氧化，白色的氢氧化亚铁遇到空气迅速变成灰绿色，最终变成红褐色。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6)FeCl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FeCl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Fe(OH)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均能通过化合反应制得。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7)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在检验亚铁离子时应先加入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KSCN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溶液，不变色后再加氧化剂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如氯水等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8)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铁离子遇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KSCN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溶液变红色，而不是生成红色沉淀。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9)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硫与氧气反应时，无论是在空气中还是在纯氧中燃烧、无论是氧气过量还是硫过量其产物都是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580" y="1270324"/>
            <a:ext cx="11302884" cy="46926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10)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由于硫单质的氧化性较弱，与变价金属反应时生成低价金属硫化物。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11)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洗去试管内壁上沾有的硫可用热的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NaOH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溶液或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CS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，但原理不同，用热的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NaOH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溶液洗涤是由于发生反应生成了可溶性物质，用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CS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洗涤是由于溶解了硫。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12)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并不是所有与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有关的褪色现象都属于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的漂白性，如①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能使滴有酚酞的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NaOH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溶液褪色是因为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与碱发生反应；②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能使溴水和酸性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KMnO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溶液褪色是因为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的还原性。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13)SO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不能漂白酸碱指示剂，例如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能使紫色石蕊试液变红色，但不褪色。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14)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虽说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有毒，但不超过国家规定的使用范围和最大使用量，还可用作食品添加剂。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59" y="817564"/>
            <a:ext cx="11302884" cy="537796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15)SO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都能使澄清石灰水变浑浊，检验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混合气体中既有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又有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的方法是先用品红溶液检验出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，然后用酸性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KMnO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溶液除去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，再用澄清石灰水检验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    (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16)SO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、活性炭和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HClO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Na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的漂白原理不相同，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HClO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Na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的漂白是因为具有强氧化性， 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的漂白原理是与有色物质化合形成不稳定的无色物质，活性炭的漂白是由于具有吸附性</a:t>
            </a: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400" dirty="0" smtClean="0">
                <a:latin typeface="+mn-ea"/>
              </a:rPr>
              <a:t>    (17)</a:t>
            </a:r>
            <a:r>
              <a:rPr lang="zh-CN" altLang="zh-CN" sz="2400" dirty="0" smtClean="0">
                <a:latin typeface="+mn-ea"/>
              </a:rPr>
              <a:t>检验</a:t>
            </a: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latin typeface="+mn-ea"/>
              </a:rPr>
              <a:t>时既不能用</a:t>
            </a:r>
            <a:r>
              <a:rPr lang="en-US" altLang="zh-CN" sz="2400" dirty="0" err="1" smtClean="0">
                <a:latin typeface="+mn-ea"/>
              </a:rPr>
              <a:t>Ba</a:t>
            </a:r>
            <a:r>
              <a:rPr lang="en-US" altLang="zh-CN" sz="2400" dirty="0" smtClean="0">
                <a:latin typeface="+mn-ea"/>
              </a:rPr>
              <a:t>(NO</a:t>
            </a:r>
            <a:r>
              <a:rPr lang="en-US" altLang="zh-CN" sz="2400" baseline="-25000" dirty="0" smtClean="0">
                <a:latin typeface="+mn-ea"/>
              </a:rPr>
              <a:t>3</a:t>
            </a:r>
            <a:r>
              <a:rPr lang="en-US" altLang="zh-CN" sz="2400" dirty="0" smtClean="0">
                <a:latin typeface="+mn-ea"/>
              </a:rPr>
              <a:t>)</a:t>
            </a:r>
            <a:r>
              <a:rPr lang="en-US" altLang="zh-CN" sz="2400" baseline="-25000" dirty="0" smtClean="0">
                <a:latin typeface="+mn-ea"/>
              </a:rPr>
              <a:t>2</a:t>
            </a:r>
            <a:r>
              <a:rPr lang="zh-CN" altLang="zh-CN" sz="2400" dirty="0" smtClean="0">
                <a:latin typeface="+mn-ea"/>
              </a:rPr>
              <a:t>溶液也不能用硝酸酸化，因为在酸性条件下，</a:t>
            </a:r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400" baseline="-300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latin typeface="+mn-ea"/>
              </a:rPr>
              <a:t>、</a:t>
            </a:r>
            <a:r>
              <a:rPr lang="en-US" altLang="zh-CN" sz="2400" dirty="0" smtClean="0">
                <a:latin typeface="+mn-ea"/>
              </a:rPr>
              <a:t>HSO</a:t>
            </a:r>
            <a:r>
              <a:rPr lang="en-US" altLang="zh-CN" sz="2400" baseline="-25000" dirty="0" smtClean="0">
                <a:latin typeface="+mn-ea"/>
              </a:rPr>
              <a:t>3</a:t>
            </a:r>
            <a:r>
              <a:rPr lang="en-US" altLang="zh-CN" sz="2400" baseline="30000" dirty="0" smtClean="0">
                <a:latin typeface="+mn-ea"/>
              </a:rPr>
              <a:t>-</a:t>
            </a:r>
            <a:r>
              <a:rPr lang="zh-CN" altLang="zh-CN" sz="2400" dirty="0" smtClean="0">
                <a:latin typeface="+mn-ea"/>
              </a:rPr>
              <a:t>等会被溶液中的</a:t>
            </a:r>
            <a:r>
              <a:rPr lang="en-US" altLang="zh-CN" sz="2400" dirty="0" smtClean="0">
                <a:latin typeface="+mn-ea"/>
              </a:rPr>
              <a:t>NO</a:t>
            </a:r>
            <a:r>
              <a:rPr lang="en-US" altLang="zh-CN" sz="2400" baseline="-25000" dirty="0" smtClean="0">
                <a:latin typeface="+mn-ea"/>
              </a:rPr>
              <a:t>3</a:t>
            </a:r>
            <a:r>
              <a:rPr lang="en-US" altLang="zh-CN" sz="2400" baseline="30000" dirty="0" smtClean="0">
                <a:latin typeface="+mn-ea"/>
              </a:rPr>
              <a:t>-</a:t>
            </a:r>
            <a:r>
              <a:rPr lang="zh-CN" altLang="zh-CN" sz="2400" dirty="0" smtClean="0">
                <a:latin typeface="+mn-ea"/>
              </a:rPr>
              <a:t>氧化为</a:t>
            </a:r>
            <a:r>
              <a:rPr lang="en-US" altLang="zh-CN" sz="2400" dirty="0" smtClean="0">
                <a:latin typeface="+mn-ea"/>
              </a:rPr>
              <a:t>SO</a:t>
            </a:r>
            <a:r>
              <a:rPr lang="en-US" altLang="zh-CN" sz="2400" baseline="-25000" dirty="0" smtClean="0">
                <a:latin typeface="+mn-ea"/>
              </a:rPr>
              <a:t>4</a:t>
            </a:r>
            <a:r>
              <a:rPr lang="en-US" altLang="zh-CN" sz="2400" baseline="30000" dirty="0" smtClean="0">
                <a:latin typeface="+mn-ea"/>
              </a:rPr>
              <a:t>2-</a:t>
            </a:r>
            <a:r>
              <a:rPr lang="zh-CN" altLang="zh-CN" sz="2400" dirty="0" smtClean="0">
                <a:latin typeface="+mn-ea"/>
              </a:rPr>
              <a:t>。</a:t>
            </a:r>
          </a:p>
        </p:txBody>
      </p:sp>
      <p:graphicFrame>
        <p:nvGraphicFramePr>
          <p:cNvPr id="192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08889"/>
              </p:ext>
            </p:extLst>
          </p:nvPr>
        </p:nvGraphicFramePr>
        <p:xfrm>
          <a:off x="1660525" y="3994150"/>
          <a:ext cx="1002188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3" imgW="10039467" imgH="1760051" progId="Word.Document.8">
                  <p:embed/>
                </p:oleObj>
              </mc:Choice>
              <mc:Fallback>
                <p:oleObj name="Document" r:id="rId3" imgW="10039467" imgH="176005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994150"/>
                        <a:ext cx="10021888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943</Words>
  <Application>Microsoft Office PowerPoint</Application>
  <PresentationFormat>宽屏</PresentationFormat>
  <Paragraphs>37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宋体</vt:lpstr>
      <vt:lpstr>Arial</vt:lpstr>
      <vt:lpstr>Calibri</vt:lpstr>
      <vt:lpstr>Times New Roman</vt:lpstr>
      <vt:lpstr>1_Office 主题</vt:lpstr>
      <vt:lpstr>Image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199</cp:revision>
  <dcterms:created xsi:type="dcterms:W3CDTF">2019-01-12T04:39:00Z</dcterms:created>
  <dcterms:modified xsi:type="dcterms:W3CDTF">2019-12-13T07:15:51Z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