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418" r:id="rId3"/>
    <p:sldId id="417" r:id="rId4"/>
    <p:sldId id="344" r:id="rId5"/>
    <p:sldId id="257" r:id="rId6"/>
    <p:sldId id="281" r:id="rId7"/>
    <p:sldId id="320" r:id="rId8"/>
    <p:sldId id="282" r:id="rId9"/>
    <p:sldId id="366" r:id="rId10"/>
    <p:sldId id="385" r:id="rId11"/>
    <p:sldId id="387" r:id="rId12"/>
    <p:sldId id="450" r:id="rId13"/>
    <p:sldId id="388" r:id="rId14"/>
    <p:sldId id="389" r:id="rId15"/>
    <p:sldId id="287" r:id="rId16"/>
    <p:sldId id="284" r:id="rId18"/>
    <p:sldId id="288" r:id="rId19"/>
    <p:sldId id="290" r:id="rId20"/>
    <p:sldId id="291" r:id="rId21"/>
    <p:sldId id="292" r:id="rId22"/>
    <p:sldId id="289" r:id="rId23"/>
    <p:sldId id="293" r:id="rId24"/>
    <p:sldId id="294" r:id="rId25"/>
    <p:sldId id="295" r:id="rId26"/>
    <p:sldId id="306" r:id="rId27"/>
    <p:sldId id="305" r:id="rId28"/>
    <p:sldId id="314" r:id="rId29"/>
    <p:sldId id="308" r:id="rId30"/>
    <p:sldId id="310" r:id="rId31"/>
    <p:sldId id="311" r:id="rId3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57" d="100"/>
          <a:sy n="57" d="100"/>
        </p:scale>
        <p:origin x="-1728" y="-6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latin typeface="楷体" panose="02010609060101010101" charset="-122"/>
                <a:ea typeface="楷体" panose="02010609060101010101" charset="-122"/>
                <a:cs typeface="楷体" panose="02010609060101010101" charset="-122"/>
                <a:sym typeface="+mn-ea"/>
              </a:rPr>
              <a:t>所说“</a:t>
            </a:r>
            <a:r>
              <a:rPr lang="en-US" altLang="zh-CN" b="1">
                <a:solidFill>
                  <a:srgbClr val="FF0000"/>
                </a:solidFill>
                <a:latin typeface="楷体" panose="02010609060101010101" charset="-122"/>
                <a:ea typeface="楷体" panose="02010609060101010101" charset="-122"/>
                <a:cs typeface="楷体" panose="02010609060101010101" charset="-122"/>
                <a:sym typeface="+mn-ea"/>
              </a:rPr>
              <a:t>已故人物</a:t>
            </a:r>
            <a:r>
              <a:rPr lang="en-US" altLang="zh-CN" b="1">
                <a:latin typeface="楷体" panose="02010609060101010101" charset="-122"/>
                <a:ea typeface="楷体" panose="02010609060101010101" charset="-122"/>
                <a:cs typeface="楷体" panose="02010609060101010101" charset="-122"/>
                <a:sym typeface="+mn-ea"/>
              </a:rPr>
              <a:t>”就是我们通常说的“生不立传”。 </a:t>
            </a:r>
            <a:endParaRPr lang="en-US" altLang="zh-CN" b="1">
              <a:latin typeface="楷体" panose="02010609060101010101" charset="-122"/>
              <a:ea typeface="楷体" panose="02010609060101010101" charset="-122"/>
              <a:cs typeface="楷体" panose="02010609060101010101" charset="-122"/>
            </a:endParaRPr>
          </a:p>
          <a:p>
            <a:endParaRPr lang="en-US" altLang="zh-CN" b="1">
              <a:latin typeface="楷体" panose="02010609060101010101" charset="-122"/>
              <a:ea typeface="楷体" panose="02010609060101010101" charset="-122"/>
              <a:cs typeface="楷体" panose="0201060906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699"/>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458"/>
            <a:ext cx="3886200" cy="326407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458"/>
            <a:ext cx="3886200" cy="326407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61093"/>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9135"/>
            <a:ext cx="3868340" cy="276392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1093"/>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9135"/>
            <a:ext cx="3887391" cy="276392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698"/>
            <a:ext cx="4629150" cy="365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698"/>
            <a:ext cx="4629150" cy="36558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31354;&#20013;&#30475;&#28165;&#27969;&#21439;%20&#26631;&#28165;(270P).qlv" TargetMode="Externa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0" y="154940"/>
            <a:ext cx="9052560" cy="4988560"/>
          </a:xfrm>
          <a:prstGeom prst="rect">
            <a:avLst/>
          </a:prstGeom>
        </p:spPr>
      </p:pic>
      <p:sp>
        <p:nvSpPr>
          <p:cNvPr id="5" name="文本框 4"/>
          <p:cNvSpPr txBox="1"/>
          <p:nvPr/>
        </p:nvSpPr>
        <p:spPr>
          <a:xfrm>
            <a:off x="413385" y="372110"/>
            <a:ext cx="8270240" cy="1568450"/>
          </a:xfrm>
          <a:prstGeom prst="rect">
            <a:avLst/>
          </a:prstGeom>
          <a:noFill/>
        </p:spPr>
        <p:txBody>
          <a:bodyPr wrap="square" rtlCol="0">
            <a:spAutoFit/>
          </a:bodyPr>
          <a:p>
            <a:r>
              <a:rPr lang="zh-CN" altLang="en-US" sz="4800">
                <a:ln w="22225">
                  <a:solidFill>
                    <a:schemeClr val="accent2"/>
                  </a:solidFill>
                  <a:prstDash val="solid"/>
                </a:ln>
                <a:solidFill>
                  <a:srgbClr val="FF0000"/>
                </a:solidFill>
                <a:effectLst/>
              </a:rPr>
              <a:t>家乡文化生活之</a:t>
            </a:r>
            <a:endParaRPr lang="zh-CN" altLang="en-US" sz="4800">
              <a:ln w="22225">
                <a:solidFill>
                  <a:schemeClr val="accent2"/>
                </a:solidFill>
                <a:prstDash val="solid"/>
              </a:ln>
              <a:solidFill>
                <a:srgbClr val="FF0000"/>
              </a:solidFill>
              <a:effectLst/>
            </a:endParaRPr>
          </a:p>
          <a:p>
            <a:r>
              <a:rPr lang="zh-CN" altLang="en-US">
                <a:ln w="22225">
                  <a:solidFill>
                    <a:schemeClr val="accent2"/>
                  </a:solidFill>
                  <a:prstDash val="solid"/>
                </a:ln>
                <a:solidFill>
                  <a:schemeClr val="accent2">
                    <a:lumMod val="40000"/>
                    <a:lumOff val="60000"/>
                  </a:schemeClr>
                </a:solidFill>
                <a:effectLst/>
              </a:rPr>
              <a:t>                                                                                          </a:t>
            </a:r>
            <a:r>
              <a:rPr lang="zh-CN" altLang="en-US" sz="4800">
                <a:ln w="22225">
                  <a:solidFill>
                    <a:schemeClr val="accent2"/>
                  </a:solidFill>
                  <a:prstDash val="solid"/>
                </a:ln>
                <a:solidFill>
                  <a:srgbClr val="FF0000"/>
                </a:solidFill>
                <a:effectLst/>
              </a:rPr>
              <a:t>乡土人物志</a:t>
            </a:r>
            <a:endParaRPr lang="zh-CN" altLang="en-US" sz="4800">
              <a:ln w="22225">
                <a:solidFill>
                  <a:schemeClr val="accent2"/>
                </a:solidFill>
                <a:prstDash val="solid"/>
              </a:ln>
              <a:solidFill>
                <a:srgbClr val="FF0000"/>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custDataLst>
              <p:tags r:id="rId2"/>
            </p:custDataLst>
          </p:nvPr>
        </p:nvGraphicFramePr>
        <p:xfrm>
          <a:off x="102235" y="291783"/>
          <a:ext cx="9008745" cy="4824730"/>
        </p:xfrm>
        <a:graphic>
          <a:graphicData uri="http://schemas.openxmlformats.org/drawingml/2006/table">
            <a:tbl>
              <a:tblPr firstRow="1" bandRow="1">
                <a:tableStyleId>{5C22544A-7EE6-4342-B048-85BDC9FD1C3A}</a:tableStyleId>
              </a:tblPr>
              <a:tblGrid>
                <a:gridCol w="3002915"/>
                <a:gridCol w="3002915"/>
                <a:gridCol w="3002915"/>
              </a:tblGrid>
              <a:tr h="1518920">
                <a:tc>
                  <a:txBody>
                    <a:bodyPr/>
                    <a:lstStyle/>
                    <a:p>
                      <a:r>
                        <a:rPr lang="zh-CN" altLang="en-US" dirty="0" smtClean="0"/>
                        <a:t>好问题是 怎样的</a:t>
                      </a:r>
                      <a:endParaRPr lang="zh-CN" altLang="en-US" dirty="0"/>
                    </a:p>
                  </a:txBody>
                  <a:tcPr/>
                </a:tc>
                <a:tc>
                  <a:txBody>
                    <a:bodyPr/>
                    <a:lstStyle/>
                    <a:p>
                      <a:r>
                        <a:rPr lang="zh-CN" altLang="en-US" dirty="0"/>
                        <a:t>好问题从哪来</a:t>
                      </a:r>
                      <a:endParaRPr lang="zh-CN" altLang="en-US" dirty="0"/>
                    </a:p>
                  </a:txBody>
                  <a:tcPr/>
                </a:tc>
                <a:tc>
                  <a:txBody>
                    <a:bodyPr/>
                    <a:lstStyle/>
                    <a:p>
                      <a:r>
                        <a:rPr lang="zh-CN" altLang="en-US" dirty="0"/>
                        <a:t>如何问出来</a:t>
                      </a:r>
                      <a:endParaRPr lang="zh-CN" altLang="en-US" dirty="0"/>
                    </a:p>
                  </a:txBody>
                  <a:tcPr/>
                </a:tc>
              </a:tr>
              <a:tr h="3305810">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5" name="TextBox 4"/>
          <p:cNvSpPr txBox="1"/>
          <p:nvPr/>
        </p:nvSpPr>
        <p:spPr>
          <a:xfrm>
            <a:off x="163195" y="2646680"/>
            <a:ext cx="2722880" cy="1014730"/>
          </a:xfrm>
          <a:prstGeom prst="rect">
            <a:avLst/>
          </a:prstGeom>
          <a:noFill/>
        </p:spPr>
        <p:txBody>
          <a:bodyPr wrap="square" rtlCol="0">
            <a:spAutoFit/>
          </a:bodyPr>
          <a:lstStyle/>
          <a:p>
            <a:r>
              <a:rPr lang="zh-CN" altLang="en-US" sz="2000" dirty="0" smtClean="0"/>
              <a:t>有针对性、有价值体现</a:t>
            </a:r>
            <a:endParaRPr lang="zh-CN" altLang="en-US" sz="2000" dirty="0" smtClean="0"/>
          </a:p>
          <a:p>
            <a:r>
              <a:rPr lang="zh-CN" altLang="en-US" sz="2000" dirty="0" smtClean="0"/>
              <a:t>有新见解、新的理解</a:t>
            </a:r>
            <a:endParaRPr lang="en-US" altLang="zh-CN" sz="2000" dirty="0" smtClean="0"/>
          </a:p>
          <a:p>
            <a:r>
              <a:rPr lang="zh-CN" altLang="en-US" sz="2000" dirty="0" smtClean="0"/>
              <a:t>新的建构</a:t>
            </a:r>
            <a:endParaRPr lang="zh-CN" altLang="en-US" sz="2000" dirty="0"/>
          </a:p>
        </p:txBody>
      </p:sp>
      <p:sp>
        <p:nvSpPr>
          <p:cNvPr id="6" name="TextBox 5"/>
          <p:cNvSpPr txBox="1"/>
          <p:nvPr/>
        </p:nvSpPr>
        <p:spPr>
          <a:xfrm>
            <a:off x="3187065" y="2186940"/>
            <a:ext cx="2926080" cy="829945"/>
          </a:xfrm>
          <a:prstGeom prst="rect">
            <a:avLst/>
          </a:prstGeom>
          <a:noFill/>
        </p:spPr>
        <p:txBody>
          <a:bodyPr wrap="none" rtlCol="0">
            <a:spAutoFit/>
          </a:bodyPr>
          <a:lstStyle/>
          <a:p>
            <a:r>
              <a:rPr lang="zh-CN" altLang="en-US" sz="2400" dirty="0" smtClean="0"/>
              <a:t>预先生成的、即兴捕</a:t>
            </a:r>
            <a:endParaRPr lang="zh-CN" altLang="en-US" sz="2400" dirty="0" smtClean="0"/>
          </a:p>
          <a:p>
            <a:r>
              <a:rPr lang="zh-CN" altLang="en-US" sz="2400" dirty="0" smtClean="0"/>
              <a:t>捉、</a:t>
            </a:r>
            <a:r>
              <a:rPr lang="zh-CN" altLang="en-US" sz="2400" dirty="0"/>
              <a:t>现场生成等</a:t>
            </a:r>
            <a:endParaRPr lang="zh-CN" altLang="en-US" sz="2400" dirty="0"/>
          </a:p>
        </p:txBody>
      </p:sp>
      <p:sp>
        <p:nvSpPr>
          <p:cNvPr id="7" name="TextBox 6"/>
          <p:cNvSpPr txBox="1"/>
          <p:nvPr/>
        </p:nvSpPr>
        <p:spPr>
          <a:xfrm>
            <a:off x="162560" y="1845310"/>
            <a:ext cx="2723823" cy="646331"/>
          </a:xfrm>
          <a:prstGeom prst="rect">
            <a:avLst/>
          </a:prstGeom>
          <a:noFill/>
        </p:spPr>
        <p:txBody>
          <a:bodyPr wrap="none" rtlCol="0">
            <a:spAutoFit/>
          </a:bodyPr>
          <a:lstStyle/>
          <a:p>
            <a:r>
              <a:rPr lang="zh-CN" altLang="en-US" b="1" dirty="0" smtClean="0">
                <a:solidFill>
                  <a:schemeClr val="accent1"/>
                </a:solidFill>
                <a:effectLst>
                  <a:outerShdw blurRad="38100" dist="25400" dir="5400000" algn="ctr" rotWithShape="0">
                    <a:srgbClr val="6E747A">
                      <a:alpha val="43000"/>
                    </a:srgbClr>
                  </a:outerShdw>
                </a:effectLst>
              </a:rPr>
              <a:t>抓主要事迹、品质、精神</a:t>
            </a:r>
            <a:endParaRPr lang="zh-CN" altLang="en-US" b="1" dirty="0" smtClean="0">
              <a:solidFill>
                <a:schemeClr val="accent1"/>
              </a:solidFill>
              <a:effectLst>
                <a:outerShdw blurRad="38100" dist="25400" dir="5400000" algn="ctr" rotWithShape="0">
                  <a:srgbClr val="6E747A">
                    <a:alpha val="43000"/>
                  </a:srgbClr>
                </a:outerShdw>
              </a:effectLst>
            </a:endParaRPr>
          </a:p>
          <a:p>
            <a:endParaRPr lang="zh-CN" altLang="en-US" dirty="0"/>
          </a:p>
        </p:txBody>
      </p:sp>
      <p:sp>
        <p:nvSpPr>
          <p:cNvPr id="3" name="文本框 2"/>
          <p:cNvSpPr txBox="1"/>
          <p:nvPr/>
        </p:nvSpPr>
        <p:spPr>
          <a:xfrm>
            <a:off x="6331585" y="2186940"/>
            <a:ext cx="1605280" cy="521970"/>
          </a:xfrm>
          <a:prstGeom prst="rect">
            <a:avLst/>
          </a:prstGeom>
          <a:noFill/>
        </p:spPr>
        <p:txBody>
          <a:bodyPr wrap="none" rtlCol="0">
            <a:spAutoFit/>
          </a:bodyPr>
          <a:p>
            <a:r>
              <a:rPr lang="zh-CN" altLang="en-US" sz="2800"/>
              <a:t>访谈技艺</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P spid="5" grpId="1"/>
      <p:bldP spid="6" grpId="0"/>
      <p:bldP spid="6"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352425" y="100965"/>
            <a:ext cx="7886700" cy="788670"/>
          </a:xfrm>
        </p:spPr>
        <p:txBody>
          <a:bodyPr>
            <a:normAutofit fontScale="90000"/>
          </a:bodyPr>
          <a:p>
            <a:br>
              <a:rPr lang="zh-CN" altLang="en-US" b="1">
                <a:solidFill>
                  <a:srgbClr val="C00000"/>
                </a:solidFill>
                <a:latin typeface="楷体" panose="02010609060101010101" charset="-122"/>
                <a:ea typeface="楷体" panose="02010609060101010101" charset="-122"/>
                <a:cs typeface="楷体" panose="02010609060101010101" charset="-122"/>
                <a:sym typeface="+mn-ea"/>
              </a:rPr>
            </a:br>
            <a:r>
              <a:rPr lang="zh-CN" altLang="en-US" b="1">
                <a:solidFill>
                  <a:srgbClr val="C00000"/>
                </a:solidFill>
                <a:latin typeface="楷体" panose="02010609060101010101" charset="-122"/>
                <a:ea typeface="楷体" panose="02010609060101010101" charset="-122"/>
                <a:cs typeface="楷体" panose="02010609060101010101" charset="-122"/>
                <a:sym typeface="+mn-ea"/>
              </a:rPr>
              <a:t>方法指导</a:t>
            </a:r>
            <a:r>
              <a:rPr lang="en-US" altLang="zh-CN" b="1">
                <a:solidFill>
                  <a:srgbClr val="C00000"/>
                </a:solidFill>
                <a:latin typeface="楷体" panose="02010609060101010101" charset="-122"/>
                <a:ea typeface="楷体" panose="02010609060101010101" charset="-122"/>
                <a:cs typeface="楷体" panose="02010609060101010101" charset="-122"/>
                <a:sym typeface="+mn-ea"/>
              </a:rPr>
              <a:t>2</a:t>
            </a:r>
            <a:r>
              <a:rPr lang="zh-CN" altLang="en-US" b="1">
                <a:solidFill>
                  <a:srgbClr val="C00000"/>
                </a:solidFill>
                <a:latin typeface="楷体" panose="02010609060101010101" charset="-122"/>
                <a:ea typeface="楷体" panose="02010609060101010101" charset="-122"/>
                <a:cs typeface="楷体" panose="02010609060101010101" charset="-122"/>
                <a:sym typeface="+mn-ea"/>
              </a:rPr>
              <a:t>：</a:t>
            </a:r>
            <a:r>
              <a:rPr lang="zh-CN" altLang="en-US">
                <a:sym typeface="+mn-ea"/>
              </a:rPr>
              <a:t>访谈技艺</a:t>
            </a:r>
            <a:br>
              <a:rPr lang="zh-CN" altLang="en-US"/>
            </a:br>
            <a:endParaRPr lang="zh-CN" altLang="en-US"/>
          </a:p>
        </p:txBody>
      </p:sp>
      <p:sp>
        <p:nvSpPr>
          <p:cNvPr id="3" name="内容占位符 2"/>
          <p:cNvSpPr>
            <a:spLocks noGrp="1"/>
          </p:cNvSpPr>
          <p:nvPr>
            <p:ph idx="1"/>
          </p:nvPr>
        </p:nvSpPr>
        <p:spPr>
          <a:xfrm>
            <a:off x="257810" y="964565"/>
            <a:ext cx="8257540" cy="3660140"/>
          </a:xfrm>
        </p:spPr>
        <p:txBody>
          <a:bodyPr/>
          <a:p>
            <a:r>
              <a:rPr lang="zh-CN" altLang="en-US" sz="3600"/>
              <a:t>一、查资料  做准备</a:t>
            </a:r>
            <a:endParaRPr lang="zh-CN" altLang="en-US" sz="3600"/>
          </a:p>
          <a:p>
            <a:r>
              <a:rPr lang="zh-CN" altLang="en-US" sz="3600"/>
              <a:t>二、明目的  有想法</a:t>
            </a:r>
            <a:endParaRPr lang="zh-CN" altLang="en-US" sz="3600"/>
          </a:p>
          <a:p>
            <a:r>
              <a:rPr lang="zh-CN" altLang="en-US" sz="3600"/>
              <a:t>三、关键点   细细问</a:t>
            </a:r>
            <a:endParaRPr lang="zh-CN" altLang="en-US" sz="3600"/>
          </a:p>
          <a:p>
            <a:r>
              <a:rPr lang="zh-CN" altLang="en-US" sz="3600"/>
              <a:t>四、讲礼仪  知谦逊</a:t>
            </a:r>
            <a:endParaRPr lang="zh-CN" altLang="en-US" sz="3600"/>
          </a:p>
          <a:p>
            <a:r>
              <a:rPr lang="zh-CN" altLang="en-US" sz="3600"/>
              <a:t>五、访谈毕  即整理</a:t>
            </a:r>
            <a:endParaRPr lang="zh-CN" altLang="en-US" sz="3600"/>
          </a:p>
          <a:p>
            <a:r>
              <a:rPr lang="zh-CN" altLang="en-US" sz="3600"/>
              <a:t>六、写人物  出个性</a:t>
            </a:r>
            <a:endParaRPr lang="zh-CN" alt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活动二：模拟访谈</a:t>
            </a:r>
            <a:endParaRPr lang="zh-CN" altLang="en-US" dirty="0"/>
          </a:p>
        </p:txBody>
      </p:sp>
      <p:sp>
        <p:nvSpPr>
          <p:cNvPr id="3" name="内容占位符 2"/>
          <p:cNvSpPr>
            <a:spLocks noGrp="1"/>
          </p:cNvSpPr>
          <p:nvPr>
            <p:ph idx="1"/>
          </p:nvPr>
        </p:nvSpPr>
        <p:spPr/>
        <p:txBody>
          <a:bodyPr/>
          <a:lstStyle/>
          <a:p>
            <a:r>
              <a:rPr lang="zh-CN" altLang="en-US" sz="2800" dirty="0" smtClean="0"/>
              <a:t>根据王连三的材料，试着采访他，可以提什么问题？</a:t>
            </a:r>
            <a:endParaRPr lang="zh-CN"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活动三 ：文如其人   好文字</a:t>
            </a:r>
            <a:endParaRPr lang="zh-CN" altLang="en-US" dirty="0"/>
          </a:p>
        </p:txBody>
      </p:sp>
      <p:sp>
        <p:nvSpPr>
          <p:cNvPr id="3" name="内容占位符 2"/>
          <p:cNvSpPr>
            <a:spLocks noGrp="1"/>
          </p:cNvSpPr>
          <p:nvPr>
            <p:ph idx="1"/>
          </p:nvPr>
        </p:nvSpPr>
        <p:spPr/>
        <p:txBody>
          <a:bodyPr/>
          <a:lstStyle/>
          <a:p>
            <a:pPr>
              <a:buNone/>
            </a:pPr>
            <a:r>
              <a:rPr lang="zh-CN" altLang="en-US" dirty="0" smtClean="0"/>
              <a:t>根据之前讨论，将其写成文字</a:t>
            </a:r>
            <a:endParaRPr lang="zh-CN" altLang="en-US" dirty="0" smtClean="0"/>
          </a:p>
          <a:p>
            <a:pPr>
              <a:buNone/>
            </a:pPr>
            <a:r>
              <a:rPr lang="zh-CN" altLang="en-US" dirty="0" smtClean="0"/>
              <a:t>我眼中的（笔下的）王连三</a:t>
            </a:r>
            <a:endParaRPr lang="zh-CN" altLang="en-US" dirty="0" smtClean="0"/>
          </a:p>
          <a:p>
            <a:pPr>
              <a:buNone/>
            </a:pPr>
            <a:r>
              <a:rPr lang="zh-CN" altLang="en-US" dirty="0"/>
              <a:t>提示：要有人，有事，有神，有文采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149860" y="-120015"/>
            <a:ext cx="9144000" cy="5100320"/>
          </a:xfrm>
          <a:prstGeom prst="rect">
            <a:avLst/>
          </a:prstGeom>
        </p:spPr>
      </p:pic>
      <p:sp>
        <p:nvSpPr>
          <p:cNvPr id="2" name="标题 1"/>
          <p:cNvSpPr>
            <a:spLocks noGrp="1"/>
          </p:cNvSpPr>
          <p:nvPr>
            <p:ph type="title"/>
          </p:nvPr>
        </p:nvSpPr>
        <p:spPr>
          <a:xfrm>
            <a:off x="363855" y="-119808"/>
            <a:ext cx="7886700" cy="994346"/>
          </a:xfrm>
        </p:spPr>
        <p:txBody>
          <a:bodyPr/>
          <a:lstStyle/>
          <a:p>
            <a:r>
              <a:rPr lang="zh-CN" altLang="en-US" sz="2800" b="1"/>
              <a:t>思考：人物志怎么写？</a:t>
            </a:r>
            <a:endParaRPr lang="zh-CN" altLang="en-US" sz="2800" b="1"/>
          </a:p>
        </p:txBody>
      </p:sp>
      <p:sp>
        <p:nvSpPr>
          <p:cNvPr id="6" name="内容占位符 2"/>
          <p:cNvSpPr>
            <a:spLocks noGrp="1"/>
          </p:cNvSpPr>
          <p:nvPr/>
        </p:nvSpPr>
        <p:spPr>
          <a:xfrm>
            <a:off x="481965" y="739775"/>
            <a:ext cx="8179435" cy="12642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2400"/>
              <a:t>“志”的概念：</a:t>
            </a:r>
            <a:endParaRPr lang="en-US" altLang="zh-CN" sz="2400"/>
          </a:p>
          <a:p>
            <a:pPr marL="0" indent="0">
              <a:buNone/>
            </a:pPr>
            <a:r>
              <a:rPr lang="en-US" altLang="zh-CN" sz="2400"/>
              <a:t>          “志”是“记录”的意思，“</a:t>
            </a:r>
            <a:r>
              <a:rPr lang="zh-CN" altLang="en-US" sz="2400"/>
              <a:t>志</a:t>
            </a:r>
            <a:r>
              <a:rPr lang="en-US" altLang="zh-CN" sz="2400"/>
              <a:t>”</a:t>
            </a:r>
            <a:r>
              <a:rPr lang="zh-CN" altLang="en-US" sz="2400"/>
              <a:t>的表述方式以叙述和说明为主，语言力求准确、平实、简明，在记述中自然融入自己对家乡的思考与情感。</a:t>
            </a:r>
            <a:endParaRPr lang="zh-CN" altLang="en-US" sz="2400"/>
          </a:p>
          <a:p>
            <a:pPr marL="0" indent="0">
              <a:buNone/>
            </a:pPr>
            <a:r>
              <a:rPr lang="zh-CN" altLang="en-US" sz="2400"/>
              <a:t>        </a:t>
            </a:r>
            <a:r>
              <a:rPr lang="zh-CN" altLang="en-US" sz="4400"/>
              <a:t> </a:t>
            </a:r>
            <a:endParaRPr lang="zh-CN" altLang="en-US" sz="4400"/>
          </a:p>
          <a:p>
            <a:pPr marL="0" indent="0">
              <a:buNone/>
            </a:pPr>
            <a:r>
              <a:rPr lang="en-US" altLang="zh-CN" sz="2400"/>
              <a:t>   </a:t>
            </a:r>
            <a:endParaRPr lang="en-US" altLang="zh-CN" sz="2400"/>
          </a:p>
          <a:p>
            <a:pPr marL="0" indent="0">
              <a:buNone/>
            </a:pPr>
            <a:endParaRPr lang="zh-CN" altLang="en-US" sz="2400"/>
          </a:p>
          <a:p>
            <a:pPr marL="0" indent="0">
              <a:buNone/>
            </a:pPr>
            <a:endParaRPr lang="zh-CN" altLang="en-US" sz="1600"/>
          </a:p>
        </p:txBody>
      </p:sp>
      <p:sp>
        <p:nvSpPr>
          <p:cNvPr id="3" name="矩形 2"/>
          <p:cNvSpPr/>
          <p:nvPr/>
        </p:nvSpPr>
        <p:spPr>
          <a:xfrm>
            <a:off x="481965" y="2990850"/>
            <a:ext cx="2409825" cy="768350"/>
          </a:xfrm>
          <a:prstGeom prst="rect">
            <a:avLst/>
          </a:prstGeom>
          <a:noFill/>
          <a:ln>
            <a:noFill/>
          </a:ln>
        </p:spPr>
        <p:txBody>
          <a:bodyPr wrap="square" rtlCol="0" anchor="t">
            <a:spAutoFit/>
          </a:bodyPr>
          <a:lstStyle/>
          <a:p>
            <a:pPr algn="ctr"/>
            <a:r>
              <a:rPr lang="zh-CN" altLang="en-US" sz="4400" b="1">
                <a:solidFill>
                  <a:schemeClr val="accent1"/>
                </a:solidFill>
                <a:effectLst>
                  <a:outerShdw blurRad="38100" dist="25400" dir="5400000" algn="ctr" rotWithShape="0">
                    <a:srgbClr val="6E747A">
                      <a:alpha val="43000"/>
                    </a:srgbClr>
                  </a:outerShdw>
                </a:effectLst>
              </a:rPr>
              <a:t>关键：</a:t>
            </a:r>
            <a:endParaRPr lang="zh-CN" altLang="en-US" sz="4400" b="1">
              <a:solidFill>
                <a:schemeClr val="accent1"/>
              </a:solidFill>
              <a:effectLst>
                <a:outerShdw blurRad="38100" dist="25400" dir="5400000" algn="ctr" rotWithShape="0">
                  <a:srgbClr val="6E747A">
                    <a:alpha val="43000"/>
                  </a:srgbClr>
                </a:outerShdw>
              </a:effectLst>
            </a:endParaRPr>
          </a:p>
        </p:txBody>
      </p:sp>
      <p:sp>
        <p:nvSpPr>
          <p:cNvPr id="7" name="矩形 6"/>
          <p:cNvSpPr/>
          <p:nvPr/>
        </p:nvSpPr>
        <p:spPr>
          <a:xfrm>
            <a:off x="2353310" y="2990850"/>
            <a:ext cx="4437380" cy="768350"/>
          </a:xfrm>
          <a:prstGeom prst="rect">
            <a:avLst/>
          </a:prstGeom>
          <a:noFill/>
          <a:ln>
            <a:noFill/>
          </a:ln>
        </p:spPr>
        <p:txBody>
          <a:bodyPr wrap="square" rtlCol="0" anchor="t">
            <a:spAutoFit/>
          </a:bodyPr>
          <a:lstStyle/>
          <a:p>
            <a:pPr algn="ctr"/>
            <a:r>
              <a:rPr lang="zh-CN" altLang="en-US" sz="4400" b="1">
                <a:solidFill>
                  <a:schemeClr val="accent1"/>
                </a:solidFill>
                <a:effectLst>
                  <a:outerShdw blurRad="38100" dist="25400" dir="5400000" algn="ctr" rotWithShape="0">
                    <a:srgbClr val="6E747A">
                      <a:alpha val="43000"/>
                    </a:srgbClr>
                  </a:outerShdw>
                </a:effectLst>
              </a:rPr>
              <a:t>抓品质、精神</a:t>
            </a:r>
            <a:endParaRPr lang="zh-CN" altLang="en-US" sz="4400" b="1">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2" name="标题 1"/>
          <p:cNvSpPr>
            <a:spLocks noGrp="1"/>
          </p:cNvSpPr>
          <p:nvPr>
            <p:ph type="title"/>
          </p:nvPr>
        </p:nvSpPr>
        <p:spPr>
          <a:xfrm>
            <a:off x="250825" y="0"/>
            <a:ext cx="8412480" cy="994410"/>
          </a:xfrm>
        </p:spPr>
        <p:txBody>
          <a:bodyPr>
            <a:scene3d>
              <a:camera prst="orthographicFront"/>
              <a:lightRig rig="threePt" dir="t"/>
            </a:scene3d>
          </a:bodyPr>
          <a:lstStyle/>
          <a:p>
            <a:r>
              <a:rPr lang="zh-CN" altLang="en-US" sz="28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方正粗黑宋简体" panose="02000000000000000000" charset="-122"/>
              </a:rPr>
              <a:t>交流：写作</a:t>
            </a:r>
            <a:r>
              <a:rPr lang="en-US" altLang="zh-CN" sz="28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方正粗黑宋简体" panose="02000000000000000000" charset="-122"/>
              </a:rPr>
              <a:t>“</a:t>
            </a:r>
            <a:r>
              <a:rPr lang="zh-CN" altLang="en-US" sz="28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方正粗黑宋简体" panose="02000000000000000000" charset="-122"/>
              </a:rPr>
              <a:t>人物志</a:t>
            </a:r>
            <a:r>
              <a:rPr lang="en-US" altLang="zh-CN" sz="28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方正粗黑宋简体" panose="02000000000000000000" charset="-122"/>
              </a:rPr>
              <a:t>”</a:t>
            </a:r>
            <a:r>
              <a:rPr lang="zh-CN" altLang="en-US" sz="28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方正粗黑宋简体" panose="02000000000000000000" charset="-122"/>
              </a:rPr>
              <a:t>前，你们做了哪些准备工作？</a:t>
            </a:r>
            <a:endParaRPr lang="zh-CN" altLang="en-US" sz="2800" dirty="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方正粗黑宋简体" panose="02000000000000000000" charset="-122"/>
            </a:endParaRPr>
          </a:p>
        </p:txBody>
      </p:sp>
      <p:pic>
        <p:nvPicPr>
          <p:cNvPr id="3" name="图片 2"/>
          <p:cNvPicPr>
            <a:picLocks noChangeAspect="1"/>
          </p:cNvPicPr>
          <p:nvPr/>
        </p:nvPicPr>
        <p:blipFill>
          <a:blip r:embed="rId3"/>
          <a:stretch>
            <a:fillRect/>
          </a:stretch>
        </p:blipFill>
        <p:spPr>
          <a:xfrm>
            <a:off x="339725" y="1031875"/>
            <a:ext cx="8605520" cy="3036570"/>
          </a:xfrm>
          <a:prstGeom prst="rect">
            <a:avLst/>
          </a:prstGeom>
        </p:spPr>
      </p:pic>
      <p:sp>
        <p:nvSpPr>
          <p:cNvPr id="5" name="笑脸 4"/>
          <p:cNvSpPr/>
          <p:nvPr/>
        </p:nvSpPr>
        <p:spPr>
          <a:xfrm>
            <a:off x="711200" y="2263775"/>
            <a:ext cx="404495" cy="39751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矩形 5"/>
          <p:cNvSpPr/>
          <p:nvPr/>
        </p:nvSpPr>
        <p:spPr>
          <a:xfrm>
            <a:off x="711200" y="4128770"/>
            <a:ext cx="2409825" cy="768350"/>
          </a:xfrm>
          <a:prstGeom prst="rect">
            <a:avLst/>
          </a:prstGeom>
          <a:noFill/>
          <a:ln>
            <a:noFill/>
          </a:ln>
        </p:spPr>
        <p:txBody>
          <a:bodyPr wrap="square" rtlCol="0" anchor="t">
            <a:spAutoFit/>
          </a:bodyPr>
          <a:lstStyle/>
          <a:p>
            <a:pPr algn="ctr"/>
            <a:r>
              <a:rPr lang="zh-CN" altLang="en-US" sz="4400" b="1">
                <a:solidFill>
                  <a:schemeClr val="accent1"/>
                </a:solidFill>
                <a:effectLst>
                  <a:outerShdw blurRad="38100" dist="25400" dir="5400000" algn="ctr" rotWithShape="0">
                    <a:srgbClr val="6E747A">
                      <a:alpha val="43000"/>
                    </a:srgbClr>
                  </a:outerShdw>
                </a:effectLst>
              </a:rPr>
              <a:t>关键：</a:t>
            </a:r>
            <a:endParaRPr lang="zh-CN" altLang="en-US" sz="4400" b="1">
              <a:solidFill>
                <a:schemeClr val="accent1"/>
              </a:solidFill>
              <a:effectLst>
                <a:outerShdw blurRad="38100" dist="25400" dir="5400000" algn="ctr" rotWithShape="0">
                  <a:srgbClr val="6E747A">
                    <a:alpha val="43000"/>
                  </a:srgbClr>
                </a:outerShdw>
              </a:effectLst>
            </a:endParaRPr>
          </a:p>
        </p:txBody>
      </p:sp>
      <p:sp>
        <p:nvSpPr>
          <p:cNvPr id="7" name="矩形 6"/>
          <p:cNvSpPr/>
          <p:nvPr/>
        </p:nvSpPr>
        <p:spPr>
          <a:xfrm>
            <a:off x="2501900" y="4128770"/>
            <a:ext cx="6737350" cy="768350"/>
          </a:xfrm>
          <a:prstGeom prst="rect">
            <a:avLst/>
          </a:prstGeom>
          <a:noFill/>
          <a:ln>
            <a:noFill/>
          </a:ln>
        </p:spPr>
        <p:txBody>
          <a:bodyPr wrap="square" rtlCol="0" anchor="t">
            <a:spAutoFit/>
          </a:bodyPr>
          <a:lstStyle/>
          <a:p>
            <a:pPr algn="ctr"/>
            <a:r>
              <a:rPr lang="zh-CN" altLang="en-US" sz="4400" b="1" dirty="0">
                <a:solidFill>
                  <a:schemeClr val="accent1"/>
                </a:solidFill>
                <a:effectLst>
                  <a:outerShdw blurRad="38100" dist="25400" dir="5400000" algn="ctr" rotWithShape="0">
                    <a:srgbClr val="6E747A">
                      <a:alpha val="43000"/>
                    </a:srgbClr>
                  </a:outerShdw>
                </a:effectLst>
              </a:rPr>
              <a:t>抓主要事迹、品质、精神</a:t>
            </a:r>
            <a:endParaRPr lang="zh-CN" altLang="en-US" sz="4400" b="1" dirty="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175895" y="629285"/>
            <a:ext cx="879157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a:solidFill>
                  <a:schemeClr val="tx1"/>
                </a:solidFill>
                <a:latin typeface="楷体" panose="02010609060101010101" charset="-122"/>
                <a:ea typeface="楷体" panose="02010609060101010101" charset="-122"/>
                <a:cs typeface="楷体" panose="02010609060101010101" charset="-122"/>
              </a:rPr>
              <a:t>    </a:t>
            </a:r>
            <a:r>
              <a:rPr sz="2400" b="1">
                <a:solidFill>
                  <a:schemeClr val="tx1"/>
                </a:solidFill>
                <a:latin typeface="楷体" panose="02010609060101010101" charset="-122"/>
                <a:ea typeface="楷体" panose="02010609060101010101" charset="-122"/>
                <a:cs typeface="楷体" panose="02010609060101010101" charset="-122"/>
              </a:rPr>
              <a:t>传记之文，古无定体，依人而异。大体归纳有三种写法：</a:t>
            </a:r>
            <a:endParaRPr sz="2400" b="1">
              <a:solidFill>
                <a:schemeClr val="tx1"/>
              </a:solidFill>
              <a:latin typeface="楷体" panose="02010609060101010101" charset="-122"/>
              <a:ea typeface="楷体" panose="02010609060101010101" charset="-122"/>
              <a:cs typeface="楷体" panose="02010609060101010101" charset="-122"/>
            </a:endParaRPr>
          </a:p>
          <a:p>
            <a:pPr marL="0" indent="457200" fontAlgn="auto">
              <a:spcBef>
                <a:spcPts val="700"/>
              </a:spcBef>
              <a:buNone/>
            </a:pPr>
            <a:r>
              <a:rPr sz="2400" b="1">
                <a:solidFill>
                  <a:schemeClr val="tx1"/>
                </a:solidFill>
                <a:latin typeface="楷体" panose="02010609060101010101" charset="-122"/>
                <a:ea typeface="楷体" panose="02010609060101010101" charset="-122"/>
                <a:cs typeface="楷体" panose="02010609060101010101" charset="-122"/>
              </a:rPr>
              <a:t> 一是</a:t>
            </a:r>
            <a:r>
              <a:rPr lang="en-US" sz="2400" b="1">
                <a:solidFill>
                  <a:schemeClr val="tx1"/>
                </a:solidFill>
                <a:latin typeface="楷体" panose="02010609060101010101" charset="-122"/>
                <a:ea typeface="楷体" panose="02010609060101010101" charset="-122"/>
                <a:cs typeface="楷体" panose="02010609060101010101" charset="-122"/>
              </a:rPr>
              <a:t>“</a:t>
            </a:r>
            <a:r>
              <a:rPr sz="2400" b="1">
                <a:solidFill>
                  <a:schemeClr val="tx1"/>
                </a:solidFill>
                <a:latin typeface="楷体" panose="02010609060101010101" charset="-122"/>
                <a:ea typeface="楷体" panose="02010609060101010101" charset="-122"/>
                <a:cs typeface="楷体" panose="02010609060101010101" charset="-122"/>
              </a:rPr>
              <a:t>顺</a:t>
            </a:r>
            <a:r>
              <a:rPr lang="zh-CN" sz="2400" b="1">
                <a:solidFill>
                  <a:schemeClr val="tx1"/>
                </a:solidFill>
                <a:latin typeface="楷体" panose="02010609060101010101" charset="-122"/>
                <a:ea typeface="楷体" panose="02010609060101010101" charset="-122"/>
                <a:cs typeface="楷体" panose="02010609060101010101" charset="-122"/>
              </a:rPr>
              <a:t>叙</a:t>
            </a:r>
            <a:r>
              <a:rPr sz="2400" b="1">
                <a:solidFill>
                  <a:schemeClr val="tx1"/>
                </a:solidFill>
                <a:latin typeface="楷体" panose="02010609060101010101" charset="-122"/>
                <a:ea typeface="楷体" panose="02010609060101010101" charset="-122"/>
                <a:cs typeface="楷体" panose="02010609060101010101" charset="-122"/>
              </a:rPr>
              <a:t>体</a:t>
            </a:r>
            <a:r>
              <a:rPr lang="en-US" sz="2400" b="1">
                <a:solidFill>
                  <a:schemeClr val="tx1"/>
                </a:solidFill>
                <a:latin typeface="楷体" panose="02010609060101010101" charset="-122"/>
                <a:ea typeface="楷体" panose="02010609060101010101" charset="-122"/>
                <a:cs typeface="楷体" panose="02010609060101010101" charset="-122"/>
              </a:rPr>
              <a:t>”</a:t>
            </a:r>
            <a:r>
              <a:rPr sz="2400" b="1">
                <a:solidFill>
                  <a:schemeClr val="tx1"/>
                </a:solidFill>
                <a:latin typeface="楷体" panose="02010609060101010101" charset="-122"/>
                <a:ea typeface="楷体" panose="02010609060101010101" charset="-122"/>
                <a:cs typeface="楷体" panose="02010609060101010101" charset="-122"/>
              </a:rPr>
              <a:t>。即按传主生平</a:t>
            </a:r>
            <a:r>
              <a:rPr sz="2400" b="1">
                <a:solidFill>
                  <a:srgbClr val="FF0000"/>
                </a:solidFill>
                <a:latin typeface="楷体" panose="02010609060101010101" charset="-122"/>
                <a:ea typeface="楷体" panose="02010609060101010101" charset="-122"/>
                <a:cs typeface="楷体" panose="02010609060101010101" charset="-122"/>
              </a:rPr>
              <a:t>时间顺序</a:t>
            </a:r>
            <a:r>
              <a:rPr sz="2400" b="1">
                <a:solidFill>
                  <a:schemeClr val="tx1"/>
                </a:solidFill>
                <a:latin typeface="楷体" panose="02010609060101010101" charset="-122"/>
                <a:ea typeface="楷体" panose="02010609060101010101" charset="-122"/>
                <a:cs typeface="楷体" panose="02010609060101010101" charset="-122"/>
              </a:rPr>
              <a:t>去组合材料，其优点是传主</a:t>
            </a:r>
            <a:r>
              <a:rPr sz="2400" b="1">
                <a:solidFill>
                  <a:srgbClr val="FF0000"/>
                </a:solidFill>
                <a:latin typeface="楷体" panose="02010609060101010101" charset="-122"/>
                <a:ea typeface="楷体" panose="02010609060101010101" charset="-122"/>
                <a:cs typeface="楷体" panose="02010609060101010101" charset="-122"/>
              </a:rPr>
              <a:t>生平事迹脉络清楚</a:t>
            </a:r>
            <a:r>
              <a:rPr sz="2400" b="1">
                <a:solidFill>
                  <a:schemeClr val="tx1"/>
                </a:solidFill>
                <a:latin typeface="楷体" panose="02010609060101010101" charset="-122"/>
                <a:ea typeface="楷体" panose="02010609060101010101" charset="-122"/>
                <a:cs typeface="楷体" panose="02010609060101010101" charset="-122"/>
              </a:rPr>
              <a:t>；缺点是若取舍不当，会写成</a:t>
            </a:r>
            <a:r>
              <a:rPr sz="2400" b="1">
                <a:gradFill>
                  <a:gsLst>
                    <a:gs pos="0">
                      <a:srgbClr val="007BD3"/>
                    </a:gs>
                    <a:gs pos="100000">
                      <a:srgbClr val="034373"/>
                    </a:gs>
                  </a:gsLst>
                  <a:lin scaled="0"/>
                </a:gradFill>
                <a:latin typeface="楷体" panose="02010609060101010101" charset="-122"/>
                <a:ea typeface="楷体" panose="02010609060101010101" charset="-122"/>
                <a:cs typeface="楷体" panose="02010609060101010101" charset="-122"/>
              </a:rPr>
              <a:t>年谱似的流水账。</a:t>
            </a:r>
            <a:endParaRPr sz="2400" b="1">
              <a:gradFill>
                <a:gsLst>
                  <a:gs pos="0">
                    <a:srgbClr val="007BD3"/>
                  </a:gs>
                  <a:gs pos="100000">
                    <a:srgbClr val="034373"/>
                  </a:gs>
                </a:gsLst>
                <a:lin scaled="0"/>
              </a:gradFill>
              <a:latin typeface="楷体" panose="02010609060101010101" charset="-122"/>
              <a:ea typeface="楷体" panose="02010609060101010101" charset="-122"/>
              <a:cs typeface="楷体" panose="02010609060101010101" charset="-122"/>
            </a:endParaRPr>
          </a:p>
          <a:p>
            <a:pPr marL="0" indent="457200" fontAlgn="auto">
              <a:spcBef>
                <a:spcPts val="700"/>
              </a:spcBef>
              <a:buNone/>
            </a:pPr>
            <a:r>
              <a:rPr sz="2400" b="1">
                <a:solidFill>
                  <a:schemeClr val="tx1"/>
                </a:solidFill>
                <a:latin typeface="楷体" panose="02010609060101010101" charset="-122"/>
                <a:ea typeface="楷体" panose="02010609060101010101" charset="-122"/>
                <a:cs typeface="楷体" panose="02010609060101010101" charset="-122"/>
              </a:rPr>
              <a:t> 二是</a:t>
            </a:r>
            <a:r>
              <a:rPr lang="en-US" altLang="zh-CN" sz="2400" b="1">
                <a:solidFill>
                  <a:schemeClr val="tx1"/>
                </a:solidFill>
                <a:latin typeface="楷体" panose="02010609060101010101" charset="-122"/>
                <a:ea typeface="楷体" panose="02010609060101010101" charset="-122"/>
                <a:cs typeface="楷体" panose="02010609060101010101" charset="-122"/>
              </a:rPr>
              <a:t>“</a:t>
            </a:r>
            <a:r>
              <a:rPr sz="2400" b="1">
                <a:solidFill>
                  <a:schemeClr val="tx1"/>
                </a:solidFill>
                <a:latin typeface="楷体" panose="02010609060101010101" charset="-122"/>
                <a:ea typeface="楷体" panose="02010609060101010101" charset="-122"/>
                <a:cs typeface="楷体" panose="02010609060101010101" charset="-122"/>
              </a:rPr>
              <a:t>横述体</a:t>
            </a:r>
            <a:r>
              <a:rPr lang="en-US" sz="2400" b="1">
                <a:solidFill>
                  <a:schemeClr val="tx1"/>
                </a:solidFill>
                <a:latin typeface="楷体" panose="02010609060101010101" charset="-122"/>
                <a:ea typeface="楷体" panose="02010609060101010101" charset="-122"/>
                <a:cs typeface="楷体" panose="02010609060101010101" charset="-122"/>
              </a:rPr>
              <a:t>”</a:t>
            </a:r>
            <a:r>
              <a:rPr sz="2400" b="1">
                <a:solidFill>
                  <a:schemeClr val="tx1"/>
                </a:solidFill>
                <a:latin typeface="楷体" panose="02010609060101010101" charset="-122"/>
                <a:ea typeface="楷体" panose="02010609060101010101" charset="-122"/>
                <a:cs typeface="楷体" panose="02010609060101010101" charset="-122"/>
              </a:rPr>
              <a:t>。即先简述传主生平，然后侧重写其主要</a:t>
            </a:r>
            <a:r>
              <a:rPr sz="2400" b="1">
                <a:solidFill>
                  <a:srgbClr val="FF0000"/>
                </a:solidFill>
                <a:latin typeface="楷体" panose="02010609060101010101" charset="-122"/>
                <a:ea typeface="楷体" panose="02010609060101010101" charset="-122"/>
                <a:cs typeface="楷体" panose="02010609060101010101" charset="-122"/>
              </a:rPr>
              <a:t>业绩</a:t>
            </a:r>
            <a:r>
              <a:rPr sz="2400" b="1">
                <a:solidFill>
                  <a:schemeClr val="tx1"/>
                </a:solidFill>
                <a:latin typeface="楷体" panose="02010609060101010101" charset="-122"/>
                <a:ea typeface="楷体" panose="02010609060101010101" charset="-122"/>
                <a:cs typeface="楷体" panose="02010609060101010101" charset="-122"/>
              </a:rPr>
              <a:t>、高尚</a:t>
            </a:r>
            <a:r>
              <a:rPr sz="2400" b="1">
                <a:solidFill>
                  <a:srgbClr val="FF0000"/>
                </a:solidFill>
                <a:latin typeface="楷体" panose="02010609060101010101" charset="-122"/>
                <a:ea typeface="楷体" panose="02010609060101010101" charset="-122"/>
                <a:cs typeface="楷体" panose="02010609060101010101" charset="-122"/>
              </a:rPr>
              <a:t>品质</a:t>
            </a:r>
            <a:r>
              <a:rPr sz="2400" b="1">
                <a:solidFill>
                  <a:schemeClr val="tx1"/>
                </a:solidFill>
                <a:latin typeface="楷体" panose="02010609060101010101" charset="-122"/>
                <a:ea typeface="楷体" panose="02010609060101010101" charset="-122"/>
                <a:cs typeface="楷体" panose="02010609060101010101" charset="-122"/>
              </a:rPr>
              <a:t>。其优点是</a:t>
            </a:r>
            <a:r>
              <a:rPr sz="2400" b="1">
                <a:solidFill>
                  <a:srgbClr val="FF0000"/>
                </a:solidFill>
                <a:latin typeface="楷体" panose="02010609060101010101" charset="-122"/>
                <a:ea typeface="楷体" panose="02010609060101010101" charset="-122"/>
                <a:cs typeface="楷体" panose="02010609060101010101" charset="-122"/>
              </a:rPr>
              <a:t>重点突出</a:t>
            </a:r>
            <a:r>
              <a:rPr sz="2400" b="1">
                <a:solidFill>
                  <a:schemeClr val="tx1"/>
                </a:solidFill>
                <a:latin typeface="楷体" panose="02010609060101010101" charset="-122"/>
                <a:ea typeface="楷体" panose="02010609060101010101" charset="-122"/>
                <a:cs typeface="楷体" panose="02010609060101010101" charset="-122"/>
              </a:rPr>
              <a:t>，详略易于处理；其缺点是以论引史，传主生平</a:t>
            </a:r>
            <a:r>
              <a:rPr sz="2400" b="1">
                <a:gradFill>
                  <a:gsLst>
                    <a:gs pos="0">
                      <a:srgbClr val="007BD3"/>
                    </a:gs>
                    <a:gs pos="100000">
                      <a:srgbClr val="034373"/>
                    </a:gs>
                  </a:gsLst>
                  <a:lin scaled="0"/>
                </a:gradFill>
                <a:latin typeface="楷体" panose="02010609060101010101" charset="-122"/>
                <a:ea typeface="楷体" panose="02010609060101010101" charset="-122"/>
                <a:cs typeface="楷体" panose="02010609060101010101" charset="-122"/>
              </a:rPr>
              <a:t>脉络细节不清</a:t>
            </a:r>
            <a:r>
              <a:rPr sz="2400" b="1">
                <a:solidFill>
                  <a:schemeClr val="tx1"/>
                </a:solidFill>
                <a:latin typeface="楷体" panose="02010609060101010101" charset="-122"/>
                <a:ea typeface="楷体" panose="02010609060101010101" charset="-122"/>
                <a:cs typeface="楷体" panose="02010609060101010101" charset="-122"/>
              </a:rPr>
              <a:t>，发展变化难以一目了然。</a:t>
            </a:r>
            <a:endParaRPr sz="2400" b="1">
              <a:solidFill>
                <a:schemeClr val="tx1"/>
              </a:solidFill>
              <a:latin typeface="楷体" panose="02010609060101010101" charset="-122"/>
              <a:ea typeface="楷体" panose="02010609060101010101" charset="-122"/>
              <a:cs typeface="楷体" panose="02010609060101010101" charset="-122"/>
            </a:endParaRPr>
          </a:p>
          <a:p>
            <a:pPr marL="0" indent="457200" fontAlgn="auto">
              <a:spcBef>
                <a:spcPts val="700"/>
              </a:spcBef>
              <a:buNone/>
            </a:pPr>
            <a:r>
              <a:rPr sz="2400" b="1">
                <a:solidFill>
                  <a:schemeClr val="tx1"/>
                </a:solidFill>
                <a:latin typeface="楷体" panose="02010609060101010101" charset="-122"/>
                <a:ea typeface="楷体" panose="02010609060101010101" charset="-122"/>
                <a:cs typeface="楷体" panose="02010609060101010101" charset="-122"/>
              </a:rPr>
              <a:t> 三是“自由体”，又称为回忆体。其特点是：常以传主最壮丽的人生场面、豪言壮语、名词佳句或权威人士的评议或死后的重大影响作为传记的开头。其优点是</a:t>
            </a:r>
            <a:r>
              <a:rPr sz="2400" b="1">
                <a:solidFill>
                  <a:srgbClr val="FF0000"/>
                </a:solidFill>
                <a:latin typeface="楷体" panose="02010609060101010101" charset="-122"/>
                <a:ea typeface="楷体" panose="02010609060101010101" charset="-122"/>
                <a:cs typeface="楷体" panose="02010609060101010101" charset="-122"/>
              </a:rPr>
              <a:t>文学性强</a:t>
            </a:r>
            <a:r>
              <a:rPr sz="2400" b="1">
                <a:solidFill>
                  <a:schemeClr val="tx1"/>
                </a:solidFill>
                <a:latin typeface="楷体" panose="02010609060101010101" charset="-122"/>
                <a:ea typeface="楷体" panose="02010609060101010101" charset="-122"/>
                <a:cs typeface="楷体" panose="02010609060101010101" charset="-122"/>
              </a:rPr>
              <a:t>，感人至深；其缺点是以情带史，传主的一些</a:t>
            </a:r>
            <a:r>
              <a:rPr sz="2400" b="1">
                <a:gradFill>
                  <a:gsLst>
                    <a:gs pos="0">
                      <a:srgbClr val="007BD3"/>
                    </a:gs>
                    <a:gs pos="100000">
                      <a:srgbClr val="034373"/>
                    </a:gs>
                  </a:gsLst>
                  <a:lin scaled="0"/>
                </a:gradFill>
                <a:latin typeface="楷体" panose="02010609060101010101" charset="-122"/>
                <a:ea typeface="楷体" panose="02010609060101010101" charset="-122"/>
                <a:cs typeface="楷体" panose="02010609060101010101" charset="-122"/>
              </a:rPr>
              <a:t>生平事迹</a:t>
            </a:r>
            <a:r>
              <a:rPr sz="2400" b="1">
                <a:solidFill>
                  <a:schemeClr val="tx1"/>
                </a:solidFill>
                <a:latin typeface="楷体" panose="02010609060101010101" charset="-122"/>
                <a:ea typeface="楷体" panose="02010609060101010101" charset="-122"/>
                <a:cs typeface="楷体" panose="02010609060101010101" charset="-122"/>
              </a:rPr>
              <a:t>往往因作者的感情不至而被</a:t>
            </a:r>
            <a:r>
              <a:rPr sz="2400" b="1">
                <a:gradFill>
                  <a:gsLst>
                    <a:gs pos="0">
                      <a:srgbClr val="007BD3"/>
                    </a:gs>
                    <a:gs pos="100000">
                      <a:srgbClr val="034373"/>
                    </a:gs>
                  </a:gsLst>
                  <a:lin scaled="0"/>
                </a:gradFill>
                <a:latin typeface="楷体" panose="02010609060101010101" charset="-122"/>
                <a:ea typeface="楷体" panose="02010609060101010101" charset="-122"/>
                <a:cs typeface="楷体" panose="02010609060101010101" charset="-122"/>
              </a:rPr>
              <a:t>疏忽</a:t>
            </a:r>
            <a:r>
              <a:rPr sz="2400" b="1">
                <a:solidFill>
                  <a:schemeClr val="tx1"/>
                </a:solidFill>
                <a:latin typeface="楷体" panose="02010609060101010101" charset="-122"/>
                <a:ea typeface="楷体" panose="02010609060101010101" charset="-122"/>
                <a:cs typeface="楷体" panose="02010609060101010101" charset="-122"/>
              </a:rPr>
              <a:t>。</a:t>
            </a:r>
            <a:r>
              <a:rPr lang="en-US" altLang="zh-CN" sz="2400" b="1">
                <a:solidFill>
                  <a:schemeClr val="tx1"/>
                </a:solidFill>
                <a:latin typeface="楷体" panose="02010609060101010101" charset="-122"/>
                <a:ea typeface="楷体" panose="02010609060101010101" charset="-122"/>
                <a:cs typeface="楷体" panose="02010609060101010101" charset="-122"/>
              </a:rPr>
              <a:t> </a:t>
            </a:r>
            <a:endParaRPr lang="en-US" altLang="zh-CN" sz="2400" b="1">
              <a:solidFill>
                <a:schemeClr val="tx1"/>
              </a:solidFill>
              <a:latin typeface="楷体" panose="02010609060101010101" charset="-122"/>
              <a:ea typeface="楷体" panose="02010609060101010101" charset="-122"/>
              <a:cs typeface="楷体" panose="02010609060101010101" charset="-122"/>
            </a:endParaRPr>
          </a:p>
        </p:txBody>
      </p:sp>
      <p:sp>
        <p:nvSpPr>
          <p:cNvPr id="5" name="标题 1"/>
          <p:cNvSpPr>
            <a:spLocks noGrp="1"/>
          </p:cNvSpPr>
          <p:nvPr/>
        </p:nvSpPr>
        <p:spPr>
          <a:xfrm>
            <a:off x="386080" y="-127428"/>
            <a:ext cx="7886700" cy="99434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sz="2800" b="1"/>
              <a:t>方法指导</a:t>
            </a:r>
            <a:r>
              <a:rPr lang="en-US" altLang="zh-CN" sz="2800" b="1"/>
              <a:t>3</a:t>
            </a:r>
            <a:r>
              <a:rPr lang="zh-CN" altLang="en-US" sz="2800" b="1"/>
              <a:t>：人物志要抓住人物的精神、品质</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635" y="0"/>
            <a:ext cx="9143365" cy="5100320"/>
          </a:xfrm>
          <a:prstGeom prst="rect">
            <a:avLst/>
          </a:prstGeom>
        </p:spPr>
      </p:pic>
      <p:sp>
        <p:nvSpPr>
          <p:cNvPr id="2" name="标题 1"/>
          <p:cNvSpPr>
            <a:spLocks noGrp="1"/>
          </p:cNvSpPr>
          <p:nvPr>
            <p:ph type="title"/>
          </p:nvPr>
        </p:nvSpPr>
        <p:spPr>
          <a:xfrm>
            <a:off x="339725" y="1384935"/>
            <a:ext cx="1506220" cy="994410"/>
          </a:xfrm>
        </p:spPr>
        <p:txBody>
          <a:bodyPr/>
          <a:lstStyle/>
          <a:p>
            <a:r>
              <a:rPr lang="zh-CN" altLang="en-US" sz="3200" b="1"/>
              <a:t>人物志：</a:t>
            </a:r>
            <a:endParaRPr lang="zh-CN" altLang="en-US" sz="3200" b="1"/>
          </a:p>
        </p:txBody>
      </p:sp>
      <p:sp>
        <p:nvSpPr>
          <p:cNvPr id="6" name="内容占位符 2"/>
          <p:cNvSpPr>
            <a:spLocks noGrp="1"/>
          </p:cNvSpPr>
          <p:nvPr/>
        </p:nvSpPr>
        <p:spPr>
          <a:xfrm>
            <a:off x="339725" y="939800"/>
            <a:ext cx="846518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2800" b="1">
                <a:latin typeface="楷体" panose="02010609060101010101" charset="-122"/>
                <a:ea typeface="楷体" panose="02010609060101010101" charset="-122"/>
                <a:cs typeface="楷体" panose="02010609060101010101" charset="-122"/>
              </a:rPr>
              <a:t>    </a:t>
            </a:r>
            <a:endParaRPr lang="en-US" altLang="zh-CN" sz="2800" b="1">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3"/>
          <a:stretch>
            <a:fillRect/>
          </a:stretch>
        </p:blipFill>
        <p:spPr>
          <a:xfrm>
            <a:off x="4471035" y="576580"/>
            <a:ext cx="4334510" cy="2720975"/>
          </a:xfrm>
          <a:prstGeom prst="rect">
            <a:avLst/>
          </a:prstGeom>
        </p:spPr>
      </p:pic>
      <p:sp>
        <p:nvSpPr>
          <p:cNvPr id="5" name="左大括号 4"/>
          <p:cNvSpPr/>
          <p:nvPr/>
        </p:nvSpPr>
        <p:spPr>
          <a:xfrm>
            <a:off x="1997710" y="1013460"/>
            <a:ext cx="412115" cy="17373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2246630" y="850265"/>
            <a:ext cx="2224405" cy="583565"/>
          </a:xfrm>
          <a:prstGeom prst="rect">
            <a:avLst/>
          </a:prstGeom>
          <a:noFill/>
        </p:spPr>
        <p:txBody>
          <a:bodyPr wrap="none" rtlCol="0">
            <a:spAutoFit/>
          </a:bodyPr>
          <a:lstStyle/>
          <a:p>
            <a:pPr algn="l"/>
            <a:r>
              <a:rPr lang="en-US" sz="3200" b="1">
                <a:latin typeface="楷体" panose="02010609060101010101" charset="-122"/>
                <a:ea typeface="楷体" panose="02010609060101010101" charset="-122"/>
                <a:cs typeface="楷体" panose="02010609060101010101" charset="-122"/>
                <a:sym typeface="+mn-ea"/>
              </a:rPr>
              <a:t>“</a:t>
            </a:r>
            <a:r>
              <a:rPr sz="3200" b="1">
                <a:latin typeface="楷体" panose="02010609060101010101" charset="-122"/>
                <a:ea typeface="楷体" panose="02010609060101010101" charset="-122"/>
                <a:cs typeface="楷体" panose="02010609060101010101" charset="-122"/>
                <a:sym typeface="+mn-ea"/>
              </a:rPr>
              <a:t>顺</a:t>
            </a:r>
            <a:r>
              <a:rPr lang="zh-CN" sz="3200" b="1">
                <a:latin typeface="楷体" panose="02010609060101010101" charset="-122"/>
                <a:ea typeface="楷体" panose="02010609060101010101" charset="-122"/>
                <a:cs typeface="楷体" panose="02010609060101010101" charset="-122"/>
                <a:sym typeface="+mn-ea"/>
              </a:rPr>
              <a:t>叙</a:t>
            </a:r>
            <a:r>
              <a:rPr sz="3200" b="1">
                <a:latin typeface="楷体" panose="02010609060101010101" charset="-122"/>
                <a:ea typeface="楷体" panose="02010609060101010101" charset="-122"/>
                <a:cs typeface="楷体" panose="02010609060101010101" charset="-122"/>
                <a:sym typeface="+mn-ea"/>
              </a:rPr>
              <a:t>体</a:t>
            </a:r>
            <a:r>
              <a:rPr lang="en-US" sz="3200" b="1">
                <a:latin typeface="楷体" panose="02010609060101010101" charset="-122"/>
                <a:ea typeface="楷体" panose="02010609060101010101" charset="-122"/>
                <a:cs typeface="楷体" panose="02010609060101010101" charset="-122"/>
                <a:sym typeface="+mn-ea"/>
              </a:rPr>
              <a:t>”</a:t>
            </a:r>
            <a:endParaRPr lang="zh-CN" altLang="en-US" sz="3200"/>
          </a:p>
        </p:txBody>
      </p:sp>
      <p:sp>
        <p:nvSpPr>
          <p:cNvPr id="8" name="文本框 7"/>
          <p:cNvSpPr txBox="1"/>
          <p:nvPr/>
        </p:nvSpPr>
        <p:spPr>
          <a:xfrm>
            <a:off x="2246630" y="1645285"/>
            <a:ext cx="2224405" cy="583565"/>
          </a:xfrm>
          <a:prstGeom prst="rect">
            <a:avLst/>
          </a:prstGeom>
          <a:noFill/>
        </p:spPr>
        <p:txBody>
          <a:bodyPr wrap="none" rtlCol="0">
            <a:spAutoFit/>
          </a:bodyPr>
          <a:lstStyle/>
          <a:p>
            <a:pPr algn="l"/>
            <a:r>
              <a:rPr lang="en-US" altLang="zh-CN" sz="3200" b="1">
                <a:latin typeface="楷体" panose="02010609060101010101" charset="-122"/>
                <a:ea typeface="楷体" panose="02010609060101010101" charset="-122"/>
                <a:cs typeface="楷体" panose="02010609060101010101" charset="-122"/>
                <a:sym typeface="+mn-ea"/>
              </a:rPr>
              <a:t>“</a:t>
            </a:r>
            <a:r>
              <a:rPr sz="3200" b="1">
                <a:latin typeface="楷体" panose="02010609060101010101" charset="-122"/>
                <a:ea typeface="楷体" panose="02010609060101010101" charset="-122"/>
                <a:cs typeface="楷体" panose="02010609060101010101" charset="-122"/>
                <a:sym typeface="+mn-ea"/>
              </a:rPr>
              <a:t>横述体</a:t>
            </a:r>
            <a:r>
              <a:rPr lang="en-US" sz="3200" b="1">
                <a:latin typeface="楷体" panose="02010609060101010101" charset="-122"/>
                <a:ea typeface="楷体" panose="02010609060101010101" charset="-122"/>
                <a:cs typeface="楷体" panose="02010609060101010101" charset="-122"/>
                <a:sym typeface="+mn-ea"/>
              </a:rPr>
              <a:t>”</a:t>
            </a:r>
            <a:endParaRPr lang="zh-CN" altLang="en-US" sz="3200"/>
          </a:p>
        </p:txBody>
      </p:sp>
      <p:sp>
        <p:nvSpPr>
          <p:cNvPr id="9" name="文本框 8"/>
          <p:cNvSpPr txBox="1"/>
          <p:nvPr/>
        </p:nvSpPr>
        <p:spPr>
          <a:xfrm>
            <a:off x="2246630" y="2568575"/>
            <a:ext cx="2224405" cy="583565"/>
          </a:xfrm>
          <a:prstGeom prst="rect">
            <a:avLst/>
          </a:prstGeom>
          <a:noFill/>
        </p:spPr>
        <p:txBody>
          <a:bodyPr wrap="none" rtlCol="0">
            <a:spAutoFit/>
          </a:bodyPr>
          <a:lstStyle/>
          <a:p>
            <a:pPr algn="l"/>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自由体</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21590"/>
            <a:ext cx="9144000" cy="5100320"/>
          </a:xfrm>
          <a:prstGeom prst="rect">
            <a:avLst/>
          </a:prstGeom>
        </p:spPr>
      </p:pic>
      <p:sp>
        <p:nvSpPr>
          <p:cNvPr id="2" name="标题 1"/>
          <p:cNvSpPr>
            <a:spLocks noGrp="1"/>
          </p:cNvSpPr>
          <p:nvPr>
            <p:ph type="title"/>
          </p:nvPr>
        </p:nvSpPr>
        <p:spPr>
          <a:xfrm>
            <a:off x="224790" y="1008380"/>
            <a:ext cx="8695055" cy="994410"/>
          </a:xfrm>
        </p:spPr>
        <p:txBody>
          <a:bodyPr>
            <a:normAutofit fontScale="90000"/>
          </a:bodyPr>
          <a:lstStyle/>
          <a:p>
            <a:r>
              <a:rPr lang="zh-CN" altLang="en-US" b="1"/>
              <a:t>分享活动：实践活动成果</a:t>
            </a:r>
            <a:r>
              <a:rPr lang="en-US" altLang="zh-CN" b="1"/>
              <a:t>——</a:t>
            </a:r>
            <a:r>
              <a:rPr lang="zh-CN" altLang="en-US" b="1"/>
              <a:t>人物志（人物小传） </a:t>
            </a:r>
            <a:endParaRPr lang="zh-CN" altLang="en-US" b="1"/>
          </a:p>
        </p:txBody>
      </p:sp>
      <p:sp>
        <p:nvSpPr>
          <p:cNvPr id="6" name="内容占位符 2"/>
          <p:cNvSpPr>
            <a:spLocks noGrp="1"/>
          </p:cNvSpPr>
          <p:nvPr/>
        </p:nvSpPr>
        <p:spPr>
          <a:xfrm>
            <a:off x="480060" y="1487568"/>
            <a:ext cx="7886700" cy="326407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485775" y="0"/>
            <a:ext cx="8427720" cy="36715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2800" b="1">
                <a:latin typeface="方正粗黑宋简体" panose="02000000000000000000" charset="-122"/>
                <a:ea typeface="方正粗黑宋简体" panose="02000000000000000000" charset="-122"/>
                <a:cs typeface="方正粗黑宋简体" panose="02000000000000000000" charset="-122"/>
              </a:rPr>
              <a:t>记录家乡人物</a:t>
            </a:r>
            <a:r>
              <a:rPr lang="en-US" altLang="zh-CN" sz="2800" b="1">
                <a:latin typeface="方正粗黑宋简体" panose="02000000000000000000" charset="-122"/>
                <a:ea typeface="方正粗黑宋简体" panose="02000000000000000000" charset="-122"/>
                <a:cs typeface="方正粗黑宋简体" panose="02000000000000000000" charset="-122"/>
              </a:rPr>
              <a:t>——</a:t>
            </a:r>
            <a:r>
              <a:rPr lang="zh-CN" altLang="en-US" sz="2800" b="1">
                <a:latin typeface="方正粗黑宋简体" panose="02000000000000000000" charset="-122"/>
                <a:ea typeface="方正粗黑宋简体" panose="02000000000000000000" charset="-122"/>
                <a:cs typeface="方正粗黑宋简体" panose="02000000000000000000" charset="-122"/>
              </a:rPr>
              <a:t>罗从彦</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a:p>
            <a:pPr marL="0" indent="0" algn="ctr">
              <a:buNone/>
            </a:pPr>
            <a:endParaRPr lang="zh-CN" altLang="en-US" sz="2800" b="1">
              <a:latin typeface="方正粗黑宋简体" panose="02000000000000000000" charset="-122"/>
              <a:ea typeface="方正粗黑宋简体" panose="02000000000000000000" charset="-122"/>
              <a:cs typeface="方正粗黑宋简体" panose="02000000000000000000" charset="-122"/>
            </a:endParaRPr>
          </a:p>
          <a:p>
            <a:pPr marL="0" indent="0">
              <a:buNone/>
            </a:pPr>
            <a:r>
              <a:rPr lang="en-US" altLang="zh-CN" sz="2800" b="1">
                <a:latin typeface="楷体" panose="02010609060101010101" charset="-122"/>
                <a:ea typeface="楷体" panose="02010609060101010101" charset="-122"/>
                <a:cs typeface="楷体" panose="02010609060101010101" charset="-122"/>
              </a:rPr>
              <a:t>    罗从彦（1072-1135年），字仲素，号豫章先生。他是闽学四贤之一，闽学四贤为“杨时、罗从彦、李侗、朱熹”。罗从彦的名声也许不如朱熹那样大，但罗从彦在闽学传承中却是至关重要的一环，被称为“承杨传李启朱”。</a:t>
            </a:r>
            <a:endParaRPr lang="en-US" altLang="zh-CN" sz="2800" b="1">
              <a:latin typeface="楷体" panose="02010609060101010101" charset="-122"/>
              <a:ea typeface="楷体" panose="02010609060101010101" charset="-122"/>
              <a:cs typeface="楷体" panose="02010609060101010101" charset="-122"/>
            </a:endParaRPr>
          </a:p>
          <a:p>
            <a:pPr marL="0" indent="0">
              <a:buNone/>
            </a:pPr>
            <a:r>
              <a:rPr lang="en-US" altLang="zh-CN" sz="2800" b="1">
                <a:latin typeface="楷体" panose="02010609060101010101" charset="-122"/>
                <a:ea typeface="楷体" panose="02010609060101010101" charset="-122"/>
                <a:cs typeface="楷体" panose="02010609060101010101" charset="-122"/>
              </a:rPr>
              <a:t>    据《沙县志》记载，罗从彦先祖自豫章避难南剑，也就是现在的南平市，后又举家迁徙至沙县，先祖罗周文820年出任沙县尉，罗从彦为其第十二世孙。先生所居为沙县洞天岩山麓。 </a:t>
            </a:r>
            <a:endParaRPr lang="en-US" altLang="zh-CN"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hlinkClick r:id="rId2" action="ppaction://hlinkfile"/>
              </a:rPr>
              <a:t>空中看清流县 标清(270P).qlv</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367665" y="0"/>
            <a:ext cx="865060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CN" sz="2800" b="1">
                <a:latin typeface="楷体" panose="02010609060101010101" charset="-122"/>
                <a:ea typeface="楷体" panose="02010609060101010101" charset="-122"/>
                <a:cs typeface="楷体" panose="02010609060101010101" charset="-122"/>
              </a:rPr>
              <a:t>坚苦刻厉  笃志求道</a:t>
            </a:r>
            <a:endParaRPr lang="en-US" altLang="zh-CN" sz="2800" b="1">
              <a:latin typeface="楷体" panose="02010609060101010101" charset="-122"/>
              <a:ea typeface="楷体" panose="02010609060101010101" charset="-122"/>
              <a:cs typeface="楷体" panose="02010609060101010101" charset="-122"/>
            </a:endParaRPr>
          </a:p>
          <a:p>
            <a:pPr marL="0" indent="0">
              <a:buNone/>
            </a:pPr>
            <a:r>
              <a:rPr lang="en-US" altLang="zh-CN" sz="2800" b="1">
                <a:latin typeface="楷体" panose="02010609060101010101" charset="-122"/>
                <a:ea typeface="楷体" panose="02010609060101010101" charset="-122"/>
                <a:cs typeface="楷体" panose="02010609060101010101" charset="-122"/>
              </a:rPr>
              <a:t>    公元1100年前后，罗从彦与宋明理学奠基者，程颢和程颐的嫡传弟子杨时相遇，据宋史记载，罗从彦被杨时的理学内涵深深折服，他“惊汗浃背”，叹道“不至是，几虚过一生矣。”此后罗从彦虔诚地师从于杨时，他曾不畏艰辛先后六次，不远千里前往将乐、南京、萧山、毗陵等地追随杨时求学。“严毅清苦，笃志求道”的罗从彦受到杨时的喜爱，杨时曾说“惟从彦可与之言道，吾弟子千余人无及得从彦者”，黄宗羲也曾说，罗从彦“最无气焰，而传道卒赖之”。为了求证理学的真谛，他甚至变卖家中田产充作盘缠，奔赴洛阳向程颐当面请教，一生笃志求道的罗从彦，经过20余年的潜心研究，终得杨时“不传之秘”。 </a:t>
            </a:r>
            <a:endParaRPr lang="en-US" altLang="zh-CN"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187325" y="89535"/>
            <a:ext cx="8769350"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CN" sz="2800" b="1">
                <a:latin typeface="楷体" panose="02010609060101010101" charset="-122"/>
                <a:ea typeface="楷体" panose="02010609060101010101" charset="-122"/>
                <a:cs typeface="楷体" panose="02010609060101010101" charset="-122"/>
              </a:rPr>
              <a:t>著述立说  传道授业</a:t>
            </a:r>
            <a:endParaRPr lang="en-US" altLang="zh-CN" sz="2800" b="1">
              <a:latin typeface="楷体" panose="02010609060101010101" charset="-122"/>
              <a:ea typeface="楷体" panose="02010609060101010101" charset="-122"/>
              <a:cs typeface="楷体" panose="02010609060101010101" charset="-122"/>
            </a:endParaRPr>
          </a:p>
          <a:p>
            <a:pPr marL="0" indent="0" algn="l">
              <a:buNone/>
            </a:pPr>
            <a:r>
              <a:rPr lang="en-US" altLang="zh-CN" sz="28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学成之后回到沙县的罗从彦，“筑室罗源山中，绝意仕途”，潜心著述，1119年罗从彦写成《语孟师说》，1126年著四万多字《尊尧录》，其17卷《豫章文集》后来进入了清代纪晓岚主编的《四库全书》。一心弘扬理学的罗从彦开始传道授业，四方学子纷纷慕名而来。沙县的学理之风也由此蔚然而兴。南宋政和年间，朱熹的老师李侗和朱熹的父亲朱松相继投于罗从彦门下，此后李侗将毕身所学传授于朱熹，最终由朱熹集理学之大成，被后世提升到儒学正宗的地位，影响中国社会长达800多年之久，从杨时到李侗和朱熹，理学一脉正是在罗从彦的躬身求学，勤勉施教中得以承上启下，“杨时、罗从彦、李侗、朱熹”四代鸿儒不仅传承革新了儒家思想，更在学术上形成了一个独立的学派——闽学，而他们则被并称为“闽学四贤”，沙县由此成为推动闽学发展、传播儒家文明的文化重地。</a:t>
            </a:r>
            <a:endParaRPr lang="en-US" altLang="zh-CN" sz="2400" b="1">
              <a:latin typeface="楷体" panose="02010609060101010101" charset="-122"/>
              <a:ea typeface="楷体" panose="02010609060101010101" charset="-122"/>
              <a:cs typeface="楷体" panose="02010609060101010101" charset="-122"/>
            </a:endParaRPr>
          </a:p>
          <a:p>
            <a:pPr marL="0" indent="0">
              <a:buNone/>
            </a:pPr>
            <a:r>
              <a:rPr lang="en-US" altLang="zh-CN" sz="2800" b="1">
                <a:latin typeface="楷体" panose="02010609060101010101" charset="-122"/>
                <a:ea typeface="楷体" panose="02010609060101010101" charset="-122"/>
                <a:cs typeface="楷体" panose="02010609060101010101" charset="-122"/>
              </a:rPr>
              <a:t>     </a:t>
            </a:r>
            <a:endParaRPr lang="en-US" altLang="zh-CN"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330200" y="66675"/>
            <a:ext cx="865060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CN" sz="2400" b="1">
                <a:latin typeface="楷体" panose="02010609060101010101" charset="-122"/>
                <a:ea typeface="楷体" panose="02010609060101010101" charset="-122"/>
                <a:cs typeface="楷体" panose="02010609060101010101" charset="-122"/>
              </a:rPr>
              <a:t>忠义苦学   遗泽后世</a:t>
            </a:r>
            <a:endParaRPr lang="en-US" altLang="zh-CN" sz="2400" b="1">
              <a:latin typeface="楷体" panose="02010609060101010101" charset="-122"/>
              <a:ea typeface="楷体" panose="02010609060101010101" charset="-122"/>
              <a:cs typeface="楷体" panose="02010609060101010101" charset="-122"/>
            </a:endParaRPr>
          </a:p>
          <a:p>
            <a:pPr marL="0" indent="0">
              <a:buNone/>
            </a:pPr>
            <a:r>
              <a:rPr lang="en-US" altLang="zh-CN" sz="2400" b="1">
                <a:latin typeface="楷体" panose="02010609060101010101" charset="-122"/>
                <a:ea typeface="楷体" panose="02010609060101010101" charset="-122"/>
                <a:cs typeface="楷体" panose="02010609060101010101" charset="-122"/>
              </a:rPr>
              <a:t>    罗从彦一生虽贫困，家徒四壁，境遇坎坷，但还是几十年如一日，“坚苦刻厉，笃志求道”，发愤著书。在道德观方面，他大力提倡忠义名节和廉耻的风尚，他认为富贵荣华莫若残书数卷，认为人的学识、操行并非与生俱来，不悦于小道而适正道则尧舜人皆可为矣。他诗书传家，提倡“苦学”，而且十分强调“心官”的作用，认为“默坐澄心”以追求“静养”，这一提法经李侗传到朱熹，得到进一步发展。朱熹认为读书要做到“三到”，即眼、手、心到，而心最重要。罗从彦的“忠义名节”“苦学”精神给沙县带来重要影响，据《沙县志》记载，从宋代开始这里就呈现出5步一塾十步一庠的文教昌盛的气象，而仅宋代全县进士就达128人之多，因罗从彦而起，这方天地重文崇学的遗风就此沿袭了下来，今天罗从彦的苦学精神依旧激励着沙县的莘莘学子不断奋进。</a:t>
            </a:r>
            <a:r>
              <a:rPr lang="en-US" altLang="zh-CN" sz="2800" b="1">
                <a:latin typeface="楷体" panose="02010609060101010101" charset="-122"/>
                <a:ea typeface="楷体" panose="02010609060101010101" charset="-122"/>
                <a:cs typeface="楷体" panose="02010609060101010101" charset="-122"/>
              </a:rPr>
              <a:t>     </a:t>
            </a:r>
            <a:endParaRPr lang="en-US" altLang="zh-CN"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426720" y="699135"/>
            <a:ext cx="8486140"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r>
              <a:rPr lang="en-US" altLang="zh-CN" sz="2800" b="1">
                <a:latin typeface="楷体" panose="02010609060101010101" charset="-122"/>
                <a:ea typeface="楷体" panose="02010609060101010101" charset="-122"/>
                <a:cs typeface="楷体" panose="02010609060101010101" charset="-122"/>
              </a:rPr>
              <a:t>    宋绍兴六年（公元1136)罗从彦卒，享年64岁。公元1231谥文质；明万历四十二年(1614)诏赐从祀于孔庙；清康熙四十五年(1706)亲笔御书“奥学清节”赐赠罗从彦祠堂。</a:t>
            </a:r>
            <a:endParaRPr lang="en-US" altLang="zh-CN"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494030" y="542925"/>
            <a:ext cx="829119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altLang="zh-CN" sz="2800" b="1">
              <a:latin typeface="楷体" panose="02010609060101010101" charset="-122"/>
              <a:ea typeface="楷体" panose="02010609060101010101" charset="-122"/>
              <a:cs typeface="楷体" panose="02010609060101010101" charset="-122"/>
            </a:endParaRPr>
          </a:p>
          <a:p>
            <a:pPr marL="0" indent="0" fontAlgn="auto">
              <a:lnSpc>
                <a:spcPct val="100000"/>
              </a:lnSpc>
              <a:spcBef>
                <a:spcPts val="700"/>
              </a:spcBef>
              <a:buNone/>
            </a:pPr>
            <a:r>
              <a:rPr lang="en-US" altLang="zh-CN" sz="2800" b="1">
                <a:latin typeface="楷体" panose="02010609060101010101" charset="-122"/>
                <a:ea typeface="楷体" panose="02010609060101010101" charset="-122"/>
                <a:cs typeface="楷体" panose="02010609060101010101" charset="-122"/>
              </a:rPr>
              <a:t>    诗人杰克·吉尔伯特</a:t>
            </a:r>
            <a:r>
              <a:rPr lang="zh-CN" altLang="en-US" sz="2800" b="1">
                <a:latin typeface="楷体" panose="02010609060101010101" charset="-122"/>
                <a:ea typeface="楷体" panose="02010609060101010101" charset="-122"/>
                <a:cs typeface="楷体" panose="02010609060101010101" charset="-122"/>
              </a:rPr>
              <a:t>曾说：</a:t>
            </a:r>
            <a:r>
              <a:rPr lang="en-US" altLang="zh-CN" sz="2800" b="1">
                <a:latin typeface="楷体" panose="02010609060101010101" charset="-122"/>
                <a:ea typeface="楷体" panose="02010609060101010101" charset="-122"/>
                <a:cs typeface="楷体" panose="02010609060101010101" charset="-122"/>
              </a:rPr>
              <a:t>“任何值得做的事，做得糟糕也值得做</a:t>
            </a:r>
            <a:r>
              <a:rPr lang="zh-CN" altLang="en-US" sz="2800" b="1">
                <a:latin typeface="楷体" panose="02010609060101010101" charset="-122"/>
                <a:ea typeface="楷体" panose="02010609060101010101" charset="-122"/>
                <a:cs typeface="楷体" panose="02010609060101010101" charset="-122"/>
              </a:rPr>
              <a:t>。</a:t>
            </a:r>
            <a:r>
              <a:rPr lang="en-US" altLang="zh-CN" sz="2800" b="1">
                <a:latin typeface="楷体" panose="02010609060101010101" charset="-122"/>
                <a:ea typeface="楷体" panose="02010609060101010101" charset="-122"/>
                <a:cs typeface="楷体" panose="02010609060101010101" charset="-122"/>
              </a:rPr>
              <a:t>”因为</a:t>
            </a:r>
            <a:r>
              <a:rPr lang="zh-CN" altLang="en-US" sz="2800" b="1">
                <a:latin typeface="楷体" panose="02010609060101010101" charset="-122"/>
                <a:ea typeface="楷体" panose="02010609060101010101" charset="-122"/>
                <a:cs typeface="楷体" panose="02010609060101010101" charset="-122"/>
              </a:rPr>
              <a:t>比结果</a:t>
            </a:r>
            <a:r>
              <a:rPr lang="en-US" altLang="zh-CN" sz="2800" b="1">
                <a:latin typeface="楷体" panose="02010609060101010101" charset="-122"/>
                <a:ea typeface="楷体" panose="02010609060101010101" charset="-122"/>
                <a:cs typeface="楷体" panose="02010609060101010101" charset="-122"/>
              </a:rPr>
              <a:t>更重要的是</a:t>
            </a:r>
            <a:r>
              <a:rPr lang="zh-CN" altLang="en-US" sz="2800" b="1">
                <a:latin typeface="楷体" panose="02010609060101010101" charset="-122"/>
                <a:ea typeface="楷体" panose="02010609060101010101" charset="-122"/>
                <a:cs typeface="楷体" panose="02010609060101010101" charset="-122"/>
              </a:rPr>
              <a:t>我们</a:t>
            </a:r>
            <a:r>
              <a:rPr lang="en-US" altLang="zh-CN" sz="2800" b="1">
                <a:latin typeface="楷体" panose="02010609060101010101" charset="-122"/>
                <a:ea typeface="楷体" panose="02010609060101010101" charset="-122"/>
                <a:cs typeface="楷体" panose="02010609060101010101" charset="-122"/>
              </a:rPr>
              <a:t>的收获与成长。</a:t>
            </a:r>
            <a:r>
              <a:rPr lang="en-US" altLang="zh-CN" sz="2800" b="1">
                <a:latin typeface="楷体" panose="02010609060101010101" charset="-122"/>
                <a:ea typeface="楷体" panose="02010609060101010101" charset="-122"/>
                <a:cs typeface="楷体" panose="02010609060101010101" charset="-122"/>
                <a:sym typeface="+mn-ea"/>
              </a:rPr>
              <a:t>研究本身并不是目的，</a:t>
            </a:r>
            <a:r>
              <a:rPr lang="zh-CN" altLang="en-US" sz="2800" b="1">
                <a:latin typeface="楷体" panose="02010609060101010101" charset="-122"/>
                <a:ea typeface="楷体" panose="02010609060101010101" charset="-122"/>
                <a:cs typeface="楷体" panose="02010609060101010101" charset="-122"/>
                <a:sym typeface="+mn-ea"/>
              </a:rPr>
              <a:t>但</a:t>
            </a:r>
            <a:r>
              <a:rPr lang="en-US" altLang="zh-CN" sz="2800" b="1">
                <a:latin typeface="楷体" panose="02010609060101010101" charset="-122"/>
                <a:ea typeface="楷体" panose="02010609060101010101" charset="-122"/>
                <a:cs typeface="楷体" panose="02010609060101010101" charset="-122"/>
                <a:sym typeface="+mn-ea"/>
              </a:rPr>
              <a:t>它就像</a:t>
            </a:r>
            <a:r>
              <a:rPr lang="zh-CN" altLang="en-US" sz="2800" b="1">
                <a:latin typeface="楷体" panose="02010609060101010101" charset="-122"/>
                <a:ea typeface="楷体" panose="02010609060101010101" charset="-122"/>
                <a:cs typeface="楷体" panose="02010609060101010101" charset="-122"/>
                <a:sym typeface="+mn-ea"/>
              </a:rPr>
              <a:t>粮食</a:t>
            </a:r>
            <a:r>
              <a:rPr lang="en-US" altLang="zh-CN" sz="2800" b="1">
                <a:latin typeface="楷体" panose="02010609060101010101" charset="-122"/>
                <a:ea typeface="楷体" panose="02010609060101010101" charset="-122"/>
                <a:cs typeface="楷体" panose="02010609060101010101" charset="-122"/>
                <a:sym typeface="+mn-ea"/>
              </a:rPr>
              <a:t>，喂养的是</a:t>
            </a:r>
            <a:r>
              <a:rPr lang="zh-CN" altLang="en-US" sz="2800" b="1">
                <a:latin typeface="楷体" panose="02010609060101010101" charset="-122"/>
                <a:ea typeface="楷体" panose="02010609060101010101" charset="-122"/>
                <a:cs typeface="楷体" panose="02010609060101010101" charset="-122"/>
                <a:sym typeface="+mn-ea"/>
              </a:rPr>
              <a:t>我们的</a:t>
            </a:r>
            <a:r>
              <a:rPr lang="en-US" altLang="zh-CN" sz="2800" b="1">
                <a:latin typeface="楷体" panose="02010609060101010101" charset="-122"/>
                <a:ea typeface="楷体" panose="02010609060101010101" charset="-122"/>
                <a:cs typeface="楷体" panose="02010609060101010101" charset="-122"/>
                <a:sym typeface="+mn-ea"/>
              </a:rPr>
              <a:t>想象和创新。</a:t>
            </a:r>
            <a:r>
              <a:rPr lang="zh-CN" altLang="en-US" sz="2800" b="1">
                <a:latin typeface="楷体" panose="02010609060101010101" charset="-122"/>
                <a:ea typeface="楷体" panose="02010609060101010101" charset="-122"/>
                <a:cs typeface="楷体" panose="02010609060101010101" charset="-122"/>
              </a:rPr>
              <a:t>也</a:t>
            </a:r>
            <a:r>
              <a:rPr lang="en-US" altLang="zh-CN" sz="2800" b="1">
                <a:latin typeface="楷体" panose="02010609060101010101" charset="-122"/>
                <a:ea typeface="楷体" panose="02010609060101010101" charset="-122"/>
                <a:cs typeface="楷体" panose="02010609060101010101" charset="-122"/>
              </a:rPr>
              <a:t>像一棵树的生长，不是每一次的雨水和暖阳都能催使它开花结果，但每一次它都</a:t>
            </a:r>
            <a:r>
              <a:rPr lang="zh-CN" altLang="en-US" sz="2800" b="1">
                <a:latin typeface="楷体" panose="02010609060101010101" charset="-122"/>
                <a:ea typeface="楷体" panose="02010609060101010101" charset="-122"/>
                <a:cs typeface="楷体" panose="02010609060101010101" charset="-122"/>
              </a:rPr>
              <a:t>在</a:t>
            </a:r>
            <a:r>
              <a:rPr lang="en-US" altLang="zh-CN" sz="2800" b="1">
                <a:latin typeface="楷体" panose="02010609060101010101" charset="-122"/>
                <a:ea typeface="楷体" panose="02010609060101010101" charset="-122"/>
                <a:cs typeface="楷体" panose="02010609060101010101" charset="-122"/>
              </a:rPr>
              <a:t>默默积蓄力量，终有一日，花满枝头，</a:t>
            </a:r>
            <a:r>
              <a:rPr lang="zh-CN" altLang="en-US" sz="2800" b="1">
                <a:latin typeface="楷体" panose="02010609060101010101" charset="-122"/>
                <a:ea typeface="楷体" panose="02010609060101010101" charset="-122"/>
                <a:cs typeface="楷体" panose="02010609060101010101" charset="-122"/>
              </a:rPr>
              <a:t>硕果累累。希望我们更加热爱语文，参与实践，做一个真正热爱家乡、热爱生活的青年人。</a:t>
            </a:r>
            <a:endParaRPr lang="zh-CN" altLang="en-US" sz="2800" b="1">
              <a:latin typeface="楷体" panose="02010609060101010101" charset="-122"/>
              <a:ea typeface="楷体" panose="02010609060101010101" charset="-122"/>
              <a:cs typeface="楷体" panose="02010609060101010101" charset="-122"/>
            </a:endParaRPr>
          </a:p>
        </p:txBody>
      </p:sp>
      <p:sp>
        <p:nvSpPr>
          <p:cNvPr id="2" name="矩形 1"/>
          <p:cNvSpPr/>
          <p:nvPr/>
        </p:nvSpPr>
        <p:spPr>
          <a:xfrm>
            <a:off x="359410" y="-74930"/>
            <a:ext cx="8717915" cy="829945"/>
          </a:xfrm>
          <a:prstGeom prst="rect">
            <a:avLst/>
          </a:prstGeom>
          <a:noFill/>
          <a:ln>
            <a:noFill/>
          </a:ln>
        </p:spPr>
        <p:txBody>
          <a:bodyPr wrap="square" rtlCol="0" anchor="t">
            <a:spAutoFit/>
          </a:bodyPr>
          <a:lstStyle/>
          <a:p>
            <a:pPr algn="ctr"/>
            <a:r>
              <a:rPr lang="zh-CN" altLang="en-US" sz="4800" b="1">
                <a:ln w="22225">
                  <a:solidFill>
                    <a:schemeClr val="accent2"/>
                  </a:solidFill>
                  <a:prstDash val="solid"/>
                </a:ln>
                <a:gradFill>
                  <a:gsLst>
                    <a:gs pos="0">
                      <a:srgbClr val="E30000"/>
                    </a:gs>
                    <a:gs pos="100000">
                      <a:srgbClr val="760303"/>
                    </a:gs>
                  </a:gsLst>
                  <a:lin scaled="0"/>
                </a:gradFill>
                <a:effectLst/>
                <a:latin typeface="楷体" panose="02010609060101010101" charset="-122"/>
                <a:ea typeface="楷体" panose="02010609060101010101" charset="-122"/>
                <a:cs typeface="楷体" panose="02010609060101010101" charset="-122"/>
              </a:rPr>
              <a:t>课堂小结：</a:t>
            </a:r>
            <a:r>
              <a:rPr lang="zh-CN" altLang="en-US" sz="3200" b="1">
                <a:ln w="22225">
                  <a:solidFill>
                    <a:schemeClr val="accent2"/>
                  </a:solidFill>
                  <a:prstDash val="solid"/>
                </a:ln>
                <a:gradFill>
                  <a:gsLst>
                    <a:gs pos="0">
                      <a:srgbClr val="E30000"/>
                    </a:gs>
                    <a:gs pos="100000">
                      <a:srgbClr val="760303"/>
                    </a:gs>
                  </a:gsLst>
                  <a:lin scaled="0"/>
                </a:gradFill>
                <a:effectLst/>
                <a:latin typeface="楷体" panose="02010609060101010101" charset="-122"/>
                <a:ea typeface="楷体" panose="02010609060101010101" charset="-122"/>
                <a:cs typeface="楷体" panose="02010609060101010101" charset="-122"/>
                <a:sym typeface="+mn-ea"/>
              </a:rPr>
              <a:t>撰写</a:t>
            </a:r>
            <a:r>
              <a:rPr lang="zh-CN" altLang="en-US" sz="3200" b="1">
                <a:ln w="22225">
                  <a:solidFill>
                    <a:schemeClr val="accent2"/>
                  </a:solidFill>
                  <a:prstDash val="solid"/>
                </a:ln>
                <a:gradFill>
                  <a:gsLst>
                    <a:gs pos="0">
                      <a:srgbClr val="E30000"/>
                    </a:gs>
                    <a:gs pos="100000">
                      <a:srgbClr val="760303"/>
                    </a:gs>
                  </a:gsLst>
                  <a:lin scaled="0"/>
                </a:gradFill>
                <a:effectLst/>
                <a:latin typeface="楷体" panose="02010609060101010101" charset="-122"/>
                <a:ea typeface="楷体" panose="02010609060101010101" charset="-122"/>
                <a:cs typeface="楷体" panose="02010609060101010101" charset="-122"/>
              </a:rPr>
              <a:t>人物志来记录家乡人物</a:t>
            </a:r>
            <a:endParaRPr lang="zh-CN" altLang="en-US" sz="3200" b="1">
              <a:ln w="22225">
                <a:solidFill>
                  <a:schemeClr val="accent2"/>
                </a:solidFill>
                <a:prstDash val="solid"/>
              </a:ln>
              <a:gradFill>
                <a:gsLst>
                  <a:gs pos="0">
                    <a:srgbClr val="E30000"/>
                  </a:gs>
                  <a:gs pos="100000">
                    <a:srgbClr val="760303"/>
                  </a:gs>
                </a:gsLst>
                <a:lin scaled="0"/>
              </a:gradFill>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76200"/>
            <a:ext cx="9144000" cy="5100320"/>
          </a:xfrm>
          <a:prstGeom prst="rect">
            <a:avLst/>
          </a:prstGeom>
        </p:spPr>
      </p:pic>
      <p:sp>
        <p:nvSpPr>
          <p:cNvPr id="6" name="内容占位符 2"/>
          <p:cNvSpPr>
            <a:spLocks noGrp="1"/>
          </p:cNvSpPr>
          <p:nvPr/>
        </p:nvSpPr>
        <p:spPr>
          <a:xfrm>
            <a:off x="429895" y="260985"/>
            <a:ext cx="813371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fontAlgn="auto">
              <a:lnSpc>
                <a:spcPct val="140000"/>
              </a:lnSpc>
              <a:spcBef>
                <a:spcPts val="700"/>
              </a:spcBef>
              <a:buNone/>
            </a:pPr>
            <a:r>
              <a:rPr lang="en-US" altLang="zh-CN" sz="3200" b="1">
                <a:latin typeface="楷体" panose="02010609060101010101" charset="-122"/>
                <a:ea typeface="楷体" panose="02010609060101010101" charset="-122"/>
                <a:cs typeface="楷体" panose="02010609060101010101" charset="-122"/>
              </a:rPr>
              <a:t>    </a:t>
            </a:r>
            <a:r>
              <a:rPr lang="zh-CN"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作业布置：</a:t>
            </a:r>
            <a:endParaRPr lang="zh-CN"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endParaRPr>
          </a:p>
          <a:p>
            <a:pPr marL="0" indent="0" algn="l" fontAlgn="auto">
              <a:lnSpc>
                <a:spcPct val="140000"/>
              </a:lnSpc>
              <a:spcBef>
                <a:spcPts val="700"/>
              </a:spcBef>
              <a:buNone/>
            </a:pPr>
            <a:r>
              <a:rPr lang="zh-CN"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    通过实践活动考察家乡的某种风物，如建筑、传统习俗、美食、特产等，为之写一篇</a:t>
            </a:r>
            <a:r>
              <a:rPr lang="en-US" altLang="zh-CN"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a:t>
            </a:r>
            <a:r>
              <a:rPr lang="zh-CN" altLang="en-US"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风物志</a:t>
            </a:r>
            <a:r>
              <a:rPr lang="en-US" altLang="zh-CN"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a:t>
            </a:r>
            <a:r>
              <a:rPr lang="zh-CN" altLang="en-US"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并配上插图，体现家乡的文化。</a:t>
            </a:r>
            <a:endParaRPr lang="zh-CN" altLang="en-US" sz="32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015" y="319612"/>
            <a:ext cx="7886700" cy="994346"/>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                            </a:t>
            </a:r>
            <a:r>
              <a:rPr lang="zh-CN" altLang="en-US">
                <a:solidFill>
                  <a:schemeClr val="accent1"/>
                </a:solidFill>
                <a:effectLst>
                  <a:outerShdw blurRad="38100" dist="25400" dir="5400000" algn="ctr" rotWithShape="0">
                    <a:srgbClr val="6E747A">
                      <a:alpha val="43000"/>
                    </a:srgbClr>
                  </a:outerShdw>
                </a:effectLst>
              </a:rPr>
              <a:t>以下是备课附加资料 </a:t>
            </a:r>
            <a:endParaRPr lang="zh-CN" altLang="en-US">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68580"/>
            <a:ext cx="9144000" cy="5100320"/>
          </a:xfrm>
          <a:prstGeom prst="rect">
            <a:avLst/>
          </a:prstGeom>
        </p:spPr>
      </p:pic>
      <p:sp>
        <p:nvSpPr>
          <p:cNvPr id="6" name="内容占位符 2"/>
          <p:cNvSpPr>
            <a:spLocks noGrp="1"/>
          </p:cNvSpPr>
          <p:nvPr/>
        </p:nvSpPr>
        <p:spPr>
          <a:xfrm>
            <a:off x="243205" y="0"/>
            <a:ext cx="852995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r>
              <a:rPr lang="zh-CN" altLang="en-US" sz="1600" b="1">
                <a:latin typeface="楷体" panose="02010609060101010101" charset="-122"/>
                <a:ea typeface="楷体" panose="02010609060101010101" charset="-122"/>
                <a:cs typeface="楷体" panose="02010609060101010101" charset="-122"/>
              </a:rPr>
              <a:t>备课参考材料</a:t>
            </a:r>
            <a:endParaRPr lang="zh-CN" altLang="en-US" sz="1600" b="1">
              <a:latin typeface="楷体" panose="02010609060101010101" charset="-122"/>
              <a:ea typeface="楷体" panose="02010609060101010101" charset="-122"/>
              <a:cs typeface="楷体" panose="02010609060101010101" charset="-122"/>
            </a:endParaRPr>
          </a:p>
          <a:p>
            <a:pPr marL="0" indent="0" algn="l">
              <a:buNone/>
            </a:pPr>
            <a:r>
              <a:rPr lang="en-US" altLang="zh-CN" sz="1600" b="1">
                <a:latin typeface="楷体" panose="02010609060101010101" charset="-122"/>
                <a:ea typeface="楷体" panose="02010609060101010101" charset="-122"/>
                <a:cs typeface="楷体" panose="02010609060101010101" charset="-122"/>
              </a:rPr>
              <a:t>                            提高人物传编写质量的途径</a:t>
            </a:r>
            <a:endParaRPr lang="en-US" altLang="zh-CN" sz="1600" b="1">
              <a:latin typeface="楷体" panose="02010609060101010101" charset="-122"/>
              <a:ea typeface="楷体" panose="02010609060101010101" charset="-122"/>
              <a:cs typeface="楷体" panose="02010609060101010101" charset="-122"/>
            </a:endParaRPr>
          </a:p>
          <a:p>
            <a:pPr marL="0" indent="0" algn="l">
              <a:buNone/>
            </a:pPr>
            <a:endParaRPr lang="en-US" altLang="zh-CN" sz="1600" b="1">
              <a:latin typeface="楷体" panose="02010609060101010101" charset="-122"/>
              <a:ea typeface="楷体" panose="02010609060101010101" charset="-122"/>
              <a:cs typeface="楷体" panose="02010609060101010101" charset="-122"/>
            </a:endParaRPr>
          </a:p>
          <a:p>
            <a:pPr marL="0" indent="0" algn="l">
              <a:buNone/>
            </a:pPr>
            <a:r>
              <a:rPr lang="en-US" altLang="zh-CN" sz="1600" b="1">
                <a:latin typeface="楷体" panose="02010609060101010101" charset="-122"/>
                <a:ea typeface="楷体" panose="02010609060101010101" charset="-122"/>
                <a:cs typeface="楷体" panose="02010609060101010101" charset="-122"/>
              </a:rPr>
              <a:t>    一是要提炼好主题。凡文章都有一个贯穿全文的中心，这个中心使文章首尾贯通，主次分明。我们所说的中心就是文章的主题。作为独立成篇的人物传，也和一般文章一样同样有一个如何立意的问题，即也有一个提炼主题的问题。当然一般文章是先确定主题，然后选材，人物传则是从传主的大量材料中提炼出主题，这是两者的区别。</a:t>
            </a:r>
            <a:endParaRPr lang="en-US" altLang="zh-CN" sz="1600" b="1">
              <a:latin typeface="楷体" panose="02010609060101010101" charset="-122"/>
              <a:ea typeface="楷体" panose="02010609060101010101" charset="-122"/>
              <a:cs typeface="楷体" panose="02010609060101010101" charset="-122"/>
            </a:endParaRPr>
          </a:p>
          <a:p>
            <a:pPr marL="0" indent="0" algn="l">
              <a:buNone/>
            </a:pPr>
            <a:r>
              <a:rPr lang="en-US" altLang="zh-CN" sz="1600" b="1">
                <a:latin typeface="楷体" panose="02010609060101010101" charset="-122"/>
                <a:ea typeface="楷体" panose="02010609060101010101" charset="-122"/>
                <a:cs typeface="楷体" panose="02010609060101010101" charset="-122"/>
              </a:rPr>
              <a:t>    二是要突出鲜明的个性特点。所谓个性，就是一个人不同于他人的、独特而又鲜明的性格特征。</a:t>
            </a:r>
            <a:endParaRPr lang="en-US" altLang="zh-CN" sz="1600" b="1">
              <a:latin typeface="楷体" panose="02010609060101010101" charset="-122"/>
              <a:ea typeface="楷体" panose="02010609060101010101" charset="-122"/>
              <a:cs typeface="楷体" panose="02010609060101010101" charset="-122"/>
            </a:endParaRPr>
          </a:p>
          <a:p>
            <a:pPr marL="0" indent="0" algn="l">
              <a:buNone/>
            </a:pPr>
            <a:r>
              <a:rPr lang="en-US" altLang="zh-CN" sz="1600" b="1">
                <a:latin typeface="楷体" panose="02010609060101010101" charset="-122"/>
                <a:ea typeface="楷体" panose="02010609060101010101" charset="-122"/>
                <a:cs typeface="楷体" panose="02010609060101010101" charset="-122"/>
              </a:rPr>
              <a:t>    三是不可忽略细节描写。第一届新编方志中，人物传传主形象的描写很多不如历史人物传记中的人物形象写得栩栩如生，显得干瘪乏味，究其原因，其中很重要的一点就是忽略了人物的细节描写。</a:t>
            </a:r>
            <a:endParaRPr lang="en-US" altLang="zh-CN" sz="1600" b="1">
              <a:latin typeface="楷体" panose="02010609060101010101" charset="-122"/>
              <a:ea typeface="楷体" panose="02010609060101010101" charset="-122"/>
              <a:cs typeface="楷体" panose="02010609060101010101" charset="-122"/>
            </a:endParaRPr>
          </a:p>
          <a:p>
            <a:pPr marL="0" indent="0" algn="l">
              <a:buNone/>
            </a:pPr>
            <a:r>
              <a:rPr lang="en-US" altLang="zh-CN" sz="1600" b="1">
                <a:latin typeface="楷体" panose="02010609060101010101" charset="-122"/>
                <a:ea typeface="楷体" panose="02010609060101010101" charset="-122"/>
                <a:cs typeface="楷体" panose="02010609060101010101" charset="-122"/>
              </a:rPr>
              <a:t>    四是要有精当的语言。人物撰写过程中的所说的语言精当问题，一是指语言要精练，要言不烦；二是指用词要准确，恰到好处。冗杂罗嗦，堆砌词藻，无异于画蛇添足，多此一举。</a:t>
            </a:r>
            <a:endParaRPr lang="en-US" altLang="zh-CN" sz="1600" b="1">
              <a:latin typeface="楷体" panose="02010609060101010101" charset="-122"/>
              <a:ea typeface="楷体" panose="02010609060101010101" charset="-122"/>
              <a:cs typeface="楷体" panose="02010609060101010101" charset="-122"/>
            </a:endParaRPr>
          </a:p>
          <a:p>
            <a:pPr marL="0" indent="0" algn="l">
              <a:buNone/>
            </a:pPr>
            <a:r>
              <a:rPr lang="en-US" altLang="zh-CN" sz="1600" b="1">
                <a:latin typeface="楷体" panose="02010609060101010101" charset="-122"/>
                <a:ea typeface="楷体" panose="02010609060101010101" charset="-122"/>
                <a:cs typeface="楷体" panose="02010609060101010101" charset="-122"/>
              </a:rPr>
              <a:t>    当然除了以上四个方面以外，有的书上也讲，要写好人物传撰稿人还应该带有情感色彩，还应该用灵活的写作手法。这些都对，但首要的是要把握好上面已讲到的四个环节。实际上，要写好人物，关键是要研究人物，不具体去研究传主的生平事迹，是没有办法将人物写活的。     </a:t>
            </a:r>
            <a:endParaRPr lang="en-US" altLang="zh-CN" sz="16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240" y="2078118"/>
            <a:ext cx="7886700" cy="3264074"/>
          </a:xfrm>
        </p:spPr>
        <p:txBody>
          <a:bodyPr/>
          <a:lstStyle/>
          <a:p>
            <a:pPr marL="0" indent="0">
              <a:buNone/>
            </a:pPr>
            <a:r>
              <a:rPr lang="zh-CN" altLang="en-US" sz="2800" b="1">
                <a:latin typeface="楷体" panose="02010609060101010101" charset="-122"/>
                <a:ea typeface="楷体" panose="02010609060101010101" charset="-122"/>
                <a:cs typeface="楷体" panose="02010609060101010101" charset="-122"/>
              </a:rPr>
              <a:t>彩笔画空空不染</a:t>
            </a:r>
            <a:endParaRPr lang="zh-CN" altLang="en-US" sz="2800" b="1">
              <a:latin typeface="楷体" panose="02010609060101010101" charset="-122"/>
              <a:ea typeface="楷体" panose="02010609060101010101" charset="-122"/>
              <a:cs typeface="楷体" panose="02010609060101010101" charset="-122"/>
            </a:endParaRPr>
          </a:p>
          <a:p>
            <a:pPr marL="0" indent="0">
              <a:buNone/>
            </a:pPr>
            <a:r>
              <a:rPr lang="zh-CN" altLang="en-US" sz="2800" b="1">
                <a:latin typeface="楷体" panose="02010609060101010101" charset="-122"/>
                <a:ea typeface="楷体" panose="02010609060101010101" charset="-122"/>
                <a:cs typeface="楷体" panose="02010609060101010101" charset="-122"/>
              </a:rPr>
              <a:t>利刀割水水无痕</a:t>
            </a:r>
            <a:endParaRPr lang="zh-CN" altLang="en-US" sz="2800" b="1">
              <a:latin typeface="楷体" panose="02010609060101010101" charset="-122"/>
              <a:ea typeface="楷体" panose="02010609060101010101" charset="-122"/>
              <a:cs typeface="楷体" panose="02010609060101010101" charset="-122"/>
            </a:endParaRPr>
          </a:p>
          <a:p>
            <a:pPr marL="0" indent="0">
              <a:buNone/>
            </a:pPr>
            <a:r>
              <a:rPr lang="zh-CN" altLang="en-US" sz="2800" b="1">
                <a:latin typeface="楷体" panose="02010609060101010101" charset="-122"/>
                <a:ea typeface="楷体" panose="02010609060101010101" charset="-122"/>
                <a:cs typeface="楷体" panose="02010609060101010101" charset="-122"/>
              </a:rPr>
              <a:t>人心但得如空水</a:t>
            </a:r>
            <a:endParaRPr lang="zh-CN" altLang="en-US" sz="2800" b="1">
              <a:latin typeface="楷体" panose="02010609060101010101" charset="-122"/>
              <a:ea typeface="楷体" panose="02010609060101010101" charset="-122"/>
              <a:cs typeface="楷体" panose="02010609060101010101" charset="-122"/>
            </a:endParaRPr>
          </a:p>
          <a:p>
            <a:pPr marL="0" indent="0">
              <a:buNone/>
            </a:pPr>
            <a:r>
              <a:rPr lang="zh-CN" altLang="en-US" sz="2800" b="1">
                <a:latin typeface="楷体" panose="02010609060101010101" charset="-122"/>
                <a:ea typeface="楷体" panose="02010609060101010101" charset="-122"/>
                <a:cs typeface="楷体" panose="02010609060101010101" charset="-122"/>
              </a:rPr>
              <a:t>与物自然无疑怨</a:t>
            </a:r>
            <a:endParaRPr lang="zh-CN" altLang="en-US" sz="2800" b="1">
              <a:latin typeface="楷体" panose="02010609060101010101" charset="-122"/>
              <a:ea typeface="楷体" panose="02010609060101010101" charset="-122"/>
              <a:cs typeface="楷体" panose="02010609060101010101" charset="-122"/>
            </a:endParaRPr>
          </a:p>
          <a:p>
            <a:pPr marL="0" indent="0">
              <a:buNone/>
            </a:pPr>
            <a:r>
              <a:rPr lang="zh-CN" altLang="en-US" sz="2800" b="1">
                <a:latin typeface="楷体" panose="02010609060101010101" charset="-122"/>
                <a:ea typeface="楷体" panose="02010609060101010101" charset="-122"/>
                <a:cs typeface="楷体" panose="02010609060101010101" charset="-122"/>
              </a:rPr>
              <a:t>         ——罗从彦</a:t>
            </a:r>
            <a:endParaRPr lang="zh-CN" altLang="en-US" sz="2800" b="1">
              <a:latin typeface="楷体" panose="02010609060101010101" charset="-122"/>
              <a:ea typeface="楷体" panose="02010609060101010101" charset="-122"/>
              <a:cs typeface="楷体" panose="02010609060101010101" charset="-122"/>
            </a:endParaRPr>
          </a:p>
        </p:txBody>
      </p:sp>
      <p:sp>
        <p:nvSpPr>
          <p:cNvPr id="4" name="内容占位符 2"/>
          <p:cNvSpPr>
            <a:spLocks noGrp="1"/>
          </p:cNvSpPr>
          <p:nvPr/>
        </p:nvSpPr>
        <p:spPr>
          <a:xfrm>
            <a:off x="3213100" y="506095"/>
            <a:ext cx="5669280"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2800">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吾家自祖宗传流以来，一道清白之气不可不培，盖金粟虽多，积之数十年必散，田宅虽广，遗之数十代必亡，孰若残书数卷，贻之吾子吾孙，世世代代可以习读不朽，又孰若灵心一点，传之吾子吾孙，世世可以受用不穷，登堂者各宜猛省。</a:t>
            </a:r>
            <a:endParaRPr lang="zh-CN" altLang="en-US" sz="2800" b="1">
              <a:latin typeface="楷体" panose="02010609060101010101" charset="-122"/>
              <a:ea typeface="楷体" panose="02010609060101010101" charset="-122"/>
              <a:cs typeface="楷体" panose="02010609060101010101" charset="-122"/>
            </a:endParaRPr>
          </a:p>
          <a:p>
            <a:pPr marL="0" indent="0">
              <a:buNone/>
            </a:pPr>
            <a:r>
              <a:rPr lang="zh-CN" altLang="en-US" sz="2800">
                <a:latin typeface="楷体" panose="02010609060101010101" charset="-122"/>
                <a:ea typeface="楷体" panose="02010609060101010101" charset="-122"/>
                <a:cs typeface="楷体" panose="02010609060101010101" charset="-122"/>
              </a:rPr>
              <a:t>                                                   </a:t>
            </a:r>
            <a:endParaRPr lang="zh-CN" altLang="en-US" sz="2800">
              <a:latin typeface="楷体" panose="02010609060101010101" charset="-122"/>
              <a:ea typeface="楷体" panose="02010609060101010101" charset="-122"/>
              <a:cs typeface="楷体" panose="02010609060101010101" charset="-122"/>
            </a:endParaRPr>
          </a:p>
          <a:p>
            <a:pPr marL="0" indent="0">
              <a:buNone/>
            </a:pPr>
            <a:r>
              <a:rPr lang="zh-CN" altLang="en-US" sz="2800">
                <a:latin typeface="楷体" panose="02010609060101010101" charset="-122"/>
                <a:ea typeface="楷体" panose="02010609060101010101" charset="-122"/>
                <a:cs typeface="楷体" panose="02010609060101010101" charset="-122"/>
              </a:rPr>
              <a:t>                   ——罗从彦</a:t>
            </a:r>
            <a:endParaRPr lang="zh-CN" altLang="en-US" sz="2800">
              <a:latin typeface="楷体" panose="02010609060101010101" charset="-122"/>
              <a:ea typeface="楷体" panose="02010609060101010101" charset="-122"/>
              <a:cs typeface="楷体" panose="02010609060101010101" charset="-122"/>
            </a:endParaRPr>
          </a:p>
        </p:txBody>
      </p:sp>
      <p:sp>
        <p:nvSpPr>
          <p:cNvPr id="6" name="矩形 5"/>
          <p:cNvSpPr/>
          <p:nvPr/>
        </p:nvSpPr>
        <p:spPr>
          <a:xfrm>
            <a:off x="245745" y="89535"/>
            <a:ext cx="3738880" cy="521970"/>
          </a:xfrm>
          <a:prstGeom prst="rect">
            <a:avLst/>
          </a:prstGeom>
          <a:noFill/>
          <a:ln>
            <a:noFill/>
          </a:ln>
        </p:spPr>
        <p:txBody>
          <a:bodyPr wrap="none" rtlCol="0" anchor="t">
            <a:spAutoFit/>
          </a:bodyPr>
          <a:lstStyle/>
          <a:p>
            <a:pPr algn="ctr"/>
            <a:r>
              <a:rPr lang="zh-CN" altLang="en-US" sz="2800" b="1">
                <a:solidFill>
                  <a:schemeClr val="tx1"/>
                </a:solidFill>
                <a:effectLst>
                  <a:outerShdw blurRad="38100" dist="19050" dir="2700000" algn="tl" rotWithShape="0">
                    <a:schemeClr val="dk1">
                      <a:alpha val="40000"/>
                    </a:schemeClr>
                  </a:outerShdw>
                </a:effectLst>
              </a:rPr>
              <a:t>备课资料：罗从彦名言</a:t>
            </a:r>
            <a:endParaRPr lang="zh-CN" altLang="en-US" sz="28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nvSpPr>
        <p:spPr>
          <a:xfrm>
            <a:off x="70485" y="0"/>
            <a:ext cx="8837295" cy="32639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900" b="1">
                <a:latin typeface="楷体" panose="02010609060101010101" charset="-122"/>
                <a:ea typeface="楷体" panose="02010609060101010101" charset="-122"/>
                <a:cs typeface="楷体" panose="02010609060101010101" charset="-122"/>
              </a:rPr>
              <a:t>朋友小过不可不容，不容小过则无全人。——罗从彦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圣人无欲，君子寡欲，众人多欲。——罗从彦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士之立身要以名节忠义为本。——罗从彦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君子在朝则天下必治，小人在朝则天下必乱。——罗从彦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正者 天下之所同好，邪者 天下之所同恶——罗从彦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教化者朝廷之先务，廉耻者士人之美节，风俗者天下之大事。——罗从彦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朝廷立法，不可不严。有司行法，不可不恕。不严则不足以禁天下之恶，不恕则不足以通天下之情。——罗从彦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法度不可废，德泽不可恃。废法度则变乱之事起，恃德泽则骄佚之心生。——罗从彦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天下之变，不起于四方，而起于朝廷。譬如人之伤气，则寒暑易侵。木之伤心，则风雨易折。——罗从彦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士之立朝当以正直忠厚为本。正直则朝廷无过失，忠厚则天下无嗟怨，二者不可偏也。——罗从彦</a:t>
            </a:r>
            <a:endParaRPr lang="zh-CN" altLang="en-US" sz="1900" b="1">
              <a:latin typeface="楷体" panose="02010609060101010101" charset="-122"/>
              <a:ea typeface="楷体" panose="02010609060101010101" charset="-122"/>
              <a:cs typeface="楷体" panose="02010609060101010101" charset="-122"/>
            </a:endParaRPr>
          </a:p>
          <a:p>
            <a:pPr marL="0" indent="0">
              <a:buNone/>
            </a:pPr>
            <a:r>
              <a:rPr lang="zh-CN" altLang="en-US" sz="1900" b="1">
                <a:latin typeface="楷体" panose="02010609060101010101" charset="-122"/>
                <a:ea typeface="楷体" panose="02010609060101010101" charset="-122"/>
                <a:cs typeface="楷体" panose="02010609060101010101" charset="-122"/>
              </a:rPr>
              <a:t>君明君之福，臣忠臣之福，君明臣忠朝则延治，安得不谓之福乎;父慈父之福，子孝子之福，父慈子孝则家道隆盛，安得不谓之福乎；俗人以富贵为福，陋哉。</a:t>
            </a:r>
            <a:endParaRPr lang="zh-CN" altLang="en-US" sz="19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8" name="矩形 7"/>
          <p:cNvSpPr/>
          <p:nvPr/>
        </p:nvSpPr>
        <p:spPr>
          <a:xfrm>
            <a:off x="269240" y="100330"/>
            <a:ext cx="2926080" cy="1198880"/>
          </a:xfrm>
          <a:prstGeom prst="rect">
            <a:avLst/>
          </a:prstGeom>
          <a:noFill/>
          <a:ln>
            <a:noFill/>
          </a:ln>
        </p:spPr>
        <p:txBody>
          <a:bodyPr wrap="none" rtlCol="0" anchor="t">
            <a:spAutoFit/>
          </a:bodyPr>
          <a:lstStyle/>
          <a:p>
            <a:pPr algn="ctr"/>
            <a:r>
              <a:rPr lang="zh-CN" altLang="en-US" sz="7200" b="1">
                <a:ln w="22225">
                  <a:solidFill>
                    <a:schemeClr val="accent2"/>
                  </a:solidFill>
                  <a:prstDash val="solid"/>
                </a:ln>
                <a:solidFill>
                  <a:schemeClr val="accent2">
                    <a:lumMod val="40000"/>
                    <a:lumOff val="60000"/>
                  </a:schemeClr>
                </a:solidFill>
                <a:effectLst/>
              </a:rPr>
              <a:t>家乡情</a:t>
            </a:r>
            <a:endParaRPr lang="zh-CN" altLang="en-US" sz="7200" b="1">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1895475" y="1299210"/>
            <a:ext cx="6678295" cy="3969385"/>
          </a:xfrm>
          <a:prstGeom prst="rect">
            <a:avLst/>
          </a:prstGeom>
          <a:noFill/>
        </p:spPr>
        <p:txBody>
          <a:bodyPr wrap="square" rtlCol="0">
            <a:spAutoFit/>
          </a:bodyPr>
          <a:lstStyle/>
          <a:p>
            <a:pPr algn="l" fontAlgn="auto">
              <a:lnSpc>
                <a:spcPct val="150000"/>
              </a:lnSpc>
            </a:pPr>
            <a:r>
              <a:rPr lang="en-US" altLang="zh-CN" sz="2800"/>
              <a:t>          </a:t>
            </a:r>
            <a:r>
              <a:rPr lang="zh-CN" altLang="en-US" sz="2800"/>
              <a:t>故乡的土地就像巨大的摇篮，摇醒了每个在那里生活的人，又哄他们睡去。日复一日地培养着那里的人，我爱这土地，不容许任何人伤害她和她的人民，这就是家乡情。</a:t>
            </a:r>
            <a:endParaRPr lang="zh-CN" altLang="en-US" sz="2800"/>
          </a:p>
          <a:p>
            <a:pPr algn="l" fontAlgn="auto">
              <a:lnSpc>
                <a:spcPct val="150000"/>
              </a:lnSpc>
            </a:pPr>
            <a:r>
              <a:rPr lang="zh-CN" altLang="en-US" sz="2800"/>
              <a:t>                                                       </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635" y="0"/>
            <a:ext cx="9144635" cy="5100955"/>
          </a:xfrm>
          <a:prstGeom prst="rect">
            <a:avLst/>
          </a:prstGeom>
        </p:spPr>
      </p:pic>
      <p:sp>
        <p:nvSpPr>
          <p:cNvPr id="2" name="标题 1"/>
          <p:cNvSpPr>
            <a:spLocks noGrp="1"/>
          </p:cNvSpPr>
          <p:nvPr>
            <p:ph type="title"/>
          </p:nvPr>
        </p:nvSpPr>
        <p:spPr>
          <a:xfrm>
            <a:off x="628015" y="1260475"/>
            <a:ext cx="8605520" cy="994410"/>
          </a:xfrm>
        </p:spPr>
        <p:txBody>
          <a:bodyPr>
            <a:normAutofit fontScale="90000"/>
          </a:bodyPr>
          <a:lstStyle/>
          <a:p>
            <a:pPr algn="l"/>
            <a:r>
              <a:rPr lang="zh-CN" altLang="en-US"/>
              <a:t>学习目标：</a:t>
            </a:r>
            <a:br>
              <a:rPr lang="zh-CN" altLang="en-US"/>
            </a:br>
            <a:br>
              <a:rPr lang="zh-CN" altLang="en-US"/>
            </a:br>
            <a:r>
              <a:rPr lang="zh-CN" altLang="en-US"/>
              <a:t>1.</a:t>
            </a:r>
            <a:r>
              <a:rPr lang="zh-CN" altLang="en-US">
                <a:sym typeface="+mn-ea"/>
              </a:rPr>
              <a:t>了解、记录家乡的人物，传承中华优秀文化。</a:t>
            </a:r>
            <a:br>
              <a:rPr lang="zh-CN" altLang="en-US">
                <a:sym typeface="+mn-ea"/>
              </a:rPr>
            </a:br>
            <a:br>
              <a:rPr lang="zh-CN" altLang="en-US">
                <a:sym typeface="+mn-ea"/>
              </a:rPr>
            </a:br>
            <a:br>
              <a:rPr lang="zh-CN" altLang="en-US"/>
            </a:br>
            <a:r>
              <a:rPr lang="zh-CN" altLang="en-US"/>
              <a:t>2.学习撰写人物志。</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2" name="标题 1"/>
          <p:cNvSpPr>
            <a:spLocks noGrp="1"/>
          </p:cNvSpPr>
          <p:nvPr>
            <p:ph type="title"/>
          </p:nvPr>
        </p:nvSpPr>
        <p:spPr>
          <a:xfrm>
            <a:off x="158750" y="-120650"/>
            <a:ext cx="8991600" cy="994410"/>
          </a:xfrm>
        </p:spPr>
        <p:txBody>
          <a:bodyPr>
            <a:normAutofit/>
          </a:bodyPr>
          <a:lstStyle/>
          <a:p>
            <a:r>
              <a:rPr lang="zh-CN" altLang="en-US" sz="2800" b="1">
                <a:latin typeface="楷体" panose="02010609060101010101" charset="-122"/>
                <a:ea typeface="楷体" panose="02010609060101010101" charset="-122"/>
                <a:cs typeface="楷体" panose="02010609060101010101" charset="-122"/>
              </a:rPr>
              <a:t>思考：你家乡有哪些人物值得记录呢？你会选谁？理由？</a:t>
            </a:r>
            <a:endParaRPr lang="zh-CN" altLang="en-US" sz="2800" b="1">
              <a:latin typeface="楷体" panose="02010609060101010101" charset="-122"/>
              <a:ea typeface="楷体" panose="02010609060101010101" charset="-122"/>
              <a:cs typeface="楷体" panose="02010609060101010101" charset="-122"/>
            </a:endParaRPr>
          </a:p>
        </p:txBody>
      </p:sp>
      <p:sp>
        <p:nvSpPr>
          <p:cNvPr id="6" name="内容占位符 2"/>
          <p:cNvSpPr>
            <a:spLocks noGrp="1"/>
          </p:cNvSpPr>
          <p:nvPr/>
        </p:nvSpPr>
        <p:spPr>
          <a:xfrm>
            <a:off x="480060" y="1487568"/>
            <a:ext cx="7886700" cy="326407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a:t> </a:t>
            </a:r>
            <a:endParaRPr lang="en-US" altLang="zh-CN"/>
          </a:p>
        </p:txBody>
      </p:sp>
      <p:pic>
        <p:nvPicPr>
          <p:cNvPr id="7" name="图片 6"/>
          <p:cNvPicPr>
            <a:picLocks noChangeAspect="1"/>
          </p:cNvPicPr>
          <p:nvPr/>
        </p:nvPicPr>
        <p:blipFill>
          <a:blip r:embed="rId3"/>
          <a:stretch>
            <a:fillRect/>
          </a:stretch>
        </p:blipFill>
        <p:spPr>
          <a:xfrm>
            <a:off x="158750" y="612140"/>
            <a:ext cx="9087485" cy="4531995"/>
          </a:xfrm>
          <a:prstGeom prst="rect">
            <a:avLst/>
          </a:prstGeom>
        </p:spPr>
      </p:pic>
      <p:sp>
        <p:nvSpPr>
          <p:cNvPr id="10" name="椭圆形标注 9"/>
          <p:cNvSpPr/>
          <p:nvPr/>
        </p:nvSpPr>
        <p:spPr>
          <a:xfrm>
            <a:off x="1036320" y="1906905"/>
            <a:ext cx="1306830" cy="6115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王连三</a:t>
            </a:r>
            <a:endParaRPr lang="zh-CN" altLang="en-US"/>
          </a:p>
        </p:txBody>
      </p:sp>
      <p:sp>
        <p:nvSpPr>
          <p:cNvPr id="12" name="椭圆形标注 11"/>
          <p:cNvSpPr/>
          <p:nvPr/>
        </p:nvSpPr>
        <p:spPr>
          <a:xfrm>
            <a:off x="227965" y="1024255"/>
            <a:ext cx="1426845" cy="11455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裴应章</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bldLvl="0" animBg="1"/>
      <p:bldP spid="10"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2"/>
          <a:stretch>
            <a:fillRect/>
          </a:stretch>
        </p:blipFill>
        <p:spPr>
          <a:xfrm>
            <a:off x="0" y="0"/>
            <a:ext cx="9144000" cy="5100320"/>
          </a:xfrm>
          <a:prstGeom prst="rect">
            <a:avLst/>
          </a:prstGeom>
        </p:spPr>
      </p:pic>
      <p:sp>
        <p:nvSpPr>
          <p:cNvPr id="6" name="内容占位符 2"/>
          <p:cNvSpPr>
            <a:spLocks noGrp="1"/>
          </p:cNvSpPr>
          <p:nvPr/>
        </p:nvSpPr>
        <p:spPr>
          <a:xfrm>
            <a:off x="480060" y="1487568"/>
            <a:ext cx="7886700" cy="326407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a:t> </a:t>
            </a:r>
            <a:endParaRPr lang="en-US" altLang="zh-CN"/>
          </a:p>
        </p:txBody>
      </p:sp>
      <p:pic>
        <p:nvPicPr>
          <p:cNvPr id="3" name="图片 2"/>
          <p:cNvPicPr>
            <a:picLocks noChangeAspect="1"/>
          </p:cNvPicPr>
          <p:nvPr/>
        </p:nvPicPr>
        <p:blipFill>
          <a:blip r:embed="rId3"/>
          <a:stretch>
            <a:fillRect/>
          </a:stretch>
        </p:blipFill>
        <p:spPr>
          <a:xfrm>
            <a:off x="427990" y="3863975"/>
            <a:ext cx="7938770" cy="1017270"/>
          </a:xfrm>
          <a:prstGeom prst="rect">
            <a:avLst/>
          </a:prstGeom>
        </p:spPr>
      </p:pic>
      <p:sp>
        <p:nvSpPr>
          <p:cNvPr id="5" name="文本框 4"/>
          <p:cNvSpPr txBox="1"/>
          <p:nvPr/>
        </p:nvSpPr>
        <p:spPr>
          <a:xfrm>
            <a:off x="989330" y="-59690"/>
            <a:ext cx="7726680" cy="953135"/>
          </a:xfrm>
          <a:prstGeom prst="rect">
            <a:avLst/>
          </a:prstGeom>
          <a:noFill/>
        </p:spPr>
        <p:txBody>
          <a:bodyPr wrap="square" rtlCol="0">
            <a:spAutoFit/>
          </a:bodyPr>
          <a:lstStyle/>
          <a:p>
            <a:pPr algn="l"/>
            <a:r>
              <a:rPr lang="zh-CN" altLang="en-US" sz="2800" b="1">
                <a:solidFill>
                  <a:srgbClr val="FF0000"/>
                </a:solidFill>
                <a:latin typeface="楷体" panose="02010609060101010101" charset="-122"/>
                <a:ea typeface="楷体" panose="02010609060101010101" charset="-122"/>
                <a:cs typeface="楷体" panose="02010609060101010101" charset="-122"/>
              </a:rPr>
              <a:t>方法指导</a:t>
            </a:r>
            <a:r>
              <a:rPr lang="en-US" altLang="zh-CN" sz="2800" b="1">
                <a:solidFill>
                  <a:srgbClr val="FF0000"/>
                </a:solidFill>
                <a:latin typeface="楷体" panose="02010609060101010101" charset="-122"/>
                <a:ea typeface="楷体" panose="02010609060101010101" charset="-122"/>
                <a:cs typeface="楷体" panose="02010609060101010101" charset="-122"/>
              </a:rPr>
              <a:t>1</a:t>
            </a:r>
            <a:r>
              <a:rPr lang="zh-CN" altLang="en-US" sz="2800" b="1">
                <a:solidFill>
                  <a:srgbClr val="FF0000"/>
                </a:solidFill>
                <a:latin typeface="楷体" panose="02010609060101010101" charset="-122"/>
                <a:ea typeface="楷体" panose="02010609060101010101" charset="-122"/>
                <a:cs typeface="楷体" panose="02010609060101010101" charset="-122"/>
              </a:rPr>
              <a:t>：选题的确定（记录家乡人物）</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algn="l"/>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
        <p:nvSpPr>
          <p:cNvPr id="8" name="内容占位符 2"/>
          <p:cNvSpPr>
            <a:spLocks noGrp="1"/>
          </p:cNvSpPr>
          <p:nvPr/>
        </p:nvSpPr>
        <p:spPr>
          <a:xfrm>
            <a:off x="286385" y="499745"/>
            <a:ext cx="8545195" cy="15494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2400" b="1">
                <a:latin typeface="楷体" panose="02010609060101010101" charset="-122"/>
                <a:ea typeface="楷体" panose="02010609060101010101" charset="-122"/>
                <a:cs typeface="楷体" panose="02010609060101010101" charset="-122"/>
              </a:rPr>
              <a:t>    </a:t>
            </a:r>
            <a:r>
              <a:rPr lang="en-US" altLang="zh-CN" sz="2400" b="1">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楷体" panose="02010609060101010101" charset="-122"/>
              </a:rPr>
              <a:t>什么样的人物可以入传呢？</a:t>
            </a:r>
            <a:endParaRPr lang="en-US" altLang="zh-CN" sz="2400" b="1">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楷体" panose="02010609060101010101" charset="-122"/>
            </a:endParaRPr>
          </a:p>
          <a:p>
            <a:pPr marL="0" indent="0">
              <a:buNone/>
            </a:pPr>
            <a:r>
              <a:rPr lang="en-US" altLang="zh-CN" sz="24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1982年，中国史志协会《关于“新编地方志工作条例”的建议》指出：</a:t>
            </a:r>
            <a:r>
              <a:rPr lang="en-US" altLang="zh-CN" sz="2400" b="1">
                <a:solidFill>
                  <a:schemeClr val="tx1"/>
                </a:solidFill>
                <a:latin typeface="楷体" panose="02010609060101010101" charset="-122"/>
                <a:ea typeface="楷体" panose="02010609060101010101" charset="-122"/>
                <a:cs typeface="楷体" panose="02010609060101010101" charset="-122"/>
              </a:rPr>
              <a:t>“凡对</a:t>
            </a:r>
            <a:r>
              <a:rPr lang="en-US" altLang="zh-CN" sz="2400" b="1">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rPr>
              <a:t>本地区</a:t>
            </a:r>
            <a:r>
              <a:rPr lang="en-US" altLang="zh-CN" sz="2400" b="1">
                <a:solidFill>
                  <a:schemeClr val="tx1"/>
                </a:solidFill>
                <a:latin typeface="楷体" panose="02010609060101010101" charset="-122"/>
                <a:ea typeface="楷体" panose="02010609060101010101" charset="-122"/>
                <a:cs typeface="楷体" panose="02010609060101010101" charset="-122"/>
              </a:rPr>
              <a:t>社会历史发展具有</a:t>
            </a:r>
            <a:r>
              <a:rPr lang="en-US" altLang="zh-CN" sz="2400" b="1">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rPr>
              <a:t>推动或阻碍</a:t>
            </a:r>
            <a:r>
              <a:rPr lang="en-US" altLang="zh-CN" sz="2400" b="1">
                <a:solidFill>
                  <a:schemeClr val="tx1"/>
                </a:solidFill>
                <a:latin typeface="楷体" panose="02010609060101010101" charset="-122"/>
                <a:ea typeface="楷体" panose="02010609060101010101" charset="-122"/>
                <a:cs typeface="楷体" panose="02010609060101010101" charset="-122"/>
              </a:rPr>
              <a:t>作用的</a:t>
            </a:r>
            <a:r>
              <a:rPr lang="en-US" altLang="zh-CN" sz="2400" b="1">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rPr>
              <a:t>已故</a:t>
            </a:r>
            <a:r>
              <a:rPr lang="en-US" altLang="zh-CN" sz="2400" b="1">
                <a:solidFill>
                  <a:schemeClr val="tx1"/>
                </a:solidFill>
                <a:latin typeface="楷体" panose="02010609060101010101" charset="-122"/>
                <a:ea typeface="楷体" panose="02010609060101010101" charset="-122"/>
                <a:cs typeface="楷体" panose="02010609060101010101" charset="-122"/>
              </a:rPr>
              <a:t>人物，均可立传入志。不以地位、等级为立传标准。” </a:t>
            </a:r>
            <a:endParaRPr lang="en-US" altLang="zh-CN" sz="2400" b="1">
              <a:solidFill>
                <a:schemeClr val="tx1"/>
              </a:solidFill>
              <a:latin typeface="楷体" panose="02010609060101010101" charset="-122"/>
              <a:ea typeface="楷体" panose="02010609060101010101" charset="-122"/>
              <a:cs typeface="楷体" panose="02010609060101010101" charset="-122"/>
            </a:endParaRPr>
          </a:p>
        </p:txBody>
      </p:sp>
      <p:sp>
        <p:nvSpPr>
          <p:cNvPr id="9" name="文本框 8"/>
          <p:cNvSpPr txBox="1"/>
          <p:nvPr/>
        </p:nvSpPr>
        <p:spPr>
          <a:xfrm>
            <a:off x="396240" y="2049145"/>
            <a:ext cx="6266180" cy="1814830"/>
          </a:xfrm>
          <a:prstGeom prst="rect">
            <a:avLst/>
          </a:prstGeom>
          <a:noFill/>
        </p:spPr>
        <p:txBody>
          <a:bodyPr wrap="none" rtlCol="0">
            <a:spAutoFit/>
          </a:bodyPr>
          <a:lstStyle/>
          <a:p>
            <a:pPr algn="l"/>
            <a:r>
              <a:rPr lang="zh-CN" altLang="en-US" sz="2800" b="1">
                <a:solidFill>
                  <a:srgbClr val="FF0000"/>
                </a:solidFill>
                <a:latin typeface="楷体" panose="02010609060101010101" charset="-122"/>
                <a:ea typeface="楷体" panose="02010609060101010101" charset="-122"/>
                <a:cs typeface="楷体" panose="02010609060101010101" charset="-122"/>
              </a:rPr>
              <a:t> </a:t>
            </a:r>
            <a:r>
              <a:rPr lang="zh-CN" altLang="en-US" sz="28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选题的原则：</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algn="l"/>
            <a:r>
              <a:rPr lang="zh-CN" altLang="en-US" sz="2800" b="1">
                <a:solidFill>
                  <a:srgbClr val="FF0000"/>
                </a:solidFill>
                <a:latin typeface="楷体" panose="02010609060101010101" charset="-122"/>
                <a:ea typeface="楷体" panose="02010609060101010101" charset="-122"/>
                <a:cs typeface="楷体" panose="02010609060101010101" charset="-122"/>
              </a:rPr>
              <a:t>    1.该人物能体现家乡特点。</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algn="l"/>
            <a:r>
              <a:rPr lang="en-US" altLang="zh-CN" sz="2800" b="1">
                <a:solidFill>
                  <a:srgbClr val="FF0000"/>
                </a:solidFill>
                <a:latin typeface="楷体" panose="02010609060101010101" charset="-122"/>
                <a:ea typeface="楷体" panose="02010609060101010101" charset="-122"/>
                <a:cs typeface="楷体" panose="02010609060101010101" charset="-122"/>
              </a:rPr>
              <a:t>    2.</a:t>
            </a:r>
            <a:r>
              <a:rPr lang="zh-CN" altLang="en-US" sz="2800" b="1">
                <a:solidFill>
                  <a:srgbClr val="FF0000"/>
                </a:solidFill>
                <a:latin typeface="楷体" panose="02010609060101010101" charset="-122"/>
                <a:ea typeface="楷体" panose="02010609060101010101" charset="-122"/>
                <a:cs typeface="楷体" panose="02010609060101010101" charset="-122"/>
              </a:rPr>
              <a:t>该</a:t>
            </a:r>
            <a:r>
              <a:rPr lang="en-US" altLang="zh-CN" sz="2800" b="1">
                <a:solidFill>
                  <a:srgbClr val="FF0000"/>
                </a:solidFill>
                <a:latin typeface="楷体" panose="02010609060101010101" charset="-122"/>
                <a:ea typeface="楷体" panose="02010609060101010101" charset="-122"/>
                <a:cs typeface="楷体" panose="02010609060101010101" charset="-122"/>
              </a:rPr>
              <a:t>个人物</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蕴含</a:t>
            </a:r>
            <a:r>
              <a:rPr lang="zh-CN" altLang="en-US" sz="2800" b="1">
                <a:solidFill>
                  <a:srgbClr val="FF0000"/>
                </a:solidFill>
                <a:latin typeface="楷体" panose="02010609060101010101" charset="-122"/>
                <a:ea typeface="楷体" panose="02010609060101010101" charset="-122"/>
                <a:cs typeface="楷体" panose="02010609060101010101" charset="-122"/>
              </a:rPr>
              <a:t>某种</a:t>
            </a:r>
            <a:r>
              <a:rPr lang="zh-CN" sz="2800" b="1">
                <a:solidFill>
                  <a:srgbClr val="FF0000"/>
                </a:solidFill>
                <a:latin typeface="楷体" panose="02010609060101010101" charset="-122"/>
                <a:ea typeface="楷体" panose="02010609060101010101" charset="-122"/>
                <a:cs typeface="楷体" panose="02010609060101010101" charset="-122"/>
              </a:rPr>
              <a:t>品质、</a:t>
            </a:r>
            <a:r>
              <a:rPr lang="en-US" altLang="zh-CN" sz="2800" b="1">
                <a:solidFill>
                  <a:srgbClr val="FF0000"/>
                </a:solidFill>
                <a:latin typeface="楷体" panose="02010609060101010101" charset="-122"/>
                <a:ea typeface="楷体" panose="02010609060101010101" charset="-122"/>
                <a:cs typeface="楷体" panose="02010609060101010101" charset="-122"/>
              </a:rPr>
              <a:t>精神</a:t>
            </a:r>
            <a:r>
              <a:rPr lang="zh-CN" altLang="en-US" sz="2800" b="1">
                <a:solidFill>
                  <a:srgbClr val="FF0000"/>
                </a:solidFill>
                <a:latin typeface="楷体" panose="02010609060101010101" charset="-122"/>
                <a:ea typeface="楷体" panose="02010609060101010101" charset="-122"/>
                <a:cs typeface="楷体" panose="02010609060101010101" charset="-122"/>
              </a:rPr>
              <a:t>。</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algn="l"/>
            <a:r>
              <a:rPr lang="zh-CN" altLang="en-US" sz="2800" b="1">
                <a:solidFill>
                  <a:srgbClr val="FF0000"/>
                </a:solidFill>
                <a:latin typeface="楷体" panose="02010609060101010101" charset="-122"/>
                <a:ea typeface="楷体" panose="02010609060101010101" charset="-122"/>
                <a:cs typeface="楷体" panose="02010609060101010101" charset="-122"/>
              </a:rPr>
              <a:t>    </a:t>
            </a:r>
            <a:r>
              <a:rPr lang="en-US" altLang="zh-CN" sz="2800" b="1">
                <a:solidFill>
                  <a:srgbClr val="FF0000"/>
                </a:solidFill>
                <a:latin typeface="楷体" panose="02010609060101010101" charset="-122"/>
                <a:ea typeface="楷体" panose="02010609060101010101" charset="-122"/>
                <a:cs typeface="楷体" panose="02010609060101010101" charset="-122"/>
              </a:rPr>
              <a:t>3.</a:t>
            </a:r>
            <a:r>
              <a:rPr lang="zh-CN" altLang="en-US" sz="2800" b="1">
                <a:solidFill>
                  <a:srgbClr val="FF0000"/>
                </a:solidFill>
                <a:latin typeface="楷体" panose="02010609060101010101" charset="-122"/>
                <a:ea typeface="楷体" panose="02010609060101010101" charset="-122"/>
                <a:cs typeface="楷体" panose="02010609060101010101" charset="-122"/>
              </a:rPr>
              <a:t>该人物为家乡贡献较大。</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0" nodeType="clickEffect">
                                  <p:stCondLst>
                                    <p:cond delay="0"/>
                                  </p:stCondLst>
                                  <p:childTnLst>
                                    <p:animEffect transition="out" filter="box(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1"/>
          <a:stretch>
            <a:fillRect/>
          </a:stretch>
        </p:blipFill>
        <p:spPr>
          <a:xfrm>
            <a:off x="0" y="0"/>
            <a:ext cx="9144000" cy="5100320"/>
          </a:xfrm>
          <a:prstGeom prst="rect">
            <a:avLst/>
          </a:prstGeom>
        </p:spPr>
      </p:pic>
      <p:sp>
        <p:nvSpPr>
          <p:cNvPr id="2" name="标题 1"/>
          <p:cNvSpPr>
            <a:spLocks noGrp="1"/>
          </p:cNvSpPr>
          <p:nvPr>
            <p:ph type="title"/>
          </p:nvPr>
        </p:nvSpPr>
        <p:spPr>
          <a:xfrm>
            <a:off x="539750" y="59262"/>
            <a:ext cx="7886700" cy="994346"/>
          </a:xfrm>
        </p:spPr>
        <p:txBody>
          <a:bodyPr/>
          <a:lstStyle/>
          <a:p>
            <a:r>
              <a:rPr lang="zh-CN" altLang="en-US" sz="2800" b="1">
                <a:latin typeface="方正粗黑宋简体" panose="02000000000000000000" charset="-122"/>
                <a:ea typeface="方正粗黑宋简体" panose="02000000000000000000" charset="-122"/>
                <a:cs typeface="方正粗黑宋简体" panose="02000000000000000000" charset="-122"/>
              </a:rPr>
              <a:t>思考</a:t>
            </a:r>
            <a:r>
              <a:rPr lang="en-US" altLang="zh-CN" sz="2800" b="1">
                <a:latin typeface="方正粗黑宋简体" panose="02000000000000000000" charset="-122"/>
                <a:ea typeface="方正粗黑宋简体" panose="02000000000000000000" charset="-122"/>
                <a:cs typeface="方正粗黑宋简体" panose="02000000000000000000" charset="-122"/>
              </a:rPr>
              <a:t>2</a:t>
            </a:r>
            <a:r>
              <a:rPr lang="zh-CN" altLang="en-US" sz="2800" b="1">
                <a:latin typeface="方正粗黑宋简体" panose="02000000000000000000" charset="-122"/>
                <a:ea typeface="方正粗黑宋简体" panose="02000000000000000000" charset="-122"/>
                <a:cs typeface="方正粗黑宋简体" panose="02000000000000000000" charset="-122"/>
              </a:rPr>
              <a:t>：怎样来记录这个人物？</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p:txBody>
      </p:sp>
      <p:sp>
        <p:nvSpPr>
          <p:cNvPr id="3" name="标题 1"/>
          <p:cNvSpPr>
            <a:spLocks noGrp="1"/>
          </p:cNvSpPr>
          <p:nvPr/>
        </p:nvSpPr>
        <p:spPr>
          <a:xfrm>
            <a:off x="628650" y="1188292"/>
            <a:ext cx="7886700" cy="99434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sz="2800" b="1">
                <a:latin typeface="方正粗黑宋简体" panose="02000000000000000000" charset="-122"/>
                <a:ea typeface="方正粗黑宋简体" panose="02000000000000000000" charset="-122"/>
                <a:cs typeface="方正粗黑宋简体" panose="02000000000000000000" charset="-122"/>
              </a:rPr>
              <a:t>通过实践活动为这个人物写</a:t>
            </a:r>
            <a:r>
              <a:rPr lang="en-US" altLang="zh-CN" sz="2800" b="1">
                <a:latin typeface="方正粗黑宋简体" panose="02000000000000000000" charset="-122"/>
                <a:ea typeface="方正粗黑宋简体" panose="02000000000000000000" charset="-122"/>
                <a:cs typeface="方正粗黑宋简体" panose="02000000000000000000" charset="-122"/>
              </a:rPr>
              <a:t>“</a:t>
            </a:r>
            <a:r>
              <a:rPr lang="zh-CN" altLang="en-US" sz="2800" b="1">
                <a:latin typeface="方正粗黑宋简体" panose="02000000000000000000" charset="-122"/>
                <a:ea typeface="方正粗黑宋简体" panose="02000000000000000000" charset="-122"/>
                <a:cs typeface="方正粗黑宋简体" panose="02000000000000000000" charset="-122"/>
              </a:rPr>
              <a:t>人物志</a:t>
            </a:r>
            <a:r>
              <a:rPr lang="en-US" altLang="zh-CN" sz="2800" b="1">
                <a:latin typeface="方正粗黑宋简体" panose="02000000000000000000" charset="-122"/>
                <a:ea typeface="方正粗黑宋简体" panose="02000000000000000000" charset="-122"/>
                <a:cs typeface="方正粗黑宋简体" panose="02000000000000000000" charset="-122"/>
              </a:rPr>
              <a:t>”</a:t>
            </a:r>
            <a:endParaRPr lang="en-US" altLang="zh-CN" sz="2800" b="1">
              <a:latin typeface="方正粗黑宋简体" panose="02000000000000000000" charset="-122"/>
              <a:ea typeface="方正粗黑宋简体" panose="02000000000000000000" charset="-122"/>
              <a:cs typeface="方正粗黑宋简体" panose="02000000000000000000" charset="-122"/>
            </a:endParaRPr>
          </a:p>
        </p:txBody>
      </p:sp>
      <p:sp>
        <p:nvSpPr>
          <p:cNvPr id="9" name="下箭头 8"/>
          <p:cNvSpPr/>
          <p:nvPr/>
        </p:nvSpPr>
        <p:spPr>
          <a:xfrm>
            <a:off x="2995295" y="813435"/>
            <a:ext cx="334010" cy="430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2995295" y="1934210"/>
            <a:ext cx="400685" cy="445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p:nvPr>
            <p:custDataLst>
              <p:tags r:id="rId3"/>
            </p:custDataLst>
          </p:nvPr>
        </p:nvGraphicFramePr>
        <p:xfrm>
          <a:off x="1306195" y="2699385"/>
          <a:ext cx="3712210" cy="1662430"/>
        </p:xfrm>
        <a:graphic>
          <a:graphicData uri="http://schemas.openxmlformats.org/drawingml/2006/table">
            <a:tbl>
              <a:tblPr firstRow="1" bandRow="1">
                <a:tableStyleId>{5C22544A-7EE6-4342-B048-85BDC9FD1C3A}</a:tableStyleId>
              </a:tblPr>
              <a:tblGrid>
                <a:gridCol w="1856105"/>
                <a:gridCol w="1856105"/>
              </a:tblGrid>
              <a:tr h="831215">
                <a:tc>
                  <a:txBody>
                    <a:bodyPr/>
                    <a:lstStyle/>
                    <a:p>
                      <a:pPr algn="ctr">
                        <a:buNone/>
                      </a:pPr>
                      <a:r>
                        <a:rPr lang="zh-CN" altLang="en-US" sz="2800"/>
                        <a:t>写作前</a:t>
                      </a:r>
                      <a:endParaRPr lang="zh-CN" altLang="en-US" sz="2800"/>
                    </a:p>
                  </a:txBody>
                  <a:tcPr/>
                </a:tc>
                <a:tc>
                  <a:txBody>
                    <a:bodyPr/>
                    <a:lstStyle/>
                    <a:p>
                      <a:pPr algn="ctr">
                        <a:buNone/>
                      </a:pPr>
                      <a:r>
                        <a:rPr lang="zh-CN" altLang="en-US" sz="2800"/>
                        <a:t>写作中</a:t>
                      </a:r>
                      <a:endParaRPr lang="zh-CN" altLang="en-US" sz="2800"/>
                    </a:p>
                  </a:txBody>
                  <a:tcPr/>
                </a:tc>
              </a:tr>
              <a:tr h="831215">
                <a:tc>
                  <a:txBody>
                    <a:bodyPr/>
                    <a:lstStyle/>
                    <a:p>
                      <a:pPr>
                        <a:buNone/>
                      </a:pPr>
                      <a:r>
                        <a:rPr lang="en-US" altLang="zh-CN" sz="4800" b="1">
                          <a:latin typeface="方正粗黑宋简体" panose="02000000000000000000" charset="-122"/>
                          <a:ea typeface="方正粗黑宋简体" panose="02000000000000000000" charset="-122"/>
                          <a:cs typeface="方正粗黑宋简体" panose="02000000000000000000" charset="-122"/>
                        </a:rPr>
                        <a:t>   </a:t>
                      </a:r>
                      <a:r>
                        <a:rPr lang="zh-CN" altLang="en-US" sz="4800" b="1">
                          <a:latin typeface="方正粗黑宋简体" panose="02000000000000000000" charset="-122"/>
                          <a:ea typeface="方正粗黑宋简体" panose="02000000000000000000" charset="-122"/>
                          <a:cs typeface="方正粗黑宋简体" panose="02000000000000000000" charset="-122"/>
                        </a:rPr>
                        <a:t>？</a:t>
                      </a:r>
                      <a:endParaRPr lang="zh-CN" altLang="en-US" sz="4800" b="1">
                        <a:latin typeface="方正粗黑宋简体" panose="02000000000000000000" charset="-122"/>
                        <a:ea typeface="方正粗黑宋简体" panose="02000000000000000000" charset="-122"/>
                        <a:cs typeface="方正粗黑宋简体" panose="02000000000000000000" charset="-122"/>
                      </a:endParaRPr>
                    </a:p>
                  </a:txBody>
                  <a:tcPr/>
                </a:tc>
                <a:tc>
                  <a:txBody>
                    <a:bodyPr/>
                    <a:lstStyle/>
                    <a:p>
                      <a:pPr>
                        <a:buNone/>
                      </a:pPr>
                      <a:r>
                        <a:rPr lang="en-US" altLang="zh-CN" sz="4800" b="1">
                          <a:latin typeface="方正粗黑宋简体" panose="02000000000000000000" charset="-122"/>
                          <a:ea typeface="方正粗黑宋简体" panose="02000000000000000000" charset="-122"/>
                          <a:cs typeface="方正粗黑宋简体" panose="02000000000000000000" charset="-122"/>
                        </a:rPr>
                        <a:t>   </a:t>
                      </a:r>
                      <a:r>
                        <a:rPr lang="zh-CN" altLang="en-US" sz="4800" b="1">
                          <a:latin typeface="方正粗黑宋简体" panose="02000000000000000000" charset="-122"/>
                          <a:ea typeface="方正粗黑宋简体" panose="02000000000000000000" charset="-122"/>
                          <a:cs typeface="方正粗黑宋简体" panose="02000000000000000000" charset="-122"/>
                        </a:rPr>
                        <a:t>？</a:t>
                      </a:r>
                      <a:endParaRPr lang="zh-CN" altLang="en-US" sz="4800" b="1">
                        <a:latin typeface="方正粗黑宋简体" panose="02000000000000000000" charset="-122"/>
                        <a:ea typeface="方正粗黑宋简体" panose="02000000000000000000" charset="-122"/>
                        <a:cs typeface="方正粗黑宋简体" panose="02000000000000000000"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0" y="-635"/>
            <a:ext cx="8515350" cy="4634230"/>
          </a:xfrm>
        </p:spPr>
        <p:txBody>
          <a:bodyPr/>
          <a:lstStyle/>
          <a:p>
            <a:endParaRPr lang="zh-CN" altLang="en-US"/>
          </a:p>
        </p:txBody>
      </p:sp>
      <p:sp>
        <p:nvSpPr>
          <p:cNvPr id="4" name="矩形 3"/>
          <p:cNvSpPr/>
          <p:nvPr/>
        </p:nvSpPr>
        <p:spPr>
          <a:xfrm>
            <a:off x="741680" y="488950"/>
            <a:ext cx="7357745" cy="1699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后面我们将看到，袁隆平对真理的发现，使他不可避免地要向国际知名权威和他们 的权威结论发起挑战，这种挑战之艰难往往使挑战者身心俱疲，落荒而去。</a:t>
            </a:r>
            <a:endParaRPr lang="zh-CN" altLang="en-US" sz="2800"/>
          </a:p>
        </p:txBody>
      </p:sp>
      <p:sp>
        <p:nvSpPr>
          <p:cNvPr id="5" name="矩形 4"/>
          <p:cNvSpPr/>
          <p:nvPr/>
        </p:nvSpPr>
        <p:spPr>
          <a:xfrm>
            <a:off x="741680" y="2433320"/>
            <a:ext cx="7357110" cy="1826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任何生命都有结束的一天，但我毫不畏惧，因为我的学生会将科学探索之路延续下去，而我们采集的种子，也许会在几百年后的某一天生根发芽，到那时，不知会完成多少人的梦想。</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活动一：温故知新    提问题</a:t>
            </a:r>
            <a:endParaRPr lang="zh-CN" altLang="en-US"/>
          </a:p>
        </p:txBody>
      </p:sp>
      <p:sp>
        <p:nvSpPr>
          <p:cNvPr id="3" name="内容占位符 2"/>
          <p:cNvSpPr>
            <a:spLocks noGrp="1"/>
          </p:cNvSpPr>
          <p:nvPr>
            <p:ph idx="1"/>
          </p:nvPr>
        </p:nvSpPr>
        <p:spPr/>
        <p:txBody>
          <a:bodyPr/>
          <a:lstStyle/>
          <a:p>
            <a:r>
              <a:rPr lang="zh-CN" altLang="en-US" sz="2800" dirty="0" smtClean="0"/>
              <a:t>假如你是文本的写作者，你翻转下，当初访谈时，你都 提出了怎样的问题？请将这些问题呈现给大家？</a:t>
            </a:r>
            <a:endParaRPr lang="zh-CN" altLang="en-US" sz="2800"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140,&quot;width&quot;:8033}"/>
</p:tagLst>
</file>

<file path=ppt/tags/tag10.xml><?xml version="1.0" encoding="utf-8"?>
<p:tagLst xmlns:p="http://schemas.openxmlformats.org/presentationml/2006/main">
  <p:tag name="KSO_WM_UNIT_PLACING_PICTURE_USER_VIEWPORT" val="{&quot;height&quot;:5140,&quot;width&quot;:9216}"/>
</p:tagLst>
</file>

<file path=ppt/tags/tag11.xml><?xml version="1.0" encoding="utf-8"?>
<p:tagLst xmlns:p="http://schemas.openxmlformats.org/presentationml/2006/main">
  <p:tag name="KSO_WM_UNIT_PLACING_PICTURE_USER_VIEWPORT" val="{&quot;height&quot;:5140,&quot;width&quot;:9216}"/>
</p:tagLst>
</file>

<file path=ppt/tags/tag12.xml><?xml version="1.0" encoding="utf-8"?>
<p:tagLst xmlns:p="http://schemas.openxmlformats.org/presentationml/2006/main">
  <p:tag name="KSO_WM_UNIT_PLACING_PICTURE_USER_VIEWPORT" val="{&quot;height&quot;:5140,&quot;width&quot;:9216}"/>
</p:tagLst>
</file>

<file path=ppt/tags/tag13.xml><?xml version="1.0" encoding="utf-8"?>
<p:tagLst xmlns:p="http://schemas.openxmlformats.org/presentationml/2006/main">
  <p:tag name="KSO_WM_UNIT_PLACING_PICTURE_USER_VIEWPORT" val="{&quot;height&quot;:5140,&quot;width&quot;:9216}"/>
</p:tagLst>
</file>

<file path=ppt/tags/tag14.xml><?xml version="1.0" encoding="utf-8"?>
<p:tagLst xmlns:p="http://schemas.openxmlformats.org/presentationml/2006/main">
  <p:tag name="KSO_WM_UNIT_PLACING_PICTURE_USER_VIEWPORT" val="{&quot;height&quot;:5140,&quot;width&quot;:9216}"/>
</p:tagLst>
</file>

<file path=ppt/tags/tag15.xml><?xml version="1.0" encoding="utf-8"?>
<p:tagLst xmlns:p="http://schemas.openxmlformats.org/presentationml/2006/main">
  <p:tag name="KSO_WM_UNIT_PLACING_PICTURE_USER_VIEWPORT" val="{&quot;height&quot;:5140,&quot;width&quot;:9216}"/>
</p:tagLst>
</file>

<file path=ppt/tags/tag16.xml><?xml version="1.0" encoding="utf-8"?>
<p:tagLst xmlns:p="http://schemas.openxmlformats.org/presentationml/2006/main">
  <p:tag name="KSO_WM_UNIT_PLACING_PICTURE_USER_VIEWPORT" val="{&quot;height&quot;:5140,&quot;width&quot;:9216}"/>
</p:tagLst>
</file>

<file path=ppt/tags/tag17.xml><?xml version="1.0" encoding="utf-8"?>
<p:tagLst xmlns:p="http://schemas.openxmlformats.org/presentationml/2006/main">
  <p:tag name="KSO_WM_UNIT_PLACING_PICTURE_USER_VIEWPORT" val="{&quot;height&quot;:5140,&quot;width&quot;:9216}"/>
</p:tagLst>
</file>

<file path=ppt/tags/tag18.xml><?xml version="1.0" encoding="utf-8"?>
<p:tagLst xmlns:p="http://schemas.openxmlformats.org/presentationml/2006/main">
  <p:tag name="KSO_WM_UNIT_PLACING_PICTURE_USER_VIEWPORT" val="{&quot;height&quot;:5140,&quot;width&quot;:9216}"/>
</p:tagLst>
</file>

<file path=ppt/tags/tag19.xml><?xml version="1.0" encoding="utf-8"?>
<p:tagLst xmlns:p="http://schemas.openxmlformats.org/presentationml/2006/main">
  <p:tag name="KSO_WM_UNIT_PLACING_PICTURE_USER_VIEWPORT" val="{&quot;height&quot;:5140,&quot;width&quot;:9216}"/>
</p:tagLst>
</file>

<file path=ppt/tags/tag2.xml><?xml version="1.0" encoding="utf-8"?>
<p:tagLst xmlns:p="http://schemas.openxmlformats.org/presentationml/2006/main">
  <p:tag name="KSO_WM_UNIT_PLACING_PICTURE_USER_VIEWPORT" val="{&quot;height&quot;:5140,&quot;width&quot;:9216}"/>
</p:tagLst>
</file>

<file path=ppt/tags/tag20.xml><?xml version="1.0" encoding="utf-8"?>
<p:tagLst xmlns:p="http://schemas.openxmlformats.org/presentationml/2006/main">
  <p:tag name="KSO_WM_UNIT_PLACING_PICTURE_USER_VIEWPORT" val="{&quot;height&quot;:5140,&quot;width&quot;:9216}"/>
</p:tagLst>
</file>

<file path=ppt/tags/tag21.xml><?xml version="1.0" encoding="utf-8"?>
<p:tagLst xmlns:p="http://schemas.openxmlformats.org/presentationml/2006/main">
  <p:tag name="KSO_WM_UNIT_PLACING_PICTURE_USER_VIEWPORT" val="{&quot;height&quot;:5140,&quot;width&quot;:9216}"/>
</p:tagLst>
</file>

<file path=ppt/tags/tag3.xml><?xml version="1.0" encoding="utf-8"?>
<p:tagLst xmlns:p="http://schemas.openxmlformats.org/presentationml/2006/main">
  <p:tag name="KSO_WM_UNIT_PLACING_PICTURE_USER_VIEWPORT" val="{&quot;height&quot;:5140,&quot;width&quot;:9216}"/>
</p:tagLst>
</file>

<file path=ppt/tags/tag4.xml><?xml version="1.0" encoding="utf-8"?>
<p:tagLst xmlns:p="http://schemas.openxmlformats.org/presentationml/2006/main">
  <p:tag name="KSO_WM_UNIT_PLACING_PICTURE_USER_VIEWPORT" val="{&quot;height&quot;:5140,&quot;width&quot;:9216}"/>
</p:tagLst>
</file>

<file path=ppt/tags/tag5.xml><?xml version="1.0" encoding="utf-8"?>
<p:tagLst xmlns:p="http://schemas.openxmlformats.org/presentationml/2006/main">
  <p:tag name="KSO_WM_UNIT_PLACING_PICTURE_USER_VIEWPORT" val="{&quot;height&quot;:5140,&quot;width&quot;:9216}"/>
</p:tagLst>
</file>

<file path=ppt/tags/tag6.xml><?xml version="1.0" encoding="utf-8"?>
<p:tagLst xmlns:p="http://schemas.openxmlformats.org/presentationml/2006/main">
  <p:tag name="KSO_WM_UNIT_PLACING_PICTURE_USER_VIEWPORT" val="{&quot;height&quot;:5140,&quot;width&quot;:9216}"/>
</p:tagLst>
</file>

<file path=ppt/tags/tag7.xml><?xml version="1.0" encoding="utf-8"?>
<p:tagLst xmlns:p="http://schemas.openxmlformats.org/presentationml/2006/main">
  <p:tag name="KSO_WM_UNIT_TABLE_BEAUTIFY" val="smartTable{98946c04-bc3f-4e5e-9cc2-881067e12579}"/>
</p:tagLst>
</file>

<file path=ppt/tags/tag8.xml><?xml version="1.0" encoding="utf-8"?>
<p:tagLst xmlns:p="http://schemas.openxmlformats.org/presentationml/2006/main">
  <p:tag name="KSO_WM_UNIT_TABLE_BEAUTIFY" val="smartTable{abf490a1-c1f9-499c-aac9-78d9405931eb}"/>
  <p:tag name="TABLE_ENDDRAG_ORIGIN_RECT" val="709*379"/>
  <p:tag name="TABLE_ENDDRAG_RECT" val="8*22*709*379"/>
</p:tagLst>
</file>

<file path=ppt/tags/tag9.xml><?xml version="1.0" encoding="utf-8"?>
<p:tagLst xmlns:p="http://schemas.openxmlformats.org/presentationml/2006/main">
  <p:tag name="KSO_WM_UNIT_PLACING_PICTURE_USER_VIEWPORT" val="{&quot;height&quot;:5140,&quot;width&quot;:92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4301</Words>
  <Application>WPS 演示</Application>
  <PresentationFormat>全屏显示(16:9)</PresentationFormat>
  <Paragraphs>187</Paragraphs>
  <Slides>29</Slides>
  <Notes>1</Notes>
  <HiddenSlides>2</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Arial</vt:lpstr>
      <vt:lpstr>宋体</vt:lpstr>
      <vt:lpstr>Wingdings</vt:lpstr>
      <vt:lpstr>楷体</vt:lpstr>
      <vt:lpstr>方正粗黑宋简体</vt:lpstr>
      <vt:lpstr>Calibri</vt:lpstr>
      <vt:lpstr>微软雅黑</vt:lpstr>
      <vt:lpstr>Arial Unicode MS</vt:lpstr>
      <vt:lpstr>Office 主题</vt:lpstr>
      <vt:lpstr>PowerPoint 演示文稿</vt:lpstr>
      <vt:lpstr>PowerPoint 演示文稿</vt:lpstr>
      <vt:lpstr>PowerPoint 演示文稿</vt:lpstr>
      <vt:lpstr>学习目标：  1.了解、记录家乡的人物，传承中华优秀文化。   2.学习撰写人物志。</vt:lpstr>
      <vt:lpstr>思考：你家乡有哪些人物值得记录呢？你会选谁？理由？</vt:lpstr>
      <vt:lpstr>PowerPoint 演示文稿</vt:lpstr>
      <vt:lpstr>思考2：怎样来记录这个人物？</vt:lpstr>
      <vt:lpstr>PowerPoint 演示文稿</vt:lpstr>
      <vt:lpstr>活动一：温故知新    提问题</vt:lpstr>
      <vt:lpstr>PowerPoint 演示文稿</vt:lpstr>
      <vt:lpstr> 方法指导2：访谈技艺 </vt:lpstr>
      <vt:lpstr>活动二：模拟访谈</vt:lpstr>
      <vt:lpstr>活动三 ：文如其人   好文字</vt:lpstr>
      <vt:lpstr>思考：人物志怎么写？</vt:lpstr>
      <vt:lpstr>交流：写作“人物志”前，你们做了哪些准备工作？</vt:lpstr>
      <vt:lpstr>PowerPoint 演示文稿</vt:lpstr>
      <vt:lpstr>人物志：</vt:lpstr>
      <vt:lpstr>分享活动：实践活动成果——人物志（人物小传）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以下是备课附加资料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User</cp:lastModifiedBy>
  <cp:revision>37</cp:revision>
  <dcterms:created xsi:type="dcterms:W3CDTF">2020-10-10T15:11:00Z</dcterms:created>
  <dcterms:modified xsi:type="dcterms:W3CDTF">2021-01-08T01:39:08Z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