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72" r:id="rId3"/>
    <p:sldId id="359" r:id="rId4"/>
    <p:sldId id="377" r:id="rId5"/>
    <p:sldId id="345" r:id="rId6"/>
    <p:sldId id="373" r:id="rId7"/>
    <p:sldId id="374" r:id="rId8"/>
    <p:sldId id="375" r:id="rId9"/>
    <p:sldId id="376" r:id="rId10"/>
    <p:sldId id="346" r:id="rId11"/>
    <p:sldId id="348" r:id="rId12"/>
    <p:sldId id="347" r:id="rId13"/>
    <p:sldId id="357" r:id="rId14"/>
    <p:sldId id="361" r:id="rId15"/>
    <p:sldId id="378" r:id="rId16"/>
    <p:sldId id="358" r:id="rId17"/>
    <p:sldId id="362" r:id="rId18"/>
    <p:sldId id="379" r:id="rId19"/>
    <p:sldId id="380" r:id="rId20"/>
    <p:sldId id="381" r:id="rId21"/>
    <p:sldId id="382" r:id="rId22"/>
    <p:sldId id="384" r:id="rId23"/>
    <p:sldId id="385" r:id="rId2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3300"/>
    <a:srgbClr val="003300"/>
    <a:srgbClr val="008000"/>
    <a:srgbClr val="66FF33"/>
    <a:srgbClr val="CC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134"/>
    <p:restoredTop sz="94660"/>
  </p:normalViewPr>
  <p:slideViewPr>
    <p:cSldViewPr showGuides="1">
      <p:cViewPr varScale="1">
        <p:scale>
          <a:sx n="71" d="100"/>
          <a:sy n="71" d="100"/>
        </p:scale>
        <p:origin x="-56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8482" name="标题 14848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48483" name="文本占位符 14848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48484" name="日期占位符 14848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8485" name="页脚占位符 14848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8486" name="灯片编号占位符 14848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microsoft.com/office/2007/relationships/media" Target="ppt/slides/ppt/slides/clipboard/slides/ppt/slides/G6JJ3.AVI" TargetMode="External"/><Relationship Id="rId1" Type="http://schemas.openxmlformats.org/officeDocument/2006/relationships/video" Target="ppt/slides/ppt/slides/clipboard/slides/ppt/slides/G6JJ3.AVI" TargetMode="Externa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microsoft.com/office/2007/relationships/media" Target="ppt/slides/ppt/slides/clipboard/slides/ppt/slides/G6JG.AVI" TargetMode="External"/><Relationship Id="rId1" Type="http://schemas.openxmlformats.org/officeDocument/2006/relationships/video" Target="ppt/slides/ppt/slides/clipboard/slides/ppt/slides/G6JG.AVI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02" name="文本框 102401"/>
          <p:cNvSpPr txBox="1"/>
          <p:nvPr/>
        </p:nvSpPr>
        <p:spPr>
          <a:xfrm>
            <a:off x="990600" y="381000"/>
            <a:ext cx="72390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5400" b="1" dirty="0">
                <a:solidFill>
                  <a:schemeClr val="folHlink"/>
                </a:solidFill>
                <a:latin typeface="Tahoma" panose="020B0604030504040204" pitchFamily="34" charset="0"/>
                <a:ea typeface="楷体_GB2312" pitchFamily="49" charset="-122"/>
              </a:rPr>
              <a:t>分子的极性</a:t>
            </a:r>
            <a:endParaRPr lang="zh-CN" altLang="en-US" sz="5400" b="1">
              <a:solidFill>
                <a:schemeClr val="folHlink"/>
              </a:solidFill>
              <a:latin typeface="Tahoma" panose="020B0604030504040204" pitchFamily="34" charset="0"/>
              <a:ea typeface="楷体_GB2312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76420" y="3493770"/>
            <a:ext cx="30962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 kern="0" noProof="0" smtClean="0">
                <a:ln>
                  <a:noFill/>
                </a:ln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清流一中</a:t>
            </a:r>
            <a:r>
              <a:rPr lang="en-US" altLang="zh-CN" sz="2800" b="1" kern="0" noProof="0" smtClean="0">
                <a:ln>
                  <a:noFill/>
                </a:ln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    </a:t>
            </a:r>
            <a:r>
              <a:rPr lang="zh-CN" altLang="en-US" sz="2800" b="1" kern="0" noProof="0" smtClean="0">
                <a:ln>
                  <a:noFill/>
                </a:ln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林建苍</a:t>
            </a:r>
            <a:endParaRPr lang="zh-CN" altLang="en-US" sz="2800" b="1" kern="0" noProof="0" smtClean="0">
              <a:ln>
                <a:noFill/>
              </a:ln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  <a:cs typeface="+mj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6498" name="文本框 106497"/>
          <p:cNvSpPr txBox="1"/>
          <p:nvPr/>
        </p:nvSpPr>
        <p:spPr>
          <a:xfrm>
            <a:off x="990600" y="195263"/>
            <a:ext cx="7239000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800" b="1" err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AB</a:t>
            </a:r>
            <a:r>
              <a:rPr lang="en-US" altLang="zh-CN" sz="4800" b="1" i="1" baseline="-25000" err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m</a:t>
            </a:r>
            <a:r>
              <a:rPr lang="zh-CN" altLang="en-US" sz="4800" b="1" dirty="0">
                <a:solidFill>
                  <a:schemeClr val="tx2"/>
                </a:solidFill>
                <a:latin typeface="Tahoma" panose="020B0604030504040204" pitchFamily="34" charset="0"/>
                <a:ea typeface="楷体_GB2312" pitchFamily="49" charset="-122"/>
              </a:rPr>
              <a:t>分子极性的判断方法</a:t>
            </a:r>
            <a:endParaRPr lang="zh-CN" altLang="en-US" sz="4800" b="1">
              <a:solidFill>
                <a:schemeClr val="tx2"/>
              </a:solidFill>
              <a:latin typeface="Tahoma" panose="020B0604030504040204" pitchFamily="34" charset="0"/>
              <a:ea typeface="楷体_GB2312" pitchFamily="49" charset="-122"/>
            </a:endParaRPr>
          </a:p>
        </p:txBody>
      </p:sp>
      <p:sp>
        <p:nvSpPr>
          <p:cNvPr id="106499" name="文本框 106498"/>
          <p:cNvSpPr txBox="1"/>
          <p:nvPr/>
        </p:nvSpPr>
        <p:spPr>
          <a:xfrm>
            <a:off x="228600" y="1147763"/>
            <a:ext cx="800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、化合价法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106500" name="文本框 106499"/>
          <p:cNvSpPr txBox="1"/>
          <p:nvPr/>
        </p:nvSpPr>
        <p:spPr>
          <a:xfrm>
            <a:off x="228600" y="1946275"/>
            <a:ext cx="85344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当中心原子的化合价的绝对值等于该元素的价电子数时，该分子为非极性分子；否则为极性分子。</a:t>
            </a:r>
            <a:endParaRPr lang="zh-CN" altLang="en-US" sz="3600" b="1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501" name="文本框 106500"/>
          <p:cNvSpPr txBox="1"/>
          <p:nvPr/>
        </p:nvSpPr>
        <p:spPr>
          <a:xfrm>
            <a:off x="393700" y="3968750"/>
            <a:ext cx="82296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Times New Roman" panose="02020603050405020304" pitchFamily="18" charset="0"/>
                <a:ea typeface="楷体_GB2312" pitchFamily="49" charset="-122"/>
              </a:rPr>
              <a:t>    </a:t>
            </a:r>
            <a:r>
              <a:rPr lang="zh-CN" altLang="en-US" sz="3600" b="1" dirty="0">
                <a:latin typeface="Times New Roman" panose="02020603050405020304" pitchFamily="18" charset="0"/>
                <a:ea typeface="楷体_GB2312" pitchFamily="49" charset="-122"/>
              </a:rPr>
              <a:t>请判断</a:t>
            </a:r>
            <a:r>
              <a:rPr lang="en-US" altLang="zh-CN" sz="3600" b="1">
                <a:latin typeface="Times New Roman" panose="02020603050405020304" pitchFamily="18" charset="0"/>
              </a:rPr>
              <a:t>PCl</a:t>
            </a:r>
            <a:r>
              <a:rPr lang="en-US" altLang="zh-CN" sz="3600" b="1" baseline="-25000">
                <a:latin typeface="Times New Roman" panose="02020603050405020304" pitchFamily="18" charset="0"/>
              </a:rPr>
              <a:t>3</a:t>
            </a:r>
            <a:r>
              <a:rPr lang="zh-CN" altLang="en-US" sz="3600" b="1" dirty="0">
                <a:latin typeface="Times New Roman" panose="02020603050405020304" pitchFamily="18" charset="0"/>
              </a:rPr>
              <a:t>、</a:t>
            </a:r>
            <a:r>
              <a:rPr lang="en-US" altLang="zh-CN" sz="3600" b="1">
                <a:latin typeface="Times New Roman" panose="02020603050405020304" pitchFamily="18" charset="0"/>
              </a:rPr>
              <a:t>CCl</a:t>
            </a:r>
            <a:r>
              <a:rPr lang="en-US" altLang="zh-CN" sz="3600" b="1" baseline="-25000">
                <a:latin typeface="Times New Roman" panose="02020603050405020304" pitchFamily="18" charset="0"/>
              </a:rPr>
              <a:t>4</a:t>
            </a:r>
            <a:r>
              <a:rPr lang="zh-CN" altLang="en-US" sz="3600" b="1" dirty="0">
                <a:latin typeface="Times New Roman" panose="02020603050405020304" pitchFamily="18" charset="0"/>
              </a:rPr>
              <a:t>、</a:t>
            </a:r>
            <a:r>
              <a:rPr lang="en-US" altLang="zh-CN" sz="3600" b="1">
                <a:latin typeface="Times New Roman" panose="02020603050405020304" pitchFamily="18" charset="0"/>
              </a:rPr>
              <a:t>CS</a:t>
            </a:r>
            <a:r>
              <a:rPr lang="en-US" altLang="zh-CN" sz="3600" b="1" baseline="-25000">
                <a:latin typeface="Times New Roman" panose="02020603050405020304" pitchFamily="18" charset="0"/>
              </a:rPr>
              <a:t>2</a:t>
            </a:r>
            <a:r>
              <a:rPr lang="zh-CN" altLang="en-US" sz="3600" b="1" dirty="0">
                <a:latin typeface="Times New Roman" panose="02020603050405020304" pitchFamily="18" charset="0"/>
              </a:rPr>
              <a:t>、</a:t>
            </a:r>
            <a:r>
              <a:rPr lang="en-US" altLang="zh-CN" sz="3600" b="1">
                <a:latin typeface="Times New Roman" panose="02020603050405020304" pitchFamily="18" charset="0"/>
              </a:rPr>
              <a:t>SO</a:t>
            </a:r>
            <a:r>
              <a:rPr lang="en-US" altLang="zh-CN" sz="3600" b="1" baseline="-25000">
                <a:latin typeface="Times New Roman" panose="02020603050405020304" pitchFamily="18" charset="0"/>
              </a:rPr>
              <a:t>2</a:t>
            </a:r>
            <a:r>
              <a:rPr lang="zh-CN" altLang="en-US" sz="3600" b="1" dirty="0">
                <a:latin typeface="Times New Roman" panose="02020603050405020304" pitchFamily="18" charset="0"/>
                <a:ea typeface="楷体_GB2312" pitchFamily="49" charset="-122"/>
              </a:rPr>
              <a:t>分子的极性。</a:t>
            </a:r>
            <a:endParaRPr lang="zh-CN" altLang="en-US" sz="36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/>
      <p:bldP spid="106500" grpId="0"/>
      <p:bldP spid="1065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4450" name="文本框 104449"/>
          <p:cNvSpPr txBox="1"/>
          <p:nvPr/>
        </p:nvSpPr>
        <p:spPr>
          <a:xfrm>
            <a:off x="990600" y="195263"/>
            <a:ext cx="7239000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800" b="1" err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AB</a:t>
            </a:r>
            <a:r>
              <a:rPr lang="en-US" altLang="zh-CN" sz="4800" b="1" i="1" baseline="-25000" err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m</a:t>
            </a:r>
            <a:r>
              <a:rPr lang="zh-CN" altLang="en-US" sz="4800" b="1" dirty="0">
                <a:solidFill>
                  <a:schemeClr val="tx2"/>
                </a:solidFill>
                <a:latin typeface="Tahoma" panose="020B0604030504040204" pitchFamily="34" charset="0"/>
                <a:ea typeface="楷体_GB2312" pitchFamily="49" charset="-122"/>
              </a:rPr>
              <a:t>分子极性的判断方法</a:t>
            </a:r>
            <a:endParaRPr lang="zh-CN" altLang="en-US" sz="4800" b="1">
              <a:solidFill>
                <a:schemeClr val="tx2"/>
              </a:solidFill>
              <a:latin typeface="Tahoma" panose="020B0604030504040204" pitchFamily="34" charset="0"/>
              <a:ea typeface="楷体_GB2312" pitchFamily="49" charset="-122"/>
            </a:endParaRPr>
          </a:p>
        </p:txBody>
      </p:sp>
      <p:sp>
        <p:nvSpPr>
          <p:cNvPr id="104451" name="文本框 104450"/>
          <p:cNvSpPr txBox="1"/>
          <p:nvPr/>
        </p:nvSpPr>
        <p:spPr>
          <a:xfrm>
            <a:off x="228600" y="1147763"/>
            <a:ext cx="800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、化合价法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104455" name="文本框 104454"/>
          <p:cNvSpPr txBox="1"/>
          <p:nvPr/>
        </p:nvSpPr>
        <p:spPr>
          <a:xfrm>
            <a:off x="304800" y="2590800"/>
            <a:ext cx="8534400" cy="283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将分子中的共价键看作作用力，不同的共价键看作不相等的作用力，运用物理上力的合成与分解，看中心原子受力是否平衡，如平衡则为非极性分子；否则为极性分子。</a:t>
            </a:r>
            <a:endParaRPr lang="zh-CN" altLang="en-US" sz="3600" b="1" dirty="0">
              <a:solidFill>
                <a:schemeClr val="hlink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4456" name="文本框 104455"/>
          <p:cNvSpPr txBox="1"/>
          <p:nvPr/>
        </p:nvSpPr>
        <p:spPr>
          <a:xfrm>
            <a:off x="228600" y="1828800"/>
            <a:ext cx="800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、物理模型法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28078" name="表格 128077"/>
          <p:cNvGraphicFramePr/>
          <p:nvPr/>
        </p:nvGraphicFramePr>
        <p:xfrm>
          <a:off x="152400" y="685800"/>
          <a:ext cx="8763000" cy="5913438"/>
        </p:xfrm>
        <a:graphic>
          <a:graphicData uri="http://schemas.openxmlformats.org/drawingml/2006/table">
            <a:tbl>
              <a:tblPr/>
              <a:tblGrid>
                <a:gridCol w="914400"/>
                <a:gridCol w="1270000"/>
                <a:gridCol w="1473200"/>
                <a:gridCol w="1447800"/>
                <a:gridCol w="1905000"/>
                <a:gridCol w="1752600"/>
              </a:tblGrid>
              <a:tr h="838200">
                <a:tc grid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ea typeface="仿宋_GB2312" pitchFamily="49" charset="-122"/>
                        </a:rPr>
                        <a:t>常见分子 </a:t>
                      </a:r>
                      <a:endParaRPr lang="zh-CN" altLang="en-US" b="1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ea typeface="仿宋_GB2312" pitchFamily="49" charset="-122"/>
                        </a:rPr>
                        <a:t>键的极性 </a:t>
                      </a:r>
                      <a:endParaRPr lang="zh-CN" altLang="en-US" b="1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ea typeface="仿宋_GB2312" pitchFamily="49" charset="-122"/>
                        </a:rPr>
                        <a:t>键角 </a:t>
                      </a:r>
                      <a:endParaRPr lang="zh-CN" altLang="en-US" b="1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ea typeface="仿宋_GB2312" pitchFamily="49" charset="-122"/>
                        </a:rPr>
                        <a:t>分子构型 </a:t>
                      </a:r>
                      <a:endParaRPr lang="zh-CN" altLang="en-US" b="1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ea typeface="仿宋_GB2312" pitchFamily="49" charset="-122"/>
                        </a:rPr>
                        <a:t>分子类型 </a:t>
                      </a:r>
                      <a:endParaRPr lang="zh-CN" altLang="en-US" b="1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endParaRPr lang="zh-CN" altLang="en-US" b="1" dirty="0">
                        <a:effectLst/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endParaRPr lang="zh-CN" altLang="en-US" b="1" dirty="0">
                        <a:effectLst/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solidFill>
                          <a:srgbClr val="FF3300"/>
                        </a:solidFill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solidFill>
                          <a:srgbClr val="FF3300"/>
                        </a:solidFill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solidFill>
                          <a:srgbClr val="FF3300"/>
                        </a:solidFill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solidFill>
                          <a:srgbClr val="FF3300"/>
                        </a:solidFill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>
                        <a:solidFill>
                          <a:srgbClr val="FF3300"/>
                        </a:solidFill>
                        <a:effectLst/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ea typeface="仿宋_GB2312" pitchFamily="49" charset="-122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8065" name="文本框 128064"/>
          <p:cNvSpPr txBox="1"/>
          <p:nvPr/>
        </p:nvSpPr>
        <p:spPr>
          <a:xfrm>
            <a:off x="457200" y="0"/>
            <a:ext cx="6400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  <a:ea typeface="仿宋_GB2312" pitchFamily="49" charset="-122"/>
              </a:rPr>
              <a:t>常见分子的构型及分子的极性</a:t>
            </a:r>
            <a:endParaRPr lang="zh-CN" altLang="en-US" sz="32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66" name="文本框 128065"/>
          <p:cNvSpPr txBox="1"/>
          <p:nvPr/>
        </p:nvSpPr>
        <p:spPr>
          <a:xfrm>
            <a:off x="179388" y="1435100"/>
            <a:ext cx="10668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仿宋_GB2312" pitchFamily="49" charset="-122"/>
              </a:rPr>
              <a:t>双原子分子</a:t>
            </a:r>
            <a:endParaRPr lang="zh-CN" altLang="en-US" sz="28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67" name="文本框 128066"/>
          <p:cNvSpPr txBox="1"/>
          <p:nvPr/>
        </p:nvSpPr>
        <p:spPr>
          <a:xfrm>
            <a:off x="1066800" y="1573213"/>
            <a:ext cx="75438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仿宋_GB2312" pitchFamily="49" charset="-122"/>
              </a:rPr>
              <a:t>H</a:t>
            </a:r>
            <a:r>
              <a:rPr lang="en-US" altLang="zh-CN" sz="2800" b="1" baseline="-30000"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r>
              <a:rPr lang="zh-CN" altLang="en-US" sz="2800" b="1" baseline="-30000">
                <a:latin typeface="Times New Roman" panose="02020603050405020304" pitchFamily="18" charset="0"/>
                <a:ea typeface="仿宋_GB2312" pitchFamily="49" charset="-122"/>
              </a:rPr>
              <a:t>、</a:t>
            </a:r>
            <a:r>
              <a:rPr lang="en-US" altLang="zh-CN" sz="2800" b="1">
                <a:latin typeface="Times New Roman" panose="02020603050405020304" pitchFamily="18" charset="0"/>
                <a:ea typeface="仿宋_GB2312" pitchFamily="49" charset="-122"/>
              </a:rPr>
              <a:t>Cl</a:t>
            </a:r>
            <a:r>
              <a:rPr lang="en-US" altLang="zh-CN" sz="2800" b="1" baseline="-30000">
                <a:latin typeface="Times New Roman" panose="02020603050405020304" pitchFamily="18" charset="0"/>
                <a:ea typeface="仿宋_GB2312" pitchFamily="49" charset="-122"/>
              </a:rPr>
              <a:t>2       </a:t>
            </a:r>
            <a:r>
              <a:rPr lang="zh-CN" altLang="en-US" sz="3200" b="1" dirty="0">
                <a:latin typeface="Times New Roman" panose="02020603050405020304" pitchFamily="18" charset="0"/>
                <a:ea typeface="仿宋_GB2312" pitchFamily="49" charset="-122"/>
              </a:rPr>
              <a:t>无          无        直线型       非极性</a:t>
            </a:r>
            <a:endParaRPr lang="zh-CN" altLang="en-US" sz="32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68" name="文本框 128067"/>
          <p:cNvSpPr txBox="1"/>
          <p:nvPr/>
        </p:nvSpPr>
        <p:spPr>
          <a:xfrm>
            <a:off x="1143000" y="2238375"/>
            <a:ext cx="7391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spcBef>
                <a:spcPct val="50000"/>
              </a:spcBef>
            </a:pPr>
            <a:r>
              <a:rPr lang="en-US" altLang="zh-CN" sz="2800" b="1" err="1">
                <a:latin typeface="Times New Roman" panose="02020603050405020304" pitchFamily="18" charset="0"/>
                <a:ea typeface="仿宋_GB2312" pitchFamily="49" charset="-122"/>
              </a:rPr>
              <a:t>HCl</a:t>
            </a:r>
            <a:r>
              <a:rPr lang="en-US" altLang="zh-CN" sz="2800" b="1">
                <a:latin typeface="Times New Roman" panose="02020603050405020304" pitchFamily="18" charset="0"/>
                <a:ea typeface="仿宋_GB2312" pitchFamily="49" charset="-122"/>
              </a:rPr>
              <a:t>         </a:t>
            </a:r>
            <a:r>
              <a:rPr lang="zh-CN" altLang="en-US" sz="3200" b="1" dirty="0">
                <a:latin typeface="Times New Roman" panose="02020603050405020304" pitchFamily="18" charset="0"/>
                <a:ea typeface="仿宋_GB2312" pitchFamily="49" charset="-122"/>
              </a:rPr>
              <a:t>有          无        直线型        极性</a:t>
            </a:r>
            <a:endParaRPr lang="zh-CN" altLang="en-US" sz="32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69" name="文本框 128068"/>
          <p:cNvSpPr txBox="1"/>
          <p:nvPr/>
        </p:nvSpPr>
        <p:spPr>
          <a:xfrm>
            <a:off x="1187450" y="3575050"/>
            <a:ext cx="75755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仿宋_GB2312" pitchFamily="49" charset="-122"/>
              </a:rPr>
              <a:t>H</a:t>
            </a:r>
            <a:r>
              <a:rPr lang="en-US" altLang="zh-CN" sz="2800" b="1" baseline="-30000"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仿宋_GB2312" pitchFamily="49" charset="-122"/>
              </a:rPr>
              <a:t>O        </a:t>
            </a:r>
            <a:r>
              <a:rPr lang="zh-CN" altLang="en-US" sz="3200" b="1" dirty="0">
                <a:latin typeface="Times New Roman" panose="02020603050405020304" pitchFamily="18" charset="0"/>
                <a:ea typeface="仿宋_GB2312" pitchFamily="49" charset="-122"/>
              </a:rPr>
              <a:t>有        </a:t>
            </a:r>
            <a:r>
              <a:rPr lang="en-US" altLang="zh-CN" sz="3200" b="1">
                <a:latin typeface="Times New Roman" panose="02020603050405020304" pitchFamily="18" charset="0"/>
                <a:ea typeface="仿宋_GB2312" pitchFamily="49" charset="-122"/>
              </a:rPr>
              <a:t>104.5</a:t>
            </a:r>
            <a:r>
              <a:rPr lang="en-US" altLang="zh-CN" sz="3200" b="1" baseline="30000">
                <a:latin typeface="Times New Roman" panose="02020603050405020304" pitchFamily="18" charset="0"/>
                <a:ea typeface="仿宋_GB2312" pitchFamily="49" charset="-122"/>
              </a:rPr>
              <a:t>0</a:t>
            </a:r>
            <a:r>
              <a:rPr lang="en-US" altLang="zh-CN" sz="3200" b="1" dirty="0">
                <a:latin typeface="Times New Roman" panose="02020603050405020304" pitchFamily="18" charset="0"/>
                <a:ea typeface="仿宋_GB2312" pitchFamily="49" charset="-122"/>
              </a:rPr>
              <a:t>     </a:t>
            </a:r>
            <a:r>
              <a:rPr lang="zh-CN" altLang="en-US" sz="3200" b="1" dirty="0">
                <a:latin typeface="Times New Roman" panose="02020603050405020304" pitchFamily="18" charset="0"/>
                <a:ea typeface="仿宋_GB2312" pitchFamily="49" charset="-122"/>
              </a:rPr>
              <a:t>折线型        极性</a:t>
            </a:r>
            <a:endParaRPr lang="zh-CN" altLang="en-US" sz="32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70" name="文本框 128069"/>
          <p:cNvSpPr txBox="1"/>
          <p:nvPr/>
        </p:nvSpPr>
        <p:spPr>
          <a:xfrm>
            <a:off x="1187450" y="2874963"/>
            <a:ext cx="76962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spcBef>
                <a:spcPct val="50000"/>
              </a:spcBef>
            </a:pPr>
            <a:r>
              <a:rPr lang="en-US" altLang="zh-CN" sz="2800" b="1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CO</a:t>
            </a:r>
            <a:r>
              <a:rPr lang="en-US" altLang="zh-CN" sz="2800" b="1" baseline="-3000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2            </a:t>
            </a:r>
            <a:r>
              <a:rPr lang="zh-CN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有         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180º      </a:t>
            </a:r>
            <a:r>
              <a:rPr lang="zh-CN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直线型        非极性</a:t>
            </a:r>
            <a:endParaRPr lang="zh-CN" altLang="en-US" sz="3200" b="1">
              <a:solidFill>
                <a:srgbClr val="000099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71" name="文本框 128070"/>
          <p:cNvSpPr txBox="1"/>
          <p:nvPr/>
        </p:nvSpPr>
        <p:spPr>
          <a:xfrm>
            <a:off x="179388" y="2730500"/>
            <a:ext cx="9144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SzPct val="60000"/>
            </a:pPr>
            <a:r>
              <a:rPr lang="zh-CN" altLang="en-US" sz="2800" b="1" dirty="0">
                <a:latin typeface="Times New Roman" panose="02020603050405020304" pitchFamily="18" charset="0"/>
                <a:ea typeface="仿宋_GB2312" pitchFamily="49" charset="-122"/>
              </a:rPr>
              <a:t>三原子分子</a:t>
            </a:r>
            <a:endParaRPr lang="zh-CN" altLang="en-US" sz="28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72" name="文本框 128071"/>
          <p:cNvSpPr txBox="1"/>
          <p:nvPr/>
        </p:nvSpPr>
        <p:spPr>
          <a:xfrm>
            <a:off x="152400" y="4157663"/>
            <a:ext cx="990600" cy="1373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SzPct val="60000"/>
            </a:pPr>
            <a:r>
              <a:rPr lang="zh-CN" altLang="en-US" sz="2800" b="1" dirty="0">
                <a:latin typeface="Times New Roman" panose="02020603050405020304" pitchFamily="18" charset="0"/>
                <a:ea typeface="仿宋_GB2312" pitchFamily="49" charset="-122"/>
              </a:rPr>
              <a:t>四原子分子</a:t>
            </a:r>
            <a:endParaRPr lang="zh-CN" altLang="en-US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73" name="文本框 128072"/>
          <p:cNvSpPr txBox="1"/>
          <p:nvPr/>
        </p:nvSpPr>
        <p:spPr>
          <a:xfrm>
            <a:off x="1196975" y="4200525"/>
            <a:ext cx="7696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仿宋_GB2312" pitchFamily="49" charset="-122"/>
              </a:rPr>
              <a:t>NH</a:t>
            </a:r>
            <a:r>
              <a:rPr lang="en-US" altLang="zh-CN" sz="2800" b="1" baseline="-30000">
                <a:latin typeface="Times New Roman" panose="02020603050405020304" pitchFamily="18" charset="0"/>
                <a:ea typeface="仿宋_GB2312" pitchFamily="49" charset="-122"/>
              </a:rPr>
              <a:t>3            </a:t>
            </a:r>
            <a:r>
              <a:rPr lang="zh-CN" altLang="en-US" sz="3200" b="1" dirty="0">
                <a:latin typeface="Times New Roman" panose="02020603050405020304" pitchFamily="18" charset="0"/>
                <a:ea typeface="仿宋_GB2312" pitchFamily="49" charset="-122"/>
              </a:rPr>
              <a:t>有        </a:t>
            </a:r>
            <a:r>
              <a:rPr lang="en-US" altLang="zh-CN" sz="3200" b="1">
                <a:latin typeface="Times New Roman" panose="02020603050405020304" pitchFamily="18" charset="0"/>
                <a:ea typeface="仿宋_GB2312" pitchFamily="49" charset="-122"/>
              </a:rPr>
              <a:t>107.3</a:t>
            </a:r>
            <a:r>
              <a:rPr lang="en-US" altLang="zh-CN" sz="3200" b="1" baseline="30000">
                <a:latin typeface="Times New Roman" panose="02020603050405020304" pitchFamily="18" charset="0"/>
                <a:ea typeface="仿宋_GB2312" pitchFamily="49" charset="-122"/>
              </a:rPr>
              <a:t>0      </a:t>
            </a:r>
            <a:r>
              <a:rPr lang="zh-CN" altLang="en-US" sz="2800" b="1" dirty="0">
                <a:latin typeface="Times New Roman" panose="02020603050405020304" pitchFamily="18" charset="0"/>
                <a:ea typeface="仿宋_GB2312" pitchFamily="49" charset="-122"/>
              </a:rPr>
              <a:t>三角锥型</a:t>
            </a:r>
            <a:r>
              <a:rPr lang="zh-CN" altLang="en-US" sz="3200" b="1" dirty="0">
                <a:latin typeface="Times New Roman" panose="02020603050405020304" pitchFamily="18" charset="0"/>
                <a:ea typeface="仿宋_GB2312" pitchFamily="49" charset="-122"/>
              </a:rPr>
              <a:t>        极性</a:t>
            </a:r>
            <a:endParaRPr lang="zh-CN" altLang="en-US" sz="32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74" name="文本框 128073"/>
          <p:cNvSpPr txBox="1"/>
          <p:nvPr/>
        </p:nvSpPr>
        <p:spPr>
          <a:xfrm>
            <a:off x="1187450" y="4983163"/>
            <a:ext cx="8001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BF</a:t>
            </a:r>
            <a:r>
              <a:rPr lang="en-US" altLang="zh-CN" sz="2800" b="1" baseline="-3000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3             </a:t>
            </a:r>
            <a:r>
              <a:rPr lang="zh-CN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有         </a:t>
            </a:r>
            <a:r>
              <a:rPr lang="en-US" altLang="zh-CN" sz="3200" b="1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120º      </a:t>
            </a:r>
            <a:r>
              <a:rPr lang="zh-CN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平面三角形  </a:t>
            </a:r>
            <a:r>
              <a:rPr lang="zh-CN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 非极性</a:t>
            </a:r>
            <a:endParaRPr lang="zh-CN" altLang="en-US" sz="3200" b="1">
              <a:solidFill>
                <a:srgbClr val="000099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75" name="文本框 128074"/>
          <p:cNvSpPr txBox="1"/>
          <p:nvPr/>
        </p:nvSpPr>
        <p:spPr>
          <a:xfrm>
            <a:off x="1219200" y="5902325"/>
            <a:ext cx="7620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spcBef>
                <a:spcPct val="50000"/>
              </a:spcBef>
            </a:pPr>
            <a:r>
              <a:rPr lang="en-US" altLang="zh-CN" sz="2800" b="1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CH</a:t>
            </a:r>
            <a:r>
              <a:rPr lang="en-US" altLang="zh-CN" sz="2800" b="1" baseline="-3000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4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        </a:t>
            </a:r>
            <a:r>
              <a:rPr lang="zh-CN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有          </a:t>
            </a:r>
            <a:r>
              <a:rPr lang="en-US" altLang="zh-CN" sz="2800" b="1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109.5</a:t>
            </a:r>
            <a:r>
              <a:rPr lang="en-US" altLang="zh-CN" sz="2800" b="1" baseline="3000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0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      </a:t>
            </a:r>
            <a:r>
              <a:rPr lang="zh-CN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仿宋_GB2312" pitchFamily="49" charset="-122"/>
              </a:rPr>
              <a:t>正四面体型    非极性</a:t>
            </a:r>
            <a:endParaRPr lang="zh-CN" altLang="en-US" sz="2800" b="1">
              <a:solidFill>
                <a:srgbClr val="000099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8076" name="文本框 128075"/>
          <p:cNvSpPr txBox="1"/>
          <p:nvPr/>
        </p:nvSpPr>
        <p:spPr>
          <a:xfrm>
            <a:off x="123825" y="5568950"/>
            <a:ext cx="1143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仿宋_GB2312" pitchFamily="49" charset="-122"/>
              </a:rPr>
              <a:t>五原子</a:t>
            </a:r>
            <a:endParaRPr lang="zh-CN" altLang="en-US" sz="28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8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8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8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8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8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8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8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8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8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8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8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8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8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65" grpId="0"/>
      <p:bldP spid="128066" grpId="0"/>
      <p:bldP spid="128067" grpId="0"/>
      <p:bldP spid="128068" grpId="0"/>
      <p:bldP spid="128069" grpId="0"/>
      <p:bldP spid="128070" grpId="0"/>
      <p:bldP spid="128071" grpId="0"/>
      <p:bldP spid="128072" grpId="0"/>
      <p:bldP spid="128073" grpId="0"/>
      <p:bldP spid="128074" grpId="0"/>
      <p:bldP spid="128075" grpId="0"/>
      <p:bldP spid="1280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64" name="矩形 143363"/>
          <p:cNvSpPr/>
          <p:nvPr/>
        </p:nvSpPr>
        <p:spPr>
          <a:xfrm>
            <a:off x="304800" y="381000"/>
            <a:ext cx="9067800" cy="7778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b="1" dirty="0">
                <a:solidFill>
                  <a:schemeClr val="tx1"/>
                </a:solidFill>
                <a:ea typeface="华文新魏" pitchFamily="2" charset="-122"/>
              </a:rPr>
              <a:t>分子的极性与物质物理性质的关系</a:t>
            </a:r>
            <a:endParaRPr lang="zh-CN" altLang="en-US" b="1" dirty="0">
              <a:solidFill>
                <a:schemeClr val="tx1"/>
              </a:solidFill>
              <a:ea typeface="华文新魏" pitchFamily="2" charset="-122"/>
            </a:endParaRPr>
          </a:p>
        </p:txBody>
      </p:sp>
      <p:sp>
        <p:nvSpPr>
          <p:cNvPr id="143365" name="矩形 143364"/>
          <p:cNvSpPr/>
          <p:nvPr/>
        </p:nvSpPr>
        <p:spPr>
          <a:xfrm>
            <a:off x="0" y="1752600"/>
            <a:ext cx="91440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buNone/>
            </a:pPr>
            <a:r>
              <a:rPr lang="en-US" altLang="zh-CN" sz="4800" b="1" dirty="0"/>
              <a:t>  </a:t>
            </a:r>
            <a:r>
              <a:rPr lang="zh-CN" altLang="en-US" sz="4800" b="1" dirty="0"/>
              <a:t>分子的极性对物质的熔点、沸点、溶解性等物理性质有显著的影响如“相似相溶规则”。</a:t>
            </a:r>
            <a:endParaRPr lang="zh-CN" altLang="en-US" sz="4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62" name="文本框 143361"/>
          <p:cNvSpPr txBox="1"/>
          <p:nvPr/>
        </p:nvSpPr>
        <p:spPr>
          <a:xfrm>
            <a:off x="287655" y="1151890"/>
            <a:ext cx="3124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</a:rPr>
              <a:t>相似相溶规则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363" name="文本框 143362"/>
          <p:cNvSpPr txBox="1"/>
          <p:nvPr/>
        </p:nvSpPr>
        <p:spPr>
          <a:xfrm>
            <a:off x="180975" y="3443288"/>
            <a:ext cx="8763000" cy="2774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思考题：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    水是极性溶剂，四氯化碳是非极性溶剂，试判断构成下列物质的分子是否是极性分子，并分析这些物质在水和四氯化碳中的溶解性。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32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   碘单质、氨气、甲烷、氟化氢</a:t>
            </a:r>
            <a:endParaRPr lang="zh-CN" altLang="en-US" sz="360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65" name="文本框 143364"/>
          <p:cNvSpPr txBox="1"/>
          <p:nvPr/>
        </p:nvSpPr>
        <p:spPr>
          <a:xfrm>
            <a:off x="381000" y="2052638"/>
            <a:ext cx="8534400" cy="10985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     </a:t>
            </a:r>
            <a:r>
              <a:rPr lang="zh-CN" altLang="en-US" sz="36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极性分子的溶质易溶于极性溶剂，非极性分子的溶质易溶于非极性溶剂中。</a:t>
            </a:r>
            <a:endParaRPr lang="zh-CN" altLang="en-US" sz="3600" b="1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3" grpId="0"/>
      <p:bldP spid="1433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9026" name="文本框 129025"/>
          <p:cNvSpPr txBox="1"/>
          <p:nvPr/>
        </p:nvSpPr>
        <p:spPr>
          <a:xfrm>
            <a:off x="6911975" y="2790825"/>
            <a:ext cx="1981200" cy="1431925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path path="rect">
              <a:fillToRect l="100000" b="100000"/>
            </a:path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rgbClr val="FF0066"/>
                </a:solidFill>
                <a:latin typeface="Arial" panose="020B0604020202020204" pitchFamily="34" charset="0"/>
                <a:ea typeface="仿宋_GB2312" pitchFamily="49" charset="-122"/>
              </a:rPr>
              <a:t>分子的极性</a:t>
            </a:r>
            <a:endParaRPr lang="zh-CN" altLang="en-US" sz="4400" b="1">
              <a:solidFill>
                <a:srgbClr val="FF0066"/>
              </a:solidFill>
              <a:latin typeface="Arial" panose="020B0604020202020204" pitchFamily="34" charset="0"/>
              <a:ea typeface="仿宋_GB2312" pitchFamily="49" charset="-122"/>
            </a:endParaRPr>
          </a:p>
        </p:txBody>
      </p:sp>
      <p:sp>
        <p:nvSpPr>
          <p:cNvPr id="129027" name="文本框 129026"/>
          <p:cNvSpPr txBox="1"/>
          <p:nvPr/>
        </p:nvSpPr>
        <p:spPr>
          <a:xfrm>
            <a:off x="2797175" y="3341688"/>
            <a:ext cx="2286000" cy="1311275"/>
          </a:xfrm>
          <a:prstGeom prst="rect">
            <a:avLst/>
          </a:prstGeom>
          <a:gradFill rotWithShape="0">
            <a:gsLst>
              <a:gs pos="0">
                <a:srgbClr val="CCFFFF">
                  <a:gamma/>
                  <a:shade val="56078"/>
                  <a:invGamma/>
                </a:srgbClr>
              </a:gs>
              <a:gs pos="100000">
                <a:srgbClr val="CCFFFF"/>
              </a:gs>
            </a:gsLst>
            <a:lin ang="27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仿宋_GB2312" pitchFamily="49" charset="-122"/>
              </a:rPr>
              <a:t>分子的空间结构</a:t>
            </a:r>
            <a:endParaRPr lang="zh-CN" altLang="en-US" sz="4000" b="1">
              <a:solidFill>
                <a:srgbClr val="FF0066"/>
              </a:solidFill>
              <a:latin typeface="Arial" panose="020B0604020202020204" pitchFamily="34" charset="0"/>
              <a:ea typeface="仿宋_GB2312" pitchFamily="49" charset="-122"/>
            </a:endParaRPr>
          </a:p>
        </p:txBody>
      </p:sp>
      <p:sp>
        <p:nvSpPr>
          <p:cNvPr id="129028" name="文本框 129027"/>
          <p:cNvSpPr txBox="1"/>
          <p:nvPr/>
        </p:nvSpPr>
        <p:spPr>
          <a:xfrm>
            <a:off x="206375" y="3494088"/>
            <a:ext cx="1219200" cy="701675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shade val="56078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66"/>
                </a:solidFill>
                <a:latin typeface="Arial" panose="020B0604020202020204" pitchFamily="34" charset="0"/>
                <a:ea typeface="仿宋_GB2312" pitchFamily="49" charset="-122"/>
              </a:rPr>
              <a:t>键角</a:t>
            </a:r>
            <a:endParaRPr lang="zh-CN" altLang="en-US" sz="4000" b="1">
              <a:solidFill>
                <a:srgbClr val="FF0066"/>
              </a:solidFill>
              <a:latin typeface="Arial" panose="020B0604020202020204" pitchFamily="34" charset="0"/>
              <a:ea typeface="仿宋_GB2312" pitchFamily="49" charset="-122"/>
            </a:endParaRPr>
          </a:p>
        </p:txBody>
      </p:sp>
      <p:grpSp>
        <p:nvGrpSpPr>
          <p:cNvPr id="129029" name="组合 129028"/>
          <p:cNvGrpSpPr/>
          <p:nvPr/>
        </p:nvGrpSpPr>
        <p:grpSpPr>
          <a:xfrm>
            <a:off x="1501775" y="3074988"/>
            <a:ext cx="1524000" cy="762000"/>
            <a:chOff x="816" y="816"/>
            <a:chExt cx="960" cy="480"/>
          </a:xfrm>
        </p:grpSpPr>
        <p:sp>
          <p:nvSpPr>
            <p:cNvPr id="129030" name="直接连接符 129029"/>
            <p:cNvSpPr/>
            <p:nvPr/>
          </p:nvSpPr>
          <p:spPr>
            <a:xfrm>
              <a:off x="816" y="1296"/>
              <a:ext cx="768" cy="0"/>
            </a:xfrm>
            <a:prstGeom prst="line">
              <a:avLst/>
            </a:prstGeom>
            <a:ln w="38100" cap="flat" cmpd="sng">
              <a:solidFill>
                <a:srgbClr val="00FF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29031" name="文本框 129030"/>
            <p:cNvSpPr txBox="1"/>
            <p:nvPr/>
          </p:nvSpPr>
          <p:spPr>
            <a:xfrm>
              <a:off x="864" y="816"/>
              <a:ext cx="91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Arial" panose="020B0604020202020204" pitchFamily="34" charset="0"/>
                  <a:ea typeface="仿宋_GB2312" pitchFamily="49" charset="-122"/>
                </a:rPr>
                <a:t>决定</a:t>
              </a:r>
              <a:endParaRPr lang="zh-CN" altLang="en-US" sz="3600" b="1">
                <a:latin typeface="Arial" panose="020B0604020202020204" pitchFamily="34" charset="0"/>
                <a:ea typeface="仿宋_GB2312" pitchFamily="49" charset="-122"/>
              </a:endParaRPr>
            </a:p>
          </p:txBody>
        </p:sp>
      </p:grpSp>
      <p:sp>
        <p:nvSpPr>
          <p:cNvPr id="129032" name="文本框 129031"/>
          <p:cNvSpPr txBox="1"/>
          <p:nvPr/>
        </p:nvSpPr>
        <p:spPr>
          <a:xfrm>
            <a:off x="2797175" y="2198688"/>
            <a:ext cx="2362200" cy="701675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仿宋_GB2312" pitchFamily="49" charset="-122"/>
              </a:rPr>
              <a:t>键的极性</a:t>
            </a:r>
            <a:endParaRPr lang="zh-CN" altLang="en-US" sz="4000" b="1">
              <a:solidFill>
                <a:srgbClr val="FF0066"/>
              </a:solidFill>
              <a:latin typeface="Arial" panose="020B0604020202020204" pitchFamily="34" charset="0"/>
              <a:ea typeface="仿宋_GB2312" pitchFamily="49" charset="-122"/>
            </a:endParaRPr>
          </a:p>
        </p:txBody>
      </p:sp>
      <p:sp>
        <p:nvSpPr>
          <p:cNvPr id="129033" name="右大括号 129032"/>
          <p:cNvSpPr/>
          <p:nvPr/>
        </p:nvSpPr>
        <p:spPr>
          <a:xfrm>
            <a:off x="5235575" y="2503488"/>
            <a:ext cx="152400" cy="1981200"/>
          </a:xfrm>
          <a:prstGeom prst="rightBrace">
            <a:avLst>
              <a:gd name="adj1" fmla="val 108333"/>
              <a:gd name="adj2" fmla="val 50963"/>
            </a:avLst>
          </a:prstGeom>
          <a:noFill/>
          <a:ln w="38100" cap="flat" cmpd="sng">
            <a:solidFill>
              <a:srgbClr val="00FF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29034" name="组合 129033"/>
          <p:cNvGrpSpPr/>
          <p:nvPr/>
        </p:nvGrpSpPr>
        <p:grpSpPr>
          <a:xfrm>
            <a:off x="5616575" y="2743200"/>
            <a:ext cx="1524000" cy="762000"/>
            <a:chOff x="816" y="816"/>
            <a:chExt cx="960" cy="480"/>
          </a:xfrm>
        </p:grpSpPr>
        <p:sp>
          <p:nvSpPr>
            <p:cNvPr id="129035" name="直接连接符 129034"/>
            <p:cNvSpPr/>
            <p:nvPr/>
          </p:nvSpPr>
          <p:spPr>
            <a:xfrm>
              <a:off x="816" y="1296"/>
              <a:ext cx="768" cy="0"/>
            </a:xfrm>
            <a:prstGeom prst="line">
              <a:avLst/>
            </a:prstGeom>
            <a:ln w="38100" cap="flat" cmpd="sng">
              <a:solidFill>
                <a:srgbClr val="00FF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29036" name="文本框 129035"/>
            <p:cNvSpPr txBox="1"/>
            <p:nvPr/>
          </p:nvSpPr>
          <p:spPr>
            <a:xfrm>
              <a:off x="864" y="816"/>
              <a:ext cx="91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Arial" panose="020B0604020202020204" pitchFamily="34" charset="0"/>
                  <a:ea typeface="仿宋_GB2312" pitchFamily="49" charset="-122"/>
                </a:rPr>
                <a:t>决定</a:t>
              </a:r>
              <a:endParaRPr lang="zh-CN" altLang="en-US" sz="3600" b="1">
                <a:latin typeface="Arial" panose="020B0604020202020204" pitchFamily="34" charset="0"/>
                <a:ea typeface="仿宋_GB2312" pitchFamily="49" charset="-122"/>
              </a:endParaRPr>
            </a:p>
          </p:txBody>
        </p:sp>
      </p:grpSp>
      <p:sp>
        <p:nvSpPr>
          <p:cNvPr id="129038" name="菱形 129037"/>
          <p:cNvSpPr/>
          <p:nvPr/>
        </p:nvSpPr>
        <p:spPr>
          <a:xfrm>
            <a:off x="287338" y="0"/>
            <a:ext cx="1584325" cy="1439863"/>
          </a:xfrm>
          <a:prstGeom prst="diamond">
            <a:avLst/>
          </a:prstGeom>
          <a:noFill/>
          <a:ln w="76200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129039" name="图片 129038" descr="167动态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15900"/>
            <a:ext cx="1079500" cy="86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9040" name="文本框 129039"/>
          <p:cNvSpPr txBox="1"/>
          <p:nvPr/>
        </p:nvSpPr>
        <p:spPr>
          <a:xfrm>
            <a:off x="1981200" y="319088"/>
            <a:ext cx="230505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5400" b="1" dirty="0">
                <a:solidFill>
                  <a:srgbClr val="FF33CC"/>
                </a:solidFill>
                <a:latin typeface="Arial" panose="020B0604020202020204" pitchFamily="34" charset="0"/>
                <a:ea typeface="华文新魏" pitchFamily="2" charset="-122"/>
              </a:rPr>
              <a:t>小结：</a:t>
            </a:r>
            <a:endParaRPr lang="zh-CN" altLang="en-US" sz="5400" b="1" dirty="0">
              <a:solidFill>
                <a:srgbClr val="FF33CC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grpSp>
        <p:nvGrpSpPr>
          <p:cNvPr id="129048" name="组合 129047"/>
          <p:cNvGrpSpPr/>
          <p:nvPr/>
        </p:nvGrpSpPr>
        <p:grpSpPr>
          <a:xfrm>
            <a:off x="180975" y="4572000"/>
            <a:ext cx="1343025" cy="1890713"/>
            <a:chOff x="114" y="2880"/>
            <a:chExt cx="846" cy="1191"/>
          </a:xfrm>
        </p:grpSpPr>
        <p:sp>
          <p:nvSpPr>
            <p:cNvPr id="129042" name="直接连接符 129041"/>
            <p:cNvSpPr/>
            <p:nvPr/>
          </p:nvSpPr>
          <p:spPr>
            <a:xfrm rot="16200000">
              <a:off x="144" y="3264"/>
              <a:ext cx="768" cy="0"/>
            </a:xfrm>
            <a:prstGeom prst="line">
              <a:avLst/>
            </a:prstGeom>
            <a:ln w="38100" cap="flat" cmpd="sng">
              <a:solidFill>
                <a:srgbClr val="00FF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29044" name="文本框 129043"/>
            <p:cNvSpPr txBox="1"/>
            <p:nvPr/>
          </p:nvSpPr>
          <p:spPr>
            <a:xfrm>
              <a:off x="362" y="3552"/>
              <a:ext cx="502" cy="5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4800" b="1" dirty="0">
                  <a:latin typeface="Tahoma" panose="020B0604030504040204" pitchFamily="34" charset="0"/>
                  <a:ea typeface="黑体" panose="02010609060101010101" pitchFamily="2" charset="-122"/>
                </a:rPr>
                <a:t>？</a:t>
              </a:r>
              <a:endParaRPr lang="zh-CN" altLang="en-US" sz="4800" b="1" dirty="0">
                <a:latin typeface="Tahoma" panose="020B060403050404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129046" name="文本框 129045"/>
            <p:cNvSpPr txBox="1"/>
            <p:nvPr/>
          </p:nvSpPr>
          <p:spPr>
            <a:xfrm>
              <a:off x="498" y="2928"/>
              <a:ext cx="462" cy="64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 wrap="none" anchor="t">
              <a:spAutoFit/>
            </a:bodyPr>
            <a:p>
              <a:r>
                <a:rPr lang="zh-CN" altLang="en-US" sz="3600" b="1" dirty="0">
                  <a:latin typeface="Tahoma" panose="020B0604030504040204" pitchFamily="34" charset="0"/>
                  <a:ea typeface="华文新魏" pitchFamily="2" charset="-122"/>
                </a:rPr>
                <a:t>判断</a:t>
              </a:r>
              <a:endParaRPr lang="zh-CN" altLang="en-US" sz="3600" b="1" dirty="0">
                <a:latin typeface="Tahoma" panose="020B0604030504040204" pitchFamily="34" charset="0"/>
                <a:ea typeface="华文新魏" pitchFamily="2" charset="-122"/>
              </a:endParaRPr>
            </a:p>
          </p:txBody>
        </p:sp>
        <p:sp>
          <p:nvSpPr>
            <p:cNvPr id="129047" name="文本框 129046"/>
            <p:cNvSpPr txBox="1"/>
            <p:nvPr/>
          </p:nvSpPr>
          <p:spPr>
            <a:xfrm>
              <a:off x="114" y="2928"/>
              <a:ext cx="462" cy="64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 wrap="none" anchor="t">
              <a:spAutoFit/>
            </a:bodyPr>
            <a:p>
              <a:r>
                <a:rPr lang="zh-CN" altLang="en-US" sz="3600" b="1" dirty="0">
                  <a:latin typeface="Tahoma" panose="020B0604030504040204" pitchFamily="34" charset="0"/>
                  <a:ea typeface="华文新魏" pitchFamily="2" charset="-122"/>
                </a:rPr>
                <a:t>解释</a:t>
              </a:r>
              <a:endParaRPr lang="zh-CN" altLang="en-US" sz="3600" b="1" dirty="0">
                <a:latin typeface="Tahoma" panose="020B0604030504040204" pitchFamily="34" charset="0"/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9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animBg="1"/>
      <p:bldP spid="129027" grpId="0" animBg="1"/>
      <p:bldP spid="129028" grpId="0" animBg="1"/>
      <p:bldP spid="1290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386" name="标题 144385"/>
          <p:cNvSpPr>
            <a:spLocks noGrp="1"/>
          </p:cNvSpPr>
          <p:nvPr>
            <p:ph type="title"/>
          </p:nvPr>
        </p:nvSpPr>
        <p:spPr>
          <a:xfrm>
            <a:off x="228600" y="639763"/>
            <a:ext cx="8610600" cy="579437"/>
          </a:xfrm>
        </p:spPr>
        <p:txBody>
          <a:bodyPr wrap="square" anchor="ctr"/>
          <a:p>
            <a:r>
              <a:rPr lang="zh-CN" altLang="en-US" sz="3200" b="1" dirty="0"/>
              <a:t>巩固练习：一、下列叙述正确的是（     ）：</a:t>
            </a:r>
            <a:endParaRPr lang="zh-CN" altLang="en-US" sz="3200" b="1" dirty="0"/>
          </a:p>
        </p:txBody>
      </p:sp>
      <p:sp>
        <p:nvSpPr>
          <p:cNvPr id="144387" name="文本占位符 144386"/>
          <p:cNvSpPr>
            <a:spLocks noGrp="1"/>
          </p:cNvSpPr>
          <p:nvPr>
            <p:ph type="body" idx="1"/>
          </p:nvPr>
        </p:nvSpPr>
        <p:spPr>
          <a:xfrm>
            <a:off x="228600" y="1400175"/>
            <a:ext cx="8305800" cy="4724400"/>
          </a:xfrm>
        </p:spPr>
        <p:txBody>
          <a:bodyPr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凡是含有极性键的分子一定是极性分子。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极性分子中一定含有极性键。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非极性分子中一定含有非极性键。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非极性分子一定不含有极性键。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极性分子一定不含有非极性键。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凡是含有极性键的一定是极性分子。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非金属元素之间一定形成共价键。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离子化合物中一定不含有共价键。</a:t>
            </a:r>
            <a:endParaRPr lang="zh-CN" altLang="en-US" b="1"/>
          </a:p>
        </p:txBody>
      </p:sp>
      <p:sp>
        <p:nvSpPr>
          <p:cNvPr id="144388" name="文本框 144387"/>
          <p:cNvSpPr txBox="1"/>
          <p:nvPr/>
        </p:nvSpPr>
        <p:spPr>
          <a:xfrm>
            <a:off x="6934200" y="609600"/>
            <a:ext cx="4730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Verdana" panose="020B0604030504040204" pitchFamily="34" charset="0"/>
              </a:rPr>
              <a:t>2</a:t>
            </a:r>
            <a:endParaRPr lang="en-US" altLang="zh-CN" sz="3200" b="1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386" name="矩形 144385"/>
          <p:cNvSpPr/>
          <p:nvPr/>
        </p:nvSpPr>
        <p:spPr>
          <a:xfrm>
            <a:off x="2514600" y="304800"/>
            <a:ext cx="4781550" cy="896938"/>
          </a:xfrm>
          <a:solidFill>
            <a:srgbClr val="FFFFFF"/>
          </a:solidFill>
          <a:ln w="9525">
            <a:noFill/>
          </a:ln>
        </p:spPr>
        <p:txBody>
          <a:bodyPr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en-US" altLang="zh-CN" sz="60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zh-CN" altLang="en-US" sz="60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手性分子</a:t>
            </a:r>
            <a:endParaRPr lang="zh-CN" altLang="en-US" sz="6000" b="1" dirty="0">
              <a:solidFill>
                <a:srgbClr val="FF3300"/>
              </a:solidFill>
              <a:latin typeface="宋体" panose="02010600030101010101" pitchFamily="2" charset="-122"/>
              <a:ea typeface="楷体_GB2312" pitchFamily="49" charset="-122"/>
            </a:endParaRPr>
          </a:p>
        </p:txBody>
      </p:sp>
      <p:grpSp>
        <p:nvGrpSpPr>
          <p:cNvPr id="144387" name="组合 144386"/>
          <p:cNvGrpSpPr/>
          <p:nvPr/>
        </p:nvGrpSpPr>
        <p:grpSpPr>
          <a:xfrm>
            <a:off x="331788" y="1554163"/>
            <a:ext cx="8507412" cy="4922837"/>
            <a:chOff x="108" y="672"/>
            <a:chExt cx="5359" cy="3101"/>
          </a:xfrm>
        </p:grpSpPr>
        <p:pic>
          <p:nvPicPr>
            <p:cNvPr id="144388" name="图片 144387" descr="T2-39左手和右手不能叠合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0" y="672"/>
              <a:ext cx="2019" cy="249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4389" name="图片 144388" descr="左右手互为镜像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640" y="720"/>
              <a:ext cx="2827" cy="249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4390" name="文本框 144389"/>
            <p:cNvSpPr txBox="1"/>
            <p:nvPr/>
          </p:nvSpPr>
          <p:spPr>
            <a:xfrm>
              <a:off x="108" y="3408"/>
              <a:ext cx="5316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200" b="1" dirty="0">
                  <a:solidFill>
                    <a:srgbClr val="FF0066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左手和右手不能重叠      左右手互为镜像</a:t>
              </a:r>
              <a:endParaRPr lang="zh-CN" altLang="en-US" sz="3200" b="1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5410" name="图片 145409" descr="T2-38互为镜像的两个分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990600"/>
            <a:ext cx="8077200" cy="4133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6434" name="文本框 146433"/>
          <p:cNvSpPr txBox="1"/>
          <p:nvPr/>
        </p:nvSpPr>
        <p:spPr>
          <a:xfrm>
            <a:off x="990600" y="381000"/>
            <a:ext cx="72390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5400" b="1" dirty="0">
                <a:solidFill>
                  <a:schemeClr val="folHlink"/>
                </a:solidFill>
                <a:latin typeface="Tahoma" panose="020B0604030504040204" pitchFamily="34" charset="0"/>
                <a:ea typeface="楷体_GB2312" pitchFamily="49" charset="-122"/>
              </a:rPr>
              <a:t>手性异构体和手性分子</a:t>
            </a:r>
            <a:endParaRPr lang="zh-CN" altLang="en-US" sz="5400" b="1" dirty="0">
              <a:solidFill>
                <a:schemeClr val="folHlink"/>
              </a:solidFill>
              <a:latin typeface="Tahoma" panose="020B0604030504040204" pitchFamily="34" charset="0"/>
              <a:ea typeface="楷体_GB2312" pitchFamily="49" charset="-122"/>
            </a:endParaRPr>
          </a:p>
        </p:txBody>
      </p:sp>
      <p:sp>
        <p:nvSpPr>
          <p:cNvPr id="146435" name="文本框 146434"/>
          <p:cNvSpPr txBox="1"/>
          <p:nvPr/>
        </p:nvSpPr>
        <p:spPr>
          <a:xfrm>
            <a:off x="42863" y="1447800"/>
            <a:ext cx="8991600" cy="283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如果一对分子，它们的组成和原子的排列方式完全相同，但如同左手和右手一样互为镜像，在三维空间里不能重叠，这对分子互称手性异构体。有手性异构体的分子称为手性分子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146436" name="文本框 146435"/>
          <p:cNvSpPr txBox="1"/>
          <p:nvPr/>
        </p:nvSpPr>
        <p:spPr>
          <a:xfrm>
            <a:off x="209550" y="4343400"/>
            <a:ext cx="8763000" cy="21971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r>
              <a:rPr lang="en-US" altLang="zh-CN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当四个不同的原子或基团连接在碳原子上时，形成的化合物存在手性异构体。其中，连接四个不同的原子或基团的碳原子称为手性碳原子。</a:t>
            </a:r>
            <a:endParaRPr lang="zh-CN" altLang="en-US" sz="36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/>
      <p:bldP spid="1464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1314" name="文本框 141313"/>
          <p:cNvSpPr txBox="1"/>
          <p:nvPr/>
        </p:nvSpPr>
        <p:spPr>
          <a:xfrm>
            <a:off x="250825" y="333375"/>
            <a:ext cx="86042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latin typeface="Times New Roman" panose="02020603050405020304" pitchFamily="18" charset="0"/>
                <a:ea typeface="仿宋_GB2312" pitchFamily="49" charset="-122"/>
              </a:rPr>
              <a:t>[</a:t>
            </a:r>
            <a:r>
              <a:rPr lang="zh-CN" altLang="en-US" sz="4000" b="1" dirty="0">
                <a:latin typeface="Times New Roman" panose="02020603050405020304" pitchFamily="18" charset="0"/>
                <a:ea typeface="仿宋_GB2312" pitchFamily="49" charset="-122"/>
              </a:rPr>
              <a:t>练习</a:t>
            </a:r>
            <a:r>
              <a:rPr lang="en-US" altLang="zh-CN" sz="4000" b="1" dirty="0">
                <a:latin typeface="Times New Roman" panose="02020603050405020304" pitchFamily="18" charset="0"/>
                <a:ea typeface="仿宋_GB2312" pitchFamily="49" charset="-122"/>
              </a:rPr>
              <a:t>]</a:t>
            </a:r>
            <a:r>
              <a:rPr lang="zh-CN" altLang="en-US" sz="4000" b="1" dirty="0">
                <a:latin typeface="Times New Roman" panose="02020603050405020304" pitchFamily="18" charset="0"/>
                <a:ea typeface="仿宋_GB2312" pitchFamily="49" charset="-122"/>
              </a:rPr>
              <a:t>指出下列物质中的共价键类型</a:t>
            </a:r>
            <a:endParaRPr lang="zh-CN" altLang="en-US" sz="4000" b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1315" name="文本框 141314"/>
          <p:cNvSpPr txBox="1"/>
          <p:nvPr/>
        </p:nvSpPr>
        <p:spPr>
          <a:xfrm>
            <a:off x="323850" y="1268413"/>
            <a:ext cx="3671888" cy="4760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1</a:t>
            </a:r>
            <a:r>
              <a:rPr lang="zh-CN" altLang="en-US" sz="3600" b="1">
                <a:latin typeface="Times New Roman" panose="02020603050405020304" pitchFamily="18" charset="0"/>
                <a:ea typeface="仿宋_GB2312" pitchFamily="49" charset="-122"/>
              </a:rPr>
              <a:t>、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O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endParaRPr lang="en-US" altLang="zh-CN" sz="3600" b="1" baseline="-25000"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2 </a:t>
            </a:r>
            <a:r>
              <a:rPr lang="zh-CN" altLang="en-US" sz="3600" b="1">
                <a:latin typeface="Times New Roman" panose="02020603050405020304" pitchFamily="18" charset="0"/>
                <a:ea typeface="仿宋_GB2312" pitchFamily="49" charset="-122"/>
              </a:rPr>
              <a:t>、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CH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4</a:t>
            </a:r>
            <a:endParaRPr lang="en-US" altLang="zh-CN" sz="3600" b="1" baseline="-25000"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3 </a:t>
            </a:r>
            <a:r>
              <a:rPr lang="zh-CN" altLang="en-US" sz="3600" b="1">
                <a:latin typeface="Times New Roman" panose="02020603050405020304" pitchFamily="18" charset="0"/>
                <a:ea typeface="仿宋_GB2312" pitchFamily="49" charset="-122"/>
              </a:rPr>
              <a:t>、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CO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endParaRPr lang="en-US" altLang="zh-CN" sz="3600" b="1"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4</a:t>
            </a:r>
            <a:r>
              <a:rPr lang="zh-CN" altLang="en-US" sz="3600" b="1">
                <a:latin typeface="Times New Roman" panose="02020603050405020304" pitchFamily="18" charset="0"/>
                <a:ea typeface="仿宋_GB2312" pitchFamily="49" charset="-122"/>
              </a:rPr>
              <a:t>、 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H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O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endParaRPr lang="en-US" altLang="zh-CN" sz="3600" b="1" baseline="-25000"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5 </a:t>
            </a:r>
            <a:r>
              <a:rPr lang="zh-CN" altLang="en-US" sz="3600" b="1">
                <a:latin typeface="Times New Roman" panose="02020603050405020304" pitchFamily="18" charset="0"/>
                <a:ea typeface="仿宋_GB2312" pitchFamily="49" charset="-122"/>
              </a:rPr>
              <a:t>、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Na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O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endParaRPr lang="en-US" altLang="zh-CN" sz="3600" b="1"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 err="1">
                <a:latin typeface="Times New Roman" panose="02020603050405020304" pitchFamily="18" charset="0"/>
                <a:ea typeface="仿宋_GB2312" pitchFamily="49" charset="-122"/>
              </a:rPr>
              <a:t>6 </a:t>
            </a:r>
            <a:r>
              <a:rPr lang="zh-CN" altLang="en-US" sz="3600" b="1" err="1">
                <a:latin typeface="Times New Roman" panose="02020603050405020304" pitchFamily="18" charset="0"/>
                <a:ea typeface="仿宋_GB2312" pitchFamily="49" charset="-122"/>
              </a:rPr>
              <a:t>、</a:t>
            </a:r>
            <a:r>
              <a:rPr lang="en-US" altLang="zh-CN" sz="3600" b="1" err="1">
                <a:latin typeface="Times New Roman" panose="02020603050405020304" pitchFamily="18" charset="0"/>
                <a:ea typeface="仿宋_GB2312" pitchFamily="49" charset="-122"/>
              </a:rPr>
              <a:t>NaOH</a:t>
            </a:r>
            <a:endParaRPr lang="en-US" altLang="zh-CN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1316" name="文本框 141315"/>
          <p:cNvSpPr txBox="1"/>
          <p:nvPr/>
        </p:nvSpPr>
        <p:spPr>
          <a:xfrm>
            <a:off x="5580063" y="1139825"/>
            <a:ext cx="24495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非极性键</a:t>
            </a:r>
            <a:endParaRPr lang="zh-CN" altLang="en-US" sz="3600" b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1317" name="任意多边形 141316"/>
          <p:cNvSpPr/>
          <p:nvPr/>
        </p:nvSpPr>
        <p:spPr>
          <a:xfrm>
            <a:off x="3348038" y="1341438"/>
            <a:ext cx="1008062" cy="360362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1318" name="任意多边形 141317"/>
          <p:cNvSpPr/>
          <p:nvPr/>
        </p:nvSpPr>
        <p:spPr>
          <a:xfrm>
            <a:off x="3348038" y="2205038"/>
            <a:ext cx="1008062" cy="360362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1319" name="文本框 141318"/>
          <p:cNvSpPr txBox="1"/>
          <p:nvPr/>
        </p:nvSpPr>
        <p:spPr>
          <a:xfrm>
            <a:off x="5580063" y="2005013"/>
            <a:ext cx="33845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极性键</a:t>
            </a:r>
            <a:endParaRPr lang="zh-CN" altLang="en-US" sz="3600" b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1320" name="任意多边形 141319"/>
          <p:cNvSpPr/>
          <p:nvPr/>
        </p:nvSpPr>
        <p:spPr>
          <a:xfrm>
            <a:off x="3348038" y="2997200"/>
            <a:ext cx="1008062" cy="360363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1321" name="文本框 141320"/>
          <p:cNvSpPr txBox="1"/>
          <p:nvPr/>
        </p:nvSpPr>
        <p:spPr>
          <a:xfrm>
            <a:off x="5580063" y="2868613"/>
            <a:ext cx="23050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极性键</a:t>
            </a:r>
            <a:endParaRPr lang="zh-CN" altLang="en-US" sz="3600" b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1322" name="任意多边形 141321"/>
          <p:cNvSpPr/>
          <p:nvPr/>
        </p:nvSpPr>
        <p:spPr>
          <a:xfrm>
            <a:off x="3203575" y="4149725"/>
            <a:ext cx="1800225" cy="360363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1323" name="文本框 141322"/>
          <p:cNvSpPr txBox="1"/>
          <p:nvPr/>
        </p:nvSpPr>
        <p:spPr>
          <a:xfrm>
            <a:off x="2843213" y="3573463"/>
            <a:ext cx="23034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(H-O-O-H)</a:t>
            </a:r>
            <a:endParaRPr lang="en-US" altLang="zh-CN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1324" name="文本框 141323"/>
          <p:cNvSpPr txBox="1"/>
          <p:nvPr/>
        </p:nvSpPr>
        <p:spPr>
          <a:xfrm>
            <a:off x="5435600" y="3883025"/>
            <a:ext cx="40322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极性键 非极性键</a:t>
            </a:r>
            <a:endParaRPr lang="zh-CN" altLang="en-US" sz="3600" b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1325" name="任意多边形 141324"/>
          <p:cNvSpPr/>
          <p:nvPr/>
        </p:nvSpPr>
        <p:spPr>
          <a:xfrm>
            <a:off x="3419475" y="4797425"/>
            <a:ext cx="1008063" cy="360363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1326" name="文本框 141325"/>
          <p:cNvSpPr txBox="1"/>
          <p:nvPr/>
        </p:nvSpPr>
        <p:spPr>
          <a:xfrm>
            <a:off x="5580063" y="4530725"/>
            <a:ext cx="28082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非极性键</a:t>
            </a:r>
            <a:endParaRPr lang="zh-CN" altLang="en-US" sz="3600" b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1327" name="文本框 141326"/>
          <p:cNvSpPr txBox="1"/>
          <p:nvPr/>
        </p:nvSpPr>
        <p:spPr>
          <a:xfrm>
            <a:off x="5724525" y="5387975"/>
            <a:ext cx="25209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极性键</a:t>
            </a:r>
            <a:endParaRPr lang="zh-CN" altLang="en-US" sz="3600" b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1328" name="任意多边形 141327"/>
          <p:cNvSpPr/>
          <p:nvPr/>
        </p:nvSpPr>
        <p:spPr>
          <a:xfrm>
            <a:off x="3419475" y="5589588"/>
            <a:ext cx="1008063" cy="360362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5" grpId="0"/>
      <p:bldP spid="141316" grpId="0"/>
      <p:bldP spid="141319" grpId="0"/>
      <p:bldP spid="141321" grpId="0"/>
      <p:bldP spid="141323" grpId="0"/>
      <p:bldP spid="141324" grpId="0"/>
      <p:bldP spid="141326" grpId="0"/>
      <p:bldP spid="1413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7458" name="文本框 147457"/>
          <p:cNvSpPr txBox="1"/>
          <p:nvPr/>
        </p:nvSpPr>
        <p:spPr>
          <a:xfrm>
            <a:off x="304800" y="1066800"/>
            <a:ext cx="8228013" cy="4238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1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．下列化合物中含有手性碳原子的是</a:t>
            </a:r>
            <a:r>
              <a:rPr lang="zh-CN" altLang="pt-BR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(       )</a:t>
            </a:r>
            <a:endParaRPr lang="zh-CN" altLang="pt-BR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pt-BR" altLang="zh-CN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pt-BR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A.CCl</a:t>
            </a:r>
            <a:r>
              <a:rPr lang="pt-BR" altLang="zh-CN" sz="3200" b="1" baseline="-25000" dirty="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pt-BR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pt-BR" altLang="zh-CN" sz="3200" b="1" baseline="-25000" dirty="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pt-BR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                B.CH</a:t>
            </a:r>
            <a:r>
              <a:rPr lang="pt-BR" altLang="zh-CN" sz="3200" b="1" baseline="-25000" dirty="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pt-BR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—CH—COOH</a:t>
            </a:r>
            <a:endParaRPr lang="pt-BR" altLang="zh-CN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pt-BR" altLang="zh-CN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pt-BR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C.CH</a:t>
            </a:r>
            <a:r>
              <a:rPr lang="pt-BR" altLang="zh-CN" sz="3200" b="1" baseline="-25000" dirty="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pt-BR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CH</a:t>
            </a:r>
            <a:r>
              <a:rPr lang="pt-BR" altLang="zh-CN" sz="3200" b="1" baseline="-25000" dirty="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pt-BR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OH      D.CH—OH</a:t>
            </a:r>
            <a:r>
              <a:rPr lang="zh-CN" altLang="en-US" sz="3200" b="1"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endParaRPr lang="zh-CN" altLang="en-US" sz="32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200" b="1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147459" name="组合 147458"/>
          <p:cNvGrpSpPr/>
          <p:nvPr/>
        </p:nvGrpSpPr>
        <p:grpSpPr>
          <a:xfrm>
            <a:off x="3886200" y="1676400"/>
            <a:ext cx="3429000" cy="3703638"/>
            <a:chOff x="2448" y="1056"/>
            <a:chExt cx="2160" cy="2333"/>
          </a:xfrm>
        </p:grpSpPr>
        <p:sp>
          <p:nvSpPr>
            <p:cNvPr id="147460" name="直接连接符 147459"/>
            <p:cNvSpPr/>
            <p:nvPr/>
          </p:nvSpPr>
          <p:spPr>
            <a:xfrm flipV="1">
              <a:off x="3360" y="1344"/>
              <a:ext cx="0" cy="28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7461" name="直接连接符 147460"/>
            <p:cNvSpPr/>
            <p:nvPr/>
          </p:nvSpPr>
          <p:spPr>
            <a:xfrm flipV="1">
              <a:off x="2592" y="2832"/>
              <a:ext cx="0" cy="28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7462" name="直接连接符 147461"/>
            <p:cNvSpPr/>
            <p:nvPr/>
          </p:nvSpPr>
          <p:spPr>
            <a:xfrm flipV="1">
              <a:off x="2592" y="2256"/>
              <a:ext cx="0" cy="28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7463" name="文本框 147462"/>
            <p:cNvSpPr txBox="1"/>
            <p:nvPr/>
          </p:nvSpPr>
          <p:spPr>
            <a:xfrm>
              <a:off x="2448" y="1920"/>
              <a:ext cx="139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pt-BR" altLang="zh-CN" sz="32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CH</a:t>
              </a:r>
              <a:r>
                <a:rPr lang="pt-BR" altLang="zh-CN" sz="3200" b="1" baseline="-250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2</a:t>
              </a:r>
              <a:r>
                <a:rPr lang="pt-BR" altLang="zh-CN" sz="32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—OH</a:t>
              </a:r>
              <a:endPara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47464" name="文本框 147463"/>
            <p:cNvSpPr txBox="1"/>
            <p:nvPr/>
          </p:nvSpPr>
          <p:spPr>
            <a:xfrm>
              <a:off x="2448" y="3024"/>
              <a:ext cx="139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pt-BR" altLang="zh-CN" sz="32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CH</a:t>
              </a:r>
              <a:r>
                <a:rPr lang="pt-BR" altLang="zh-CN" sz="3200" b="1" baseline="-250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2</a:t>
              </a:r>
              <a:r>
                <a:rPr lang="pt-BR" altLang="zh-CN" sz="32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—OH</a:t>
              </a:r>
              <a:endPara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47465" name="文本框 147464"/>
            <p:cNvSpPr txBox="1"/>
            <p:nvPr/>
          </p:nvSpPr>
          <p:spPr>
            <a:xfrm>
              <a:off x="3216" y="1056"/>
              <a:ext cx="139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pt-BR" altLang="zh-CN" sz="32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OH</a:t>
              </a:r>
              <a:endPara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sp>
        <p:nvSpPr>
          <p:cNvPr id="147466" name="椭圆 147465"/>
          <p:cNvSpPr/>
          <p:nvPr/>
        </p:nvSpPr>
        <p:spPr>
          <a:xfrm>
            <a:off x="5046663" y="2565400"/>
            <a:ext cx="504825" cy="576263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7467" name="文本框 147466"/>
          <p:cNvSpPr txBox="1"/>
          <p:nvPr/>
        </p:nvSpPr>
        <p:spPr>
          <a:xfrm>
            <a:off x="7380288" y="1052513"/>
            <a:ext cx="6492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en-US" altLang="zh-CN" sz="4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7468" name="文本框 147467"/>
          <p:cNvSpPr txBox="1"/>
          <p:nvPr/>
        </p:nvSpPr>
        <p:spPr>
          <a:xfrm>
            <a:off x="0" y="0"/>
            <a:ext cx="3429000" cy="1006475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solidFill>
                  <a:srgbClr val="FFFF00"/>
                </a:solidFill>
                <a:latin typeface="Arial" panose="020B0604020202020204" pitchFamily="34" charset="0"/>
                <a:ea typeface="楷体_GB2312" pitchFamily="49" charset="-122"/>
              </a:rPr>
              <a:t>课堂练习</a:t>
            </a:r>
            <a:endParaRPr lang="zh-CN" altLang="en-US" sz="6000" b="1" dirty="0">
              <a:solidFill>
                <a:srgbClr val="FFFF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6" grpId="0" bldLvl="0" animBg="1"/>
      <p:bldP spid="14746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9506" name="标题 149505"/>
          <p:cNvSpPr>
            <a:spLocks noGrp="1"/>
          </p:cNvSpPr>
          <p:nvPr>
            <p:ph type="title"/>
          </p:nvPr>
        </p:nvSpPr>
        <p:spPr>
          <a:xfrm>
            <a:off x="228600" y="639763"/>
            <a:ext cx="8610600" cy="579437"/>
          </a:xfrm>
        </p:spPr>
        <p:txBody>
          <a:bodyPr wrap="square" lIns="92075" tIns="46038" rIns="92075" bIns="46038" anchor="ctr"/>
          <a:p>
            <a:r>
              <a:rPr lang="zh-CN" altLang="en-US" sz="3200" b="1" dirty="0"/>
              <a:t>巩固练习：一、下列叙述正确的是（     ）：</a:t>
            </a:r>
            <a:endParaRPr lang="zh-CN" altLang="en-US" sz="3200" b="1" dirty="0"/>
          </a:p>
        </p:txBody>
      </p:sp>
      <p:sp>
        <p:nvSpPr>
          <p:cNvPr id="149507" name="文本占位符 149506"/>
          <p:cNvSpPr>
            <a:spLocks noGrp="1"/>
          </p:cNvSpPr>
          <p:nvPr>
            <p:ph type="body" idx="1"/>
          </p:nvPr>
        </p:nvSpPr>
        <p:spPr>
          <a:xfrm>
            <a:off x="228600" y="1400175"/>
            <a:ext cx="8305800" cy="4724400"/>
          </a:xfrm>
        </p:spPr>
        <p:txBody>
          <a:bodyPr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凡是含有极性键的分子一定是极性分子。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极性分子中一定含有极性键。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非极性分子中一定含有非极性键。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非极性分子一定不含有极性键。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极性分子一定不含有非极性键。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凡是含有极性键的一定是极性分子。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非金属元素之间一定形成共价键。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离子化合物中一定不含有共价键。</a:t>
            </a:r>
            <a:endParaRPr lang="zh-CN" altLang="en-US" b="1"/>
          </a:p>
        </p:txBody>
      </p:sp>
      <p:sp>
        <p:nvSpPr>
          <p:cNvPr id="149508" name="文本框 149507"/>
          <p:cNvSpPr txBox="1"/>
          <p:nvPr/>
        </p:nvSpPr>
        <p:spPr>
          <a:xfrm>
            <a:off x="6934200" y="609600"/>
            <a:ext cx="4730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Verdana" panose="020B0604030504040204" pitchFamily="34" charset="0"/>
              </a:rPr>
              <a:t>2</a:t>
            </a:r>
            <a:endParaRPr lang="en-US" altLang="zh-CN" sz="3200" b="1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0530" name="标题 150529"/>
          <p:cNvSpPr>
            <a:spLocks noGrp="1"/>
          </p:cNvSpPr>
          <p:nvPr>
            <p:ph type="title"/>
          </p:nvPr>
        </p:nvSpPr>
        <p:spPr>
          <a:xfrm>
            <a:off x="136525" y="282575"/>
            <a:ext cx="7793038" cy="592138"/>
          </a:xfrm>
        </p:spPr>
        <p:txBody>
          <a:bodyPr wrap="square" lIns="92075" tIns="46038" rIns="92075" bIns="46038" anchor="ctr"/>
          <a:p>
            <a:r>
              <a:rPr lang="zh-CN" altLang="en-US" sz="3200" b="1" dirty="0"/>
              <a:t>二、按下列要求书写有关物质的电子式</a:t>
            </a:r>
            <a:endParaRPr lang="zh-CN" altLang="en-US" sz="3200" b="1"/>
          </a:p>
        </p:txBody>
      </p:sp>
      <p:sp>
        <p:nvSpPr>
          <p:cNvPr id="150531" name="文本占位符 150530"/>
          <p:cNvSpPr>
            <a:spLocks noGrp="1"/>
          </p:cNvSpPr>
          <p:nvPr>
            <p:ph type="body" idx="1"/>
          </p:nvPr>
        </p:nvSpPr>
        <p:spPr>
          <a:xfrm>
            <a:off x="152400" y="1042988"/>
            <a:ext cx="8870950" cy="4114800"/>
          </a:xfrm>
        </p:spPr>
        <p:txBody>
          <a:bodyPr lIns="0" tIns="0" rIns="0" bIns="0"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含有离子键又含有极性键的化合物</a:t>
            </a:r>
            <a:r>
              <a:rPr lang="zh-CN" altLang="en-US" b="1" u="sng" dirty="0"/>
              <a:t>           </a:t>
            </a:r>
            <a:r>
              <a:rPr lang="zh-CN" altLang="en-US" b="1" dirty="0"/>
              <a:t>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含有离子键又含有非极性键的化合物</a:t>
            </a:r>
            <a:r>
              <a:rPr lang="zh-CN" altLang="en-US" b="1" u="sng" dirty="0"/>
              <a:t>         </a:t>
            </a:r>
            <a:r>
              <a:rPr lang="zh-CN" altLang="en-US" b="1" dirty="0"/>
              <a:t>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含有离子键又含有四个极性键的化合物</a:t>
            </a:r>
            <a:r>
              <a:rPr lang="zh-CN" altLang="en-US" b="1" u="sng" dirty="0"/>
              <a:t>      </a:t>
            </a:r>
            <a:r>
              <a:rPr lang="zh-CN" altLang="en-US" b="1" dirty="0"/>
              <a:t>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含有非极性键又含有极性键的化合物</a:t>
            </a:r>
            <a:r>
              <a:rPr lang="zh-CN" altLang="en-US" b="1" u="sng" dirty="0"/>
              <a:t>         </a:t>
            </a:r>
            <a:r>
              <a:rPr lang="zh-CN" altLang="en-US" b="1" dirty="0"/>
              <a:t>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含有极性共价双键的非极性分子</a:t>
            </a:r>
            <a:r>
              <a:rPr lang="zh-CN" altLang="en-US" b="1" u="sng" dirty="0"/>
              <a:t>              </a:t>
            </a:r>
            <a:r>
              <a:rPr lang="zh-CN" altLang="en-US" b="1" dirty="0"/>
              <a:t>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含有共价三键的非极性分子</a:t>
            </a:r>
            <a:r>
              <a:rPr lang="zh-CN" altLang="en-US" b="1" u="sng" dirty="0"/>
              <a:t>                   </a:t>
            </a:r>
            <a:r>
              <a:rPr lang="zh-CN" altLang="en-US" b="1" dirty="0"/>
              <a:t>。</a:t>
            </a:r>
            <a:endParaRPr lang="zh-CN" altLang="en-US" b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CN" altLang="en-US" b="1" dirty="0"/>
              <a:t>只含有离子键的化合物</a:t>
            </a:r>
            <a:r>
              <a:rPr lang="zh-CN" altLang="en-US" b="1" u="sng" dirty="0"/>
              <a:t>                         </a:t>
            </a:r>
            <a:r>
              <a:rPr lang="zh-CN" altLang="en-US" b="1" dirty="0"/>
              <a:t>。</a:t>
            </a:r>
            <a:endParaRPr lang="zh-CN" alt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2338" name="文本框 142337"/>
          <p:cNvSpPr txBox="1"/>
          <p:nvPr/>
        </p:nvSpPr>
        <p:spPr>
          <a:xfrm>
            <a:off x="304800" y="2149475"/>
            <a:ext cx="6172200" cy="679450"/>
          </a:xfrm>
          <a:prstGeom prst="rect">
            <a:avLst/>
          </a:prstGeom>
          <a:gradFill rotWithShape="0">
            <a:gsLst>
              <a:gs pos="0">
                <a:srgbClr val="CCFFCC">
                  <a:gamma/>
                  <a:shade val="56078"/>
                  <a:invGamma/>
                </a:srgbClr>
              </a:gs>
              <a:gs pos="100000">
                <a:srgbClr val="CCFFCC"/>
              </a:gs>
            </a:gsLst>
            <a:lin ang="5400000" scaled="1"/>
            <a:tileRect/>
          </a:gradFill>
          <a:ln w="381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bg2"/>
                </a:solidFill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zh-CN" altLang="en-US" sz="3600" b="1" dirty="0">
                <a:solidFill>
                  <a:schemeClr val="bg2"/>
                </a:solidFill>
                <a:latin typeface="Times New Roman" panose="02020603050405020304" pitchFamily="18" charset="0"/>
                <a:ea typeface="仿宋_GB2312" pitchFamily="49" charset="-122"/>
              </a:rPr>
              <a:t>、有的分子中只有非极性键</a:t>
            </a:r>
            <a:endParaRPr lang="zh-CN" altLang="en-US" sz="3600" b="1" dirty="0">
              <a:solidFill>
                <a:schemeClr val="bg2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2339" name="文本框 142338"/>
          <p:cNvSpPr txBox="1"/>
          <p:nvPr/>
        </p:nvSpPr>
        <p:spPr>
          <a:xfrm>
            <a:off x="304800" y="3140075"/>
            <a:ext cx="6096000" cy="679450"/>
          </a:xfrm>
          <a:prstGeom prst="rect">
            <a:avLst/>
          </a:prstGeom>
          <a:gradFill rotWithShape="0">
            <a:gsLst>
              <a:gs pos="0">
                <a:srgbClr val="CCFFCC">
                  <a:gamma/>
                  <a:shade val="56078"/>
                  <a:invGamma/>
                </a:srgbClr>
              </a:gs>
              <a:gs pos="100000">
                <a:srgbClr val="CCFFCC"/>
              </a:gs>
            </a:gsLst>
            <a:lin ang="5400000" scaled="1"/>
            <a:tileRect/>
          </a:gradFill>
          <a:ln w="381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bg2"/>
                </a:solidFill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r>
              <a:rPr lang="zh-CN" altLang="en-US" sz="3600" b="1" dirty="0">
                <a:solidFill>
                  <a:schemeClr val="bg2"/>
                </a:solidFill>
                <a:latin typeface="Times New Roman" panose="02020603050405020304" pitchFamily="18" charset="0"/>
                <a:ea typeface="仿宋_GB2312" pitchFamily="49" charset="-122"/>
              </a:rPr>
              <a:t>、有的分子中只有极性键</a:t>
            </a:r>
            <a:endParaRPr lang="zh-CN" altLang="en-US" sz="3600" b="1" dirty="0">
              <a:solidFill>
                <a:schemeClr val="bg2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2340" name="文本框 142339"/>
          <p:cNvSpPr txBox="1"/>
          <p:nvPr/>
        </p:nvSpPr>
        <p:spPr>
          <a:xfrm>
            <a:off x="304800" y="4206875"/>
            <a:ext cx="8839200" cy="679450"/>
          </a:xfrm>
          <a:prstGeom prst="rect">
            <a:avLst/>
          </a:prstGeom>
          <a:gradFill rotWithShape="0">
            <a:gsLst>
              <a:gs pos="0">
                <a:srgbClr val="CCFFCC">
                  <a:gamma/>
                  <a:shade val="66275"/>
                  <a:invGamma/>
                </a:srgbClr>
              </a:gs>
              <a:gs pos="100000">
                <a:srgbClr val="CCFFCC"/>
              </a:gs>
            </a:gsLst>
            <a:lin ang="5400000" scaled="1"/>
            <a:tileRect/>
          </a:gradFill>
          <a:ln w="381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bg2"/>
                </a:solidFill>
                <a:latin typeface="Times New Roman" panose="02020603050405020304" pitchFamily="18" charset="0"/>
                <a:ea typeface="仿宋_GB2312" pitchFamily="49" charset="-122"/>
              </a:rPr>
              <a:t>C</a:t>
            </a:r>
            <a:r>
              <a:rPr lang="zh-CN" altLang="en-US" sz="3600" b="1" dirty="0">
                <a:solidFill>
                  <a:schemeClr val="bg2"/>
                </a:solidFill>
                <a:latin typeface="Times New Roman" panose="02020603050405020304" pitchFamily="18" charset="0"/>
                <a:ea typeface="仿宋_GB2312" pitchFamily="49" charset="-122"/>
              </a:rPr>
              <a:t>、有的分子中既有非极性键，又有极性键</a:t>
            </a:r>
            <a:endParaRPr lang="zh-CN" altLang="en-US" sz="3600" b="1">
              <a:solidFill>
                <a:schemeClr val="bg2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42341" name="文本框 142340"/>
          <p:cNvSpPr txBox="1"/>
          <p:nvPr/>
        </p:nvSpPr>
        <p:spPr>
          <a:xfrm>
            <a:off x="304800" y="5197475"/>
            <a:ext cx="7620000" cy="679450"/>
          </a:xfrm>
          <a:prstGeom prst="rect">
            <a:avLst/>
          </a:prstGeom>
          <a:gradFill rotWithShape="0">
            <a:gsLst>
              <a:gs pos="0">
                <a:srgbClr val="CCFFCC">
                  <a:gamma/>
                  <a:shade val="56078"/>
                  <a:invGamma/>
                </a:srgbClr>
              </a:gs>
              <a:gs pos="100000">
                <a:srgbClr val="CCFFCC"/>
              </a:gs>
            </a:gsLst>
            <a:lin ang="5400000" scaled="1"/>
            <a:tileRect/>
          </a:gradFill>
          <a:ln w="381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bg2"/>
                </a:solidFill>
                <a:latin typeface="Times New Roman" panose="02020603050405020304" pitchFamily="18" charset="0"/>
                <a:ea typeface="仿宋_GB2312" pitchFamily="49" charset="-122"/>
              </a:rPr>
              <a:t>D</a:t>
            </a:r>
            <a:r>
              <a:rPr lang="zh-CN" altLang="en-US" sz="3600" b="1" dirty="0">
                <a:solidFill>
                  <a:schemeClr val="bg2"/>
                </a:solidFill>
                <a:latin typeface="Times New Roman" panose="02020603050405020304" pitchFamily="18" charset="0"/>
                <a:ea typeface="仿宋_GB2312" pitchFamily="49" charset="-122"/>
              </a:rPr>
              <a:t>、离子化合物中也可能存在共价键</a:t>
            </a:r>
            <a:endParaRPr lang="zh-CN" altLang="en-US" sz="3600" b="1" dirty="0">
              <a:solidFill>
                <a:schemeClr val="bg2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grpSp>
        <p:nvGrpSpPr>
          <p:cNvPr id="142342" name="组合 142341"/>
          <p:cNvGrpSpPr/>
          <p:nvPr/>
        </p:nvGrpSpPr>
        <p:grpSpPr>
          <a:xfrm>
            <a:off x="755650" y="404813"/>
            <a:ext cx="2808288" cy="1439862"/>
            <a:chOff x="567" y="346"/>
            <a:chExt cx="1769" cy="907"/>
          </a:xfrm>
        </p:grpSpPr>
        <p:sp>
          <p:nvSpPr>
            <p:cNvPr id="142343" name="菱形 142342"/>
            <p:cNvSpPr/>
            <p:nvPr/>
          </p:nvSpPr>
          <p:spPr>
            <a:xfrm>
              <a:off x="748" y="346"/>
              <a:ext cx="998" cy="907"/>
            </a:xfrm>
            <a:prstGeom prst="diamond">
              <a:avLst/>
            </a:prstGeom>
            <a:noFill/>
            <a:ln w="76200" cap="flat" cmpd="sng">
              <a:solidFill>
                <a:srgbClr val="00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142344" name="图片 142343" descr="167动态图标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67" y="482"/>
              <a:ext cx="680" cy="54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2345" name="文本框 142344"/>
            <p:cNvSpPr txBox="1"/>
            <p:nvPr/>
          </p:nvSpPr>
          <p:spPr>
            <a:xfrm>
              <a:off x="884" y="663"/>
              <a:ext cx="1452" cy="51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4800" b="1" dirty="0">
                  <a:solidFill>
                    <a:srgbClr val="FF33CC"/>
                  </a:solidFill>
                  <a:latin typeface="Arial" panose="020B0604020202020204" pitchFamily="34" charset="0"/>
                  <a:ea typeface="华文彩云" pitchFamily="2" charset="-122"/>
                </a:rPr>
                <a:t>小结：</a:t>
              </a:r>
              <a:endParaRPr lang="zh-CN" altLang="en-US" sz="4800" b="1" dirty="0">
                <a:solidFill>
                  <a:srgbClr val="FF33CC"/>
                </a:solidFill>
                <a:latin typeface="Arial" panose="020B0604020202020204" pitchFamily="34" charset="0"/>
                <a:ea typeface="华文彩云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 bldLvl="0" animBg="1"/>
      <p:bldP spid="142339" grpId="0" bldLvl="0" animBg="1"/>
      <p:bldP spid="142340" grpId="0" bldLvl="0" animBg="1"/>
      <p:bldP spid="14234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2402" name="文本框 102401"/>
          <p:cNvSpPr txBox="1"/>
          <p:nvPr/>
        </p:nvSpPr>
        <p:spPr>
          <a:xfrm>
            <a:off x="990600" y="381000"/>
            <a:ext cx="72390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5400" b="1" dirty="0">
                <a:solidFill>
                  <a:schemeClr val="folHlink"/>
                </a:solidFill>
                <a:latin typeface="Tahoma" panose="020B0604030504040204" pitchFamily="34" charset="0"/>
                <a:ea typeface="楷体_GB2312" pitchFamily="49" charset="-122"/>
              </a:rPr>
              <a:t>分子的极性</a:t>
            </a:r>
            <a:endParaRPr lang="zh-CN" altLang="en-US" sz="5400" b="1">
              <a:solidFill>
                <a:schemeClr val="folHlink"/>
              </a:solidFill>
              <a:latin typeface="Tahoma" panose="020B0604030504040204" pitchFamily="34" charset="0"/>
              <a:ea typeface="楷体_GB2312" pitchFamily="49" charset="-122"/>
            </a:endParaRPr>
          </a:p>
        </p:txBody>
      </p:sp>
      <p:sp>
        <p:nvSpPr>
          <p:cNvPr id="102403" name="文本框 102402"/>
          <p:cNvSpPr txBox="1"/>
          <p:nvPr/>
        </p:nvSpPr>
        <p:spPr>
          <a:xfrm>
            <a:off x="342900" y="1528763"/>
            <a:ext cx="7772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ahoma" panose="020B0604030504040204" pitchFamily="34" charset="0"/>
                <a:ea typeface="楷体_GB2312" pitchFamily="49" charset="-122"/>
              </a:rPr>
              <a:t>极性分子</a:t>
            </a:r>
            <a:endParaRPr lang="zh-CN" altLang="en-US" sz="3600" b="1">
              <a:latin typeface="Tahoma" panose="020B0604030504040204" pitchFamily="34" charset="0"/>
              <a:ea typeface="楷体_GB2312" pitchFamily="49" charset="-122"/>
            </a:endParaRPr>
          </a:p>
        </p:txBody>
      </p:sp>
      <p:sp>
        <p:nvSpPr>
          <p:cNvPr id="102405" name="文本框 102404"/>
          <p:cNvSpPr txBox="1"/>
          <p:nvPr/>
        </p:nvSpPr>
        <p:spPr>
          <a:xfrm>
            <a:off x="0" y="2209800"/>
            <a:ext cx="8915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正电荷重心和负电荷重心不相重合的分子</a:t>
            </a:r>
            <a:endParaRPr lang="zh-CN" altLang="en-US" sz="36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06" name="文本框 102405"/>
          <p:cNvSpPr txBox="1"/>
          <p:nvPr/>
        </p:nvSpPr>
        <p:spPr>
          <a:xfrm>
            <a:off x="361950" y="2995613"/>
            <a:ext cx="4038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非极性分子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102407" name="文本框 102406"/>
          <p:cNvSpPr txBox="1"/>
          <p:nvPr/>
        </p:nvSpPr>
        <p:spPr>
          <a:xfrm>
            <a:off x="-42862" y="3752850"/>
            <a:ext cx="8915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正电荷重心和负电荷重心相重合的分子</a:t>
            </a:r>
            <a:endParaRPr lang="zh-CN" altLang="en-US" sz="36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/>
      <p:bldP spid="102405" grpId="0"/>
      <p:bldP spid="102406" grpId="0"/>
      <p:bldP spid="1024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3906" name="文本框 123905"/>
          <p:cNvSpPr txBox="1"/>
          <p:nvPr/>
        </p:nvSpPr>
        <p:spPr>
          <a:xfrm>
            <a:off x="4724400" y="1633538"/>
            <a:ext cx="4419600" cy="503555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shade val="75686"/>
                  <a:invGamma/>
                </a:srgbClr>
              </a:gs>
              <a:gs pos="5000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C=O</a:t>
            </a: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键是极性键，但从分子总体而言</a:t>
            </a: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CO</a:t>
            </a:r>
            <a:r>
              <a:rPr lang="en-US" altLang="zh-CN" sz="3600" b="1" baseline="-2500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是直线型分子，两个</a:t>
            </a:r>
            <a:r>
              <a:rPr lang="en-US" altLang="zh-CN" sz="3600" b="1" dirty="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C=O</a:t>
            </a: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键是对称排列的，两键的极性互相抵消（ </a:t>
            </a: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zh-CN" altLang="en-US" sz="3600" b="1" baseline="-2500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合</a:t>
            </a:r>
            <a:r>
              <a:rPr lang="en-US" altLang="zh-CN" sz="3600" b="1" dirty="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=0</a:t>
            </a: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），</a:t>
            </a:r>
            <a:r>
              <a:rPr lang="en-US" altLang="zh-CN" sz="3600" b="1" dirty="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∴</a:t>
            </a: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  <a:ea typeface="仿宋_GB2312" pitchFamily="49" charset="-122"/>
              </a:rPr>
              <a:t>整个分子没有极性，电荷分布均匀，是非极性分子</a:t>
            </a:r>
            <a:endParaRPr lang="zh-CN" altLang="en-US" sz="3600" b="1" dirty="0">
              <a:solidFill>
                <a:schemeClr val="tx2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3907" name="燕尾形箭头 123906"/>
          <p:cNvSpPr/>
          <p:nvPr/>
        </p:nvSpPr>
        <p:spPr>
          <a:xfrm rot="5400000">
            <a:off x="2324100" y="1743075"/>
            <a:ext cx="533400" cy="457200"/>
          </a:xfrm>
          <a:prstGeom prst="notchedRightArrow">
            <a:avLst>
              <a:gd name="adj1" fmla="val 50000"/>
              <a:gd name="adj2" fmla="val 29166"/>
            </a:avLst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aphicFrame>
        <p:nvGraphicFramePr>
          <p:cNvPr id="123908" name="对象 123907"/>
          <p:cNvGraphicFramePr/>
          <p:nvPr/>
        </p:nvGraphicFramePr>
        <p:xfrm>
          <a:off x="1447800" y="2238375"/>
          <a:ext cx="23622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200150" imgH="704850" progId="Paint.Picture">
                  <p:embed/>
                </p:oleObj>
              </mc:Choice>
              <mc:Fallback>
                <p:oleObj name="" r:id="rId1" imgW="1200150" imgH="704850" progId="Paint.Pictur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>
                        <a:lum bright="12000"/>
                      </a:blip>
                      <a:stretch>
                        <a:fillRect/>
                      </a:stretch>
                    </p:blipFill>
                    <p:spPr>
                      <a:xfrm>
                        <a:off x="1447800" y="2238375"/>
                        <a:ext cx="2362200" cy="1387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927" name="组合 123926"/>
          <p:cNvGrpSpPr/>
          <p:nvPr/>
        </p:nvGrpSpPr>
        <p:grpSpPr>
          <a:xfrm>
            <a:off x="76200" y="333375"/>
            <a:ext cx="5181600" cy="1295400"/>
            <a:chOff x="240" y="432"/>
            <a:chExt cx="3264" cy="816"/>
          </a:xfrm>
        </p:grpSpPr>
        <p:grpSp>
          <p:nvGrpSpPr>
            <p:cNvPr id="123928" name="组合 123927"/>
            <p:cNvGrpSpPr/>
            <p:nvPr/>
          </p:nvGrpSpPr>
          <p:grpSpPr>
            <a:xfrm>
              <a:off x="384" y="576"/>
              <a:ext cx="624" cy="624"/>
              <a:chOff x="384" y="576"/>
              <a:chExt cx="624" cy="624"/>
            </a:xfrm>
          </p:grpSpPr>
          <p:sp>
            <p:nvSpPr>
              <p:cNvPr id="123929" name="椭圆 123928"/>
              <p:cNvSpPr/>
              <p:nvPr/>
            </p:nvSpPr>
            <p:spPr>
              <a:xfrm>
                <a:off x="384" y="576"/>
                <a:ext cx="624" cy="624"/>
              </a:xfrm>
              <a:prstGeom prst="ellipse">
                <a:avLst/>
              </a:prstGeom>
              <a:gradFill rotWithShape="0">
                <a:gsLst>
                  <a:gs pos="0">
                    <a:srgbClr val="CC00CC"/>
                  </a:gs>
                  <a:gs pos="100000">
                    <a:srgbClr val="CC00CC">
                      <a:gamma/>
                      <a:shade val="36078"/>
                      <a:invGamma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3930" name="文本框 123929"/>
              <p:cNvSpPr txBox="1"/>
              <p:nvPr/>
            </p:nvSpPr>
            <p:spPr>
              <a:xfrm>
                <a:off x="528" y="672"/>
                <a:ext cx="384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latin typeface="Times New Roman" panose="02020603050405020304" pitchFamily="18" charset="0"/>
                    <a:ea typeface="仿宋_GB2312" pitchFamily="49" charset="-122"/>
                  </a:rPr>
                  <a:t>O</a:t>
                </a:r>
                <a:endParaRPr lang="en-US" altLang="zh-CN" sz="3600" b="1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sp>
          <p:nvSpPr>
            <p:cNvPr id="123931" name="椭圆 123930"/>
            <p:cNvSpPr/>
            <p:nvPr/>
          </p:nvSpPr>
          <p:spPr>
            <a:xfrm>
              <a:off x="528" y="432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32" name="椭圆 123931"/>
            <p:cNvSpPr/>
            <p:nvPr/>
          </p:nvSpPr>
          <p:spPr>
            <a:xfrm>
              <a:off x="720" y="432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33" name="椭圆 123932"/>
            <p:cNvSpPr/>
            <p:nvPr/>
          </p:nvSpPr>
          <p:spPr>
            <a:xfrm>
              <a:off x="240" y="672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34" name="椭圆 123933"/>
            <p:cNvSpPr/>
            <p:nvPr/>
          </p:nvSpPr>
          <p:spPr>
            <a:xfrm>
              <a:off x="1104" y="672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grpSp>
          <p:nvGrpSpPr>
            <p:cNvPr id="123935" name="组合 123934"/>
            <p:cNvGrpSpPr/>
            <p:nvPr/>
          </p:nvGrpSpPr>
          <p:grpSpPr>
            <a:xfrm>
              <a:off x="2688" y="576"/>
              <a:ext cx="624" cy="624"/>
              <a:chOff x="2688" y="576"/>
              <a:chExt cx="624" cy="624"/>
            </a:xfrm>
          </p:grpSpPr>
          <p:sp>
            <p:nvSpPr>
              <p:cNvPr id="123936" name="椭圆 123935"/>
              <p:cNvSpPr/>
              <p:nvPr/>
            </p:nvSpPr>
            <p:spPr>
              <a:xfrm>
                <a:off x="2688" y="576"/>
                <a:ext cx="624" cy="624"/>
              </a:xfrm>
              <a:prstGeom prst="ellipse">
                <a:avLst/>
              </a:prstGeom>
              <a:gradFill rotWithShape="0">
                <a:gsLst>
                  <a:gs pos="0">
                    <a:srgbClr val="CC00CC"/>
                  </a:gs>
                  <a:gs pos="100000">
                    <a:srgbClr val="CC00CC">
                      <a:gamma/>
                      <a:shade val="36078"/>
                      <a:invGamma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3937" name="文本框 123936"/>
              <p:cNvSpPr txBox="1"/>
              <p:nvPr/>
            </p:nvSpPr>
            <p:spPr>
              <a:xfrm>
                <a:off x="2832" y="672"/>
                <a:ext cx="384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latin typeface="Times New Roman" panose="02020603050405020304" pitchFamily="18" charset="0"/>
                    <a:ea typeface="仿宋_GB2312" pitchFamily="49" charset="-122"/>
                  </a:rPr>
                  <a:t>O</a:t>
                </a:r>
                <a:endParaRPr lang="en-US" altLang="zh-CN" sz="3600" b="1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sp>
          <p:nvSpPr>
            <p:cNvPr id="123938" name="椭圆 123937"/>
            <p:cNvSpPr/>
            <p:nvPr/>
          </p:nvSpPr>
          <p:spPr>
            <a:xfrm>
              <a:off x="2832" y="432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39" name="椭圆 123938"/>
            <p:cNvSpPr/>
            <p:nvPr/>
          </p:nvSpPr>
          <p:spPr>
            <a:xfrm>
              <a:off x="3024" y="432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40" name="椭圆 123939"/>
            <p:cNvSpPr/>
            <p:nvPr/>
          </p:nvSpPr>
          <p:spPr>
            <a:xfrm>
              <a:off x="2448" y="672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41" name="椭圆 123940"/>
            <p:cNvSpPr/>
            <p:nvPr/>
          </p:nvSpPr>
          <p:spPr>
            <a:xfrm>
              <a:off x="2448" y="864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42" name="椭圆 123941"/>
            <p:cNvSpPr/>
            <p:nvPr/>
          </p:nvSpPr>
          <p:spPr>
            <a:xfrm>
              <a:off x="3408" y="672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43" name="椭圆 123942"/>
            <p:cNvSpPr/>
            <p:nvPr/>
          </p:nvSpPr>
          <p:spPr>
            <a:xfrm>
              <a:off x="2304" y="672"/>
              <a:ext cx="96" cy="96"/>
            </a:xfrm>
            <a:prstGeom prst="ellipse">
              <a:avLst/>
            </a:prstGeom>
            <a:solidFill>
              <a:srgbClr val="FF6600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44" name="椭圆 123943"/>
            <p:cNvSpPr/>
            <p:nvPr/>
          </p:nvSpPr>
          <p:spPr>
            <a:xfrm>
              <a:off x="2304" y="864"/>
              <a:ext cx="96" cy="96"/>
            </a:xfrm>
            <a:prstGeom prst="ellipse">
              <a:avLst/>
            </a:prstGeom>
            <a:solidFill>
              <a:srgbClr val="FF6600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45" name="椭圆 123944"/>
            <p:cNvSpPr/>
            <p:nvPr/>
          </p:nvSpPr>
          <p:spPr>
            <a:xfrm>
              <a:off x="1248" y="672"/>
              <a:ext cx="96" cy="96"/>
            </a:xfrm>
            <a:prstGeom prst="ellipse">
              <a:avLst/>
            </a:prstGeom>
            <a:solidFill>
              <a:srgbClr val="FF6600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46" name="椭圆 123945"/>
            <p:cNvSpPr/>
            <p:nvPr/>
          </p:nvSpPr>
          <p:spPr>
            <a:xfrm>
              <a:off x="1248" y="912"/>
              <a:ext cx="96" cy="96"/>
            </a:xfrm>
            <a:prstGeom prst="ellipse">
              <a:avLst/>
            </a:prstGeom>
            <a:solidFill>
              <a:srgbClr val="FF6600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grpSp>
          <p:nvGrpSpPr>
            <p:cNvPr id="123947" name="组合 123946"/>
            <p:cNvGrpSpPr/>
            <p:nvPr/>
          </p:nvGrpSpPr>
          <p:grpSpPr>
            <a:xfrm>
              <a:off x="1440" y="480"/>
              <a:ext cx="768" cy="768"/>
              <a:chOff x="1392" y="816"/>
              <a:chExt cx="768" cy="768"/>
            </a:xfrm>
          </p:grpSpPr>
          <p:sp>
            <p:nvSpPr>
              <p:cNvPr id="123948" name="椭圆 123947"/>
              <p:cNvSpPr/>
              <p:nvPr/>
            </p:nvSpPr>
            <p:spPr>
              <a:xfrm>
                <a:off x="1392" y="816"/>
                <a:ext cx="768" cy="768"/>
              </a:xfrm>
              <a:prstGeom prst="ellipse">
                <a:avLst/>
              </a:prstGeom>
              <a:gradFill rotWithShape="0">
                <a:gsLst>
                  <a:gs pos="0">
                    <a:srgbClr val="FF9966"/>
                  </a:gs>
                  <a:gs pos="100000">
                    <a:srgbClr val="FF9966">
                      <a:gamma/>
                      <a:shade val="36078"/>
                      <a:invGamma/>
                    </a:srgbClr>
                  </a:gs>
                </a:gsLst>
                <a:lin ang="5400000" scaled="1"/>
                <a:tileRect/>
              </a:gradFill>
              <a:ln w="9525" cap="flat" cmpd="sng">
                <a:solidFill>
                  <a:srgbClr val="FF99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3949" name="文本框 123948"/>
              <p:cNvSpPr txBox="1"/>
              <p:nvPr/>
            </p:nvSpPr>
            <p:spPr>
              <a:xfrm>
                <a:off x="1632" y="1008"/>
                <a:ext cx="288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latin typeface="Times New Roman" panose="02020603050405020304" pitchFamily="18" charset="0"/>
                    <a:ea typeface="仿宋_GB2312" pitchFamily="49" charset="-122"/>
                  </a:rPr>
                  <a:t>C</a:t>
                </a:r>
                <a:endParaRPr lang="en-US" altLang="zh-CN" sz="3600" b="1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sp>
          <p:nvSpPr>
            <p:cNvPr id="123950" name="椭圆 123949"/>
            <p:cNvSpPr/>
            <p:nvPr/>
          </p:nvSpPr>
          <p:spPr>
            <a:xfrm>
              <a:off x="3408" y="864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51" name="椭圆 123950"/>
            <p:cNvSpPr/>
            <p:nvPr/>
          </p:nvSpPr>
          <p:spPr>
            <a:xfrm>
              <a:off x="240" y="864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3952" name="椭圆 123951"/>
            <p:cNvSpPr/>
            <p:nvPr/>
          </p:nvSpPr>
          <p:spPr>
            <a:xfrm>
              <a:off x="1104" y="912"/>
              <a:ext cx="96" cy="96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FF99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600" b="1" dirty="0">
                <a:solidFill>
                  <a:srgbClr val="FF99FF"/>
                </a:solidFill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</p:grp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3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4930" name="组合 124929"/>
          <p:cNvGrpSpPr/>
          <p:nvPr/>
        </p:nvGrpSpPr>
        <p:grpSpPr>
          <a:xfrm>
            <a:off x="533400" y="0"/>
            <a:ext cx="2895600" cy="2851150"/>
            <a:chOff x="336" y="0"/>
            <a:chExt cx="1824" cy="1796"/>
          </a:xfrm>
        </p:grpSpPr>
        <p:grpSp>
          <p:nvGrpSpPr>
            <p:cNvPr id="124931" name="组合 124930"/>
            <p:cNvGrpSpPr/>
            <p:nvPr/>
          </p:nvGrpSpPr>
          <p:grpSpPr>
            <a:xfrm>
              <a:off x="336" y="528"/>
              <a:ext cx="480" cy="404"/>
              <a:chOff x="336" y="528"/>
              <a:chExt cx="480" cy="404"/>
            </a:xfrm>
          </p:grpSpPr>
          <p:sp>
            <p:nvSpPr>
              <p:cNvPr id="124932" name="椭圆 124931"/>
              <p:cNvSpPr/>
              <p:nvPr/>
            </p:nvSpPr>
            <p:spPr>
              <a:xfrm>
                <a:off x="432" y="528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56078"/>
                      <a:invGamma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4933" name="文本框 124932"/>
              <p:cNvSpPr txBox="1"/>
              <p:nvPr/>
            </p:nvSpPr>
            <p:spPr>
              <a:xfrm flipV="1">
                <a:off x="336" y="528"/>
                <a:ext cx="43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solidFill>
                      <a:srgbClr val="FF0066"/>
                    </a:solidFill>
                    <a:latin typeface="Times New Roman" panose="02020603050405020304" pitchFamily="18" charset="0"/>
                    <a:ea typeface="仿宋_GB2312" pitchFamily="49" charset="-122"/>
                  </a:rPr>
                  <a:t>H</a:t>
                </a:r>
                <a:endParaRPr lang="en-US" altLang="zh-CN" sz="3600" b="1">
                  <a:solidFill>
                    <a:srgbClr val="FF0066"/>
                  </a:solidFill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sp>
          <p:nvSpPr>
            <p:cNvPr id="124934" name="椭圆 124933"/>
            <p:cNvSpPr/>
            <p:nvPr/>
          </p:nvSpPr>
          <p:spPr>
            <a:xfrm>
              <a:off x="1056" y="288"/>
              <a:ext cx="912" cy="864"/>
            </a:xfrm>
            <a:prstGeom prst="ellipse">
              <a:avLst/>
            </a:prstGeom>
            <a:gradFill rotWithShape="0">
              <a:gsLst>
                <a:gs pos="0">
                  <a:srgbClr val="CC00CC"/>
                </a:gs>
                <a:gs pos="100000">
                  <a:srgbClr val="CC00CC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35" name="文本框 124934"/>
            <p:cNvSpPr txBox="1"/>
            <p:nvPr/>
          </p:nvSpPr>
          <p:spPr>
            <a:xfrm>
              <a:off x="1344" y="528"/>
              <a:ext cx="56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  <a:ea typeface="仿宋_GB2312" pitchFamily="49" charset="-122"/>
                </a:rPr>
                <a:t>O</a:t>
              </a:r>
              <a:endParaRPr lang="en-US" altLang="zh-CN" sz="3600" b="1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grpSp>
          <p:nvGrpSpPr>
            <p:cNvPr id="124936" name="组合 124935"/>
            <p:cNvGrpSpPr/>
            <p:nvPr/>
          </p:nvGrpSpPr>
          <p:grpSpPr>
            <a:xfrm>
              <a:off x="1296" y="1392"/>
              <a:ext cx="480" cy="404"/>
              <a:chOff x="336" y="528"/>
              <a:chExt cx="480" cy="404"/>
            </a:xfrm>
          </p:grpSpPr>
          <p:sp>
            <p:nvSpPr>
              <p:cNvPr id="124937" name="椭圆 124936"/>
              <p:cNvSpPr/>
              <p:nvPr/>
            </p:nvSpPr>
            <p:spPr>
              <a:xfrm>
                <a:off x="432" y="528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56078"/>
                      <a:invGamma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4938" name="文本框 124937"/>
              <p:cNvSpPr txBox="1"/>
              <p:nvPr/>
            </p:nvSpPr>
            <p:spPr>
              <a:xfrm flipV="1">
                <a:off x="336" y="528"/>
                <a:ext cx="43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solidFill>
                      <a:srgbClr val="FF0066"/>
                    </a:solidFill>
                    <a:latin typeface="Times New Roman" panose="02020603050405020304" pitchFamily="18" charset="0"/>
                    <a:ea typeface="仿宋_GB2312" pitchFamily="49" charset="-122"/>
                  </a:rPr>
                  <a:t>H</a:t>
                </a:r>
                <a:endParaRPr lang="en-US" altLang="zh-CN" sz="3600" b="1">
                  <a:solidFill>
                    <a:srgbClr val="FF0066"/>
                  </a:solidFill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sp>
          <p:nvSpPr>
            <p:cNvPr id="124939" name="椭圆 124938"/>
            <p:cNvSpPr/>
            <p:nvPr/>
          </p:nvSpPr>
          <p:spPr>
            <a:xfrm>
              <a:off x="864" y="576"/>
              <a:ext cx="144" cy="144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40" name="椭圆 124939"/>
            <p:cNvSpPr/>
            <p:nvPr/>
          </p:nvSpPr>
          <p:spPr>
            <a:xfrm>
              <a:off x="1344" y="1200"/>
              <a:ext cx="144" cy="144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41" name="椭圆 124940"/>
            <p:cNvSpPr/>
            <p:nvPr/>
          </p:nvSpPr>
          <p:spPr>
            <a:xfrm>
              <a:off x="1584" y="1200"/>
              <a:ext cx="144" cy="144"/>
            </a:xfrm>
            <a:prstGeom prst="ellipse">
              <a:avLst/>
            </a:prstGeom>
            <a:solidFill>
              <a:srgbClr val="FF33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42" name="椭圆 124941"/>
            <p:cNvSpPr/>
            <p:nvPr/>
          </p:nvSpPr>
          <p:spPr>
            <a:xfrm>
              <a:off x="864" y="768"/>
              <a:ext cx="144" cy="144"/>
            </a:xfrm>
            <a:prstGeom prst="ellipse">
              <a:avLst/>
            </a:prstGeom>
            <a:solidFill>
              <a:srgbClr val="FF33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43" name="椭圆 124942"/>
            <p:cNvSpPr/>
            <p:nvPr/>
          </p:nvSpPr>
          <p:spPr>
            <a:xfrm>
              <a:off x="2016" y="816"/>
              <a:ext cx="144" cy="144"/>
            </a:xfrm>
            <a:prstGeom prst="ellipse">
              <a:avLst/>
            </a:prstGeom>
            <a:solidFill>
              <a:srgbClr val="FF33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44" name="椭圆 124943"/>
            <p:cNvSpPr/>
            <p:nvPr/>
          </p:nvSpPr>
          <p:spPr>
            <a:xfrm>
              <a:off x="2016" y="576"/>
              <a:ext cx="144" cy="144"/>
            </a:xfrm>
            <a:prstGeom prst="ellipse">
              <a:avLst/>
            </a:prstGeom>
            <a:solidFill>
              <a:srgbClr val="FF33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45" name="椭圆 124944"/>
            <p:cNvSpPr/>
            <p:nvPr/>
          </p:nvSpPr>
          <p:spPr>
            <a:xfrm>
              <a:off x="1536" y="0"/>
              <a:ext cx="144" cy="144"/>
            </a:xfrm>
            <a:prstGeom prst="ellipse">
              <a:avLst/>
            </a:prstGeom>
            <a:solidFill>
              <a:srgbClr val="FF33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46" name="椭圆 124945"/>
            <p:cNvSpPr/>
            <p:nvPr/>
          </p:nvSpPr>
          <p:spPr>
            <a:xfrm>
              <a:off x="1248" y="0"/>
              <a:ext cx="144" cy="144"/>
            </a:xfrm>
            <a:prstGeom prst="ellipse">
              <a:avLst/>
            </a:prstGeom>
            <a:solidFill>
              <a:srgbClr val="FF33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24947" name="燕尾形箭头 124946"/>
          <p:cNvSpPr/>
          <p:nvPr/>
        </p:nvSpPr>
        <p:spPr>
          <a:xfrm>
            <a:off x="4038600" y="381000"/>
            <a:ext cx="1447800" cy="457200"/>
          </a:xfrm>
          <a:prstGeom prst="notchedRightArrow">
            <a:avLst>
              <a:gd name="adj1" fmla="val 50000"/>
              <a:gd name="adj2" fmla="val 79166"/>
            </a:avLst>
          </a:prstGeom>
          <a:solidFill>
            <a:srgbClr val="66FF66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4948" name="燕尾形箭头 124947"/>
          <p:cNvSpPr/>
          <p:nvPr/>
        </p:nvSpPr>
        <p:spPr>
          <a:xfrm rot="5400000">
            <a:off x="6934200" y="1447800"/>
            <a:ext cx="609600" cy="4572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66FF66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4949" name="下弧形箭头 124948"/>
          <p:cNvSpPr/>
          <p:nvPr/>
        </p:nvSpPr>
        <p:spPr>
          <a:xfrm>
            <a:off x="6934200" y="5270500"/>
            <a:ext cx="838200" cy="381000"/>
          </a:xfrm>
          <a:prstGeom prst="curvedUpArrow">
            <a:avLst>
              <a:gd name="adj1" fmla="val 2039"/>
              <a:gd name="adj2" fmla="val 45304"/>
              <a:gd name="adj3" fmla="val 33333"/>
            </a:avLst>
          </a:prstGeom>
          <a:solidFill>
            <a:srgbClr val="FFFF66"/>
          </a:solidFill>
          <a:ln w="38100" cap="flat" cmpd="sng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4950" name="文本框 124949"/>
          <p:cNvSpPr txBox="1"/>
          <p:nvPr/>
        </p:nvSpPr>
        <p:spPr>
          <a:xfrm>
            <a:off x="6629400" y="5803900"/>
            <a:ext cx="190341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  <a:ea typeface="仿宋_GB2312" pitchFamily="49" charset="-122"/>
              </a:rPr>
              <a:t>104º30</a:t>
            </a:r>
            <a:r>
              <a:rPr lang="zh-CN" altLang="en-US" sz="3200" b="1" baseline="30000">
                <a:latin typeface="Times New Roman" panose="02020603050405020304" pitchFamily="18" charset="0"/>
                <a:ea typeface="仿宋_GB2312" pitchFamily="49" charset="-122"/>
              </a:rPr>
              <a:t>＇</a:t>
            </a:r>
            <a:endParaRPr lang="zh-CN" altLang="en-US" sz="3200" b="1" baseline="3000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grpSp>
        <p:nvGrpSpPr>
          <p:cNvPr id="124951" name="组合 124950"/>
          <p:cNvGrpSpPr/>
          <p:nvPr/>
        </p:nvGrpSpPr>
        <p:grpSpPr>
          <a:xfrm>
            <a:off x="6096000" y="4584700"/>
            <a:ext cx="2590800" cy="1524000"/>
            <a:chOff x="2832" y="1248"/>
            <a:chExt cx="1632" cy="960"/>
          </a:xfrm>
        </p:grpSpPr>
        <p:sp>
          <p:nvSpPr>
            <p:cNvPr id="124952" name="椭圆 124951"/>
            <p:cNvSpPr/>
            <p:nvPr/>
          </p:nvSpPr>
          <p:spPr>
            <a:xfrm>
              <a:off x="3360" y="1248"/>
              <a:ext cx="528" cy="528"/>
            </a:xfrm>
            <a:prstGeom prst="ellipse">
              <a:avLst/>
            </a:prstGeom>
            <a:gradFill rotWithShape="0">
              <a:gsLst>
                <a:gs pos="0">
                  <a:srgbClr val="CC00CC"/>
                </a:gs>
                <a:gs pos="100000">
                  <a:srgbClr val="CC00CC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53" name="椭圆 124952"/>
            <p:cNvSpPr/>
            <p:nvPr/>
          </p:nvSpPr>
          <p:spPr>
            <a:xfrm>
              <a:off x="2832" y="2016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54" name="椭圆 124953"/>
            <p:cNvSpPr/>
            <p:nvPr/>
          </p:nvSpPr>
          <p:spPr>
            <a:xfrm>
              <a:off x="4272" y="2016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55" name="直接连接符 124954"/>
            <p:cNvSpPr/>
            <p:nvPr/>
          </p:nvSpPr>
          <p:spPr>
            <a:xfrm>
              <a:off x="3360" y="1584"/>
              <a:ext cx="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4956" name="直接连接符 124955"/>
            <p:cNvSpPr/>
            <p:nvPr/>
          </p:nvSpPr>
          <p:spPr>
            <a:xfrm rot="4560000" flipH="1">
              <a:off x="3824" y="1645"/>
              <a:ext cx="480" cy="384"/>
            </a:xfrm>
            <a:prstGeom prst="line">
              <a:avLst/>
            </a:prstGeom>
            <a:ln w="76200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4957" name="直接连接符 124956"/>
            <p:cNvSpPr/>
            <p:nvPr/>
          </p:nvSpPr>
          <p:spPr>
            <a:xfrm rot="4560000">
              <a:off x="3023" y="1579"/>
              <a:ext cx="267" cy="480"/>
            </a:xfrm>
            <a:prstGeom prst="line">
              <a:avLst/>
            </a:prstGeom>
            <a:ln w="76200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24958" name="直接连接符 124957"/>
          <p:cNvSpPr/>
          <p:nvPr/>
        </p:nvSpPr>
        <p:spPr>
          <a:xfrm flipV="1">
            <a:off x="5943600" y="4203700"/>
            <a:ext cx="1371600" cy="1219200"/>
          </a:xfrm>
          <a:prstGeom prst="line">
            <a:avLst/>
          </a:prstGeom>
          <a:ln w="38100" cap="flat" cmpd="sng">
            <a:solidFill>
              <a:srgbClr val="00FF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4959" name="直接连接符 124958"/>
          <p:cNvSpPr/>
          <p:nvPr/>
        </p:nvSpPr>
        <p:spPr>
          <a:xfrm flipH="1" flipV="1">
            <a:off x="7315200" y="4203700"/>
            <a:ext cx="1600200" cy="1295400"/>
          </a:xfrm>
          <a:prstGeom prst="line">
            <a:avLst/>
          </a:prstGeom>
          <a:ln w="38100" cap="flat" cmpd="sng">
            <a:solidFill>
              <a:srgbClr val="00FF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4960" name="直接连接符 124959"/>
          <p:cNvSpPr/>
          <p:nvPr/>
        </p:nvSpPr>
        <p:spPr>
          <a:xfrm flipH="1" flipV="1">
            <a:off x="7308850" y="2565400"/>
            <a:ext cx="6350" cy="1638300"/>
          </a:xfrm>
          <a:prstGeom prst="line">
            <a:avLst/>
          </a:prstGeom>
          <a:ln w="38100" cap="flat" cmpd="sng">
            <a:solidFill>
              <a:srgbClr val="00FF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4961" name="文本框 124960"/>
          <p:cNvSpPr txBox="1"/>
          <p:nvPr/>
        </p:nvSpPr>
        <p:spPr>
          <a:xfrm>
            <a:off x="5638800" y="4508500"/>
            <a:ext cx="914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1</a:t>
            </a:r>
            <a:endParaRPr lang="en-US" altLang="zh-CN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4962" name="文本框 124961"/>
          <p:cNvSpPr txBox="1"/>
          <p:nvPr/>
        </p:nvSpPr>
        <p:spPr>
          <a:xfrm>
            <a:off x="8382000" y="4584700"/>
            <a:ext cx="762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endParaRPr lang="en-US" altLang="zh-CN" sz="3600" b="1" baseline="-2500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4963" name="文本框 124962"/>
          <p:cNvSpPr txBox="1"/>
          <p:nvPr/>
        </p:nvSpPr>
        <p:spPr>
          <a:xfrm>
            <a:off x="6659563" y="1989138"/>
            <a:ext cx="1600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zh-CN" altLang="en-US" sz="3600" b="1" baseline="-25000">
                <a:latin typeface="Times New Roman" panose="02020603050405020304" pitchFamily="18" charset="0"/>
                <a:ea typeface="仿宋_GB2312" pitchFamily="49" charset="-122"/>
              </a:rPr>
              <a:t>合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≠0</a:t>
            </a:r>
            <a:endParaRPr lang="en-US" altLang="zh-CN" sz="3600" b="1" baseline="-2500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4964" name="文本框 124963"/>
          <p:cNvSpPr txBox="1"/>
          <p:nvPr/>
        </p:nvSpPr>
        <p:spPr>
          <a:xfrm>
            <a:off x="180975" y="3136900"/>
            <a:ext cx="5254625" cy="3387725"/>
          </a:xfrm>
          <a:prstGeom prst="rect">
            <a:avLst/>
          </a:prstGeom>
          <a:gradFill rotWithShape="0">
            <a:gsLst>
              <a:gs pos="0">
                <a:srgbClr val="CCFFCC">
                  <a:gamma/>
                  <a:shade val="56078"/>
                  <a:invGamma/>
                </a:srgbClr>
              </a:gs>
              <a:gs pos="100000">
                <a:srgbClr val="CCFFCC"/>
              </a:gs>
            </a:gsLst>
            <a:lin ang="189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Times New Roman" panose="02020603050405020304" pitchFamily="18" charset="0"/>
                <a:ea typeface="仿宋_GB2312" pitchFamily="49" charset="-122"/>
              </a:rPr>
              <a:t>O-H</a:t>
            </a: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键是极性键，共用电子对偏</a:t>
            </a:r>
            <a:r>
              <a:rPr lang="en-US" altLang="zh-CN" sz="3600" b="1" dirty="0">
                <a:latin typeface="Times New Roman" panose="02020603050405020304" pitchFamily="18" charset="0"/>
                <a:ea typeface="仿宋_GB2312" pitchFamily="49" charset="-122"/>
              </a:rPr>
              <a:t>O</a:t>
            </a: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原子，由于分子是折线型构型，两个</a:t>
            </a:r>
            <a:r>
              <a:rPr lang="en-US" altLang="zh-CN" sz="3600" b="1" dirty="0">
                <a:latin typeface="Times New Roman" panose="02020603050405020304" pitchFamily="18" charset="0"/>
                <a:ea typeface="仿宋_GB2312" pitchFamily="49" charset="-122"/>
              </a:rPr>
              <a:t>O-H</a:t>
            </a: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键的极性不能抵消（ 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zh-CN" altLang="en-US" sz="3600" b="1" baseline="-25000">
                <a:latin typeface="Times New Roman" panose="02020603050405020304" pitchFamily="18" charset="0"/>
                <a:ea typeface="仿宋_GB2312" pitchFamily="49" charset="-122"/>
              </a:rPr>
              <a:t>合</a:t>
            </a:r>
            <a:r>
              <a:rPr lang="en-US" altLang="zh-CN" sz="3600" b="1" dirty="0">
                <a:latin typeface="Times New Roman" panose="02020603050405020304" pitchFamily="18" charset="0"/>
                <a:ea typeface="仿宋_GB2312" pitchFamily="49" charset="-122"/>
              </a:rPr>
              <a:t>≠0</a:t>
            </a: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），</a:t>
            </a:r>
            <a:r>
              <a:rPr lang="en-US" altLang="zh-CN" sz="3600" b="1" dirty="0">
                <a:latin typeface="Times New Roman" panose="02020603050405020304" pitchFamily="18" charset="0"/>
                <a:ea typeface="仿宋_GB2312" pitchFamily="49" charset="-122"/>
              </a:rPr>
              <a:t>∴</a:t>
            </a: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整个分子电荷分布不均匀，是极性分子</a:t>
            </a:r>
            <a:endParaRPr lang="zh-CN" altLang="en-US" sz="3600" b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grpSp>
        <p:nvGrpSpPr>
          <p:cNvPr id="124965" name="组合 124964"/>
          <p:cNvGrpSpPr/>
          <p:nvPr/>
        </p:nvGrpSpPr>
        <p:grpSpPr>
          <a:xfrm>
            <a:off x="6096000" y="0"/>
            <a:ext cx="2066925" cy="1146175"/>
            <a:chOff x="3648" y="0"/>
            <a:chExt cx="1302" cy="722"/>
          </a:xfrm>
        </p:grpSpPr>
        <p:sp>
          <p:nvSpPr>
            <p:cNvPr id="124966" name="椭圆 124965"/>
            <p:cNvSpPr/>
            <p:nvPr/>
          </p:nvSpPr>
          <p:spPr>
            <a:xfrm>
              <a:off x="3840" y="0"/>
              <a:ext cx="912" cy="720"/>
            </a:xfrm>
            <a:prstGeom prst="ellipse">
              <a:avLst/>
            </a:prstGeom>
            <a:gradFill rotWithShape="0">
              <a:gsLst>
                <a:gs pos="0">
                  <a:srgbClr val="CC00CC"/>
                </a:gs>
                <a:gs pos="100000">
                  <a:srgbClr val="CC00CC">
                    <a:gamma/>
                    <a:shade val="56078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67" name="椭圆 124966"/>
            <p:cNvSpPr/>
            <p:nvPr/>
          </p:nvSpPr>
          <p:spPr>
            <a:xfrm rot="6240000">
              <a:off x="3674" y="310"/>
              <a:ext cx="386" cy="438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56078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68" name="椭圆 124967"/>
            <p:cNvSpPr/>
            <p:nvPr/>
          </p:nvSpPr>
          <p:spPr>
            <a:xfrm rot="4560000">
              <a:off x="4538" y="310"/>
              <a:ext cx="386" cy="438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56078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2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4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4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4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4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4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4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4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4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4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4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24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50" grpId="0"/>
      <p:bldP spid="124961" grpId="0"/>
      <p:bldP spid="124962" grpId="0"/>
      <p:bldP spid="124963" grpId="0"/>
      <p:bldP spid="124964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5954" name="组合 125953"/>
          <p:cNvGrpSpPr/>
          <p:nvPr/>
        </p:nvGrpSpPr>
        <p:grpSpPr>
          <a:xfrm>
            <a:off x="990600" y="0"/>
            <a:ext cx="3505200" cy="2514600"/>
            <a:chOff x="624" y="0"/>
            <a:chExt cx="2208" cy="1584"/>
          </a:xfrm>
        </p:grpSpPr>
        <p:sp>
          <p:nvSpPr>
            <p:cNvPr id="125955" name="椭圆 125954"/>
            <p:cNvSpPr/>
            <p:nvPr/>
          </p:nvSpPr>
          <p:spPr>
            <a:xfrm>
              <a:off x="1392" y="624"/>
              <a:ext cx="768" cy="768"/>
            </a:xfrm>
            <a:prstGeom prst="ellipse">
              <a:avLst/>
            </a:prstGeom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36078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25956" name="组合 125955"/>
            <p:cNvGrpSpPr/>
            <p:nvPr/>
          </p:nvGrpSpPr>
          <p:grpSpPr>
            <a:xfrm>
              <a:off x="624" y="816"/>
              <a:ext cx="480" cy="404"/>
              <a:chOff x="336" y="528"/>
              <a:chExt cx="480" cy="404"/>
            </a:xfrm>
          </p:grpSpPr>
          <p:sp>
            <p:nvSpPr>
              <p:cNvPr id="125957" name="椭圆 125956"/>
              <p:cNvSpPr/>
              <p:nvPr/>
            </p:nvSpPr>
            <p:spPr>
              <a:xfrm>
                <a:off x="432" y="528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56078"/>
                      <a:invGamma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5958" name="文本框 125957"/>
              <p:cNvSpPr txBox="1"/>
              <p:nvPr/>
            </p:nvSpPr>
            <p:spPr>
              <a:xfrm flipV="1">
                <a:off x="336" y="528"/>
                <a:ext cx="43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>
                    <a:solidFill>
                      <a:srgbClr val="FF0066"/>
                    </a:solidFill>
                    <a:latin typeface="Times New Roman" panose="02020603050405020304" pitchFamily="18" charset="0"/>
                    <a:ea typeface="仿宋_GB2312" pitchFamily="49" charset="-122"/>
                  </a:rPr>
                  <a:t>H</a:t>
                </a:r>
                <a:endParaRPr lang="en-US" altLang="zh-CN" sz="3600">
                  <a:solidFill>
                    <a:srgbClr val="FF0066"/>
                  </a:solidFill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grpSp>
          <p:nvGrpSpPr>
            <p:cNvPr id="125959" name="组合 125958"/>
            <p:cNvGrpSpPr/>
            <p:nvPr/>
          </p:nvGrpSpPr>
          <p:grpSpPr>
            <a:xfrm>
              <a:off x="1440" y="0"/>
              <a:ext cx="480" cy="404"/>
              <a:chOff x="336" y="528"/>
              <a:chExt cx="480" cy="404"/>
            </a:xfrm>
          </p:grpSpPr>
          <p:sp>
            <p:nvSpPr>
              <p:cNvPr id="125960" name="椭圆 125959"/>
              <p:cNvSpPr/>
              <p:nvPr/>
            </p:nvSpPr>
            <p:spPr>
              <a:xfrm>
                <a:off x="432" y="528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56078"/>
                      <a:invGamma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5961" name="文本框 125960"/>
              <p:cNvSpPr txBox="1"/>
              <p:nvPr/>
            </p:nvSpPr>
            <p:spPr>
              <a:xfrm flipV="1">
                <a:off x="336" y="528"/>
                <a:ext cx="43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>
                    <a:solidFill>
                      <a:srgbClr val="FF0066"/>
                    </a:solidFill>
                    <a:latin typeface="Times New Roman" panose="02020603050405020304" pitchFamily="18" charset="0"/>
                    <a:ea typeface="仿宋_GB2312" pitchFamily="49" charset="-122"/>
                  </a:rPr>
                  <a:t>H</a:t>
                </a:r>
                <a:endParaRPr lang="en-US" altLang="zh-CN" sz="3600">
                  <a:solidFill>
                    <a:srgbClr val="FF0066"/>
                  </a:solidFill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grpSp>
          <p:nvGrpSpPr>
            <p:cNvPr id="125962" name="组合 125961"/>
            <p:cNvGrpSpPr/>
            <p:nvPr/>
          </p:nvGrpSpPr>
          <p:grpSpPr>
            <a:xfrm>
              <a:off x="2352" y="816"/>
              <a:ext cx="480" cy="404"/>
              <a:chOff x="336" y="528"/>
              <a:chExt cx="480" cy="404"/>
            </a:xfrm>
          </p:grpSpPr>
          <p:sp>
            <p:nvSpPr>
              <p:cNvPr id="125963" name="椭圆 125962"/>
              <p:cNvSpPr/>
              <p:nvPr/>
            </p:nvSpPr>
            <p:spPr>
              <a:xfrm>
                <a:off x="432" y="528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56078"/>
                      <a:invGamma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5964" name="文本框 125963"/>
              <p:cNvSpPr txBox="1"/>
              <p:nvPr/>
            </p:nvSpPr>
            <p:spPr>
              <a:xfrm flipV="1">
                <a:off x="336" y="528"/>
                <a:ext cx="43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>
                    <a:solidFill>
                      <a:srgbClr val="FF0066"/>
                    </a:solidFill>
                    <a:latin typeface="Times New Roman" panose="02020603050405020304" pitchFamily="18" charset="0"/>
                    <a:ea typeface="仿宋_GB2312" pitchFamily="49" charset="-122"/>
                  </a:rPr>
                  <a:t>H</a:t>
                </a:r>
                <a:endParaRPr lang="en-US" altLang="zh-CN" sz="3600">
                  <a:solidFill>
                    <a:srgbClr val="FF0066"/>
                  </a:solidFill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sp>
          <p:nvSpPr>
            <p:cNvPr id="125965" name="文本框 125964"/>
            <p:cNvSpPr txBox="1"/>
            <p:nvPr/>
          </p:nvSpPr>
          <p:spPr>
            <a:xfrm>
              <a:off x="1584" y="816"/>
              <a:ext cx="33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>
                  <a:latin typeface="Times New Roman" panose="02020603050405020304" pitchFamily="18" charset="0"/>
                  <a:ea typeface="仿宋_GB2312" pitchFamily="49" charset="-122"/>
                </a:rPr>
                <a:t>N</a:t>
              </a:r>
              <a:endParaRPr lang="en-US" altLang="zh-CN" sz="3600">
                <a:latin typeface="Times New Roman" panose="02020603050405020304" pitchFamily="18" charset="0"/>
                <a:ea typeface="仿宋_GB2312" pitchFamily="49" charset="-122"/>
              </a:endParaRPr>
            </a:p>
          </p:txBody>
        </p:sp>
        <p:sp>
          <p:nvSpPr>
            <p:cNvPr id="125966" name="椭圆 125965"/>
            <p:cNvSpPr/>
            <p:nvPr/>
          </p:nvSpPr>
          <p:spPr>
            <a:xfrm>
              <a:off x="1152" y="864"/>
              <a:ext cx="144" cy="144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67" name="椭圆 125966"/>
            <p:cNvSpPr/>
            <p:nvPr/>
          </p:nvSpPr>
          <p:spPr>
            <a:xfrm>
              <a:off x="2208" y="864"/>
              <a:ext cx="144" cy="144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68" name="椭圆 125967"/>
            <p:cNvSpPr/>
            <p:nvPr/>
          </p:nvSpPr>
          <p:spPr>
            <a:xfrm>
              <a:off x="1536" y="432"/>
              <a:ext cx="144" cy="144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69" name="椭圆 125968"/>
            <p:cNvSpPr/>
            <p:nvPr/>
          </p:nvSpPr>
          <p:spPr>
            <a:xfrm>
              <a:off x="1776" y="432"/>
              <a:ext cx="144" cy="144"/>
            </a:xfrm>
            <a:prstGeom prst="ellipse">
              <a:avLst/>
            </a:prstGeom>
            <a:solidFill>
              <a:srgbClr val="0000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70" name="椭圆 125969"/>
            <p:cNvSpPr/>
            <p:nvPr/>
          </p:nvSpPr>
          <p:spPr>
            <a:xfrm>
              <a:off x="1776" y="1440"/>
              <a:ext cx="144" cy="144"/>
            </a:xfrm>
            <a:prstGeom prst="ellipse">
              <a:avLst/>
            </a:prstGeom>
            <a:solidFill>
              <a:srgbClr val="0000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71" name="椭圆 125970"/>
            <p:cNvSpPr/>
            <p:nvPr/>
          </p:nvSpPr>
          <p:spPr>
            <a:xfrm>
              <a:off x="1536" y="1440"/>
              <a:ext cx="144" cy="144"/>
            </a:xfrm>
            <a:prstGeom prst="ellipse">
              <a:avLst/>
            </a:prstGeom>
            <a:solidFill>
              <a:srgbClr val="0000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72" name="椭圆 125971"/>
            <p:cNvSpPr/>
            <p:nvPr/>
          </p:nvSpPr>
          <p:spPr>
            <a:xfrm>
              <a:off x="2208" y="1104"/>
              <a:ext cx="144" cy="144"/>
            </a:xfrm>
            <a:prstGeom prst="ellipse">
              <a:avLst/>
            </a:prstGeom>
            <a:solidFill>
              <a:srgbClr val="0000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73" name="椭圆 125972"/>
            <p:cNvSpPr/>
            <p:nvPr/>
          </p:nvSpPr>
          <p:spPr>
            <a:xfrm>
              <a:off x="1152" y="1056"/>
              <a:ext cx="144" cy="144"/>
            </a:xfrm>
            <a:prstGeom prst="ellipse">
              <a:avLst/>
            </a:prstGeom>
            <a:solidFill>
              <a:srgbClr val="0000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125974" name="G6JJ3.AVI">
            <a:hlinkClick r:id="" action="ppaction://media"/>
          </p:cNvPr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5105400" y="0"/>
            <a:ext cx="3429000" cy="2143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5975" name="燕尾形箭头 125974"/>
          <p:cNvSpPr/>
          <p:nvPr/>
        </p:nvSpPr>
        <p:spPr>
          <a:xfrm rot="5400000">
            <a:off x="6553200" y="1981200"/>
            <a:ext cx="609600" cy="4572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CC00FF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5976" name="文本框 125975"/>
          <p:cNvSpPr txBox="1"/>
          <p:nvPr/>
        </p:nvSpPr>
        <p:spPr>
          <a:xfrm>
            <a:off x="0" y="4267200"/>
            <a:ext cx="14763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BF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3</a:t>
            </a:r>
            <a:r>
              <a:rPr lang="zh-CN" altLang="en-US" sz="3600" b="1">
                <a:latin typeface="Times New Roman" panose="02020603050405020304" pitchFamily="18" charset="0"/>
                <a:ea typeface="仿宋_GB2312" pitchFamily="49" charset="-122"/>
              </a:rPr>
              <a:t>：</a:t>
            </a:r>
            <a:endParaRPr lang="zh-CN" altLang="en-US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5977" name="燕尾形箭头 125976"/>
          <p:cNvSpPr/>
          <p:nvPr/>
        </p:nvSpPr>
        <p:spPr>
          <a:xfrm>
            <a:off x="4419600" y="609600"/>
            <a:ext cx="990600" cy="457200"/>
          </a:xfrm>
          <a:prstGeom prst="notchedRightArrow">
            <a:avLst>
              <a:gd name="adj1" fmla="val 50000"/>
              <a:gd name="adj2" fmla="val 54166"/>
            </a:avLst>
          </a:prstGeom>
          <a:solidFill>
            <a:srgbClr val="CC00FF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5978" name="文本框 125977"/>
          <p:cNvSpPr txBox="1"/>
          <p:nvPr/>
        </p:nvSpPr>
        <p:spPr>
          <a:xfrm>
            <a:off x="0" y="609600"/>
            <a:ext cx="16922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NH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3</a:t>
            </a:r>
            <a:r>
              <a:rPr lang="zh-CN" altLang="en-US" sz="3600" b="1">
                <a:latin typeface="Times New Roman" panose="02020603050405020304" pitchFamily="18" charset="0"/>
                <a:ea typeface="仿宋_GB2312" pitchFamily="49" charset="-122"/>
              </a:rPr>
              <a:t>：</a:t>
            </a:r>
            <a:endParaRPr lang="zh-CN" altLang="en-US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grpSp>
        <p:nvGrpSpPr>
          <p:cNvPr id="125979" name="组合 125978"/>
          <p:cNvGrpSpPr/>
          <p:nvPr/>
        </p:nvGrpSpPr>
        <p:grpSpPr>
          <a:xfrm>
            <a:off x="1219200" y="4006850"/>
            <a:ext cx="2819400" cy="2438400"/>
            <a:chOff x="1104" y="2544"/>
            <a:chExt cx="1776" cy="1536"/>
          </a:xfrm>
        </p:grpSpPr>
        <p:sp>
          <p:nvSpPr>
            <p:cNvPr id="125980" name="椭圆 125979"/>
            <p:cNvSpPr/>
            <p:nvPr/>
          </p:nvSpPr>
          <p:spPr>
            <a:xfrm>
              <a:off x="1776" y="326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6600"/>
                </a:gs>
                <a:gs pos="100000">
                  <a:srgbClr val="FF66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81" name="椭圆 125980"/>
            <p:cNvSpPr/>
            <p:nvPr/>
          </p:nvSpPr>
          <p:spPr>
            <a:xfrm>
              <a:off x="1824" y="2544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00FF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82" name="椭圆 125981"/>
            <p:cNvSpPr/>
            <p:nvPr/>
          </p:nvSpPr>
          <p:spPr>
            <a:xfrm>
              <a:off x="1104" y="3792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00FF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83" name="椭圆 125982"/>
            <p:cNvSpPr/>
            <p:nvPr/>
          </p:nvSpPr>
          <p:spPr>
            <a:xfrm>
              <a:off x="2592" y="3792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00FF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84" name="直接连接符 125983"/>
            <p:cNvSpPr/>
            <p:nvPr/>
          </p:nvSpPr>
          <p:spPr>
            <a:xfrm flipH="1">
              <a:off x="1344" y="3552"/>
              <a:ext cx="432" cy="288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5985" name="直接连接符 125984"/>
            <p:cNvSpPr/>
            <p:nvPr/>
          </p:nvSpPr>
          <p:spPr>
            <a:xfrm>
              <a:off x="1968" y="2784"/>
              <a:ext cx="0" cy="480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5986" name="直接连接符 125985"/>
            <p:cNvSpPr/>
            <p:nvPr/>
          </p:nvSpPr>
          <p:spPr>
            <a:xfrm>
              <a:off x="2208" y="3552"/>
              <a:ext cx="384" cy="288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5987" name="直接连接符 125986"/>
            <p:cNvSpPr/>
            <p:nvPr/>
          </p:nvSpPr>
          <p:spPr>
            <a:xfrm flipH="1">
              <a:off x="1296" y="2784"/>
              <a:ext cx="528" cy="96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25988" name="直接连接符 125987"/>
            <p:cNvSpPr/>
            <p:nvPr/>
          </p:nvSpPr>
          <p:spPr>
            <a:xfrm>
              <a:off x="2064" y="2736"/>
              <a:ext cx="624" cy="105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25989" name="直接连接符 125988"/>
            <p:cNvSpPr/>
            <p:nvPr/>
          </p:nvSpPr>
          <p:spPr>
            <a:xfrm>
              <a:off x="1392" y="3936"/>
              <a:ext cx="120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125990" name="下弧形箭头 125989"/>
          <p:cNvSpPr/>
          <p:nvPr/>
        </p:nvSpPr>
        <p:spPr>
          <a:xfrm>
            <a:off x="2209800" y="5759450"/>
            <a:ext cx="838200" cy="228600"/>
          </a:xfrm>
          <a:prstGeom prst="curvedUpArrow">
            <a:avLst>
              <a:gd name="adj1" fmla="val 3399"/>
              <a:gd name="adj2" fmla="val 75507"/>
              <a:gd name="adj3" fmla="val 33333"/>
            </a:avLst>
          </a:prstGeom>
          <a:solidFill>
            <a:srgbClr val="FFFF66"/>
          </a:solidFill>
          <a:ln w="38100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5991" name="文本框 125990"/>
          <p:cNvSpPr txBox="1"/>
          <p:nvPr/>
        </p:nvSpPr>
        <p:spPr>
          <a:xfrm>
            <a:off x="2209800" y="6216650"/>
            <a:ext cx="914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sz="3600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5992" name="文本框 125991"/>
          <p:cNvSpPr txBox="1"/>
          <p:nvPr/>
        </p:nvSpPr>
        <p:spPr>
          <a:xfrm>
            <a:off x="3048000" y="5105400"/>
            <a:ext cx="1219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  <a:ea typeface="仿宋_GB2312" pitchFamily="49" charset="-122"/>
              </a:rPr>
              <a:t>120º</a:t>
            </a:r>
            <a:endParaRPr lang="en-US" altLang="zh-CN" sz="32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grpSp>
        <p:nvGrpSpPr>
          <p:cNvPr id="125993" name="组合 125992"/>
          <p:cNvGrpSpPr/>
          <p:nvPr/>
        </p:nvGrpSpPr>
        <p:grpSpPr>
          <a:xfrm>
            <a:off x="5638800" y="2514600"/>
            <a:ext cx="2895600" cy="2057400"/>
            <a:chOff x="3696" y="2016"/>
            <a:chExt cx="1824" cy="1296"/>
          </a:xfrm>
        </p:grpSpPr>
        <p:sp>
          <p:nvSpPr>
            <p:cNvPr id="125994" name="直接连接符 125993"/>
            <p:cNvSpPr/>
            <p:nvPr/>
          </p:nvSpPr>
          <p:spPr>
            <a:xfrm>
              <a:off x="3936" y="2832"/>
              <a:ext cx="1344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25995" name="椭圆 125994"/>
            <p:cNvSpPr/>
            <p:nvPr/>
          </p:nvSpPr>
          <p:spPr>
            <a:xfrm>
              <a:off x="4224" y="2016"/>
              <a:ext cx="480" cy="480"/>
            </a:xfrm>
            <a:prstGeom prst="ellipse">
              <a:avLst/>
            </a:prstGeom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96" name="椭圆 125995"/>
            <p:cNvSpPr/>
            <p:nvPr/>
          </p:nvSpPr>
          <p:spPr>
            <a:xfrm>
              <a:off x="3696" y="2688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97" name="椭圆 125996"/>
            <p:cNvSpPr/>
            <p:nvPr/>
          </p:nvSpPr>
          <p:spPr>
            <a:xfrm>
              <a:off x="4176" y="3072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98" name="椭圆 125997"/>
            <p:cNvSpPr/>
            <p:nvPr/>
          </p:nvSpPr>
          <p:spPr>
            <a:xfrm>
              <a:off x="5280" y="2688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999" name="直接连接符 125998"/>
            <p:cNvSpPr/>
            <p:nvPr/>
          </p:nvSpPr>
          <p:spPr>
            <a:xfrm flipH="1">
              <a:off x="3840" y="2352"/>
              <a:ext cx="384" cy="384"/>
            </a:xfrm>
            <a:prstGeom prst="line">
              <a:avLst/>
            </a:prstGeom>
            <a:ln w="76200" cap="flat" cmpd="sng">
              <a:solidFill>
                <a:srgbClr val="FF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6000" name="直接连接符 125999"/>
            <p:cNvSpPr/>
            <p:nvPr/>
          </p:nvSpPr>
          <p:spPr>
            <a:xfrm>
              <a:off x="4704" y="2352"/>
              <a:ext cx="624" cy="384"/>
            </a:xfrm>
            <a:prstGeom prst="line">
              <a:avLst/>
            </a:prstGeom>
            <a:ln w="76200" cap="flat" cmpd="sng">
              <a:solidFill>
                <a:srgbClr val="FF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6001" name="直接连接符 126000"/>
            <p:cNvSpPr/>
            <p:nvPr/>
          </p:nvSpPr>
          <p:spPr>
            <a:xfrm flipH="1">
              <a:off x="4320" y="2448"/>
              <a:ext cx="96" cy="624"/>
            </a:xfrm>
            <a:prstGeom prst="line">
              <a:avLst/>
            </a:prstGeom>
            <a:ln w="76200" cap="flat" cmpd="sng">
              <a:solidFill>
                <a:srgbClr val="FF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6002" name="直接连接符 126001"/>
            <p:cNvSpPr/>
            <p:nvPr/>
          </p:nvSpPr>
          <p:spPr>
            <a:xfrm>
              <a:off x="3888" y="2880"/>
              <a:ext cx="336" cy="24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26003" name="直接连接符 126002"/>
            <p:cNvSpPr/>
            <p:nvPr/>
          </p:nvSpPr>
          <p:spPr>
            <a:xfrm flipH="1">
              <a:off x="4416" y="2880"/>
              <a:ext cx="912" cy="3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126004" name="下弧形箭头 126003"/>
          <p:cNvSpPr/>
          <p:nvPr/>
        </p:nvSpPr>
        <p:spPr>
          <a:xfrm>
            <a:off x="6781800" y="3200400"/>
            <a:ext cx="838200" cy="228600"/>
          </a:xfrm>
          <a:prstGeom prst="curvedUpArrow">
            <a:avLst>
              <a:gd name="adj1" fmla="val 3399"/>
              <a:gd name="adj2" fmla="val 75507"/>
              <a:gd name="adj3" fmla="val 33333"/>
            </a:avLst>
          </a:prstGeom>
          <a:solidFill>
            <a:srgbClr val="FFFF66"/>
          </a:solidFill>
          <a:ln w="38100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6005" name="文本框 126004"/>
          <p:cNvSpPr txBox="1"/>
          <p:nvPr/>
        </p:nvSpPr>
        <p:spPr>
          <a:xfrm>
            <a:off x="7162800" y="2514600"/>
            <a:ext cx="1981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107º18'</a:t>
            </a:r>
            <a:r>
              <a:rPr lang="en-US" altLang="zh-CN" sz="360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sz="360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6006" name="文本框 126005"/>
          <p:cNvSpPr txBox="1"/>
          <p:nvPr/>
        </p:nvSpPr>
        <p:spPr>
          <a:xfrm>
            <a:off x="1143000" y="2895600"/>
            <a:ext cx="4038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sz="3600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6007" name="文本框 126006"/>
          <p:cNvSpPr txBox="1"/>
          <p:nvPr/>
        </p:nvSpPr>
        <p:spPr>
          <a:xfrm>
            <a:off x="0" y="2590800"/>
            <a:ext cx="5638800" cy="1190625"/>
          </a:xfrm>
          <a:prstGeom prst="rect">
            <a:avLst/>
          </a:prstGeom>
          <a:gradFill rotWithShape="0">
            <a:gsLst>
              <a:gs pos="0">
                <a:srgbClr val="CCFFFF">
                  <a:gamma/>
                  <a:shade val="66275"/>
                  <a:invGamma/>
                </a:srgbClr>
              </a:gs>
              <a:gs pos="100000">
                <a:srgbClr val="CCFFFF"/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三角锥型</a:t>
            </a:r>
            <a:r>
              <a:rPr lang="en-US" altLang="zh-CN" sz="3600" b="1" dirty="0">
                <a:latin typeface="Times New Roman" panose="02020603050405020304" pitchFamily="18" charset="0"/>
                <a:ea typeface="仿宋_GB2312" pitchFamily="49" charset="-122"/>
              </a:rPr>
              <a:t>, </a:t>
            </a: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不对称，键的极性不能抵消，是极性分子</a:t>
            </a:r>
            <a:endParaRPr lang="zh-CN" altLang="en-US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6008" name="直接连接符 126007"/>
          <p:cNvSpPr/>
          <p:nvPr/>
        </p:nvSpPr>
        <p:spPr>
          <a:xfrm flipV="1">
            <a:off x="2590800" y="3810000"/>
            <a:ext cx="0" cy="1295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6009" name="直接连接符 126008"/>
          <p:cNvSpPr/>
          <p:nvPr/>
        </p:nvSpPr>
        <p:spPr>
          <a:xfrm flipH="1">
            <a:off x="1143000" y="5638800"/>
            <a:ext cx="1066800" cy="685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6010" name="直接连接符 126009"/>
          <p:cNvSpPr/>
          <p:nvPr/>
        </p:nvSpPr>
        <p:spPr>
          <a:xfrm>
            <a:off x="2971800" y="5638800"/>
            <a:ext cx="1066800" cy="762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6011" name="文本框 126010"/>
          <p:cNvSpPr txBox="1"/>
          <p:nvPr/>
        </p:nvSpPr>
        <p:spPr>
          <a:xfrm>
            <a:off x="457200" y="5943600"/>
            <a:ext cx="838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1</a:t>
            </a:r>
            <a:endParaRPr lang="en-US" altLang="zh-CN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6012" name="文本框 126011"/>
          <p:cNvSpPr txBox="1"/>
          <p:nvPr/>
        </p:nvSpPr>
        <p:spPr>
          <a:xfrm>
            <a:off x="4114800" y="5867400"/>
            <a:ext cx="838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2</a:t>
            </a:r>
            <a:endParaRPr lang="en-US" altLang="zh-CN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6013" name="文本框 126012"/>
          <p:cNvSpPr txBox="1"/>
          <p:nvPr/>
        </p:nvSpPr>
        <p:spPr>
          <a:xfrm>
            <a:off x="2819400" y="3810000"/>
            <a:ext cx="838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en-US" altLang="zh-CN" sz="3600" b="1" baseline="-25000">
                <a:latin typeface="Times New Roman" panose="02020603050405020304" pitchFamily="18" charset="0"/>
                <a:ea typeface="仿宋_GB2312" pitchFamily="49" charset="-122"/>
              </a:rPr>
              <a:t>3</a:t>
            </a:r>
            <a:endParaRPr lang="en-US" altLang="zh-CN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6014" name="直接连接符 126013"/>
          <p:cNvSpPr/>
          <p:nvPr/>
        </p:nvSpPr>
        <p:spPr>
          <a:xfrm>
            <a:off x="2590800" y="5791200"/>
            <a:ext cx="0" cy="1066800"/>
          </a:xfrm>
          <a:prstGeom prst="line">
            <a:avLst/>
          </a:prstGeom>
          <a:ln w="57150" cap="flat" cmpd="sng">
            <a:solidFill>
              <a:srgbClr val="99FF33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6015" name="直接连接符 126014"/>
          <p:cNvSpPr/>
          <p:nvPr/>
        </p:nvSpPr>
        <p:spPr>
          <a:xfrm>
            <a:off x="1295400" y="6324600"/>
            <a:ext cx="1295400" cy="533400"/>
          </a:xfrm>
          <a:prstGeom prst="line">
            <a:avLst/>
          </a:prstGeom>
          <a:ln w="38100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26016" name="直接连接符 126015"/>
          <p:cNvSpPr/>
          <p:nvPr/>
        </p:nvSpPr>
        <p:spPr>
          <a:xfrm flipH="1">
            <a:off x="2590800" y="6400800"/>
            <a:ext cx="1371600" cy="457200"/>
          </a:xfrm>
          <a:prstGeom prst="line">
            <a:avLst/>
          </a:prstGeom>
          <a:ln w="38100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26017" name="文本框 126016"/>
          <p:cNvSpPr txBox="1"/>
          <p:nvPr/>
        </p:nvSpPr>
        <p:spPr>
          <a:xfrm>
            <a:off x="2667000" y="6216650"/>
            <a:ext cx="838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6600"/>
                </a:solidFill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en-US" altLang="zh-CN" sz="3600" b="1" baseline="30000">
                <a:solidFill>
                  <a:srgbClr val="FF6600"/>
                </a:solidFill>
                <a:latin typeface="Times New Roman" panose="02020603050405020304" pitchFamily="18" charset="0"/>
                <a:ea typeface="仿宋_GB2312" pitchFamily="49" charset="-122"/>
              </a:rPr>
              <a:t>’</a:t>
            </a:r>
            <a:endParaRPr lang="en-US" altLang="zh-CN" sz="3600" b="1" baseline="30000">
              <a:solidFill>
                <a:srgbClr val="FF6600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6018" name="文本框 126017"/>
          <p:cNvSpPr txBox="1"/>
          <p:nvPr/>
        </p:nvSpPr>
        <p:spPr>
          <a:xfrm>
            <a:off x="4800600" y="4568825"/>
            <a:ext cx="4343400" cy="2289175"/>
          </a:xfrm>
          <a:prstGeom prst="rect">
            <a:avLst/>
          </a:prstGeom>
          <a:gradFill rotWithShape="0">
            <a:gsLst>
              <a:gs pos="0">
                <a:srgbClr val="CCFFFF">
                  <a:gamma/>
                  <a:shade val="66275"/>
                  <a:invGamma/>
                </a:srgbClr>
              </a:gs>
              <a:gs pos="100000">
                <a:srgbClr val="CCFFFF"/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平面三角形，对称，键的极性互相抵消（ 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zh-CN" altLang="en-US" sz="3600" b="1" baseline="-25000">
                <a:latin typeface="Times New Roman" panose="02020603050405020304" pitchFamily="18" charset="0"/>
                <a:ea typeface="仿宋_GB2312" pitchFamily="49" charset="-122"/>
              </a:rPr>
              <a:t>合</a:t>
            </a:r>
            <a:r>
              <a:rPr lang="en-US" altLang="zh-CN" sz="3600" b="1" dirty="0">
                <a:latin typeface="Times New Roman" panose="02020603050405020304" pitchFamily="18" charset="0"/>
                <a:ea typeface="仿宋_GB2312" pitchFamily="49" charset="-122"/>
              </a:rPr>
              <a:t>=0</a:t>
            </a:r>
            <a:r>
              <a:rPr lang="zh-CN" altLang="en-US" sz="3600" b="1" dirty="0">
                <a:latin typeface="Times New Roman" panose="02020603050405020304" pitchFamily="18" charset="0"/>
                <a:ea typeface="仿宋_GB2312" pitchFamily="49" charset="-122"/>
              </a:rPr>
              <a:t>） ，是非极性分子</a:t>
            </a:r>
            <a:endParaRPr lang="zh-CN" altLang="en-US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5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5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6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6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2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12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5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5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2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6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6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6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6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6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6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26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126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26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26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6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26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26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6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6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500"/>
                                        <p:tgtEl>
                                          <p:spTgt spid="12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5974"/>
                </p:tgtEl>
              </p:cMediaNode>
            </p:video>
          </p:childTnLst>
        </p:cTn>
      </p:par>
    </p:tnLst>
    <p:bldLst>
      <p:bldP spid="125976" grpId="0"/>
      <p:bldP spid="125978" grpId="0"/>
      <p:bldP spid="125992" grpId="0"/>
      <p:bldP spid="126005" grpId="0"/>
      <p:bldP spid="126007" grpId="0" bldLvl="0" animBg="1"/>
      <p:bldP spid="126011" grpId="0"/>
      <p:bldP spid="126012" grpId="0"/>
      <p:bldP spid="126013" grpId="0"/>
      <p:bldP spid="126017" grpId="0"/>
      <p:bldP spid="126018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6978" name="G6JG.AVI">
            <a:hlinkClick r:id="" action="ppaction://media"/>
          </p:cNvPr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648200" y="304800"/>
            <a:ext cx="4495800" cy="28257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26979" name="组合 126978"/>
          <p:cNvGrpSpPr/>
          <p:nvPr/>
        </p:nvGrpSpPr>
        <p:grpSpPr>
          <a:xfrm>
            <a:off x="5867400" y="3048000"/>
            <a:ext cx="1600200" cy="1600200"/>
            <a:chOff x="3360" y="2112"/>
            <a:chExt cx="1008" cy="1008"/>
          </a:xfrm>
        </p:grpSpPr>
        <p:grpSp>
          <p:nvGrpSpPr>
            <p:cNvPr id="126980" name="组合 126979"/>
            <p:cNvGrpSpPr/>
            <p:nvPr/>
          </p:nvGrpSpPr>
          <p:grpSpPr>
            <a:xfrm>
              <a:off x="3360" y="2112"/>
              <a:ext cx="1008" cy="1008"/>
              <a:chOff x="1808" y="2169"/>
              <a:chExt cx="672" cy="649"/>
            </a:xfrm>
          </p:grpSpPr>
          <p:sp>
            <p:nvSpPr>
              <p:cNvPr id="126981" name="椭圆 126980"/>
              <p:cNvSpPr/>
              <p:nvPr/>
            </p:nvSpPr>
            <p:spPr>
              <a:xfrm>
                <a:off x="2066" y="2415"/>
                <a:ext cx="120" cy="108"/>
              </a:xfrm>
              <a:prstGeom prst="ellipse">
                <a:avLst/>
              </a:prstGeom>
              <a:solidFill>
                <a:srgbClr val="FF0066"/>
              </a:solidFill>
              <a:ln w="38100" cap="flat" cmpd="sng">
                <a:solidFill>
                  <a:srgbClr val="FFFF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982" name="椭圆 126981"/>
              <p:cNvSpPr/>
              <p:nvPr/>
            </p:nvSpPr>
            <p:spPr>
              <a:xfrm>
                <a:off x="2090" y="2169"/>
                <a:ext cx="66" cy="60"/>
              </a:xfrm>
              <a:prstGeom prst="ellipse">
                <a:avLst/>
              </a:prstGeom>
              <a:solidFill>
                <a:srgbClr val="FF0066"/>
              </a:solidFill>
              <a:ln w="38100" cap="flat" cmpd="sng">
                <a:solidFill>
                  <a:srgbClr val="FFFF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983" name="椭圆 126982"/>
              <p:cNvSpPr/>
              <p:nvPr/>
            </p:nvSpPr>
            <p:spPr>
              <a:xfrm>
                <a:off x="1808" y="2644"/>
                <a:ext cx="66" cy="54"/>
              </a:xfrm>
              <a:prstGeom prst="ellipse">
                <a:avLst/>
              </a:prstGeom>
              <a:solidFill>
                <a:srgbClr val="FF0066"/>
              </a:solidFill>
              <a:ln w="38100" cap="flat" cmpd="sng">
                <a:solidFill>
                  <a:srgbClr val="FFFF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984" name="椭圆 126983"/>
              <p:cNvSpPr/>
              <p:nvPr/>
            </p:nvSpPr>
            <p:spPr>
              <a:xfrm>
                <a:off x="2156" y="2758"/>
                <a:ext cx="66" cy="60"/>
              </a:xfrm>
              <a:prstGeom prst="ellipse">
                <a:avLst/>
              </a:prstGeom>
              <a:solidFill>
                <a:srgbClr val="FF0066"/>
              </a:solidFill>
              <a:ln w="38100" cap="flat" cmpd="sng">
                <a:solidFill>
                  <a:srgbClr val="FFFF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985" name="椭圆 126984"/>
              <p:cNvSpPr/>
              <p:nvPr/>
            </p:nvSpPr>
            <p:spPr>
              <a:xfrm>
                <a:off x="2414" y="2583"/>
                <a:ext cx="66" cy="61"/>
              </a:xfrm>
              <a:prstGeom prst="ellipse">
                <a:avLst/>
              </a:prstGeom>
              <a:solidFill>
                <a:srgbClr val="FF0066"/>
              </a:solidFill>
              <a:ln w="38100" cap="flat" cmpd="sng">
                <a:solidFill>
                  <a:srgbClr val="FFFF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986" name="直接连接符 126985"/>
              <p:cNvSpPr/>
              <p:nvPr/>
            </p:nvSpPr>
            <p:spPr>
              <a:xfrm>
                <a:off x="2120" y="2229"/>
                <a:ext cx="1" cy="186"/>
              </a:xfrm>
              <a:prstGeom prst="line">
                <a:avLst/>
              </a:prstGeom>
              <a:ln w="38100" cap="flat" cmpd="sng">
                <a:solidFill>
                  <a:srgbClr val="FFFF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6987" name="直接连接符 126986"/>
              <p:cNvSpPr/>
              <p:nvPr/>
            </p:nvSpPr>
            <p:spPr>
              <a:xfrm flipH="1">
                <a:off x="1874" y="2499"/>
                <a:ext cx="192" cy="151"/>
              </a:xfrm>
              <a:prstGeom prst="line">
                <a:avLst/>
              </a:prstGeom>
              <a:ln w="38100" cap="flat" cmpd="sng">
                <a:solidFill>
                  <a:srgbClr val="FFFF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6988" name="直接连接符 126987"/>
              <p:cNvSpPr/>
              <p:nvPr/>
            </p:nvSpPr>
            <p:spPr>
              <a:xfrm>
                <a:off x="2132" y="2523"/>
                <a:ext cx="48" cy="235"/>
              </a:xfrm>
              <a:prstGeom prst="line">
                <a:avLst/>
              </a:prstGeom>
              <a:ln w="38100" cap="flat" cmpd="sng">
                <a:solidFill>
                  <a:srgbClr val="FFFF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6989" name="直接连接符 126988"/>
              <p:cNvSpPr/>
              <p:nvPr/>
            </p:nvSpPr>
            <p:spPr>
              <a:xfrm>
                <a:off x="2180" y="2475"/>
                <a:ext cx="234" cy="121"/>
              </a:xfrm>
              <a:prstGeom prst="line">
                <a:avLst/>
              </a:prstGeom>
              <a:ln w="38100" cap="flat" cmpd="sng">
                <a:solidFill>
                  <a:srgbClr val="FFFF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26990" name="直接连接符 126989"/>
            <p:cNvSpPr/>
            <p:nvPr/>
          </p:nvSpPr>
          <p:spPr>
            <a:xfrm flipH="1">
              <a:off x="3384" y="2173"/>
              <a:ext cx="432" cy="745"/>
            </a:xfrm>
            <a:prstGeom prst="line">
              <a:avLst/>
            </a:prstGeom>
            <a:ln w="38100" cap="rnd" cmpd="sng">
              <a:solidFill>
                <a:srgbClr val="FFFF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6991" name="直接连接符 126990"/>
            <p:cNvSpPr/>
            <p:nvPr/>
          </p:nvSpPr>
          <p:spPr>
            <a:xfrm>
              <a:off x="3384" y="2918"/>
              <a:ext cx="576" cy="149"/>
            </a:xfrm>
            <a:prstGeom prst="line">
              <a:avLst/>
            </a:prstGeom>
            <a:ln w="38100" cap="rnd" cmpd="sng">
              <a:solidFill>
                <a:srgbClr val="FFFF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6992" name="直接连接符 126991"/>
            <p:cNvSpPr/>
            <p:nvPr/>
          </p:nvSpPr>
          <p:spPr>
            <a:xfrm>
              <a:off x="3816" y="2173"/>
              <a:ext cx="504" cy="671"/>
            </a:xfrm>
            <a:prstGeom prst="line">
              <a:avLst/>
            </a:prstGeom>
            <a:ln w="38100" cap="rnd" cmpd="sng">
              <a:solidFill>
                <a:srgbClr val="FFFF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6993" name="直接连接符 126992"/>
            <p:cNvSpPr/>
            <p:nvPr/>
          </p:nvSpPr>
          <p:spPr>
            <a:xfrm flipH="1">
              <a:off x="3960" y="2844"/>
              <a:ext cx="360" cy="223"/>
            </a:xfrm>
            <a:prstGeom prst="line">
              <a:avLst/>
            </a:prstGeom>
            <a:ln w="38100" cap="rnd" cmpd="sng">
              <a:solidFill>
                <a:srgbClr val="FFFF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6994" name="直接连接符 126993"/>
            <p:cNvSpPr/>
            <p:nvPr/>
          </p:nvSpPr>
          <p:spPr>
            <a:xfrm flipV="1">
              <a:off x="3384" y="2844"/>
              <a:ext cx="936" cy="74"/>
            </a:xfrm>
            <a:prstGeom prst="line">
              <a:avLst/>
            </a:prstGeom>
            <a:ln w="38100" cap="rnd" cmpd="sng">
              <a:solidFill>
                <a:srgbClr val="FFFF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26995" name="直接连接符 126994"/>
            <p:cNvSpPr/>
            <p:nvPr/>
          </p:nvSpPr>
          <p:spPr>
            <a:xfrm>
              <a:off x="3816" y="2173"/>
              <a:ext cx="144" cy="894"/>
            </a:xfrm>
            <a:prstGeom prst="line">
              <a:avLst/>
            </a:prstGeom>
            <a:ln w="38100" cap="rnd" cmpd="sng">
              <a:solidFill>
                <a:srgbClr val="FFFF00"/>
              </a:solidFill>
              <a:prstDash val="sysDot"/>
              <a:headEnd type="none" w="med" len="med"/>
              <a:tailEnd type="none" w="med" len="med"/>
            </a:ln>
          </p:spPr>
        </p:sp>
      </p:grpSp>
      <p:grpSp>
        <p:nvGrpSpPr>
          <p:cNvPr id="126996" name="组合 126995"/>
          <p:cNvGrpSpPr/>
          <p:nvPr/>
        </p:nvGrpSpPr>
        <p:grpSpPr>
          <a:xfrm>
            <a:off x="228600" y="0"/>
            <a:ext cx="3505200" cy="3232150"/>
            <a:chOff x="144" y="0"/>
            <a:chExt cx="2208" cy="2036"/>
          </a:xfrm>
        </p:grpSpPr>
        <p:grpSp>
          <p:nvGrpSpPr>
            <p:cNvPr id="126997" name="组合 126996"/>
            <p:cNvGrpSpPr/>
            <p:nvPr/>
          </p:nvGrpSpPr>
          <p:grpSpPr>
            <a:xfrm>
              <a:off x="864" y="624"/>
              <a:ext cx="768" cy="768"/>
              <a:chOff x="1392" y="816"/>
              <a:chExt cx="768" cy="768"/>
            </a:xfrm>
          </p:grpSpPr>
          <p:sp>
            <p:nvSpPr>
              <p:cNvPr id="126998" name="椭圆 126997"/>
              <p:cNvSpPr/>
              <p:nvPr/>
            </p:nvSpPr>
            <p:spPr>
              <a:xfrm>
                <a:off x="1392" y="816"/>
                <a:ext cx="768" cy="768"/>
              </a:xfrm>
              <a:prstGeom prst="ellipse">
                <a:avLst/>
              </a:prstGeom>
              <a:gradFill rotWithShape="0">
                <a:gsLst>
                  <a:gs pos="0">
                    <a:srgbClr val="FF9966"/>
                  </a:gs>
                  <a:gs pos="100000">
                    <a:srgbClr val="FF9966">
                      <a:gamma/>
                      <a:shade val="36078"/>
                      <a:invGamma/>
                    </a:srgbClr>
                  </a:gs>
                </a:gsLst>
                <a:lin ang="5400000" scaled="1"/>
                <a:tileRect/>
              </a:gradFill>
              <a:ln w="9525" cap="flat" cmpd="sng">
                <a:solidFill>
                  <a:srgbClr val="FF99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999" name="文本框 126998"/>
              <p:cNvSpPr txBox="1"/>
              <p:nvPr/>
            </p:nvSpPr>
            <p:spPr>
              <a:xfrm>
                <a:off x="1632" y="1008"/>
                <a:ext cx="288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latin typeface="Times New Roman" panose="02020603050405020304" pitchFamily="18" charset="0"/>
                    <a:ea typeface="仿宋_GB2312" pitchFamily="49" charset="-122"/>
                  </a:rPr>
                  <a:t>C</a:t>
                </a:r>
                <a:endParaRPr lang="en-US" altLang="zh-CN" sz="3600" b="1"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grpSp>
          <p:nvGrpSpPr>
            <p:cNvPr id="127000" name="组合 126999"/>
            <p:cNvGrpSpPr/>
            <p:nvPr/>
          </p:nvGrpSpPr>
          <p:grpSpPr>
            <a:xfrm>
              <a:off x="960" y="1632"/>
              <a:ext cx="480" cy="404"/>
              <a:chOff x="336" y="528"/>
              <a:chExt cx="480" cy="404"/>
            </a:xfrm>
          </p:grpSpPr>
          <p:sp>
            <p:nvSpPr>
              <p:cNvPr id="127001" name="椭圆 127000"/>
              <p:cNvSpPr/>
              <p:nvPr/>
            </p:nvSpPr>
            <p:spPr>
              <a:xfrm>
                <a:off x="432" y="528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56078"/>
                      <a:invGamma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7002" name="文本框 127001"/>
              <p:cNvSpPr txBox="1"/>
              <p:nvPr/>
            </p:nvSpPr>
            <p:spPr>
              <a:xfrm flipV="1">
                <a:off x="336" y="528"/>
                <a:ext cx="43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solidFill>
                      <a:srgbClr val="FF0066"/>
                    </a:solidFill>
                    <a:latin typeface="Times New Roman" panose="02020603050405020304" pitchFamily="18" charset="0"/>
                    <a:ea typeface="仿宋_GB2312" pitchFamily="49" charset="-122"/>
                  </a:rPr>
                  <a:t>H</a:t>
                </a:r>
                <a:endParaRPr lang="en-US" altLang="zh-CN" sz="3600" b="1">
                  <a:solidFill>
                    <a:srgbClr val="FF0066"/>
                  </a:solidFill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grpSp>
          <p:nvGrpSpPr>
            <p:cNvPr id="127003" name="组合 127002"/>
            <p:cNvGrpSpPr/>
            <p:nvPr/>
          </p:nvGrpSpPr>
          <p:grpSpPr>
            <a:xfrm>
              <a:off x="1872" y="816"/>
              <a:ext cx="480" cy="404"/>
              <a:chOff x="336" y="528"/>
              <a:chExt cx="480" cy="404"/>
            </a:xfrm>
          </p:grpSpPr>
          <p:sp>
            <p:nvSpPr>
              <p:cNvPr id="127004" name="椭圆 127003"/>
              <p:cNvSpPr/>
              <p:nvPr/>
            </p:nvSpPr>
            <p:spPr>
              <a:xfrm>
                <a:off x="432" y="528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56078"/>
                      <a:invGamma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7005" name="文本框 127004"/>
              <p:cNvSpPr txBox="1"/>
              <p:nvPr/>
            </p:nvSpPr>
            <p:spPr>
              <a:xfrm flipV="1">
                <a:off x="336" y="528"/>
                <a:ext cx="43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solidFill>
                      <a:srgbClr val="FF0066"/>
                    </a:solidFill>
                    <a:latin typeface="Times New Roman" panose="02020603050405020304" pitchFamily="18" charset="0"/>
                    <a:ea typeface="仿宋_GB2312" pitchFamily="49" charset="-122"/>
                  </a:rPr>
                  <a:t>H</a:t>
                </a:r>
                <a:endParaRPr lang="en-US" altLang="zh-CN" sz="3600" b="1">
                  <a:solidFill>
                    <a:srgbClr val="FF0066"/>
                  </a:solidFill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grpSp>
          <p:nvGrpSpPr>
            <p:cNvPr id="127006" name="组合 127005"/>
            <p:cNvGrpSpPr/>
            <p:nvPr/>
          </p:nvGrpSpPr>
          <p:grpSpPr>
            <a:xfrm>
              <a:off x="960" y="0"/>
              <a:ext cx="480" cy="404"/>
              <a:chOff x="336" y="528"/>
              <a:chExt cx="480" cy="404"/>
            </a:xfrm>
          </p:grpSpPr>
          <p:sp>
            <p:nvSpPr>
              <p:cNvPr id="127007" name="椭圆 127006"/>
              <p:cNvSpPr/>
              <p:nvPr/>
            </p:nvSpPr>
            <p:spPr>
              <a:xfrm>
                <a:off x="432" y="528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56078"/>
                      <a:invGamma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7008" name="文本框 127007"/>
              <p:cNvSpPr txBox="1"/>
              <p:nvPr/>
            </p:nvSpPr>
            <p:spPr>
              <a:xfrm flipV="1">
                <a:off x="336" y="528"/>
                <a:ext cx="43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solidFill>
                      <a:srgbClr val="FF0066"/>
                    </a:solidFill>
                    <a:latin typeface="Times New Roman" panose="02020603050405020304" pitchFamily="18" charset="0"/>
                    <a:ea typeface="仿宋_GB2312" pitchFamily="49" charset="-122"/>
                  </a:rPr>
                  <a:t>H</a:t>
                </a:r>
                <a:endParaRPr lang="en-US" altLang="zh-CN" sz="3600" b="1">
                  <a:solidFill>
                    <a:srgbClr val="FF0066"/>
                  </a:solidFill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grpSp>
          <p:nvGrpSpPr>
            <p:cNvPr id="127009" name="组合 127008"/>
            <p:cNvGrpSpPr/>
            <p:nvPr/>
          </p:nvGrpSpPr>
          <p:grpSpPr>
            <a:xfrm>
              <a:off x="144" y="816"/>
              <a:ext cx="480" cy="404"/>
              <a:chOff x="336" y="528"/>
              <a:chExt cx="480" cy="404"/>
            </a:xfrm>
          </p:grpSpPr>
          <p:sp>
            <p:nvSpPr>
              <p:cNvPr id="127010" name="椭圆 127009"/>
              <p:cNvSpPr/>
              <p:nvPr/>
            </p:nvSpPr>
            <p:spPr>
              <a:xfrm>
                <a:off x="432" y="528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56078"/>
                      <a:invGamma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7011" name="文本框 127010"/>
              <p:cNvSpPr txBox="1"/>
              <p:nvPr/>
            </p:nvSpPr>
            <p:spPr>
              <a:xfrm flipV="1">
                <a:off x="336" y="528"/>
                <a:ext cx="43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solidFill>
                      <a:srgbClr val="FF0066"/>
                    </a:solidFill>
                    <a:latin typeface="Times New Roman" panose="02020603050405020304" pitchFamily="18" charset="0"/>
                    <a:ea typeface="仿宋_GB2312" pitchFamily="49" charset="-122"/>
                  </a:rPr>
                  <a:t>H</a:t>
                </a:r>
                <a:endParaRPr lang="en-US" altLang="zh-CN" sz="3600" b="1">
                  <a:solidFill>
                    <a:srgbClr val="FF0066"/>
                  </a:solidFill>
                  <a:latin typeface="Times New Roman" panose="02020603050405020304" pitchFamily="18" charset="0"/>
                  <a:ea typeface="仿宋_GB2312" pitchFamily="49" charset="-122"/>
                </a:endParaRPr>
              </a:p>
            </p:txBody>
          </p:sp>
        </p:grpSp>
        <p:sp>
          <p:nvSpPr>
            <p:cNvPr id="127012" name="椭圆 127011"/>
            <p:cNvSpPr/>
            <p:nvPr/>
          </p:nvSpPr>
          <p:spPr>
            <a:xfrm>
              <a:off x="672" y="864"/>
              <a:ext cx="144" cy="144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7013" name="椭圆 127012"/>
            <p:cNvSpPr/>
            <p:nvPr/>
          </p:nvSpPr>
          <p:spPr>
            <a:xfrm>
              <a:off x="1056" y="1440"/>
              <a:ext cx="144" cy="144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7014" name="椭圆 127013"/>
            <p:cNvSpPr/>
            <p:nvPr/>
          </p:nvSpPr>
          <p:spPr>
            <a:xfrm>
              <a:off x="1680" y="864"/>
              <a:ext cx="144" cy="144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7015" name="椭圆 127014"/>
            <p:cNvSpPr/>
            <p:nvPr/>
          </p:nvSpPr>
          <p:spPr>
            <a:xfrm>
              <a:off x="1056" y="432"/>
              <a:ext cx="144" cy="144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7016" name="椭圆 127015"/>
            <p:cNvSpPr/>
            <p:nvPr/>
          </p:nvSpPr>
          <p:spPr>
            <a:xfrm>
              <a:off x="1248" y="144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7017" name="椭圆 127016"/>
            <p:cNvSpPr/>
            <p:nvPr/>
          </p:nvSpPr>
          <p:spPr>
            <a:xfrm>
              <a:off x="672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7018" name="椭圆 127017"/>
            <p:cNvSpPr/>
            <p:nvPr/>
          </p:nvSpPr>
          <p:spPr>
            <a:xfrm>
              <a:off x="1680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7019" name="椭圆 127018"/>
            <p:cNvSpPr/>
            <p:nvPr/>
          </p:nvSpPr>
          <p:spPr>
            <a:xfrm>
              <a:off x="1248" y="43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27020" name="燕尾形箭头 127019"/>
          <p:cNvSpPr/>
          <p:nvPr/>
        </p:nvSpPr>
        <p:spPr>
          <a:xfrm>
            <a:off x="4038600" y="1295400"/>
            <a:ext cx="990600" cy="457200"/>
          </a:xfrm>
          <a:prstGeom prst="notchedRightArrow">
            <a:avLst>
              <a:gd name="adj1" fmla="val 50000"/>
              <a:gd name="adj2" fmla="val 54166"/>
            </a:avLst>
          </a:prstGeom>
          <a:solidFill>
            <a:srgbClr val="CC00FF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7021" name="下弧形箭头 127020"/>
          <p:cNvSpPr/>
          <p:nvPr/>
        </p:nvSpPr>
        <p:spPr>
          <a:xfrm rot="5400000">
            <a:off x="6073775" y="1393825"/>
            <a:ext cx="838200" cy="336550"/>
          </a:xfrm>
          <a:prstGeom prst="curvedUpArrow">
            <a:avLst>
              <a:gd name="adj1" fmla="val 2308"/>
              <a:gd name="adj2" fmla="val 51288"/>
              <a:gd name="adj3" fmla="val 33333"/>
            </a:avLst>
          </a:prstGeom>
          <a:solidFill>
            <a:srgbClr val="FFFF66"/>
          </a:solidFill>
          <a:ln w="38100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7022" name="文本框 127021"/>
          <p:cNvSpPr txBox="1"/>
          <p:nvPr/>
        </p:nvSpPr>
        <p:spPr>
          <a:xfrm>
            <a:off x="4953000" y="838200"/>
            <a:ext cx="1752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ea typeface="仿宋_GB2312" pitchFamily="49" charset="-122"/>
              </a:rPr>
              <a:t>109º28'</a:t>
            </a:r>
            <a:r>
              <a:rPr lang="en-US" altLang="zh-CN" sz="3600" b="1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sz="3600" b="1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127023" name="文本框 127022"/>
          <p:cNvSpPr txBox="1"/>
          <p:nvPr/>
        </p:nvSpPr>
        <p:spPr>
          <a:xfrm>
            <a:off x="0" y="4800600"/>
            <a:ext cx="9144000" cy="1320800"/>
          </a:xfrm>
          <a:prstGeom prst="rect">
            <a:avLst/>
          </a:prstGeom>
          <a:solidFill>
            <a:srgbClr val="6600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仿宋_GB2312" pitchFamily="49" charset="-122"/>
              </a:rPr>
              <a:t>正四面体型 ，对称结构，</a:t>
            </a:r>
            <a:r>
              <a:rPr lang="en-US" altLang="zh-CN" sz="4000" b="1" dirty="0">
                <a:solidFill>
                  <a:schemeClr val="bg1"/>
                </a:solidFill>
                <a:latin typeface="Times New Roman" panose="02020603050405020304" pitchFamily="18" charset="0"/>
                <a:ea typeface="仿宋_GB2312" pitchFamily="49" charset="-122"/>
              </a:rPr>
              <a:t>C-H</a:t>
            </a:r>
            <a:r>
              <a:rPr lang="zh-CN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仿宋_GB2312" pitchFamily="49" charset="-122"/>
              </a:rPr>
              <a:t>键的极性互相抵消（ </a:t>
            </a:r>
            <a:r>
              <a:rPr lang="en-US" altLang="zh-CN" sz="4000" b="1">
                <a:solidFill>
                  <a:schemeClr val="bg1"/>
                </a:solidFill>
                <a:latin typeface="Times New Roman" panose="02020603050405020304" pitchFamily="18" charset="0"/>
                <a:ea typeface="仿宋_GB2312" pitchFamily="49" charset="-122"/>
              </a:rPr>
              <a:t>F</a:t>
            </a:r>
            <a:r>
              <a:rPr lang="zh-CN" altLang="en-US" sz="4000" b="1" baseline="-25000">
                <a:solidFill>
                  <a:schemeClr val="bg1"/>
                </a:solidFill>
                <a:latin typeface="Times New Roman" panose="02020603050405020304" pitchFamily="18" charset="0"/>
                <a:ea typeface="仿宋_GB2312" pitchFamily="49" charset="-122"/>
              </a:rPr>
              <a:t>合</a:t>
            </a:r>
            <a:r>
              <a:rPr lang="en-US" altLang="zh-CN" sz="4000" b="1" dirty="0">
                <a:solidFill>
                  <a:schemeClr val="bg1"/>
                </a:solidFill>
                <a:latin typeface="Times New Roman" panose="02020603050405020304" pitchFamily="18" charset="0"/>
                <a:ea typeface="仿宋_GB2312" pitchFamily="49" charset="-122"/>
              </a:rPr>
              <a:t>=0</a:t>
            </a:r>
            <a:r>
              <a:rPr lang="zh-CN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仿宋_GB2312" pitchFamily="49" charset="-122"/>
              </a:rPr>
              <a:t>） ，是非极性分子</a:t>
            </a:r>
            <a:endParaRPr lang="zh-CN" altLang="en-US" sz="4000" b="1">
              <a:solidFill>
                <a:schemeClr val="bg1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6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7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7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52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1" fill="hold"/>
                                        <p:tgtEl>
                                          <p:spTgt spid="1269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7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7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7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7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7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7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53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6978"/>
                </p:tgtEl>
              </p:cMediaNode>
            </p:video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269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8" dur="1" fill="hold"/>
                                        <p:tgtEl>
                                          <p:spTgt spid="1269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978"/>
                  </p:tgtEl>
                </p:cond>
              </p:nextCondLst>
            </p:seq>
          </p:childTnLst>
        </p:cTn>
      </p:par>
    </p:tnLst>
    <p:bldLst>
      <p:bldP spid="127022" grpId="0"/>
      <p:bldP spid="127023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3426" name="文本框 103425"/>
          <p:cNvSpPr txBox="1"/>
          <p:nvPr/>
        </p:nvSpPr>
        <p:spPr>
          <a:xfrm>
            <a:off x="990600" y="381000"/>
            <a:ext cx="72390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5400" b="1" dirty="0">
                <a:solidFill>
                  <a:schemeClr val="folHlink"/>
                </a:solidFill>
                <a:latin typeface="Tahoma" panose="020B0604030504040204" pitchFamily="34" charset="0"/>
                <a:ea typeface="楷体_GB2312" pitchFamily="49" charset="-122"/>
              </a:rPr>
              <a:t>分子极性的判断方法</a:t>
            </a:r>
            <a:endParaRPr lang="zh-CN" altLang="en-US" sz="5400" b="1">
              <a:solidFill>
                <a:schemeClr val="folHlink"/>
              </a:solidFill>
              <a:latin typeface="Tahoma" panose="020B0604030504040204" pitchFamily="34" charset="0"/>
              <a:ea typeface="楷体_GB2312" pitchFamily="49" charset="-122"/>
            </a:endParaRPr>
          </a:p>
        </p:txBody>
      </p:sp>
      <p:sp>
        <p:nvSpPr>
          <p:cNvPr id="103428" name="文本框 103427"/>
          <p:cNvSpPr txBox="1"/>
          <p:nvPr/>
        </p:nvSpPr>
        <p:spPr>
          <a:xfrm>
            <a:off x="228600" y="1447800"/>
            <a:ext cx="800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双原子分子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103431" name="文本框 103430"/>
          <p:cNvSpPr txBox="1"/>
          <p:nvPr/>
        </p:nvSpPr>
        <p:spPr>
          <a:xfrm>
            <a:off x="457200" y="2209800"/>
            <a:ext cx="8534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取决于成键原子之间的共价键是否有极性</a:t>
            </a:r>
            <a:endParaRPr lang="zh-CN" altLang="en-US" sz="36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33" name="文本框 103432"/>
          <p:cNvSpPr txBox="1"/>
          <p:nvPr/>
        </p:nvSpPr>
        <p:spPr>
          <a:xfrm>
            <a:off x="280988" y="3019425"/>
            <a:ext cx="800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多原子分子</a:t>
            </a:r>
            <a:r>
              <a:rPr lang="en-US" altLang="zh-CN" sz="3600" b="1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en-US" altLang="zh-CN" sz="3600" b="1" err="1">
                <a:latin typeface="Times New Roman" panose="02020603050405020304" pitchFamily="18" charset="0"/>
                <a:ea typeface="楷体_GB2312" pitchFamily="49" charset="-122"/>
              </a:rPr>
              <a:t>AB</a:t>
            </a:r>
            <a:r>
              <a:rPr lang="en-US" altLang="zh-CN" sz="3600" b="1" i="1" baseline="-25000" err="1">
                <a:latin typeface="Times New Roman" panose="02020603050405020304" pitchFamily="18" charset="0"/>
                <a:ea typeface="楷体_GB2312" pitchFamily="49" charset="-122"/>
              </a:rPr>
              <a:t>m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型</a:t>
            </a:r>
            <a:r>
              <a:rPr lang="en-US" altLang="zh-CN" sz="3600" b="1"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sz="36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3434" name="文本框 103433"/>
          <p:cNvSpPr txBox="1"/>
          <p:nvPr/>
        </p:nvSpPr>
        <p:spPr>
          <a:xfrm>
            <a:off x="533400" y="3733800"/>
            <a:ext cx="8534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取决于分子的空间构型</a:t>
            </a:r>
            <a:endParaRPr lang="zh-CN" altLang="en-US" sz="36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/>
      <p:bldP spid="103431" grpId="0"/>
      <p:bldP spid="103433" grpId="0"/>
      <p:bldP spid="103434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2169</Words>
  <Application>WPS 演示</Application>
  <PresentationFormat>在屏幕上显示</PresentationFormat>
  <Paragraphs>270</Paragraphs>
  <Slides>22</Slides>
  <Notes>0</Notes>
  <HiddenSlides>0</HiddenSlides>
  <MMClips>2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40" baseType="lpstr">
      <vt:lpstr>Arial</vt:lpstr>
      <vt:lpstr>宋体</vt:lpstr>
      <vt:lpstr>Wingdings</vt:lpstr>
      <vt:lpstr>Tahoma</vt:lpstr>
      <vt:lpstr>楷体_GB2312</vt:lpstr>
      <vt:lpstr>新宋体</vt:lpstr>
      <vt:lpstr>Times New Roman</vt:lpstr>
      <vt:lpstr>仿宋_GB2312</vt:lpstr>
      <vt:lpstr>仿宋</vt:lpstr>
      <vt:lpstr>华文彩云</vt:lpstr>
      <vt:lpstr>微软雅黑</vt:lpstr>
      <vt:lpstr>Arial Unicode MS</vt:lpstr>
      <vt:lpstr>Calibri</vt:lpstr>
      <vt:lpstr>华文新魏</vt:lpstr>
      <vt:lpstr>黑体</vt:lpstr>
      <vt:lpstr>Verdana</vt:lpstr>
      <vt:lpstr>默认设计模板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巩固练习：一、下列叙述正确的是（     ）：</vt:lpstr>
      <vt:lpstr>PowerPoint 演示文稿</vt:lpstr>
      <vt:lpstr>PowerPoint 演示文稿</vt:lpstr>
      <vt:lpstr>PowerPoint 演示文稿</vt:lpstr>
      <vt:lpstr>PowerPoint 演示文稿</vt:lpstr>
      <vt:lpstr>巩固练习：一、下列叙述正确的是（     ）：</vt:lpstr>
      <vt:lpstr>二、按下列要求书写有关物质的电子式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ch</cp:lastModifiedBy>
  <cp:revision>70</cp:revision>
  <dcterms:created xsi:type="dcterms:W3CDTF">2020-02-24T11:05:00Z</dcterms:created>
  <dcterms:modified xsi:type="dcterms:W3CDTF">2021-08-15T08:18:57Z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2052-11.1.0.10337</vt:lpwstr>
  </property>
  <property fmtid="{D5CDD505-2E9C-101B-9397-08002B2CF9AE}" pid="4" name="ICV">
    <vt:lpwstr>724BE590740545CF9D72F2427127B4E4</vt:lpwstr>
  </property>
</Properties>
</file>