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96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wmf" /><Relationship Id="rId2" Type="http://schemas.openxmlformats.org/officeDocument/2006/relationships/image" Target="../media/image14.wmf" /><Relationship Id="rId3" Type="http://schemas.openxmlformats.org/officeDocument/2006/relationships/image" Target="../media/image15.wmf" /><Relationship Id="rId4" Type="http://schemas.openxmlformats.org/officeDocument/2006/relationships/image" Target="../media/image16.wmf" /><Relationship Id="rId5" Type="http://schemas.openxmlformats.org/officeDocument/2006/relationships/image" Target="../media/image17.wmf" /><Relationship Id="rId6" Type="http://schemas.openxmlformats.org/officeDocument/2006/relationships/image" Target="../media/image18.wmf" /><Relationship Id="rId7" Type="http://schemas.openxmlformats.org/officeDocument/2006/relationships/image" Target="../media/image19.wmf" /><Relationship Id="rId8" Type="http://schemas.openxmlformats.org/officeDocument/2006/relationships/image" Target="../media/image20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wmf" /><Relationship Id="rId2" Type="http://schemas.openxmlformats.org/officeDocument/2006/relationships/image" Target="../media/image22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306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Rectangle 103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/>
              <a:t>1</a:t>
            </a:fld>
            <a:endParaRPr lang="en-US" altLang="zh-CN"/>
          </a:p>
        </p:txBody>
      </p:sp>
      <p:sp>
        <p:nvSpPr>
          <p:cNvPr id="4099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410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604142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7273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78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5183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6104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1833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8758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3942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5288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103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/>
              <a:t>9</a:t>
            </a:fld>
            <a:endParaRPr lang="en-US" altLang="zh-CN"/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5006458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A0E92DC-CCB5-4264-A920-3456E8E39462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2021/4/23</a:t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BA8C4F3-F812-4763-8EA9-DE2A7BD03BB9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A0E92DC-CCB5-4264-A920-3456E8E39462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2021/4/23</a:t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BA8C4F3-F812-4763-8EA9-DE2A7BD03BB9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fld id="{760FBDFE-C587-4B4C-A407-44438C67B59E}" type="datetimeFigureOut">
              <a:rPr lang="zh-CN" altLang="en-US" smtClean="0"/>
              <a:t>2021/4/23</a:t>
            </a:fld>
            <a:endParaRPr lang="zh-CN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smtClean="0"/>
            </a:lvl1pPr>
          </a:lstStyle>
          <a:p>
            <a:endParaRPr lang="zh-CN" alt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0.xml" /><Relationship Id="rId3" Type="http://schemas.openxmlformats.org/officeDocument/2006/relationships/image" Target="../media/image6.png" /><Relationship Id="rId4" Type="http://schemas.openxmlformats.org/officeDocument/2006/relationships/oleObject" Target="../embeddings/oleObject9.bin" TargetMode="Internal" /><Relationship Id="rId5" Type="http://schemas.openxmlformats.org/officeDocument/2006/relationships/image" Target="../media/image21.wmf" /><Relationship Id="rId6" Type="http://schemas.openxmlformats.org/officeDocument/2006/relationships/oleObject" Target="../embeddings/oleObject10.bin" TargetMode="Internal" /><Relationship Id="rId7" Type="http://schemas.openxmlformats.org/officeDocument/2006/relationships/image" Target="../media/image22.wmf" /><Relationship Id="rId8" Type="http://schemas.openxmlformats.org/officeDocument/2006/relationships/image" Target="../media/image23.png" /><Relationship Id="rId9" Type="http://schemas.openxmlformats.org/officeDocument/2006/relationships/vmlDrawing" Target="../drawings/vmlDrawing2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4.png" /><Relationship Id="rId4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6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7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8.png" /><Relationship Id="rId4" Type="http://schemas.openxmlformats.org/officeDocument/2006/relationships/image" Target="../media/image9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10.png" /><Relationship Id="rId4" Type="http://schemas.openxmlformats.org/officeDocument/2006/relationships/image" Target="../media/image11.png" /><Relationship Id="rId5" Type="http://schemas.openxmlformats.org/officeDocument/2006/relationships/image" Target="../media/image12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6.wmf" /><Relationship Id="rId11" Type="http://schemas.openxmlformats.org/officeDocument/2006/relationships/oleObject" Target="../embeddings/oleObject5.bin" TargetMode="Internal" /><Relationship Id="rId12" Type="http://schemas.openxmlformats.org/officeDocument/2006/relationships/image" Target="../media/image17.wmf" /><Relationship Id="rId13" Type="http://schemas.openxmlformats.org/officeDocument/2006/relationships/oleObject" Target="../embeddings/oleObject6.bin" TargetMode="Internal" /><Relationship Id="rId14" Type="http://schemas.openxmlformats.org/officeDocument/2006/relationships/image" Target="../media/image18.wmf" /><Relationship Id="rId15" Type="http://schemas.openxmlformats.org/officeDocument/2006/relationships/oleObject" Target="../embeddings/oleObject7.bin" TargetMode="Internal" /><Relationship Id="rId16" Type="http://schemas.openxmlformats.org/officeDocument/2006/relationships/image" Target="../media/image19.wmf" /><Relationship Id="rId17" Type="http://schemas.openxmlformats.org/officeDocument/2006/relationships/oleObject" Target="../embeddings/oleObject8.bin" TargetMode="Internal" /><Relationship Id="rId18" Type="http://schemas.openxmlformats.org/officeDocument/2006/relationships/image" Target="../media/image20.wmf" /><Relationship Id="rId19" Type="http://schemas.openxmlformats.org/officeDocument/2006/relationships/vmlDrawing" Target="../drawings/vmlDrawing1.vml" /><Relationship Id="rId2" Type="http://schemas.openxmlformats.org/officeDocument/2006/relationships/notesSlide" Target="../notesSlides/notesSlide9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13.wmf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14.wmf" /><Relationship Id="rId7" Type="http://schemas.openxmlformats.org/officeDocument/2006/relationships/oleObject" Target="../embeddings/oleObject3.bin" TargetMode="Internal" /><Relationship Id="rId8" Type="http://schemas.openxmlformats.org/officeDocument/2006/relationships/image" Target="../media/image15.wmf" /><Relationship Id="rId9" Type="http://schemas.openxmlformats.org/officeDocument/2006/relationships/oleObject" Target="../embeddings/oleObject4.bin" TargetMode="In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2802" name="Text Box 2"/>
          <p:cNvSpPr txBox="1">
            <a:spLocks noChangeArrowheads="1"/>
          </p:cNvSpPr>
          <p:nvPr/>
        </p:nvSpPr>
        <p:spPr bwMode="auto">
          <a:xfrm>
            <a:off x="3337878" y="2708275"/>
            <a:ext cx="5487035" cy="645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氢原子的光谱与能级结构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Rectangle 2"/>
          <p:cNvSpPr/>
          <p:nvPr/>
        </p:nvSpPr>
        <p:spPr>
          <a:xfrm>
            <a:off x="4667250" y="2809875"/>
            <a:ext cx="9144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1507" name="Text Box 3"/>
          <p:cNvSpPr txBox="1"/>
          <p:nvPr/>
        </p:nvSpPr>
        <p:spPr>
          <a:xfrm>
            <a:off x="1992313" y="476250"/>
            <a:ext cx="477393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二、玻尔理论对氢原光光谱的解释</a:t>
            </a:r>
          </a:p>
        </p:txBody>
      </p:sp>
      <p:sp>
        <p:nvSpPr>
          <p:cNvPr id="21508" name="Text Box 4"/>
          <p:cNvSpPr txBox="1"/>
          <p:nvPr/>
        </p:nvSpPr>
        <p:spPr>
          <a:xfrm>
            <a:off x="9874250" y="4797425"/>
            <a:ext cx="6781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l-GR" altLang="zh-CN" sz="1800">
                <a:cs typeface="Arial" panose="020b0604020202020204" pitchFamily="34" charset="0"/>
              </a:rPr>
              <a:t>λ</a:t>
            </a:r>
            <a:r>
              <a:rPr lang="en-US" altLang="zh-CN" sz="1800"/>
              <a:t>/nm</a:t>
            </a:r>
          </a:p>
        </p:txBody>
      </p:sp>
      <p:grpSp>
        <p:nvGrpSpPr>
          <p:cNvPr id="21509" name="Group 5"/>
          <p:cNvGrpSpPr/>
          <p:nvPr/>
        </p:nvGrpSpPr>
        <p:grpSpPr>
          <a:xfrm>
            <a:off x="7008813" y="2492375"/>
            <a:ext cx="3662362" cy="2395538"/>
            <a:chOff x="3455" y="1570"/>
            <a:chExt cx="2307" cy="1509"/>
          </a:xfrm>
        </p:grpSpPr>
        <p:sp>
          <p:nvSpPr>
            <p:cNvPr id="21542" name="Text Box 6"/>
            <p:cNvSpPr txBox="1"/>
            <p:nvPr/>
          </p:nvSpPr>
          <p:spPr>
            <a:xfrm>
              <a:off x="5210" y="2750"/>
              <a:ext cx="552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400"/>
                <a:t>652.2nm</a:t>
              </a:r>
            </a:p>
          </p:txBody>
        </p:sp>
        <p:sp>
          <p:nvSpPr>
            <p:cNvPr id="21543" name="Text Box 7"/>
            <p:cNvSpPr txBox="1"/>
            <p:nvPr/>
          </p:nvSpPr>
          <p:spPr>
            <a:xfrm>
              <a:off x="3969" y="2886"/>
              <a:ext cx="552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400"/>
                <a:t>434.0nm</a:t>
              </a:r>
            </a:p>
          </p:txBody>
        </p:sp>
        <p:sp>
          <p:nvSpPr>
            <p:cNvPr id="21544" name="Text Box 8"/>
            <p:cNvSpPr txBox="1"/>
            <p:nvPr/>
          </p:nvSpPr>
          <p:spPr>
            <a:xfrm>
              <a:off x="3606" y="2704"/>
              <a:ext cx="488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200"/>
                <a:t>410.1nm</a:t>
              </a:r>
            </a:p>
          </p:txBody>
        </p:sp>
        <p:pic>
          <p:nvPicPr>
            <p:cNvPr id="21545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55" y="1570"/>
              <a:ext cx="2305" cy="116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546" name="Line 10"/>
            <p:cNvSpPr/>
            <p:nvPr/>
          </p:nvSpPr>
          <p:spPr>
            <a:xfrm flipH="1">
              <a:off x="5359" y="1894"/>
              <a:ext cx="0" cy="409"/>
            </a:xfrm>
            <a:prstGeom prst="line">
              <a:avLst/>
            </a:prstGeom>
            <a:ln w="38100" cap="flat" cmpd="sng">
              <a:solidFill>
                <a:srgbClr val="FF66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1547" name="Line 11"/>
            <p:cNvSpPr/>
            <p:nvPr/>
          </p:nvSpPr>
          <p:spPr>
            <a:xfrm flipH="1">
              <a:off x="4592" y="1912"/>
              <a:ext cx="0" cy="409"/>
            </a:xfrm>
            <a:prstGeom prst="line">
              <a:avLst/>
            </a:prstGeom>
            <a:ln w="38100" cap="flat" cmpd="sng">
              <a:solidFill>
                <a:srgbClr val="CCFF33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1548" name="Line 12"/>
            <p:cNvSpPr/>
            <p:nvPr/>
          </p:nvSpPr>
          <p:spPr>
            <a:xfrm flipH="1">
              <a:off x="3805" y="1925"/>
              <a:ext cx="0" cy="409"/>
            </a:xfrm>
            <a:prstGeom prst="line">
              <a:avLst/>
            </a:prstGeom>
            <a:ln w="38100" cap="flat" cmpd="sng">
              <a:solidFill>
                <a:srgbClr val="9999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1549" name="Line 13"/>
            <p:cNvSpPr/>
            <p:nvPr/>
          </p:nvSpPr>
          <p:spPr>
            <a:xfrm flipH="1">
              <a:off x="4100" y="1904"/>
              <a:ext cx="0" cy="409"/>
            </a:xfrm>
            <a:prstGeom prst="line">
              <a:avLst/>
            </a:prstGeom>
            <a:ln w="38100" cap="flat" cmpd="sng">
              <a:solidFill>
                <a:srgbClr val="99CC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21550" name="Text Box 14"/>
            <p:cNvSpPr txBox="1"/>
            <p:nvPr/>
          </p:nvSpPr>
          <p:spPr>
            <a:xfrm>
              <a:off x="5292" y="2432"/>
              <a:ext cx="331" cy="29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2400" b="1">
                  <a:solidFill>
                    <a:srgbClr val="000000"/>
                  </a:solidFill>
                </a:rPr>
                <a:t>H</a:t>
              </a:r>
              <a:r>
                <a:rPr lang="el-GR" altLang="zh-CN" sz="24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α</a:t>
              </a:r>
              <a:endParaRPr lang="el-GR" altLang="zh-CN" sz="24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1551" name="Text Box 15"/>
            <p:cNvSpPr txBox="1"/>
            <p:nvPr/>
          </p:nvSpPr>
          <p:spPr>
            <a:xfrm>
              <a:off x="4507" y="2386"/>
              <a:ext cx="330" cy="29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2400" b="1">
                  <a:solidFill>
                    <a:srgbClr val="000000"/>
                  </a:solidFill>
                </a:rPr>
                <a:t>H</a:t>
              </a:r>
              <a:r>
                <a:rPr lang="el-GR" altLang="zh-CN" sz="24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β</a:t>
              </a:r>
              <a:endParaRPr lang="el-GR" altLang="zh-CN" sz="24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1552" name="Text Box 16"/>
            <p:cNvSpPr txBox="1"/>
            <p:nvPr/>
          </p:nvSpPr>
          <p:spPr>
            <a:xfrm>
              <a:off x="4028" y="2386"/>
              <a:ext cx="324" cy="29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2400" b="1">
                  <a:solidFill>
                    <a:srgbClr val="000000"/>
                  </a:solidFill>
                </a:rPr>
                <a:t>H</a:t>
              </a:r>
              <a:r>
                <a:rPr lang="el-GR" altLang="zh-CN" sz="24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γ</a:t>
              </a:r>
              <a:endParaRPr lang="el-GR" altLang="zh-CN" sz="24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1553" name="Text Box 17"/>
            <p:cNvSpPr txBox="1"/>
            <p:nvPr/>
          </p:nvSpPr>
          <p:spPr>
            <a:xfrm>
              <a:off x="3723" y="2386"/>
              <a:ext cx="330" cy="29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2400" b="1">
                  <a:solidFill>
                    <a:srgbClr val="000000"/>
                  </a:solidFill>
                </a:rPr>
                <a:t>H</a:t>
              </a:r>
              <a:r>
                <a:rPr lang="el-GR" altLang="zh-CN" sz="24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δ</a:t>
              </a:r>
              <a:endParaRPr lang="el-GR" altLang="zh-CN" sz="24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1554" name="Line 18"/>
            <p:cNvSpPr/>
            <p:nvPr/>
          </p:nvSpPr>
          <p:spPr>
            <a:xfrm>
              <a:off x="5445" y="3022"/>
              <a:ext cx="21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21555" name="Text Box 19"/>
            <p:cNvSpPr txBox="1"/>
            <p:nvPr/>
          </p:nvSpPr>
          <p:spPr>
            <a:xfrm>
              <a:off x="4468" y="2750"/>
              <a:ext cx="552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400"/>
                <a:t>486.1nm</a:t>
              </a:r>
            </a:p>
          </p:txBody>
        </p:sp>
      </p:grpSp>
      <p:grpSp>
        <p:nvGrpSpPr>
          <p:cNvPr id="21510" name="Group 20"/>
          <p:cNvGrpSpPr/>
          <p:nvPr/>
        </p:nvGrpSpPr>
        <p:grpSpPr>
          <a:xfrm>
            <a:off x="1703388" y="2852738"/>
            <a:ext cx="5172075" cy="2895599"/>
            <a:chOff x="113" y="1797"/>
            <a:chExt cx="3258" cy="1824"/>
          </a:xfrm>
        </p:grpSpPr>
        <p:sp>
          <p:nvSpPr>
            <p:cNvPr id="21517" name="Line 21"/>
            <p:cNvSpPr/>
            <p:nvPr/>
          </p:nvSpPr>
          <p:spPr>
            <a:xfrm flipH="1">
              <a:off x="2154" y="1933"/>
              <a:ext cx="0" cy="77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grpSp>
          <p:nvGrpSpPr>
            <p:cNvPr id="21518" name="Group 22"/>
            <p:cNvGrpSpPr/>
            <p:nvPr/>
          </p:nvGrpSpPr>
          <p:grpSpPr>
            <a:xfrm>
              <a:off x="113" y="1797"/>
              <a:ext cx="3258" cy="1824"/>
              <a:chOff x="204" y="1793"/>
              <a:chExt cx="3258" cy="1824"/>
            </a:xfrm>
          </p:grpSpPr>
          <p:sp>
            <p:nvSpPr>
              <p:cNvPr id="21525" name="Line 23"/>
              <p:cNvSpPr/>
              <p:nvPr/>
            </p:nvSpPr>
            <p:spPr>
              <a:xfrm>
                <a:off x="566" y="3475"/>
                <a:ext cx="195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526" name="Line 24"/>
              <p:cNvSpPr/>
              <p:nvPr/>
            </p:nvSpPr>
            <p:spPr>
              <a:xfrm>
                <a:off x="612" y="2704"/>
                <a:ext cx="195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527" name="Line 25"/>
              <p:cNvSpPr/>
              <p:nvPr/>
            </p:nvSpPr>
            <p:spPr>
              <a:xfrm>
                <a:off x="612" y="2341"/>
                <a:ext cx="195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528" name="Line 26"/>
              <p:cNvSpPr/>
              <p:nvPr/>
            </p:nvSpPr>
            <p:spPr>
              <a:xfrm>
                <a:off x="612" y="2160"/>
                <a:ext cx="195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529" name="Line 27"/>
              <p:cNvSpPr/>
              <p:nvPr/>
            </p:nvSpPr>
            <p:spPr>
              <a:xfrm>
                <a:off x="612" y="2024"/>
                <a:ext cx="195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530" name="Line 28"/>
              <p:cNvSpPr/>
              <p:nvPr/>
            </p:nvSpPr>
            <p:spPr>
              <a:xfrm>
                <a:off x="612" y="1933"/>
                <a:ext cx="195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531" name="Text Box 29"/>
              <p:cNvSpPr txBox="1"/>
              <p:nvPr/>
            </p:nvSpPr>
            <p:spPr>
              <a:xfrm>
                <a:off x="204" y="3385"/>
                <a:ext cx="359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n=1</a:t>
                </a:r>
              </a:p>
            </p:txBody>
          </p:sp>
          <p:sp>
            <p:nvSpPr>
              <p:cNvPr id="21532" name="Text Box 30"/>
              <p:cNvSpPr txBox="1"/>
              <p:nvPr/>
            </p:nvSpPr>
            <p:spPr>
              <a:xfrm>
                <a:off x="249" y="2609"/>
                <a:ext cx="359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n=2</a:t>
                </a:r>
              </a:p>
            </p:txBody>
          </p:sp>
          <p:sp>
            <p:nvSpPr>
              <p:cNvPr id="21533" name="Text Box 31"/>
              <p:cNvSpPr txBox="1"/>
              <p:nvPr/>
            </p:nvSpPr>
            <p:spPr>
              <a:xfrm>
                <a:off x="249" y="2296"/>
                <a:ext cx="359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n=3</a:t>
                </a:r>
              </a:p>
            </p:txBody>
          </p:sp>
          <p:sp>
            <p:nvSpPr>
              <p:cNvPr id="21534" name="Text Box 32"/>
              <p:cNvSpPr txBox="1"/>
              <p:nvPr/>
            </p:nvSpPr>
            <p:spPr>
              <a:xfrm>
                <a:off x="249" y="2065"/>
                <a:ext cx="359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n=4</a:t>
                </a:r>
              </a:p>
            </p:txBody>
          </p:sp>
          <p:sp>
            <p:nvSpPr>
              <p:cNvPr id="21535" name="Text Box 33"/>
              <p:cNvSpPr txBox="1"/>
              <p:nvPr/>
            </p:nvSpPr>
            <p:spPr>
              <a:xfrm>
                <a:off x="249" y="1929"/>
                <a:ext cx="359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n=5</a:t>
                </a:r>
              </a:p>
            </p:txBody>
          </p:sp>
          <p:sp>
            <p:nvSpPr>
              <p:cNvPr id="21536" name="Text Box 34"/>
              <p:cNvSpPr txBox="1"/>
              <p:nvPr/>
            </p:nvSpPr>
            <p:spPr>
              <a:xfrm>
                <a:off x="249" y="1793"/>
                <a:ext cx="454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n=6</a:t>
                </a:r>
              </a:p>
            </p:txBody>
          </p:sp>
          <p:sp>
            <p:nvSpPr>
              <p:cNvPr id="21537" name="Text Box 35"/>
              <p:cNvSpPr txBox="1"/>
              <p:nvPr/>
            </p:nvSpPr>
            <p:spPr>
              <a:xfrm>
                <a:off x="2595" y="3352"/>
                <a:ext cx="867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E</a:t>
                </a:r>
                <a:r>
                  <a:rPr lang="en-US" altLang="zh-CN" sz="1800" baseline="-25000"/>
                  <a:t>1</a:t>
                </a:r>
                <a:r>
                  <a:rPr lang="en-US" altLang="zh-CN" sz="1800"/>
                  <a:t>= -13.6ev</a:t>
                </a:r>
              </a:p>
            </p:txBody>
          </p:sp>
          <p:sp>
            <p:nvSpPr>
              <p:cNvPr id="21538" name="Text Box 36"/>
              <p:cNvSpPr txBox="1"/>
              <p:nvPr/>
            </p:nvSpPr>
            <p:spPr>
              <a:xfrm>
                <a:off x="2608" y="2613"/>
                <a:ext cx="787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E</a:t>
                </a:r>
                <a:r>
                  <a:rPr lang="en-US" altLang="zh-CN" sz="1800" baseline="-25000"/>
                  <a:t>2</a:t>
                </a:r>
                <a:r>
                  <a:rPr lang="en-US" altLang="zh-CN" sz="1800"/>
                  <a:t>= -3.4ev</a:t>
                </a:r>
              </a:p>
            </p:txBody>
          </p:sp>
          <p:sp>
            <p:nvSpPr>
              <p:cNvPr id="21539" name="Text Box 37"/>
              <p:cNvSpPr txBox="1"/>
              <p:nvPr/>
            </p:nvSpPr>
            <p:spPr>
              <a:xfrm>
                <a:off x="2562" y="2205"/>
                <a:ext cx="867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E</a:t>
                </a:r>
                <a:r>
                  <a:rPr lang="en-US" altLang="zh-CN" sz="1800" baseline="-25000"/>
                  <a:t>3</a:t>
                </a:r>
                <a:r>
                  <a:rPr lang="en-US" altLang="zh-CN" sz="1800"/>
                  <a:t>= -1.51ev</a:t>
                </a:r>
              </a:p>
            </p:txBody>
          </p:sp>
          <p:sp>
            <p:nvSpPr>
              <p:cNvPr id="21540" name="Text Box 38"/>
              <p:cNvSpPr txBox="1"/>
              <p:nvPr/>
            </p:nvSpPr>
            <p:spPr>
              <a:xfrm>
                <a:off x="2562" y="1978"/>
                <a:ext cx="867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E</a:t>
                </a:r>
                <a:r>
                  <a:rPr lang="en-US" altLang="zh-CN" sz="1800" baseline="-25000"/>
                  <a:t>4</a:t>
                </a:r>
                <a:r>
                  <a:rPr lang="en-US" altLang="zh-CN" sz="1800"/>
                  <a:t>= -0.85ev</a:t>
                </a:r>
              </a:p>
            </p:txBody>
          </p:sp>
          <p:sp>
            <p:nvSpPr>
              <p:cNvPr id="21541" name="Text Box 39"/>
              <p:cNvSpPr txBox="1"/>
              <p:nvPr/>
            </p:nvSpPr>
            <p:spPr>
              <a:xfrm>
                <a:off x="2018" y="2750"/>
                <a:ext cx="276" cy="2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 b="1">
                    <a:solidFill>
                      <a:srgbClr val="000000"/>
                    </a:solidFill>
                  </a:rPr>
                  <a:t>H</a:t>
                </a:r>
                <a:r>
                  <a:rPr lang="el-GR" altLang="zh-CN" sz="1800" b="1" baseline="-25000">
                    <a:solidFill>
                      <a:srgbClr val="000000"/>
                    </a:solidFill>
                    <a:cs typeface="Arial" panose="020b0604020202020204" pitchFamily="34" charset="0"/>
                  </a:rPr>
                  <a:t>δ</a:t>
                </a:r>
                <a:endParaRPr lang="el-GR" altLang="zh-CN" sz="1800" b="1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1519" name="Line 40"/>
            <p:cNvSpPr/>
            <p:nvPr/>
          </p:nvSpPr>
          <p:spPr>
            <a:xfrm flipH="1">
              <a:off x="1791" y="2024"/>
              <a:ext cx="0" cy="6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21520" name="Line 41"/>
            <p:cNvSpPr/>
            <p:nvPr/>
          </p:nvSpPr>
          <p:spPr>
            <a:xfrm flipH="1">
              <a:off x="1338" y="2160"/>
              <a:ext cx="0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21521" name="Line 42"/>
            <p:cNvSpPr/>
            <p:nvPr/>
          </p:nvSpPr>
          <p:spPr>
            <a:xfrm flipH="1">
              <a:off x="975" y="2341"/>
              <a:ext cx="0" cy="36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21522" name="Text Box 43"/>
            <p:cNvSpPr txBox="1"/>
            <p:nvPr/>
          </p:nvSpPr>
          <p:spPr>
            <a:xfrm>
              <a:off x="1655" y="2750"/>
              <a:ext cx="271" cy="23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>
                  <a:solidFill>
                    <a:srgbClr val="000000"/>
                  </a:solidFill>
                </a:rPr>
                <a:t>H</a:t>
              </a:r>
              <a:r>
                <a:rPr lang="el-GR" altLang="zh-CN" sz="18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γ</a:t>
              </a:r>
              <a:endParaRPr lang="el-GR" altLang="zh-CN" sz="18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1523" name="Text Box 44"/>
            <p:cNvSpPr txBox="1"/>
            <p:nvPr/>
          </p:nvSpPr>
          <p:spPr>
            <a:xfrm>
              <a:off x="1156" y="2750"/>
              <a:ext cx="276" cy="23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>
                  <a:solidFill>
                    <a:srgbClr val="000000"/>
                  </a:solidFill>
                </a:rPr>
                <a:t>H</a:t>
              </a:r>
              <a:r>
                <a:rPr lang="el-GR" altLang="zh-CN" sz="18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β</a:t>
              </a:r>
              <a:endParaRPr lang="el-GR" altLang="zh-CN" sz="18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1524" name="Text Box 45"/>
            <p:cNvSpPr txBox="1"/>
            <p:nvPr/>
          </p:nvSpPr>
          <p:spPr>
            <a:xfrm>
              <a:off x="839" y="2750"/>
              <a:ext cx="277" cy="23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>
                  <a:solidFill>
                    <a:srgbClr val="000000"/>
                  </a:solidFill>
                </a:rPr>
                <a:t>H</a:t>
              </a:r>
              <a:r>
                <a:rPr lang="el-GR" altLang="zh-CN" sz="1800" b="1" baseline="-25000">
                  <a:solidFill>
                    <a:srgbClr val="000000"/>
                  </a:solidFill>
                  <a:cs typeface="Arial" panose="020b0604020202020204" pitchFamily="34" charset="0"/>
                </a:rPr>
                <a:t>α</a:t>
              </a:r>
              <a:endParaRPr lang="el-GR" altLang="zh-CN" sz="1800" b="1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</p:grpSp>
      <p:sp>
        <p:nvSpPr>
          <p:cNvPr id="21511" name="Freeform 46"/>
          <p:cNvSpPr/>
          <p:nvPr/>
        </p:nvSpPr>
        <p:spPr>
          <a:xfrm>
            <a:off x="4943475" y="4149725"/>
            <a:ext cx="2701925" cy="660400"/>
          </a:xfrm>
          <a:custGeom>
            <a:gdLst>
              <a:gd name="txL" fmla="*/ 0 w 1702"/>
              <a:gd name="txT" fmla="*/ 0 h 416"/>
              <a:gd name="txR" fmla="*/ 1702 w 1702"/>
              <a:gd name="txB" fmla="*/ 416 h 416"/>
            </a:gdLst>
            <a:cxnLst>
              <a:cxn ang="0">
                <a:pos x="0" y="226814063"/>
              </a:cxn>
              <a:cxn ang="0">
                <a:pos x="229335013" y="685482500"/>
              </a:cxn>
              <a:cxn ang="0">
                <a:pos x="685482500" y="912296563"/>
              </a:cxn>
              <a:cxn ang="0">
                <a:pos x="1373485950" y="1028223750"/>
              </a:cxn>
              <a:cxn ang="0">
                <a:pos x="2058968450" y="1028223750"/>
              </a:cxn>
              <a:cxn ang="0">
                <a:pos x="2147483646" y="1028223750"/>
              </a:cxn>
              <a:cxn ang="0">
                <a:pos x="2147483646" y="1028223750"/>
              </a:cxn>
              <a:cxn ang="0">
                <a:pos x="2147483646" y="912296563"/>
              </a:cxn>
              <a:cxn ang="0">
                <a:pos x="2147483646" y="456149075"/>
              </a:cxn>
              <a:cxn ang="0">
                <a:pos x="2147483646" y="0"/>
              </a:cxn>
            </a:cxnLst>
            <a:rect l="txL" t="txT" r="txR" b="txB"/>
            <a:pathLst>
              <a:path w="1702" h="416">
                <a:moveTo>
                  <a:pt x="0" y="90"/>
                </a:moveTo>
                <a:cubicBezTo>
                  <a:pt x="23" y="158"/>
                  <a:pt x="46" y="227"/>
                  <a:pt x="91" y="272"/>
                </a:cubicBezTo>
                <a:cubicBezTo>
                  <a:pt x="136" y="317"/>
                  <a:pt x="196" y="339"/>
                  <a:pt x="272" y="362"/>
                </a:cubicBezTo>
                <a:cubicBezTo>
                  <a:pt x="348" y="385"/>
                  <a:pt x="454" y="400"/>
                  <a:pt x="545" y="408"/>
                </a:cubicBezTo>
                <a:cubicBezTo>
                  <a:pt x="636" y="416"/>
                  <a:pt x="726" y="408"/>
                  <a:pt x="817" y="408"/>
                </a:cubicBezTo>
                <a:cubicBezTo>
                  <a:pt x="908" y="408"/>
                  <a:pt x="983" y="408"/>
                  <a:pt x="1089" y="408"/>
                </a:cubicBezTo>
                <a:cubicBezTo>
                  <a:pt x="1195" y="408"/>
                  <a:pt x="1377" y="416"/>
                  <a:pt x="1452" y="408"/>
                </a:cubicBezTo>
                <a:cubicBezTo>
                  <a:pt x="1527" y="400"/>
                  <a:pt x="1504" y="400"/>
                  <a:pt x="1542" y="362"/>
                </a:cubicBezTo>
                <a:cubicBezTo>
                  <a:pt x="1580" y="324"/>
                  <a:pt x="1656" y="241"/>
                  <a:pt x="1679" y="181"/>
                </a:cubicBezTo>
                <a:cubicBezTo>
                  <a:pt x="1702" y="121"/>
                  <a:pt x="1679" y="30"/>
                  <a:pt x="1679" y="0"/>
                </a:cubicBezTo>
              </a:path>
            </a:pathLst>
          </a:custGeom>
          <a:noFill/>
          <a:ln w="9525" cap="flat" cmpd="sng">
            <a:solidFill>
              <a:srgbClr val="FF0066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2" name="Freeform 47"/>
          <p:cNvSpPr/>
          <p:nvPr/>
        </p:nvSpPr>
        <p:spPr>
          <a:xfrm>
            <a:off x="4367213" y="4221163"/>
            <a:ext cx="4033837" cy="863600"/>
          </a:xfrm>
          <a:custGeom>
            <a:gdLst>
              <a:gd name="txL" fmla="*/ 0 w 2548"/>
              <a:gd name="txT" fmla="*/ 0 h 575"/>
              <a:gd name="txR" fmla="*/ 2548 w 2548"/>
              <a:gd name="txB" fmla="*/ 575 h 575"/>
            </a:gdLst>
            <a:cxnLst>
              <a:cxn ang="0">
                <a:pos x="0" y="205272463"/>
              </a:cxn>
              <a:cxn ang="0">
                <a:pos x="115290481" y="715069811"/>
              </a:cxn>
              <a:cxn ang="0">
                <a:pos x="340860810" y="920343777"/>
              </a:cxn>
              <a:cxn ang="0">
                <a:pos x="1025088537" y="1024107945"/>
              </a:cxn>
              <a:cxn ang="0">
                <a:pos x="2147483646" y="1125616240"/>
              </a:cxn>
              <a:cxn ang="0">
                <a:pos x="2147483646" y="0"/>
              </a:cxn>
            </a:cxnLst>
            <a:rect l="txL" t="txT" r="txR" b="txB"/>
            <a:pathLst>
              <a:path w="2548" h="575">
                <a:moveTo>
                  <a:pt x="0" y="91"/>
                </a:moveTo>
                <a:cubicBezTo>
                  <a:pt x="11" y="177"/>
                  <a:pt x="23" y="264"/>
                  <a:pt x="46" y="317"/>
                </a:cubicBezTo>
                <a:cubicBezTo>
                  <a:pt x="69" y="370"/>
                  <a:pt x="75" y="385"/>
                  <a:pt x="136" y="408"/>
                </a:cubicBezTo>
                <a:cubicBezTo>
                  <a:pt x="197" y="431"/>
                  <a:pt x="61" y="439"/>
                  <a:pt x="409" y="454"/>
                </a:cubicBezTo>
                <a:cubicBezTo>
                  <a:pt x="757" y="469"/>
                  <a:pt x="1898" y="575"/>
                  <a:pt x="2223" y="499"/>
                </a:cubicBezTo>
                <a:cubicBezTo>
                  <a:pt x="2548" y="423"/>
                  <a:pt x="2453" y="211"/>
                  <a:pt x="2359" y="0"/>
                </a:cubicBezTo>
              </a:path>
            </a:pathLst>
          </a:custGeom>
          <a:noFill/>
          <a:ln w="9525" cap="flat" cmpd="sng">
            <a:solidFill>
              <a:srgbClr val="FF0066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3" name="Freeform 48"/>
          <p:cNvSpPr/>
          <p:nvPr/>
        </p:nvSpPr>
        <p:spPr>
          <a:xfrm>
            <a:off x="3611563" y="4221163"/>
            <a:ext cx="5400675" cy="947737"/>
          </a:xfrm>
          <a:custGeom>
            <a:gdLst>
              <a:gd name="txL" fmla="*/ 0 w 3402"/>
              <a:gd name="txT" fmla="*/ 0 h 597"/>
              <a:gd name="txR" fmla="*/ 3402 w 3402"/>
              <a:gd name="txB" fmla="*/ 597 h 597"/>
            </a:gdLst>
            <a:cxnLst>
              <a:cxn ang="0">
                <a:pos x="57964388" y="229333304"/>
              </a:cxn>
              <a:cxn ang="0">
                <a:pos x="57964388" y="456147247"/>
              </a:cxn>
              <a:cxn ang="0">
                <a:pos x="57964388" y="685482138"/>
              </a:cxn>
              <a:cxn ang="0">
                <a:pos x="400705638" y="1144150334"/>
              </a:cxn>
              <a:cxn ang="0">
                <a:pos x="1086188138" y="1257556512"/>
              </a:cxn>
              <a:cxn ang="0">
                <a:pos x="2147483646" y="1486891403"/>
              </a:cxn>
              <a:cxn ang="0">
                <a:pos x="2147483646" y="1257556512"/>
              </a:cxn>
              <a:cxn ang="0">
                <a:pos x="2147483646" y="0"/>
              </a:cxn>
            </a:cxnLst>
            <a:rect l="txL" t="txT" r="txR" b="txB"/>
            <a:pathLst>
              <a:path w="3402" h="597">
                <a:moveTo>
                  <a:pt x="23" y="91"/>
                </a:moveTo>
                <a:cubicBezTo>
                  <a:pt x="23" y="121"/>
                  <a:pt x="23" y="151"/>
                  <a:pt x="23" y="181"/>
                </a:cubicBezTo>
                <a:cubicBezTo>
                  <a:pt x="23" y="211"/>
                  <a:pt x="0" y="227"/>
                  <a:pt x="23" y="272"/>
                </a:cubicBezTo>
                <a:cubicBezTo>
                  <a:pt x="46" y="317"/>
                  <a:pt x="91" y="416"/>
                  <a:pt x="159" y="454"/>
                </a:cubicBezTo>
                <a:cubicBezTo>
                  <a:pt x="227" y="492"/>
                  <a:pt x="15" y="476"/>
                  <a:pt x="431" y="499"/>
                </a:cubicBezTo>
                <a:cubicBezTo>
                  <a:pt x="847" y="522"/>
                  <a:pt x="2178" y="590"/>
                  <a:pt x="2654" y="590"/>
                </a:cubicBezTo>
                <a:cubicBezTo>
                  <a:pt x="3130" y="590"/>
                  <a:pt x="3176" y="597"/>
                  <a:pt x="3289" y="499"/>
                </a:cubicBezTo>
                <a:cubicBezTo>
                  <a:pt x="3402" y="401"/>
                  <a:pt x="3368" y="200"/>
                  <a:pt x="3334" y="0"/>
                </a:cubicBezTo>
              </a:path>
            </a:pathLst>
          </a:custGeom>
          <a:noFill/>
          <a:ln w="9525" cap="flat" cmpd="sng">
            <a:solidFill>
              <a:srgbClr val="FF0066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514" name="Freeform 49"/>
          <p:cNvSpPr/>
          <p:nvPr/>
        </p:nvSpPr>
        <p:spPr>
          <a:xfrm>
            <a:off x="2987675" y="3789363"/>
            <a:ext cx="7824788" cy="1763712"/>
          </a:xfrm>
          <a:custGeom>
            <a:gdLst>
              <a:gd name="txL" fmla="*/ 0 w 4929"/>
              <a:gd name="txT" fmla="*/ 0 h 1111"/>
              <a:gd name="txR" fmla="*/ 4929 w 4929"/>
              <a:gd name="txB" fmla="*/ 1111 h 1111"/>
            </a:gdLst>
            <a:cxnLst>
              <a:cxn ang="0">
                <a:pos x="133569084" y="1028223459"/>
              </a:cxn>
              <a:cxn ang="0">
                <a:pos x="133569084" y="1943039124"/>
              </a:cxn>
              <a:cxn ang="0">
                <a:pos x="932457872" y="2147483646"/>
              </a:cxn>
              <a:cxn ang="0">
                <a:pos x="1963202638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4929" h="1111">
                <a:moveTo>
                  <a:pt x="53" y="408"/>
                </a:moveTo>
                <a:cubicBezTo>
                  <a:pt x="26" y="544"/>
                  <a:pt x="0" y="680"/>
                  <a:pt x="53" y="771"/>
                </a:cubicBezTo>
                <a:cubicBezTo>
                  <a:pt x="106" y="862"/>
                  <a:pt x="249" y="922"/>
                  <a:pt x="370" y="952"/>
                </a:cubicBezTo>
                <a:cubicBezTo>
                  <a:pt x="491" y="982"/>
                  <a:pt x="121" y="952"/>
                  <a:pt x="779" y="952"/>
                </a:cubicBezTo>
                <a:cubicBezTo>
                  <a:pt x="1437" y="952"/>
                  <a:pt x="3705" y="1111"/>
                  <a:pt x="4317" y="952"/>
                </a:cubicBezTo>
                <a:cubicBezTo>
                  <a:pt x="4929" y="793"/>
                  <a:pt x="4691" y="396"/>
                  <a:pt x="4453" y="0"/>
                </a:cubicBezTo>
              </a:path>
            </a:pathLst>
          </a:custGeom>
          <a:noFill/>
          <a:ln w="9525" cap="flat" cmpd="sng">
            <a:solidFill>
              <a:srgbClr val="FF0066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1515" name="Object 50"/>
          <p:cNvGraphicFramePr>
            <a:graphicFrameLocks noChangeAspect="1"/>
          </p:cNvGraphicFramePr>
          <p:nvPr/>
        </p:nvGraphicFramePr>
        <p:xfrm>
          <a:off x="2279650" y="981075"/>
          <a:ext cx="2016125" cy="8334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4" imgW="951865" imgH="393700" progId="Equation.3">
                  <p:embed/>
                </p:oleObj>
              </mc:Choice>
              <mc:Fallback>
                <p:oleObj r:id="rId4" imgW="951865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9650" y="981075"/>
                        <a:ext cx="2016125" cy="833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Object 51"/>
          <p:cNvGraphicFramePr>
            <a:graphicFrameLocks noChangeAspect="1"/>
          </p:cNvGraphicFramePr>
          <p:nvPr/>
        </p:nvGraphicFramePr>
        <p:xfrm>
          <a:off x="2135188" y="1833563"/>
          <a:ext cx="2592387" cy="9334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6" imgW="1091565" imgH="393700" progId="Equation.3">
                  <p:embed/>
                </p:oleObj>
              </mc:Choice>
              <mc:Fallback>
                <p:oleObj r:id="rId6" imgW="1091565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5188" y="1833563"/>
                        <a:ext cx="2592387" cy="933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56" name="New picture"/>
          <p:cNvPicPr/>
          <p:nvPr/>
        </p:nvPicPr>
        <p:blipFill>
          <a:blip r:embed="rId8"/>
          <a:stretch>
            <a:fillRect/>
          </a:stretch>
        </p:blipFill>
        <p:spPr>
          <a:xfrm>
            <a:off x="12090400" y="11709400"/>
            <a:ext cx="317500" cy="2286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2"/>
          <p:cNvSpPr>
            <a:spLocks noGrp="1"/>
          </p:cNvSpPr>
          <p:nvPr>
            <p:ph idx="1"/>
          </p:nvPr>
        </p:nvSpPr>
        <p:spPr>
          <a:xfrm>
            <a:off x="1524000" y="404813"/>
            <a:ext cx="5486400" cy="457200"/>
          </a:xfrm>
        </p:spPr>
        <p:txBody>
          <a:bodyPr vert="horz" wrap="square" lIns="91440" tIns="45720" rIns="91440" bIns="45720" anchor="t" anchorCtr="0"/>
          <a:lstStyle/>
          <a:p>
            <a:pPr>
              <a:lnSpc>
                <a:spcPct val="80000"/>
              </a:lnSpc>
              <a:buNone/>
            </a:pPr>
            <a:r>
              <a:rPr lang="zh-CN" altLang="en-US" sz="3000">
                <a:ea typeface="楷体_GB2312" pitchFamily="49" charset="-122"/>
              </a:rPr>
              <a:t>一、光谱</a:t>
            </a:r>
          </a:p>
        </p:txBody>
      </p:sp>
      <p:sp>
        <p:nvSpPr>
          <p:cNvPr id="334851" name="Rectangle 3"/>
          <p:cNvSpPr>
            <a:spLocks noChangeArrowheads="1"/>
          </p:cNvSpPr>
          <p:nvPr/>
        </p:nvSpPr>
        <p:spPr bwMode="auto">
          <a:xfrm>
            <a:off x="1981200" y="1531303"/>
            <a:ext cx="8229600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3A71A8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A71A8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复色光经过色散系统（如棱镜、光栅）分光后，被色散开的单色光按波长（或频率）大小而依次排列的图案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A71A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</p:txBody>
      </p:sp>
      <p:pic>
        <p:nvPicPr>
          <p:cNvPr id="5124" name="Picture 4" descr="197669-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743200"/>
            <a:ext cx="6477000" cy="3578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d"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2"/>
          <p:cNvSpPr/>
          <p:nvPr/>
        </p:nvSpPr>
        <p:spPr>
          <a:xfrm>
            <a:off x="1993900" y="935038"/>
            <a:ext cx="3022600" cy="583565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b="1">
                <a:latin typeface="Times New Roman" panose="02020603050405020304" pitchFamily="18" charset="0"/>
                <a:ea typeface="楷体_GB2312" pitchFamily="49" charset="-122"/>
              </a:rPr>
              <a:t>观察光谱实验</a:t>
            </a:r>
          </a:p>
        </p:txBody>
      </p:sp>
      <p:sp>
        <p:nvSpPr>
          <p:cNvPr id="7171" name="Text Box 3"/>
          <p:cNvSpPr txBox="1"/>
          <p:nvPr/>
        </p:nvSpPr>
        <p:spPr>
          <a:xfrm>
            <a:off x="1981200" y="1905000"/>
            <a:ext cx="609600" cy="1383665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1.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实验</a:t>
            </a:r>
          </a:p>
        </p:txBody>
      </p:sp>
      <p:pic>
        <p:nvPicPr>
          <p:cNvPr id="7172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828800"/>
            <a:ext cx="7467600" cy="4419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2"/>
          <p:cNvSpPr/>
          <p:nvPr/>
        </p:nvSpPr>
        <p:spPr>
          <a:xfrm>
            <a:off x="4667250" y="2809875"/>
            <a:ext cx="9144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pic>
        <p:nvPicPr>
          <p:cNvPr id="9219" name="Picture 3"/>
          <p:cNvPicPr>
            <a:picLocks noChangeAspect="1"/>
          </p:cNvPicPr>
          <p:nvPr/>
        </p:nvPicPr>
        <p:blipFill>
          <a:blip r:embed="rId3"/>
          <a:srcRect l="1054" t="4469" r="922" b="10614"/>
          <a:stretch>
            <a:fillRect/>
          </a:stretch>
        </p:blipFill>
        <p:spPr>
          <a:xfrm>
            <a:off x="1847850" y="1916113"/>
            <a:ext cx="8229600" cy="144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4"/>
          <p:cNvPicPr>
            <a:picLocks noChangeAspect="1"/>
          </p:cNvPicPr>
          <p:nvPr/>
        </p:nvPicPr>
        <p:blipFill>
          <a:blip r:embed="rId4"/>
          <a:srcRect l="1041" t="4060" r="1170" b="18782"/>
          <a:stretch>
            <a:fillRect/>
          </a:stretch>
        </p:blipFill>
        <p:spPr>
          <a:xfrm>
            <a:off x="1919288" y="4797425"/>
            <a:ext cx="82296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Text Box 5"/>
          <p:cNvSpPr txBox="1"/>
          <p:nvPr/>
        </p:nvSpPr>
        <p:spPr>
          <a:xfrm>
            <a:off x="1992313" y="981075"/>
            <a:ext cx="30276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/>
              <a:t>玻璃管充进氢气</a:t>
            </a:r>
          </a:p>
        </p:txBody>
      </p:sp>
      <p:sp>
        <p:nvSpPr>
          <p:cNvPr id="9222" name="Text Box 6"/>
          <p:cNvSpPr txBox="1"/>
          <p:nvPr/>
        </p:nvSpPr>
        <p:spPr>
          <a:xfrm>
            <a:off x="1992313" y="3933825"/>
            <a:ext cx="35356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连续光谱经过氢气的光谱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Text Box 2"/>
          <p:cNvSpPr txBox="1"/>
          <p:nvPr/>
        </p:nvSpPr>
        <p:spPr>
          <a:xfrm>
            <a:off x="2063750" y="765175"/>
            <a:ext cx="3368675" cy="460375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>
                <a:latin typeface="Times New Roman" panose="02020603050405020304" pitchFamily="18" charset="0"/>
                <a:ea typeface="楷体_GB2312" pitchFamily="49" charset="-122"/>
              </a:rPr>
              <a:t>2. </a:t>
            </a:r>
            <a:r>
              <a:rPr lang="zh-CN" altLang="en-US" sz="2400" b="1">
                <a:latin typeface="Times New Roman" panose="02020603050405020304" pitchFamily="18" charset="0"/>
                <a:ea typeface="楷体_GB2312" pitchFamily="49" charset="-122"/>
              </a:rPr>
              <a:t>氢原子的光谱图</a:t>
            </a:r>
          </a:p>
        </p:txBody>
      </p:sp>
      <p:sp>
        <p:nvSpPr>
          <p:cNvPr id="337923" name="Text Box 3"/>
          <p:cNvSpPr txBox="1">
            <a:spLocks noChangeArrowheads="1"/>
          </p:cNvSpPr>
          <p:nvPr/>
        </p:nvSpPr>
        <p:spPr bwMode="auto">
          <a:xfrm>
            <a:off x="1930083" y="3933825"/>
            <a:ext cx="792480" cy="460375"/>
          </a:xfrm>
          <a:prstGeom prst="rect">
            <a:avLst/>
          </a:prstGeom>
          <a:solidFill>
            <a:srgbClr val="DDDDDD"/>
          </a:solidFill>
          <a:ln w="9525">
            <a:solidFill>
              <a:srgbClr val="3A71A8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特点</a:t>
            </a:r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3288983" y="4581525"/>
            <a:ext cx="2875280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几种特定频率的光</a:t>
            </a:r>
          </a:p>
        </p:txBody>
      </p:sp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3360420" y="5445125"/>
            <a:ext cx="2875280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光谱是分立的亮线</a:t>
            </a:r>
          </a:p>
        </p:txBody>
      </p:sp>
      <p:sp>
        <p:nvSpPr>
          <p:cNvPr id="11270" name="Text Box 6"/>
          <p:cNvSpPr txBox="1"/>
          <p:nvPr/>
        </p:nvSpPr>
        <p:spPr>
          <a:xfrm>
            <a:off x="9172575" y="3160713"/>
            <a:ext cx="944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1800"/>
              <a:t>(</a:t>
            </a:r>
            <a:r>
              <a:rPr lang="zh-CN" altLang="en-US" sz="1800"/>
              <a:t>红色）</a:t>
            </a:r>
          </a:p>
        </p:txBody>
      </p:sp>
      <p:sp>
        <p:nvSpPr>
          <p:cNvPr id="11271" name="Text Box 7"/>
          <p:cNvSpPr txBox="1"/>
          <p:nvPr/>
        </p:nvSpPr>
        <p:spPr>
          <a:xfrm>
            <a:off x="6240463" y="3068638"/>
            <a:ext cx="11734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1800"/>
              <a:t>(</a:t>
            </a:r>
            <a:r>
              <a:rPr lang="zh-CN" altLang="en-US" sz="1800"/>
              <a:t>蓝绿色）</a:t>
            </a:r>
          </a:p>
        </p:txBody>
      </p:sp>
      <p:sp>
        <p:nvSpPr>
          <p:cNvPr id="11272" name="Text Box 8"/>
          <p:cNvSpPr txBox="1"/>
          <p:nvPr/>
        </p:nvSpPr>
        <p:spPr>
          <a:xfrm>
            <a:off x="4440238" y="3068638"/>
            <a:ext cx="944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1800"/>
              <a:t>(</a:t>
            </a:r>
            <a:r>
              <a:rPr lang="zh-CN" altLang="en-US" sz="1800"/>
              <a:t>青色）</a:t>
            </a:r>
          </a:p>
        </p:txBody>
      </p:sp>
      <p:sp>
        <p:nvSpPr>
          <p:cNvPr id="11273" name="Text Box 9"/>
          <p:cNvSpPr txBox="1"/>
          <p:nvPr/>
        </p:nvSpPr>
        <p:spPr>
          <a:xfrm>
            <a:off x="1774825" y="3068638"/>
            <a:ext cx="11734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1800"/>
              <a:t>(</a:t>
            </a:r>
            <a:r>
              <a:rPr lang="zh-CN" altLang="en-US" sz="1800"/>
              <a:t>紫绿色）</a:t>
            </a:r>
          </a:p>
        </p:txBody>
      </p:sp>
      <p:grpSp>
        <p:nvGrpSpPr>
          <p:cNvPr id="11274" name="Group 10"/>
          <p:cNvGrpSpPr/>
          <p:nvPr/>
        </p:nvGrpSpPr>
        <p:grpSpPr>
          <a:xfrm>
            <a:off x="1774825" y="1700213"/>
            <a:ext cx="8675688" cy="2673349"/>
            <a:chOff x="158" y="1071"/>
            <a:chExt cx="5465" cy="1684"/>
          </a:xfrm>
        </p:grpSpPr>
        <p:grpSp>
          <p:nvGrpSpPr>
            <p:cNvPr id="11275" name="Group 11"/>
            <p:cNvGrpSpPr/>
            <p:nvPr/>
          </p:nvGrpSpPr>
          <p:grpSpPr>
            <a:xfrm>
              <a:off x="158" y="1071"/>
              <a:ext cx="5465" cy="1684"/>
              <a:chOff x="295" y="1026"/>
              <a:chExt cx="5465" cy="1684"/>
            </a:xfrm>
          </p:grpSpPr>
          <p:pic>
            <p:nvPicPr>
              <p:cNvPr id="11277" name="Picture 1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" y="1026"/>
                <a:ext cx="5465" cy="116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278" name="Line 13"/>
              <p:cNvSpPr/>
              <p:nvPr/>
            </p:nvSpPr>
            <p:spPr>
              <a:xfrm flipH="1">
                <a:off x="4810" y="1350"/>
                <a:ext cx="0" cy="409"/>
              </a:xfrm>
              <a:prstGeom prst="line">
                <a:avLst/>
              </a:prstGeom>
              <a:ln w="38100" cap="flat" cmpd="sng">
                <a:solidFill>
                  <a:srgbClr val="FF66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279" name="Line 14"/>
              <p:cNvSpPr/>
              <p:nvPr/>
            </p:nvSpPr>
            <p:spPr>
              <a:xfrm flipH="1">
                <a:off x="2991" y="1368"/>
                <a:ext cx="0" cy="409"/>
              </a:xfrm>
              <a:prstGeom prst="line">
                <a:avLst/>
              </a:prstGeom>
              <a:ln w="38100" cap="flat" cmpd="sng">
                <a:solidFill>
                  <a:srgbClr val="CCFF33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280" name="Line 15"/>
              <p:cNvSpPr/>
              <p:nvPr/>
            </p:nvSpPr>
            <p:spPr>
              <a:xfrm flipH="1">
                <a:off x="1124" y="1381"/>
                <a:ext cx="0" cy="409"/>
              </a:xfrm>
              <a:prstGeom prst="line">
                <a:avLst/>
              </a:prstGeom>
              <a:ln w="38100" cap="flat" cmpd="sng">
                <a:solidFill>
                  <a:srgbClr val="9999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281" name="Line 16"/>
              <p:cNvSpPr/>
              <p:nvPr/>
            </p:nvSpPr>
            <p:spPr>
              <a:xfrm flipH="1">
                <a:off x="1825" y="1360"/>
                <a:ext cx="0" cy="409"/>
              </a:xfrm>
              <a:prstGeom prst="line">
                <a:avLst/>
              </a:prstGeom>
              <a:ln w="3810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282" name="Text Box 17"/>
              <p:cNvSpPr txBox="1"/>
              <p:nvPr/>
            </p:nvSpPr>
            <p:spPr>
              <a:xfrm>
                <a:off x="4649" y="1888"/>
                <a:ext cx="331" cy="29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2400" b="1">
                    <a:solidFill>
                      <a:srgbClr val="000000"/>
                    </a:solidFill>
                  </a:rPr>
                  <a:t>H</a:t>
                </a:r>
                <a:r>
                  <a:rPr lang="el-GR" altLang="zh-CN" sz="2400" b="1" baseline="-25000">
                    <a:solidFill>
                      <a:srgbClr val="000000"/>
                    </a:solidFill>
                    <a:cs typeface="Arial" panose="020b0604020202020204" pitchFamily="34" charset="0"/>
                  </a:rPr>
                  <a:t>α</a:t>
                </a:r>
                <a:endParaRPr lang="el-GR" altLang="zh-CN" sz="2400" b="1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11283" name="Text Box 18"/>
              <p:cNvSpPr txBox="1"/>
              <p:nvPr/>
            </p:nvSpPr>
            <p:spPr>
              <a:xfrm>
                <a:off x="2789" y="1842"/>
                <a:ext cx="330" cy="29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2400" b="1">
                    <a:solidFill>
                      <a:srgbClr val="000000"/>
                    </a:solidFill>
                  </a:rPr>
                  <a:t>H</a:t>
                </a:r>
                <a:r>
                  <a:rPr lang="el-GR" altLang="zh-CN" sz="2400" b="1" baseline="-25000">
                    <a:solidFill>
                      <a:srgbClr val="000000"/>
                    </a:solidFill>
                    <a:cs typeface="Arial" panose="020b0604020202020204" pitchFamily="34" charset="0"/>
                  </a:rPr>
                  <a:t>β</a:t>
                </a:r>
                <a:endParaRPr lang="el-GR" altLang="zh-CN" sz="2400" b="1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11284" name="Text Box 19"/>
              <p:cNvSpPr txBox="1"/>
              <p:nvPr/>
            </p:nvSpPr>
            <p:spPr>
              <a:xfrm>
                <a:off x="1655" y="1842"/>
                <a:ext cx="324" cy="29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2400" b="1">
                    <a:solidFill>
                      <a:srgbClr val="000000"/>
                    </a:solidFill>
                  </a:rPr>
                  <a:t>H</a:t>
                </a:r>
                <a:r>
                  <a:rPr lang="el-GR" altLang="zh-CN" sz="2400" b="1" baseline="-25000">
                    <a:solidFill>
                      <a:srgbClr val="000000"/>
                    </a:solidFill>
                    <a:cs typeface="Arial" panose="020b0604020202020204" pitchFamily="34" charset="0"/>
                  </a:rPr>
                  <a:t>γ</a:t>
                </a:r>
                <a:endParaRPr lang="el-GR" altLang="zh-CN" sz="2400" b="1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11285" name="Text Box 20"/>
              <p:cNvSpPr txBox="1"/>
              <p:nvPr/>
            </p:nvSpPr>
            <p:spPr>
              <a:xfrm>
                <a:off x="930" y="1842"/>
                <a:ext cx="330" cy="29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2400" b="1">
                    <a:solidFill>
                      <a:srgbClr val="000000"/>
                    </a:solidFill>
                  </a:rPr>
                  <a:t>H</a:t>
                </a:r>
                <a:r>
                  <a:rPr lang="el-GR" altLang="zh-CN" sz="2400" b="1" baseline="-25000">
                    <a:solidFill>
                      <a:srgbClr val="000000"/>
                    </a:solidFill>
                    <a:cs typeface="Arial" panose="020b0604020202020204" pitchFamily="34" charset="0"/>
                  </a:rPr>
                  <a:t>δ</a:t>
                </a:r>
                <a:endParaRPr lang="el-GR" altLang="zh-CN" sz="2400" b="1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11286" name="Text Box 21"/>
              <p:cNvSpPr txBox="1"/>
              <p:nvPr/>
            </p:nvSpPr>
            <p:spPr>
              <a:xfrm>
                <a:off x="4636" y="2172"/>
                <a:ext cx="67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652.2nm</a:t>
                </a:r>
              </a:p>
            </p:txBody>
          </p:sp>
          <p:sp>
            <p:nvSpPr>
              <p:cNvPr id="11287" name="Text Box 22"/>
              <p:cNvSpPr txBox="1"/>
              <p:nvPr/>
            </p:nvSpPr>
            <p:spPr>
              <a:xfrm>
                <a:off x="1519" y="2160"/>
                <a:ext cx="67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434.0nm</a:t>
                </a:r>
              </a:p>
            </p:txBody>
          </p:sp>
          <p:sp>
            <p:nvSpPr>
              <p:cNvPr id="11288" name="Text Box 23"/>
              <p:cNvSpPr txBox="1"/>
              <p:nvPr/>
            </p:nvSpPr>
            <p:spPr>
              <a:xfrm>
                <a:off x="703" y="2160"/>
                <a:ext cx="675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n-US" altLang="zh-CN" sz="1800"/>
                  <a:t>410.1nm</a:t>
                </a:r>
              </a:p>
            </p:txBody>
          </p:sp>
          <p:sp>
            <p:nvSpPr>
              <p:cNvPr id="11289" name="Text Box 24"/>
              <p:cNvSpPr txBox="1"/>
              <p:nvPr/>
            </p:nvSpPr>
            <p:spPr>
              <a:xfrm>
                <a:off x="5012" y="2478"/>
                <a:ext cx="427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r>
                  <a:rPr lang="el-GR" altLang="zh-CN" sz="1800">
                    <a:cs typeface="Arial" panose="020b0604020202020204" pitchFamily="34" charset="0"/>
                  </a:rPr>
                  <a:t>λ</a:t>
                </a:r>
                <a:r>
                  <a:rPr lang="en-US" altLang="zh-CN" sz="1800"/>
                  <a:t>/nm</a:t>
                </a:r>
              </a:p>
            </p:txBody>
          </p:sp>
          <p:sp>
            <p:nvSpPr>
              <p:cNvPr id="11290" name="Line 25"/>
              <p:cNvSpPr/>
              <p:nvPr/>
            </p:nvSpPr>
            <p:spPr>
              <a:xfrm>
                <a:off x="5012" y="2478"/>
                <a:ext cx="499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  <p:txBody>
              <a:bodyPr/>
              <a:lstStyle/>
              <a:p/>
            </p:txBody>
          </p:sp>
        </p:grpSp>
        <p:sp>
          <p:nvSpPr>
            <p:cNvPr id="11276" name="Text Box 26"/>
            <p:cNvSpPr txBox="1"/>
            <p:nvPr/>
          </p:nvSpPr>
          <p:spPr>
            <a:xfrm>
              <a:off x="2686" y="2218"/>
              <a:ext cx="675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/>
                <a:t>486.1nm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/>
      <p:bldP spid="3379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Text Box 2"/>
          <p:cNvSpPr txBox="1"/>
          <p:nvPr/>
        </p:nvSpPr>
        <p:spPr>
          <a:xfrm>
            <a:off x="1905000" y="762000"/>
            <a:ext cx="1752600" cy="521970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r>
              <a:rPr lang="zh-CN" altLang="en-US" sz="2800" b="1"/>
              <a:t>原子光谱</a:t>
            </a:r>
          </a:p>
        </p:txBody>
      </p:sp>
      <p:pic>
        <p:nvPicPr>
          <p:cNvPr id="338947" name="Picture 3"/>
          <p:cNvPicPr>
            <a:picLocks noChangeAspect="1"/>
          </p:cNvPicPr>
          <p:nvPr/>
        </p:nvPicPr>
        <p:blipFill>
          <a:blip r:embed="rId3"/>
          <a:srcRect l="2057" t="6746" r="1285" b="2184"/>
          <a:stretch>
            <a:fillRect/>
          </a:stretch>
        </p:blipFill>
        <p:spPr>
          <a:xfrm>
            <a:off x="1828800" y="1371600"/>
            <a:ext cx="8610600" cy="426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948" name="Text Box 4"/>
          <p:cNvSpPr txBox="1"/>
          <p:nvPr/>
        </p:nvSpPr>
        <p:spPr>
          <a:xfrm>
            <a:off x="2133600" y="5645150"/>
            <a:ext cx="7848600" cy="829945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>
                <a:solidFill>
                  <a:srgbClr val="3A71A8"/>
                </a:solidFill>
              </a:rPr>
              <a:t>每一种原子都有自己特定的原子光谱，不同原子，其原子光谱均不同</a:t>
            </a:r>
          </a:p>
        </p:txBody>
      </p:sp>
      <p:sp>
        <p:nvSpPr>
          <p:cNvPr id="338949" name="Text Box 5"/>
          <p:cNvSpPr txBox="1"/>
          <p:nvPr/>
        </p:nvSpPr>
        <p:spPr>
          <a:xfrm>
            <a:off x="5448300" y="620713"/>
            <a:ext cx="30276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每一种光谱</a:t>
            </a:r>
            <a:r>
              <a:rPr lang="en-US" altLang="zh-CN" sz="2400"/>
              <a:t>-------</a:t>
            </a:r>
            <a:r>
              <a:rPr lang="zh-CN" altLang="en-US" sz="2400"/>
              <a:t>印记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/>
      <p:bldP spid="3389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Text Box 2"/>
          <p:cNvSpPr txBox="1"/>
          <p:nvPr/>
        </p:nvSpPr>
        <p:spPr>
          <a:xfrm>
            <a:off x="1992313" y="333375"/>
            <a:ext cx="4325937" cy="521970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巴尔末的研究氢原子光谱</a:t>
            </a: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313" y="1052513"/>
            <a:ext cx="3201987" cy="457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838" y="1052513"/>
            <a:ext cx="4953000" cy="4543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Text Box 5"/>
          <p:cNvSpPr txBox="1"/>
          <p:nvPr/>
        </p:nvSpPr>
        <p:spPr>
          <a:xfrm>
            <a:off x="2208213" y="6021388"/>
            <a:ext cx="425196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1800"/>
              <a:t>（里德伯常数：</a:t>
            </a:r>
            <a:r>
              <a:rPr lang="en-US" altLang="zh-CN" sz="1800"/>
              <a:t>R=1.09677581×10</a:t>
            </a:r>
            <a:r>
              <a:rPr lang="en-US" altLang="zh-CN" sz="1800" baseline="30000"/>
              <a:t>7</a:t>
            </a:r>
            <a:r>
              <a:rPr lang="en-US" altLang="zh-CN" sz="1800"/>
              <a:t>m</a:t>
            </a:r>
            <a:r>
              <a:rPr lang="en-US" altLang="zh-CN" sz="1800" baseline="30000"/>
              <a:t>-1</a:t>
            </a:r>
            <a:r>
              <a:rPr lang="en-US" altLang="zh-CN" sz="1800"/>
              <a:t>)</a:t>
            </a:r>
          </a:p>
        </p:txBody>
      </p:sp>
      <p:sp>
        <p:nvSpPr>
          <p:cNvPr id="15366" name="Text Box 6"/>
          <p:cNvSpPr txBox="1"/>
          <p:nvPr/>
        </p:nvSpPr>
        <p:spPr>
          <a:xfrm>
            <a:off x="7032625" y="476250"/>
            <a:ext cx="232791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 b="1"/>
              <a:t>（可见光区）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Text Box 2"/>
          <p:cNvSpPr txBox="1"/>
          <p:nvPr/>
        </p:nvSpPr>
        <p:spPr>
          <a:xfrm>
            <a:off x="9216073" y="1836738"/>
            <a:ext cx="551815" cy="3455987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None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7411" name="Text Box 3"/>
          <p:cNvSpPr txBox="1"/>
          <p:nvPr/>
        </p:nvSpPr>
        <p:spPr>
          <a:xfrm>
            <a:off x="1905000" y="838200"/>
            <a:ext cx="2319338" cy="521970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r>
              <a:rPr lang="zh-CN" altLang="en-US" sz="2800" b="1"/>
              <a:t>巴尔末公式</a:t>
            </a:r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524000"/>
            <a:ext cx="4648200" cy="1228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2971800"/>
            <a:ext cx="3209925" cy="371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0" y="4038600"/>
            <a:ext cx="4762500" cy="43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2958466" y="3505200"/>
            <a:ext cx="7404735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N &gt; 6 </a:t>
            </a: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的符合巴耳末公式的光谱线（大部分在紫外区）</a:t>
            </a: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2677795" y="4714875"/>
            <a:ext cx="1402080" cy="460375"/>
          </a:xfrm>
          <a:prstGeom prst="rect">
            <a:avLst/>
          </a:prstGeom>
          <a:solidFill>
            <a:srgbClr val="DDDDDD"/>
          </a:solidFill>
          <a:ln w="9525">
            <a:solidFill>
              <a:srgbClr val="3A71A8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巴尔末系</a:t>
            </a:r>
          </a:p>
        </p:txBody>
      </p:sp>
      <p:sp>
        <p:nvSpPr>
          <p:cNvPr id="341001" name="Text Box 9"/>
          <p:cNvSpPr txBox="1">
            <a:spLocks noChangeArrowheads="1"/>
          </p:cNvSpPr>
          <p:nvPr/>
        </p:nvSpPr>
        <p:spPr bwMode="auto">
          <a:xfrm>
            <a:off x="2865120" y="5257800"/>
            <a:ext cx="7498080" cy="460375"/>
          </a:xfrm>
          <a:prstGeom prst="rect">
            <a:avLst/>
          </a:prstGeom>
          <a:noFill/>
          <a:ln w="9525">
            <a:solidFill>
              <a:srgbClr val="3A71A8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人们把一系列符合巴耳末公式的光谱线统称为巴耳末系</a:t>
            </a:r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2677795" y="5867400"/>
            <a:ext cx="1706880" cy="460375"/>
          </a:xfrm>
          <a:prstGeom prst="rect">
            <a:avLst/>
          </a:prstGeom>
          <a:solidFill>
            <a:srgbClr val="DDDDDD"/>
          </a:solidFill>
          <a:ln w="9525">
            <a:solidFill>
              <a:srgbClr val="3A71A8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适用区域：</a:t>
            </a:r>
          </a:p>
        </p:txBody>
      </p:sp>
      <p:sp>
        <p:nvSpPr>
          <p:cNvPr id="341003" name="Rectangle 11"/>
          <p:cNvSpPr>
            <a:spLocks noChangeArrowheads="1"/>
          </p:cNvSpPr>
          <p:nvPr/>
        </p:nvSpPr>
        <p:spPr bwMode="auto">
          <a:xfrm>
            <a:off x="4497070" y="5867400"/>
            <a:ext cx="2926080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可见光区、紫外线区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795838" y="1042988"/>
            <a:ext cx="5872162" cy="609600"/>
          </a:xfrm>
          <a:solidFill>
            <a:srgbClr val="DDDDDD"/>
          </a:solidFill>
          <a:ln>
            <a:solidFill>
              <a:srgbClr val="3A71A8"/>
            </a:solidFill>
          </a:ln>
          <a:effectLst/>
          <a:sp3d prstMaterial="plastic"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normAutofit fontScale="9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50" normalizeH="0" baseline="0" noProof="0">
                <a:ln w="12700">
                  <a:noFill/>
                  <a:prstDash val="solid"/>
                </a:ln>
                <a:solidFill>
                  <a:srgbClr val="3A71A8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隶书" pitchFamily="49" charset="-122"/>
                <a:cs typeface="+mj-cs"/>
              </a:rPr>
              <a:t>氢原子光谱的其他线系</a:t>
            </a:r>
          </a:p>
        </p:txBody>
      </p:sp>
      <p:sp>
        <p:nvSpPr>
          <p:cNvPr id="19459" name="Rectangle 3"/>
          <p:cNvSpPr/>
          <p:nvPr/>
        </p:nvSpPr>
        <p:spPr>
          <a:xfrm>
            <a:off x="2770188" y="1905000"/>
            <a:ext cx="1560830" cy="460375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rgbClr val="3A71A8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>
                <a:solidFill>
                  <a:srgbClr val="3A71A8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赖曼线系</a:t>
            </a:r>
            <a:r>
              <a:rPr lang="zh-CN" altLang="en-US" sz="2400" b="1">
                <a:solidFill>
                  <a:srgbClr val="3A71A8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605338" y="1570038"/>
          <a:ext cx="2678112" cy="10969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3" imgW="1054100" imgH="431800" progId="Equation.3">
                  <p:embed/>
                </p:oleObj>
              </mc:Choice>
              <mc:Fallback>
                <p:oleObj r:id="rId3" imgW="10541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5338" y="1570038"/>
                        <a:ext cx="2678112" cy="1096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708900" y="1874838"/>
          <a:ext cx="2273300" cy="4429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5" imgW="2273300" imgH="444500" progId="Equation.3">
                  <p:embed/>
                </p:oleObj>
              </mc:Choice>
              <mc:Fallback>
                <p:oleObj r:id="rId5" imgW="2273300" imgH="444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08900" y="1874838"/>
                        <a:ext cx="2273300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/>
          <p:cNvSpPr txBox="1"/>
          <p:nvPr/>
        </p:nvSpPr>
        <p:spPr>
          <a:xfrm>
            <a:off x="1905000" y="3048000"/>
            <a:ext cx="533400" cy="3415030"/>
          </a:xfrm>
          <a:prstGeom prst="rect">
            <a:avLst/>
          </a:prstGeom>
          <a:solidFill>
            <a:srgbClr val="DDDDDD"/>
          </a:solidFill>
          <a:ln w="19050" cap="flat" cmpd="sng">
            <a:solidFill>
              <a:srgbClr val="3A71A8"/>
            </a:solidFill>
            <a:prstDash val="solid"/>
            <a:miter/>
            <a:headEnd type="none" w="med" len="lg"/>
            <a:tailEnd type="none" w="med" len="lg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None/>
            </a:pPr>
            <a:r>
              <a:rPr lang="zh-CN" altLang="en-US" sz="2400" b="1">
                <a:solidFill>
                  <a:srgbClr val="883908"/>
                </a:solidFill>
                <a:latin typeface="Century Schoolbook" pitchFamily="18" charset="0"/>
              </a:rPr>
              <a:t>红外区还有三个线系</a:t>
            </a:r>
          </a:p>
        </p:txBody>
      </p:sp>
      <p:sp>
        <p:nvSpPr>
          <p:cNvPr id="19463" name="Text Box 7"/>
          <p:cNvSpPr txBox="1"/>
          <p:nvPr/>
        </p:nvSpPr>
        <p:spPr>
          <a:xfrm>
            <a:off x="2819400" y="3332163"/>
            <a:ext cx="1524000" cy="460375"/>
          </a:xfrm>
          <a:prstGeom prst="rect">
            <a:avLst/>
          </a:prstGeom>
          <a:solidFill>
            <a:srgbClr val="DDDDDD"/>
          </a:solidFill>
          <a:ln w="19050" cap="flat" cmpd="sng">
            <a:solidFill>
              <a:srgbClr val="3A71A8"/>
            </a:solidFill>
            <a:prstDash val="solid"/>
            <a:miter/>
            <a:headEnd type="none" w="med" len="lg"/>
            <a:tailEnd type="none" w="med" len="lg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None/>
            </a:pPr>
            <a:r>
              <a:rPr lang="zh-CN" altLang="en-US" sz="2400" b="1">
                <a:solidFill>
                  <a:srgbClr val="3A71A8"/>
                </a:solidFill>
                <a:latin typeface="Century Schoolbook" pitchFamily="18" charset="0"/>
              </a:rPr>
              <a:t>帕邢线系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4513263" y="3092450"/>
          <a:ext cx="2709862" cy="10779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7" imgW="1078865" imgH="431800" progId="Equation.3">
                  <p:embed/>
                </p:oleObj>
              </mc:Choice>
              <mc:Fallback>
                <p:oleObj r:id="rId7" imgW="107886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3263" y="3092450"/>
                        <a:ext cx="2709862" cy="1077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7772400" y="3408363"/>
          <a:ext cx="20574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9" imgW="2273300" imgH="444500" progId="Equation.3">
                  <p:embed/>
                </p:oleObj>
              </mc:Choice>
              <mc:Fallback>
                <p:oleObj r:id="rId9" imgW="2273300" imgH="444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72400" y="3408363"/>
                        <a:ext cx="20574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Text Box 10"/>
          <p:cNvSpPr txBox="1"/>
          <p:nvPr/>
        </p:nvSpPr>
        <p:spPr>
          <a:xfrm>
            <a:off x="2798763" y="4475163"/>
            <a:ext cx="1544637" cy="460375"/>
          </a:xfrm>
          <a:prstGeom prst="rect">
            <a:avLst/>
          </a:prstGeom>
          <a:solidFill>
            <a:srgbClr val="DDDDDD"/>
          </a:solidFill>
          <a:ln w="19050" cap="flat" cmpd="sng">
            <a:solidFill>
              <a:srgbClr val="3A71A8"/>
            </a:solidFill>
            <a:prstDash val="solid"/>
            <a:miter/>
            <a:headEnd type="none" w="med" len="lg"/>
            <a:tailEnd type="none" w="med" len="lg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None/>
            </a:pPr>
            <a:r>
              <a:rPr lang="zh-CN" altLang="en-US" sz="2400" b="1">
                <a:solidFill>
                  <a:srgbClr val="3A71A8"/>
                </a:solidFill>
                <a:latin typeface="Century Schoolbook" pitchFamily="18" charset="0"/>
              </a:rPr>
              <a:t>布喇开系</a:t>
            </a:r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4511675" y="4260850"/>
          <a:ext cx="2862263" cy="11287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11" imgW="1091565" imgH="431800" progId="Equation.3">
                  <p:embed/>
                </p:oleObj>
              </mc:Choice>
              <mc:Fallback>
                <p:oleObj r:id="rId11" imgW="109156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1675" y="4260850"/>
                        <a:ext cx="2862263" cy="1128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7772400" y="4573588"/>
          <a:ext cx="2209800" cy="434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13" imgW="2247900" imgH="444500" progId="Equation.3">
                  <p:embed/>
                </p:oleObj>
              </mc:Choice>
              <mc:Fallback>
                <p:oleObj r:id="rId13" imgW="2247900" imgH="444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72400" y="4573588"/>
                        <a:ext cx="2209800" cy="434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9" name="Text Box 13"/>
          <p:cNvSpPr txBox="1"/>
          <p:nvPr/>
        </p:nvSpPr>
        <p:spPr>
          <a:xfrm>
            <a:off x="2566988" y="5661025"/>
            <a:ext cx="1908175" cy="460375"/>
          </a:xfrm>
          <a:prstGeom prst="rect">
            <a:avLst/>
          </a:prstGeom>
          <a:solidFill>
            <a:srgbClr val="DDDDDD"/>
          </a:solidFill>
          <a:ln w="19050" cap="flat" cmpd="sng">
            <a:solidFill>
              <a:srgbClr val="3A71A8"/>
            </a:solidFill>
            <a:prstDash val="solid"/>
            <a:miter/>
            <a:headEnd type="none" w="med" len="lg"/>
            <a:tailEnd type="none" w="med" len="lg"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None/>
            </a:pPr>
            <a:r>
              <a:rPr lang="zh-CN" altLang="en-US" sz="2400" b="1">
                <a:solidFill>
                  <a:srgbClr val="3A71A8"/>
                </a:solidFill>
                <a:latin typeface="Century Schoolbook" pitchFamily="18" charset="0"/>
              </a:rPr>
              <a:t>普丰特线系</a:t>
            </a:r>
          </a:p>
        </p:txBody>
      </p:sp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4437063" y="5389563"/>
          <a:ext cx="2862262" cy="11414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15" imgW="1078865" imgH="431800" progId="Equation.3">
                  <p:embed/>
                </p:oleObj>
              </mc:Choice>
              <mc:Fallback>
                <p:oleObj r:id="rId15" imgW="107886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37063" y="5389563"/>
                        <a:ext cx="2862262" cy="1141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7772400" y="5770563"/>
          <a:ext cx="2133600" cy="415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17" imgW="2273300" imgH="444500" progId="Equation.3">
                  <p:embed/>
                </p:oleObj>
              </mc:Choice>
              <mc:Fallback>
                <p:oleObj r:id="rId17" imgW="2273300" imgH="444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772400" y="5770563"/>
                        <a:ext cx="2133600" cy="415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1902460" y="1448435"/>
            <a:ext cx="551815" cy="1310640"/>
          </a:xfrm>
          <a:prstGeom prst="rect">
            <a:avLst/>
          </a:prstGeom>
          <a:solidFill>
            <a:srgbClr val="DDDDDD"/>
          </a:solidFill>
          <a:ln w="9525">
            <a:solidFill>
              <a:srgbClr val="3A71A8"/>
            </a:solidFill>
            <a:miter lim="800000"/>
          </a:ln>
          <a:effectLst/>
        </p:spPr>
        <p:txBody>
          <a:bodyPr vert="eaVert" wrap="none">
            <a:spAutoFit/>
          </a:bodyPr>
          <a:lstStyle/>
          <a:p>
            <a:pPr marR="0" algn="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>
                <a:solidFill>
                  <a:srgbClr val="8839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紫外线区</a:t>
            </a:r>
          </a:p>
        </p:txBody>
      </p:sp>
      <p:sp>
        <p:nvSpPr>
          <p:cNvPr id="19473" name="Line 17"/>
          <p:cNvSpPr/>
          <p:nvPr/>
        </p:nvSpPr>
        <p:spPr>
          <a:xfrm>
            <a:off x="2057400" y="2895600"/>
            <a:ext cx="7848600" cy="0"/>
          </a:xfrm>
          <a:prstGeom prst="line">
            <a:avLst/>
          </a:prstGeom>
          <a:ln w="9525" cap="flat" cmpd="sng">
            <a:solidFill>
              <a:srgbClr val="3A71A8"/>
            </a:solidFill>
            <a:prstDash val="dashDot"/>
            <a:headEnd type="none" w="med" len="med"/>
            <a:tailEnd type="none" w="med" len="med"/>
          </a:ln>
        </p:spPr>
        <p:txBody>
          <a:bodyPr/>
          <a:lstStyle/>
          <a:p/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白版">
  <a:themeElements>
    <a:clrScheme name="ttmb0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tmb02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tmb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tmb0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tmb0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tmb0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tmb0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tmb0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tmb0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tmb0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tmb0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tmb0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tmb0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tmb0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67</Paragraphs>
  <Slides>10</Slides>
  <Notes>10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20">
      <vt:lpstr>Arial</vt:lpstr>
      <vt:lpstr>宋体</vt:lpstr>
      <vt:lpstr>Calibri Light</vt:lpstr>
      <vt:lpstr>Calibri</vt:lpstr>
      <vt:lpstr>楷体_GB2312</vt:lpstr>
      <vt:lpstr>Times New Roman</vt:lpstr>
      <vt:lpstr>隶书</vt:lpstr>
      <vt:lpstr>Symbol</vt:lpstr>
      <vt:lpstr>Century Schoolbook</vt:lpstr>
      <vt:lpstr>白版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氢原子光谱的其他线系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2021-04-23T18:32:09.859</cp:lastPrinted>
  <dcterms:created xsi:type="dcterms:W3CDTF">2021-04-23T18:32:09Z</dcterms:created>
  <dcterms:modified xsi:type="dcterms:W3CDTF">2021-04-23T10:32:10Z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