
<file path=[Content_Types].xml><?xml version="1.0" encoding="utf-8"?>
<Types xmlns="http://schemas.openxmlformats.org/package/2006/content-types">
  <Default Extension="jpeg" ContentType="image/jpeg"/>
  <Default Extension="png" ContentType="image/png"/>
  <Default Extension="mp4" ContentType="video/mp4"/>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329" r:id="rId3"/>
    <p:sldId id="328" r:id="rId4"/>
    <p:sldId id="327" r:id="rId5"/>
    <p:sldId id="333" r:id="rId6"/>
    <p:sldId id="335" r:id="rId7"/>
    <p:sldId id="337" r:id="rId8"/>
    <p:sldId id="338" r:id="rId9"/>
    <p:sldId id="339" r:id="rId10"/>
    <p:sldId id="341" r:id="rId11"/>
    <p:sldId id="340" r:id="rId12"/>
    <p:sldId id="342" r:id="rId13"/>
    <p:sldId id="343" r:id="rId14"/>
    <p:sldId id="344" r:id="rId15"/>
    <p:sldId id="345" r:id="rId16"/>
    <p:sldId id="346" r:id="rId17"/>
    <p:sldId id="347" r:id="rId18"/>
    <p:sldId id="348" r:id="rId19"/>
    <p:sldId id="349" r:id="rId20"/>
    <p:sldId id="350" r:id="rId21"/>
    <p:sldId id="352" r:id="rId22"/>
    <p:sldId id="358" r:id="rId23"/>
    <p:sldId id="359" r:id="rId24"/>
    <p:sldId id="360" r:id="rId25"/>
    <p:sldId id="361" r:id="rId26"/>
    <p:sldId id="362" r:id="rId27"/>
    <p:sldId id="330" r:id="rId28"/>
  </p:sldIdLst>
  <p:sldSz cx="12192000" cy="6858000"/>
  <p:notesSz cx="7103745" cy="10234295"/>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8BAE"/>
    <a:srgbClr val="C1DEF6"/>
    <a:srgbClr val="B4DEFA"/>
    <a:srgbClr val="EA6E7E"/>
    <a:srgbClr val="EFA0A7"/>
    <a:srgbClr val="F3EFEE"/>
    <a:srgbClr val="F5F1EE"/>
    <a:srgbClr val="FCF8F7"/>
    <a:srgbClr val="F1EDEA"/>
    <a:srgbClr val="FBF7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gs" Target="tags/tag4.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notesMaster" Target="notesMasters/notesMaster1.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40"/>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5335"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665">
                <a:solidFill>
                  <a:schemeClr val="tx1">
                    <a:tint val="75000"/>
                  </a:schemeClr>
                </a:solidFill>
              </a:defRPr>
            </a:lvl1pPr>
            <a:lvl2pPr marL="609600" indent="0">
              <a:buNone/>
              <a:defRPr sz="2400">
                <a:solidFill>
                  <a:schemeClr val="tx1">
                    <a:tint val="75000"/>
                  </a:schemeClr>
                </a:solidFill>
              </a:defRPr>
            </a:lvl2pPr>
            <a:lvl3pPr marL="1219200" indent="0">
              <a:buNone/>
              <a:defRPr sz="2135">
                <a:solidFill>
                  <a:schemeClr val="tx1">
                    <a:tint val="75000"/>
                  </a:schemeClr>
                </a:solidFill>
              </a:defRPr>
            </a:lvl3pPr>
            <a:lvl4pPr marL="1828800" indent="0">
              <a:buNone/>
              <a:defRPr sz="1865">
                <a:solidFill>
                  <a:schemeClr val="tx1">
                    <a:tint val="75000"/>
                  </a:schemeClr>
                </a:solidFill>
              </a:defRPr>
            </a:lvl4pPr>
            <a:lvl5pPr marL="2438400" indent="0">
              <a:buNone/>
              <a:defRPr sz="1865">
                <a:solidFill>
                  <a:schemeClr val="tx1">
                    <a:tint val="75000"/>
                  </a:schemeClr>
                </a:solidFill>
              </a:defRPr>
            </a:lvl5pPr>
            <a:lvl6pPr marL="3048000" indent="0">
              <a:buNone/>
              <a:defRPr sz="1865">
                <a:solidFill>
                  <a:schemeClr val="tx1">
                    <a:tint val="75000"/>
                  </a:schemeClr>
                </a:solidFill>
              </a:defRPr>
            </a:lvl6pPr>
            <a:lvl7pPr marL="3657600" indent="0">
              <a:buNone/>
              <a:defRPr sz="1865">
                <a:solidFill>
                  <a:schemeClr val="tx1">
                    <a:tint val="75000"/>
                  </a:schemeClr>
                </a:solidFill>
              </a:defRPr>
            </a:lvl7pPr>
            <a:lvl8pPr marL="4267200" indent="0">
              <a:buNone/>
              <a:defRPr sz="1865">
                <a:solidFill>
                  <a:schemeClr val="tx1">
                    <a:tint val="75000"/>
                  </a:schemeClr>
                </a:solidFill>
              </a:defRPr>
            </a:lvl8pPr>
            <a:lvl9pPr marL="4876800" indent="0">
              <a:buNone/>
              <a:defRPr sz="1865">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71" y="1535113"/>
            <a:ext cx="5389033"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71" y="2174875"/>
            <a:ext cx="5389033"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49"/>
            <a:ext cx="4011084" cy="1162051"/>
          </a:xfrm>
        </p:spPr>
        <p:txBody>
          <a:bodyPr anchor="b"/>
          <a:lstStyle>
            <a:lvl1pPr algn="l">
              <a:defRPr sz="266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3" y="1435103"/>
            <a:ext cx="4011084" cy="46910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9"/>
          </a:xfrm>
        </p:spPr>
        <p:txBody>
          <a:bodyPr anchor="b"/>
          <a:lstStyle>
            <a:lvl1pPr algn="l">
              <a:defRPr sz="266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endParaRPr lang="zh-CN" altLang="en-US"/>
          </a:p>
        </p:txBody>
      </p:sp>
      <p:sp>
        <p:nvSpPr>
          <p:cNvPr id="4" name="文本占位符 3"/>
          <p:cNvSpPr>
            <a:spLocks noGrp="1"/>
          </p:cNvSpPr>
          <p:nvPr>
            <p:ph type="body" sz="half" idx="2"/>
          </p:nvPr>
        </p:nvSpPr>
        <p:spPr>
          <a:xfrm>
            <a:off x="2389717" y="5367339"/>
            <a:ext cx="7315200" cy="8048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7"/>
            <a:ext cx="109728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7.png"/><Relationship Id="rId3" Type="http://schemas.openxmlformats.org/officeDocument/2006/relationships/tags" Target="../tags/tag2.xml"/><Relationship Id="rId2" Type="http://schemas.microsoft.com/office/2007/relationships/media" Target="../media/media1.mp4"/><Relationship Id="rId1" Type="http://schemas.openxmlformats.org/officeDocument/2006/relationships/video" Target="../media/media1.mp4"/></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jpeg"/><Relationship Id="rId1" Type="http://schemas.openxmlformats.org/officeDocument/2006/relationships/image" Target="../media/image14.jpe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9349947" y="193251"/>
            <a:ext cx="2428074" cy="368300"/>
          </a:xfrm>
          <a:prstGeom prst="rect">
            <a:avLst/>
          </a:prstGeom>
          <a:noFill/>
        </p:spPr>
        <p:txBody>
          <a:bodyPr wrap="square" rtlCol="0">
            <a:spAutoFit/>
          </a:bodyPr>
          <a:lstStyle/>
          <a:p>
            <a:r>
              <a:rPr lang="zh-CN" altLang="en-US" b="1" dirty="0" smtClean="0">
                <a:solidFill>
                  <a:schemeClr val="accent1"/>
                </a:solidFill>
              </a:rPr>
              <a:t>鲁教版</a:t>
            </a:r>
            <a:r>
              <a:rPr lang="zh-CN" altLang="en-US" b="1" dirty="0" smtClean="0">
                <a:solidFill>
                  <a:schemeClr val="accent1"/>
                </a:solidFill>
              </a:rPr>
              <a:t>必修第二册</a:t>
            </a:r>
            <a:endParaRPr lang="zh-CN" altLang="en-US" b="1" dirty="0">
              <a:solidFill>
                <a:schemeClr val="accent1"/>
              </a:solidFill>
            </a:endParaRPr>
          </a:p>
        </p:txBody>
      </p:sp>
      <p:sp>
        <p:nvSpPr>
          <p:cNvPr id="5" name="文本框 4"/>
          <p:cNvSpPr txBox="1"/>
          <p:nvPr/>
        </p:nvSpPr>
        <p:spPr>
          <a:xfrm>
            <a:off x="78740" y="2293620"/>
            <a:ext cx="12034520" cy="2122805"/>
          </a:xfrm>
          <a:prstGeom prst="rect">
            <a:avLst/>
          </a:prstGeom>
          <a:noFill/>
        </p:spPr>
        <p:txBody>
          <a:bodyPr wrap="square" rtlCol="0">
            <a:spAutoFit/>
          </a:bodyPr>
          <a:lstStyle/>
          <a:p>
            <a:pPr algn="ctr"/>
            <a:r>
              <a:rPr lang="zh-CN" altLang="en-US" sz="4400" b="1" dirty="0" smtClean="0">
                <a:solidFill>
                  <a:srgbClr val="648BAE"/>
                </a:solidFill>
                <a:latin typeface="字魂27号-布丁体" panose="00000500000000000000" charset="-122"/>
                <a:ea typeface="字魂27号-布丁体" panose="00000500000000000000" charset="-122"/>
                <a:cs typeface="字魂27号-布丁体" panose="00000500000000000000" charset="-122"/>
                <a:sym typeface="+mn-ea"/>
              </a:rPr>
              <a:t>第二章  化学键  化学反应规律</a:t>
            </a:r>
            <a:endParaRPr lang="zh-CN" altLang="en-US" sz="4400" b="1" dirty="0" smtClean="0">
              <a:solidFill>
                <a:srgbClr val="648BAE"/>
              </a:solidFill>
              <a:latin typeface="字魂27号-布丁体" panose="00000500000000000000" charset="-122"/>
              <a:ea typeface="字魂27号-布丁体" panose="00000500000000000000" charset="-122"/>
              <a:cs typeface="字魂27号-布丁体" panose="00000500000000000000" charset="-122"/>
              <a:sym typeface="+mn-ea"/>
            </a:endParaRPr>
          </a:p>
          <a:p>
            <a:pPr algn="ctr"/>
            <a:r>
              <a:rPr lang="zh-CN" altLang="en-US" sz="4400" b="1" dirty="0" smtClean="0">
                <a:solidFill>
                  <a:srgbClr val="648BAE"/>
                </a:solidFill>
                <a:latin typeface="字魂27号-布丁体" panose="00000500000000000000" charset="-122"/>
                <a:ea typeface="字魂27号-布丁体" panose="00000500000000000000" charset="-122"/>
                <a:cs typeface="字魂27号-布丁体" panose="00000500000000000000" charset="-122"/>
                <a:sym typeface="+mn-ea"/>
              </a:rPr>
              <a:t>第</a:t>
            </a:r>
            <a:r>
              <a:rPr lang="en-US" altLang="zh-CN" sz="4400" b="1" dirty="0" smtClean="0">
                <a:solidFill>
                  <a:srgbClr val="648BAE"/>
                </a:solidFill>
                <a:latin typeface="字魂27号-布丁体" panose="00000500000000000000" charset="-122"/>
                <a:ea typeface="字魂27号-布丁体" panose="00000500000000000000" charset="-122"/>
                <a:cs typeface="字魂27号-布丁体" panose="00000500000000000000" charset="-122"/>
                <a:sym typeface="+mn-ea"/>
              </a:rPr>
              <a:t>1</a:t>
            </a:r>
            <a:r>
              <a:rPr lang="zh-CN" altLang="en-US" sz="4400" b="1" dirty="0" smtClean="0">
                <a:solidFill>
                  <a:srgbClr val="648BAE"/>
                </a:solidFill>
                <a:latin typeface="字魂27号-布丁体" panose="00000500000000000000" charset="-122"/>
                <a:ea typeface="字魂27号-布丁体" panose="00000500000000000000" charset="-122"/>
                <a:cs typeface="字魂27号-布丁体" panose="00000500000000000000" charset="-122"/>
                <a:sym typeface="+mn-ea"/>
              </a:rPr>
              <a:t>节 化学键与物质构成</a:t>
            </a:r>
            <a:endParaRPr lang="zh-CN" altLang="en-US" sz="4400" b="1" dirty="0" smtClean="0">
              <a:solidFill>
                <a:srgbClr val="648BAE"/>
              </a:solidFill>
              <a:latin typeface="字魂27号-布丁体" panose="00000500000000000000" charset="-122"/>
              <a:ea typeface="字魂27号-布丁体" panose="00000500000000000000" charset="-122"/>
              <a:cs typeface="字魂27号-布丁体" panose="00000500000000000000" charset="-122"/>
              <a:sym typeface="+mn-ea"/>
            </a:endParaRPr>
          </a:p>
          <a:p>
            <a:pPr algn="ctr"/>
            <a:r>
              <a:rPr lang="en-US" altLang="zh-CN" sz="4400" b="1" dirty="0" smtClean="0">
                <a:solidFill>
                  <a:srgbClr val="648BAE"/>
                </a:solidFill>
                <a:latin typeface="字魂27号-布丁体" panose="00000500000000000000" charset="-122"/>
                <a:ea typeface="字魂27号-布丁体" panose="00000500000000000000" charset="-122"/>
                <a:cs typeface="字魂27号-布丁体" panose="00000500000000000000" charset="-122"/>
                <a:sym typeface="+mn-ea"/>
              </a:rPr>
              <a:t>2.1 </a:t>
            </a:r>
            <a:r>
              <a:rPr lang="zh-CN" altLang="en-US" sz="4400" b="1" dirty="0" smtClean="0">
                <a:solidFill>
                  <a:srgbClr val="648BAE"/>
                </a:solidFill>
                <a:latin typeface="字魂27号-布丁体" panose="00000500000000000000" charset="-122"/>
                <a:ea typeface="字魂27号-布丁体" panose="00000500000000000000" charset="-122"/>
                <a:cs typeface="字魂27号-布丁体" panose="00000500000000000000" charset="-122"/>
                <a:sym typeface="+mn-ea"/>
              </a:rPr>
              <a:t>化学键与物质构成</a:t>
            </a:r>
            <a:endParaRPr lang="zh-CN" altLang="en-US" sz="4400" b="1" dirty="0" smtClean="0">
              <a:solidFill>
                <a:srgbClr val="648BAE"/>
              </a:solidFill>
              <a:latin typeface="字魂27号-布丁体" panose="00000500000000000000" charset="-122"/>
              <a:ea typeface="字魂27号-布丁体" panose="00000500000000000000" charset="-122"/>
              <a:cs typeface="字魂27号-布丁体" panose="00000500000000000000"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2705" y="735330"/>
            <a:ext cx="12050395" cy="1753235"/>
          </a:xfrm>
          <a:prstGeom prst="rect">
            <a:avLst/>
          </a:prstGeom>
          <a:noFill/>
        </p:spPr>
        <p:txBody>
          <a:bodyPr wrap="square" rtlCol="0">
            <a:spAutoFit/>
          </a:bodyPr>
          <a:p>
            <a:r>
              <a:rPr lang="zh-CN" altLang="en-US" sz="3600" b="1"/>
              <a:t>思考：</a:t>
            </a:r>
            <a:endParaRPr lang="zh-CN" altLang="en-US" sz="3600" b="1"/>
          </a:p>
          <a:p>
            <a:r>
              <a:rPr lang="zh-CN" altLang="en-US" sz="3600" b="1"/>
              <a:t>分析下表列出的各反应中化学键变化的情况，写出各反应中断裂的化学键和形成的化学键。</a:t>
            </a:r>
            <a:endParaRPr lang="zh-CN" altLang="en-US" sz="3600" b="1"/>
          </a:p>
        </p:txBody>
      </p:sp>
      <p:graphicFrame>
        <p:nvGraphicFramePr>
          <p:cNvPr id="5" name="表格 4"/>
          <p:cNvGraphicFramePr>
            <a:graphicFrameLocks noGrp="1"/>
          </p:cNvGraphicFramePr>
          <p:nvPr>
            <p:custDataLst>
              <p:tags r:id="rId1"/>
            </p:custDataLst>
          </p:nvPr>
        </p:nvGraphicFramePr>
        <p:xfrm>
          <a:off x="664191" y="2951328"/>
          <a:ext cx="10868166" cy="2876266"/>
        </p:xfrm>
        <a:graphic>
          <a:graphicData uri="http://schemas.openxmlformats.org/drawingml/2006/table">
            <a:tbl>
              <a:tblPr firstRow="1" bandRow="1">
                <a:tableStyleId>{5C22544A-7EE6-4342-B048-85BDC9FD1C3A}</a:tableStyleId>
              </a:tblPr>
              <a:tblGrid>
                <a:gridCol w="3894161"/>
                <a:gridCol w="3351283"/>
                <a:gridCol w="3622722"/>
              </a:tblGrid>
              <a:tr h="684947">
                <a:tc>
                  <a:txBody>
                    <a:bodyPr/>
                    <a:p>
                      <a:r>
                        <a:rPr lang="zh-CN" altLang="en-US" sz="3600" dirty="0" smtClean="0">
                          <a:solidFill>
                            <a:schemeClr val="accent6">
                              <a:lumMod val="50000"/>
                            </a:schemeClr>
                          </a:solidFill>
                        </a:rPr>
                        <a:t>化学反应</a:t>
                      </a:r>
                      <a:endParaRPr lang="zh-CN" altLang="en-US" sz="3600" dirty="0">
                        <a:solidFill>
                          <a:schemeClr val="accent6">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r>
                        <a:rPr lang="zh-CN" altLang="en-US" sz="3600" dirty="0" smtClean="0">
                          <a:solidFill>
                            <a:schemeClr val="accent6">
                              <a:lumMod val="50000"/>
                            </a:schemeClr>
                          </a:solidFill>
                        </a:rPr>
                        <a:t>断裂的化学键</a:t>
                      </a:r>
                      <a:endParaRPr lang="zh-CN" altLang="en-US" sz="3600" dirty="0">
                        <a:solidFill>
                          <a:schemeClr val="accent6">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r>
                        <a:rPr lang="zh-CN" altLang="en-US" sz="3600" dirty="0" smtClean="0">
                          <a:solidFill>
                            <a:schemeClr val="accent6">
                              <a:lumMod val="50000"/>
                            </a:schemeClr>
                          </a:solidFill>
                        </a:rPr>
                        <a:t>形成的化学键</a:t>
                      </a:r>
                      <a:endParaRPr lang="zh-CN" altLang="en-US" sz="3600" dirty="0">
                        <a:solidFill>
                          <a:schemeClr val="accent6">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84947">
                <a:tc>
                  <a:txBody>
                    <a:bodyPr/>
                    <a:p>
                      <a:r>
                        <a:rPr lang="en-US" altLang="zh-CN" sz="3600" dirty="0" smtClean="0"/>
                        <a:t>2H</a:t>
                      </a:r>
                      <a:r>
                        <a:rPr lang="en-US" altLang="zh-CN" sz="3600" baseline="-25000" dirty="0" smtClean="0"/>
                        <a:t>2</a:t>
                      </a:r>
                      <a:r>
                        <a:rPr lang="en-US" altLang="zh-CN" sz="3600" dirty="0" smtClean="0"/>
                        <a:t>+0</a:t>
                      </a:r>
                      <a:r>
                        <a:rPr lang="en-US" altLang="zh-CN" sz="3600" baseline="-25000" dirty="0" smtClean="0"/>
                        <a:t>2</a:t>
                      </a:r>
                      <a:r>
                        <a:rPr lang="en-US" altLang="zh-CN" sz="3600" baseline="0" dirty="0" smtClean="0"/>
                        <a:t> ==   </a:t>
                      </a:r>
                      <a:r>
                        <a:rPr lang="en-US" altLang="zh-CN" sz="3600" dirty="0" smtClean="0"/>
                        <a:t>2H</a:t>
                      </a:r>
                      <a:r>
                        <a:rPr lang="en-US" altLang="zh-CN" sz="3600" baseline="-25000" dirty="0" smtClean="0"/>
                        <a:t>2</a:t>
                      </a:r>
                      <a:r>
                        <a:rPr lang="en-US" altLang="zh-CN" sz="3600" dirty="0" smtClean="0"/>
                        <a:t>O</a:t>
                      </a:r>
                      <a:endParaRPr lang="zh-CN"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84947">
                <a:tc>
                  <a:txBody>
                    <a:bodyPr/>
                    <a:p>
                      <a:pPr marL="0" marR="0" indent="0" algn="l" defTabSz="1219200" rtl="0" eaLnBrk="1" fontAlgn="auto" latinLnBrk="0" hangingPunct="1">
                        <a:lnSpc>
                          <a:spcPct val="100000"/>
                        </a:lnSpc>
                        <a:spcBef>
                          <a:spcPts val="0"/>
                        </a:spcBef>
                        <a:spcAft>
                          <a:spcPts val="0"/>
                        </a:spcAft>
                        <a:buClrTx/>
                        <a:buSzTx/>
                        <a:buFontTx/>
                        <a:buNone/>
                        <a:defRPr/>
                      </a:pPr>
                      <a:r>
                        <a:rPr lang="en-US" altLang="zh-CN" sz="3600" dirty="0" smtClean="0"/>
                        <a:t>H</a:t>
                      </a:r>
                      <a:r>
                        <a:rPr lang="en-US" altLang="zh-CN" sz="3600" baseline="-25000" dirty="0" smtClean="0"/>
                        <a:t>2</a:t>
                      </a:r>
                      <a:r>
                        <a:rPr lang="en-US" altLang="zh-CN" sz="3600" dirty="0" smtClean="0"/>
                        <a:t>+Cl</a:t>
                      </a:r>
                      <a:r>
                        <a:rPr lang="en-US" altLang="zh-CN" sz="3600" baseline="-25000" dirty="0" smtClean="0"/>
                        <a:t>2</a:t>
                      </a:r>
                      <a:r>
                        <a:rPr lang="en-US" altLang="zh-CN" sz="3600" baseline="0" dirty="0" smtClean="0"/>
                        <a:t> ==     </a:t>
                      </a:r>
                      <a:r>
                        <a:rPr lang="en-US" altLang="zh-CN" sz="3600" dirty="0" smtClean="0"/>
                        <a:t>2H</a:t>
                      </a:r>
                      <a:r>
                        <a:rPr lang="en-US" altLang="zh-CN" sz="3600" baseline="-25000" dirty="0" smtClean="0"/>
                        <a:t>2</a:t>
                      </a:r>
                      <a:r>
                        <a:rPr lang="en-US" altLang="zh-CN" sz="3600" dirty="0" smtClean="0"/>
                        <a:t>O</a:t>
                      </a:r>
                      <a:endParaRPr lang="zh-CN" altLang="en-US" sz="3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21425">
                <a:tc>
                  <a:txBody>
                    <a:bodyPr/>
                    <a:p>
                      <a:pPr marL="0" marR="0" indent="0" algn="l" defTabSz="1219200" rtl="0" eaLnBrk="1" fontAlgn="auto" latinLnBrk="0" hangingPunct="1">
                        <a:lnSpc>
                          <a:spcPct val="100000"/>
                        </a:lnSpc>
                        <a:spcBef>
                          <a:spcPts val="0"/>
                        </a:spcBef>
                        <a:spcAft>
                          <a:spcPts val="0"/>
                        </a:spcAft>
                        <a:buClrTx/>
                        <a:buSzTx/>
                        <a:buFontTx/>
                        <a:buNone/>
                        <a:defRPr/>
                      </a:pPr>
                      <a:r>
                        <a:rPr lang="en-US" altLang="zh-CN" sz="3600" dirty="0" smtClean="0"/>
                        <a:t>N</a:t>
                      </a:r>
                      <a:r>
                        <a:rPr lang="en-US" altLang="zh-CN" sz="3600" baseline="-25000" dirty="0" smtClean="0"/>
                        <a:t>2</a:t>
                      </a:r>
                      <a:r>
                        <a:rPr lang="en-US" altLang="zh-CN" sz="3600" dirty="0" smtClean="0"/>
                        <a:t>+3H</a:t>
                      </a:r>
                      <a:r>
                        <a:rPr lang="en-US" altLang="zh-CN" sz="3600" baseline="-25000" dirty="0" smtClean="0"/>
                        <a:t>2</a:t>
                      </a:r>
                      <a:r>
                        <a:rPr lang="en-US" altLang="zh-CN" sz="3600" baseline="0" dirty="0" smtClean="0"/>
                        <a:t>            </a:t>
                      </a:r>
                      <a:r>
                        <a:rPr lang="en-US" altLang="zh-CN" sz="3600" dirty="0" smtClean="0"/>
                        <a:t>2NH</a:t>
                      </a:r>
                      <a:r>
                        <a:rPr lang="en-US" altLang="zh-CN" sz="3600" baseline="-25000" dirty="0" smtClean="0"/>
                        <a:t>3</a:t>
                      </a:r>
                      <a:endParaRPr lang="zh-CN" altLang="en-US" sz="3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1" name="TextBox 10"/>
          <p:cNvSpPr txBox="1"/>
          <p:nvPr/>
        </p:nvSpPr>
        <p:spPr>
          <a:xfrm>
            <a:off x="2101754" y="3630305"/>
            <a:ext cx="709683" cy="369332"/>
          </a:xfrm>
          <a:prstGeom prst="rect">
            <a:avLst/>
          </a:prstGeom>
          <a:noFill/>
        </p:spPr>
        <p:txBody>
          <a:bodyPr wrap="square" rtlCol="0">
            <a:spAutoFit/>
          </a:bodyPr>
          <a:p>
            <a:r>
              <a:rPr lang="zh-CN" altLang="en-US" b="1" dirty="0" smtClean="0"/>
              <a:t>点燃</a:t>
            </a:r>
            <a:endParaRPr lang="zh-CN" altLang="en-US" b="1" dirty="0"/>
          </a:p>
        </p:txBody>
      </p:sp>
      <p:sp>
        <p:nvSpPr>
          <p:cNvPr id="3" name="TextBox 10"/>
          <p:cNvSpPr txBox="1"/>
          <p:nvPr/>
        </p:nvSpPr>
        <p:spPr>
          <a:xfrm>
            <a:off x="2101754" y="4204980"/>
            <a:ext cx="709683" cy="369332"/>
          </a:xfrm>
          <a:prstGeom prst="rect">
            <a:avLst/>
          </a:prstGeom>
          <a:noFill/>
        </p:spPr>
        <p:txBody>
          <a:bodyPr wrap="square" rtlCol="0">
            <a:spAutoFit/>
          </a:bodyPr>
          <a:lstStyle/>
          <a:p>
            <a:r>
              <a:rPr lang="zh-CN" altLang="en-US" b="1" dirty="0" smtClean="0"/>
              <a:t>点燃</a:t>
            </a:r>
            <a:endParaRPr lang="zh-CN" altLang="en-US" b="1" dirty="0"/>
          </a:p>
        </p:txBody>
      </p:sp>
      <p:grpSp>
        <p:nvGrpSpPr>
          <p:cNvPr id="30" name="组合 29"/>
          <p:cNvGrpSpPr/>
          <p:nvPr/>
        </p:nvGrpSpPr>
        <p:grpSpPr>
          <a:xfrm>
            <a:off x="1951630" y="4995081"/>
            <a:ext cx="1733267" cy="778766"/>
            <a:chOff x="1897039" y="3643953"/>
            <a:chExt cx="1733267" cy="778766"/>
          </a:xfrm>
        </p:grpSpPr>
        <p:cxnSp>
          <p:nvCxnSpPr>
            <p:cNvPr id="18" name="直接连接符 17"/>
            <p:cNvCxnSpPr/>
            <p:nvPr/>
          </p:nvCxnSpPr>
          <p:spPr>
            <a:xfrm>
              <a:off x="2129053" y="4039736"/>
              <a:ext cx="1023580" cy="1364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897039" y="3643953"/>
              <a:ext cx="1733267" cy="369332"/>
            </a:xfrm>
            <a:prstGeom prst="rect">
              <a:avLst/>
            </a:prstGeom>
            <a:noFill/>
          </p:spPr>
          <p:txBody>
            <a:bodyPr wrap="square" rtlCol="0">
              <a:spAutoFit/>
            </a:bodyPr>
            <a:p>
              <a:r>
                <a:rPr lang="zh-CN" altLang="en-US" b="1" dirty="0" smtClean="0"/>
                <a:t>高温，高压</a:t>
              </a:r>
              <a:endParaRPr lang="zh-CN" altLang="en-US" b="1" dirty="0"/>
            </a:p>
          </p:txBody>
        </p:sp>
        <p:sp>
          <p:nvSpPr>
            <p:cNvPr id="21" name="TextBox 20"/>
            <p:cNvSpPr txBox="1"/>
            <p:nvPr/>
          </p:nvSpPr>
          <p:spPr>
            <a:xfrm>
              <a:off x="2142699" y="4053387"/>
              <a:ext cx="982638" cy="369332"/>
            </a:xfrm>
            <a:prstGeom prst="rect">
              <a:avLst/>
            </a:prstGeom>
            <a:noFill/>
          </p:spPr>
          <p:txBody>
            <a:bodyPr wrap="square" rtlCol="0">
              <a:spAutoFit/>
            </a:bodyPr>
            <a:p>
              <a:r>
                <a:rPr lang="zh-CN" altLang="en-US" b="1" dirty="0" smtClean="0"/>
                <a:t>催化剂</a:t>
              </a:r>
              <a:endParaRPr lang="zh-CN" altLang="en-US" b="1" dirty="0"/>
            </a:p>
          </p:txBody>
        </p:sp>
        <p:cxnSp>
          <p:nvCxnSpPr>
            <p:cNvPr id="25" name="直接连接符 24"/>
            <p:cNvCxnSpPr/>
            <p:nvPr/>
          </p:nvCxnSpPr>
          <p:spPr>
            <a:xfrm>
              <a:off x="2129053" y="3971497"/>
              <a:ext cx="1023580" cy="1364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16200000" flipH="1">
              <a:off x="3050275" y="3896435"/>
              <a:ext cx="81887" cy="682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6200000" flipH="1">
              <a:off x="2108580" y="4046561"/>
              <a:ext cx="81887" cy="682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6045" y="1125220"/>
            <a:ext cx="11855450" cy="4523105"/>
          </a:xfrm>
          <a:prstGeom prst="rect">
            <a:avLst/>
          </a:prstGeom>
          <a:noFill/>
        </p:spPr>
        <p:txBody>
          <a:bodyPr wrap="square" rtlCol="0">
            <a:spAutoFit/>
          </a:bodyPr>
          <a:p>
            <a:r>
              <a:rPr lang="zh-CN" altLang="en-US" sz="3600" b="1"/>
              <a:t>迁移</a:t>
            </a:r>
            <a:endParaRPr lang="zh-CN" altLang="en-US" sz="3600" b="1"/>
          </a:p>
          <a:p>
            <a:r>
              <a:rPr lang="zh-CN" altLang="en-US" sz="3600" b="1" dirty="0" smtClean="0">
                <a:sym typeface="+mn-ea"/>
              </a:rPr>
              <a:t>上述讨论对你认识化学反应的实质有哪些新的启示？</a:t>
            </a:r>
            <a:endParaRPr lang="zh-CN" altLang="en-US" sz="3600" b="1" dirty="0" smtClean="0">
              <a:sym typeface="+mn-ea"/>
            </a:endParaRPr>
          </a:p>
          <a:p>
            <a:r>
              <a:rPr lang="zh-CN" altLang="en-US" sz="3600" b="1" dirty="0" smtClean="0">
                <a:sym typeface="+mn-ea"/>
              </a:rPr>
              <a:t>根据分析化学反应的实质是什么？</a:t>
            </a:r>
            <a:endParaRPr lang="zh-CN" altLang="en-US" sz="3600" b="1" dirty="0" smtClean="0">
              <a:sym typeface="+mn-ea"/>
            </a:endParaRPr>
          </a:p>
          <a:p>
            <a:endParaRPr lang="zh-CN" altLang="en-US" sz="3600" b="1"/>
          </a:p>
          <a:p>
            <a:endParaRPr lang="zh-CN" altLang="en-US" sz="3600" b="1"/>
          </a:p>
          <a:p>
            <a:pPr>
              <a:buNone/>
            </a:pPr>
            <a:r>
              <a:rPr lang="zh-CN" altLang="en-US" sz="3600" b="1"/>
              <a:t>化学反应的实质是旧化学键断裂和新化学键形成。</a:t>
            </a:r>
            <a:r>
              <a:rPr lang="zh-CN" altLang="en-US" sz="3600" b="1">
                <a:sym typeface="+mn-ea"/>
              </a:rPr>
              <a:t>化学键断裂和形成伴随着能量的变化。</a:t>
            </a:r>
            <a:r>
              <a:rPr lang="zh-CN" altLang="zh-CN" sz="3600" b="1" dirty="0" smtClean="0">
                <a:solidFill>
                  <a:schemeClr val="tx1"/>
                </a:solidFill>
                <a:effectLst>
                  <a:outerShdw blurRad="38100" dist="19050" dir="2700000" algn="tl" rotWithShape="0">
                    <a:schemeClr val="dk1">
                      <a:alpha val="40000"/>
                    </a:schemeClr>
                  </a:outerShdw>
                </a:effectLst>
                <a:sym typeface="+mn-ea"/>
              </a:rPr>
              <a:t>旧化学键的断裂需要吸收能量</a:t>
            </a:r>
            <a:r>
              <a:rPr lang="en-US" altLang="zh-CN" sz="3600" b="1" dirty="0" smtClean="0">
                <a:solidFill>
                  <a:schemeClr val="tx1"/>
                </a:solidFill>
                <a:effectLst>
                  <a:outerShdw blurRad="38100" dist="19050" dir="2700000" algn="tl" rotWithShape="0">
                    <a:schemeClr val="dk1">
                      <a:alpha val="40000"/>
                    </a:schemeClr>
                  </a:outerShdw>
                </a:effectLst>
                <a:sym typeface="+mn-ea"/>
              </a:rPr>
              <a:t> </a:t>
            </a:r>
            <a:r>
              <a:rPr lang="zh-CN" altLang="zh-CN" sz="3600" b="1" dirty="0" smtClean="0">
                <a:solidFill>
                  <a:schemeClr val="tx1"/>
                </a:solidFill>
                <a:effectLst>
                  <a:outerShdw blurRad="38100" dist="19050" dir="2700000" algn="tl" rotWithShape="0">
                    <a:schemeClr val="dk1">
                      <a:alpha val="40000"/>
                    </a:schemeClr>
                  </a:outerShdw>
                </a:effectLst>
                <a:sym typeface="+mn-ea"/>
              </a:rPr>
              <a:t>新化学键的形成会释放能量。</a:t>
            </a:r>
            <a:endParaRPr lang="zh-CN" altLang="zh-CN" sz="3600" b="1" dirty="0" smtClean="0">
              <a:solidFill>
                <a:schemeClr val="tx1"/>
              </a:solidFill>
              <a:effectLst>
                <a:outerShdw blurRad="38100" dist="19050" dir="2700000" algn="tl" rotWithShape="0">
                  <a:schemeClr val="dk1">
                    <a:alpha val="40000"/>
                  </a:schemeClr>
                </a:outerShdw>
              </a:effectLst>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23825" y="805815"/>
            <a:ext cx="11837670" cy="2861310"/>
          </a:xfrm>
          <a:prstGeom prst="rect">
            <a:avLst/>
          </a:prstGeom>
          <a:noFill/>
        </p:spPr>
        <p:txBody>
          <a:bodyPr wrap="square" rtlCol="0">
            <a:spAutoFit/>
          </a:bodyPr>
          <a:p>
            <a:r>
              <a:rPr lang="zh-CN" altLang="en-US" sz="3600" b="1"/>
              <a:t>六、离子键、共价键</a:t>
            </a:r>
            <a:endParaRPr lang="zh-CN" altLang="en-US" sz="3600" b="1"/>
          </a:p>
          <a:p>
            <a:r>
              <a:rPr lang="zh-CN" altLang="zh-CN" sz="3600" b="1" dirty="0" smtClean="0">
                <a:sym typeface="+mn-ea"/>
              </a:rPr>
              <a:t>        金属钠在氯气中燃烧能够生成氯化钠，氢气在氯气中燃烧能够生成氯化氢。那么，氯原子与钠原子是如何形成氯化钠的，氯原子与氢原子又是如何形成氯化氢的？二者的形成过程有什么不同，又为什么会有不同？</a:t>
            </a:r>
            <a:endParaRPr lang="en-US" altLang="zh-CN" sz="3600" b="1"/>
          </a:p>
        </p:txBody>
      </p:sp>
      <p:pic>
        <p:nvPicPr>
          <p:cNvPr id="3" name="图片 2"/>
          <p:cNvPicPr>
            <a:picLocks noChangeAspect="1"/>
          </p:cNvPicPr>
          <p:nvPr/>
        </p:nvPicPr>
        <p:blipFill>
          <a:blip r:embed="rId1"/>
          <a:stretch>
            <a:fillRect/>
          </a:stretch>
        </p:blipFill>
        <p:spPr>
          <a:xfrm>
            <a:off x="741680" y="3543935"/>
            <a:ext cx="10357485" cy="31121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离子键的形成过程">
            <a:hlinkClick r:id="" action="ppaction://media"/>
          </p:cNvPr>
          <p:cNvPicPr/>
          <p:nvPr>
            <a:videoFile r:link="rId1"/>
            <p:extLst>
              <p:ext uri="{DAA4B4D4-6D71-4841-9C94-3DE7FCFB9230}">
                <p14:media xmlns:p14="http://schemas.microsoft.com/office/powerpoint/2010/main" r:embed="rId2"/>
              </p:ext>
            </p:extLst>
            <p:custDataLst>
              <p:tags r:id="rId3"/>
            </p:custDataLst>
          </p:nvPr>
        </p:nvPicPr>
        <p:blipFill>
          <a:blip r:embed="rId4"/>
          <a:stretch>
            <a:fillRect/>
          </a:stretch>
        </p:blipFill>
        <p:spPr>
          <a:xfrm>
            <a:off x="327025" y="753745"/>
            <a:ext cx="11610340" cy="51911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video fullScrn="0">
              <p:cMediaNode>
                <p:cTn id="2" fill="hold" display="1">
                  <p:stCondLst>
                    <p:cond delay="indefinite"/>
                  </p:stCondLst>
                  <p:endCondLst>
                    <p:cond evt="onNext">
                      <p:tgtEl>
                        <p:sldTgt/>
                      </p:tgtEl>
                    </p:cond>
                    <p:cond evt="onPrev">
                      <p:tgtEl>
                        <p:sldTgt/>
                      </p:tgtEl>
                    </p:cond>
                  </p:endCondLst>
                </p:cTn>
                <p:tgtEl>
                  <p:spTgt spid="2"/>
                </p:tgtEl>
              </p:cMediaNode>
            </p:video>
            <p:seq concurrent="1" nextAc="seek">
              <p:cTn id="3" restart="whenNotActive" fill="hold" evtFilter="cancelBubble" nodeType="interactiveSeq">
                <p:stCondLst>
                  <p:cond evt="onClick" delay="0">
                    <p:tgtEl>
                      <p:spTgt spid="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additive="base">
                                        <p:cTn id="7"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3340" y="1355090"/>
            <a:ext cx="12138660" cy="3415030"/>
          </a:xfrm>
          <a:prstGeom prst="rect">
            <a:avLst/>
          </a:prstGeom>
          <a:noFill/>
        </p:spPr>
        <p:txBody>
          <a:bodyPr wrap="square" rtlCol="0">
            <a:spAutoFit/>
          </a:bodyPr>
          <a:p>
            <a:r>
              <a:rPr lang="zh-CN" altLang="en-US" sz="3600" b="1"/>
              <a:t>在氯化钠形成的过程中，钠原子最外层的</a:t>
            </a:r>
            <a:r>
              <a:rPr lang="en-US" altLang="zh-CN" sz="3600" b="1"/>
              <a:t>1</a:t>
            </a:r>
            <a:r>
              <a:rPr lang="zh-CN" altLang="en-US" sz="3600" b="1"/>
              <a:t>个电子转移到氯原子的最外层上，形成带正电荷的钠离子和带负电荷的氯离子，二者的最外层均达到稳定结构。带相反电荷的两种离子通过静电作用形成稳定的化合物</a:t>
            </a:r>
            <a:r>
              <a:rPr lang="en-US" altLang="zh-CN" sz="3600" b="1"/>
              <a:t>----</a:t>
            </a:r>
            <a:r>
              <a:rPr lang="zh-CN" altLang="en-US" sz="3600" b="1"/>
              <a:t>氯化钠。</a:t>
            </a:r>
            <a:endParaRPr lang="zh-CN" altLang="en-US" sz="3600" b="1"/>
          </a:p>
          <a:p>
            <a:endParaRPr lang="zh-CN" altLang="en-US" sz="3600" b="1"/>
          </a:p>
          <a:p>
            <a:r>
              <a:rPr lang="zh-CN" altLang="en-US" sz="3600" b="1">
                <a:solidFill>
                  <a:srgbClr val="FF0000"/>
                </a:solidFill>
              </a:rPr>
              <a:t>思考：离子键的表示方法是什么？</a:t>
            </a:r>
            <a:endParaRPr lang="zh-CN" altLang="en-US" sz="3600" b="1">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2705" y="1018540"/>
            <a:ext cx="11979275" cy="5631180"/>
          </a:xfrm>
          <a:prstGeom prst="rect">
            <a:avLst/>
          </a:prstGeom>
          <a:noFill/>
        </p:spPr>
        <p:txBody>
          <a:bodyPr wrap="square" rtlCol="0">
            <a:spAutoFit/>
          </a:bodyPr>
          <a:p>
            <a:r>
              <a:rPr lang="en-US" altLang="zh-CN" sz="3600" b="1"/>
              <a:t>1.</a:t>
            </a:r>
            <a:r>
              <a:rPr lang="zh-CN" altLang="en-US" sz="3600" b="1"/>
              <a:t>离子键</a:t>
            </a:r>
            <a:endParaRPr lang="zh-CN" altLang="en-US" sz="3600" b="1"/>
          </a:p>
          <a:p>
            <a:r>
              <a:rPr lang="zh-CN" altLang="en-US" sz="3600" b="1"/>
              <a:t>①定义：</a:t>
            </a:r>
            <a:r>
              <a:rPr lang="zh-CN" altLang="zh-CN" sz="3600" b="1" dirty="0" smtClean="0">
                <a:latin typeface="宋体" panose="02010600030101010101" pitchFamily="2" charset="-122"/>
                <a:ea typeface="等线" panose="02010600030101010101" charset="-122"/>
                <a:cs typeface="Times New Roman" panose="02020603050405020304" pitchFamily="18" charset="0"/>
                <a:sym typeface="+mn-ea"/>
              </a:rPr>
              <a:t>阴阳离子之间通过静电作用形成的化学</a:t>
            </a:r>
            <a:r>
              <a:rPr lang="zh-CN" altLang="en-US" sz="3600" b="1" dirty="0" smtClean="0">
                <a:latin typeface="宋体" panose="02010600030101010101" pitchFamily="2" charset="-122"/>
                <a:ea typeface="等线" panose="02010600030101010101" charset="-122"/>
                <a:cs typeface="Times New Roman" panose="02020603050405020304" pitchFamily="18" charset="0"/>
                <a:sym typeface="+mn-ea"/>
              </a:rPr>
              <a:t>键</a:t>
            </a:r>
            <a:endParaRPr lang="zh-CN" altLang="en-US" sz="3600" b="1" dirty="0" smtClean="0">
              <a:latin typeface="宋体" panose="02010600030101010101" pitchFamily="2" charset="-122"/>
              <a:ea typeface="等线" panose="02010600030101010101" charset="-122"/>
              <a:cs typeface="Times New Roman" panose="02020603050405020304" pitchFamily="18" charset="0"/>
              <a:sym typeface="+mn-ea"/>
            </a:endParaRPr>
          </a:p>
          <a:p>
            <a:r>
              <a:rPr lang="zh-CN" altLang="en-US" sz="3600" b="1"/>
              <a:t>②形成条件：</a:t>
            </a:r>
            <a:r>
              <a:rPr lang="zh-CN" altLang="zh-CN" sz="36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等线" panose="02010600030101010101" charset="-122"/>
                <a:cs typeface="Times New Roman" panose="02020603050405020304" pitchFamily="18" charset="0"/>
                <a:sym typeface="+mn-ea"/>
              </a:rPr>
              <a:t>活泼金属元素原子与活泼非金属元素原子之间</a:t>
            </a:r>
            <a:endParaRPr lang="zh-CN" altLang="zh-CN" sz="36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等线" panose="02010600030101010101" charset="-122"/>
              <a:cs typeface="Times New Roman" panose="02020603050405020304" pitchFamily="18" charset="0"/>
              <a:sym typeface="+mn-ea"/>
            </a:endParaRPr>
          </a:p>
          <a:p>
            <a:r>
              <a:rPr lang="zh-CN" altLang="zh-CN" sz="36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等线" panose="02010600030101010101" charset="-122"/>
                <a:cs typeface="Times New Roman" panose="02020603050405020304" pitchFamily="18" charset="0"/>
                <a:sym typeface="+mn-ea"/>
              </a:rPr>
              <a:t>③表示方法：电子式（</a:t>
            </a:r>
            <a:r>
              <a:rPr lang="zh-CN" altLang="zh-CN" sz="3600" b="1" dirty="0" smtClean="0">
                <a:sym typeface="+mn-ea"/>
              </a:rPr>
              <a:t>一种</a:t>
            </a:r>
            <a:r>
              <a:rPr lang="zh-CN" altLang="en-US" sz="3600" b="1" dirty="0" smtClean="0">
                <a:sym typeface="+mn-ea"/>
              </a:rPr>
              <a:t>由</a:t>
            </a:r>
            <a:r>
              <a:rPr lang="zh-CN" altLang="zh-CN" sz="3600" b="1" dirty="0" smtClean="0">
                <a:solidFill>
                  <a:srgbClr val="FF0000"/>
                </a:solidFill>
                <a:sym typeface="+mn-ea"/>
              </a:rPr>
              <a:t>元素符号</a:t>
            </a:r>
            <a:r>
              <a:rPr lang="zh-CN" altLang="zh-CN" sz="3600" b="1" dirty="0" smtClean="0">
                <a:sym typeface="+mn-ea"/>
              </a:rPr>
              <a:t>和用于表示该元素原子</a:t>
            </a:r>
            <a:r>
              <a:rPr lang="zh-CN" altLang="zh-CN" sz="3600" b="1" dirty="0" smtClean="0">
                <a:solidFill>
                  <a:srgbClr val="FF0000"/>
                </a:solidFill>
                <a:sym typeface="+mn-ea"/>
              </a:rPr>
              <a:t>最外层电子</a:t>
            </a:r>
            <a:r>
              <a:rPr lang="zh-CN" altLang="zh-CN" sz="3600" b="1" dirty="0" smtClean="0">
                <a:sym typeface="+mn-ea"/>
              </a:rPr>
              <a:t>的“</a:t>
            </a:r>
            <a:r>
              <a:rPr lang="zh-CN" altLang="zh-CN" sz="3600" b="1" dirty="0" smtClean="0">
                <a:solidFill>
                  <a:srgbClr val="FF0000"/>
                </a:solidFill>
                <a:sym typeface="+mn-ea"/>
              </a:rPr>
              <a:t>·</a:t>
            </a:r>
            <a:r>
              <a:rPr lang="zh-CN" altLang="zh-CN" sz="3600" b="1" dirty="0" smtClean="0">
                <a:sym typeface="+mn-ea"/>
              </a:rPr>
              <a:t>”或“</a:t>
            </a:r>
            <a:r>
              <a:rPr lang="zh-CN" altLang="zh-CN" sz="3600" b="1" dirty="0" smtClean="0">
                <a:solidFill>
                  <a:srgbClr val="FF0000"/>
                </a:solidFill>
                <a:sym typeface="+mn-ea"/>
              </a:rPr>
              <a:t>×</a:t>
            </a:r>
            <a:r>
              <a:rPr lang="zh-CN" altLang="zh-CN" sz="3600" b="1" dirty="0" smtClean="0">
                <a:sym typeface="+mn-ea"/>
              </a:rPr>
              <a:t>”组成的式子。）</a:t>
            </a:r>
            <a:endParaRPr lang="zh-CN" altLang="en-US" sz="3600" b="1" dirty="0"/>
          </a:p>
          <a:p>
            <a:r>
              <a:rPr lang="en-US" altLang="zh-CN" sz="3600" b="1" noProof="0" dirty="0" err="1" smtClean="0">
                <a:ln>
                  <a:noFill/>
                </a:ln>
                <a:effectLst/>
                <a:uLnTx/>
                <a:uFillTx/>
                <a:latin typeface="+mj-lt"/>
                <a:ea typeface="+mj-ea"/>
                <a:cs typeface="+mj-cs"/>
                <a:sym typeface="+mn-ea"/>
              </a:rPr>
              <a:t>NaCl</a:t>
            </a:r>
            <a:r>
              <a:rPr lang="zh-CN" altLang="en-US" sz="3600" b="1" noProof="0" dirty="0" smtClean="0">
                <a:ln>
                  <a:noFill/>
                </a:ln>
                <a:effectLst/>
                <a:uLnTx/>
                <a:uFillTx/>
                <a:latin typeface="+mj-lt"/>
                <a:ea typeface="+mj-ea"/>
                <a:cs typeface="+mj-cs"/>
                <a:sym typeface="+mn-ea"/>
              </a:rPr>
              <a:t>离子键的形成过程</a:t>
            </a:r>
            <a:endParaRPr lang="zh-CN" altLang="en-US" sz="3600" b="1" noProof="0" dirty="0" smtClean="0">
              <a:ln>
                <a:noFill/>
              </a:ln>
              <a:effectLst/>
              <a:uLnTx/>
              <a:uFillTx/>
              <a:latin typeface="+mj-lt"/>
              <a:ea typeface="+mj-ea"/>
              <a:cs typeface="+mj-cs"/>
              <a:sym typeface="+mn-ea"/>
            </a:endParaRPr>
          </a:p>
          <a:p>
            <a:r>
              <a:rPr lang="zh-CN" altLang="en-US" sz="3600" b="1" dirty="0" smtClean="0">
                <a:solidFill>
                  <a:srgbClr val="002060"/>
                </a:solidFill>
                <a:sym typeface="+mn-ea"/>
              </a:rPr>
              <a:t>                                                                     </a:t>
            </a:r>
            <a:r>
              <a:rPr lang="zh-CN" altLang="en-US" sz="3600" b="1" dirty="0" smtClean="0">
                <a:solidFill>
                  <a:srgbClr val="FF0000"/>
                </a:solidFill>
                <a:effectLst>
                  <a:outerShdw blurRad="38100" dist="19050" dir="2700000" algn="tl" rotWithShape="0">
                    <a:schemeClr val="dk1">
                      <a:alpha val="40000"/>
                    </a:schemeClr>
                  </a:outerShdw>
                </a:effectLst>
                <a:sym typeface="+mn-ea"/>
              </a:rPr>
              <a:t>箭头含义</a:t>
            </a:r>
            <a:r>
              <a:rPr lang="zh-CN" altLang="en-US" sz="3600" b="1" dirty="0" smtClean="0">
                <a:solidFill>
                  <a:schemeClr val="tx1"/>
                </a:solidFill>
                <a:effectLst>
                  <a:outerShdw blurRad="38100" dist="19050" dir="2700000" algn="tl" rotWithShape="0">
                    <a:schemeClr val="dk1">
                      <a:alpha val="40000"/>
                    </a:schemeClr>
                  </a:outerShdw>
                </a:effectLst>
                <a:sym typeface="+mn-ea"/>
              </a:rPr>
              <a:t>：</a:t>
            </a:r>
            <a:endParaRPr lang="zh-CN" altLang="en-US" sz="3600" b="1" dirty="0" smtClean="0">
              <a:solidFill>
                <a:schemeClr val="tx1"/>
              </a:solidFill>
              <a:effectLst>
                <a:outerShdw blurRad="38100" dist="19050" dir="2700000" algn="tl" rotWithShape="0">
                  <a:schemeClr val="dk1">
                    <a:alpha val="40000"/>
                  </a:schemeClr>
                </a:outerShdw>
              </a:effectLst>
              <a:sym typeface="+mn-ea"/>
            </a:endParaRPr>
          </a:p>
          <a:p>
            <a:r>
              <a:rPr lang="zh-CN" altLang="en-US" sz="3600" b="1" dirty="0" smtClean="0">
                <a:solidFill>
                  <a:schemeClr val="tx1"/>
                </a:solidFill>
                <a:effectLst>
                  <a:outerShdw blurRad="38100" dist="19050" dir="2700000" algn="tl" rotWithShape="0">
                    <a:schemeClr val="dk1">
                      <a:alpha val="40000"/>
                    </a:schemeClr>
                  </a:outerShdw>
                </a:effectLst>
                <a:sym typeface="+mn-ea"/>
              </a:rPr>
              <a:t>                                                                     箭头表示电子转移方向</a:t>
            </a:r>
            <a:endParaRPr lang="zh-CN" altLang="zh-CN" sz="36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等线" panose="02010600030101010101" charset="-122"/>
              <a:cs typeface="Times New Roman" panose="02020603050405020304" pitchFamily="18" charset="0"/>
              <a:sym typeface="+mn-ea"/>
            </a:endParaRPr>
          </a:p>
          <a:p>
            <a:endParaRPr lang="zh-CN" altLang="zh-CN" sz="36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等线" panose="02010600030101010101" charset="-122"/>
              <a:cs typeface="Times New Roman" panose="02020603050405020304" pitchFamily="18" charset="0"/>
              <a:sym typeface="+mn-ea"/>
            </a:endParaRPr>
          </a:p>
        </p:txBody>
      </p:sp>
      <p:pic>
        <p:nvPicPr>
          <p:cNvPr id="4" name="图片 3" descr="说明: id:2147516072;FounderCES"/>
          <p:cNvPicPr/>
          <p:nvPr/>
        </p:nvPicPr>
        <p:blipFill>
          <a:blip r:embed="rId1" cstate="email"/>
          <a:srcRect/>
          <a:stretch>
            <a:fillRect/>
          </a:stretch>
        </p:blipFill>
        <p:spPr bwMode="auto">
          <a:xfrm>
            <a:off x="238600" y="5016205"/>
            <a:ext cx="6692107" cy="750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142240" y="1976120"/>
            <a:ext cx="12049760" cy="4641215"/>
          </a:xfrm>
          <a:prstGeom prst="rect">
            <a:avLst/>
          </a:prstGeom>
        </p:spPr>
      </p:pic>
      <p:sp>
        <p:nvSpPr>
          <p:cNvPr id="3" name="文本框 2"/>
          <p:cNvSpPr txBox="1"/>
          <p:nvPr/>
        </p:nvSpPr>
        <p:spPr>
          <a:xfrm>
            <a:off x="4625340" y="888365"/>
            <a:ext cx="3855720" cy="645160"/>
          </a:xfrm>
          <a:prstGeom prst="rect">
            <a:avLst/>
          </a:prstGeom>
          <a:noFill/>
        </p:spPr>
        <p:txBody>
          <a:bodyPr wrap="none" rtlCol="0" anchor="t">
            <a:spAutoFit/>
            <a:scene3d>
              <a:camera prst="orthographicFront"/>
              <a:lightRig rig="threePt" dir="t"/>
            </a:scene3d>
          </a:bodyPr>
          <a:p>
            <a:r>
              <a:rPr lang="zh-CN" altLang="en-US" sz="3600" b="1" dirty="0" smtClean="0">
                <a:solidFill>
                  <a:schemeClr val="tx1"/>
                </a:solidFill>
                <a:effectLst>
                  <a:outerShdw blurRad="38100" dist="19050" dir="2700000" algn="tl" rotWithShape="0">
                    <a:schemeClr val="dk1">
                      <a:alpha val="40000"/>
                    </a:schemeClr>
                  </a:outerShdw>
                </a:effectLst>
                <a:sym typeface="+mn-ea"/>
              </a:rPr>
              <a:t>氯化氢的形成过程</a:t>
            </a:r>
            <a:endParaRPr lang="zh-CN" altLang="en-US" sz="3600" b="1" dirty="0" smtClean="0">
              <a:solidFill>
                <a:schemeClr val="tx1"/>
              </a:solidFill>
              <a:effectLst>
                <a:outerShdw blurRad="38100" dist="19050" dir="2700000" algn="tl" rotWithShape="0">
                  <a:schemeClr val="dk1">
                    <a:alpha val="40000"/>
                  </a:schemeClr>
                </a:outerShdw>
              </a:effectLst>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12090" y="982980"/>
            <a:ext cx="11624945" cy="4523105"/>
          </a:xfrm>
          <a:prstGeom prst="rect">
            <a:avLst/>
          </a:prstGeom>
          <a:noFill/>
        </p:spPr>
        <p:txBody>
          <a:bodyPr wrap="square" rtlCol="0">
            <a:spAutoFit/>
          </a:bodyPr>
          <a:p>
            <a:r>
              <a:rPr lang="zh-CN" altLang="en-US" sz="3600" b="1"/>
              <a:t>在氯化氢分子形成的过程中，氯原子和氢原子各提供一个电子组成一对共用电子，使二者的最外层都达到稳定结构，并使二者产生强烈的相互作用，从而形成氯化氢分子。</a:t>
            </a:r>
            <a:endParaRPr lang="zh-CN" altLang="en-US" sz="3600" b="1"/>
          </a:p>
          <a:p>
            <a:endParaRPr lang="zh-CN" altLang="en-US" sz="3600" b="1"/>
          </a:p>
          <a:p>
            <a:endParaRPr lang="zh-CN" altLang="en-US" sz="3600" b="1"/>
          </a:p>
          <a:p>
            <a:r>
              <a:rPr lang="zh-CN" altLang="en-US" sz="3600" b="1"/>
              <a:t>思考：</a:t>
            </a:r>
            <a:r>
              <a:rPr lang="zh-CN" altLang="en-US" sz="3600" b="1">
                <a:solidFill>
                  <a:srgbClr val="FF0000"/>
                </a:solidFill>
              </a:rPr>
              <a:t>共</a:t>
            </a:r>
            <a:r>
              <a:rPr lang="zh-CN" altLang="en-US" sz="3600" b="1">
                <a:solidFill>
                  <a:srgbClr val="FF0000"/>
                </a:solidFill>
              </a:rPr>
              <a:t>价</a:t>
            </a:r>
            <a:r>
              <a:rPr lang="zh-CN" altLang="en-US" sz="3600" b="1">
                <a:solidFill>
                  <a:srgbClr val="FF0000"/>
                </a:solidFill>
                <a:sym typeface="+mn-ea"/>
              </a:rPr>
              <a:t>键的表示方法是什么？</a:t>
            </a:r>
            <a:endParaRPr lang="zh-CN" altLang="en-US" sz="3600" b="1">
              <a:solidFill>
                <a:srgbClr val="FF0000"/>
              </a:solidFill>
            </a:endParaRPr>
          </a:p>
          <a:p>
            <a:endParaRPr lang="zh-CN" altLang="en-US" sz="3600" b="1"/>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25450" y="1125220"/>
            <a:ext cx="11341100" cy="3969385"/>
          </a:xfrm>
          <a:prstGeom prst="rect">
            <a:avLst/>
          </a:prstGeom>
          <a:noFill/>
        </p:spPr>
        <p:txBody>
          <a:bodyPr wrap="square" rtlCol="0">
            <a:spAutoFit/>
          </a:bodyPr>
          <a:p>
            <a:r>
              <a:rPr lang="en-US" altLang="zh-CN" sz="3600" b="1"/>
              <a:t>2.</a:t>
            </a:r>
            <a:r>
              <a:rPr lang="zh-CN" altLang="en-US" sz="3600" b="1"/>
              <a:t>共价键</a:t>
            </a:r>
            <a:endParaRPr lang="zh-CN" altLang="en-US" sz="3600" b="1"/>
          </a:p>
          <a:p>
            <a:r>
              <a:rPr lang="zh-CN" altLang="en-US" sz="3600" b="1"/>
              <a:t>①定义：</a:t>
            </a:r>
            <a:r>
              <a:rPr lang="zh-CN" altLang="zh-CN" sz="3600" b="1" dirty="0" smtClean="0">
                <a:latin typeface="宋体" panose="02010600030101010101" pitchFamily="2" charset="-122"/>
                <a:ea typeface="等线" panose="02010600030101010101" charset="-122"/>
                <a:cs typeface="Times New Roman" panose="02020603050405020304" pitchFamily="18" charset="0"/>
                <a:sym typeface="+mn-ea"/>
              </a:rPr>
              <a:t>原子间通过共用电子形成的化学键</a:t>
            </a:r>
            <a:endParaRPr lang="zh-CN" altLang="en-US" sz="3600" b="1"/>
          </a:p>
          <a:p>
            <a:r>
              <a:rPr lang="zh-CN" altLang="en-US" sz="3600" b="1"/>
              <a:t>②形成条件：</a:t>
            </a:r>
            <a:r>
              <a:rPr lang="zh-CN" altLang="zh-CN" sz="36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等线" panose="02010600030101010101" charset="-122"/>
                <a:cs typeface="Times New Roman" panose="02020603050405020304" pitchFamily="18" charset="0"/>
                <a:sym typeface="+mn-ea"/>
              </a:rPr>
              <a:t>非金属元素原子之间</a:t>
            </a:r>
            <a:endParaRPr lang="zh-CN" altLang="en-US" sz="3600" b="1">
              <a:solidFill>
                <a:schemeClr val="tx1"/>
              </a:solidFill>
              <a:effectLst>
                <a:outerShdw blurRad="38100" dist="19050" dir="2700000" algn="tl" rotWithShape="0">
                  <a:schemeClr val="dk1">
                    <a:alpha val="40000"/>
                  </a:schemeClr>
                </a:outerShdw>
              </a:effectLst>
            </a:endParaRPr>
          </a:p>
          <a:p>
            <a:r>
              <a:rPr lang="zh-CN" altLang="en-US" sz="3600" b="1"/>
              <a:t>③表示：</a:t>
            </a:r>
            <a:endParaRPr lang="zh-CN" altLang="en-US" sz="3600" b="1"/>
          </a:p>
          <a:p>
            <a:r>
              <a:rPr lang="en-US" altLang="zh-CN" sz="3600" b="1" noProof="0" dirty="0" err="1" smtClean="0">
                <a:ln>
                  <a:noFill/>
                </a:ln>
                <a:effectLst/>
                <a:uLnTx/>
                <a:uFillTx/>
                <a:latin typeface="+mj-lt"/>
                <a:ea typeface="+mj-ea"/>
                <a:cs typeface="+mj-cs"/>
                <a:sym typeface="+mn-ea"/>
              </a:rPr>
              <a:t>HCl</a:t>
            </a:r>
            <a:r>
              <a:rPr lang="zh-CN" altLang="en-US" sz="3600" b="1" noProof="0" dirty="0" smtClean="0">
                <a:ln>
                  <a:noFill/>
                </a:ln>
                <a:effectLst/>
                <a:uLnTx/>
                <a:uFillTx/>
                <a:latin typeface="+mj-lt"/>
                <a:ea typeface="+mj-ea"/>
                <a:cs typeface="+mj-cs"/>
                <a:sym typeface="+mn-ea"/>
              </a:rPr>
              <a:t>共价键的形成过程</a:t>
            </a:r>
            <a:endParaRPr lang="zh-CN" altLang="en-US" sz="3600" b="1"/>
          </a:p>
          <a:p>
            <a:r>
              <a:rPr lang="zh-CN" altLang="en-US" sz="3600" b="1"/>
              <a:t>④</a:t>
            </a:r>
            <a:r>
              <a:rPr lang="zh-CN" altLang="zh-CN" sz="3600" b="1" dirty="0" smtClean="0">
                <a:sym typeface="+mn-ea"/>
              </a:rPr>
              <a:t>有共价键形成的分子具有一定的空间构型</a:t>
            </a:r>
            <a:r>
              <a:rPr lang="zh-CN" altLang="en-US" sz="3600" b="1" dirty="0" smtClean="0">
                <a:sym typeface="+mn-ea"/>
              </a:rPr>
              <a:t>。</a:t>
            </a:r>
            <a:endParaRPr lang="zh-CN" altLang="en-US" sz="3600" b="1" dirty="0" smtClean="0">
              <a:sym typeface="+mn-ea"/>
            </a:endParaRPr>
          </a:p>
          <a:p>
            <a:endParaRPr lang="zh-CN" altLang="en-US" sz="3600" b="1"/>
          </a:p>
        </p:txBody>
      </p:sp>
      <p:pic>
        <p:nvPicPr>
          <p:cNvPr id="12" name="图片 11" descr="C:\Users\ADMINI~1\AppData\Local\Temp\1580651165(1).png"/>
          <p:cNvPicPr/>
          <p:nvPr/>
        </p:nvPicPr>
        <p:blipFill>
          <a:blip r:embed="rId1" cstate="print"/>
          <a:srcRect/>
          <a:stretch>
            <a:fillRect/>
          </a:stretch>
        </p:blipFill>
        <p:spPr bwMode="auto">
          <a:xfrm>
            <a:off x="4912995" y="3253740"/>
            <a:ext cx="3157220" cy="561340"/>
          </a:xfrm>
          <a:prstGeom prst="rect">
            <a:avLst/>
          </a:prstGeom>
          <a:noFill/>
          <a:ln w="9525">
            <a:noFill/>
            <a:miter lim="800000"/>
            <a:headEnd/>
            <a:tailEnd/>
          </a:ln>
        </p:spPr>
      </p:pic>
      <p:pic>
        <p:nvPicPr>
          <p:cNvPr id="3" name="图片 2"/>
          <p:cNvPicPr>
            <a:picLocks noChangeAspect="1"/>
          </p:cNvPicPr>
          <p:nvPr/>
        </p:nvPicPr>
        <p:blipFill>
          <a:blip r:embed="rId2"/>
          <a:stretch>
            <a:fillRect/>
          </a:stretch>
        </p:blipFill>
        <p:spPr>
          <a:xfrm>
            <a:off x="516255" y="4516120"/>
            <a:ext cx="10984865" cy="20396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1605" y="646430"/>
            <a:ext cx="11872595" cy="645160"/>
          </a:xfrm>
          <a:prstGeom prst="rect">
            <a:avLst/>
          </a:prstGeom>
          <a:noFill/>
        </p:spPr>
        <p:txBody>
          <a:bodyPr wrap="square" rtlCol="0">
            <a:spAutoFit/>
          </a:bodyPr>
          <a:p>
            <a:endParaRPr lang="en-US" altLang="zh-CN" sz="3600" b="1"/>
          </a:p>
        </p:txBody>
      </p:sp>
      <p:sp>
        <p:nvSpPr>
          <p:cNvPr id="3" name="文本框 2"/>
          <p:cNvSpPr txBox="1"/>
          <p:nvPr/>
        </p:nvSpPr>
        <p:spPr>
          <a:xfrm>
            <a:off x="123825" y="849630"/>
            <a:ext cx="11943715" cy="1753235"/>
          </a:xfrm>
          <a:prstGeom prst="rect">
            <a:avLst/>
          </a:prstGeom>
          <a:noFill/>
        </p:spPr>
        <p:txBody>
          <a:bodyPr wrap="square" rtlCol="0">
            <a:spAutoFit/>
          </a:bodyPr>
          <a:p>
            <a:r>
              <a:rPr lang="zh-CN" altLang="en-US" sz="3600" b="1"/>
              <a:t>七、离子化合物、共价化合物</a:t>
            </a:r>
            <a:endParaRPr lang="zh-CN" altLang="en-US" sz="3600" b="1"/>
          </a:p>
          <a:p>
            <a:r>
              <a:rPr lang="en-US" altLang="zh-CN" sz="3600" b="1">
                <a:solidFill>
                  <a:schemeClr val="tx1"/>
                </a:solidFill>
                <a:effectLst>
                  <a:outerShdw blurRad="38100" dist="19050" dir="2700000" algn="tl" rotWithShape="0">
                    <a:schemeClr val="dk1">
                      <a:alpha val="40000"/>
                    </a:schemeClr>
                  </a:outerShdw>
                </a:effectLst>
              </a:rPr>
              <a:t>1.</a:t>
            </a:r>
            <a:r>
              <a:rPr lang="zh-CN" altLang="en-US" sz="3600" b="1">
                <a:solidFill>
                  <a:schemeClr val="tx1"/>
                </a:solidFill>
                <a:effectLst>
                  <a:outerShdw blurRad="38100" dist="19050" dir="2700000" algn="tl" rotWithShape="0">
                    <a:schemeClr val="dk1">
                      <a:alpha val="40000"/>
                    </a:schemeClr>
                  </a:outerShdw>
                </a:effectLst>
              </a:rPr>
              <a:t>离子化合物：</a:t>
            </a:r>
            <a:r>
              <a:rPr lang="zh-CN" altLang="zh-CN" sz="3600" b="1" dirty="0" smtClean="0">
                <a:solidFill>
                  <a:schemeClr val="tx1"/>
                </a:solidFill>
                <a:effectLst>
                  <a:outerShdw blurRad="38100" dist="19050" dir="2700000" algn="tl" rotWithShape="0">
                    <a:schemeClr val="dk1">
                      <a:alpha val="40000"/>
                    </a:schemeClr>
                  </a:outerShdw>
                </a:effectLst>
                <a:sym typeface="+mn-ea"/>
              </a:rPr>
              <a:t>由阳离子和阴离子构成的化合物</a:t>
            </a:r>
            <a:endParaRPr lang="zh-CN" altLang="en-US" sz="3600" b="1" dirty="0">
              <a:solidFill>
                <a:schemeClr val="tx1"/>
              </a:solidFill>
              <a:effectLst>
                <a:outerShdw blurRad="38100" dist="19050" dir="2700000" algn="tl" rotWithShape="0">
                  <a:schemeClr val="dk1">
                    <a:alpha val="40000"/>
                  </a:schemeClr>
                </a:outerShdw>
              </a:effectLst>
            </a:endParaRPr>
          </a:p>
          <a:p>
            <a:r>
              <a:rPr lang="en-US" altLang="zh-CN" sz="3600" b="1">
                <a:solidFill>
                  <a:schemeClr val="tx1"/>
                </a:solidFill>
                <a:effectLst>
                  <a:outerShdw blurRad="38100" dist="19050" dir="2700000" algn="tl" rotWithShape="0">
                    <a:schemeClr val="dk1">
                      <a:alpha val="40000"/>
                    </a:schemeClr>
                  </a:outerShdw>
                </a:effectLst>
              </a:rPr>
              <a:t>2.</a:t>
            </a:r>
            <a:r>
              <a:rPr lang="zh-CN" altLang="en-US" sz="3600" b="1">
                <a:solidFill>
                  <a:schemeClr val="tx1"/>
                </a:solidFill>
                <a:effectLst>
                  <a:outerShdw blurRad="38100" dist="19050" dir="2700000" algn="tl" rotWithShape="0">
                    <a:schemeClr val="dk1">
                      <a:alpha val="40000"/>
                    </a:schemeClr>
                  </a:outerShdw>
                </a:effectLst>
              </a:rPr>
              <a:t>共价化合物：</a:t>
            </a:r>
            <a:r>
              <a:rPr lang="zh-CN" sz="36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等线" panose="02010600030101010101" charset="-122"/>
                <a:cs typeface="Times New Roman" panose="02020603050405020304" pitchFamily="18" charset="0"/>
                <a:sym typeface="+mn-ea"/>
              </a:rPr>
              <a:t>由原子通过共价键构成的化合物</a:t>
            </a:r>
            <a:endParaRPr lang="zh-CN" altLang="en-US" sz="36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等线" panose="02010600030101010101" charset="-122"/>
              <a:cs typeface="Times New Roman" panose="02020603050405020304" pitchFamily="18" charset="0"/>
              <a:sym typeface="+mn-ea"/>
            </a:endParaRPr>
          </a:p>
        </p:txBody>
      </p:sp>
      <p:graphicFrame>
        <p:nvGraphicFramePr>
          <p:cNvPr id="6" name="表格 5"/>
          <p:cNvGraphicFramePr>
            <a:graphicFrameLocks noGrp="1"/>
          </p:cNvGraphicFramePr>
          <p:nvPr>
            <p:custDataLst>
              <p:tags r:id="rId1"/>
            </p:custDataLst>
          </p:nvPr>
        </p:nvGraphicFramePr>
        <p:xfrm>
          <a:off x="568657" y="2828499"/>
          <a:ext cx="10267666" cy="2743200"/>
        </p:xfrm>
        <a:graphic>
          <a:graphicData uri="http://schemas.openxmlformats.org/drawingml/2006/table">
            <a:tbl>
              <a:tblPr firstRow="1" bandRow="1">
                <a:tableStyleId>{5C22544A-7EE6-4342-B048-85BDC9FD1C3A}</a:tableStyleId>
              </a:tblPr>
              <a:tblGrid>
                <a:gridCol w="1505803"/>
                <a:gridCol w="4176215"/>
                <a:gridCol w="2547582"/>
                <a:gridCol w="2038066"/>
              </a:tblGrid>
              <a:tr h="370840">
                <a:tc>
                  <a:txBody>
                    <a:bodyPr/>
                    <a:p>
                      <a:r>
                        <a:rPr lang="zh-CN" altLang="en-US" b="1" dirty="0" smtClean="0">
                          <a:solidFill>
                            <a:srgbClr val="002060"/>
                          </a:solidFill>
                        </a:rPr>
                        <a:t>化合物</a:t>
                      </a:r>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r>
                        <a:rPr lang="zh-CN" altLang="en-US" b="1" dirty="0" smtClean="0">
                          <a:solidFill>
                            <a:srgbClr val="002060"/>
                          </a:solidFill>
                        </a:rPr>
                        <a:t>形成化学键的微粒</a:t>
                      </a:r>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r>
                        <a:rPr lang="zh-CN" altLang="en-US" b="1" dirty="0" smtClean="0">
                          <a:solidFill>
                            <a:srgbClr val="002060"/>
                          </a:solidFill>
                        </a:rPr>
                        <a:t>化学键类型</a:t>
                      </a:r>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r>
                        <a:rPr lang="zh-CN" altLang="en-US" b="1" dirty="0" smtClean="0">
                          <a:solidFill>
                            <a:srgbClr val="002060"/>
                          </a:solidFill>
                        </a:rPr>
                        <a:t>化合物类型</a:t>
                      </a:r>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7200">
                <a:tc>
                  <a:txBody>
                    <a:bodyPr/>
                    <a:p>
                      <a:r>
                        <a:rPr lang="zh-CN" altLang="en-US" b="1" dirty="0" smtClean="0">
                          <a:solidFill>
                            <a:srgbClr val="002060"/>
                          </a:solidFill>
                        </a:rPr>
                        <a:t>水</a:t>
                      </a:r>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p>
                      <a:r>
                        <a:rPr lang="zh-CN" altLang="en-US" b="1" dirty="0" smtClean="0">
                          <a:solidFill>
                            <a:srgbClr val="002060"/>
                          </a:solidFill>
                        </a:rPr>
                        <a:t>氨气</a:t>
                      </a:r>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p>
                      <a:r>
                        <a:rPr lang="zh-CN" altLang="en-US" b="1" dirty="0" smtClean="0">
                          <a:solidFill>
                            <a:srgbClr val="002060"/>
                          </a:solidFill>
                        </a:rPr>
                        <a:t>氢氧化钠</a:t>
                      </a:r>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p>
                      <a:r>
                        <a:rPr lang="zh-CN" altLang="en-US" b="1" dirty="0" smtClean="0">
                          <a:solidFill>
                            <a:srgbClr val="002060"/>
                          </a:solidFill>
                        </a:rPr>
                        <a:t>氯化钾</a:t>
                      </a:r>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p>
                      <a:r>
                        <a:rPr lang="zh-CN" altLang="en-US" b="1" dirty="0" smtClean="0">
                          <a:solidFill>
                            <a:srgbClr val="002060"/>
                          </a:solidFill>
                        </a:rPr>
                        <a:t>氯化钙</a:t>
                      </a:r>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endParaRPr lang="zh-CN" altLang="en-US"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15" y="1069340"/>
            <a:ext cx="12104370" cy="5077460"/>
          </a:xfrm>
          <a:prstGeom prst="rect">
            <a:avLst/>
          </a:prstGeom>
          <a:noFill/>
        </p:spPr>
        <p:txBody>
          <a:bodyPr wrap="square" rtlCol="0">
            <a:spAutoFit/>
          </a:bodyPr>
          <a:p>
            <a:pPr fontAlgn="auto">
              <a:lnSpc>
                <a:spcPct val="150000"/>
              </a:lnSpc>
            </a:pPr>
            <a:r>
              <a:rPr lang="zh-CN" altLang="en-US" sz="3600" b="1">
                <a:latin typeface="+mj-ea"/>
                <a:ea typeface="+mj-ea"/>
                <a:cs typeface="+mj-ea"/>
              </a:rPr>
              <a:t>一、知识回顾</a:t>
            </a:r>
            <a:endParaRPr lang="zh-CN" altLang="en-US" sz="3600" b="1">
              <a:latin typeface="+mj-ea"/>
              <a:ea typeface="+mj-ea"/>
              <a:cs typeface="+mj-ea"/>
            </a:endParaRPr>
          </a:p>
          <a:p>
            <a:pPr fontAlgn="auto">
              <a:lnSpc>
                <a:spcPct val="150000"/>
              </a:lnSpc>
            </a:pPr>
            <a:r>
              <a:rPr lang="en-US" altLang="zh-CN" sz="3600" b="1">
                <a:latin typeface="+mj-ea"/>
                <a:ea typeface="+mj-ea"/>
                <a:cs typeface="+mj-ea"/>
              </a:rPr>
              <a:t>1.</a:t>
            </a:r>
            <a:r>
              <a:rPr lang="zh-CN" altLang="en-US" sz="3600" b="1">
                <a:latin typeface="+mj-ea"/>
                <a:ea typeface="+mj-ea"/>
                <a:cs typeface="+mj-ea"/>
              </a:rPr>
              <a:t>物质由</a:t>
            </a:r>
            <a:r>
              <a:rPr lang="zh-CN" altLang="en-US" sz="3600" b="1" u="sng">
                <a:solidFill>
                  <a:srgbClr val="FF0000"/>
                </a:solidFill>
                <a:latin typeface="+mj-ea"/>
                <a:ea typeface="+mj-ea"/>
                <a:cs typeface="+mj-ea"/>
              </a:rPr>
              <a:t>元素</a:t>
            </a:r>
            <a:r>
              <a:rPr lang="zh-CN" altLang="en-US" sz="3600" b="1">
                <a:latin typeface="+mj-ea"/>
                <a:ea typeface="+mj-ea"/>
                <a:cs typeface="+mj-ea"/>
              </a:rPr>
              <a:t>组成。</a:t>
            </a:r>
            <a:endParaRPr lang="zh-CN" altLang="en-US" sz="3600" b="1">
              <a:latin typeface="+mj-ea"/>
              <a:ea typeface="+mj-ea"/>
              <a:cs typeface="+mj-ea"/>
            </a:endParaRPr>
          </a:p>
          <a:p>
            <a:pPr fontAlgn="auto">
              <a:lnSpc>
                <a:spcPct val="150000"/>
              </a:lnSpc>
            </a:pPr>
            <a:r>
              <a:rPr lang="en-US" altLang="zh-CN" sz="3600" b="1">
                <a:latin typeface="+mj-ea"/>
                <a:ea typeface="+mj-ea"/>
                <a:cs typeface="+mj-ea"/>
              </a:rPr>
              <a:t>2.</a:t>
            </a:r>
            <a:r>
              <a:rPr lang="zh-CN" altLang="en-US" sz="3600" b="1">
                <a:latin typeface="+mj-ea"/>
                <a:ea typeface="+mj-ea"/>
                <a:cs typeface="+mj-ea"/>
              </a:rPr>
              <a:t>物质由</a:t>
            </a:r>
            <a:r>
              <a:rPr lang="zh-CN" altLang="en-US" sz="3600" b="1" u="sng">
                <a:solidFill>
                  <a:srgbClr val="FF0000"/>
                </a:solidFill>
                <a:latin typeface="+mj-ea"/>
                <a:ea typeface="+mj-ea"/>
                <a:cs typeface="+mj-ea"/>
              </a:rPr>
              <a:t>分子</a:t>
            </a:r>
            <a:r>
              <a:rPr lang="zh-CN" altLang="en-US" sz="3600" b="1">
                <a:latin typeface="+mj-ea"/>
                <a:ea typeface="+mj-ea"/>
                <a:cs typeface="+mj-ea"/>
              </a:rPr>
              <a:t>、</a:t>
            </a:r>
            <a:r>
              <a:rPr lang="zh-CN" altLang="en-US" sz="3600" b="1" u="sng">
                <a:solidFill>
                  <a:srgbClr val="FF0000"/>
                </a:solidFill>
                <a:latin typeface="+mj-ea"/>
                <a:ea typeface="+mj-ea"/>
                <a:cs typeface="+mj-ea"/>
              </a:rPr>
              <a:t>原子</a:t>
            </a:r>
            <a:r>
              <a:rPr lang="zh-CN" altLang="en-US" sz="3600" b="1">
                <a:latin typeface="+mj-ea"/>
                <a:ea typeface="+mj-ea"/>
                <a:cs typeface="+mj-ea"/>
              </a:rPr>
              <a:t>、</a:t>
            </a:r>
            <a:r>
              <a:rPr lang="zh-CN" altLang="en-US" sz="3600" b="1" u="sng">
                <a:solidFill>
                  <a:srgbClr val="FF0000"/>
                </a:solidFill>
                <a:latin typeface="+mj-ea"/>
                <a:ea typeface="+mj-ea"/>
                <a:cs typeface="+mj-ea"/>
              </a:rPr>
              <a:t>离子</a:t>
            </a:r>
            <a:r>
              <a:rPr lang="zh-CN" altLang="en-US" sz="3600" b="1">
                <a:latin typeface="+mj-ea"/>
                <a:ea typeface="+mj-ea"/>
                <a:cs typeface="+mj-ea"/>
              </a:rPr>
              <a:t>构成。</a:t>
            </a:r>
            <a:endParaRPr lang="zh-CN" altLang="en-US" sz="3600" b="1">
              <a:latin typeface="+mj-ea"/>
              <a:ea typeface="+mj-ea"/>
              <a:cs typeface="+mj-ea"/>
            </a:endParaRPr>
          </a:p>
          <a:p>
            <a:pPr fontAlgn="auto">
              <a:lnSpc>
                <a:spcPct val="150000"/>
              </a:lnSpc>
            </a:pPr>
            <a:r>
              <a:rPr lang="en-US" altLang="zh-CN" sz="3600" b="1">
                <a:latin typeface="+mj-ea"/>
                <a:ea typeface="+mj-ea"/>
                <a:cs typeface="+mj-ea"/>
              </a:rPr>
              <a:t>3.</a:t>
            </a:r>
            <a:r>
              <a:rPr lang="zh-CN" altLang="en-US" sz="3600" b="1">
                <a:latin typeface="+mj-ea"/>
                <a:ea typeface="+mj-ea"/>
                <a:cs typeface="+mj-ea"/>
              </a:rPr>
              <a:t>氧气、氢气、氯化氢、水等物质由</a:t>
            </a:r>
            <a:r>
              <a:rPr lang="zh-CN" altLang="en-US" sz="3600" b="1" u="sng">
                <a:solidFill>
                  <a:srgbClr val="FF0000"/>
                </a:solidFill>
                <a:latin typeface="+mj-ea"/>
                <a:ea typeface="+mj-ea"/>
                <a:cs typeface="+mj-ea"/>
              </a:rPr>
              <a:t>分子</a:t>
            </a:r>
            <a:r>
              <a:rPr lang="zh-CN" altLang="en-US" sz="3600" b="1">
                <a:latin typeface="+mj-ea"/>
                <a:ea typeface="+mj-ea"/>
                <a:cs typeface="+mj-ea"/>
              </a:rPr>
              <a:t>构成；金刚石、石墨、铁、铜等物质由</a:t>
            </a:r>
            <a:r>
              <a:rPr lang="zh-CN" altLang="en-US" sz="3600" b="1" u="sng">
                <a:solidFill>
                  <a:srgbClr val="FF0000"/>
                </a:solidFill>
                <a:latin typeface="+mj-ea"/>
                <a:ea typeface="+mj-ea"/>
                <a:cs typeface="+mj-ea"/>
              </a:rPr>
              <a:t>原子</a:t>
            </a:r>
            <a:r>
              <a:rPr lang="zh-CN" altLang="en-US" sz="3600" b="1">
                <a:latin typeface="+mj-ea"/>
                <a:ea typeface="+mj-ea"/>
                <a:cs typeface="+mj-ea"/>
              </a:rPr>
              <a:t>构成；氯化钠、氢氧化钠等物质由</a:t>
            </a:r>
            <a:r>
              <a:rPr lang="zh-CN" altLang="en-US" sz="3600" b="1" u="sng">
                <a:solidFill>
                  <a:srgbClr val="FF0000"/>
                </a:solidFill>
                <a:latin typeface="+mj-ea"/>
                <a:ea typeface="+mj-ea"/>
                <a:cs typeface="+mj-ea"/>
              </a:rPr>
              <a:t>离子</a:t>
            </a:r>
            <a:r>
              <a:rPr lang="zh-CN" altLang="en-US" sz="3600" b="1">
                <a:latin typeface="+mj-ea"/>
                <a:ea typeface="+mj-ea"/>
                <a:cs typeface="+mj-ea"/>
              </a:rPr>
              <a:t>构成。</a:t>
            </a:r>
            <a:endParaRPr lang="zh-CN" altLang="en-US" sz="3600" b="1">
              <a:latin typeface="+mj-ea"/>
              <a:ea typeface="+mj-ea"/>
              <a:cs typeface="+mj-ea"/>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0" y="791210"/>
            <a:ext cx="12191365" cy="6185535"/>
          </a:xfrm>
          <a:prstGeom prst="rect">
            <a:avLst/>
          </a:prstGeom>
          <a:noFill/>
        </p:spPr>
        <p:txBody>
          <a:bodyPr wrap="square" rtlCol="0" anchor="t">
            <a:spAutoFit/>
          </a:bodyPr>
          <a:p>
            <a:r>
              <a:rPr lang="zh-CN" altLang="en-US" sz="3600" b="1">
                <a:sym typeface="+mn-ea"/>
              </a:rPr>
              <a:t>拓展</a:t>
            </a:r>
            <a:endParaRPr lang="zh-CN" altLang="en-US" sz="3600" b="1"/>
          </a:p>
          <a:p>
            <a:r>
              <a:rPr lang="en-US" altLang="zh-CN" sz="3600" b="1">
                <a:sym typeface="+mn-ea"/>
              </a:rPr>
              <a:t>1.</a:t>
            </a:r>
            <a:r>
              <a:rPr lang="zh-CN" altLang="en-US" sz="3600" b="1">
                <a:sym typeface="+mn-ea"/>
              </a:rPr>
              <a:t>含有离子键的物质一定是离子化合物。</a:t>
            </a:r>
            <a:endParaRPr lang="zh-CN" altLang="en-US" sz="3600" b="1"/>
          </a:p>
          <a:p>
            <a:r>
              <a:rPr lang="en-US" altLang="zh-CN" sz="3600" b="1">
                <a:sym typeface="+mn-ea"/>
              </a:rPr>
              <a:t>2.</a:t>
            </a:r>
            <a:r>
              <a:rPr lang="zh-CN" altLang="en-US" sz="3600" b="1">
                <a:sym typeface="+mn-ea"/>
              </a:rPr>
              <a:t>含有金属元素的化合物不一定是离子化合物，如氯化铝。</a:t>
            </a:r>
            <a:endParaRPr lang="zh-CN" altLang="en-US" sz="3600" b="1"/>
          </a:p>
          <a:p>
            <a:r>
              <a:rPr lang="en-US" altLang="zh-CN" sz="3600" b="1">
                <a:sym typeface="+mn-ea"/>
              </a:rPr>
              <a:t>3.</a:t>
            </a:r>
            <a:r>
              <a:rPr lang="zh-CN" altLang="en-US" sz="3600" b="1">
                <a:sym typeface="+mn-ea"/>
              </a:rPr>
              <a:t>离子化合物中不一定含有金属元素，如氯化铵。</a:t>
            </a:r>
            <a:endParaRPr lang="zh-CN" altLang="en-US" sz="3600" b="1"/>
          </a:p>
          <a:p>
            <a:r>
              <a:rPr lang="en-US" altLang="zh-CN" sz="3600" b="1">
                <a:sym typeface="+mn-ea"/>
              </a:rPr>
              <a:t>4.</a:t>
            </a:r>
            <a:r>
              <a:rPr lang="zh-CN" altLang="en-US" sz="3600" b="1">
                <a:sym typeface="+mn-ea"/>
              </a:rPr>
              <a:t>含有共价键的物质不一定是共价化合物，如氢气。</a:t>
            </a:r>
            <a:endParaRPr lang="zh-CN" altLang="en-US" sz="3600" b="1"/>
          </a:p>
          <a:p>
            <a:r>
              <a:rPr lang="en-US" altLang="zh-CN" sz="3600" b="1">
                <a:sym typeface="+mn-ea"/>
              </a:rPr>
              <a:t>5.</a:t>
            </a:r>
            <a:r>
              <a:rPr lang="zh-CN" altLang="en-US" sz="3600" b="1">
                <a:sym typeface="+mn-ea"/>
              </a:rPr>
              <a:t>离子化合物中可能含有共价键，如氢氧化钠。</a:t>
            </a:r>
            <a:endParaRPr lang="zh-CN" altLang="en-US" sz="3600" b="1"/>
          </a:p>
          <a:p>
            <a:r>
              <a:rPr lang="en-US" altLang="zh-CN" sz="3600" b="1">
                <a:sym typeface="+mn-ea"/>
              </a:rPr>
              <a:t>6.</a:t>
            </a:r>
            <a:r>
              <a:rPr lang="zh-CN" altLang="en-US" sz="3600" b="1">
                <a:sym typeface="+mn-ea"/>
              </a:rPr>
              <a:t>共价化合物中一定不含离子键。</a:t>
            </a:r>
            <a:endParaRPr lang="zh-CN" altLang="en-US" sz="3600" b="1"/>
          </a:p>
          <a:p>
            <a:r>
              <a:rPr lang="en-US" altLang="zh-CN" sz="3600" b="1">
                <a:sym typeface="+mn-ea"/>
              </a:rPr>
              <a:t>7.</a:t>
            </a:r>
            <a:r>
              <a:rPr lang="zh-CN" altLang="zh-CN" sz="3600" b="1" dirty="0" smtClean="0">
                <a:sym typeface="+mn-ea"/>
              </a:rPr>
              <a:t>共价键和离子键的实质相同，都属于电性作用。成键原因都是原子都有使自己的最外层达到稳定结构状态的趋势。（稀有气体原子的最外层都已达到稳定结构，因此稀有气体分子都是单原子分子，分子内不形成化学键）</a:t>
            </a:r>
            <a:endParaRPr lang="zh-CN" altLang="en-US" sz="3600"/>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45440" y="1383030"/>
            <a:ext cx="11501120" cy="4092575"/>
          </a:xfrm>
          <a:prstGeom prst="rect">
            <a:avLst/>
          </a:prstGeom>
          <a:noFill/>
        </p:spPr>
        <p:txBody>
          <a:bodyPr wrap="square" rtlCol="0">
            <a:spAutoFit/>
          </a:bodyPr>
          <a:p>
            <a:r>
              <a:rPr lang="zh-CN" altLang="en-US" sz="3600" b="1"/>
              <a:t>八、极性键、非极性键</a:t>
            </a:r>
            <a:endParaRPr lang="zh-CN" altLang="en-US" sz="3600" b="1"/>
          </a:p>
          <a:p>
            <a:r>
              <a:rPr lang="zh-CN" sz="28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等线" panose="02010600030101010101" charset="-122"/>
                <a:cs typeface="Times New Roman" panose="02020603050405020304" pitchFamily="18" charset="0"/>
                <a:sym typeface="+mn-ea"/>
              </a:rPr>
              <a:t>元素原子在形成形形色色的物质时，是通过化学键的作用结合到一起的，那么，化学键对物质的性质有什么影响呢</a:t>
            </a:r>
            <a:r>
              <a:rPr lang="en-US" altLang="zh-CN" sz="28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Times New Roman" panose="02020603050405020304" pitchFamily="18" charset="0"/>
                <a:sym typeface="+mn-ea"/>
              </a:rPr>
              <a:t>?</a:t>
            </a:r>
            <a:r>
              <a:rPr lang="zh-CN" altLang="en-US" sz="2800" b="1" dirty="0" smtClean="0">
                <a:solidFill>
                  <a:schemeClr val="tx1"/>
                </a:solidFill>
                <a:effectLst>
                  <a:outerShdw blurRad="38100" dist="19050" dir="2700000" algn="tl" rotWithShape="0">
                    <a:schemeClr val="dk1">
                      <a:alpha val="40000"/>
                    </a:schemeClr>
                  </a:outerShdw>
                </a:effectLst>
                <a:latin typeface="宋体" panose="02010600030101010101" pitchFamily="2" charset="-122"/>
                <a:ea typeface="等线" panose="02010600030101010101" charset="-122"/>
                <a:cs typeface="Times New Roman" panose="02020603050405020304" pitchFamily="18" charset="0"/>
                <a:sym typeface="+mn-ea"/>
              </a:rPr>
              <a:t>同种元素形成的共价键和不同种元素形成的共价键有什么区别呢？有兴趣的同学可以自学教材后的“拓展视野”栏目。</a:t>
            </a:r>
            <a:endParaRPr kumimoji="0" lang="zh-CN" altLang="en-US" sz="2800" b="1" i="0" u="none" strike="noStrike" cap="none" normalizeH="0" baseline="0" dirty="0" smtClean="0">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cs typeface="宋体" panose="02010600030101010101" pitchFamily="2" charset="-122"/>
            </a:endParaRPr>
          </a:p>
          <a:p>
            <a:r>
              <a:rPr lang="zh-CN" altLang="en-US" sz="2800" b="1">
                <a:solidFill>
                  <a:schemeClr val="tx1"/>
                </a:solidFill>
                <a:effectLst>
                  <a:outerShdw blurRad="38100" dist="19050" dir="2700000" algn="tl" rotWithShape="0">
                    <a:schemeClr val="dk1">
                      <a:alpha val="40000"/>
                    </a:schemeClr>
                  </a:outerShdw>
                </a:effectLst>
              </a:rPr>
              <a:t>非极性键：</a:t>
            </a:r>
            <a:r>
              <a:rPr lang="zh-CN" sz="2800" b="1">
                <a:solidFill>
                  <a:schemeClr val="tx1"/>
                </a:solidFill>
                <a:effectLst>
                  <a:outerShdw blurRad="38100" dist="19050" dir="2700000" algn="tl" rotWithShape="0">
                    <a:schemeClr val="dk1">
                      <a:alpha val="40000"/>
                    </a:schemeClr>
                  </a:outerShdw>
                </a:effectLst>
                <a:ea typeface="微软雅黑" panose="020B0503020204020204" charset="-122"/>
                <a:sym typeface="+mn-ea"/>
              </a:rPr>
              <a:t>同种原子形成的共价键，两个原子吸引电子的能力相同，共用电子对不偏向任何一个原子，因此成键原子不显电性</a:t>
            </a:r>
            <a:endParaRPr lang="zh-CN" sz="2800" b="1"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sym typeface="+mn-ea"/>
            </a:endParaRPr>
          </a:p>
          <a:p>
            <a:r>
              <a:rPr lang="zh-CN" altLang="en-US" sz="2800" b="1">
                <a:solidFill>
                  <a:schemeClr val="tx1"/>
                </a:solidFill>
                <a:effectLst>
                  <a:outerShdw blurRad="38100" dist="19050" dir="2700000" algn="tl" rotWithShape="0">
                    <a:schemeClr val="dk1">
                      <a:alpha val="40000"/>
                    </a:schemeClr>
                  </a:outerShdw>
                </a:effectLst>
              </a:rPr>
              <a:t>极性键：</a:t>
            </a:r>
            <a:r>
              <a:rPr lang="zh-CN" sz="2800" b="1">
                <a:solidFill>
                  <a:schemeClr val="tx1"/>
                </a:solidFill>
                <a:effectLst>
                  <a:outerShdw blurRad="38100" dist="19050" dir="2700000" algn="tl" rotWithShape="0">
                    <a:schemeClr val="dk1">
                      <a:alpha val="40000"/>
                    </a:schemeClr>
                  </a:outerShdw>
                </a:effectLst>
                <a:ea typeface="微软雅黑" panose="020B0503020204020204" charset="-122"/>
                <a:sym typeface="+mn-ea"/>
              </a:rPr>
              <a:t>不同种原子形成的共价键，共用电子对偏向吸引电子能力较强的原子，因此吸引电子能力较强的一方显负电性，另一方显正电性</a:t>
            </a:r>
            <a:endParaRPr lang="zh-CN" altLang="en-US" sz="2800" b="1">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6680" y="671195"/>
            <a:ext cx="11979275" cy="5077460"/>
          </a:xfrm>
          <a:prstGeom prst="rect">
            <a:avLst/>
          </a:prstGeom>
          <a:noFill/>
        </p:spPr>
        <p:txBody>
          <a:bodyPr wrap="square" rtlCol="0">
            <a:spAutoFit/>
          </a:bodyPr>
          <a:p>
            <a:r>
              <a:rPr lang="zh-CN" altLang="en-US" sz="3600" b="1"/>
              <a:t>拓展：电子式书写</a:t>
            </a:r>
            <a:endParaRPr lang="zh-CN" altLang="en-US" sz="3600" b="1"/>
          </a:p>
          <a:p>
            <a:r>
              <a:rPr lang="en-US" altLang="zh-CN" sz="3600" b="1" dirty="0">
                <a:latin typeface="微软雅黑" panose="020B0503020204020204" charset="-122"/>
                <a:ea typeface="微软雅黑" panose="020B0503020204020204" charset="-122"/>
                <a:cs typeface="微软雅黑" panose="020B0503020204020204" charset="-122"/>
                <a:sym typeface="+mn-ea"/>
              </a:rPr>
              <a:t>1.</a:t>
            </a:r>
            <a:r>
              <a:rPr lang="zh-CN" altLang="en-US" sz="3600" b="1" dirty="0">
                <a:latin typeface="微软雅黑" panose="020B0503020204020204" charset="-122"/>
                <a:ea typeface="微软雅黑" panose="020B0503020204020204" charset="-122"/>
                <a:cs typeface="微软雅黑" panose="020B0503020204020204" charset="-122"/>
                <a:sym typeface="+mn-ea"/>
              </a:rPr>
              <a:t>原子的电子式：</a:t>
            </a:r>
            <a:r>
              <a:rPr lang="zh-CN" sz="3600" b="1" dirty="0">
                <a:solidFill>
                  <a:srgbClr val="FF0000"/>
                </a:solidFill>
                <a:latin typeface="微软雅黑" panose="020B0503020204020204" charset="-122"/>
                <a:ea typeface="微软雅黑" panose="020B0503020204020204" charset="-122"/>
                <a:sym typeface="+mn-ea"/>
              </a:rPr>
              <a:t>写出元素符号，点出最外层电子</a:t>
            </a:r>
            <a:endParaRPr lang="zh-CN" sz="3600" b="1" dirty="0">
              <a:solidFill>
                <a:srgbClr val="FF0000"/>
              </a:solidFill>
              <a:latin typeface="微软雅黑" panose="020B0503020204020204" charset="-122"/>
              <a:ea typeface="微软雅黑" panose="020B0503020204020204" charset="-122"/>
              <a:sym typeface="+mn-ea"/>
            </a:endParaRPr>
          </a:p>
          <a:p>
            <a:r>
              <a:rPr lang="en-US" altLang="zh-CN" sz="3600" b="1">
                <a:solidFill>
                  <a:srgbClr val="000000"/>
                </a:solidFill>
                <a:latin typeface="Times New Roman" panose="02020603050405020304" pitchFamily="18" charset="0"/>
                <a:sym typeface="+mn-ea"/>
              </a:rPr>
              <a:t>H </a:t>
            </a:r>
            <a:r>
              <a:rPr lang="en-US" altLang="zh-CN" sz="3600" b="1" baseline="30000">
                <a:solidFill>
                  <a:srgbClr val="000000"/>
                </a:solidFill>
                <a:latin typeface="Times New Roman" panose="02020603050405020304" pitchFamily="18" charset="0"/>
                <a:sym typeface="+mn-ea"/>
              </a:rPr>
              <a:t>×               </a:t>
            </a:r>
            <a:r>
              <a:rPr lang="en-US" altLang="zh-CN" sz="3600" b="1">
                <a:solidFill>
                  <a:srgbClr val="000000"/>
                </a:solidFill>
                <a:latin typeface="Times New Roman" panose="02020603050405020304" pitchFamily="18" charset="0"/>
                <a:sym typeface="+mn-ea"/>
              </a:rPr>
              <a:t>Na </a:t>
            </a:r>
            <a:r>
              <a:rPr lang="en-US" altLang="zh-CN" sz="2000" b="1">
                <a:solidFill>
                  <a:srgbClr val="000000"/>
                </a:solidFill>
                <a:latin typeface="Times New Roman" panose="02020603050405020304" pitchFamily="18" charset="0"/>
                <a:sym typeface="+mn-ea"/>
              </a:rPr>
              <a:t>× </a:t>
            </a:r>
            <a:r>
              <a:rPr lang="en-US" altLang="zh-CN" sz="3600" b="1">
                <a:solidFill>
                  <a:srgbClr val="000000"/>
                </a:solidFill>
                <a:latin typeface="Times New Roman" panose="02020603050405020304" pitchFamily="18" charset="0"/>
                <a:sym typeface="+mn-ea"/>
              </a:rPr>
              <a:t>     </a:t>
            </a:r>
            <a:r>
              <a:rPr lang="en-US" altLang="zh-CN" sz="2400" b="1">
                <a:solidFill>
                  <a:srgbClr val="000000"/>
                </a:solidFill>
                <a:latin typeface="Times New Roman" panose="02020603050405020304" pitchFamily="18" charset="0"/>
                <a:sym typeface="+mn-ea"/>
              </a:rPr>
              <a:t> ×</a:t>
            </a:r>
            <a:r>
              <a:rPr lang="en-US" altLang="zh-CN" sz="3600" b="1">
                <a:solidFill>
                  <a:srgbClr val="000000"/>
                </a:solidFill>
                <a:latin typeface="Times New Roman" panose="02020603050405020304" pitchFamily="18" charset="0"/>
                <a:sym typeface="+mn-ea"/>
              </a:rPr>
              <a:t>Mg</a:t>
            </a:r>
            <a:r>
              <a:rPr lang="en-US" altLang="zh-CN" sz="2400" b="1">
                <a:solidFill>
                  <a:srgbClr val="000000"/>
                </a:solidFill>
                <a:latin typeface="Times New Roman" panose="02020603050405020304" pitchFamily="18" charset="0"/>
                <a:sym typeface="+mn-ea"/>
              </a:rPr>
              <a:t>× </a:t>
            </a:r>
            <a:r>
              <a:rPr lang="en-US" altLang="zh-CN" sz="3600" b="1">
                <a:solidFill>
                  <a:srgbClr val="000000"/>
                </a:solidFill>
                <a:latin typeface="Times New Roman" panose="02020603050405020304" pitchFamily="18" charset="0"/>
                <a:sym typeface="+mn-ea"/>
              </a:rPr>
              <a:t>  </a:t>
            </a:r>
            <a:endParaRPr lang="en-US" altLang="zh-CN" sz="3600" b="1">
              <a:solidFill>
                <a:srgbClr val="000000"/>
              </a:solidFill>
              <a:latin typeface="Times New Roman" panose="02020603050405020304" pitchFamily="18" charset="0"/>
              <a:sym typeface="+mn-ea"/>
            </a:endParaRPr>
          </a:p>
          <a:p>
            <a:r>
              <a:rPr lang="en-US" altLang="zh-CN" sz="3600" b="1">
                <a:solidFill>
                  <a:srgbClr val="000000"/>
                </a:solidFill>
                <a:latin typeface="Times New Roman" panose="02020603050405020304" pitchFamily="18" charset="0"/>
                <a:sym typeface="+mn-ea"/>
              </a:rPr>
              <a:t>2.  </a:t>
            </a:r>
            <a:r>
              <a:rPr lang="zh-CN" altLang="en-US" sz="3600" b="1" dirty="0">
                <a:latin typeface="微软雅黑" panose="020B0503020204020204" charset="-122"/>
                <a:ea typeface="微软雅黑" panose="020B0503020204020204" charset="-122"/>
                <a:cs typeface="微软雅黑" panose="020B0503020204020204" charset="-122"/>
                <a:sym typeface="+mn-ea"/>
              </a:rPr>
              <a:t>离子的电子式：</a:t>
            </a:r>
            <a:r>
              <a:rPr lang="zh-CN" sz="3600" b="1" dirty="0">
                <a:solidFill>
                  <a:srgbClr val="FF0000"/>
                </a:solidFill>
                <a:latin typeface="微软雅黑" panose="020B0503020204020204" charset="-122"/>
                <a:ea typeface="微软雅黑" panose="020B0503020204020204" charset="-122"/>
                <a:sym typeface="+mn-ea"/>
              </a:rPr>
              <a:t>阴离子有</a:t>
            </a:r>
            <a:r>
              <a:rPr lang="en-US" altLang="zh-CN" sz="3600" b="1" dirty="0">
                <a:solidFill>
                  <a:srgbClr val="FF0000"/>
                </a:solidFill>
                <a:latin typeface="微软雅黑" panose="020B0503020204020204" charset="-122"/>
                <a:ea typeface="微软雅黑" panose="020B0503020204020204" charset="-122"/>
                <a:sym typeface="+mn-ea"/>
              </a:rPr>
              <a:t>[ ]</a:t>
            </a:r>
            <a:r>
              <a:rPr lang="zh-CN" altLang="en-US" sz="3600" b="1" dirty="0">
                <a:solidFill>
                  <a:srgbClr val="FF0000"/>
                </a:solidFill>
                <a:latin typeface="微软雅黑" panose="020B0503020204020204" charset="-122"/>
                <a:ea typeface="微软雅黑" panose="020B0503020204020204" charset="-122"/>
                <a:sym typeface="+mn-ea"/>
              </a:rPr>
              <a:t>，标出所带电荷，点出该离子最外层电子；</a:t>
            </a:r>
            <a:r>
              <a:rPr lang="zh-CN" sz="3600" b="1" dirty="0">
                <a:solidFill>
                  <a:srgbClr val="FF0000"/>
                </a:solidFill>
                <a:latin typeface="微软雅黑" panose="020B0503020204020204" charset="-122"/>
                <a:ea typeface="微软雅黑" panose="020B0503020204020204" charset="-122"/>
                <a:sym typeface="+mn-ea"/>
              </a:rPr>
              <a:t>金属阳离子只需要写出离子符号</a:t>
            </a:r>
            <a:endParaRPr lang="en-US" altLang="zh-CN" sz="3600" b="1">
              <a:latin typeface="Times New Roman" panose="02020603050405020304" pitchFamily="18" charset="0"/>
              <a:sym typeface="+mn-ea"/>
            </a:endParaRPr>
          </a:p>
          <a:p>
            <a:r>
              <a:rPr lang="en-US" altLang="zh-CN" sz="3600" b="1">
                <a:latin typeface="Times New Roman" panose="02020603050405020304" pitchFamily="18" charset="0"/>
                <a:sym typeface="+mn-ea"/>
              </a:rPr>
              <a:t>Mg</a:t>
            </a:r>
            <a:r>
              <a:rPr lang="en-US" altLang="zh-CN" sz="3600" b="1" baseline="30000">
                <a:latin typeface="Times New Roman" panose="02020603050405020304" pitchFamily="18" charset="0"/>
                <a:sym typeface="+mn-ea"/>
              </a:rPr>
              <a:t>2+          </a:t>
            </a:r>
            <a:endParaRPr lang="en-US" altLang="zh-CN" sz="3600" b="1">
              <a:latin typeface="Times New Roman" panose="02020603050405020304" pitchFamily="18" charset="0"/>
              <a:sym typeface="+mn-ea"/>
            </a:endParaRPr>
          </a:p>
          <a:p>
            <a:endParaRPr lang="en-US" altLang="zh-CN" sz="3600" b="1">
              <a:latin typeface="Times New Roman" panose="02020603050405020304" pitchFamily="18" charset="0"/>
              <a:sym typeface="+mn-ea"/>
            </a:endParaRPr>
          </a:p>
          <a:p>
            <a:r>
              <a:rPr lang="en-US" altLang="zh-CN" sz="3600" b="1">
                <a:latin typeface="Times New Roman" panose="02020603050405020304" pitchFamily="18" charset="0"/>
                <a:sym typeface="+mn-ea"/>
              </a:rPr>
              <a:t>3.</a:t>
            </a:r>
            <a:r>
              <a:rPr lang="zh-CN" altLang="en-US" sz="3600" b="1" dirty="0">
                <a:latin typeface="微软雅黑" panose="020B0503020204020204" charset="-122"/>
                <a:ea typeface="微软雅黑" panose="020B0503020204020204" charset="-122"/>
                <a:cs typeface="微软雅黑" panose="020B0503020204020204" charset="-122"/>
                <a:sym typeface="+mn-ea"/>
              </a:rPr>
              <a:t>离子化合物的电子式  </a:t>
            </a:r>
            <a:r>
              <a:rPr lang="zh-CN" sz="3600" b="1" dirty="0">
                <a:solidFill>
                  <a:srgbClr val="FF0000"/>
                </a:solidFill>
                <a:latin typeface="微软雅黑" panose="020B0503020204020204" charset="-122"/>
                <a:ea typeface="微软雅黑" panose="020B0503020204020204" charset="-122"/>
                <a:cs typeface="微软雅黑" panose="020B0503020204020204" charset="-122"/>
                <a:sym typeface="+mn-ea"/>
              </a:rPr>
              <a:t>将阴阳离子的电子式写在一起，相同离子不合并，尽量对称</a:t>
            </a:r>
            <a:endParaRPr lang="zh-CN" altLang="en-US" sz="3600" b="1"/>
          </a:p>
        </p:txBody>
      </p:sp>
      <p:pic>
        <p:nvPicPr>
          <p:cNvPr id="166918" name="图片 166917" descr="cl"/>
          <p:cNvPicPr>
            <a:picLocks noChangeAspect="1"/>
          </p:cNvPicPr>
          <p:nvPr/>
        </p:nvPicPr>
        <p:blipFill>
          <a:blip r:embed="rId1"/>
          <a:stretch>
            <a:fillRect/>
          </a:stretch>
        </p:blipFill>
        <p:spPr>
          <a:xfrm>
            <a:off x="5864860" y="1826895"/>
            <a:ext cx="737235" cy="490220"/>
          </a:xfrm>
          <a:prstGeom prst="rect">
            <a:avLst/>
          </a:prstGeom>
          <a:noFill/>
          <a:ln w="9525">
            <a:noFill/>
          </a:ln>
        </p:spPr>
      </p:pic>
      <p:pic>
        <p:nvPicPr>
          <p:cNvPr id="3" name="图片 2"/>
          <p:cNvPicPr>
            <a:picLocks noChangeAspect="1"/>
          </p:cNvPicPr>
          <p:nvPr/>
        </p:nvPicPr>
        <p:blipFill>
          <a:blip r:embed="rId2"/>
          <a:stretch>
            <a:fillRect/>
          </a:stretch>
        </p:blipFill>
        <p:spPr>
          <a:xfrm>
            <a:off x="1371600" y="3442335"/>
            <a:ext cx="1130935" cy="6978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69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37870" y="1380490"/>
            <a:ext cx="7491095" cy="3969385"/>
          </a:xfrm>
          <a:prstGeom prst="rect">
            <a:avLst/>
          </a:prstGeom>
          <a:noFill/>
        </p:spPr>
        <p:txBody>
          <a:bodyPr wrap="square" rtlCol="0" anchor="t">
            <a:spAutoFit/>
          </a:bodyPr>
          <a:p>
            <a:r>
              <a:rPr lang="en-US" altLang="zh-CN" sz="3600" b="1" dirty="0">
                <a:latin typeface="Times New Roman" panose="02020603050405020304" pitchFamily="18" charset="0"/>
                <a:sym typeface="+mn-ea"/>
              </a:rPr>
              <a:t>A</a:t>
            </a:r>
            <a:r>
              <a:rPr lang="en-US" altLang="zh-CN" sz="3600" dirty="0">
                <a:latin typeface="Times New Roman" panose="02020603050405020304" pitchFamily="18" charset="0"/>
                <a:sym typeface="+mn-ea"/>
              </a:rPr>
              <a:t>B</a:t>
            </a:r>
            <a:r>
              <a:rPr lang="zh-CN" altLang="en-US" sz="3600" dirty="0">
                <a:latin typeface="Times New Roman" panose="02020603050405020304" pitchFamily="18" charset="0"/>
                <a:sym typeface="+mn-ea"/>
              </a:rPr>
              <a:t>型</a:t>
            </a:r>
            <a:endParaRPr lang="zh-CN" altLang="en-US" sz="3600" dirty="0">
              <a:latin typeface="Times New Roman" panose="02020603050405020304" pitchFamily="18" charset="0"/>
              <a:sym typeface="+mn-ea"/>
            </a:endParaRPr>
          </a:p>
          <a:p>
            <a:endParaRPr lang="zh-CN" altLang="en-US" sz="3600"/>
          </a:p>
          <a:p>
            <a:endParaRPr lang="zh-CN" altLang="en-US" sz="3600"/>
          </a:p>
          <a:p>
            <a:r>
              <a:rPr lang="en-US" altLang="zh-CN" sz="3600" b="1">
                <a:latin typeface="Times New Roman" panose="02020603050405020304" pitchFamily="18" charset="0"/>
                <a:sym typeface="+mn-ea"/>
              </a:rPr>
              <a:t>A</a:t>
            </a:r>
            <a:r>
              <a:rPr lang="en-US" altLang="zh-CN" sz="3600" b="1" baseline="-25000">
                <a:latin typeface="Times New Roman" panose="02020603050405020304" pitchFamily="18" charset="0"/>
                <a:sym typeface="+mn-ea"/>
              </a:rPr>
              <a:t>2</a:t>
            </a:r>
            <a:r>
              <a:rPr lang="en-US" altLang="zh-CN" sz="3600" b="1" dirty="0">
                <a:latin typeface="Times New Roman" panose="02020603050405020304" pitchFamily="18" charset="0"/>
                <a:sym typeface="+mn-ea"/>
              </a:rPr>
              <a:t>B</a:t>
            </a:r>
            <a:r>
              <a:rPr lang="zh-CN" altLang="en-US" sz="3600" b="1" dirty="0">
                <a:latin typeface="Times New Roman" panose="02020603050405020304" pitchFamily="18" charset="0"/>
                <a:sym typeface="+mn-ea"/>
              </a:rPr>
              <a:t>型</a:t>
            </a:r>
            <a:endParaRPr lang="zh-CN" altLang="en-US" sz="3600" b="1" dirty="0">
              <a:latin typeface="Times New Roman" panose="02020603050405020304" pitchFamily="18" charset="0"/>
              <a:sym typeface="+mn-ea"/>
            </a:endParaRPr>
          </a:p>
          <a:p>
            <a:endParaRPr lang="zh-CN" altLang="en-US" sz="3600"/>
          </a:p>
          <a:p>
            <a:endParaRPr lang="zh-CN" altLang="en-US" sz="3600"/>
          </a:p>
          <a:p>
            <a:r>
              <a:rPr lang="en-US" altLang="zh-CN" sz="3600" b="1">
                <a:latin typeface="Times New Roman" panose="02020603050405020304" pitchFamily="18" charset="0"/>
                <a:sym typeface="+mn-ea"/>
              </a:rPr>
              <a:t>AB</a:t>
            </a:r>
            <a:r>
              <a:rPr lang="en-US" altLang="zh-CN" sz="3600" b="1" baseline="-25000">
                <a:latin typeface="Times New Roman" panose="02020603050405020304" pitchFamily="18" charset="0"/>
                <a:sym typeface="+mn-ea"/>
              </a:rPr>
              <a:t>2</a:t>
            </a:r>
            <a:r>
              <a:rPr lang="zh-CN" altLang="en-US" sz="3600" b="1" dirty="0">
                <a:latin typeface="Times New Roman" panose="02020603050405020304" pitchFamily="18" charset="0"/>
                <a:sym typeface="+mn-ea"/>
              </a:rPr>
              <a:t>型</a:t>
            </a:r>
            <a:endParaRPr lang="zh-CN" altLang="en-US" sz="3600"/>
          </a:p>
        </p:txBody>
      </p:sp>
      <p:pic>
        <p:nvPicPr>
          <p:cNvPr id="13316" name="图片 13315" descr="氯化钠电子式"/>
          <p:cNvPicPr>
            <a:picLocks noChangeAspect="1"/>
          </p:cNvPicPr>
          <p:nvPr/>
        </p:nvPicPr>
        <p:blipFill>
          <a:blip r:embed="rId1">
            <a:clrChange>
              <a:clrFrom>
                <a:srgbClr val="FFFFFF"/>
              </a:clrFrom>
              <a:clrTo>
                <a:srgbClr val="FFFFFF">
                  <a:alpha val="0"/>
                </a:srgbClr>
              </a:clrTo>
            </a:clrChange>
          </a:blip>
          <a:srcRect t="24885" b="5000"/>
          <a:stretch>
            <a:fillRect/>
          </a:stretch>
        </p:blipFill>
        <p:spPr>
          <a:xfrm>
            <a:off x="3073400" y="1132205"/>
            <a:ext cx="2597150" cy="910590"/>
          </a:xfrm>
          <a:prstGeom prst="rect">
            <a:avLst/>
          </a:prstGeom>
          <a:noFill/>
          <a:ln w="9525">
            <a:noFill/>
          </a:ln>
        </p:spPr>
      </p:pic>
      <p:grpSp>
        <p:nvGrpSpPr>
          <p:cNvPr id="13328" name="组合 13327"/>
          <p:cNvGrpSpPr/>
          <p:nvPr/>
        </p:nvGrpSpPr>
        <p:grpSpPr>
          <a:xfrm>
            <a:off x="3073083" y="3068003"/>
            <a:ext cx="2209800" cy="720725"/>
            <a:chOff x="3312" y="2112"/>
            <a:chExt cx="1392" cy="454"/>
          </a:xfrm>
        </p:grpSpPr>
        <p:grpSp>
          <p:nvGrpSpPr>
            <p:cNvPr id="13329" name="组合 13328"/>
            <p:cNvGrpSpPr/>
            <p:nvPr/>
          </p:nvGrpSpPr>
          <p:grpSpPr>
            <a:xfrm>
              <a:off x="3744" y="2112"/>
              <a:ext cx="864" cy="454"/>
              <a:chOff x="2928" y="960"/>
              <a:chExt cx="864" cy="454"/>
            </a:xfrm>
          </p:grpSpPr>
          <p:grpSp>
            <p:nvGrpSpPr>
              <p:cNvPr id="13330" name="组合 13329"/>
              <p:cNvGrpSpPr/>
              <p:nvPr/>
            </p:nvGrpSpPr>
            <p:grpSpPr>
              <a:xfrm>
                <a:off x="2976" y="1008"/>
                <a:ext cx="432" cy="406"/>
                <a:chOff x="2928" y="1008"/>
                <a:chExt cx="432" cy="406"/>
              </a:xfrm>
            </p:grpSpPr>
            <p:grpSp>
              <p:nvGrpSpPr>
                <p:cNvPr id="13331" name="组合 13330"/>
                <p:cNvGrpSpPr/>
                <p:nvPr/>
              </p:nvGrpSpPr>
              <p:grpSpPr>
                <a:xfrm>
                  <a:off x="2928" y="1248"/>
                  <a:ext cx="48" cy="48"/>
                  <a:chOff x="4752" y="2688"/>
                  <a:chExt cx="48" cy="48"/>
                </a:xfrm>
              </p:grpSpPr>
              <p:sp>
                <p:nvSpPr>
                  <p:cNvPr id="13332" name="直接连接符 13331"/>
                  <p:cNvSpPr/>
                  <p:nvPr/>
                </p:nvSpPr>
                <p:spPr>
                  <a:xfrm>
                    <a:off x="4752" y="2688"/>
                    <a:ext cx="48" cy="48"/>
                  </a:xfrm>
                  <a:prstGeom prst="line">
                    <a:avLst/>
                  </a:prstGeom>
                  <a:ln w="28575" cap="sq" cmpd="sng">
                    <a:solidFill>
                      <a:srgbClr val="808000"/>
                    </a:solidFill>
                    <a:prstDash val="solid"/>
                    <a:headEnd type="none" w="sm" len="sm"/>
                    <a:tailEnd type="none" w="sm" len="sm"/>
                  </a:ln>
                </p:spPr>
              </p:sp>
              <p:sp>
                <p:nvSpPr>
                  <p:cNvPr id="13333" name="直接连接符 13332"/>
                  <p:cNvSpPr/>
                  <p:nvPr/>
                </p:nvSpPr>
                <p:spPr>
                  <a:xfrm flipH="1">
                    <a:off x="4752" y="2688"/>
                    <a:ext cx="48" cy="48"/>
                  </a:xfrm>
                  <a:prstGeom prst="line">
                    <a:avLst/>
                  </a:prstGeom>
                  <a:ln w="28575" cap="sq" cmpd="sng">
                    <a:solidFill>
                      <a:srgbClr val="808000"/>
                    </a:solidFill>
                    <a:prstDash val="solid"/>
                    <a:headEnd type="none" w="sm" len="sm"/>
                    <a:tailEnd type="none" w="sm" len="sm"/>
                  </a:ln>
                </p:spPr>
              </p:sp>
            </p:grpSp>
            <p:grpSp>
              <p:nvGrpSpPr>
                <p:cNvPr id="13334" name="组合 13333"/>
                <p:cNvGrpSpPr/>
                <p:nvPr/>
              </p:nvGrpSpPr>
              <p:grpSpPr>
                <a:xfrm>
                  <a:off x="2928" y="1008"/>
                  <a:ext cx="432" cy="406"/>
                  <a:chOff x="2208" y="652"/>
                  <a:chExt cx="432" cy="406"/>
                </a:xfrm>
              </p:grpSpPr>
              <p:sp>
                <p:nvSpPr>
                  <p:cNvPr id="13335" name="矩形 13334"/>
                  <p:cNvSpPr/>
                  <p:nvPr/>
                </p:nvSpPr>
                <p:spPr>
                  <a:xfrm>
                    <a:off x="2256" y="652"/>
                    <a:ext cx="288" cy="406"/>
                  </a:xfrm>
                  <a:prstGeom prst="rect">
                    <a:avLst/>
                  </a:prstGeom>
                  <a:noFill/>
                  <a:ln w="12700">
                    <a:noFill/>
                  </a:ln>
                </p:spPr>
                <p:txBody>
                  <a:bodyPr>
                    <a:spAutoFit/>
                  </a:bodyPr>
                  <a:p>
                    <a:pPr eaLnBrk="0" hangingPunct="0"/>
                    <a:r>
                      <a:rPr lang="en-US" altLang="zh-CN" sz="3600" b="1">
                        <a:latin typeface="Times New Roman" panose="02020603050405020304" pitchFamily="18" charset="0"/>
                        <a:ea typeface="隶书" panose="02010509060101010101" pitchFamily="49" charset="-122"/>
                      </a:rPr>
                      <a:t>S</a:t>
                    </a:r>
                    <a:endParaRPr lang="en-US" altLang="zh-CN" sz="3600" b="1">
                      <a:latin typeface="Times New Roman" panose="02020603050405020304" pitchFamily="18" charset="0"/>
                      <a:ea typeface="隶书" panose="02010509060101010101" pitchFamily="49" charset="-122"/>
                    </a:endParaRPr>
                  </a:p>
                </p:txBody>
              </p:sp>
              <p:sp>
                <p:nvSpPr>
                  <p:cNvPr id="13336" name="椭圆 13335"/>
                  <p:cNvSpPr/>
                  <p:nvPr/>
                </p:nvSpPr>
                <p:spPr>
                  <a:xfrm>
                    <a:off x="2592" y="816"/>
                    <a:ext cx="48" cy="48"/>
                  </a:xfrm>
                  <a:prstGeom prst="ellipse">
                    <a:avLst/>
                  </a:prstGeom>
                  <a:gradFill rotWithShape="0">
                    <a:gsLst>
                      <a:gs pos="0">
                        <a:srgbClr val="808000"/>
                      </a:gs>
                      <a:gs pos="100000">
                        <a:srgbClr val="808000">
                          <a:gamma/>
                          <a:shade val="20000"/>
                          <a:invGamma/>
                        </a:srgbClr>
                      </a:gs>
                    </a:gsLst>
                    <a:path path="shape">
                      <a:fillToRect l="50000" t="50000" r="50000" b="50000"/>
                    </a:path>
                    <a:tileRect/>
                  </a:gradFill>
                  <a:ln w="12700" cap="sq" cmpd="sng">
                    <a:solidFill>
                      <a:srgbClr val="808000"/>
                    </a:solidFill>
                    <a:prstDash val="solid"/>
                    <a:headEnd type="none" w="sm" len="sm"/>
                    <a:tailEnd type="none" w="sm" len="sm"/>
                  </a:ln>
                </p:spPr>
                <p:txBody>
                  <a:bodyPr/>
                  <a:p>
                    <a:endParaRPr lang="zh-CN" altLang="en-US"/>
                  </a:p>
                </p:txBody>
              </p:sp>
              <p:sp>
                <p:nvSpPr>
                  <p:cNvPr id="13337" name="椭圆 13336"/>
                  <p:cNvSpPr/>
                  <p:nvPr/>
                </p:nvSpPr>
                <p:spPr>
                  <a:xfrm>
                    <a:off x="2448" y="672"/>
                    <a:ext cx="48" cy="48"/>
                  </a:xfrm>
                  <a:prstGeom prst="ellipse">
                    <a:avLst/>
                  </a:prstGeom>
                  <a:solidFill>
                    <a:schemeClr val="tx1"/>
                  </a:solidFill>
                  <a:ln w="12700" cap="sq" cmpd="sng">
                    <a:solidFill>
                      <a:schemeClr val="tx1"/>
                    </a:solidFill>
                    <a:prstDash val="solid"/>
                    <a:headEnd type="none" w="sm" len="sm"/>
                    <a:tailEnd type="none" w="sm" len="sm"/>
                  </a:ln>
                </p:spPr>
                <p:txBody>
                  <a:bodyPr/>
                  <a:p>
                    <a:endParaRPr lang="zh-CN" altLang="en-US"/>
                  </a:p>
                </p:txBody>
              </p:sp>
              <p:sp>
                <p:nvSpPr>
                  <p:cNvPr id="13338" name="椭圆 13337"/>
                  <p:cNvSpPr/>
                  <p:nvPr/>
                </p:nvSpPr>
                <p:spPr>
                  <a:xfrm>
                    <a:off x="2352" y="672"/>
                    <a:ext cx="48" cy="48"/>
                  </a:xfrm>
                  <a:prstGeom prst="ellipse">
                    <a:avLst/>
                  </a:prstGeom>
                  <a:gradFill rotWithShape="0">
                    <a:gsLst>
                      <a:gs pos="0">
                        <a:srgbClr val="808000"/>
                      </a:gs>
                      <a:gs pos="100000">
                        <a:srgbClr val="808000">
                          <a:gamma/>
                          <a:shade val="20000"/>
                          <a:invGamma/>
                        </a:srgbClr>
                      </a:gs>
                    </a:gsLst>
                    <a:path path="shape">
                      <a:fillToRect l="50000" t="50000" r="50000" b="50000"/>
                    </a:path>
                    <a:tileRect/>
                  </a:gradFill>
                  <a:ln w="12700" cap="sq" cmpd="sng">
                    <a:solidFill>
                      <a:srgbClr val="808000"/>
                    </a:solidFill>
                    <a:prstDash val="solid"/>
                    <a:headEnd type="none" w="sm" len="sm"/>
                    <a:tailEnd type="none" w="sm" len="sm"/>
                  </a:ln>
                </p:spPr>
                <p:txBody>
                  <a:bodyPr/>
                  <a:p>
                    <a:endParaRPr lang="zh-CN" altLang="en-US"/>
                  </a:p>
                </p:txBody>
              </p:sp>
              <p:sp>
                <p:nvSpPr>
                  <p:cNvPr id="13339" name="椭圆 13338"/>
                  <p:cNvSpPr/>
                  <p:nvPr/>
                </p:nvSpPr>
                <p:spPr>
                  <a:xfrm>
                    <a:off x="2208" y="816"/>
                    <a:ext cx="48" cy="48"/>
                  </a:xfrm>
                  <a:prstGeom prst="ellipse">
                    <a:avLst/>
                  </a:prstGeom>
                  <a:gradFill rotWithShape="0">
                    <a:gsLst>
                      <a:gs pos="0">
                        <a:srgbClr val="808000"/>
                      </a:gs>
                      <a:gs pos="100000">
                        <a:srgbClr val="808000">
                          <a:gamma/>
                          <a:shade val="20000"/>
                          <a:invGamma/>
                        </a:srgbClr>
                      </a:gs>
                    </a:gsLst>
                    <a:path path="shape">
                      <a:fillToRect l="50000" t="50000" r="50000" b="50000"/>
                    </a:path>
                    <a:tileRect/>
                  </a:gradFill>
                  <a:ln w="12700" cap="sq" cmpd="sng">
                    <a:solidFill>
                      <a:srgbClr val="808000"/>
                    </a:solidFill>
                    <a:prstDash val="solid"/>
                    <a:headEnd type="none" w="sm" len="sm"/>
                    <a:tailEnd type="none" w="sm" len="sm"/>
                  </a:ln>
                </p:spPr>
                <p:txBody>
                  <a:bodyPr/>
                  <a:p>
                    <a:endParaRPr lang="zh-CN" altLang="en-US"/>
                  </a:p>
                </p:txBody>
              </p:sp>
              <p:sp>
                <p:nvSpPr>
                  <p:cNvPr id="13340" name="椭圆 13339"/>
                  <p:cNvSpPr/>
                  <p:nvPr/>
                </p:nvSpPr>
                <p:spPr>
                  <a:xfrm>
                    <a:off x="2352" y="1008"/>
                    <a:ext cx="48" cy="48"/>
                  </a:xfrm>
                  <a:prstGeom prst="ellipse">
                    <a:avLst/>
                  </a:prstGeom>
                  <a:gradFill rotWithShape="0">
                    <a:gsLst>
                      <a:gs pos="0">
                        <a:srgbClr val="808000"/>
                      </a:gs>
                      <a:gs pos="100000">
                        <a:srgbClr val="808000">
                          <a:gamma/>
                          <a:shade val="20000"/>
                          <a:invGamma/>
                        </a:srgbClr>
                      </a:gs>
                    </a:gsLst>
                    <a:path path="shape">
                      <a:fillToRect l="50000" t="50000" r="50000" b="50000"/>
                    </a:path>
                    <a:tileRect/>
                  </a:gradFill>
                  <a:ln w="12700" cap="sq" cmpd="sng">
                    <a:solidFill>
                      <a:srgbClr val="808000"/>
                    </a:solidFill>
                    <a:prstDash val="solid"/>
                    <a:headEnd type="none" w="sm" len="sm"/>
                    <a:tailEnd type="none" w="sm" len="sm"/>
                  </a:ln>
                </p:spPr>
                <p:txBody>
                  <a:bodyPr/>
                  <a:p>
                    <a:endParaRPr lang="zh-CN" altLang="en-US"/>
                  </a:p>
                </p:txBody>
              </p:sp>
              <p:sp>
                <p:nvSpPr>
                  <p:cNvPr id="13341" name="椭圆 13340"/>
                  <p:cNvSpPr/>
                  <p:nvPr/>
                </p:nvSpPr>
                <p:spPr>
                  <a:xfrm>
                    <a:off x="2448" y="1008"/>
                    <a:ext cx="48" cy="48"/>
                  </a:xfrm>
                  <a:prstGeom prst="ellipse">
                    <a:avLst/>
                  </a:prstGeom>
                  <a:gradFill rotWithShape="0">
                    <a:gsLst>
                      <a:gs pos="0">
                        <a:srgbClr val="808000"/>
                      </a:gs>
                      <a:gs pos="100000">
                        <a:srgbClr val="808000">
                          <a:gamma/>
                          <a:shade val="20000"/>
                          <a:invGamma/>
                        </a:srgbClr>
                      </a:gs>
                    </a:gsLst>
                    <a:path path="shape">
                      <a:fillToRect l="50000" t="50000" r="50000" b="50000"/>
                    </a:path>
                    <a:tileRect/>
                  </a:gradFill>
                  <a:ln w="12700" cap="sq" cmpd="sng">
                    <a:solidFill>
                      <a:srgbClr val="808000"/>
                    </a:solidFill>
                    <a:prstDash val="solid"/>
                    <a:headEnd type="none" w="sm" len="sm"/>
                    <a:tailEnd type="none" w="sm" len="sm"/>
                  </a:ln>
                </p:spPr>
                <p:txBody>
                  <a:bodyPr/>
                  <a:p>
                    <a:endParaRPr lang="zh-CN" altLang="en-US"/>
                  </a:p>
                </p:txBody>
              </p:sp>
            </p:grpSp>
            <p:grpSp>
              <p:nvGrpSpPr>
                <p:cNvPr id="13342" name="组合 13341"/>
                <p:cNvGrpSpPr/>
                <p:nvPr/>
              </p:nvGrpSpPr>
              <p:grpSpPr>
                <a:xfrm>
                  <a:off x="3312" y="1248"/>
                  <a:ext cx="48" cy="48"/>
                  <a:chOff x="4752" y="2688"/>
                  <a:chExt cx="48" cy="48"/>
                </a:xfrm>
              </p:grpSpPr>
              <p:sp>
                <p:nvSpPr>
                  <p:cNvPr id="13343" name="直接连接符 13342"/>
                  <p:cNvSpPr/>
                  <p:nvPr/>
                </p:nvSpPr>
                <p:spPr>
                  <a:xfrm>
                    <a:off x="4752" y="2688"/>
                    <a:ext cx="48" cy="48"/>
                  </a:xfrm>
                  <a:prstGeom prst="line">
                    <a:avLst/>
                  </a:prstGeom>
                  <a:ln w="28575" cap="sq" cmpd="sng">
                    <a:solidFill>
                      <a:srgbClr val="808000"/>
                    </a:solidFill>
                    <a:prstDash val="solid"/>
                    <a:headEnd type="none" w="sm" len="sm"/>
                    <a:tailEnd type="none" w="sm" len="sm"/>
                  </a:ln>
                </p:spPr>
              </p:sp>
              <p:sp>
                <p:nvSpPr>
                  <p:cNvPr id="13344" name="直接连接符 13343"/>
                  <p:cNvSpPr/>
                  <p:nvPr/>
                </p:nvSpPr>
                <p:spPr>
                  <a:xfrm flipH="1">
                    <a:off x="4752" y="2688"/>
                    <a:ext cx="48" cy="48"/>
                  </a:xfrm>
                  <a:prstGeom prst="line">
                    <a:avLst/>
                  </a:prstGeom>
                  <a:ln w="28575" cap="sq" cmpd="sng">
                    <a:solidFill>
                      <a:srgbClr val="808000"/>
                    </a:solidFill>
                    <a:prstDash val="solid"/>
                    <a:headEnd type="none" w="sm" len="sm"/>
                    <a:tailEnd type="none" w="sm" len="sm"/>
                  </a:ln>
                </p:spPr>
              </p:sp>
            </p:grpSp>
          </p:grpSp>
          <p:grpSp>
            <p:nvGrpSpPr>
              <p:cNvPr id="13345" name="组合 13344"/>
              <p:cNvGrpSpPr/>
              <p:nvPr/>
            </p:nvGrpSpPr>
            <p:grpSpPr>
              <a:xfrm>
                <a:off x="2928" y="960"/>
                <a:ext cx="864" cy="432"/>
                <a:chOff x="2928" y="960"/>
                <a:chExt cx="864" cy="432"/>
              </a:xfrm>
            </p:grpSpPr>
            <p:sp>
              <p:nvSpPr>
                <p:cNvPr id="13346" name="双括号 13345"/>
                <p:cNvSpPr/>
                <p:nvPr/>
              </p:nvSpPr>
              <p:spPr>
                <a:xfrm>
                  <a:off x="2928" y="1056"/>
                  <a:ext cx="528" cy="336"/>
                </a:xfrm>
                <a:prstGeom prst="bracketPair">
                  <a:avLst>
                    <a:gd name="adj" fmla="val 12718"/>
                  </a:avLst>
                </a:prstGeom>
                <a:noFill/>
                <a:ln w="38100" cap="sq" cmpd="sng">
                  <a:solidFill>
                    <a:srgbClr val="808000"/>
                  </a:solidFill>
                  <a:prstDash val="solid"/>
                  <a:headEnd type="none" w="sm" len="sm"/>
                  <a:tailEnd type="none" w="sm" len="sm"/>
                </a:ln>
              </p:spPr>
              <p:txBody>
                <a:bodyPr/>
                <a:p>
                  <a:endParaRPr lang="zh-CN" altLang="en-US"/>
                </a:p>
              </p:txBody>
            </p:sp>
            <p:sp>
              <p:nvSpPr>
                <p:cNvPr id="13347" name="文本框 13346"/>
                <p:cNvSpPr txBox="1"/>
                <p:nvPr/>
              </p:nvSpPr>
              <p:spPr>
                <a:xfrm>
                  <a:off x="3456" y="960"/>
                  <a:ext cx="336" cy="193"/>
                </a:xfrm>
                <a:prstGeom prst="rect">
                  <a:avLst/>
                </a:prstGeom>
                <a:noFill/>
                <a:ln w="12700">
                  <a:noFill/>
                </a:ln>
              </p:spPr>
              <p:txBody>
                <a:bodyPr>
                  <a:spAutoFit/>
                </a:bodyPr>
                <a:p>
                  <a:pPr eaLnBrk="0" hangingPunct="0">
                    <a:spcBef>
                      <a:spcPct val="50000"/>
                    </a:spcBef>
                  </a:pPr>
                  <a:r>
                    <a:rPr lang="en-US" altLang="zh-CN" sz="1400" b="1">
                      <a:latin typeface="黑体" panose="02010609060101010101" pitchFamily="2" charset="-122"/>
                      <a:ea typeface="黑体" panose="02010609060101010101" pitchFamily="2" charset="-122"/>
                    </a:rPr>
                    <a:t>2-</a:t>
                  </a:r>
                  <a:endParaRPr lang="en-US" altLang="zh-CN" sz="1400" b="1">
                    <a:latin typeface="黑体" panose="02010609060101010101" pitchFamily="2" charset="-122"/>
                    <a:ea typeface="黑体" panose="02010609060101010101" pitchFamily="2" charset="-122"/>
                  </a:endParaRPr>
                </a:p>
              </p:txBody>
            </p:sp>
          </p:grpSp>
        </p:grpSp>
        <p:grpSp>
          <p:nvGrpSpPr>
            <p:cNvPr id="13348" name="组合 13347"/>
            <p:cNvGrpSpPr/>
            <p:nvPr/>
          </p:nvGrpSpPr>
          <p:grpSpPr>
            <a:xfrm>
              <a:off x="4224" y="2179"/>
              <a:ext cx="480" cy="368"/>
              <a:chOff x="4752" y="2496"/>
              <a:chExt cx="480" cy="368"/>
            </a:xfrm>
          </p:grpSpPr>
          <p:sp>
            <p:nvSpPr>
              <p:cNvPr id="13349" name="文本框 13348"/>
              <p:cNvSpPr txBox="1"/>
              <p:nvPr/>
            </p:nvSpPr>
            <p:spPr>
              <a:xfrm>
                <a:off x="4752" y="2496"/>
                <a:ext cx="480" cy="368"/>
              </a:xfrm>
              <a:prstGeom prst="rect">
                <a:avLst/>
              </a:prstGeom>
              <a:noFill/>
              <a:ln w="12700">
                <a:noFill/>
              </a:ln>
            </p:spPr>
            <p:txBody>
              <a:bodyPr>
                <a:spAutoFit/>
              </a:bodyPr>
              <a:p>
                <a:pPr eaLnBrk="0" hangingPunct="0">
                  <a:spcBef>
                    <a:spcPct val="50000"/>
                  </a:spcBef>
                </a:pPr>
                <a:r>
                  <a:rPr lang="en-US" altLang="zh-CN" sz="3200" b="1">
                    <a:latin typeface="Times New Roman" panose="02020603050405020304" pitchFamily="18" charset="0"/>
                    <a:ea typeface="隶书" panose="02010509060101010101" pitchFamily="49" charset="-122"/>
                  </a:rPr>
                  <a:t>Na</a:t>
                </a:r>
                <a:endParaRPr lang="en-US" altLang="zh-CN" sz="3200" b="1">
                  <a:latin typeface="Times New Roman" panose="02020603050405020304" pitchFamily="18" charset="0"/>
                  <a:ea typeface="隶书" panose="02010509060101010101" pitchFamily="49" charset="-122"/>
                </a:endParaRPr>
              </a:p>
            </p:txBody>
          </p:sp>
          <p:grpSp>
            <p:nvGrpSpPr>
              <p:cNvPr id="13350" name="组合 13349"/>
              <p:cNvGrpSpPr/>
              <p:nvPr/>
            </p:nvGrpSpPr>
            <p:grpSpPr>
              <a:xfrm>
                <a:off x="5088" y="2592"/>
                <a:ext cx="48" cy="48"/>
                <a:chOff x="1920" y="2736"/>
                <a:chExt cx="192" cy="192"/>
              </a:xfrm>
            </p:grpSpPr>
            <p:sp>
              <p:nvSpPr>
                <p:cNvPr id="13351" name="直接连接符 13350"/>
                <p:cNvSpPr/>
                <p:nvPr/>
              </p:nvSpPr>
              <p:spPr>
                <a:xfrm>
                  <a:off x="1920" y="2832"/>
                  <a:ext cx="192" cy="0"/>
                </a:xfrm>
                <a:prstGeom prst="line">
                  <a:avLst/>
                </a:prstGeom>
                <a:ln w="38100" cap="sq" cmpd="sng">
                  <a:solidFill>
                    <a:srgbClr val="808000"/>
                  </a:solidFill>
                  <a:prstDash val="solid"/>
                  <a:headEnd type="none" w="sm" len="sm"/>
                  <a:tailEnd type="none" w="sm" len="sm"/>
                </a:ln>
              </p:spPr>
            </p:sp>
            <p:sp>
              <p:nvSpPr>
                <p:cNvPr id="13352" name="直接连接符 13351"/>
                <p:cNvSpPr/>
                <p:nvPr/>
              </p:nvSpPr>
              <p:spPr>
                <a:xfrm>
                  <a:off x="2016" y="2736"/>
                  <a:ext cx="0" cy="192"/>
                </a:xfrm>
                <a:prstGeom prst="line">
                  <a:avLst/>
                </a:prstGeom>
                <a:ln w="38100" cap="sq" cmpd="sng">
                  <a:solidFill>
                    <a:srgbClr val="808000"/>
                  </a:solidFill>
                  <a:prstDash val="solid"/>
                  <a:headEnd type="none" w="sm" len="sm"/>
                  <a:tailEnd type="none" w="sm" len="sm"/>
                </a:ln>
              </p:spPr>
            </p:sp>
          </p:grpSp>
        </p:grpSp>
        <p:grpSp>
          <p:nvGrpSpPr>
            <p:cNvPr id="13353" name="组合 13352"/>
            <p:cNvGrpSpPr/>
            <p:nvPr/>
          </p:nvGrpSpPr>
          <p:grpSpPr>
            <a:xfrm>
              <a:off x="3312" y="2179"/>
              <a:ext cx="480" cy="368"/>
              <a:chOff x="4752" y="2496"/>
              <a:chExt cx="480" cy="368"/>
            </a:xfrm>
          </p:grpSpPr>
          <p:sp>
            <p:nvSpPr>
              <p:cNvPr id="13354" name="文本框 13353"/>
              <p:cNvSpPr txBox="1"/>
              <p:nvPr/>
            </p:nvSpPr>
            <p:spPr>
              <a:xfrm>
                <a:off x="4752" y="2496"/>
                <a:ext cx="480" cy="368"/>
              </a:xfrm>
              <a:prstGeom prst="rect">
                <a:avLst/>
              </a:prstGeom>
              <a:noFill/>
              <a:ln w="12700">
                <a:noFill/>
              </a:ln>
            </p:spPr>
            <p:txBody>
              <a:bodyPr>
                <a:spAutoFit/>
              </a:bodyPr>
              <a:p>
                <a:pPr eaLnBrk="0" hangingPunct="0">
                  <a:spcBef>
                    <a:spcPct val="50000"/>
                  </a:spcBef>
                </a:pPr>
                <a:r>
                  <a:rPr lang="en-US" altLang="zh-CN" sz="3200" b="1">
                    <a:latin typeface="Times New Roman" panose="02020603050405020304" pitchFamily="18" charset="0"/>
                    <a:ea typeface="隶书" panose="02010509060101010101" pitchFamily="49" charset="-122"/>
                  </a:rPr>
                  <a:t>Na</a:t>
                </a:r>
                <a:endParaRPr lang="en-US" altLang="zh-CN" sz="3200" b="1">
                  <a:latin typeface="Times New Roman" panose="02020603050405020304" pitchFamily="18" charset="0"/>
                  <a:ea typeface="隶书" panose="02010509060101010101" pitchFamily="49" charset="-122"/>
                </a:endParaRPr>
              </a:p>
            </p:txBody>
          </p:sp>
          <p:grpSp>
            <p:nvGrpSpPr>
              <p:cNvPr id="13355" name="组合 13354"/>
              <p:cNvGrpSpPr/>
              <p:nvPr/>
            </p:nvGrpSpPr>
            <p:grpSpPr>
              <a:xfrm>
                <a:off x="5088" y="2592"/>
                <a:ext cx="48" cy="48"/>
                <a:chOff x="1920" y="2736"/>
                <a:chExt cx="192" cy="192"/>
              </a:xfrm>
            </p:grpSpPr>
            <p:sp>
              <p:nvSpPr>
                <p:cNvPr id="13356" name="直接连接符 13355"/>
                <p:cNvSpPr/>
                <p:nvPr/>
              </p:nvSpPr>
              <p:spPr>
                <a:xfrm>
                  <a:off x="1920" y="2832"/>
                  <a:ext cx="192" cy="0"/>
                </a:xfrm>
                <a:prstGeom prst="line">
                  <a:avLst/>
                </a:prstGeom>
                <a:ln w="38100" cap="sq" cmpd="sng">
                  <a:solidFill>
                    <a:srgbClr val="808000"/>
                  </a:solidFill>
                  <a:prstDash val="solid"/>
                  <a:headEnd type="none" w="sm" len="sm"/>
                  <a:tailEnd type="none" w="sm" len="sm"/>
                </a:ln>
              </p:spPr>
            </p:sp>
            <p:sp>
              <p:nvSpPr>
                <p:cNvPr id="13357" name="直接连接符 13356"/>
                <p:cNvSpPr/>
                <p:nvPr/>
              </p:nvSpPr>
              <p:spPr>
                <a:xfrm>
                  <a:off x="2016" y="2736"/>
                  <a:ext cx="0" cy="192"/>
                </a:xfrm>
                <a:prstGeom prst="line">
                  <a:avLst/>
                </a:prstGeom>
                <a:ln w="38100" cap="sq" cmpd="sng">
                  <a:solidFill>
                    <a:srgbClr val="808000"/>
                  </a:solidFill>
                  <a:prstDash val="solid"/>
                  <a:headEnd type="none" w="sm" len="sm"/>
                  <a:tailEnd type="none" w="sm" len="sm"/>
                </a:ln>
              </p:spPr>
            </p:sp>
          </p:grpSp>
        </p:grpSp>
      </p:grpSp>
      <p:pic>
        <p:nvPicPr>
          <p:cNvPr id="13320" name="图片 13319" descr="氯化镁电子式"/>
          <p:cNvPicPr>
            <a:picLocks noChangeAspect="1"/>
          </p:cNvPicPr>
          <p:nvPr/>
        </p:nvPicPr>
        <p:blipFill>
          <a:blip r:embed="rId2">
            <a:clrChange>
              <a:clrFrom>
                <a:srgbClr val="FFFFFF"/>
              </a:clrFrom>
              <a:clrTo>
                <a:srgbClr val="FFFFFF">
                  <a:alpha val="0"/>
                </a:srgbClr>
              </a:clrTo>
            </a:clrChange>
          </a:blip>
          <a:srcRect t="17703" b="8271"/>
          <a:stretch>
            <a:fillRect/>
          </a:stretch>
        </p:blipFill>
        <p:spPr>
          <a:xfrm>
            <a:off x="3073400" y="4772025"/>
            <a:ext cx="3657600" cy="6877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arn(inHorizontal)">
                                      <p:cBhvr>
                                        <p:cTn id="7" dur="500"/>
                                        <p:tgtEl>
                                          <p:spTgt spid="1331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328"/>
                                        </p:tgtEl>
                                        <p:attrNameLst>
                                          <p:attrName>style.visibility</p:attrName>
                                        </p:attrNameLst>
                                      </p:cBhvr>
                                      <p:to>
                                        <p:strVal val="visible"/>
                                      </p:to>
                                    </p:set>
                                    <p:animEffect transition="in" filter="blinds(horizontal)">
                                      <p:cBhvr>
                                        <p:cTn id="12" dur="500"/>
                                        <p:tgtEl>
                                          <p:spTgt spid="1332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42" fill="hold" nodeType="clickEffect">
                                  <p:stCondLst>
                                    <p:cond delay="0"/>
                                  </p:stCondLst>
                                  <p:childTnLst>
                                    <p:set>
                                      <p:cBhvr>
                                        <p:cTn id="16" dur="1" fill="hold">
                                          <p:stCondLst>
                                            <p:cond delay="0"/>
                                          </p:stCondLst>
                                        </p:cTn>
                                        <p:tgtEl>
                                          <p:spTgt spid="13320"/>
                                        </p:tgtEl>
                                        <p:attrNameLst>
                                          <p:attrName>style.visibility</p:attrName>
                                        </p:attrNameLst>
                                      </p:cBhvr>
                                      <p:to>
                                        <p:strVal val="visible"/>
                                      </p:to>
                                    </p:set>
                                    <p:animEffect transition="in" filter="barn(outHorizontal)">
                                      <p:cBhvr>
                                        <p:cTn id="17" dur="500"/>
                                        <p:tgtEl>
                                          <p:spTgt spid="13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5250" y="835025"/>
            <a:ext cx="12001500" cy="2306955"/>
          </a:xfrm>
          <a:prstGeom prst="rect">
            <a:avLst/>
          </a:prstGeom>
          <a:noFill/>
        </p:spPr>
        <p:txBody>
          <a:bodyPr wrap="square" rtlCol="0" anchor="t">
            <a:spAutoFit/>
          </a:bodyPr>
          <a:p>
            <a:r>
              <a:rPr lang="zh-CN" sz="3600" b="1" dirty="0">
                <a:latin typeface="微软雅黑" panose="020B0503020204020204" charset="-122"/>
                <a:ea typeface="微软雅黑" panose="020B0503020204020204" charset="-122"/>
                <a:cs typeface="微软雅黑" panose="020B0503020204020204" charset="-122"/>
                <a:sym typeface="+mn-ea"/>
              </a:rPr>
              <a:t>常见分子的电子式：</a:t>
            </a:r>
            <a:endParaRPr lang="zh-CN" sz="3600" b="1" dirty="0">
              <a:latin typeface="微软雅黑" panose="020B0503020204020204" charset="-122"/>
              <a:ea typeface="微软雅黑" panose="020B0503020204020204" charset="-122"/>
              <a:cs typeface="微软雅黑" panose="020B0503020204020204" charset="-122"/>
              <a:sym typeface="+mn-ea"/>
            </a:endParaRPr>
          </a:p>
          <a:p>
            <a:r>
              <a:rPr lang="zh-CN" sz="3600" b="1" dirty="0">
                <a:latin typeface="微软雅黑" panose="020B0503020204020204" charset="-122"/>
                <a:ea typeface="微软雅黑" panose="020B0503020204020204" charset="-122"/>
                <a:cs typeface="微软雅黑" panose="020B0503020204020204" charset="-122"/>
                <a:sym typeface="+mn-ea"/>
              </a:rPr>
              <a:t>   </a:t>
            </a:r>
            <a:endParaRPr lang="zh-CN" sz="3600" b="1" dirty="0">
              <a:latin typeface="微软雅黑" panose="020B0503020204020204" charset="-122"/>
              <a:ea typeface="微软雅黑" panose="020B0503020204020204" charset="-122"/>
              <a:cs typeface="微软雅黑" panose="020B0503020204020204" charset="-122"/>
              <a:sym typeface="+mn-ea"/>
            </a:endParaRPr>
          </a:p>
          <a:p>
            <a:r>
              <a:rPr lang="zh-CN" sz="3600" b="1" dirty="0">
                <a:latin typeface="微软雅黑" panose="020B0503020204020204" charset="-122"/>
                <a:ea typeface="微软雅黑" panose="020B0503020204020204" charset="-122"/>
                <a:cs typeface="微软雅黑" panose="020B0503020204020204" charset="-122"/>
                <a:sym typeface="+mn-ea"/>
              </a:rPr>
              <a:t>   </a:t>
            </a:r>
            <a:r>
              <a:rPr lang="en-US" altLang="zh-CN" sz="3600" b="1" dirty="0">
                <a:latin typeface="微软雅黑" panose="020B0503020204020204" charset="-122"/>
                <a:ea typeface="微软雅黑" panose="020B0503020204020204" charset="-122"/>
                <a:cs typeface="微软雅黑" panose="020B0503020204020204" charset="-122"/>
                <a:sym typeface="+mn-ea"/>
              </a:rPr>
              <a:t>H</a:t>
            </a:r>
            <a:r>
              <a:rPr lang="en-US" altLang="zh-CN" sz="3600" b="1" baseline="-25000" dirty="0">
                <a:latin typeface="微软雅黑" panose="020B0503020204020204" charset="-122"/>
                <a:ea typeface="微软雅黑" panose="020B0503020204020204" charset="-122"/>
                <a:cs typeface="微软雅黑" panose="020B0503020204020204" charset="-122"/>
                <a:sym typeface="+mn-ea"/>
              </a:rPr>
              <a:t>2</a:t>
            </a:r>
            <a:r>
              <a:rPr lang="en-US" altLang="zh-CN" sz="3600" b="1" dirty="0">
                <a:latin typeface="微软雅黑" panose="020B0503020204020204" charset="-122"/>
                <a:ea typeface="微软雅黑" panose="020B0503020204020204" charset="-122"/>
                <a:cs typeface="微软雅黑" panose="020B0503020204020204" charset="-122"/>
                <a:sym typeface="+mn-ea"/>
              </a:rPr>
              <a:t>                 H</a:t>
            </a:r>
            <a:r>
              <a:rPr lang="en-US" altLang="zh-CN" sz="3600" b="1" baseline="-25000" dirty="0">
                <a:latin typeface="微软雅黑" panose="020B0503020204020204" charset="-122"/>
                <a:ea typeface="微软雅黑" panose="020B0503020204020204" charset="-122"/>
                <a:cs typeface="微软雅黑" panose="020B0503020204020204" charset="-122"/>
                <a:sym typeface="+mn-ea"/>
              </a:rPr>
              <a:t>2</a:t>
            </a:r>
            <a:r>
              <a:rPr lang="en-US" altLang="zh-CN" sz="3600" b="1" dirty="0">
                <a:latin typeface="微软雅黑" panose="020B0503020204020204" charset="-122"/>
                <a:ea typeface="微软雅黑" panose="020B0503020204020204" charset="-122"/>
                <a:cs typeface="微软雅黑" panose="020B0503020204020204" charset="-122"/>
                <a:sym typeface="+mn-ea"/>
              </a:rPr>
              <a:t>O                 CH</a:t>
            </a:r>
            <a:r>
              <a:rPr lang="en-US" altLang="zh-CN" sz="3600" b="1" baseline="-25000" dirty="0">
                <a:latin typeface="微软雅黑" panose="020B0503020204020204" charset="-122"/>
                <a:ea typeface="微软雅黑" panose="020B0503020204020204" charset="-122"/>
                <a:cs typeface="微软雅黑" panose="020B0503020204020204" charset="-122"/>
                <a:sym typeface="+mn-ea"/>
              </a:rPr>
              <a:t>4</a:t>
            </a:r>
            <a:r>
              <a:rPr lang="en-US" altLang="zh-CN" sz="3600" b="1" dirty="0">
                <a:latin typeface="微软雅黑" panose="020B0503020204020204" charset="-122"/>
                <a:ea typeface="微软雅黑" panose="020B0503020204020204" charset="-122"/>
                <a:cs typeface="微软雅黑" panose="020B0503020204020204" charset="-122"/>
                <a:sym typeface="+mn-ea"/>
              </a:rPr>
              <a:t>                    CO</a:t>
            </a:r>
            <a:r>
              <a:rPr lang="en-US" altLang="zh-CN" sz="3600" b="1" baseline="-25000" dirty="0">
                <a:latin typeface="微软雅黑" panose="020B0503020204020204" charset="-122"/>
                <a:ea typeface="微软雅黑" panose="020B0503020204020204" charset="-122"/>
                <a:cs typeface="微软雅黑" panose="020B0503020204020204" charset="-122"/>
                <a:sym typeface="+mn-ea"/>
              </a:rPr>
              <a:t>2</a:t>
            </a:r>
            <a:r>
              <a:rPr lang="en-US" altLang="zh-CN" sz="3600" b="1" dirty="0">
                <a:latin typeface="微软雅黑" panose="020B0503020204020204" charset="-122"/>
                <a:ea typeface="微软雅黑" panose="020B0503020204020204" charset="-122"/>
                <a:cs typeface="微软雅黑" panose="020B0503020204020204" charset="-122"/>
                <a:sym typeface="+mn-ea"/>
              </a:rPr>
              <a:t> </a:t>
            </a:r>
            <a:endParaRPr lang="zh-CN" sz="3600" b="1" dirty="0">
              <a:latin typeface="微软雅黑" panose="020B0503020204020204" charset="-122"/>
              <a:ea typeface="微软雅黑" panose="020B0503020204020204" charset="-122"/>
              <a:cs typeface="微软雅黑" panose="020B0503020204020204" charset="-122"/>
              <a:sym typeface="+mn-ea"/>
            </a:endParaRPr>
          </a:p>
          <a:p>
            <a:endParaRPr lang="zh-CN" altLang="en-US" sz="3600"/>
          </a:p>
        </p:txBody>
      </p:sp>
      <p:pic>
        <p:nvPicPr>
          <p:cNvPr id="11" name="图片 10"/>
          <p:cNvPicPr>
            <a:picLocks noChangeAspect="1"/>
          </p:cNvPicPr>
          <p:nvPr/>
        </p:nvPicPr>
        <p:blipFill>
          <a:blip r:embed="rId1"/>
          <a:stretch>
            <a:fillRect/>
          </a:stretch>
        </p:blipFill>
        <p:spPr>
          <a:xfrm>
            <a:off x="95250" y="2851785"/>
            <a:ext cx="1381125" cy="695325"/>
          </a:xfrm>
          <a:prstGeom prst="rect">
            <a:avLst/>
          </a:prstGeom>
        </p:spPr>
      </p:pic>
      <p:pic>
        <p:nvPicPr>
          <p:cNvPr id="12" name="图片 11"/>
          <p:cNvPicPr>
            <a:picLocks noChangeAspect="1"/>
          </p:cNvPicPr>
          <p:nvPr/>
        </p:nvPicPr>
        <p:blipFill>
          <a:blip r:embed="rId2"/>
          <a:stretch>
            <a:fillRect/>
          </a:stretch>
        </p:blipFill>
        <p:spPr>
          <a:xfrm>
            <a:off x="2985770" y="2747010"/>
            <a:ext cx="1885950" cy="904875"/>
          </a:xfrm>
          <a:prstGeom prst="rect">
            <a:avLst/>
          </a:prstGeom>
        </p:spPr>
      </p:pic>
      <p:pic>
        <p:nvPicPr>
          <p:cNvPr id="13" name="图片 12"/>
          <p:cNvPicPr>
            <a:picLocks noChangeAspect="1"/>
          </p:cNvPicPr>
          <p:nvPr/>
        </p:nvPicPr>
        <p:blipFill>
          <a:blip r:embed="rId3"/>
          <a:stretch>
            <a:fillRect/>
          </a:stretch>
        </p:blipFill>
        <p:spPr>
          <a:xfrm>
            <a:off x="6295390" y="2628265"/>
            <a:ext cx="1635125" cy="1601470"/>
          </a:xfrm>
          <a:prstGeom prst="rect">
            <a:avLst/>
          </a:prstGeom>
        </p:spPr>
      </p:pic>
      <p:pic>
        <p:nvPicPr>
          <p:cNvPr id="14" name="图片 13"/>
          <p:cNvPicPr>
            <a:picLocks noChangeAspect="1"/>
          </p:cNvPicPr>
          <p:nvPr/>
        </p:nvPicPr>
        <p:blipFill>
          <a:blip r:embed="rId4"/>
          <a:stretch>
            <a:fillRect/>
          </a:stretch>
        </p:blipFill>
        <p:spPr>
          <a:xfrm>
            <a:off x="9436735" y="2987040"/>
            <a:ext cx="2339340" cy="664845"/>
          </a:xfrm>
          <a:prstGeom prst="rect">
            <a:avLst/>
          </a:prstGeom>
        </p:spPr>
      </p:pic>
      <p:pic>
        <p:nvPicPr>
          <p:cNvPr id="3" name="Picture 6"/>
          <p:cNvPicPr>
            <a:picLocks noChangeAspect="1" noChangeArrowheads="1"/>
          </p:cNvPicPr>
          <p:nvPr/>
        </p:nvPicPr>
        <p:blipFill>
          <a:blip r:embed="rId5" cstate="email"/>
          <a:srcRect/>
          <a:stretch>
            <a:fillRect/>
          </a:stretch>
        </p:blipFill>
        <p:spPr bwMode="auto">
          <a:xfrm>
            <a:off x="1156335" y="4511675"/>
            <a:ext cx="9384665" cy="1826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129540" y="566420"/>
            <a:ext cx="11893550" cy="62909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9493135" y="193251"/>
            <a:ext cx="2303936" cy="368300"/>
          </a:xfrm>
          <a:prstGeom prst="rect">
            <a:avLst/>
          </a:prstGeom>
          <a:noFill/>
        </p:spPr>
        <p:txBody>
          <a:bodyPr wrap="square" rtlCol="0">
            <a:spAutoFit/>
          </a:bodyPr>
          <a:lstStyle/>
          <a:p>
            <a:r>
              <a:rPr lang="zh-CN" altLang="en-US" b="1" dirty="0" smtClean="0">
                <a:solidFill>
                  <a:schemeClr val="accent1"/>
                </a:solidFill>
              </a:rPr>
              <a:t>鲁科版</a:t>
            </a:r>
            <a:r>
              <a:rPr lang="zh-CN" altLang="en-US" b="1" dirty="0" smtClean="0">
                <a:solidFill>
                  <a:schemeClr val="accent1"/>
                </a:solidFill>
              </a:rPr>
              <a:t>必修第二册</a:t>
            </a:r>
            <a:endParaRPr lang="zh-CN" altLang="en-US" b="1" dirty="0">
              <a:solidFill>
                <a:schemeClr val="accent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3840" y="1052830"/>
            <a:ext cx="11527790" cy="3415030"/>
          </a:xfrm>
          <a:prstGeom prst="rect">
            <a:avLst/>
          </a:prstGeom>
          <a:noFill/>
        </p:spPr>
        <p:txBody>
          <a:bodyPr wrap="square" rtlCol="0">
            <a:spAutoFit/>
          </a:bodyPr>
          <a:p>
            <a:r>
              <a:rPr lang="zh-CN" altLang="en-US" sz="3600" b="1"/>
              <a:t>二、情景引入</a:t>
            </a:r>
            <a:endParaRPr lang="zh-CN" altLang="en-US" sz="3600" b="1"/>
          </a:p>
          <a:p>
            <a:r>
              <a:rPr lang="zh-CN" altLang="en-US" sz="3600" b="1" dirty="0" smtClean="0">
                <a:latin typeface="微软雅黑" panose="020B0503020204020204" charset="-122"/>
                <a:ea typeface="微软雅黑" panose="020B0503020204020204" charset="-122"/>
                <a:sym typeface="+mn-ea"/>
              </a:rPr>
              <a:t>       </a:t>
            </a:r>
            <a:r>
              <a:rPr lang="zh-CN" altLang="en-US" sz="3600" b="1" dirty="0" smtClean="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到</a:t>
            </a:r>
            <a:r>
              <a:rPr lang="zh-CN" altLang="en-US" sz="3600" b="1" dirty="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目前为止，已经发现的元素只有一百多种，而这些元素组成的物质却有数千万种，那么为数不多的元素的原子是通过什么作用形成种类繁多的物质的呢？</a:t>
            </a:r>
            <a:r>
              <a:rPr lang="zh-CN" altLang="zh-CN" sz="3600" b="1" dirty="0" smtClean="0">
                <a:solidFill>
                  <a:schemeClr val="tx1"/>
                </a:solidFill>
                <a:effectLst>
                  <a:outerShdw blurRad="38100" dist="38100" dir="2700000" algn="tl">
                    <a:srgbClr val="000000">
                      <a:alpha val="43137"/>
                    </a:srgbClr>
                  </a:outerShdw>
                </a:effectLst>
                <a:sym typeface="+mn-ea"/>
              </a:rPr>
              <a:t>物质中原子为什么总是按照一定数目相结合？人类对构成物质的微粒之间的结合方式也再不断的进行探索。</a:t>
            </a:r>
            <a:endParaRPr lang="zh-CN" altLang="zh-CN" sz="3600" b="1" dirty="0" smtClean="0">
              <a:solidFill>
                <a:schemeClr val="tx1"/>
              </a:solidFill>
              <a:effectLst>
                <a:outerShdw blurRad="38100" dist="38100" dir="2700000" algn="tl">
                  <a:srgbClr val="000000">
                    <a:alpha val="43137"/>
                  </a:srgbClr>
                </a:outerShdw>
              </a:effectLst>
              <a:sym typeface="+mn-ea"/>
            </a:endParaRPr>
          </a:p>
        </p:txBody>
      </p:sp>
      <p:pic>
        <p:nvPicPr>
          <p:cNvPr id="3" name="图片 2"/>
          <p:cNvPicPr>
            <a:picLocks noChangeAspect="1"/>
          </p:cNvPicPr>
          <p:nvPr/>
        </p:nvPicPr>
        <p:blipFill>
          <a:blip r:embed="rId1"/>
          <a:stretch>
            <a:fillRect/>
          </a:stretch>
        </p:blipFill>
        <p:spPr>
          <a:xfrm>
            <a:off x="10197465" y="5014595"/>
            <a:ext cx="1759585" cy="17475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flipV="1">
            <a:off x="914400" y="11430"/>
            <a:ext cx="10363200" cy="644525"/>
          </a:xfrm>
        </p:spPr>
        <p:txBody>
          <a:bodyPr>
            <a:normAutofit fontScale="90000"/>
          </a:bodyPr>
          <a:p>
            <a:pPr algn="l"/>
            <a:br>
              <a:rPr lang="zh-CN" altLang="en-US"/>
            </a:br>
            <a:br>
              <a:rPr lang="zh-CN" altLang="en-US" b="1" dirty="0">
                <a:solidFill>
                  <a:srgbClr val="0000DE"/>
                </a:solidFill>
                <a:latin typeface="Arial" panose="020B0604020202020204" pitchFamily="34" charset="0"/>
                <a:ea typeface="楷体_GB2312" panose="02010609030101010101" pitchFamily="49" charset="-122"/>
              </a:rPr>
            </a:br>
            <a:endParaRPr lang="zh-CN" altLang="en-US"/>
          </a:p>
        </p:txBody>
      </p:sp>
      <p:sp>
        <p:nvSpPr>
          <p:cNvPr id="3" name="文本框 2"/>
          <p:cNvSpPr txBox="1"/>
          <p:nvPr/>
        </p:nvSpPr>
        <p:spPr>
          <a:xfrm>
            <a:off x="208915" y="859790"/>
            <a:ext cx="11947525" cy="2861310"/>
          </a:xfrm>
          <a:prstGeom prst="rect">
            <a:avLst/>
          </a:prstGeom>
          <a:noFill/>
        </p:spPr>
        <p:txBody>
          <a:bodyPr wrap="square" rtlCol="0">
            <a:spAutoFit/>
          </a:bodyPr>
          <a:p>
            <a:r>
              <a:rPr lang="zh-CN" altLang="en-US" sz="3600" b="1"/>
              <a:t>三、联想</a:t>
            </a:r>
            <a:r>
              <a:rPr lang="en-US" altLang="zh-CN" sz="3600" b="1"/>
              <a:t>·</a:t>
            </a:r>
            <a:r>
              <a:rPr lang="zh-CN" altLang="en-US" sz="3600" b="1"/>
              <a:t>质疑</a:t>
            </a:r>
            <a:endParaRPr lang="zh-CN" altLang="en-US" sz="3600" b="1"/>
          </a:p>
          <a:p>
            <a:r>
              <a:rPr lang="zh-CN" altLang="en-US" sz="3600" b="1"/>
              <a:t>        人类对构成物质的微粒之间的结合方式的认识源远流长。以下是历史上三位化学家对微粒间结合方式的认识。根据他们的观点，你认为氯原子是如何形成氯分子的？钠离子和氯离子是怎样形成的，又是如何结合成氯化钠的？</a:t>
            </a:r>
            <a:endParaRPr lang="zh-CN" altLang="en-US" sz="3600" b="1"/>
          </a:p>
        </p:txBody>
      </p:sp>
      <p:pic>
        <p:nvPicPr>
          <p:cNvPr id="8" name="Picture 2" descr="D:\我的文档与桌面\桌面\837807875_1531834935.jpg"/>
          <p:cNvPicPr>
            <a:picLocks noChangeAspect="1" noChangeArrowheads="1"/>
          </p:cNvPicPr>
          <p:nvPr/>
        </p:nvPicPr>
        <p:blipFill>
          <a:blip r:embed="rId1" cstate="print"/>
          <a:srcRect l="50272" t="37054" r="36423" b="48414"/>
          <a:stretch>
            <a:fillRect/>
          </a:stretch>
        </p:blipFill>
        <p:spPr bwMode="auto">
          <a:xfrm>
            <a:off x="4413885" y="3910330"/>
            <a:ext cx="2305685" cy="2517775"/>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82550" y="469900"/>
            <a:ext cx="12152630" cy="66497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5885" y="599440"/>
            <a:ext cx="12000230" cy="3969385"/>
          </a:xfrm>
          <a:prstGeom prst="rect">
            <a:avLst/>
          </a:prstGeom>
          <a:noFill/>
        </p:spPr>
        <p:txBody>
          <a:bodyPr wrap="square" rtlCol="0">
            <a:spAutoFit/>
          </a:bodyPr>
          <a:p>
            <a:r>
              <a:rPr lang="zh-CN" altLang="en-US" sz="3600" b="1"/>
              <a:t>四、交流</a:t>
            </a:r>
            <a:r>
              <a:rPr lang="en-US" altLang="zh-CN" sz="3600" b="1"/>
              <a:t>·</a:t>
            </a:r>
            <a:r>
              <a:rPr lang="zh-CN" altLang="en-US" sz="3600" b="1"/>
              <a:t>研讨</a:t>
            </a:r>
            <a:endParaRPr lang="zh-CN" altLang="en-US" sz="3600" b="1"/>
          </a:p>
          <a:p>
            <a:pPr>
              <a:buNone/>
            </a:pPr>
            <a:r>
              <a:rPr lang="en-US" altLang="zh-CN" sz="3600" dirty="0" smtClean="0">
                <a:sym typeface="+mn-ea"/>
              </a:rPr>
              <a:t>1.</a:t>
            </a:r>
            <a:r>
              <a:rPr lang="zh-CN" altLang="zh-CN" sz="3600" dirty="0" smtClean="0">
                <a:sym typeface="+mn-ea"/>
              </a:rPr>
              <a:t>加热至</a:t>
            </a:r>
            <a:r>
              <a:rPr lang="en-US" altLang="zh-CN" sz="3600" dirty="0" smtClean="0">
                <a:sym typeface="+mn-ea"/>
              </a:rPr>
              <a:t>100</a:t>
            </a:r>
            <a:r>
              <a:rPr lang="zh-CN" altLang="zh-CN" sz="3600" dirty="0" smtClean="0">
                <a:sym typeface="+mn-ea"/>
              </a:rPr>
              <a:t>℃时，水会沸腾变成水蒸气。这一变化过程中，外界提供的能量的作用是什么？</a:t>
            </a:r>
            <a:endParaRPr lang="zh-CN" altLang="zh-CN" sz="3600" dirty="0" smtClean="0">
              <a:sym typeface="+mn-ea"/>
            </a:endParaRPr>
          </a:p>
          <a:p>
            <a:pPr>
              <a:buNone/>
            </a:pPr>
            <a:r>
              <a:rPr lang="en-US" altLang="zh-CN" sz="3600" b="1"/>
              <a:t>2.</a:t>
            </a:r>
            <a:r>
              <a:rPr lang="zh-CN" altLang="zh-CN" sz="3600" dirty="0" smtClean="0">
                <a:sym typeface="+mn-ea"/>
              </a:rPr>
              <a:t>加热至</a:t>
            </a:r>
            <a:r>
              <a:rPr lang="en-US" altLang="zh-CN" sz="3600" dirty="0" smtClean="0">
                <a:sym typeface="+mn-ea"/>
              </a:rPr>
              <a:t>2200</a:t>
            </a:r>
            <a:r>
              <a:rPr lang="zh-CN" altLang="zh-CN" sz="3600" dirty="0" smtClean="0">
                <a:sym typeface="+mn-ea"/>
              </a:rPr>
              <a:t>℃以上时，水会分解。在这一过程中，外界提供的能量的作用是什么？</a:t>
            </a:r>
            <a:endParaRPr lang="zh-CN" altLang="zh-CN" sz="3600" dirty="0" smtClean="0">
              <a:sym typeface="+mn-ea"/>
            </a:endParaRPr>
          </a:p>
          <a:p>
            <a:pPr>
              <a:buNone/>
            </a:pPr>
            <a:r>
              <a:rPr lang="en-US" altLang="zh-CN" sz="3600" b="1"/>
              <a:t>3.</a:t>
            </a:r>
            <a:r>
              <a:rPr lang="zh-CN" altLang="zh-CN" sz="3600" dirty="0" smtClean="0">
                <a:sym typeface="+mn-ea"/>
              </a:rPr>
              <a:t>为什么使水分解需要加热到</a:t>
            </a:r>
            <a:r>
              <a:rPr lang="en-US" altLang="zh-CN" sz="3600" dirty="0" smtClean="0">
                <a:sym typeface="+mn-ea"/>
              </a:rPr>
              <a:t>2200</a:t>
            </a:r>
            <a:r>
              <a:rPr lang="zh-CN" altLang="zh-CN" sz="3600" dirty="0" smtClean="0">
                <a:sym typeface="+mn-ea"/>
              </a:rPr>
              <a:t>℃以上，而使水沸腾只需要加热到</a:t>
            </a:r>
            <a:r>
              <a:rPr lang="en-US" altLang="zh-CN" sz="3600" dirty="0" smtClean="0">
                <a:sym typeface="+mn-ea"/>
              </a:rPr>
              <a:t>100</a:t>
            </a:r>
            <a:r>
              <a:rPr lang="zh-CN" altLang="zh-CN" sz="3600" dirty="0" smtClean="0">
                <a:sym typeface="+mn-ea"/>
              </a:rPr>
              <a:t>℃？</a:t>
            </a:r>
            <a:endParaRPr lang="en-US" altLang="zh-CN" sz="3600" b="1"/>
          </a:p>
        </p:txBody>
      </p:sp>
      <p:pic>
        <p:nvPicPr>
          <p:cNvPr id="9" name="Picture 2" descr="D:\我的文档与桌面\桌面\837807875_1531834935.jpg"/>
          <p:cNvPicPr>
            <a:picLocks noChangeAspect="1" noChangeArrowheads="1"/>
          </p:cNvPicPr>
          <p:nvPr/>
        </p:nvPicPr>
        <p:blipFill>
          <a:blip r:embed="rId1" cstate="print"/>
          <a:srcRect l="1761" t="61616" r="80431" b="16687"/>
          <a:stretch>
            <a:fillRect/>
          </a:stretch>
        </p:blipFill>
        <p:spPr bwMode="auto">
          <a:xfrm>
            <a:off x="6959600" y="4268470"/>
            <a:ext cx="1981200" cy="2413635"/>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4925" y="788035"/>
            <a:ext cx="12192000" cy="5631180"/>
          </a:xfrm>
          <a:prstGeom prst="rect">
            <a:avLst/>
          </a:prstGeom>
          <a:noFill/>
        </p:spPr>
        <p:txBody>
          <a:bodyPr wrap="square" rtlCol="0">
            <a:spAutoFit/>
          </a:bodyPr>
          <a:p>
            <a:r>
              <a:rPr lang="zh-CN" altLang="en-US" sz="3600" b="1"/>
              <a:t>小结：</a:t>
            </a:r>
            <a:endParaRPr lang="zh-CN" altLang="en-US" sz="3600" b="1"/>
          </a:p>
          <a:p>
            <a:r>
              <a:rPr lang="en-US" altLang="zh-CN" sz="3600" b="1"/>
              <a:t>1.</a:t>
            </a:r>
            <a:r>
              <a:rPr lang="zh-CN" altLang="zh-CN" sz="3600" b="1" dirty="0" smtClean="0">
                <a:solidFill>
                  <a:schemeClr val="tx1"/>
                </a:solidFill>
                <a:effectLst>
                  <a:outerShdw blurRad="38100" dist="19050" dir="2700000" algn="tl" rotWithShape="0">
                    <a:schemeClr val="dk1">
                      <a:alpha val="40000"/>
                    </a:schemeClr>
                  </a:outerShdw>
                </a:effectLst>
                <a:sym typeface="+mn-ea"/>
              </a:rPr>
              <a:t>水分子之间存在相互作用，加热提供能量用来破坏水分子之间的</a:t>
            </a:r>
            <a:r>
              <a:rPr lang="zh-CN" altLang="en-US" sz="3600" b="1" dirty="0" smtClean="0">
                <a:solidFill>
                  <a:schemeClr val="tx1"/>
                </a:solidFill>
                <a:effectLst>
                  <a:outerShdw blurRad="38100" dist="19050" dir="2700000" algn="tl" rotWithShape="0">
                    <a:schemeClr val="dk1">
                      <a:alpha val="40000"/>
                    </a:schemeClr>
                  </a:outerShdw>
                </a:effectLst>
                <a:sym typeface="+mn-ea"/>
              </a:rPr>
              <a:t>作用</a:t>
            </a:r>
            <a:r>
              <a:rPr lang="zh-CN" altLang="zh-CN" sz="3600" b="1" dirty="0" smtClean="0">
                <a:solidFill>
                  <a:schemeClr val="tx1"/>
                </a:solidFill>
                <a:effectLst>
                  <a:outerShdw blurRad="38100" dist="19050" dir="2700000" algn="tl" rotWithShape="0">
                    <a:schemeClr val="dk1">
                      <a:alpha val="40000"/>
                    </a:schemeClr>
                  </a:outerShdw>
                </a:effectLst>
                <a:sym typeface="+mn-ea"/>
              </a:rPr>
              <a:t>力。</a:t>
            </a:r>
            <a:endParaRPr lang="zh-CN" altLang="zh-CN" sz="3600" b="1" dirty="0" smtClean="0">
              <a:solidFill>
                <a:schemeClr val="tx1"/>
              </a:solidFill>
              <a:effectLst>
                <a:outerShdw blurRad="38100" dist="19050" dir="2700000" algn="tl" rotWithShape="0">
                  <a:schemeClr val="dk1">
                    <a:alpha val="40000"/>
                  </a:schemeClr>
                </a:outerShdw>
              </a:effectLst>
              <a:sym typeface="+mn-ea"/>
            </a:endParaRPr>
          </a:p>
          <a:p>
            <a:endParaRPr lang="zh-CN" altLang="zh-CN" sz="3600" b="1" dirty="0" smtClean="0">
              <a:solidFill>
                <a:schemeClr val="tx1"/>
              </a:solidFill>
              <a:effectLst>
                <a:outerShdw blurRad="38100" dist="19050" dir="2700000" algn="tl" rotWithShape="0">
                  <a:schemeClr val="dk1">
                    <a:alpha val="40000"/>
                  </a:schemeClr>
                </a:outerShdw>
              </a:effectLst>
              <a:sym typeface="+mn-ea"/>
            </a:endParaRPr>
          </a:p>
          <a:p>
            <a:r>
              <a:rPr lang="en-US" altLang="zh-CN" sz="3600" b="1" dirty="0" smtClean="0">
                <a:solidFill>
                  <a:schemeClr val="tx1"/>
                </a:solidFill>
                <a:effectLst>
                  <a:outerShdw blurRad="38100" dist="19050" dir="2700000" algn="tl" rotWithShape="0">
                    <a:schemeClr val="dk1">
                      <a:alpha val="40000"/>
                    </a:schemeClr>
                  </a:outerShdw>
                </a:effectLst>
                <a:sym typeface="+mn-ea"/>
              </a:rPr>
              <a:t>2.</a:t>
            </a:r>
            <a:r>
              <a:rPr lang="zh-CN" altLang="zh-CN" sz="3600" b="1" dirty="0" smtClean="0">
                <a:solidFill>
                  <a:schemeClr val="tx1"/>
                </a:solidFill>
                <a:effectLst>
                  <a:outerShdw blurRad="38100" dist="19050" dir="2700000" algn="tl" rotWithShape="0">
                    <a:schemeClr val="dk1">
                      <a:alpha val="40000"/>
                    </a:schemeClr>
                  </a:outerShdw>
                </a:effectLst>
                <a:sym typeface="+mn-ea"/>
              </a:rPr>
              <a:t>水分子内</a:t>
            </a:r>
            <a:r>
              <a:rPr lang="en-US" altLang="zh-CN" sz="3600" b="1" dirty="0" smtClean="0">
                <a:solidFill>
                  <a:schemeClr val="tx1"/>
                </a:solidFill>
                <a:effectLst>
                  <a:outerShdw blurRad="38100" dist="19050" dir="2700000" algn="tl" rotWithShape="0">
                    <a:schemeClr val="dk1">
                      <a:alpha val="40000"/>
                    </a:schemeClr>
                  </a:outerShdw>
                </a:effectLst>
                <a:sym typeface="+mn-ea"/>
              </a:rPr>
              <a:t>H</a:t>
            </a:r>
            <a:r>
              <a:rPr lang="zh-CN" altLang="zh-CN" sz="3600" b="1" dirty="0" smtClean="0">
                <a:solidFill>
                  <a:schemeClr val="tx1"/>
                </a:solidFill>
                <a:effectLst>
                  <a:outerShdw blurRad="38100" dist="19050" dir="2700000" algn="tl" rotWithShape="0">
                    <a:schemeClr val="dk1">
                      <a:alpha val="40000"/>
                    </a:schemeClr>
                  </a:outerShdw>
                </a:effectLst>
                <a:sym typeface="+mn-ea"/>
              </a:rPr>
              <a:t>和</a:t>
            </a:r>
            <a:r>
              <a:rPr lang="en-US" altLang="zh-CN" sz="3600" b="1" dirty="0" smtClean="0">
                <a:solidFill>
                  <a:schemeClr val="tx1"/>
                </a:solidFill>
                <a:effectLst>
                  <a:outerShdw blurRad="38100" dist="19050" dir="2700000" algn="tl" rotWithShape="0">
                    <a:schemeClr val="dk1">
                      <a:alpha val="40000"/>
                    </a:schemeClr>
                  </a:outerShdw>
                </a:effectLst>
                <a:sym typeface="+mn-ea"/>
              </a:rPr>
              <a:t>O</a:t>
            </a:r>
            <a:r>
              <a:rPr lang="zh-CN" altLang="zh-CN" sz="3600" b="1" dirty="0" smtClean="0">
                <a:solidFill>
                  <a:schemeClr val="tx1"/>
                </a:solidFill>
                <a:effectLst>
                  <a:outerShdw blurRad="38100" dist="19050" dir="2700000" algn="tl" rotWithShape="0">
                    <a:schemeClr val="dk1">
                      <a:alpha val="40000"/>
                    </a:schemeClr>
                  </a:outerShdw>
                </a:effectLst>
                <a:sym typeface="+mn-ea"/>
              </a:rPr>
              <a:t>之间也存在相互作用，加热提供能量用来破坏这种作用力使水分解。</a:t>
            </a:r>
            <a:endParaRPr lang="zh-CN" altLang="zh-CN" sz="3600" b="1" dirty="0" smtClean="0">
              <a:solidFill>
                <a:schemeClr val="tx1"/>
              </a:solidFill>
              <a:effectLst>
                <a:outerShdw blurRad="38100" dist="19050" dir="2700000" algn="tl" rotWithShape="0">
                  <a:schemeClr val="dk1">
                    <a:alpha val="40000"/>
                  </a:schemeClr>
                </a:outerShdw>
              </a:effectLst>
              <a:sym typeface="+mn-ea"/>
            </a:endParaRPr>
          </a:p>
          <a:p>
            <a:endParaRPr lang="zh-CN" altLang="zh-CN" sz="3600" b="1" dirty="0" smtClean="0">
              <a:solidFill>
                <a:schemeClr val="tx1"/>
              </a:solidFill>
              <a:effectLst>
                <a:outerShdw blurRad="38100" dist="19050" dir="2700000" algn="tl" rotWithShape="0">
                  <a:schemeClr val="dk1">
                    <a:alpha val="40000"/>
                  </a:schemeClr>
                </a:outerShdw>
              </a:effectLst>
              <a:sym typeface="+mn-ea"/>
            </a:endParaRPr>
          </a:p>
          <a:p>
            <a:r>
              <a:rPr lang="en-US" altLang="zh-CN" sz="3600" b="1" dirty="0" smtClean="0">
                <a:solidFill>
                  <a:schemeClr val="tx1"/>
                </a:solidFill>
                <a:effectLst>
                  <a:outerShdw blurRad="38100" dist="19050" dir="2700000" algn="tl" rotWithShape="0">
                    <a:schemeClr val="dk1">
                      <a:alpha val="40000"/>
                    </a:schemeClr>
                  </a:outerShdw>
                </a:effectLst>
                <a:sym typeface="+mn-ea"/>
              </a:rPr>
              <a:t>3.</a:t>
            </a:r>
            <a:r>
              <a:rPr lang="zh-CN" altLang="zh-CN" sz="3600" b="1" dirty="0" smtClean="0">
                <a:solidFill>
                  <a:schemeClr val="tx1"/>
                </a:solidFill>
                <a:effectLst>
                  <a:outerShdw blurRad="38100" dist="19050" dir="2700000" algn="tl" rotWithShape="0">
                    <a:schemeClr val="dk1">
                      <a:alpha val="40000"/>
                    </a:schemeClr>
                  </a:outerShdw>
                </a:effectLst>
                <a:sym typeface="+mn-ea"/>
              </a:rPr>
              <a:t>水分子内</a:t>
            </a:r>
            <a:r>
              <a:rPr lang="en-US" altLang="zh-CN" sz="3600" b="1" dirty="0" smtClean="0">
                <a:solidFill>
                  <a:schemeClr val="tx1"/>
                </a:solidFill>
                <a:effectLst>
                  <a:outerShdw blurRad="38100" dist="19050" dir="2700000" algn="tl" rotWithShape="0">
                    <a:schemeClr val="dk1">
                      <a:alpha val="40000"/>
                    </a:schemeClr>
                  </a:outerShdw>
                </a:effectLst>
                <a:sym typeface="+mn-ea"/>
              </a:rPr>
              <a:t>H</a:t>
            </a:r>
            <a:r>
              <a:rPr lang="zh-CN" altLang="zh-CN" sz="3600" b="1" dirty="0" smtClean="0">
                <a:solidFill>
                  <a:schemeClr val="tx1"/>
                </a:solidFill>
                <a:effectLst>
                  <a:outerShdw blurRad="38100" dist="19050" dir="2700000" algn="tl" rotWithShape="0">
                    <a:schemeClr val="dk1">
                      <a:alpha val="40000"/>
                    </a:schemeClr>
                  </a:outerShdw>
                </a:effectLst>
                <a:sym typeface="+mn-ea"/>
              </a:rPr>
              <a:t>和</a:t>
            </a:r>
            <a:r>
              <a:rPr lang="en-US" altLang="zh-CN" sz="3600" b="1" dirty="0" smtClean="0">
                <a:solidFill>
                  <a:schemeClr val="tx1"/>
                </a:solidFill>
                <a:effectLst>
                  <a:outerShdw blurRad="38100" dist="19050" dir="2700000" algn="tl" rotWithShape="0">
                    <a:schemeClr val="dk1">
                      <a:alpha val="40000"/>
                    </a:schemeClr>
                  </a:outerShdw>
                </a:effectLst>
                <a:sym typeface="+mn-ea"/>
              </a:rPr>
              <a:t>O</a:t>
            </a:r>
            <a:r>
              <a:rPr lang="zh-CN" altLang="zh-CN" sz="3600" b="1" dirty="0" smtClean="0">
                <a:solidFill>
                  <a:schemeClr val="tx1"/>
                </a:solidFill>
                <a:effectLst>
                  <a:outerShdw blurRad="38100" dist="19050" dir="2700000" algn="tl" rotWithShape="0">
                    <a:schemeClr val="dk1">
                      <a:alpha val="40000"/>
                    </a:schemeClr>
                  </a:outerShdw>
                </a:effectLst>
                <a:sym typeface="+mn-ea"/>
              </a:rPr>
              <a:t>之间的作用力，远远大于水分子之间的作用力。这种作用力称为化学键。</a:t>
            </a:r>
            <a:endParaRPr lang="zh-CN" altLang="en-US" sz="3600" b="1" dirty="0">
              <a:solidFill>
                <a:schemeClr val="tx1"/>
              </a:solidFill>
              <a:effectLst>
                <a:outerShdw blurRad="38100" dist="19050" dir="2700000" algn="tl" rotWithShape="0">
                  <a:schemeClr val="dk1">
                    <a:alpha val="40000"/>
                  </a:schemeClr>
                </a:outerShdw>
              </a:effectLst>
            </a:endParaRPr>
          </a:p>
          <a:p>
            <a:endParaRPr lang="zh-CN" altLang="en-US" sz="3600" b="1" dirty="0" smtClean="0">
              <a:solidFill>
                <a:schemeClr val="tx1"/>
              </a:solidFill>
              <a:effectLst>
                <a:outerShdw blurRad="38100" dist="19050" dir="2700000" algn="tl" rotWithShape="0">
                  <a:schemeClr val="dk1">
                    <a:alpha val="40000"/>
                  </a:schemeClr>
                </a:outerShdw>
              </a:effectLst>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77165" y="859155"/>
            <a:ext cx="11925935" cy="6739255"/>
          </a:xfrm>
          <a:prstGeom prst="rect">
            <a:avLst/>
          </a:prstGeom>
          <a:noFill/>
        </p:spPr>
        <p:txBody>
          <a:bodyPr wrap="square" rtlCol="0">
            <a:spAutoFit/>
          </a:bodyPr>
          <a:p>
            <a:r>
              <a:rPr lang="zh-CN" altLang="en-US" sz="3600" b="1"/>
              <a:t>五、化学键</a:t>
            </a:r>
            <a:endParaRPr lang="zh-CN" altLang="en-US" sz="3600" b="1"/>
          </a:p>
          <a:p>
            <a:r>
              <a:rPr lang="en-US" altLang="zh-CN" sz="3600" b="1"/>
              <a:t>1.</a:t>
            </a:r>
            <a:r>
              <a:rPr lang="zh-CN" altLang="en-US" sz="3600" b="1"/>
              <a:t>什么是化学键？</a:t>
            </a:r>
            <a:endParaRPr lang="zh-CN" altLang="en-US" sz="3600" b="1"/>
          </a:p>
          <a:p>
            <a:r>
              <a:rPr lang="zh-CN" altLang="zh-CN" sz="3600" b="1" dirty="0" smtClean="0">
                <a:solidFill>
                  <a:srgbClr val="FF0000"/>
                </a:solidFill>
                <a:sym typeface="+mn-ea"/>
              </a:rPr>
              <a:t>相邻原子之间的强相互作用称为化学键</a:t>
            </a:r>
            <a:endParaRPr lang="zh-CN" altLang="zh-CN" sz="3600" b="1" dirty="0" smtClean="0">
              <a:solidFill>
                <a:srgbClr val="FF0000"/>
              </a:solidFill>
            </a:endParaRPr>
          </a:p>
          <a:p>
            <a:r>
              <a:rPr lang="en-US" altLang="zh-CN" sz="3600" b="1" dirty="0" smtClean="0">
                <a:solidFill>
                  <a:schemeClr val="tx1"/>
                </a:solidFill>
                <a:effectLst>
                  <a:outerShdw blurRad="38100" dist="19050" dir="2700000" algn="tl" rotWithShape="0">
                    <a:schemeClr val="dk1">
                      <a:alpha val="40000"/>
                    </a:schemeClr>
                  </a:outerShdw>
                </a:effectLst>
              </a:rPr>
              <a:t>2.</a:t>
            </a:r>
            <a:r>
              <a:rPr lang="zh-CN" altLang="en-US" sz="3600" b="1" dirty="0" smtClean="0">
                <a:solidFill>
                  <a:schemeClr val="tx1"/>
                </a:solidFill>
                <a:effectLst>
                  <a:outerShdw blurRad="38100" dist="19050" dir="2700000" algn="tl" rotWithShape="0">
                    <a:schemeClr val="dk1">
                      <a:alpha val="40000"/>
                    </a:schemeClr>
                  </a:outerShdw>
                </a:effectLst>
              </a:rPr>
              <a:t>注意</a:t>
            </a:r>
            <a:endParaRPr lang="zh-CN" altLang="en-US" sz="3600" b="1" dirty="0" smtClean="0">
              <a:solidFill>
                <a:schemeClr val="tx1"/>
              </a:solidFill>
              <a:effectLst>
                <a:outerShdw blurRad="38100" dist="19050" dir="2700000" algn="tl" rotWithShape="0">
                  <a:schemeClr val="dk1">
                    <a:alpha val="40000"/>
                  </a:schemeClr>
                </a:outerShdw>
              </a:effectLst>
            </a:endParaRPr>
          </a:p>
          <a:p>
            <a:pPr marL="0">
              <a:spcBef>
                <a:spcPts val="0"/>
              </a:spcBef>
              <a:buNone/>
            </a:pPr>
            <a:r>
              <a:rPr lang="zh-CN" altLang="zh-CN" sz="3600" dirty="0" smtClean="0">
                <a:sym typeface="+mn-ea"/>
              </a:rPr>
              <a:t>（</a:t>
            </a:r>
            <a:r>
              <a:rPr lang="en-US" altLang="zh-CN" sz="3600" b="1" dirty="0" smtClean="0">
                <a:solidFill>
                  <a:schemeClr val="tx1"/>
                </a:solidFill>
                <a:effectLst>
                  <a:outerShdw blurRad="38100" dist="19050" dir="2700000" algn="tl" rotWithShape="0">
                    <a:schemeClr val="dk1">
                      <a:alpha val="40000"/>
                    </a:schemeClr>
                  </a:outerShdw>
                </a:effectLst>
                <a:sym typeface="+mn-ea"/>
              </a:rPr>
              <a:t>1</a:t>
            </a:r>
            <a:r>
              <a:rPr lang="zh-CN" altLang="zh-CN" sz="3600" b="1" dirty="0" smtClean="0">
                <a:solidFill>
                  <a:schemeClr val="tx1"/>
                </a:solidFill>
                <a:effectLst>
                  <a:outerShdw blurRad="38100" dist="19050" dir="2700000" algn="tl" rotWithShape="0">
                    <a:schemeClr val="dk1">
                      <a:alpha val="40000"/>
                    </a:schemeClr>
                  </a:outerShdw>
                </a:effectLst>
                <a:sym typeface="+mn-ea"/>
              </a:rPr>
              <a:t>）首先必须相邻。不相邻一般就不强烈 </a:t>
            </a:r>
            <a:endParaRPr lang="en-US" altLang="zh-CN" sz="3600" b="1" dirty="0" smtClean="0">
              <a:solidFill>
                <a:schemeClr val="tx1"/>
              </a:solidFill>
              <a:effectLst>
                <a:outerShdw blurRad="38100" dist="19050" dir="2700000" algn="tl" rotWithShape="0">
                  <a:schemeClr val="dk1">
                    <a:alpha val="40000"/>
                  </a:schemeClr>
                </a:outerShdw>
              </a:effectLst>
            </a:endParaRPr>
          </a:p>
          <a:p>
            <a:pPr marL="0">
              <a:spcBef>
                <a:spcPts val="0"/>
              </a:spcBef>
              <a:buNone/>
            </a:pPr>
            <a:endParaRPr lang="zh-CN" altLang="zh-CN" sz="3600" b="1" dirty="0" smtClean="0">
              <a:solidFill>
                <a:schemeClr val="tx1"/>
              </a:solidFill>
              <a:effectLst>
                <a:outerShdw blurRad="38100" dist="19050" dir="2700000" algn="tl" rotWithShape="0">
                  <a:schemeClr val="dk1">
                    <a:alpha val="40000"/>
                  </a:schemeClr>
                </a:outerShdw>
              </a:effectLst>
            </a:endParaRPr>
          </a:p>
          <a:p>
            <a:pPr marL="0">
              <a:spcBef>
                <a:spcPts val="0"/>
              </a:spcBef>
              <a:buNone/>
            </a:pPr>
            <a:r>
              <a:rPr lang="zh-CN" altLang="zh-CN" sz="3600" b="1" dirty="0" smtClean="0">
                <a:solidFill>
                  <a:schemeClr val="tx1"/>
                </a:solidFill>
                <a:effectLst>
                  <a:outerShdw blurRad="38100" dist="19050" dir="2700000" algn="tl" rotWithShape="0">
                    <a:schemeClr val="dk1">
                      <a:alpha val="40000"/>
                    </a:schemeClr>
                  </a:outerShdw>
                </a:effectLst>
                <a:sym typeface="+mn-ea"/>
              </a:rPr>
              <a:t>（</a:t>
            </a:r>
            <a:r>
              <a:rPr lang="en-US" altLang="zh-CN" sz="3600" b="1" dirty="0" smtClean="0">
                <a:solidFill>
                  <a:schemeClr val="tx1"/>
                </a:solidFill>
                <a:effectLst>
                  <a:outerShdw blurRad="38100" dist="19050" dir="2700000" algn="tl" rotWithShape="0">
                    <a:schemeClr val="dk1">
                      <a:alpha val="40000"/>
                    </a:schemeClr>
                  </a:outerShdw>
                </a:effectLst>
                <a:sym typeface="+mn-ea"/>
              </a:rPr>
              <a:t>2</a:t>
            </a:r>
            <a:r>
              <a:rPr lang="zh-CN" altLang="zh-CN" sz="3600" b="1" dirty="0" smtClean="0">
                <a:solidFill>
                  <a:schemeClr val="tx1"/>
                </a:solidFill>
                <a:effectLst>
                  <a:outerShdw blurRad="38100" dist="19050" dir="2700000" algn="tl" rotWithShape="0">
                    <a:schemeClr val="dk1">
                      <a:alpha val="40000"/>
                    </a:schemeClr>
                  </a:outerShdw>
                </a:effectLst>
                <a:sym typeface="+mn-ea"/>
              </a:rPr>
              <a:t>）只相邻但不强烈，也不叫化学键 </a:t>
            </a:r>
            <a:endParaRPr lang="en-US" altLang="zh-CN" sz="3600" b="1" dirty="0" smtClean="0">
              <a:solidFill>
                <a:schemeClr val="tx1"/>
              </a:solidFill>
              <a:effectLst>
                <a:outerShdw blurRad="38100" dist="19050" dir="2700000" algn="tl" rotWithShape="0">
                  <a:schemeClr val="dk1">
                    <a:alpha val="40000"/>
                  </a:schemeClr>
                </a:outerShdw>
              </a:effectLst>
            </a:endParaRPr>
          </a:p>
          <a:p>
            <a:pPr marL="0">
              <a:spcBef>
                <a:spcPts val="0"/>
              </a:spcBef>
              <a:buNone/>
            </a:pPr>
            <a:endParaRPr lang="zh-CN" altLang="zh-CN" sz="3600" b="1" dirty="0" smtClean="0">
              <a:solidFill>
                <a:schemeClr val="tx1"/>
              </a:solidFill>
              <a:effectLst>
                <a:outerShdw blurRad="38100" dist="19050" dir="2700000" algn="tl" rotWithShape="0">
                  <a:schemeClr val="dk1">
                    <a:alpha val="40000"/>
                  </a:schemeClr>
                </a:outerShdw>
              </a:effectLst>
            </a:endParaRPr>
          </a:p>
          <a:p>
            <a:pPr marL="0">
              <a:spcBef>
                <a:spcPts val="0"/>
              </a:spcBef>
              <a:buNone/>
            </a:pPr>
            <a:r>
              <a:rPr lang="zh-CN" altLang="zh-CN" sz="3600" b="1" dirty="0" smtClean="0">
                <a:solidFill>
                  <a:schemeClr val="tx1"/>
                </a:solidFill>
                <a:effectLst>
                  <a:outerShdw blurRad="38100" dist="19050" dir="2700000" algn="tl" rotWithShape="0">
                    <a:schemeClr val="dk1">
                      <a:alpha val="40000"/>
                    </a:schemeClr>
                  </a:outerShdw>
                </a:effectLst>
                <a:sym typeface="+mn-ea"/>
              </a:rPr>
              <a:t>（</a:t>
            </a:r>
            <a:r>
              <a:rPr lang="en-US" altLang="zh-CN" sz="3600" b="1" dirty="0" smtClean="0">
                <a:solidFill>
                  <a:schemeClr val="tx1"/>
                </a:solidFill>
                <a:effectLst>
                  <a:outerShdw blurRad="38100" dist="19050" dir="2700000" algn="tl" rotWithShape="0">
                    <a:schemeClr val="dk1">
                      <a:alpha val="40000"/>
                    </a:schemeClr>
                  </a:outerShdw>
                </a:effectLst>
                <a:sym typeface="+mn-ea"/>
              </a:rPr>
              <a:t>3</a:t>
            </a:r>
            <a:r>
              <a:rPr lang="zh-CN" altLang="zh-CN" sz="3600" b="1" dirty="0" smtClean="0">
                <a:solidFill>
                  <a:schemeClr val="tx1"/>
                </a:solidFill>
                <a:effectLst>
                  <a:outerShdw blurRad="38100" dist="19050" dir="2700000" algn="tl" rotWithShape="0">
                    <a:schemeClr val="dk1">
                      <a:alpha val="40000"/>
                    </a:schemeClr>
                  </a:outerShdw>
                </a:effectLst>
                <a:sym typeface="+mn-ea"/>
              </a:rPr>
              <a:t>）水分子之间的作用力不是化学键，</a:t>
            </a:r>
            <a:r>
              <a:rPr lang="zh-CN" altLang="en-US" sz="3600" b="1" dirty="0" smtClean="0">
                <a:solidFill>
                  <a:schemeClr val="tx1"/>
                </a:solidFill>
                <a:effectLst>
                  <a:outerShdw blurRad="38100" dist="19050" dir="2700000" algn="tl" rotWithShape="0">
                    <a:schemeClr val="dk1">
                      <a:alpha val="40000"/>
                    </a:schemeClr>
                  </a:outerShdw>
                </a:effectLst>
                <a:sym typeface="+mn-ea"/>
              </a:rPr>
              <a:t>其</a:t>
            </a:r>
            <a:r>
              <a:rPr lang="zh-CN" altLang="zh-CN" sz="3600" b="1" dirty="0" smtClean="0">
                <a:solidFill>
                  <a:schemeClr val="tx1"/>
                </a:solidFill>
                <a:effectLst>
                  <a:outerShdw blurRad="38100" dist="19050" dir="2700000" algn="tl" rotWithShape="0">
                    <a:schemeClr val="dk1">
                      <a:alpha val="40000"/>
                    </a:schemeClr>
                  </a:outerShdw>
                </a:effectLst>
                <a:sym typeface="+mn-ea"/>
              </a:rPr>
              <a:t>作用力比化学键弱。</a:t>
            </a:r>
            <a:endParaRPr lang="zh-CN" altLang="zh-CN" sz="3600" b="1" dirty="0" smtClean="0">
              <a:solidFill>
                <a:schemeClr val="tx1"/>
              </a:solidFill>
              <a:effectLst>
                <a:outerShdw blurRad="38100" dist="19050" dir="2700000" algn="tl" rotWithShape="0">
                  <a:schemeClr val="dk1">
                    <a:alpha val="40000"/>
                  </a:schemeClr>
                </a:outerShdw>
              </a:effectLst>
            </a:endParaRPr>
          </a:p>
          <a:p>
            <a:endParaRPr lang="zh-CN" altLang="en-US" sz="3600" dirty="0"/>
          </a:p>
          <a:p>
            <a:endParaRPr lang="zh-CN" altLang="en-US" sz="3600" b="1" dirty="0" smtClean="0">
              <a:solidFill>
                <a:schemeClr val="tx1"/>
              </a:solidFill>
              <a:effectLst>
                <a:outerShdw blurRad="38100" dist="19050" dir="2700000" algn="tl" rotWithShape="0">
                  <a:schemeClr val="dk1">
                    <a:alpha val="40000"/>
                  </a:scheme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77165" y="965200"/>
            <a:ext cx="11695430" cy="2306955"/>
          </a:xfrm>
          <a:prstGeom prst="rect">
            <a:avLst/>
          </a:prstGeom>
          <a:noFill/>
        </p:spPr>
        <p:txBody>
          <a:bodyPr wrap="square" rtlCol="0">
            <a:spAutoFit/>
          </a:bodyPr>
          <a:p>
            <a:pPr fontAlgn="auto">
              <a:lnSpc>
                <a:spcPct val="150000"/>
              </a:lnSpc>
            </a:pPr>
            <a:r>
              <a:rPr lang="zh-CN" altLang="en-US" sz="3600" b="1"/>
              <a:t>说化学键</a:t>
            </a:r>
            <a:endParaRPr lang="zh-CN" altLang="en-US" sz="3600" b="1"/>
          </a:p>
          <a:p>
            <a:pPr fontAlgn="auto">
              <a:lnSpc>
                <a:spcPct val="150000"/>
              </a:lnSpc>
            </a:pPr>
            <a:r>
              <a:rPr lang="zh-CN" altLang="en-US" sz="3600" b="1"/>
              <a:t>氢氢键     氯氯键   氧氧键   氢氯键   氢氧键   氮氢键</a:t>
            </a:r>
            <a:endParaRPr lang="zh-CN" altLang="en-US" sz="3600" b="1"/>
          </a:p>
          <a:p>
            <a:endParaRPr lang="zh-CN" altLang="en-US" sz="3600" b="1"/>
          </a:p>
        </p:txBody>
      </p:sp>
      <p:pic>
        <p:nvPicPr>
          <p:cNvPr id="4" name="Picture 2" descr="D:\我的文档与桌面\桌面\837807875_1531834935.jpg"/>
          <p:cNvPicPr>
            <a:picLocks noChangeAspect="1" noChangeArrowheads="1"/>
          </p:cNvPicPr>
          <p:nvPr/>
        </p:nvPicPr>
        <p:blipFill>
          <a:blip r:embed="rId1" cstate="print"/>
          <a:srcRect l="8925" t="37054" r="77770" b="46981"/>
          <a:stretch>
            <a:fillRect/>
          </a:stretch>
        </p:blipFill>
        <p:spPr bwMode="auto">
          <a:xfrm>
            <a:off x="355600" y="2957830"/>
            <a:ext cx="1235710" cy="1929130"/>
          </a:xfrm>
          <a:prstGeom prst="rect">
            <a:avLst/>
          </a:prstGeom>
          <a:noFill/>
        </p:spPr>
      </p:pic>
      <p:pic>
        <p:nvPicPr>
          <p:cNvPr id="8" name="Picture 2" descr="D:\我的文档与桌面\桌面\837807875_1531834935.jpg"/>
          <p:cNvPicPr>
            <a:picLocks noChangeAspect="1" noChangeArrowheads="1"/>
          </p:cNvPicPr>
          <p:nvPr/>
        </p:nvPicPr>
        <p:blipFill>
          <a:blip r:embed="rId1" cstate="print"/>
          <a:srcRect l="50272" t="37054" r="36423" b="48414"/>
          <a:stretch>
            <a:fillRect/>
          </a:stretch>
        </p:blipFill>
        <p:spPr bwMode="auto">
          <a:xfrm>
            <a:off x="2141220" y="2926715"/>
            <a:ext cx="1287780" cy="1928495"/>
          </a:xfrm>
          <a:prstGeom prst="rect">
            <a:avLst/>
          </a:prstGeom>
          <a:noFill/>
        </p:spPr>
      </p:pic>
      <p:pic>
        <p:nvPicPr>
          <p:cNvPr id="6" name="Picture 2" descr="D:\我的文档与桌面\桌面\837807875_1531834935.jpg"/>
          <p:cNvPicPr>
            <a:picLocks noChangeAspect="1" noChangeArrowheads="1"/>
          </p:cNvPicPr>
          <p:nvPr/>
        </p:nvPicPr>
        <p:blipFill>
          <a:blip r:embed="rId1" cstate="print"/>
          <a:srcRect l="69513" t="37054" r="16977" b="48823"/>
          <a:stretch>
            <a:fillRect/>
          </a:stretch>
        </p:blipFill>
        <p:spPr bwMode="auto">
          <a:xfrm>
            <a:off x="5583555" y="2988310"/>
            <a:ext cx="1296670" cy="1867535"/>
          </a:xfrm>
          <a:prstGeom prst="rect">
            <a:avLst/>
          </a:prstGeom>
          <a:noFill/>
        </p:spPr>
      </p:pic>
      <p:pic>
        <p:nvPicPr>
          <p:cNvPr id="7" name="Picture 2" descr="D:\我的文档与桌面\桌面\837807875_1531834935.jpg"/>
          <p:cNvPicPr>
            <a:picLocks noChangeAspect="1" noChangeArrowheads="1"/>
          </p:cNvPicPr>
          <p:nvPr/>
        </p:nvPicPr>
        <p:blipFill>
          <a:blip r:embed="rId1" cstate="print"/>
          <a:srcRect l="30213" t="37054" r="56073" b="48823"/>
          <a:stretch>
            <a:fillRect/>
          </a:stretch>
        </p:blipFill>
        <p:spPr bwMode="auto">
          <a:xfrm>
            <a:off x="3926840" y="2957830"/>
            <a:ext cx="1200150" cy="1866900"/>
          </a:xfrm>
          <a:prstGeom prst="rect">
            <a:avLst/>
          </a:prstGeom>
          <a:noFill/>
        </p:spPr>
      </p:pic>
      <p:pic>
        <p:nvPicPr>
          <p:cNvPr id="9" name="Picture 2" descr="D:\我的文档与桌面\桌面\837807875_1531834935.jpg"/>
          <p:cNvPicPr>
            <a:picLocks noChangeAspect="1" noChangeArrowheads="1"/>
          </p:cNvPicPr>
          <p:nvPr/>
        </p:nvPicPr>
        <p:blipFill>
          <a:blip r:embed="rId1" cstate="print"/>
          <a:srcRect l="1761" t="61616" r="80431" b="16687"/>
          <a:stretch>
            <a:fillRect/>
          </a:stretch>
        </p:blipFill>
        <p:spPr bwMode="auto">
          <a:xfrm>
            <a:off x="7252970" y="2926715"/>
            <a:ext cx="1330960" cy="1898650"/>
          </a:xfrm>
          <a:prstGeom prst="rect">
            <a:avLst/>
          </a:prstGeom>
          <a:noFill/>
        </p:spPr>
      </p:pic>
      <p:pic>
        <p:nvPicPr>
          <p:cNvPr id="11" name="Picture 2" descr="D:\我的文档与桌面\桌面\837807875_1531834935.jpg"/>
          <p:cNvPicPr>
            <a:picLocks noChangeAspect="1" noChangeArrowheads="1"/>
          </p:cNvPicPr>
          <p:nvPr/>
        </p:nvPicPr>
        <p:blipFill>
          <a:blip r:embed="rId1" cstate="print"/>
          <a:srcRect l="51910" t="64072" r="30896" b="16687"/>
          <a:stretch>
            <a:fillRect/>
          </a:stretch>
        </p:blipFill>
        <p:spPr bwMode="auto">
          <a:xfrm>
            <a:off x="8897620" y="2926715"/>
            <a:ext cx="1350010" cy="1898015"/>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TABLE_BEAUTIFY" val="smartTable{57d79c42-c5bd-4fc7-ba6e-745cacfabff0}"/>
</p:tagLst>
</file>

<file path=ppt/tags/tag2.xml><?xml version="1.0" encoding="utf-8"?>
<p:tagLst xmlns:p="http://schemas.openxmlformats.org/presentationml/2006/main">
  <p:tag name="KSO_WM_MEDIACOVER_FLAG" val="1"/>
  <p:tag name="KSO_WM_UNIT_MEDIACOVER_BTN_STATE" val="1"/>
  <p:tag name="KSO_WM_UNIT_MEDIACOVER_BTNRECT" val="8809*3754*665*665"/>
  <p:tag name="KSO_WM_UNIT_MEDIACOVER_STYLEID" val="1"/>
  <p:tag name="KSO_WM_UNIT_MEDIACOVER_TEXTSTATE" val="0"/>
  <p:tag name="KSO_WM_UNIT_MEDIACOVER_BTN_POS" val="c"/>
  <p:tag name="KSO_WM_UNIT_MEDIACOVER_BTN_STYLE" val="ee0bc779c1f3d7f3e90c96344320e69a"/>
  <p:tag name="KSO_WM_UNIT_MEDIACOVER_RGB" val="000000"/>
  <p:tag name="KSO_WM_UNIT_MEDIACOVER_TRANSPARENCY" val="0.5"/>
</p:tagLst>
</file>

<file path=ppt/tags/tag3.xml><?xml version="1.0" encoding="utf-8"?>
<p:tagLst xmlns:p="http://schemas.openxmlformats.org/presentationml/2006/main">
  <p:tag name="KSO_WM_UNIT_TABLE_BEAUTIFY" val="smartTable{095e89e0-72ff-4bae-aae9-0c76d8e39fc8}"/>
</p:tagLst>
</file>

<file path=ppt/tags/tag4.xml><?xml version="1.0" encoding="utf-8"?>
<p:tagLst xmlns:p="http://schemas.openxmlformats.org/presentationml/2006/main">
  <p:tag name="ISPRING_PRESENTATION_TITLE" val="毕业活动策划"/>
  <p:tag name="KSO_WM_DOC_GUID" val="{42bd8650-b790-4050-be52-eb8cba04ccd4}"/>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2489</Words>
  <Application>WPS 演示</Application>
  <PresentationFormat>宽屏</PresentationFormat>
  <Paragraphs>177</Paragraphs>
  <Slides>26</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26</vt:i4>
      </vt:variant>
    </vt:vector>
  </HeadingPairs>
  <TitlesOfParts>
    <vt:vector size="40" baseType="lpstr">
      <vt:lpstr>Arial</vt:lpstr>
      <vt:lpstr>宋体</vt:lpstr>
      <vt:lpstr>Wingdings</vt:lpstr>
      <vt:lpstr>字魂27号-布丁体</vt:lpstr>
      <vt:lpstr>微软雅黑</vt:lpstr>
      <vt:lpstr>楷体_GB2312</vt:lpstr>
      <vt:lpstr>Calibri</vt:lpstr>
      <vt:lpstr>Arial Unicode MS</vt:lpstr>
      <vt:lpstr>等线</vt:lpstr>
      <vt:lpstr>Times New Roman</vt:lpstr>
      <vt:lpstr>隶书</vt:lpstr>
      <vt:lpstr>黑体</vt:lpstr>
      <vt:lpstr>新宋体</vt:lpstr>
      <vt:lpstr>1_Office 主题</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毕业活动策划</dc:title>
  <dc:creator>Administrator</dc:creator>
  <cp:lastModifiedBy>焦金龙</cp:lastModifiedBy>
  <cp:revision>58</cp:revision>
  <dcterms:created xsi:type="dcterms:W3CDTF">2019-01-12T04:39:00Z</dcterms:created>
  <dcterms:modified xsi:type="dcterms:W3CDTF">2020-02-24T07:47:03Z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